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8" r:id="rId3"/>
    <p:sldId id="259" r:id="rId4"/>
    <p:sldId id="257"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C92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416CA6-9043-41F8-82D7-D40F54E2FCF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4B5BF61-4C50-4E79-8701-016338EDBEE4}">
      <dgm:prSet/>
      <dgm:spPr/>
      <dgm:t>
        <a:bodyPr/>
        <a:lstStyle/>
        <a:p>
          <a:r>
            <a:rPr lang="en-US"/>
            <a:t>Some examples of cardiovascular diseases include:</a:t>
          </a:r>
        </a:p>
      </dgm:t>
    </dgm:pt>
    <dgm:pt modelId="{5B062350-4B29-41FF-B6AA-39C80DA46A19}" type="parTrans" cxnId="{1401E7B1-C3BD-4D5E-BA5A-10BEC1E02FB8}">
      <dgm:prSet/>
      <dgm:spPr/>
      <dgm:t>
        <a:bodyPr/>
        <a:lstStyle/>
        <a:p>
          <a:endParaRPr lang="en-US"/>
        </a:p>
      </dgm:t>
    </dgm:pt>
    <dgm:pt modelId="{8E399CD8-417C-41D6-A83B-5D22E4481CD5}" type="sibTrans" cxnId="{1401E7B1-C3BD-4D5E-BA5A-10BEC1E02FB8}">
      <dgm:prSet/>
      <dgm:spPr/>
      <dgm:t>
        <a:bodyPr/>
        <a:lstStyle/>
        <a:p>
          <a:endParaRPr lang="en-US"/>
        </a:p>
      </dgm:t>
    </dgm:pt>
    <dgm:pt modelId="{63D4B991-7748-43D4-8426-D7452D77CFA9}">
      <dgm:prSet/>
      <dgm:spPr/>
      <dgm:t>
        <a:bodyPr/>
        <a:lstStyle/>
        <a:p>
          <a:r>
            <a:rPr lang="en-US"/>
            <a:t>Coronary heart disease – in which the arteries are blocked due to the accumulation of fat.</a:t>
          </a:r>
        </a:p>
      </dgm:t>
    </dgm:pt>
    <dgm:pt modelId="{DF96AE11-C73B-4279-B54F-E6C7C6EF1824}" type="parTrans" cxnId="{A54B27BD-FF20-491B-B062-A446F7491FEC}">
      <dgm:prSet/>
      <dgm:spPr/>
      <dgm:t>
        <a:bodyPr/>
        <a:lstStyle/>
        <a:p>
          <a:endParaRPr lang="en-US"/>
        </a:p>
      </dgm:t>
    </dgm:pt>
    <dgm:pt modelId="{81FDE75E-4029-4FA5-BFE0-74D9B7794EBE}" type="sibTrans" cxnId="{A54B27BD-FF20-491B-B062-A446F7491FEC}">
      <dgm:prSet/>
      <dgm:spPr/>
      <dgm:t>
        <a:bodyPr/>
        <a:lstStyle/>
        <a:p>
          <a:endParaRPr lang="en-US"/>
        </a:p>
      </dgm:t>
    </dgm:pt>
    <dgm:pt modelId="{1B40269B-AA2F-4657-B066-D4243043F0CD}">
      <dgm:prSet/>
      <dgm:spPr/>
      <dgm:t>
        <a:bodyPr/>
        <a:lstStyle/>
        <a:p>
          <a:r>
            <a:rPr lang="en-US"/>
            <a:t>Stroke – in which the arteries supplying blood to the brain are blocked.</a:t>
          </a:r>
        </a:p>
      </dgm:t>
    </dgm:pt>
    <dgm:pt modelId="{7E0F426B-BF54-4EC8-A560-AAE60C16823D}" type="parTrans" cxnId="{BD98A1F8-89D0-4273-BA99-D5B3BAD0C124}">
      <dgm:prSet/>
      <dgm:spPr/>
      <dgm:t>
        <a:bodyPr/>
        <a:lstStyle/>
        <a:p>
          <a:endParaRPr lang="en-US"/>
        </a:p>
      </dgm:t>
    </dgm:pt>
    <dgm:pt modelId="{7D467F11-1FB0-4F7B-8EFB-A8E6BC78C54F}" type="sibTrans" cxnId="{BD98A1F8-89D0-4273-BA99-D5B3BAD0C124}">
      <dgm:prSet/>
      <dgm:spPr/>
      <dgm:t>
        <a:bodyPr/>
        <a:lstStyle/>
        <a:p>
          <a:endParaRPr lang="en-US"/>
        </a:p>
      </dgm:t>
    </dgm:pt>
    <dgm:pt modelId="{4AA82FBF-4DCC-4500-A8BF-08A3405A77EA}">
      <dgm:prSet/>
      <dgm:spPr/>
      <dgm:t>
        <a:bodyPr/>
        <a:lstStyle/>
        <a:p>
          <a:r>
            <a:rPr lang="en-US"/>
            <a:t>Peripheral arterial disease – in which there is reduced blood flow to the legs and feet.</a:t>
          </a:r>
        </a:p>
      </dgm:t>
    </dgm:pt>
    <dgm:pt modelId="{45D5A388-2754-46B3-A998-CC80A6491E80}" type="parTrans" cxnId="{93FB5539-0FC2-4021-9561-175F4E61CEAD}">
      <dgm:prSet/>
      <dgm:spPr/>
      <dgm:t>
        <a:bodyPr/>
        <a:lstStyle/>
        <a:p>
          <a:endParaRPr lang="en-US"/>
        </a:p>
      </dgm:t>
    </dgm:pt>
    <dgm:pt modelId="{BD8D16FF-8872-49B0-8E7A-E23861B9A88D}" type="sibTrans" cxnId="{93FB5539-0FC2-4021-9561-175F4E61CEAD}">
      <dgm:prSet/>
      <dgm:spPr/>
      <dgm:t>
        <a:bodyPr/>
        <a:lstStyle/>
        <a:p>
          <a:endParaRPr lang="en-US"/>
        </a:p>
      </dgm:t>
    </dgm:pt>
    <dgm:pt modelId="{066FA16E-6EA8-4713-B60F-6E7502797B57}">
      <dgm:prSet/>
      <dgm:spPr/>
      <dgm:t>
        <a:bodyPr/>
        <a:lstStyle/>
        <a:p>
          <a:r>
            <a:rPr lang="en-US"/>
            <a:t>Aortic disease – in which the largest artery in the body, the aorta, is affected.</a:t>
          </a:r>
        </a:p>
      </dgm:t>
    </dgm:pt>
    <dgm:pt modelId="{407D39BE-6124-4531-BAF1-10934C39BBE8}" type="parTrans" cxnId="{0223A819-A953-4847-8701-31562C8B04E2}">
      <dgm:prSet/>
      <dgm:spPr/>
      <dgm:t>
        <a:bodyPr/>
        <a:lstStyle/>
        <a:p>
          <a:endParaRPr lang="en-US"/>
        </a:p>
      </dgm:t>
    </dgm:pt>
    <dgm:pt modelId="{CA19D86C-CA8D-4AB7-86C4-3ECA8EEDE9A2}" type="sibTrans" cxnId="{0223A819-A953-4847-8701-31562C8B04E2}">
      <dgm:prSet/>
      <dgm:spPr/>
      <dgm:t>
        <a:bodyPr/>
        <a:lstStyle/>
        <a:p>
          <a:endParaRPr lang="en-US"/>
        </a:p>
      </dgm:t>
    </dgm:pt>
    <dgm:pt modelId="{99E77A23-B2D6-437F-8CC1-3B3D86920BC2}" type="pres">
      <dgm:prSet presAssocID="{14416CA6-9043-41F8-82D7-D40F54E2FCF6}" presName="linear" presStyleCnt="0">
        <dgm:presLayoutVars>
          <dgm:animLvl val="lvl"/>
          <dgm:resizeHandles val="exact"/>
        </dgm:presLayoutVars>
      </dgm:prSet>
      <dgm:spPr/>
    </dgm:pt>
    <dgm:pt modelId="{E3A5FA78-DEE8-48AE-93FB-5917A906E5CF}" type="pres">
      <dgm:prSet presAssocID="{B4B5BF61-4C50-4E79-8701-016338EDBEE4}" presName="parentText" presStyleLbl="node1" presStyleIdx="0" presStyleCnt="5">
        <dgm:presLayoutVars>
          <dgm:chMax val="0"/>
          <dgm:bulletEnabled val="1"/>
        </dgm:presLayoutVars>
      </dgm:prSet>
      <dgm:spPr/>
    </dgm:pt>
    <dgm:pt modelId="{A47BF9F6-4C1F-4098-9AC3-12721E105177}" type="pres">
      <dgm:prSet presAssocID="{8E399CD8-417C-41D6-A83B-5D22E4481CD5}" presName="spacer" presStyleCnt="0"/>
      <dgm:spPr/>
    </dgm:pt>
    <dgm:pt modelId="{D662DE99-4864-487C-8EE3-CFAD365502C1}" type="pres">
      <dgm:prSet presAssocID="{63D4B991-7748-43D4-8426-D7452D77CFA9}" presName="parentText" presStyleLbl="node1" presStyleIdx="1" presStyleCnt="5">
        <dgm:presLayoutVars>
          <dgm:chMax val="0"/>
          <dgm:bulletEnabled val="1"/>
        </dgm:presLayoutVars>
      </dgm:prSet>
      <dgm:spPr/>
    </dgm:pt>
    <dgm:pt modelId="{1CA849D7-C449-490A-952A-0A5C1D57B760}" type="pres">
      <dgm:prSet presAssocID="{81FDE75E-4029-4FA5-BFE0-74D9B7794EBE}" presName="spacer" presStyleCnt="0"/>
      <dgm:spPr/>
    </dgm:pt>
    <dgm:pt modelId="{747212FF-2EA4-4CC5-A060-D466000A7279}" type="pres">
      <dgm:prSet presAssocID="{1B40269B-AA2F-4657-B066-D4243043F0CD}" presName="parentText" presStyleLbl="node1" presStyleIdx="2" presStyleCnt="5">
        <dgm:presLayoutVars>
          <dgm:chMax val="0"/>
          <dgm:bulletEnabled val="1"/>
        </dgm:presLayoutVars>
      </dgm:prSet>
      <dgm:spPr/>
    </dgm:pt>
    <dgm:pt modelId="{389E288F-3B47-4B44-AEB4-D8BCBD55D994}" type="pres">
      <dgm:prSet presAssocID="{7D467F11-1FB0-4F7B-8EFB-A8E6BC78C54F}" presName="spacer" presStyleCnt="0"/>
      <dgm:spPr/>
    </dgm:pt>
    <dgm:pt modelId="{DA0CDA07-68F2-4EE3-8692-208AAF931373}" type="pres">
      <dgm:prSet presAssocID="{4AA82FBF-4DCC-4500-A8BF-08A3405A77EA}" presName="parentText" presStyleLbl="node1" presStyleIdx="3" presStyleCnt="5">
        <dgm:presLayoutVars>
          <dgm:chMax val="0"/>
          <dgm:bulletEnabled val="1"/>
        </dgm:presLayoutVars>
      </dgm:prSet>
      <dgm:spPr/>
    </dgm:pt>
    <dgm:pt modelId="{98938993-832F-42F8-9EE5-42747DF95DA9}" type="pres">
      <dgm:prSet presAssocID="{BD8D16FF-8872-49B0-8E7A-E23861B9A88D}" presName="spacer" presStyleCnt="0"/>
      <dgm:spPr/>
    </dgm:pt>
    <dgm:pt modelId="{8A9F8463-0232-4B80-BE37-CD7286931F1D}" type="pres">
      <dgm:prSet presAssocID="{066FA16E-6EA8-4713-B60F-6E7502797B57}" presName="parentText" presStyleLbl="node1" presStyleIdx="4" presStyleCnt="5">
        <dgm:presLayoutVars>
          <dgm:chMax val="0"/>
          <dgm:bulletEnabled val="1"/>
        </dgm:presLayoutVars>
      </dgm:prSet>
      <dgm:spPr/>
    </dgm:pt>
  </dgm:ptLst>
  <dgm:cxnLst>
    <dgm:cxn modelId="{1F06E90A-FF9B-4C1B-B006-E4966EC14C27}" type="presOf" srcId="{14416CA6-9043-41F8-82D7-D40F54E2FCF6}" destId="{99E77A23-B2D6-437F-8CC1-3B3D86920BC2}" srcOrd="0" destOrd="0" presId="urn:microsoft.com/office/officeart/2005/8/layout/vList2"/>
    <dgm:cxn modelId="{0223A819-A953-4847-8701-31562C8B04E2}" srcId="{14416CA6-9043-41F8-82D7-D40F54E2FCF6}" destId="{066FA16E-6EA8-4713-B60F-6E7502797B57}" srcOrd="4" destOrd="0" parTransId="{407D39BE-6124-4531-BAF1-10934C39BBE8}" sibTransId="{CA19D86C-CA8D-4AB7-86C4-3ECA8EEDE9A2}"/>
    <dgm:cxn modelId="{1CAFE730-A154-47CB-BCB1-4A99ED7EADB6}" type="presOf" srcId="{4AA82FBF-4DCC-4500-A8BF-08A3405A77EA}" destId="{DA0CDA07-68F2-4EE3-8692-208AAF931373}" srcOrd="0" destOrd="0" presId="urn:microsoft.com/office/officeart/2005/8/layout/vList2"/>
    <dgm:cxn modelId="{93FB5539-0FC2-4021-9561-175F4E61CEAD}" srcId="{14416CA6-9043-41F8-82D7-D40F54E2FCF6}" destId="{4AA82FBF-4DCC-4500-A8BF-08A3405A77EA}" srcOrd="3" destOrd="0" parTransId="{45D5A388-2754-46B3-A998-CC80A6491E80}" sibTransId="{BD8D16FF-8872-49B0-8E7A-E23861B9A88D}"/>
    <dgm:cxn modelId="{ECB8C361-3643-47AA-82C2-A7CC1297D029}" type="presOf" srcId="{63D4B991-7748-43D4-8426-D7452D77CFA9}" destId="{D662DE99-4864-487C-8EE3-CFAD365502C1}" srcOrd="0" destOrd="0" presId="urn:microsoft.com/office/officeart/2005/8/layout/vList2"/>
    <dgm:cxn modelId="{72F1696A-E135-4666-82DA-E309F2CFE4F8}" type="presOf" srcId="{B4B5BF61-4C50-4E79-8701-016338EDBEE4}" destId="{E3A5FA78-DEE8-48AE-93FB-5917A906E5CF}" srcOrd="0" destOrd="0" presId="urn:microsoft.com/office/officeart/2005/8/layout/vList2"/>
    <dgm:cxn modelId="{483FFF78-F69D-4625-A4C5-3FF52AFF9154}" type="presOf" srcId="{066FA16E-6EA8-4713-B60F-6E7502797B57}" destId="{8A9F8463-0232-4B80-BE37-CD7286931F1D}" srcOrd="0" destOrd="0" presId="urn:microsoft.com/office/officeart/2005/8/layout/vList2"/>
    <dgm:cxn modelId="{90F565A5-0785-471F-87DB-39CC2CC1B2F8}" type="presOf" srcId="{1B40269B-AA2F-4657-B066-D4243043F0CD}" destId="{747212FF-2EA4-4CC5-A060-D466000A7279}" srcOrd="0" destOrd="0" presId="urn:microsoft.com/office/officeart/2005/8/layout/vList2"/>
    <dgm:cxn modelId="{1401E7B1-C3BD-4D5E-BA5A-10BEC1E02FB8}" srcId="{14416CA6-9043-41F8-82D7-D40F54E2FCF6}" destId="{B4B5BF61-4C50-4E79-8701-016338EDBEE4}" srcOrd="0" destOrd="0" parTransId="{5B062350-4B29-41FF-B6AA-39C80DA46A19}" sibTransId="{8E399CD8-417C-41D6-A83B-5D22E4481CD5}"/>
    <dgm:cxn modelId="{A54B27BD-FF20-491B-B062-A446F7491FEC}" srcId="{14416CA6-9043-41F8-82D7-D40F54E2FCF6}" destId="{63D4B991-7748-43D4-8426-D7452D77CFA9}" srcOrd="1" destOrd="0" parTransId="{DF96AE11-C73B-4279-B54F-E6C7C6EF1824}" sibTransId="{81FDE75E-4029-4FA5-BFE0-74D9B7794EBE}"/>
    <dgm:cxn modelId="{BD98A1F8-89D0-4273-BA99-D5B3BAD0C124}" srcId="{14416CA6-9043-41F8-82D7-D40F54E2FCF6}" destId="{1B40269B-AA2F-4657-B066-D4243043F0CD}" srcOrd="2" destOrd="0" parTransId="{7E0F426B-BF54-4EC8-A560-AAE60C16823D}" sibTransId="{7D467F11-1FB0-4F7B-8EFB-A8E6BC78C54F}"/>
    <dgm:cxn modelId="{90F21BCE-4A63-4C93-88E4-A0BA2766A881}" type="presParOf" srcId="{99E77A23-B2D6-437F-8CC1-3B3D86920BC2}" destId="{E3A5FA78-DEE8-48AE-93FB-5917A906E5CF}" srcOrd="0" destOrd="0" presId="urn:microsoft.com/office/officeart/2005/8/layout/vList2"/>
    <dgm:cxn modelId="{E508FA5A-0A93-4C0A-9E5A-380F130244DD}" type="presParOf" srcId="{99E77A23-B2D6-437F-8CC1-3B3D86920BC2}" destId="{A47BF9F6-4C1F-4098-9AC3-12721E105177}" srcOrd="1" destOrd="0" presId="urn:microsoft.com/office/officeart/2005/8/layout/vList2"/>
    <dgm:cxn modelId="{42079874-3EC9-4A77-A283-88533BF60B26}" type="presParOf" srcId="{99E77A23-B2D6-437F-8CC1-3B3D86920BC2}" destId="{D662DE99-4864-487C-8EE3-CFAD365502C1}" srcOrd="2" destOrd="0" presId="urn:microsoft.com/office/officeart/2005/8/layout/vList2"/>
    <dgm:cxn modelId="{0BAE8AE9-565D-4F9D-B150-651EB82FCFFD}" type="presParOf" srcId="{99E77A23-B2D6-437F-8CC1-3B3D86920BC2}" destId="{1CA849D7-C449-490A-952A-0A5C1D57B760}" srcOrd="3" destOrd="0" presId="urn:microsoft.com/office/officeart/2005/8/layout/vList2"/>
    <dgm:cxn modelId="{E320316A-D37F-4BE7-8813-04FD4293F3E7}" type="presParOf" srcId="{99E77A23-B2D6-437F-8CC1-3B3D86920BC2}" destId="{747212FF-2EA4-4CC5-A060-D466000A7279}" srcOrd="4" destOrd="0" presId="urn:microsoft.com/office/officeart/2005/8/layout/vList2"/>
    <dgm:cxn modelId="{8CA57659-52BA-4219-A809-A50A9A9E559E}" type="presParOf" srcId="{99E77A23-B2D6-437F-8CC1-3B3D86920BC2}" destId="{389E288F-3B47-4B44-AEB4-D8BCBD55D994}" srcOrd="5" destOrd="0" presId="urn:microsoft.com/office/officeart/2005/8/layout/vList2"/>
    <dgm:cxn modelId="{B18B8D1A-7FB5-4F54-A31D-47A69BD1A9E7}" type="presParOf" srcId="{99E77A23-B2D6-437F-8CC1-3B3D86920BC2}" destId="{DA0CDA07-68F2-4EE3-8692-208AAF931373}" srcOrd="6" destOrd="0" presId="urn:microsoft.com/office/officeart/2005/8/layout/vList2"/>
    <dgm:cxn modelId="{3101428B-04E3-4D4D-8DA7-2A04C60F1EC5}" type="presParOf" srcId="{99E77A23-B2D6-437F-8CC1-3B3D86920BC2}" destId="{98938993-832F-42F8-9EE5-42747DF95DA9}" srcOrd="7" destOrd="0" presId="urn:microsoft.com/office/officeart/2005/8/layout/vList2"/>
    <dgm:cxn modelId="{3E6CDBC7-14CA-4811-B9C2-AE5EF2B8DDF3}" type="presParOf" srcId="{99E77A23-B2D6-437F-8CC1-3B3D86920BC2}" destId="{8A9F8463-0232-4B80-BE37-CD7286931F1D}" srcOrd="8"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C9090A-7613-4711-A579-CCAC3863805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10DEB7C-52B3-4721-9AD7-11017F7D36FD}">
      <dgm:prSet/>
      <dgm:spPr/>
      <dgm:t>
        <a:bodyPr/>
        <a:lstStyle/>
        <a:p>
          <a:pPr>
            <a:lnSpc>
              <a:spcPct val="100000"/>
            </a:lnSpc>
          </a:pPr>
          <a:r>
            <a:rPr lang="en-GB"/>
            <a:t>As arteries get further from the heart they split into vessels and eventually become capillaries. Capillaries are super small. Have thin walls just one layer of cells. This helps oxygen, nutrients and other stuff move from the blood to our body tissues while waste like carbon dioxide moves from tissues back into the blood.</a:t>
          </a:r>
          <a:endParaRPr lang="en-US"/>
        </a:p>
      </dgm:t>
    </dgm:pt>
    <dgm:pt modelId="{11F71AB4-4DFA-43FA-90FD-AD1417AB95CE}" type="parTrans" cxnId="{0D3E3CFB-9135-4EEA-8EF5-0F8AB96748FA}">
      <dgm:prSet/>
      <dgm:spPr/>
      <dgm:t>
        <a:bodyPr/>
        <a:lstStyle/>
        <a:p>
          <a:endParaRPr lang="en-US"/>
        </a:p>
      </dgm:t>
    </dgm:pt>
    <dgm:pt modelId="{E09933DD-39DC-4637-AB92-801BD638EF88}" type="sibTrans" cxnId="{0D3E3CFB-9135-4EEA-8EF5-0F8AB96748FA}">
      <dgm:prSet/>
      <dgm:spPr/>
      <dgm:t>
        <a:bodyPr/>
        <a:lstStyle/>
        <a:p>
          <a:pPr>
            <a:lnSpc>
              <a:spcPct val="100000"/>
            </a:lnSpc>
          </a:pPr>
          <a:endParaRPr lang="en-US"/>
        </a:p>
      </dgm:t>
    </dgm:pt>
    <dgm:pt modelId="{ED87B5EE-77FD-4A94-8350-1B013ED351DB}">
      <dgm:prSet/>
      <dgm:spPr/>
      <dgm:t>
        <a:bodyPr/>
        <a:lstStyle/>
        <a:p>
          <a:pPr>
            <a:lnSpc>
              <a:spcPct val="100000"/>
            </a:lnSpc>
          </a:pPr>
          <a:r>
            <a:rPr lang="en-GB"/>
            <a:t>Then the blood moves into veins. Veins carry blood without oxygen back, to the heart. Unlike arteries veins have walls and low pressure. They also have valves that stop blood from flowing backward to the heart.</a:t>
          </a:r>
          <a:endParaRPr lang="en-US"/>
        </a:p>
      </dgm:t>
    </dgm:pt>
    <dgm:pt modelId="{2CB551DB-17BA-4E58-ACA1-92BADC2D69AB}" type="parTrans" cxnId="{7EB444C5-D938-430B-85A4-9C6594EFB3A7}">
      <dgm:prSet/>
      <dgm:spPr/>
      <dgm:t>
        <a:bodyPr/>
        <a:lstStyle/>
        <a:p>
          <a:endParaRPr lang="en-US"/>
        </a:p>
      </dgm:t>
    </dgm:pt>
    <dgm:pt modelId="{A583D9B9-D9D6-4078-BDE6-026819BC4DC0}" type="sibTrans" cxnId="{7EB444C5-D938-430B-85A4-9C6594EFB3A7}">
      <dgm:prSet/>
      <dgm:spPr/>
      <dgm:t>
        <a:bodyPr/>
        <a:lstStyle/>
        <a:p>
          <a:endParaRPr lang="en-US"/>
        </a:p>
      </dgm:t>
    </dgm:pt>
    <dgm:pt modelId="{1691FC3C-B27C-4458-8D54-E12E6D2D0AC8}" type="pres">
      <dgm:prSet presAssocID="{50C9090A-7613-4711-A579-CCAC38638057}" presName="root" presStyleCnt="0">
        <dgm:presLayoutVars>
          <dgm:dir/>
          <dgm:resizeHandles val="exact"/>
        </dgm:presLayoutVars>
      </dgm:prSet>
      <dgm:spPr/>
    </dgm:pt>
    <dgm:pt modelId="{F7DF5442-E976-46A7-A8A6-6F8B7302715F}" type="pres">
      <dgm:prSet presAssocID="{E10DEB7C-52B3-4721-9AD7-11017F7D36FD}" presName="compNode" presStyleCnt="0"/>
      <dgm:spPr/>
    </dgm:pt>
    <dgm:pt modelId="{EACB140C-EE68-4605-9855-4E1E86610EF3}" type="pres">
      <dgm:prSet presAssocID="{E10DEB7C-52B3-4721-9AD7-11017F7D36FD}" presName="bgRect" presStyleLbl="bgShp" presStyleIdx="0" presStyleCnt="2"/>
      <dgm:spPr/>
    </dgm:pt>
    <dgm:pt modelId="{2B276BF7-2E13-4D82-A922-819D01B03FE2}" type="pres">
      <dgm:prSet presAssocID="{E10DEB7C-52B3-4721-9AD7-11017F7D36F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idneys"/>
        </a:ext>
      </dgm:extLst>
    </dgm:pt>
    <dgm:pt modelId="{6DB5EA63-675E-4180-B38A-888AC8C5075F}" type="pres">
      <dgm:prSet presAssocID="{E10DEB7C-52B3-4721-9AD7-11017F7D36FD}" presName="spaceRect" presStyleCnt="0"/>
      <dgm:spPr/>
    </dgm:pt>
    <dgm:pt modelId="{5905C422-1C1A-49C6-AF02-3F4D347AD73E}" type="pres">
      <dgm:prSet presAssocID="{E10DEB7C-52B3-4721-9AD7-11017F7D36FD}" presName="parTx" presStyleLbl="revTx" presStyleIdx="0" presStyleCnt="2">
        <dgm:presLayoutVars>
          <dgm:chMax val="0"/>
          <dgm:chPref val="0"/>
        </dgm:presLayoutVars>
      </dgm:prSet>
      <dgm:spPr/>
    </dgm:pt>
    <dgm:pt modelId="{4231EC76-0031-4A47-A7AD-FE925F8D777D}" type="pres">
      <dgm:prSet presAssocID="{E09933DD-39DC-4637-AB92-801BD638EF88}" presName="sibTrans" presStyleCnt="0"/>
      <dgm:spPr/>
    </dgm:pt>
    <dgm:pt modelId="{9CC0DBCA-C3EC-464C-B3FB-E498AC6787F5}" type="pres">
      <dgm:prSet presAssocID="{ED87B5EE-77FD-4A94-8350-1B013ED351DB}" presName="compNode" presStyleCnt="0"/>
      <dgm:spPr/>
    </dgm:pt>
    <dgm:pt modelId="{1C4D6DD6-86EB-4D16-87AA-36A229098828}" type="pres">
      <dgm:prSet presAssocID="{ED87B5EE-77FD-4A94-8350-1B013ED351DB}" presName="bgRect" presStyleLbl="bgShp" presStyleIdx="1" presStyleCnt="2"/>
      <dgm:spPr/>
    </dgm:pt>
    <dgm:pt modelId="{6A89A6C7-9C46-4902-BDAD-24C6956E8902}" type="pres">
      <dgm:prSet presAssocID="{ED87B5EE-77FD-4A94-8350-1B013ED351D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rt Organ"/>
        </a:ext>
      </dgm:extLst>
    </dgm:pt>
    <dgm:pt modelId="{6F7EBE9C-10B8-4D45-A62D-7631682D8DFD}" type="pres">
      <dgm:prSet presAssocID="{ED87B5EE-77FD-4A94-8350-1B013ED351DB}" presName="spaceRect" presStyleCnt="0"/>
      <dgm:spPr/>
    </dgm:pt>
    <dgm:pt modelId="{FF90BD01-FFC8-4A15-8763-184770BE9C5E}" type="pres">
      <dgm:prSet presAssocID="{ED87B5EE-77FD-4A94-8350-1B013ED351DB}" presName="parTx" presStyleLbl="revTx" presStyleIdx="1" presStyleCnt="2">
        <dgm:presLayoutVars>
          <dgm:chMax val="0"/>
          <dgm:chPref val="0"/>
        </dgm:presLayoutVars>
      </dgm:prSet>
      <dgm:spPr/>
    </dgm:pt>
  </dgm:ptLst>
  <dgm:cxnLst>
    <dgm:cxn modelId="{C0A48241-037B-4135-BE1C-BAC2E7F071A1}" type="presOf" srcId="{E10DEB7C-52B3-4721-9AD7-11017F7D36FD}" destId="{5905C422-1C1A-49C6-AF02-3F4D347AD73E}" srcOrd="0" destOrd="0" presId="urn:microsoft.com/office/officeart/2018/2/layout/IconVerticalSolidList"/>
    <dgm:cxn modelId="{7EB444C5-D938-430B-85A4-9C6594EFB3A7}" srcId="{50C9090A-7613-4711-A579-CCAC38638057}" destId="{ED87B5EE-77FD-4A94-8350-1B013ED351DB}" srcOrd="1" destOrd="0" parTransId="{2CB551DB-17BA-4E58-ACA1-92BADC2D69AB}" sibTransId="{A583D9B9-D9D6-4078-BDE6-026819BC4DC0}"/>
    <dgm:cxn modelId="{CA69C9E4-09BA-41E5-9285-97C26480BC33}" type="presOf" srcId="{ED87B5EE-77FD-4A94-8350-1B013ED351DB}" destId="{FF90BD01-FFC8-4A15-8763-184770BE9C5E}" srcOrd="0" destOrd="0" presId="urn:microsoft.com/office/officeart/2018/2/layout/IconVerticalSolidList"/>
    <dgm:cxn modelId="{BA2C11E5-F05A-4A3F-9D76-6419CC1DE84E}" type="presOf" srcId="{50C9090A-7613-4711-A579-CCAC38638057}" destId="{1691FC3C-B27C-4458-8D54-E12E6D2D0AC8}" srcOrd="0" destOrd="0" presId="urn:microsoft.com/office/officeart/2018/2/layout/IconVerticalSolidList"/>
    <dgm:cxn modelId="{0D3E3CFB-9135-4EEA-8EF5-0F8AB96748FA}" srcId="{50C9090A-7613-4711-A579-CCAC38638057}" destId="{E10DEB7C-52B3-4721-9AD7-11017F7D36FD}" srcOrd="0" destOrd="0" parTransId="{11F71AB4-4DFA-43FA-90FD-AD1417AB95CE}" sibTransId="{E09933DD-39DC-4637-AB92-801BD638EF88}"/>
    <dgm:cxn modelId="{08B43FF8-2D86-4635-9D22-AD06B037FE55}" type="presParOf" srcId="{1691FC3C-B27C-4458-8D54-E12E6D2D0AC8}" destId="{F7DF5442-E976-46A7-A8A6-6F8B7302715F}" srcOrd="0" destOrd="0" presId="urn:microsoft.com/office/officeart/2018/2/layout/IconVerticalSolidList"/>
    <dgm:cxn modelId="{D046B3BB-7035-44FA-AECB-68254D232788}" type="presParOf" srcId="{F7DF5442-E976-46A7-A8A6-6F8B7302715F}" destId="{EACB140C-EE68-4605-9855-4E1E86610EF3}" srcOrd="0" destOrd="0" presId="urn:microsoft.com/office/officeart/2018/2/layout/IconVerticalSolidList"/>
    <dgm:cxn modelId="{67A8982D-915A-4DB0-A11B-C471B3D27D78}" type="presParOf" srcId="{F7DF5442-E976-46A7-A8A6-6F8B7302715F}" destId="{2B276BF7-2E13-4D82-A922-819D01B03FE2}" srcOrd="1" destOrd="0" presId="urn:microsoft.com/office/officeart/2018/2/layout/IconVerticalSolidList"/>
    <dgm:cxn modelId="{508EB56E-AAE7-4701-9EEE-C67509F27111}" type="presParOf" srcId="{F7DF5442-E976-46A7-A8A6-6F8B7302715F}" destId="{6DB5EA63-675E-4180-B38A-888AC8C5075F}" srcOrd="2" destOrd="0" presId="urn:microsoft.com/office/officeart/2018/2/layout/IconVerticalSolidList"/>
    <dgm:cxn modelId="{9544CBE1-DBC2-480A-A75E-23A6BF2764DB}" type="presParOf" srcId="{F7DF5442-E976-46A7-A8A6-6F8B7302715F}" destId="{5905C422-1C1A-49C6-AF02-3F4D347AD73E}" srcOrd="3" destOrd="0" presId="urn:microsoft.com/office/officeart/2018/2/layout/IconVerticalSolidList"/>
    <dgm:cxn modelId="{78B1B0D9-053C-43F7-A00E-94C81C1E7D10}" type="presParOf" srcId="{1691FC3C-B27C-4458-8D54-E12E6D2D0AC8}" destId="{4231EC76-0031-4A47-A7AD-FE925F8D777D}" srcOrd="1" destOrd="0" presId="urn:microsoft.com/office/officeart/2018/2/layout/IconVerticalSolidList"/>
    <dgm:cxn modelId="{38DBA1CA-078E-4141-96B0-65E5C2B515A1}" type="presParOf" srcId="{1691FC3C-B27C-4458-8D54-E12E6D2D0AC8}" destId="{9CC0DBCA-C3EC-464C-B3FB-E498AC6787F5}" srcOrd="2" destOrd="0" presId="urn:microsoft.com/office/officeart/2018/2/layout/IconVerticalSolidList"/>
    <dgm:cxn modelId="{17263186-3A1B-4CAF-9D88-4B3042DC15DC}" type="presParOf" srcId="{9CC0DBCA-C3EC-464C-B3FB-E498AC6787F5}" destId="{1C4D6DD6-86EB-4D16-87AA-36A229098828}" srcOrd="0" destOrd="0" presId="urn:microsoft.com/office/officeart/2018/2/layout/IconVerticalSolidList"/>
    <dgm:cxn modelId="{9BF1F246-22E3-4B72-BFF6-06D34E038155}" type="presParOf" srcId="{9CC0DBCA-C3EC-464C-B3FB-E498AC6787F5}" destId="{6A89A6C7-9C46-4902-BDAD-24C6956E8902}" srcOrd="1" destOrd="0" presId="urn:microsoft.com/office/officeart/2018/2/layout/IconVerticalSolidList"/>
    <dgm:cxn modelId="{27824665-CA47-4D10-882C-A6DB081315EC}" type="presParOf" srcId="{9CC0DBCA-C3EC-464C-B3FB-E498AC6787F5}" destId="{6F7EBE9C-10B8-4D45-A62D-7631682D8DFD}" srcOrd="2" destOrd="0" presId="urn:microsoft.com/office/officeart/2018/2/layout/IconVerticalSolidList"/>
    <dgm:cxn modelId="{40B37794-2799-43BD-B715-6E860ADC013E}" type="presParOf" srcId="{9CC0DBCA-C3EC-464C-B3FB-E498AC6787F5}" destId="{FF90BD01-FFC8-4A15-8763-184770BE9C5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5FA78-DEE8-48AE-93FB-5917A906E5CF}">
      <dsp:nvSpPr>
        <dsp:cNvPr id="0" name=""/>
        <dsp:cNvSpPr/>
      </dsp:nvSpPr>
      <dsp:spPr>
        <a:xfrm>
          <a:off x="0" y="412032"/>
          <a:ext cx="4669845" cy="6762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Some examples of cardiovascular diseases include:</a:t>
          </a:r>
        </a:p>
      </dsp:txBody>
      <dsp:txXfrm>
        <a:off x="33012" y="445044"/>
        <a:ext cx="4603821" cy="610236"/>
      </dsp:txXfrm>
    </dsp:sp>
    <dsp:sp modelId="{D662DE99-4864-487C-8EE3-CFAD365502C1}">
      <dsp:nvSpPr>
        <dsp:cNvPr id="0" name=""/>
        <dsp:cNvSpPr/>
      </dsp:nvSpPr>
      <dsp:spPr>
        <a:xfrm>
          <a:off x="0" y="1137252"/>
          <a:ext cx="4669845" cy="6762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Coronary heart disease – in which the arteries are blocked due to the accumulation of fat.</a:t>
          </a:r>
        </a:p>
      </dsp:txBody>
      <dsp:txXfrm>
        <a:off x="33012" y="1170264"/>
        <a:ext cx="4603821" cy="610236"/>
      </dsp:txXfrm>
    </dsp:sp>
    <dsp:sp modelId="{747212FF-2EA4-4CC5-A060-D466000A7279}">
      <dsp:nvSpPr>
        <dsp:cNvPr id="0" name=""/>
        <dsp:cNvSpPr/>
      </dsp:nvSpPr>
      <dsp:spPr>
        <a:xfrm>
          <a:off x="0" y="1862472"/>
          <a:ext cx="4669845" cy="6762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Stroke – in which the arteries supplying blood to the brain are blocked.</a:t>
          </a:r>
        </a:p>
      </dsp:txBody>
      <dsp:txXfrm>
        <a:off x="33012" y="1895484"/>
        <a:ext cx="4603821" cy="610236"/>
      </dsp:txXfrm>
    </dsp:sp>
    <dsp:sp modelId="{DA0CDA07-68F2-4EE3-8692-208AAF931373}">
      <dsp:nvSpPr>
        <dsp:cNvPr id="0" name=""/>
        <dsp:cNvSpPr/>
      </dsp:nvSpPr>
      <dsp:spPr>
        <a:xfrm>
          <a:off x="0" y="2587692"/>
          <a:ext cx="4669845" cy="6762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Peripheral arterial disease – in which there is reduced blood flow to the legs and feet.</a:t>
          </a:r>
        </a:p>
      </dsp:txBody>
      <dsp:txXfrm>
        <a:off x="33012" y="2620704"/>
        <a:ext cx="4603821" cy="610236"/>
      </dsp:txXfrm>
    </dsp:sp>
    <dsp:sp modelId="{8A9F8463-0232-4B80-BE37-CD7286931F1D}">
      <dsp:nvSpPr>
        <dsp:cNvPr id="0" name=""/>
        <dsp:cNvSpPr/>
      </dsp:nvSpPr>
      <dsp:spPr>
        <a:xfrm>
          <a:off x="0" y="3312912"/>
          <a:ext cx="4669845" cy="6762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Aortic disease – in which the largest artery in the body, the aorta, is affected.</a:t>
          </a:r>
        </a:p>
      </dsp:txBody>
      <dsp:txXfrm>
        <a:off x="33012" y="3345924"/>
        <a:ext cx="4603821" cy="610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CB140C-EE68-4605-9855-4E1E86610EF3}">
      <dsp:nvSpPr>
        <dsp:cNvPr id="0" name=""/>
        <dsp:cNvSpPr/>
      </dsp:nvSpPr>
      <dsp:spPr>
        <a:xfrm>
          <a:off x="0" y="463497"/>
          <a:ext cx="9168521" cy="11317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276BF7-2E13-4D82-A922-819D01B03FE2}">
      <dsp:nvSpPr>
        <dsp:cNvPr id="0" name=""/>
        <dsp:cNvSpPr/>
      </dsp:nvSpPr>
      <dsp:spPr>
        <a:xfrm>
          <a:off x="342368" y="718152"/>
          <a:ext cx="622488" cy="6224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05C422-1C1A-49C6-AF02-3F4D347AD73E}">
      <dsp:nvSpPr>
        <dsp:cNvPr id="0" name=""/>
        <dsp:cNvSpPr/>
      </dsp:nvSpPr>
      <dsp:spPr>
        <a:xfrm>
          <a:off x="1307225" y="463497"/>
          <a:ext cx="7861295" cy="1131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782" tIns="119782" rIns="119782" bIns="119782" numCol="1" spcCol="1270" anchor="ctr" anchorCtr="0">
          <a:noAutofit/>
        </a:bodyPr>
        <a:lstStyle/>
        <a:p>
          <a:pPr marL="0" lvl="0" indent="0" algn="l" defTabSz="622300">
            <a:lnSpc>
              <a:spcPct val="100000"/>
            </a:lnSpc>
            <a:spcBef>
              <a:spcPct val="0"/>
            </a:spcBef>
            <a:spcAft>
              <a:spcPct val="35000"/>
            </a:spcAft>
            <a:buNone/>
          </a:pPr>
          <a:r>
            <a:rPr lang="en-GB" sz="1400" kern="1200"/>
            <a:t>As arteries get further from the heart they split into vessels and eventually become capillaries. Capillaries are super small. Have thin walls just one layer of cells. This helps oxygen, nutrients and other stuff move from the blood to our body tissues while waste like carbon dioxide moves from tissues back into the blood.</a:t>
          </a:r>
          <a:endParaRPr lang="en-US" sz="1400" kern="1200"/>
        </a:p>
      </dsp:txBody>
      <dsp:txXfrm>
        <a:off x="1307225" y="463497"/>
        <a:ext cx="7861295" cy="1131797"/>
      </dsp:txXfrm>
    </dsp:sp>
    <dsp:sp modelId="{1C4D6DD6-86EB-4D16-87AA-36A229098828}">
      <dsp:nvSpPr>
        <dsp:cNvPr id="0" name=""/>
        <dsp:cNvSpPr/>
      </dsp:nvSpPr>
      <dsp:spPr>
        <a:xfrm>
          <a:off x="0" y="1853991"/>
          <a:ext cx="9168521" cy="11317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89A6C7-9C46-4902-BDAD-24C6956E8902}">
      <dsp:nvSpPr>
        <dsp:cNvPr id="0" name=""/>
        <dsp:cNvSpPr/>
      </dsp:nvSpPr>
      <dsp:spPr>
        <a:xfrm>
          <a:off x="342368" y="2108646"/>
          <a:ext cx="622488" cy="6224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90BD01-FFC8-4A15-8763-184770BE9C5E}">
      <dsp:nvSpPr>
        <dsp:cNvPr id="0" name=""/>
        <dsp:cNvSpPr/>
      </dsp:nvSpPr>
      <dsp:spPr>
        <a:xfrm>
          <a:off x="1307225" y="1853991"/>
          <a:ext cx="7861295" cy="1131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782" tIns="119782" rIns="119782" bIns="119782" numCol="1" spcCol="1270" anchor="ctr" anchorCtr="0">
          <a:noAutofit/>
        </a:bodyPr>
        <a:lstStyle/>
        <a:p>
          <a:pPr marL="0" lvl="0" indent="0" algn="l" defTabSz="622300">
            <a:lnSpc>
              <a:spcPct val="100000"/>
            </a:lnSpc>
            <a:spcBef>
              <a:spcPct val="0"/>
            </a:spcBef>
            <a:spcAft>
              <a:spcPct val="35000"/>
            </a:spcAft>
            <a:buNone/>
          </a:pPr>
          <a:r>
            <a:rPr lang="en-GB" sz="1400" kern="1200"/>
            <a:t>Then the blood moves into veins. Veins carry blood without oxygen back, to the heart. Unlike arteries veins have walls and low pressure. They also have valves that stop blood from flowing backward to the heart.</a:t>
          </a:r>
          <a:endParaRPr lang="en-US" sz="1400" kern="1200"/>
        </a:p>
      </dsp:txBody>
      <dsp:txXfrm>
        <a:off x="1307225" y="1853991"/>
        <a:ext cx="7861295" cy="113179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05813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71260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79321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65090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59190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74650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03180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7046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63974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12427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18264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3/20/2026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18857423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eg"/><Relationship Id="rId5" Type="http://schemas.openxmlformats.org/officeDocument/2006/relationships/hyperlink" Target="https://www.femexer.org/3818/persistencia-del-conducto-arterioso/" TargetMode="Externa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6.svg"/><Relationship Id="rId12" Type="http://schemas.microsoft.com/office/2007/relationships/diagramDrawing" Target="../diagrams/drawing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11" Type="http://schemas.openxmlformats.org/officeDocument/2006/relationships/diagramColors" Target="../diagrams/colors1.xml"/><Relationship Id="rId5" Type="http://schemas.openxmlformats.org/officeDocument/2006/relationships/hyperlink" Target="https://www.lifestyle.info.hu/mi-okozza-a-sziv-es-errendszeri-betegsegeket/" TargetMode="External"/><Relationship Id="rId10" Type="http://schemas.openxmlformats.org/officeDocument/2006/relationships/diagramQuickStyle" Target="../diagrams/quickStyle1.xml"/><Relationship Id="rId4" Type="http://schemas.openxmlformats.org/officeDocument/2006/relationships/image" Target="../media/image4.jpeg"/><Relationship Id="rId9"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ygraph.com/humanheart"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jpeg"/><Relationship Id="rId5" Type="http://schemas.openxmlformats.org/officeDocument/2006/relationships/hyperlink" Target="https://www.lifestyle.info.hu/mi-okozza-a-sziv-es-errendszeri-betegsegeket/" TargetMode="Externa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hyperlink" Target="https://www.healthcareers.nhs.uk/explore-roles/doctors/roles-doctors/medicine/cardiology" TargetMode="External"/><Relationship Id="rId3" Type="http://schemas.openxmlformats.org/officeDocument/2006/relationships/hyperlink" Target="https://www.england.nhs.uk/ourwork/clinical-policy/cvd/prevention-recovery/" TargetMode="External"/><Relationship Id="rId7" Type="http://schemas.openxmlformats.org/officeDocument/2006/relationships/hyperlink" Target="https://www.bhf.org.uk/informationsupport/conditions/cardiovascular-disease" TargetMode="External"/><Relationship Id="rId2" Type="http://schemas.openxmlformats.org/officeDocument/2006/relationships/hyperlink" Target="https://www.ncbi.nlm.nih.gov/books/NBK470401/" TargetMode="External"/><Relationship Id="rId1" Type="http://schemas.openxmlformats.org/officeDocument/2006/relationships/slideLayout" Target="../slideLayouts/slideLayout4.xml"/><Relationship Id="rId6" Type="http://schemas.openxmlformats.org/officeDocument/2006/relationships/hyperlink" Target="https://pmc.ncbi.nlm.nih.gov/articles/PMC6247580/" TargetMode="External"/><Relationship Id="rId5" Type="http://schemas.openxmlformats.org/officeDocument/2006/relationships/hyperlink" Target="https://www.cdc.gov/tobacco/about/benefits-of-quitting.html" TargetMode="External"/><Relationship Id="rId4" Type="http://schemas.openxmlformats.org/officeDocument/2006/relationships/hyperlink" Target="https://my.clevelandclinic.org/health/body/21704-hea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80551" y="2467550"/>
            <a:ext cx="6434230" cy="704184"/>
          </a:xfrm>
        </p:spPr>
        <p:txBody>
          <a:bodyPr>
            <a:noAutofit/>
          </a:bodyPr>
          <a:lstStyle/>
          <a:p>
            <a:r>
              <a:rPr lang="en-GB" sz="4400" u="sng">
                <a:solidFill>
                  <a:schemeClr val="tx2">
                    <a:lumMod val="90000"/>
                    <a:lumOff val="10000"/>
                  </a:schemeClr>
                </a:solidFill>
                <a:latin typeface="Calibri"/>
                <a:ea typeface="Calibri"/>
                <a:cs typeface="Calibri"/>
              </a:rPr>
              <a:t>Care plan for a patient with Cardiovascular diseases</a:t>
            </a:r>
          </a:p>
        </p:txBody>
      </p:sp>
      <p:sp>
        <p:nvSpPr>
          <p:cNvPr id="8" name="Rectangle: Rounded Corners 7">
            <a:extLst>
              <a:ext uri="{FF2B5EF4-FFF2-40B4-BE49-F238E27FC236}">
                <a16:creationId xmlns:a16="http://schemas.microsoft.com/office/drawing/2014/main" id="{83E3C109-A647-EED6-5D03-E48B97559EC5}"/>
              </a:ext>
            </a:extLst>
          </p:cNvPr>
          <p:cNvSpPr/>
          <p:nvPr/>
        </p:nvSpPr>
        <p:spPr>
          <a:xfrm>
            <a:off x="1605572" y="823161"/>
            <a:ext cx="2897018" cy="5284975"/>
          </a:xfrm>
          <a:prstGeom prst="roundRect">
            <a:avLst/>
          </a:prstGeom>
          <a:solidFill>
            <a:srgbClr val="FF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9A2C85F1-B058-F4FD-853E-DD1B3BFFA605}"/>
              </a:ext>
            </a:extLst>
          </p:cNvPr>
          <p:cNvSpPr/>
          <p:nvPr/>
        </p:nvSpPr>
        <p:spPr>
          <a:xfrm>
            <a:off x="564014" y="419707"/>
            <a:ext cx="3513521" cy="6019130"/>
          </a:xfrm>
          <a:prstGeom prst="round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descr="A human body with organs&#10;&#10;AI-generated content may be incorrect.">
            <a:extLst>
              <a:ext uri="{FF2B5EF4-FFF2-40B4-BE49-F238E27FC236}">
                <a16:creationId xmlns:a16="http://schemas.microsoft.com/office/drawing/2014/main" id="{47F816BC-5F21-5863-A6E0-C1302D20D449}"/>
              </a:ext>
            </a:extLst>
          </p:cNvPr>
          <p:cNvPicPr>
            <a:picLocks noChangeAspect="1"/>
          </p:cNvPicPr>
          <p:nvPr/>
        </p:nvPicPr>
        <p:blipFill>
          <a:blip r:embed="rId4">
            <a:extLst>
              <a:ext uri="{837473B0-CC2E-450A-ABE3-18F120FF3D39}">
                <a1611:picAttrSrcUrl xmlns:a1611="http://schemas.microsoft.com/office/drawing/2016/11/main" r:id="rId5"/>
              </a:ext>
            </a:extLst>
          </a:blip>
          <a:srcRect l="-303" t="18750" r="-202" b="-18125"/>
          <a:stretch>
            <a:fillRect/>
          </a:stretch>
        </p:blipFill>
        <p:spPr>
          <a:xfrm>
            <a:off x="563827" y="3902455"/>
            <a:ext cx="3509404" cy="2950048"/>
          </a:xfrm>
          <a:prstGeom prst="rect">
            <a:avLst/>
          </a:prstGeom>
          <a:ln>
            <a:noFill/>
          </a:ln>
          <a:effectLst>
            <a:softEdge rad="112500"/>
          </a:effectLst>
        </p:spPr>
      </p:pic>
      <p:pic>
        <p:nvPicPr>
          <p:cNvPr id="4" name="Picture 3" descr="Body Parts 12 Free Stock Photo - Public Domain Pictures">
            <a:extLst>
              <a:ext uri="{FF2B5EF4-FFF2-40B4-BE49-F238E27FC236}">
                <a16:creationId xmlns:a16="http://schemas.microsoft.com/office/drawing/2014/main" id="{E11E6AA6-45FF-A8E3-0BC1-2FF3BB458BA1}"/>
              </a:ext>
            </a:extLst>
          </p:cNvPr>
          <p:cNvPicPr>
            <a:picLocks noChangeAspect="1"/>
          </p:cNvPicPr>
          <p:nvPr/>
        </p:nvPicPr>
        <p:blipFill>
          <a:blip r:embed="rId6"/>
          <a:stretch>
            <a:fillRect/>
          </a:stretch>
        </p:blipFill>
        <p:spPr>
          <a:xfrm>
            <a:off x="761734" y="1144336"/>
            <a:ext cx="3103757" cy="2656681"/>
          </a:xfrm>
          <a:prstGeom prst="rect">
            <a:avLst/>
          </a:prstGeom>
        </p:spPr>
      </p:pic>
      <p:sp>
        <p:nvSpPr>
          <p:cNvPr id="6" name="TextBox 5">
            <a:extLst>
              <a:ext uri="{FF2B5EF4-FFF2-40B4-BE49-F238E27FC236}">
                <a16:creationId xmlns:a16="http://schemas.microsoft.com/office/drawing/2014/main" id="{B5269277-D897-DF9D-C62B-B61EB6124B58}"/>
              </a:ext>
            </a:extLst>
          </p:cNvPr>
          <p:cNvSpPr txBox="1"/>
          <p:nvPr/>
        </p:nvSpPr>
        <p:spPr>
          <a:xfrm>
            <a:off x="4664709" y="5234274"/>
            <a:ext cx="452293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Module code: BMHP5023</a:t>
            </a:r>
          </a:p>
          <a:p>
            <a:r>
              <a:rPr lang="en-GB"/>
              <a:t>Lecturer: Dr Eleni </a:t>
            </a:r>
            <a:r>
              <a:rPr lang="en-GB" err="1"/>
              <a:t>Koutsogeorgou-Andrescu</a:t>
            </a:r>
            <a:endParaRPr lang="en-GB"/>
          </a:p>
          <a:p>
            <a:r>
              <a:rPr lang="en-GB"/>
              <a:t>Jacqueline </a:t>
            </a:r>
            <a:r>
              <a:rPr lang="en-GB" err="1"/>
              <a:t>Boahemaa</a:t>
            </a:r>
            <a:r>
              <a:rPr lang="en-GB"/>
              <a:t> </a:t>
            </a:r>
          </a:p>
          <a:p>
            <a:r>
              <a:rPr lang="en-GB"/>
              <a:t>2423860</a:t>
            </a:r>
          </a:p>
        </p:txBody>
      </p:sp>
      <p:pic>
        <p:nvPicPr>
          <p:cNvPr id="10" name="Audio 9">
            <a:hlinkClick r:id="" action="ppaction://media"/>
            <a:extLst>
              <a:ext uri="{FF2B5EF4-FFF2-40B4-BE49-F238E27FC236}">
                <a16:creationId xmlns:a16="http://schemas.microsoft.com/office/drawing/2014/main" id="{EFB9696C-FD94-99E4-BFFE-363A48238B2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36940"/>
    </mc:Choice>
    <mc:Fallback>
      <p:transition spd="slow" advTm="36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095E6-622C-E0BE-0B60-42BA9E86826A}"/>
              </a:ext>
            </a:extLst>
          </p:cNvPr>
          <p:cNvSpPr>
            <a:spLocks noGrp="1"/>
          </p:cNvSpPr>
          <p:nvPr>
            <p:ph type="title"/>
          </p:nvPr>
        </p:nvSpPr>
        <p:spPr>
          <a:xfrm>
            <a:off x="172962" y="244172"/>
            <a:ext cx="9523791" cy="914325"/>
          </a:xfrm>
        </p:spPr>
        <p:txBody>
          <a:bodyPr>
            <a:normAutofit/>
          </a:bodyPr>
          <a:lstStyle/>
          <a:p>
            <a:r>
              <a:rPr lang="en-GB" sz="2700" u="sng">
                <a:latin typeface="Batang"/>
                <a:ea typeface="Batang"/>
              </a:rPr>
              <a:t>What is Cardiovascular disease and what are the common types of it?</a:t>
            </a:r>
          </a:p>
        </p:txBody>
      </p:sp>
      <p:sp>
        <p:nvSpPr>
          <p:cNvPr id="4" name="Rectangle: Rounded Corners 3">
            <a:extLst>
              <a:ext uri="{FF2B5EF4-FFF2-40B4-BE49-F238E27FC236}">
                <a16:creationId xmlns:a16="http://schemas.microsoft.com/office/drawing/2014/main" id="{3AF9E120-2E14-ABA9-C4D9-F71178943744}"/>
              </a:ext>
            </a:extLst>
          </p:cNvPr>
          <p:cNvSpPr/>
          <p:nvPr/>
        </p:nvSpPr>
        <p:spPr>
          <a:xfrm>
            <a:off x="176049" y="1697476"/>
            <a:ext cx="5252545" cy="492596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ABA03278-B29F-0888-8ACC-83CBA825EB4E}"/>
              </a:ext>
            </a:extLst>
          </p:cNvPr>
          <p:cNvSpPr/>
          <p:nvPr/>
        </p:nvSpPr>
        <p:spPr>
          <a:xfrm>
            <a:off x="5863522" y="2640165"/>
            <a:ext cx="5494486" cy="396649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AA69CD8-ABAF-2095-3D2E-B5A5E59B7C5C}"/>
              </a:ext>
            </a:extLst>
          </p:cNvPr>
          <p:cNvSpPr txBox="1"/>
          <p:nvPr/>
        </p:nvSpPr>
        <p:spPr>
          <a:xfrm>
            <a:off x="371452" y="1847471"/>
            <a:ext cx="4849494"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Cardiovascular disease (CVD) is a term used to refer to diseases of the heart and blood vessels. According to the NHS, cardiovascular disease is "the name for a group of conditions that affect your heart and blood vessels."</a:t>
            </a:r>
            <a:endParaRPr lang="en-US"/>
          </a:p>
          <a:p>
            <a:endParaRPr lang="en-GB">
              <a:ea typeface="+mn-lt"/>
              <a:cs typeface="+mn-lt"/>
            </a:endParaRPr>
          </a:p>
          <a:p>
            <a:r>
              <a:rPr lang="en-GB">
                <a:ea typeface="+mn-lt"/>
                <a:cs typeface="+mn-lt"/>
              </a:rPr>
              <a:t>Cardiovascular diseases refer to a set of health conditions that have an effect on the flow of blood in the body.</a:t>
            </a:r>
          </a:p>
          <a:p>
            <a:endParaRPr lang="en-GB">
              <a:ea typeface="+mn-lt"/>
              <a:cs typeface="+mn-lt"/>
            </a:endParaRPr>
          </a:p>
          <a:p>
            <a:r>
              <a:rPr lang="en-GB">
                <a:ea typeface="+mn-lt"/>
                <a:cs typeface="+mn-lt"/>
              </a:rPr>
              <a:t>It is estimated that 19.8 million people died from CVDs in 2022, which accounts for 32% of all deaths globally. Of these, 85% of CVD deaths were due to heart attacks and stroke.</a:t>
            </a:r>
            <a:endParaRPr lang="en-GB"/>
          </a:p>
          <a:p>
            <a:endParaRPr lang="en-GB">
              <a:ea typeface="+mn-lt"/>
              <a:cs typeface="+mn-lt"/>
            </a:endParaRPr>
          </a:p>
          <a:p>
            <a:r>
              <a:rPr lang="en-GB">
                <a:ea typeface="+mn-lt"/>
                <a:cs typeface="+mn-lt"/>
              </a:rPr>
              <a:t>More than 80% of CVD deaths happen in low- and middle-income countries.</a:t>
            </a:r>
            <a:endParaRPr lang="en-GB"/>
          </a:p>
        </p:txBody>
      </p:sp>
      <p:pic>
        <p:nvPicPr>
          <p:cNvPr id="10" name="Picture 9" descr="A close-up of a human body&#10;&#10;AI-generated content may be incorrect.">
            <a:extLst>
              <a:ext uri="{FF2B5EF4-FFF2-40B4-BE49-F238E27FC236}">
                <a16:creationId xmlns:a16="http://schemas.microsoft.com/office/drawing/2014/main" id="{31B0516E-374A-2309-04C2-7638ABDFEBD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463234" y="701992"/>
            <a:ext cx="2913058" cy="1600684"/>
          </a:xfrm>
          <a:prstGeom prst="rect">
            <a:avLst/>
          </a:prstGeom>
        </p:spPr>
      </p:pic>
      <p:pic>
        <p:nvPicPr>
          <p:cNvPr id="13" name="Graphic 12" descr="Heart organ with solid fill">
            <a:extLst>
              <a:ext uri="{FF2B5EF4-FFF2-40B4-BE49-F238E27FC236}">
                <a16:creationId xmlns:a16="http://schemas.microsoft.com/office/drawing/2014/main" id="{3303767A-CB4E-B53A-BCDE-69C9C121DA3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372617" y="5035"/>
            <a:ext cx="2131326" cy="2199564"/>
          </a:xfrm>
          <a:prstGeom prst="rect">
            <a:avLst/>
          </a:prstGeom>
        </p:spPr>
      </p:pic>
      <p:graphicFrame>
        <p:nvGraphicFramePr>
          <p:cNvPr id="17" name="TextBox 8">
            <a:extLst>
              <a:ext uri="{FF2B5EF4-FFF2-40B4-BE49-F238E27FC236}">
                <a16:creationId xmlns:a16="http://schemas.microsoft.com/office/drawing/2014/main" id="{2142912D-D89A-10EC-04BA-20AEDFD88970}"/>
              </a:ext>
            </a:extLst>
          </p:cNvPr>
          <p:cNvGraphicFramePr/>
          <p:nvPr/>
        </p:nvGraphicFramePr>
        <p:xfrm>
          <a:off x="6092753" y="2484309"/>
          <a:ext cx="4669845" cy="440120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8" name="Audio 7">
            <a:hlinkClick r:id="" action="ppaction://media"/>
            <a:extLst>
              <a:ext uri="{FF2B5EF4-FFF2-40B4-BE49-F238E27FC236}">
                <a16:creationId xmlns:a16="http://schemas.microsoft.com/office/drawing/2014/main" id="{8988F554-6EA3-955B-388E-F7E49CE4A8AA}"/>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11731505"/>
      </p:ext>
    </p:extLst>
  </p:cSld>
  <p:clrMapOvr>
    <a:masterClrMapping/>
  </p:clrMapOvr>
  <mc:AlternateContent xmlns:mc="http://schemas.openxmlformats.org/markup-compatibility/2006">
    <mc:Choice xmlns:p14="http://schemas.microsoft.com/office/powerpoint/2010/main" Requires="p14">
      <p:transition spd="slow" p14:dur="2000" advTm="170116"/>
    </mc:Choice>
    <mc:Fallback>
      <p:transition spd="slow" advTm="1701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859764-CF8B-8A4A-C175-6AE1F4F4E77F}"/>
              </a:ext>
            </a:extLst>
          </p:cNvPr>
          <p:cNvSpPr>
            <a:spLocks noGrp="1"/>
          </p:cNvSpPr>
          <p:nvPr>
            <p:ph type="title"/>
          </p:nvPr>
        </p:nvSpPr>
        <p:spPr>
          <a:xfrm>
            <a:off x="838201" y="345810"/>
            <a:ext cx="5120561" cy="1325563"/>
          </a:xfrm>
        </p:spPr>
        <p:txBody>
          <a:bodyPr>
            <a:normAutofit/>
          </a:bodyPr>
          <a:lstStyle/>
          <a:p>
            <a:r>
              <a:rPr lang="en-GB">
                <a:latin typeface="Angsana New"/>
                <a:cs typeface="Angsana New"/>
              </a:rPr>
              <a:t>Body systems involved (Anatomy &amp; Physiology)</a:t>
            </a:r>
          </a:p>
        </p:txBody>
      </p:sp>
      <p:sp>
        <p:nvSpPr>
          <p:cNvPr id="3" name="Content Placeholder 2">
            <a:extLst>
              <a:ext uri="{FF2B5EF4-FFF2-40B4-BE49-F238E27FC236}">
                <a16:creationId xmlns:a16="http://schemas.microsoft.com/office/drawing/2014/main" id="{7E79AD1D-0480-A6AF-F08B-B3A683AAAD30}"/>
              </a:ext>
            </a:extLst>
          </p:cNvPr>
          <p:cNvSpPr>
            <a:spLocks noGrp="1"/>
          </p:cNvSpPr>
          <p:nvPr>
            <p:ph idx="1"/>
          </p:nvPr>
        </p:nvSpPr>
        <p:spPr>
          <a:xfrm>
            <a:off x="838201" y="1825625"/>
            <a:ext cx="5092194" cy="4351338"/>
          </a:xfrm>
        </p:spPr>
        <p:txBody>
          <a:bodyPr vert="horz" lIns="91440" tIns="45720" rIns="91440" bIns="45720" rtlCol="0" anchor="t">
            <a:normAutofit/>
          </a:bodyPr>
          <a:lstStyle/>
          <a:p>
            <a:pPr marL="0" indent="0">
              <a:spcBef>
                <a:spcPts val="0"/>
              </a:spcBef>
              <a:buNone/>
            </a:pPr>
            <a:r>
              <a:rPr lang="en-US" sz="1300">
                <a:ea typeface="+mn-lt"/>
                <a:cs typeface="+mn-lt"/>
              </a:rPr>
              <a:t> </a:t>
            </a:r>
            <a:r>
              <a:rPr lang="en-US" sz="1400">
                <a:ea typeface="+mn-lt"/>
                <a:cs typeface="+mn-lt"/>
              </a:rPr>
              <a:t>    The cardiovascular/circulation system is responsible for delivering blood through the body, using its pumping mechanism called the heart. The heart is responsible for pumping blood into arteries, veins, and capillaries that make up how blood flows throughout your body. </a:t>
            </a:r>
            <a:r>
              <a:rPr lang="en-GB" sz="1400">
                <a:ea typeface="+mn-lt"/>
                <a:cs typeface="+mn-lt"/>
              </a:rPr>
              <a:t>It has four main chambers in which it pumps deoxygenated blood </a:t>
            </a:r>
            <a:r>
              <a:rPr lang="en-GB" sz="1400" err="1">
                <a:ea typeface="+mn-lt"/>
                <a:cs typeface="+mn-lt"/>
              </a:rPr>
              <a:t>tothe</a:t>
            </a:r>
            <a:r>
              <a:rPr lang="en-GB" sz="1400">
                <a:ea typeface="+mn-lt"/>
                <a:cs typeface="+mn-lt"/>
              </a:rPr>
              <a:t> lungs and oxygenated blood to the rest of the body.</a:t>
            </a:r>
            <a:endParaRPr lang="en-US" sz="1400">
              <a:ea typeface="+mn-lt"/>
              <a:cs typeface="+mn-lt"/>
            </a:endParaRPr>
          </a:p>
          <a:p>
            <a:pPr marL="0" indent="0">
              <a:spcBef>
                <a:spcPts val="0"/>
              </a:spcBef>
              <a:buNone/>
            </a:pPr>
            <a:endParaRPr lang="en-GB" sz="1400" b="1">
              <a:ea typeface="+mn-lt"/>
              <a:cs typeface="+mn-lt"/>
            </a:endParaRPr>
          </a:p>
          <a:p>
            <a:pPr marL="0" indent="0">
              <a:spcBef>
                <a:spcPts val="0"/>
              </a:spcBef>
              <a:buNone/>
            </a:pPr>
            <a:r>
              <a:rPr lang="en-GB" sz="1400" b="1">
                <a:ea typeface="+mn-lt"/>
                <a:cs typeface="+mn-lt"/>
              </a:rPr>
              <a:t>Your heart also:</a:t>
            </a:r>
            <a:endParaRPr lang="en-US" sz="1400">
              <a:ea typeface="+mn-lt"/>
              <a:cs typeface="+mn-lt"/>
            </a:endParaRPr>
          </a:p>
          <a:p>
            <a:pPr marL="285750" indent="-285750">
              <a:spcBef>
                <a:spcPts val="0"/>
              </a:spcBef>
            </a:pPr>
            <a:r>
              <a:rPr lang="en-GB" sz="1400">
                <a:ea typeface="+mn-lt"/>
                <a:cs typeface="+mn-lt"/>
              </a:rPr>
              <a:t>Regulates the rhythm and rate of your heartbeat.</a:t>
            </a:r>
            <a:endParaRPr lang="en-US" sz="1400">
              <a:ea typeface="+mn-lt"/>
              <a:cs typeface="+mn-lt"/>
            </a:endParaRPr>
          </a:p>
          <a:p>
            <a:pPr marL="285750" indent="-285750">
              <a:spcBef>
                <a:spcPts val="0"/>
              </a:spcBef>
            </a:pPr>
            <a:r>
              <a:rPr lang="en-GB" sz="1400">
                <a:ea typeface="+mn-lt"/>
                <a:cs typeface="+mn-lt"/>
              </a:rPr>
              <a:t>Manages your blood pressure.</a:t>
            </a:r>
            <a:endParaRPr lang="en-US" sz="1400">
              <a:ea typeface="+mn-lt"/>
              <a:cs typeface="+mn-lt"/>
            </a:endParaRPr>
          </a:p>
          <a:p>
            <a:pPr marL="0" indent="0">
              <a:spcBef>
                <a:spcPts val="0"/>
              </a:spcBef>
              <a:buNone/>
            </a:pPr>
            <a:r>
              <a:rPr lang="en-US" sz="1400">
                <a:ea typeface="+mn-lt"/>
                <a:cs typeface="+mn-lt"/>
              </a:rPr>
              <a:t>The cardiovascular system helps to maintain body balance (homeo</a:t>
            </a:r>
            <a:r>
              <a:rPr lang="en-US" sz="1400" err="1">
                <a:ea typeface="+mn-lt"/>
                <a:cs typeface="+mn-lt"/>
              </a:rPr>
              <a:t>stasi</a:t>
            </a:r>
            <a:r>
              <a:rPr lang="en-US" sz="1400">
                <a:ea typeface="+mn-lt"/>
                <a:cs typeface="+mn-lt"/>
              </a:rPr>
              <a:t>s) by delivering oxygen and nutrients to cells while removing waste products from cells. Blood is transported throughout the body by flowing through small capillaries, providing your body's tissues and organs with necessary nutrients while also removing waste from them. The cardiovascular system starts developing during the body's early stages of development and begins to pump blood through arteries and veins by the fourth week of fetal development.</a:t>
            </a:r>
            <a:br>
              <a:rPr lang="en-US" sz="1300"/>
            </a:br>
            <a:endParaRPr lang="en-US" sz="1300"/>
          </a:p>
          <a:p>
            <a:pPr marL="0" indent="0">
              <a:buNone/>
            </a:pPr>
            <a:endParaRPr lang="en-GB" sz="1300"/>
          </a:p>
        </p:txBody>
      </p:sp>
      <p:sp>
        <p:nvSpPr>
          <p:cNvPr id="42" name="Oval 4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1" name="Picture 10" descr="A close-up of a human body&#10;&#10;AI-generated content may be incorrect.">
            <a:extLst>
              <a:ext uri="{FF2B5EF4-FFF2-40B4-BE49-F238E27FC236}">
                <a16:creationId xmlns:a16="http://schemas.microsoft.com/office/drawing/2014/main" id="{11AA9198-F9DD-B55E-EB30-4554E4C76766}"/>
              </a:ext>
            </a:extLst>
          </p:cNvPr>
          <p:cNvPicPr>
            <a:picLocks noChangeAspect="1"/>
          </p:cNvPicPr>
          <p:nvPr/>
        </p:nvPicPr>
        <p:blipFill>
          <a:blip r:embed="rId4">
            <a:extLst>
              <a:ext uri="{837473B0-CC2E-450A-ABE3-18F120FF3D39}">
                <a1611:picAttrSrcUrl xmlns:a1611="http://schemas.microsoft.com/office/drawing/2016/11/main" r:id="rId5"/>
              </a:ext>
            </a:extLst>
          </a:blip>
          <a:srcRect l="18962" r="11694" b="-1"/>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43" name="Arc 42">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descr="A diagram of a heart&#10;&#10;AI-generated content may be incorrect.">
            <a:extLst>
              <a:ext uri="{FF2B5EF4-FFF2-40B4-BE49-F238E27FC236}">
                <a16:creationId xmlns:a16="http://schemas.microsoft.com/office/drawing/2014/main" id="{6D7D8983-FDDD-9D0A-AC01-50458A1CED18}"/>
              </a:ext>
            </a:extLst>
          </p:cNvPr>
          <p:cNvPicPr>
            <a:picLocks noChangeAspect="1"/>
          </p:cNvPicPr>
          <p:nvPr/>
        </p:nvPicPr>
        <p:blipFill>
          <a:blip r:embed="rId6">
            <a:extLst>
              <a:ext uri="{837473B0-CC2E-450A-ABE3-18F120FF3D39}">
                <a1611:picAttrSrcUrl xmlns:a1611="http://schemas.microsoft.com/office/drawing/2016/11/main" r:id="rId7"/>
              </a:ext>
            </a:extLst>
          </a:blip>
          <a:srcRect l="5582" r="16030" b="4"/>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4" name="TextBox 3">
            <a:extLst>
              <a:ext uri="{FF2B5EF4-FFF2-40B4-BE49-F238E27FC236}">
                <a16:creationId xmlns:a16="http://schemas.microsoft.com/office/drawing/2014/main" id="{C3A7702A-79DB-A7BE-8871-5D663477D4E3}"/>
              </a:ext>
            </a:extLst>
          </p:cNvPr>
          <p:cNvSpPr txBox="1"/>
          <p:nvPr/>
        </p:nvSpPr>
        <p:spPr>
          <a:xfrm>
            <a:off x="565266" y="5057387"/>
            <a:ext cx="69294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 </a:t>
            </a:r>
          </a:p>
        </p:txBody>
      </p:sp>
      <p:pic>
        <p:nvPicPr>
          <p:cNvPr id="7" name="Audio 6">
            <a:hlinkClick r:id="" action="ppaction://media"/>
            <a:extLst>
              <a:ext uri="{FF2B5EF4-FFF2-40B4-BE49-F238E27FC236}">
                <a16:creationId xmlns:a16="http://schemas.microsoft.com/office/drawing/2014/main" id="{778B71FA-7154-0ECF-FE5B-AC6EAF73F666}"/>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2011528"/>
      </p:ext>
    </p:extLst>
  </p:cSld>
  <p:clrMapOvr>
    <a:masterClrMapping/>
  </p:clrMapOvr>
  <mc:AlternateContent xmlns:mc="http://schemas.openxmlformats.org/markup-compatibility/2006">
    <mc:Choice xmlns:p14="http://schemas.microsoft.com/office/powerpoint/2010/main" Requires="p14">
      <p:transition spd="slow" p14:dur="2000" advTm="143648"/>
    </mc:Choice>
    <mc:Fallback>
      <p:transition spd="slow" advTm="143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60E2AB-9F35-B449-52CA-5774742CF0C1}"/>
              </a:ext>
            </a:extLst>
          </p:cNvPr>
          <p:cNvSpPr>
            <a:spLocks noGrp="1"/>
          </p:cNvSpPr>
          <p:nvPr>
            <p:ph idx="1"/>
          </p:nvPr>
        </p:nvSpPr>
        <p:spPr>
          <a:xfrm>
            <a:off x="463248" y="1172481"/>
            <a:ext cx="1891696" cy="3855434"/>
          </a:xfrm>
        </p:spPr>
        <p:txBody>
          <a:bodyPr vert="horz" lIns="91440" tIns="45720" rIns="91440" bIns="45720" rtlCol="0" anchor="t">
            <a:noAutofit/>
          </a:bodyPr>
          <a:lstStyle/>
          <a:p>
            <a:pPr>
              <a:buNone/>
            </a:pPr>
            <a:endParaRPr lang="en-GB" sz="1600">
              <a:solidFill>
                <a:srgbClr val="2B2D38"/>
              </a:solidFill>
              <a:highlight>
                <a:srgbClr val="FFFFFF"/>
              </a:highlight>
            </a:endParaRPr>
          </a:p>
          <a:p>
            <a:pPr marL="0" indent="0">
              <a:buNone/>
            </a:pPr>
            <a:endParaRPr lang="en-GB"/>
          </a:p>
        </p:txBody>
      </p:sp>
      <p:sp>
        <p:nvSpPr>
          <p:cNvPr id="7" name="TextBox 6">
            <a:extLst>
              <a:ext uri="{FF2B5EF4-FFF2-40B4-BE49-F238E27FC236}">
                <a16:creationId xmlns:a16="http://schemas.microsoft.com/office/drawing/2014/main" id="{41776957-FCCF-691E-C16F-F83DBB1D0D6B}"/>
              </a:ext>
            </a:extLst>
          </p:cNvPr>
          <p:cNvSpPr txBox="1"/>
          <p:nvPr/>
        </p:nvSpPr>
        <p:spPr>
          <a:xfrm>
            <a:off x="465217" y="4538226"/>
            <a:ext cx="6802302"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2400"/>
          </a:p>
          <a:p>
            <a:r>
              <a:rPr lang="en-GB">
                <a:solidFill>
                  <a:srgbClr val="2B2D38"/>
                </a:solidFill>
              </a:rPr>
              <a:t>Arteries, capillaries and veins work together as a circulatory system. This system helps our body get oxygen and nutrients and get rid of waste. The circulatory system is really </a:t>
            </a:r>
            <a:r>
              <a:rPr lang="en-GB" err="1">
                <a:solidFill>
                  <a:srgbClr val="2B2D38"/>
                </a:solidFill>
              </a:rPr>
              <a:t>important</a:t>
            </a:r>
            <a:r>
              <a:rPr lang="en-GB">
                <a:solidFill>
                  <a:srgbClr val="2B2D38"/>
                </a:solidFill>
              </a:rPr>
              <a:t> and arteries, capillaries and veins all play a role in it. The circulatory system relies on arteries, capillaries and veins to function properly.</a:t>
            </a:r>
            <a:endParaRPr lang="en-GB"/>
          </a:p>
        </p:txBody>
      </p:sp>
      <p:sp>
        <p:nvSpPr>
          <p:cNvPr id="9" name="TextBox 8">
            <a:extLst>
              <a:ext uri="{FF2B5EF4-FFF2-40B4-BE49-F238E27FC236}">
                <a16:creationId xmlns:a16="http://schemas.microsoft.com/office/drawing/2014/main" id="{7780FC6D-6D7A-3D5D-13FD-DF9413317225}"/>
              </a:ext>
            </a:extLst>
          </p:cNvPr>
          <p:cNvSpPr txBox="1"/>
          <p:nvPr/>
        </p:nvSpPr>
        <p:spPr>
          <a:xfrm>
            <a:off x="469185" y="270204"/>
            <a:ext cx="8014577" cy="18004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100"/>
          </a:p>
          <a:p>
            <a:r>
              <a:rPr lang="en-GB" sz="2000">
                <a:solidFill>
                  <a:srgbClr val="2B2D38"/>
                </a:solidFill>
                <a:highlight>
                  <a:srgbClr val="FFFFFF"/>
                </a:highlight>
              </a:rPr>
              <a:t>The circulatory system is like a loop that lets blood flow through our body.</a:t>
            </a:r>
            <a:endParaRPr lang="en-US" sz="2000"/>
          </a:p>
          <a:p>
            <a:r>
              <a:rPr lang="en-GB" sz="2000">
                <a:solidFill>
                  <a:srgbClr val="2B2D38"/>
                </a:solidFill>
                <a:highlight>
                  <a:srgbClr val="FFFFFF"/>
                </a:highlight>
              </a:rPr>
              <a:t>First arteries carry blood with oxygen from the heart to parts of our body. These blood vessels have stretchy walls that can handle the high pressure when the heart pumps blood</a:t>
            </a:r>
            <a:r>
              <a:rPr lang="en-GB" sz="1400">
                <a:solidFill>
                  <a:srgbClr val="2B2D38"/>
                </a:solidFill>
                <a:highlight>
                  <a:srgbClr val="FFFFFF"/>
                </a:highlight>
              </a:rPr>
              <a:t>.</a:t>
            </a:r>
            <a:endParaRPr lang="en-GB" sz="1400"/>
          </a:p>
        </p:txBody>
      </p:sp>
      <p:graphicFrame>
        <p:nvGraphicFramePr>
          <p:cNvPr id="15" name="TextBox 7">
            <a:extLst>
              <a:ext uri="{FF2B5EF4-FFF2-40B4-BE49-F238E27FC236}">
                <a16:creationId xmlns:a16="http://schemas.microsoft.com/office/drawing/2014/main" id="{CBA81BF4-F761-854B-0121-F14272A65589}"/>
              </a:ext>
            </a:extLst>
          </p:cNvPr>
          <p:cNvGraphicFramePr/>
          <p:nvPr>
            <p:extLst>
              <p:ext uri="{D42A27DB-BD31-4B8C-83A1-F6EECF244321}">
                <p14:modId xmlns:p14="http://schemas.microsoft.com/office/powerpoint/2010/main" val="1468841239"/>
              </p:ext>
            </p:extLst>
          </p:nvPr>
        </p:nvGraphicFramePr>
        <p:xfrm>
          <a:off x="468905" y="1753511"/>
          <a:ext cx="9168521" cy="34492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66F2590A-252C-8799-9F15-6195AFB188B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5830461"/>
      </p:ext>
    </p:extLst>
  </p:cSld>
  <p:clrMapOvr>
    <a:masterClrMapping/>
  </p:clrMapOvr>
  <p:transition spd="slow" advTm="163774">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03138-2340-95A0-2AC4-40F7B2C6FEFB}"/>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b="1" kern="1200">
                <a:solidFill>
                  <a:srgbClr val="FFFFFF"/>
                </a:solidFill>
                <a:latin typeface="+mj-lt"/>
                <a:ea typeface="+mj-ea"/>
                <a:cs typeface="+mj-cs"/>
              </a:rPr>
              <a:t>Fictional patient:</a:t>
            </a:r>
            <a:r>
              <a:rPr lang="en-US" kern="1200">
                <a:solidFill>
                  <a:srgbClr val="FFFFFF"/>
                </a:solidFill>
                <a:latin typeface="+mj-lt"/>
                <a:ea typeface="+mj-ea"/>
                <a:cs typeface="+mj-cs"/>
              </a:rPr>
              <a:t> John Smith</a:t>
            </a:r>
            <a:br>
              <a:rPr lang="en-US" kern="1200">
                <a:solidFill>
                  <a:srgbClr val="FFFFFF"/>
                </a:solidFill>
                <a:latin typeface="+mj-lt"/>
                <a:ea typeface="+mj-ea"/>
                <a:cs typeface="+mj-cs"/>
              </a:rPr>
            </a:br>
            <a:endParaRPr lang="en-US" kern="1200">
              <a:solidFill>
                <a:srgbClr val="FFFFFF"/>
              </a:solidFill>
              <a:latin typeface="+mj-lt"/>
              <a:ea typeface="+mj-ea"/>
              <a:cs typeface="+mj-cs"/>
            </a:endParaRPr>
          </a:p>
        </p:txBody>
      </p:sp>
      <p:sp>
        <p:nvSpPr>
          <p:cNvPr id="33" name="Arc 3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 name="TextBox 3">
            <a:extLst>
              <a:ext uri="{FF2B5EF4-FFF2-40B4-BE49-F238E27FC236}">
                <a16:creationId xmlns:a16="http://schemas.microsoft.com/office/drawing/2014/main" id="{22EAA087-A7EA-5825-63F9-7D6D92A9CDE3}"/>
              </a:ext>
            </a:extLst>
          </p:cNvPr>
          <p:cNvSpPr txBox="1"/>
          <p:nvPr/>
        </p:nvSpPr>
        <p:spPr>
          <a:xfrm>
            <a:off x="4447308" y="591344"/>
            <a:ext cx="6906491" cy="558561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a:t>John is 61 years old and is currently a delivery driver. </a:t>
            </a:r>
            <a:br>
              <a:rPr lang="en-US"/>
            </a:br>
            <a:r>
              <a:rPr lang="en-US"/>
              <a:t>John enjoys smoking during his work, he has a habit of consuming alcohol regularly, but he also has a poor diet.</a:t>
            </a:r>
          </a:p>
          <a:p>
            <a:pPr>
              <a:lnSpc>
                <a:spcPct val="90000"/>
              </a:lnSpc>
              <a:spcAft>
                <a:spcPts val="600"/>
              </a:spcAft>
            </a:pPr>
            <a:r>
              <a:rPr lang="en-US"/>
              <a:t>His BMI is 30 which means he is overweight.</a:t>
            </a:r>
          </a:p>
          <a:p>
            <a:pPr indent="-228600">
              <a:lnSpc>
                <a:spcPct val="90000"/>
              </a:lnSpc>
              <a:spcAft>
                <a:spcPts val="600"/>
              </a:spcAft>
              <a:buFont typeface="Arial" panose="020B0604020202020204" pitchFamily="34" charset="0"/>
              <a:buChar char="•"/>
            </a:pPr>
            <a:endParaRPr lang="en-US" sz="1500"/>
          </a:p>
          <a:p>
            <a:pPr>
              <a:lnSpc>
                <a:spcPct val="90000"/>
              </a:lnSpc>
              <a:spcAft>
                <a:spcPts val="600"/>
              </a:spcAft>
            </a:pPr>
            <a:r>
              <a:rPr lang="en-US" b="1" u="sng"/>
              <a:t>The risk factors are:</a:t>
            </a:r>
          </a:p>
          <a:p>
            <a:pPr>
              <a:lnSpc>
                <a:spcPct val="90000"/>
              </a:lnSpc>
              <a:spcAft>
                <a:spcPts val="600"/>
              </a:spcAft>
            </a:pPr>
            <a:r>
              <a:rPr lang="en-US" sz="1500" b="1"/>
              <a:t>Obesity. </a:t>
            </a:r>
            <a:r>
              <a:rPr lang="en-US" sz="1500"/>
              <a:t>This increases the workload on the heart and is strongly associated with high blood pressure and high cholesterol levels, which affect blood vessels.</a:t>
            </a:r>
          </a:p>
          <a:p>
            <a:pPr>
              <a:lnSpc>
                <a:spcPct val="90000"/>
              </a:lnSpc>
              <a:spcAft>
                <a:spcPts val="600"/>
              </a:spcAft>
            </a:pPr>
            <a:r>
              <a:rPr lang="en-US" sz="1500" b="1"/>
              <a:t>High Blood Pressure. </a:t>
            </a:r>
            <a:r>
              <a:rPr lang="en-US" sz="1500"/>
              <a:t>High blood pressure puts pressure on blood vessel walls, which eventually leads to damage. This makes blood vessels narrow and less flexible, resulting in less blood flow.</a:t>
            </a:r>
            <a:endParaRPr lang="en-US" sz="1500" b="1"/>
          </a:p>
          <a:p>
            <a:pPr>
              <a:lnSpc>
                <a:spcPct val="90000"/>
              </a:lnSpc>
              <a:spcAft>
                <a:spcPts val="600"/>
              </a:spcAft>
            </a:pPr>
            <a:r>
              <a:rPr lang="en-US" sz="1500" b="1"/>
              <a:t>High Cholesterol.</a:t>
            </a:r>
            <a:r>
              <a:rPr lang="en-US" sz="1500"/>
              <a:t> John's</a:t>
            </a:r>
            <a:r>
              <a:rPr lang="en-US" sz="1500" b="1"/>
              <a:t> </a:t>
            </a:r>
            <a:r>
              <a:rPr lang="en-US" sz="1500"/>
              <a:t>High levels of cholesterol in the blood lead to the formation of fat in blood vessels. This leads to narrowed blood vessels that may eventually stop blood from flowing to the heart.</a:t>
            </a:r>
            <a:endParaRPr lang="en-US" sz="1500" b="1">
              <a:ea typeface="+mn-lt"/>
              <a:cs typeface="+mn-lt"/>
            </a:endParaRPr>
          </a:p>
          <a:p>
            <a:r>
              <a:rPr lang="en-US" sz="1500" b="1">
                <a:ea typeface="+mn-lt"/>
                <a:cs typeface="+mn-lt"/>
              </a:rPr>
              <a:t>Smoking</a:t>
            </a:r>
            <a:endParaRPr lang="en-US" sz="1500" b="1"/>
          </a:p>
          <a:p>
            <a:pPr>
              <a:lnSpc>
                <a:spcPct val="90000"/>
              </a:lnSpc>
              <a:spcAft>
                <a:spcPts val="600"/>
              </a:spcAft>
            </a:pPr>
            <a:r>
              <a:rPr lang="en-US" sz="1500">
                <a:ea typeface="+mn-lt"/>
                <a:cs typeface="+mn-lt"/>
              </a:rPr>
              <a:t>John Smith is a smoker, which has adverse effects on his arteries, making them narrower. This causes an increase in the formation of fat deposits in his Heart.</a:t>
            </a:r>
            <a:endParaRPr lang="en-US"/>
          </a:p>
          <a:p>
            <a:pPr>
              <a:lnSpc>
                <a:spcPct val="90000"/>
              </a:lnSpc>
              <a:spcAft>
                <a:spcPts val="600"/>
              </a:spcAft>
            </a:pPr>
            <a:r>
              <a:rPr lang="en-US" sz="1500"/>
              <a:t>Risk factors for cardiovascular disease:</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endParaRPr lang="en-US" sz="1500"/>
          </a:p>
        </p:txBody>
      </p:sp>
      <p:pic>
        <p:nvPicPr>
          <p:cNvPr id="5" name="Audio 4">
            <a:hlinkClick r:id="" action="ppaction://media"/>
            <a:extLst>
              <a:ext uri="{FF2B5EF4-FFF2-40B4-BE49-F238E27FC236}">
                <a16:creationId xmlns:a16="http://schemas.microsoft.com/office/drawing/2014/main" id="{891011E9-5BAE-818C-340E-F59AF06C5BC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84424152"/>
      </p:ext>
    </p:extLst>
  </p:cSld>
  <p:clrMapOvr>
    <a:masterClrMapping/>
  </p:clrMapOvr>
  <mc:AlternateContent xmlns:mc="http://schemas.openxmlformats.org/markup-compatibility/2006">
    <mc:Choice xmlns:p14="http://schemas.microsoft.com/office/powerpoint/2010/main" Requires="p14">
      <p:transition spd="slow" p14:dur="2000" advTm="422313"/>
    </mc:Choice>
    <mc:Fallback>
      <p:transition spd="slow" advTm="4223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D59403-705E-FCB7-D4AC-138D4E5FA676}"/>
              </a:ext>
            </a:extLst>
          </p:cNvPr>
          <p:cNvSpPr>
            <a:spLocks noGrp="1"/>
          </p:cNvSpPr>
          <p:nvPr>
            <p:ph type="title"/>
          </p:nvPr>
        </p:nvSpPr>
        <p:spPr>
          <a:xfrm>
            <a:off x="193486" y="1676"/>
            <a:ext cx="2169475" cy="566938"/>
          </a:xfrm>
        </p:spPr>
        <p:txBody>
          <a:bodyPr vert="horz" lIns="91440" tIns="45720" rIns="91440" bIns="45720" rtlCol="0" anchor="b">
            <a:normAutofit/>
          </a:bodyPr>
          <a:lstStyle/>
          <a:p>
            <a:pPr algn="ctr"/>
            <a:r>
              <a:rPr lang="en-US" sz="3200" u="sng" kern="1200">
                <a:solidFill>
                  <a:srgbClr val="595959"/>
                </a:solidFill>
                <a:latin typeface="+mj-lt"/>
                <a:ea typeface="+mj-ea"/>
                <a:cs typeface="+mj-cs"/>
              </a:rPr>
              <a:t>Care plan </a:t>
            </a:r>
          </a:p>
        </p:txBody>
      </p:sp>
      <p:sp>
        <p:nvSpPr>
          <p:cNvPr id="3" name="Content Placeholder 2">
            <a:extLst>
              <a:ext uri="{FF2B5EF4-FFF2-40B4-BE49-F238E27FC236}">
                <a16:creationId xmlns:a16="http://schemas.microsoft.com/office/drawing/2014/main" id="{29D8F4F9-47E4-C7E9-3D30-5091CAB4709D}"/>
              </a:ext>
            </a:extLst>
          </p:cNvPr>
          <p:cNvSpPr>
            <a:spLocks noGrp="1"/>
          </p:cNvSpPr>
          <p:nvPr>
            <p:ph sz="half" idx="1"/>
          </p:nvPr>
        </p:nvSpPr>
        <p:spPr>
          <a:xfrm>
            <a:off x="364084" y="275646"/>
            <a:ext cx="4364489" cy="2871958"/>
          </a:xfrm>
        </p:spPr>
        <p:txBody>
          <a:bodyPr vert="horz" lIns="91440" tIns="45720" rIns="91440" bIns="45720" rtlCol="0" anchor="t">
            <a:noAutofit/>
          </a:bodyPr>
          <a:lstStyle/>
          <a:p>
            <a:pPr marL="0" indent="0">
              <a:buNone/>
            </a:pPr>
            <a:endParaRPr lang="en-US" sz="1050" u="sng">
              <a:solidFill>
                <a:srgbClr val="595959"/>
              </a:solidFill>
              <a:latin typeface="Aptos Display"/>
            </a:endParaRPr>
          </a:p>
          <a:p>
            <a:pPr marL="0" indent="0">
              <a:buNone/>
            </a:pPr>
            <a:r>
              <a:rPr lang="en-US" sz="1200" u="sng">
                <a:solidFill>
                  <a:srgbClr val="595959"/>
                </a:solidFill>
                <a:latin typeface="Aptos Display"/>
              </a:rPr>
              <a:t>Smoking cessation</a:t>
            </a:r>
          </a:p>
          <a:p>
            <a:pPr marL="0" indent="0">
              <a:buNone/>
            </a:pPr>
            <a:r>
              <a:rPr lang="en-US" sz="1200">
                <a:solidFill>
                  <a:srgbClr val="595959"/>
                </a:solidFill>
                <a:latin typeface="Aptos Display"/>
              </a:rPr>
              <a:t>John needs to stop smoking in order to prevent further harm to his arteries. John is less likely to be at risk of sudden cardiac death, heart failure  and peripheral arterial disease (PAD).</a:t>
            </a:r>
            <a:endParaRPr lang="en-US" sz="1200">
              <a:solidFill>
                <a:srgbClr val="595959"/>
              </a:solidFill>
              <a:highlight>
                <a:srgbClr val="FFFFFF"/>
              </a:highlight>
              <a:latin typeface="Aptos Display"/>
            </a:endParaRPr>
          </a:p>
          <a:p>
            <a:pPr marL="0" indent="0">
              <a:buNone/>
            </a:pPr>
            <a:r>
              <a:rPr lang="en-US" sz="1200">
                <a:solidFill>
                  <a:srgbClr val="595959"/>
                </a:solidFill>
                <a:latin typeface="Aptos Display"/>
              </a:rPr>
              <a:t>John may be advised to access NHS stop smoking services.</a:t>
            </a:r>
          </a:p>
          <a:p>
            <a:pPr marL="0" indent="0">
              <a:buNone/>
            </a:pPr>
            <a:r>
              <a:rPr lang="en-US" sz="1200" u="sng">
                <a:solidFill>
                  <a:srgbClr val="595959"/>
                </a:solidFill>
                <a:latin typeface="Aptos Display"/>
              </a:rPr>
              <a:t>Healthy diet</a:t>
            </a:r>
          </a:p>
          <a:p>
            <a:pPr marL="0" indent="0">
              <a:buNone/>
            </a:pPr>
            <a:r>
              <a:rPr lang="en-US" sz="1200">
                <a:solidFill>
                  <a:srgbClr val="595959"/>
                </a:solidFill>
                <a:latin typeface="Aptos Display"/>
              </a:rPr>
              <a:t>Reduce saturated fats, processed foods</a:t>
            </a:r>
          </a:p>
          <a:p>
            <a:pPr marL="0" indent="0">
              <a:buNone/>
            </a:pPr>
            <a:r>
              <a:rPr lang="en-US" sz="1200">
                <a:solidFill>
                  <a:srgbClr val="595959"/>
                </a:solidFill>
                <a:latin typeface="Aptos Display"/>
              </a:rPr>
              <a:t>Increase fruits, vegetables, and grains</a:t>
            </a:r>
          </a:p>
          <a:p>
            <a:pPr marL="0" indent="0">
              <a:buNone/>
            </a:pPr>
            <a:r>
              <a:rPr lang="en-US" sz="1200">
                <a:solidFill>
                  <a:srgbClr val="595959"/>
                </a:solidFill>
                <a:latin typeface="Aptos Display"/>
              </a:rPr>
              <a:t>Reduce salt intake, which helps control blood pressure</a:t>
            </a:r>
          </a:p>
          <a:p>
            <a:pPr marL="0" indent="0">
              <a:buNone/>
            </a:pPr>
            <a:r>
              <a:rPr lang="en-US" sz="1200" u="sng">
                <a:solidFill>
                  <a:srgbClr val="595959"/>
                </a:solidFill>
                <a:latin typeface="Aptos Display"/>
              </a:rPr>
              <a:t>Physical activity</a:t>
            </a:r>
          </a:p>
          <a:p>
            <a:pPr marL="0" indent="0">
              <a:buNone/>
            </a:pPr>
            <a:r>
              <a:rPr lang="en-US" sz="1200">
                <a:solidFill>
                  <a:srgbClr val="595959"/>
                </a:solidFill>
                <a:latin typeface="Aptos Display"/>
              </a:rPr>
              <a:t>At least 150 minutes of moderate-intensity activity per week, e.g., walking, cycling</a:t>
            </a:r>
          </a:p>
          <a:p>
            <a:pPr marL="0" indent="0">
              <a:buNone/>
            </a:pPr>
            <a:r>
              <a:rPr lang="en-US" sz="1200">
                <a:solidFill>
                  <a:srgbClr val="595959"/>
                </a:solidFill>
                <a:latin typeface="Aptos Display"/>
              </a:rPr>
              <a:t>Increase physical activity according to individual's ability</a:t>
            </a:r>
          </a:p>
          <a:p>
            <a:pPr marL="0" indent="0">
              <a:buNone/>
            </a:pPr>
            <a:r>
              <a:rPr lang="en-US" sz="1200" u="sng">
                <a:solidFill>
                  <a:srgbClr val="595959"/>
                </a:solidFill>
                <a:latin typeface="Aptos Display"/>
              </a:rPr>
              <a:t>Weight</a:t>
            </a:r>
          </a:p>
          <a:p>
            <a:pPr marL="0" indent="0">
              <a:buNone/>
            </a:pPr>
            <a:r>
              <a:rPr lang="en-US" sz="1200">
                <a:solidFill>
                  <a:srgbClr val="595959"/>
                </a:solidFill>
                <a:latin typeface="Aptos Display"/>
              </a:rPr>
              <a:t>Aim for a healthy BMI</a:t>
            </a:r>
          </a:p>
          <a:p>
            <a:pPr marL="0" indent="0">
              <a:buNone/>
            </a:pPr>
            <a:r>
              <a:rPr lang="en-US" sz="1200">
                <a:solidFill>
                  <a:srgbClr val="595959"/>
                </a:solidFill>
                <a:latin typeface="Aptos Display"/>
              </a:rPr>
              <a:t>Diet and exercise for gradual weight loss</a:t>
            </a:r>
          </a:p>
          <a:p>
            <a:pPr>
              <a:buNone/>
            </a:pPr>
            <a:r>
              <a:rPr lang="en-US" sz="1200" b="1">
                <a:solidFill>
                  <a:srgbClr val="595959"/>
                </a:solidFill>
                <a:ea typeface="+mn-lt"/>
                <a:cs typeface="+mn-lt"/>
              </a:rPr>
              <a:t>Depending on his condition, John may be prescribed:</a:t>
            </a:r>
            <a:endParaRPr lang="en-US" sz="1200" b="1"/>
          </a:p>
          <a:p>
            <a:pPr>
              <a:buNone/>
            </a:pPr>
            <a:r>
              <a:rPr lang="en-US" sz="1200">
                <a:solidFill>
                  <a:srgbClr val="595959"/>
                </a:solidFill>
                <a:ea typeface="+mn-lt"/>
                <a:cs typeface="+mn-lt"/>
              </a:rPr>
              <a:t>Aspirin – reduces risk of blood clots</a:t>
            </a:r>
            <a:endParaRPr lang="en-US" sz="1200"/>
          </a:p>
          <a:p>
            <a:pPr>
              <a:buNone/>
            </a:pPr>
            <a:r>
              <a:rPr lang="en-US" sz="1200">
                <a:solidFill>
                  <a:srgbClr val="595959"/>
                </a:solidFill>
                <a:ea typeface="+mn-lt"/>
                <a:cs typeface="+mn-lt"/>
              </a:rPr>
              <a:t>Atorvastatin – lowers cholesterol</a:t>
            </a:r>
            <a:endParaRPr lang="en-US" sz="1200"/>
          </a:p>
          <a:p>
            <a:pPr>
              <a:buNone/>
            </a:pPr>
            <a:r>
              <a:rPr lang="en-US" sz="1200">
                <a:solidFill>
                  <a:srgbClr val="595959"/>
                </a:solidFill>
                <a:ea typeface="+mn-lt"/>
                <a:cs typeface="+mn-lt"/>
              </a:rPr>
              <a:t>Beta blockers – reduce heart workload</a:t>
            </a:r>
            <a:endParaRPr lang="en-US" sz="1200"/>
          </a:p>
          <a:p>
            <a:pPr marL="0" indent="0">
              <a:buNone/>
            </a:pPr>
            <a:r>
              <a:rPr lang="en-US" sz="1200">
                <a:solidFill>
                  <a:srgbClr val="595959"/>
                </a:solidFill>
                <a:ea typeface="+mn-lt"/>
                <a:cs typeface="+mn-lt"/>
              </a:rPr>
              <a:t>Medication should be taken as prescribed and reviewed regularly. </a:t>
            </a:r>
            <a:endParaRPr lang="en-US" sz="1200">
              <a:solidFill>
                <a:srgbClr val="000000"/>
              </a:solidFill>
              <a:ea typeface="+mn-lt"/>
              <a:cs typeface="+mn-lt"/>
            </a:endParaRPr>
          </a:p>
          <a:p>
            <a:pPr marL="0" indent="0">
              <a:buNone/>
            </a:pPr>
            <a:r>
              <a:rPr lang="en-US" sz="1200">
                <a:solidFill>
                  <a:srgbClr val="595959"/>
                </a:solidFill>
              </a:rPr>
              <a:t>John may receive support from cardiologist if his condition was to get work</a:t>
            </a:r>
          </a:p>
        </p:txBody>
      </p:sp>
      <p:sp>
        <p:nvSpPr>
          <p:cNvPr id="4" name="TextBox 3">
            <a:extLst>
              <a:ext uri="{FF2B5EF4-FFF2-40B4-BE49-F238E27FC236}">
                <a16:creationId xmlns:a16="http://schemas.microsoft.com/office/drawing/2014/main" id="{8D79665F-B7B6-5E94-F8CE-B8A538ADF0B3}"/>
              </a:ext>
            </a:extLst>
          </p:cNvPr>
          <p:cNvSpPr txBox="1"/>
          <p:nvPr/>
        </p:nvSpPr>
        <p:spPr>
          <a:xfrm>
            <a:off x="6531234" y="280352"/>
            <a:ext cx="5359244"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ighlight>
                  <a:srgbClr val="FFFF00"/>
                </a:highlight>
                <a:ea typeface="+mn-lt"/>
                <a:cs typeface="+mn-lt"/>
              </a:rPr>
              <a:t>John Smith should be given proper education regarding his condition, what his condition is, what his Coronary Heart Disease entails, what his risk factors are, and the importance of lifestyle changes such as improving his diet, increasing his level of physical activity, and taking medication. </a:t>
            </a:r>
            <a:endParaRPr lang="en-US">
              <a:highlight>
                <a:srgbClr val="FFFF00"/>
              </a:highlight>
              <a:ea typeface="+mn-lt"/>
              <a:cs typeface="+mn-lt"/>
            </a:endParaRPr>
          </a:p>
          <a:p>
            <a:endParaRPr lang="en-GB">
              <a:ea typeface="+mn-lt"/>
              <a:cs typeface="+mn-lt"/>
            </a:endParaRPr>
          </a:p>
          <a:p>
            <a:r>
              <a:rPr lang="en-GB">
                <a:ea typeface="+mn-lt"/>
                <a:cs typeface="+mn-lt"/>
              </a:rPr>
              <a:t>John Smith should be encouraged to take responsibility for managing his condition. Effective communication is a key aspect in healthcare.</a:t>
            </a:r>
            <a:endParaRPr lang="en-US">
              <a:ea typeface="+mn-lt"/>
              <a:cs typeface="+mn-lt"/>
            </a:endParaRPr>
          </a:p>
          <a:p>
            <a:endParaRPr lang="en-GB">
              <a:ea typeface="+mn-lt"/>
              <a:cs typeface="+mn-lt"/>
            </a:endParaRPr>
          </a:p>
          <a:p>
            <a:r>
              <a:rPr lang="en-GB">
                <a:ea typeface="+mn-lt"/>
                <a:cs typeface="+mn-lt"/>
              </a:rPr>
              <a:t> According to the NHS, healthcare professionals should use simple words to explain to John Smith what his condition is and what is being done for his condition. John Smith should be involved in decision-making regarding his condition. </a:t>
            </a:r>
            <a:endParaRPr lang="en-US">
              <a:ea typeface="+mn-lt"/>
              <a:cs typeface="+mn-lt"/>
            </a:endParaRPr>
          </a:p>
          <a:p>
            <a:endParaRPr lang="en-GB">
              <a:ea typeface="+mn-lt"/>
              <a:cs typeface="+mn-lt"/>
            </a:endParaRPr>
          </a:p>
          <a:p>
            <a:r>
              <a:rPr lang="en-GB">
                <a:ea typeface="+mn-lt"/>
                <a:cs typeface="+mn-lt"/>
              </a:rPr>
              <a:t>Moreover, ethical considerations are essential in healthcare. Ethical considerations include John Smith’s autonomy, confidentiality, consent, and non-judgmental attitudes, especially regarding lifestyle factors such as smoking and eating habits.</a:t>
            </a:r>
            <a:endParaRPr lang="en-US"/>
          </a:p>
        </p:txBody>
      </p:sp>
      <p:pic>
        <p:nvPicPr>
          <p:cNvPr id="6" name="Audio 5">
            <a:hlinkClick r:id="" action="ppaction://media"/>
            <a:extLst>
              <a:ext uri="{FF2B5EF4-FFF2-40B4-BE49-F238E27FC236}">
                <a16:creationId xmlns:a16="http://schemas.microsoft.com/office/drawing/2014/main" id="{D544ED36-083D-5039-29DB-A0A35248D6A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16807712"/>
      </p:ext>
    </p:extLst>
  </p:cSld>
  <p:clrMapOvr>
    <a:masterClrMapping/>
  </p:clrMapOvr>
  <mc:AlternateContent xmlns:mc="http://schemas.openxmlformats.org/markup-compatibility/2006">
    <mc:Choice xmlns:p14="http://schemas.microsoft.com/office/powerpoint/2010/main" Requires="p14">
      <p:transition spd="slow" p14:dur="2000" advTm="6327"/>
    </mc:Choice>
    <mc:Fallback>
      <p:transition spd="slow" advTm="6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152B5-14B2-4137-9D6A-60B5936541DB}"/>
              </a:ext>
            </a:extLst>
          </p:cNvPr>
          <p:cNvSpPr>
            <a:spLocks noGrp="1"/>
          </p:cNvSpPr>
          <p:nvPr>
            <p:ph type="title"/>
          </p:nvPr>
        </p:nvSpPr>
        <p:spPr>
          <a:xfrm>
            <a:off x="360528" y="-340010"/>
            <a:ext cx="10515600" cy="1325563"/>
          </a:xfrm>
        </p:spPr>
        <p:txBody>
          <a:bodyPr/>
          <a:lstStyle/>
          <a:p>
            <a:r>
              <a:rPr lang="en-GB"/>
              <a:t>Reference list</a:t>
            </a:r>
          </a:p>
        </p:txBody>
      </p:sp>
      <p:sp>
        <p:nvSpPr>
          <p:cNvPr id="6" name="TextBox 5">
            <a:extLst>
              <a:ext uri="{FF2B5EF4-FFF2-40B4-BE49-F238E27FC236}">
                <a16:creationId xmlns:a16="http://schemas.microsoft.com/office/drawing/2014/main" id="{23504B66-E15A-DDAF-8258-84FAACF194C9}"/>
              </a:ext>
            </a:extLst>
          </p:cNvPr>
          <p:cNvSpPr txBox="1"/>
          <p:nvPr/>
        </p:nvSpPr>
        <p:spPr>
          <a:xfrm>
            <a:off x="358420" y="831018"/>
            <a:ext cx="8219053" cy="54322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ea typeface="+mn-lt"/>
                <a:cs typeface="+mn-lt"/>
              </a:rPr>
              <a:t>National </a:t>
            </a:r>
            <a:r>
              <a:rPr lang="en-GB" sz="1100" err="1">
                <a:ea typeface="+mn-lt"/>
                <a:cs typeface="+mn-lt"/>
              </a:rPr>
              <a:t>Center</a:t>
            </a:r>
            <a:r>
              <a:rPr lang="en-GB" sz="1100">
                <a:ea typeface="+mn-lt"/>
                <a:cs typeface="+mn-lt"/>
              </a:rPr>
              <a:t> for Biotechnology Information (NCBI) (no date) </a:t>
            </a:r>
            <a:r>
              <a:rPr lang="en-GB" sz="1100" i="1">
                <a:ea typeface="+mn-lt"/>
                <a:cs typeface="+mn-lt"/>
              </a:rPr>
              <a:t>Anatomy, Blood Vessels</a:t>
            </a:r>
            <a:r>
              <a:rPr lang="en-GB" sz="1100">
                <a:ea typeface="+mn-lt"/>
                <a:cs typeface="+mn-lt"/>
              </a:rPr>
              <a:t>. Available at: </a:t>
            </a:r>
            <a:r>
              <a:rPr lang="en-GB" sz="1100">
                <a:ea typeface="+mn-lt"/>
                <a:cs typeface="+mn-lt"/>
                <a:hlinkClick r:id="rId2"/>
              </a:rPr>
              <a:t>https://www.ncbi.nlm.nih.gov/books/NBK470401/</a:t>
            </a:r>
            <a:r>
              <a:rPr lang="en-GB" sz="1100">
                <a:ea typeface="+mn-lt"/>
                <a:cs typeface="+mn-lt"/>
              </a:rPr>
              <a:t>  (Accessed: 15 March 2026).</a:t>
            </a:r>
          </a:p>
          <a:p>
            <a:endParaRPr lang="en-GB" sz="1100">
              <a:ea typeface="+mn-lt"/>
              <a:cs typeface="+mn-lt"/>
            </a:endParaRPr>
          </a:p>
          <a:p>
            <a:r>
              <a:rPr lang="en-GB" sz="1100">
                <a:ea typeface="+mn-lt"/>
                <a:cs typeface="+mn-lt"/>
              </a:rPr>
              <a:t>NHS England (no date) </a:t>
            </a:r>
            <a:r>
              <a:rPr lang="en-GB" sz="1100" i="1">
                <a:ea typeface="+mn-lt"/>
                <a:cs typeface="+mn-lt"/>
              </a:rPr>
              <a:t>Cardiovascular disease high impact interventions</a:t>
            </a:r>
            <a:r>
              <a:rPr lang="en-GB" sz="1100">
                <a:ea typeface="+mn-lt"/>
                <a:cs typeface="+mn-lt"/>
              </a:rPr>
              <a:t>. Available at: https://www.england.nhs.uk/ourwork/prevention/secondary-prevention/cardiovascular-disease-high-impact-interventions/ (Accessed: 15 March 2026).</a:t>
            </a:r>
            <a:endParaRPr lang="en-GB" sz="1100"/>
          </a:p>
          <a:p>
            <a:endParaRPr lang="en-GB" sz="1100">
              <a:ea typeface="+mn-lt"/>
              <a:cs typeface="+mn-lt"/>
            </a:endParaRPr>
          </a:p>
          <a:p>
            <a:r>
              <a:rPr lang="en-GB" sz="1100">
                <a:ea typeface="+mn-lt"/>
                <a:cs typeface="+mn-lt"/>
              </a:rPr>
              <a:t>NHS England (2022) </a:t>
            </a:r>
            <a:r>
              <a:rPr lang="en-GB" sz="1100" i="1">
                <a:ea typeface="+mn-lt"/>
                <a:cs typeface="+mn-lt"/>
              </a:rPr>
              <a:t>Cardiovascular disease (CVD) prevention recovery: how the NHS is working to restore diagnosis and management of cardiovascular disease</a:t>
            </a:r>
            <a:r>
              <a:rPr lang="en-GB" sz="1100">
                <a:ea typeface="+mn-lt"/>
                <a:cs typeface="+mn-lt"/>
              </a:rPr>
              <a:t>. Available at: </a:t>
            </a:r>
            <a:r>
              <a:rPr lang="en-GB" sz="1100">
                <a:ea typeface="+mn-lt"/>
                <a:cs typeface="+mn-lt"/>
                <a:hlinkClick r:id="rId3"/>
              </a:rPr>
              <a:t>https://www.england.nhs.uk/ourwork/clinical-policy/cvd/prevention-recovery/</a:t>
            </a:r>
            <a:endParaRPr lang="en-GB" sz="1100">
              <a:ea typeface="+mn-lt"/>
              <a:cs typeface="+mn-lt"/>
            </a:endParaRPr>
          </a:p>
          <a:p>
            <a:r>
              <a:rPr lang="en-GB" sz="1100">
                <a:ea typeface="+mn-lt"/>
                <a:cs typeface="+mn-lt"/>
              </a:rPr>
              <a:t>(Accessed: 15 March 2026).</a:t>
            </a:r>
            <a:endParaRPr lang="en-GB" sz="1100"/>
          </a:p>
          <a:p>
            <a:endParaRPr lang="en-GB" sz="1100"/>
          </a:p>
          <a:p>
            <a:r>
              <a:rPr lang="en-GB" sz="1100">
                <a:ea typeface="+mn-lt"/>
                <a:cs typeface="+mn-lt"/>
              </a:rPr>
              <a:t>National Health Service (2024) </a:t>
            </a:r>
            <a:r>
              <a:rPr lang="en-GB" sz="1100" i="1">
                <a:ea typeface="+mn-lt"/>
                <a:cs typeface="+mn-lt"/>
              </a:rPr>
              <a:t>Coronary heart disease</a:t>
            </a:r>
            <a:r>
              <a:rPr lang="en-GB" sz="1100">
                <a:ea typeface="+mn-lt"/>
                <a:cs typeface="+mn-lt"/>
              </a:rPr>
              <a:t>. Available at: https://www.nhs.uk/conditions/coronary-heart-disease/  (Accessed: 15 March 2026).</a:t>
            </a:r>
          </a:p>
          <a:p>
            <a:endParaRPr lang="en-GB" sz="1100">
              <a:ea typeface="+mn-lt"/>
              <a:cs typeface="+mn-lt"/>
            </a:endParaRPr>
          </a:p>
          <a:p>
            <a:r>
              <a:rPr lang="en-GB" sz="1100">
                <a:ea typeface="+mn-lt"/>
                <a:cs typeface="+mn-lt"/>
              </a:rPr>
              <a:t>Cleveland Clinic (no date) </a:t>
            </a:r>
            <a:r>
              <a:rPr lang="en-GB" sz="1100" i="1">
                <a:ea typeface="+mn-lt"/>
                <a:cs typeface="+mn-lt"/>
              </a:rPr>
              <a:t>Heart: Structure and function</a:t>
            </a:r>
            <a:r>
              <a:rPr lang="en-GB" sz="1100">
                <a:ea typeface="+mn-lt"/>
                <a:cs typeface="+mn-lt"/>
              </a:rPr>
              <a:t>. Available at: </a:t>
            </a:r>
            <a:r>
              <a:rPr lang="en-GB" sz="1100">
                <a:ea typeface="+mn-lt"/>
                <a:cs typeface="+mn-lt"/>
                <a:hlinkClick r:id="rId4"/>
              </a:rPr>
              <a:t>https://my.clevelandclinic.org/health/body/21704-heart</a:t>
            </a:r>
            <a:r>
              <a:rPr lang="en-GB" sz="1100">
                <a:ea typeface="+mn-lt"/>
                <a:cs typeface="+mn-lt"/>
              </a:rPr>
              <a:t> (Accessed: 15 March 2026).</a:t>
            </a:r>
            <a:endParaRPr lang="en-GB" sz="1100"/>
          </a:p>
          <a:p>
            <a:endParaRPr lang="en-GB" sz="1100">
              <a:ea typeface="+mn-lt"/>
              <a:cs typeface="+mn-lt"/>
            </a:endParaRPr>
          </a:p>
          <a:p>
            <a:r>
              <a:rPr lang="en-GB" sz="1100">
                <a:ea typeface="+mn-lt"/>
                <a:cs typeface="+mn-lt"/>
              </a:rPr>
              <a:t>Centre for Disease Control and Prevention (2024) </a:t>
            </a:r>
            <a:r>
              <a:rPr lang="en-GB" sz="1100" i="1">
                <a:ea typeface="+mn-lt"/>
                <a:cs typeface="+mn-lt"/>
              </a:rPr>
              <a:t>Health effects of cigarettes: Cardiovascular disease</a:t>
            </a:r>
            <a:r>
              <a:rPr lang="en-GB" sz="1100">
                <a:ea typeface="+mn-lt"/>
                <a:cs typeface="+mn-lt"/>
              </a:rPr>
              <a:t>. Available at: </a:t>
            </a:r>
            <a:r>
              <a:rPr lang="en-GB" sz="1100">
                <a:ea typeface="+mn-lt"/>
                <a:cs typeface="+mn-lt"/>
                <a:hlinkClick r:id="rId5"/>
              </a:rPr>
              <a:t>https://www.cdc.gov/tobacco/about/benefits-of-quitting.html</a:t>
            </a:r>
            <a:r>
              <a:rPr lang="en-GB" sz="1100">
                <a:ea typeface="+mn-lt"/>
                <a:cs typeface="+mn-lt"/>
              </a:rPr>
              <a:t> (Accessed: 20 March 2026).</a:t>
            </a:r>
            <a:endParaRPr lang="en-GB" sz="1100"/>
          </a:p>
          <a:p>
            <a:endParaRPr lang="en-GB" sz="1100"/>
          </a:p>
          <a:p>
            <a:r>
              <a:rPr lang="en-GB" sz="1100">
                <a:ea typeface="+mn-lt"/>
                <a:cs typeface="+mn-lt"/>
              </a:rPr>
              <a:t>Duncan, M.S., Freiberg, M.S., </a:t>
            </a:r>
            <a:r>
              <a:rPr lang="en-GB" sz="1100" err="1">
                <a:ea typeface="+mn-lt"/>
                <a:cs typeface="+mn-lt"/>
              </a:rPr>
              <a:t>Greevy</a:t>
            </a:r>
            <a:r>
              <a:rPr lang="en-GB" sz="1100">
                <a:ea typeface="+mn-lt"/>
                <a:cs typeface="+mn-lt"/>
              </a:rPr>
              <a:t>, R.A., Kundu, S., Vasan, R.S. and Tindle, H.A. (2019) </a:t>
            </a:r>
            <a:r>
              <a:rPr lang="en-GB" sz="1100" i="1">
                <a:ea typeface="+mn-lt"/>
                <a:cs typeface="+mn-lt"/>
              </a:rPr>
              <a:t>Association of smoking cessation with subsequent risk of cardiovascular disease</a:t>
            </a:r>
            <a:r>
              <a:rPr lang="en-GB" sz="1100">
                <a:ea typeface="+mn-lt"/>
                <a:cs typeface="+mn-lt"/>
              </a:rPr>
              <a:t>. Available at: </a:t>
            </a:r>
            <a:r>
              <a:rPr lang="en-GB" sz="1100">
                <a:ea typeface="+mn-lt"/>
                <a:cs typeface="+mn-lt"/>
                <a:hlinkClick r:id="rId6"/>
              </a:rPr>
              <a:t>https://pmc.ncbi.nlm.nih.gov/articles/PMC6247580/</a:t>
            </a:r>
            <a:r>
              <a:rPr lang="en-GB" sz="1100">
                <a:ea typeface="+mn-lt"/>
                <a:cs typeface="+mn-lt"/>
              </a:rPr>
              <a:t> (Accessed: 15 March 2026).</a:t>
            </a:r>
          </a:p>
          <a:p>
            <a:endParaRPr lang="en-GB" sz="1100"/>
          </a:p>
          <a:p>
            <a:r>
              <a:rPr lang="en-GB" sz="1100">
                <a:ea typeface="+mn-lt"/>
                <a:cs typeface="+mn-lt"/>
              </a:rPr>
              <a:t>British Heart Foundation (no date) </a:t>
            </a:r>
            <a:r>
              <a:rPr lang="en-GB" sz="1100" i="1">
                <a:ea typeface="+mn-lt"/>
                <a:cs typeface="+mn-lt"/>
              </a:rPr>
              <a:t>Cardiovascular disease</a:t>
            </a:r>
            <a:r>
              <a:rPr lang="en-GB" sz="1100">
                <a:ea typeface="+mn-lt"/>
                <a:cs typeface="+mn-lt"/>
              </a:rPr>
              <a:t>. Available at: </a:t>
            </a:r>
            <a:r>
              <a:rPr lang="en-GB" sz="1100">
                <a:ea typeface="+mn-lt"/>
                <a:cs typeface="+mn-lt"/>
                <a:hlinkClick r:id="rId7"/>
              </a:rPr>
              <a:t>https://www.bhf.org.uk/informationsupport/conditions/cardiovascular-disease</a:t>
            </a:r>
            <a:r>
              <a:rPr lang="en-GB" sz="1100">
                <a:ea typeface="+mn-lt"/>
                <a:cs typeface="+mn-lt"/>
              </a:rPr>
              <a:t> (Accessed: 15 March 2026).</a:t>
            </a:r>
            <a:endParaRPr lang="en-GB" sz="1100"/>
          </a:p>
          <a:p>
            <a:endParaRPr lang="en-GB" sz="1100"/>
          </a:p>
          <a:p>
            <a:r>
              <a:rPr lang="en-GB" sz="1100">
                <a:ea typeface="+mn-lt"/>
                <a:cs typeface="+mn-lt"/>
              </a:rPr>
              <a:t>National Health Service (no date) </a:t>
            </a:r>
            <a:r>
              <a:rPr lang="en-GB" sz="1100" i="1">
                <a:ea typeface="+mn-lt"/>
                <a:cs typeface="+mn-lt"/>
              </a:rPr>
              <a:t>Cardiology</a:t>
            </a:r>
            <a:r>
              <a:rPr lang="en-GB" sz="1100">
                <a:ea typeface="+mn-lt"/>
                <a:cs typeface="+mn-lt"/>
              </a:rPr>
              <a:t>. Available at: </a:t>
            </a:r>
            <a:r>
              <a:rPr lang="en-GB" sz="1100">
                <a:ea typeface="+mn-lt"/>
                <a:cs typeface="+mn-lt"/>
                <a:hlinkClick r:id="rId8"/>
              </a:rPr>
              <a:t>https://www.healthcareers.nhs.uk/explore-roles/doctors/roles-doctors/medicine/cardiology</a:t>
            </a:r>
            <a:r>
              <a:rPr lang="en-GB" sz="1100">
                <a:ea typeface="+mn-lt"/>
                <a:cs typeface="+mn-lt"/>
              </a:rPr>
              <a:t> (Accessed: 15 March 2026).</a:t>
            </a:r>
            <a:endParaRPr lang="en-GB">
              <a:ea typeface="+mn-lt"/>
              <a:cs typeface="+mn-lt"/>
            </a:endParaRPr>
          </a:p>
          <a:p>
            <a:endParaRPr lang="en-GB" sz="1400"/>
          </a:p>
          <a:p>
            <a:endParaRPr lang="en-GB" sz="1400"/>
          </a:p>
        </p:txBody>
      </p:sp>
    </p:spTree>
    <p:extLst>
      <p:ext uri="{BB962C8B-B14F-4D97-AF65-F5344CB8AC3E}">
        <p14:creationId xmlns:p14="http://schemas.microsoft.com/office/powerpoint/2010/main" val="27506029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1522</Words>
  <Application>Microsoft Office PowerPoint</Application>
  <PresentationFormat>Widescreen</PresentationFormat>
  <Paragraphs>91</Paragraphs>
  <Slides>7</Slides>
  <Notes>0</Notes>
  <HiddenSlides>0</HiddenSlides>
  <MMClips>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Batang</vt:lpstr>
      <vt:lpstr>Angsana New</vt:lpstr>
      <vt:lpstr>Aptos</vt:lpstr>
      <vt:lpstr>Aptos Display</vt:lpstr>
      <vt:lpstr>Arial</vt:lpstr>
      <vt:lpstr>Calibri</vt:lpstr>
      <vt:lpstr>Office Theme</vt:lpstr>
      <vt:lpstr>Care plan for a patient with Cardiovascular diseases</vt:lpstr>
      <vt:lpstr>What is Cardiovascular disease and what are the common types of it?</vt:lpstr>
      <vt:lpstr>Body systems involved (Anatomy &amp; Physiology)</vt:lpstr>
      <vt:lpstr>PowerPoint Presentation</vt:lpstr>
      <vt:lpstr>Fictional patient: John Smith </vt:lpstr>
      <vt:lpstr>Care plan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a patient with Cardiovascular diseases</dc:title>
  <dc:creator/>
  <cp:lastModifiedBy>Jacqueline Boahemaa (2423860)</cp:lastModifiedBy>
  <cp:revision>3</cp:revision>
  <dcterms:created xsi:type="dcterms:W3CDTF">2026-03-01T18:19:37Z</dcterms:created>
  <dcterms:modified xsi:type="dcterms:W3CDTF">2026-03-20T11:47:49Z</dcterms:modified>
</cp:coreProperties>
</file>