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63" r:id="rId4"/>
    <p:sldId id="258" r:id="rId5"/>
    <p:sldId id="261" r:id="rId6"/>
    <p:sldId id="264" r:id="rId7"/>
    <p:sldId id="265" r:id="rId8"/>
    <p:sldId id="266" r:id="rId9"/>
    <p:sldId id="267" r:id="rId10"/>
    <p:sldId id="259" r:id="rId11"/>
    <p:sldId id="260" r:id="rId12"/>
    <p:sldId id="26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100" d="100"/>
          <a:sy n="100" d="100"/>
        </p:scale>
        <p:origin x="954" y="2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presProps" Target="pres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notesMaster" Target="notesMasters/notesMaster1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C762AF-517D-410F-9A96-A6B33A57CE40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9D568F-D986-47A7-ACED-D28E40E11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938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9D568F-D986-47A7-ACED-D28E40E1149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0524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BC2F0-C91E-1C99-4D11-7C4D1C8E62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AE9CE1-9C53-0944-8AFB-06066EDA18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DAE276-303B-A19B-AE56-5CF62AC15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6F53D-CA5F-4F6C-8F2C-BEB838943624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17E769-2B83-36AF-05E3-8AD98F8B80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7E0CB4-2B94-2823-DE4E-CCB50B221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8550E-CF53-4804-BF05-62F4C8A72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300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18551-7729-58D4-A3B4-8BE366AAC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DD596-7287-D4ED-0787-0D93149E5C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F6C30F-3110-AF4B-6139-6EB85EB7C0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6F53D-CA5F-4F6C-8F2C-BEB838943624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CD45EF-D669-FA90-DA99-DB6BFF676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FE533A-2B2F-A7C5-4A5F-B9C65A364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8550E-CF53-4804-BF05-62F4C8A72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3730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41123-4571-1463-D223-66BC94B24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F718F7-D6A3-65E4-1E18-732DE0A71D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7C9E8B-29DA-A1F3-B050-243FFE5FD5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6F53D-CA5F-4F6C-8F2C-BEB838943624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903542-742E-F116-8620-D66FEC4A80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425FD9-7442-8400-2304-2673BBCEF0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8550E-CF53-4804-BF05-62F4C8A72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193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4F827-11D6-257E-F275-85FB21E666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4F92F-4C99-643A-F226-883B6DFD77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3A4DE1-E40A-48E2-AA76-AA09303611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6F42B7-EFC4-4DF1-1544-9043E893FA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6F53D-CA5F-4F6C-8F2C-BEB838943624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E96D06-7E2E-7E5B-0311-2B1E1A61F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D6BBB9-21F9-7D07-37A9-2FD9F89CC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8550E-CF53-4804-BF05-62F4C8A72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211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A0168-68D6-8C49-010E-BADA4B9BF5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7E6DF9-C37C-55C7-AC70-0C5F540016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BA2623-7F60-1E3B-338B-D31FF34710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4B4F9A-C82F-E177-1BD0-7C6F698343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FDF14B-F10E-D291-70D2-BB0719085F3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D369DA-A4D0-C111-3B8C-2100A74CB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6F53D-CA5F-4F6C-8F2C-BEB838943624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CC92ED6-44F9-7B9C-B0DC-0B200A794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DE048E-EAF1-7F9D-7E5A-AECD0063E1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8550E-CF53-4804-BF05-62F4C8A72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3800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485E6-F143-E5FD-E122-CE44A9A181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F4B44C-C36C-960A-68FD-5F347A708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6F53D-CA5F-4F6C-8F2C-BEB838943624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942242-5B4C-8054-5A69-0A33F74503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5FA56B-45C4-E3AC-6A4C-1DB8562047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8550E-CF53-4804-BF05-62F4C8A72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344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E92B71-D233-1765-D9BF-3A2D560705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6F53D-CA5F-4F6C-8F2C-BEB838943624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094883-BA85-87C2-5287-46DFF0B7E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0DD57A-31E2-83F6-951F-E5A1B4E0B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8550E-CF53-4804-BF05-62F4C8A72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887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9A0CD-ED0D-2167-F977-007F1533B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B667C5-E60C-614E-152F-779781AE67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E78A4F-B3EF-84A6-4B46-DDB326D029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8169A5-1800-5F08-BE67-56A4675DF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6F53D-CA5F-4F6C-8F2C-BEB838943624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2E0198-1B82-54BE-9C6E-BE2B9ABEBA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8F78A-7281-4C10-DD56-BD63752598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8550E-CF53-4804-BF05-62F4C8A72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3108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3717C-F148-ADFE-F785-B01E082E3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B73C43-C2AD-4E3A-BCD0-55C2CF5CF14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BED2DB-1D87-F0FE-901C-DF03F0AC61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9E3115-1871-4031-A323-E955A5EDFD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6F53D-CA5F-4F6C-8F2C-BEB838943624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2FCBE2-157D-9427-2AAA-727F7BE29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19980-3CDF-D45B-D631-B4203DC37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8550E-CF53-4804-BF05-62F4C8A72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9643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2D7F2-8223-C5C4-3935-1E52592E52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4D768C-58AD-E685-1891-BD7FFB7AA6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3B45A3-B496-007D-430C-2D3BE9CC0F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6F53D-CA5F-4F6C-8F2C-BEB838943624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532927-62E0-C977-3C35-5C139FF96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CF3711-587E-D97D-1654-69F81A3AE5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8550E-CF53-4804-BF05-62F4C8A72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395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ADDDC7-748A-D413-4DA6-0D9845E442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DB6917-8337-A44A-2598-F311CAFA6E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7D27A1-AF7B-36EB-D58C-C6DC9FEFDF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6F53D-CA5F-4F6C-8F2C-BEB838943624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0057A4-EE33-5B95-86B4-4C8ADCA13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632C94-1749-10E2-A3B1-978A88744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8550E-CF53-4804-BF05-62F4C8A72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332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68273-2450-559C-ACE7-C85CF59B4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49A339-7E4D-0BDD-DE40-1936D95DA7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7527B2-F16D-B8E5-8D2F-B2B54DDF56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66F53D-CA5F-4F6C-8F2C-BEB838943624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1D4CFE-F788-694E-4772-BAF87953DB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3AFEC8-A0B0-FEBD-9FE8-7179A8E9C0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F8550E-CF53-4804-BF05-62F4C8A72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8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anarchy-android-computer-cyber-dark-hacker-hacking-internet-wallpaper-brnnj/download/1920x1080" TargetMode="External" /><Relationship Id="rId7" Type="http://schemas.openxmlformats.org/officeDocument/2006/relationships/hyperlink" Target="https://techtactician.com/how-does-binary-work-for-letters/" TargetMode="External" /><Relationship Id="rId2" Type="http://schemas.openxmlformats.org/officeDocument/2006/relationships/image" Target="../media/image1.jpg" /><Relationship Id="rId1" Type="http://schemas.openxmlformats.org/officeDocument/2006/relationships/slideLayout" Target="../slideLayouts/slideLayout1.xml" /><Relationship Id="rId6" Type="http://schemas.openxmlformats.org/officeDocument/2006/relationships/image" Target="../media/image3.png" /><Relationship Id="rId5" Type="http://schemas.openxmlformats.org/officeDocument/2006/relationships/hyperlink" Target="https://commons.wikimedia.org/wiki/Category:Yellow_discs" TargetMode="External" /><Relationship Id="rId4" Type="http://schemas.openxmlformats.org/officeDocument/2006/relationships/image" Target="../media/image2.png" 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 /><Relationship Id="rId3" Type="http://schemas.openxmlformats.org/officeDocument/2006/relationships/hyperlink" Target="https://www.rawpixel.com/search/hack" TargetMode="External" /><Relationship Id="rId7" Type="http://schemas.openxmlformats.org/officeDocument/2006/relationships/hyperlink" Target="https://commons.wikimedia.org/wiki/Category:Yellow_discs" TargetMode="External" /><Relationship Id="rId2" Type="http://schemas.openxmlformats.org/officeDocument/2006/relationships/image" Target="../media/image4.1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2.png" /><Relationship Id="rId5" Type="http://schemas.openxmlformats.org/officeDocument/2006/relationships/hyperlink" Target="https://dig.watch/updates/dmm-bitcoin-to-shut-down-after-320-million-hack-loss" TargetMode="External" /><Relationship Id="rId4" Type="http://schemas.openxmlformats.org/officeDocument/2006/relationships/image" Target="../media/image5.jp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1" /><Relationship Id="rId7" Type="http://schemas.openxmlformats.org/officeDocument/2006/relationships/image" Target="../media/image7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dig.watch/updates/dmm-bitcoin-to-shut-down-after-320-million-hack-loss" TargetMode="External" /><Relationship Id="rId5" Type="http://schemas.openxmlformats.org/officeDocument/2006/relationships/image" Target="../media/image5.jpg" /><Relationship Id="rId4" Type="http://schemas.openxmlformats.org/officeDocument/2006/relationships/hyperlink" Target="https://www.rawpixel.com/search/hack" TargetMode="Externa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hack" TargetMode="External" /><Relationship Id="rId2" Type="http://schemas.openxmlformats.org/officeDocument/2006/relationships/image" Target="../media/image4.1" /><Relationship Id="rId1" Type="http://schemas.openxmlformats.org/officeDocument/2006/relationships/slideLayout" Target="../slideLayouts/slideLayout2.xml" /><Relationship Id="rId5" Type="http://schemas.openxmlformats.org/officeDocument/2006/relationships/hyperlink" Target="https://commons.wikimedia.org/wiki/Category:Yellow_discs" TargetMode="External" /><Relationship Id="rId4" Type="http://schemas.openxmlformats.org/officeDocument/2006/relationships/image" Target="../media/image2.png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hack" TargetMode="External" /><Relationship Id="rId7" Type="http://schemas.openxmlformats.org/officeDocument/2006/relationships/image" Target="../media/image11.png" /><Relationship Id="rId2" Type="http://schemas.openxmlformats.org/officeDocument/2006/relationships/image" Target="../media/image4.1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10.png" /><Relationship Id="rId5" Type="http://schemas.openxmlformats.org/officeDocument/2006/relationships/image" Target="../media/image9.png" /><Relationship Id="rId4" Type="http://schemas.openxmlformats.org/officeDocument/2006/relationships/image" Target="../media/image8.png" 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 /><Relationship Id="rId13" Type="http://schemas.openxmlformats.org/officeDocument/2006/relationships/image" Target="../media/image21.png" /><Relationship Id="rId3" Type="http://schemas.openxmlformats.org/officeDocument/2006/relationships/hyperlink" Target="https://www.rawpixel.com/search/hack" TargetMode="External" /><Relationship Id="rId7" Type="http://schemas.openxmlformats.org/officeDocument/2006/relationships/image" Target="../media/image15.png" /><Relationship Id="rId12" Type="http://schemas.openxmlformats.org/officeDocument/2006/relationships/image" Target="../media/image20.png" /><Relationship Id="rId2" Type="http://schemas.openxmlformats.org/officeDocument/2006/relationships/image" Target="../media/image4.1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14.png" /><Relationship Id="rId11" Type="http://schemas.openxmlformats.org/officeDocument/2006/relationships/image" Target="../media/image19.png" /><Relationship Id="rId5" Type="http://schemas.openxmlformats.org/officeDocument/2006/relationships/image" Target="../media/image13.png" /><Relationship Id="rId10" Type="http://schemas.openxmlformats.org/officeDocument/2006/relationships/image" Target="../media/image18.png" /><Relationship Id="rId4" Type="http://schemas.openxmlformats.org/officeDocument/2006/relationships/image" Target="../media/image12.png" /><Relationship Id="rId9" Type="http://schemas.openxmlformats.org/officeDocument/2006/relationships/image" Target="../media/image17.png" 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 /><Relationship Id="rId13" Type="http://schemas.openxmlformats.org/officeDocument/2006/relationships/image" Target="../media/image31.png" /><Relationship Id="rId3" Type="http://schemas.openxmlformats.org/officeDocument/2006/relationships/hyperlink" Target="https://www.rawpixel.com/search/hack" TargetMode="External" /><Relationship Id="rId7" Type="http://schemas.openxmlformats.org/officeDocument/2006/relationships/image" Target="../media/image25.png" /><Relationship Id="rId12" Type="http://schemas.openxmlformats.org/officeDocument/2006/relationships/image" Target="../media/image30.png" /><Relationship Id="rId2" Type="http://schemas.openxmlformats.org/officeDocument/2006/relationships/image" Target="../media/image4.1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24.png" /><Relationship Id="rId11" Type="http://schemas.openxmlformats.org/officeDocument/2006/relationships/image" Target="../media/image29.png" /><Relationship Id="rId5" Type="http://schemas.openxmlformats.org/officeDocument/2006/relationships/image" Target="../media/image23.png" /><Relationship Id="rId10" Type="http://schemas.openxmlformats.org/officeDocument/2006/relationships/image" Target="../media/image28.png" /><Relationship Id="rId4" Type="http://schemas.openxmlformats.org/officeDocument/2006/relationships/image" Target="../media/image22.png" /><Relationship Id="rId9" Type="http://schemas.openxmlformats.org/officeDocument/2006/relationships/image" Target="../media/image27.png" 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 /><Relationship Id="rId13" Type="http://schemas.openxmlformats.org/officeDocument/2006/relationships/image" Target="../media/image41.png" /><Relationship Id="rId3" Type="http://schemas.openxmlformats.org/officeDocument/2006/relationships/hyperlink" Target="https://www.rawpixel.com/search/hack" TargetMode="External" /><Relationship Id="rId7" Type="http://schemas.openxmlformats.org/officeDocument/2006/relationships/image" Target="../media/image35.png" /><Relationship Id="rId12" Type="http://schemas.openxmlformats.org/officeDocument/2006/relationships/image" Target="../media/image40.png" /><Relationship Id="rId2" Type="http://schemas.openxmlformats.org/officeDocument/2006/relationships/image" Target="../media/image4.1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34.png" /><Relationship Id="rId11" Type="http://schemas.openxmlformats.org/officeDocument/2006/relationships/image" Target="../media/image39.png" /><Relationship Id="rId5" Type="http://schemas.openxmlformats.org/officeDocument/2006/relationships/image" Target="../media/image33.png" /><Relationship Id="rId10" Type="http://schemas.openxmlformats.org/officeDocument/2006/relationships/image" Target="../media/image38.png" /><Relationship Id="rId4" Type="http://schemas.openxmlformats.org/officeDocument/2006/relationships/image" Target="../media/image32.png" /><Relationship Id="rId9" Type="http://schemas.openxmlformats.org/officeDocument/2006/relationships/image" Target="../media/image37.png" 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 /><Relationship Id="rId3" Type="http://schemas.openxmlformats.org/officeDocument/2006/relationships/hyperlink" Target="https://www.rawpixel.com/search/hack" TargetMode="External" /><Relationship Id="rId7" Type="http://schemas.openxmlformats.org/officeDocument/2006/relationships/image" Target="../media/image45.png" /><Relationship Id="rId12" Type="http://schemas.openxmlformats.org/officeDocument/2006/relationships/image" Target="../media/image50.png" /><Relationship Id="rId2" Type="http://schemas.openxmlformats.org/officeDocument/2006/relationships/image" Target="../media/image4.1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44.png" /><Relationship Id="rId11" Type="http://schemas.openxmlformats.org/officeDocument/2006/relationships/image" Target="../media/image49.png" /><Relationship Id="rId5" Type="http://schemas.openxmlformats.org/officeDocument/2006/relationships/image" Target="../media/image43.png" /><Relationship Id="rId10" Type="http://schemas.openxmlformats.org/officeDocument/2006/relationships/image" Target="../media/image48.png" /><Relationship Id="rId4" Type="http://schemas.openxmlformats.org/officeDocument/2006/relationships/image" Target="../media/image42.png" /><Relationship Id="rId9" Type="http://schemas.openxmlformats.org/officeDocument/2006/relationships/image" Target="../media/image47.png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hack" TargetMode="External" /><Relationship Id="rId2" Type="http://schemas.openxmlformats.org/officeDocument/2006/relationships/image" Target="../media/image4.1" /><Relationship Id="rId1" Type="http://schemas.openxmlformats.org/officeDocument/2006/relationships/slideLayout" Target="../slideLayouts/slideLayout2.xml" /><Relationship Id="rId5" Type="http://schemas.openxmlformats.org/officeDocument/2006/relationships/hyperlink" Target="https://commons.wikimedia.org/wiki/Category:Yellow_discs" TargetMode="External" /><Relationship Id="rId4" Type="http://schemas.openxmlformats.org/officeDocument/2006/relationships/image" Target="../media/image2.png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hack" TargetMode="External" /><Relationship Id="rId2" Type="http://schemas.openxmlformats.org/officeDocument/2006/relationships/image" Target="../media/image4.1" /><Relationship Id="rId1" Type="http://schemas.openxmlformats.org/officeDocument/2006/relationships/slideLayout" Target="../slideLayouts/slideLayout2.xml" /><Relationship Id="rId5" Type="http://schemas.openxmlformats.org/officeDocument/2006/relationships/hyperlink" Target="https://commons.wikimedia.org/wiki/Category:Yellow_discs" TargetMode="External" /><Relationship Id="rId4" Type="http://schemas.openxmlformats.org/officeDocument/2006/relationships/image" Target="../media/image2.png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hack" TargetMode="External" /><Relationship Id="rId2" Type="http://schemas.openxmlformats.org/officeDocument/2006/relationships/image" Target="../media/image4.1" /><Relationship Id="rId1" Type="http://schemas.openxmlformats.org/officeDocument/2006/relationships/slideLayout" Target="../slideLayouts/slideLayout2.xml" /><Relationship Id="rId5" Type="http://schemas.openxmlformats.org/officeDocument/2006/relationships/hyperlink" Target="https://commons.wikimedia.org/wiki/Category:Yellow_discs" TargetMode="External" /><Relationship Id="rId4" Type="http://schemas.openxmlformats.org/officeDocument/2006/relationships/image" Target="../media/image2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9D718-F3DA-5C90-C513-DA6C49A732D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Analysing, Ethically Hacking and Securing an Enterprise Network - Capture The Flag using VirtualBox VMWare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B95593-A980-F1EC-5112-0DC819BA61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67346" y="6465311"/>
            <a:ext cx="9144000" cy="1655762"/>
          </a:xfrm>
        </p:spPr>
        <p:txBody>
          <a:bodyPr/>
          <a:lstStyle/>
          <a:p>
            <a:r>
              <a:rPr lang="en-GB" dirty="0">
                <a:blipFill>
                  <a:blip r:embed="rId6">
                    <a:extLst>
                      <a:ext uri="{837473B0-CC2E-450A-ABE3-18F120FF3D39}">
                        <a1611:picAttrSrcUrl xmlns:a1611="http://schemas.microsoft.com/office/drawing/2016/11/main" r:id="rId7"/>
                      </a:ext>
                    </a:extLst>
                  </a:blip>
                  <a:stretch>
                    <a:fillRect/>
                  </a:stretch>
                </a:blipFill>
              </a:rPr>
              <a:t>Kali Linux and Windows Servers – by </a:t>
            </a:r>
            <a:r>
              <a:rPr lang="en-GB" dirty="0" err="1">
                <a:blipFill>
                  <a:blip r:embed="rId6">
                    <a:extLst>
                      <a:ext uri="{837473B0-CC2E-450A-ABE3-18F120FF3D39}">
                        <a1611:picAttrSrcUrl xmlns:a1611="http://schemas.microsoft.com/office/drawing/2016/11/main" r:id="rId7"/>
                      </a:ext>
                    </a:extLst>
                  </a:blip>
                  <a:stretch>
                    <a:fillRect/>
                  </a:stretch>
                </a:blipFill>
              </a:rPr>
              <a:t>Alexandru</a:t>
            </a:r>
            <a:r>
              <a:rPr lang="en-GB" dirty="0">
                <a:blipFill>
                  <a:blip r:embed="rId6">
                    <a:extLst>
                      <a:ext uri="{837473B0-CC2E-450A-ABE3-18F120FF3D39}">
                        <a1611:picAttrSrcUrl xmlns:a1611="http://schemas.microsoft.com/office/drawing/2016/11/main" r:id="rId7"/>
                      </a:ext>
                    </a:extLst>
                  </a:blip>
                  <a:stretch>
                    <a:fillRect/>
                  </a:stretch>
                </a:blipFill>
              </a:rPr>
              <a:t> Ichim</a:t>
            </a:r>
          </a:p>
        </p:txBody>
      </p:sp>
    </p:spTree>
    <p:extLst>
      <p:ext uri="{BB962C8B-B14F-4D97-AF65-F5344CB8AC3E}">
        <p14:creationId xmlns:p14="http://schemas.microsoft.com/office/powerpoint/2010/main" val="36153722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43513-1C8A-E419-5509-5AE9B0778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40727"/>
            <a:ext cx="10515600" cy="1210740"/>
          </a:xfrm>
          <a:noFill/>
        </p:spPr>
        <p:txBody>
          <a:bodyPr/>
          <a:lstStyle/>
          <a:p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In a nutshell- collecting info of Network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A30FF-6010-F8DE-41D3-66D8A7CD5D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8" y="734762"/>
            <a:ext cx="7844161" cy="4351338"/>
          </a:xfrm>
        </p:spPr>
        <p:txBody>
          <a:bodyPr>
            <a:normAutofit/>
          </a:bodyPr>
          <a:lstStyle/>
          <a:p>
            <a:r>
              <a:rPr lang="en-GB" sz="2000" dirty="0">
                <a:blipFill>
                  <a:blip r:embed="rId6">
                    <a:extLst>
                      <a:ext uri="{837473B0-CC2E-450A-ABE3-18F120FF3D39}">
                        <a1611:picAttrSrcUrl xmlns:a1611="http://schemas.microsoft.com/office/drawing/2016/11/main" r:id="rId7"/>
                      </a:ext>
                    </a:extLst>
                  </a:blip>
                  <a:stretch>
                    <a:fillRect/>
                  </a:stretch>
                </a:blipFill>
              </a:rPr>
              <a:t>Overall looking in a glimpse over network (infrastructure and skeleton)</a:t>
            </a:r>
          </a:p>
          <a:p>
            <a:r>
              <a:rPr lang="en-GB" sz="2000" dirty="0">
                <a:blipFill>
                  <a:blip r:embed="rId6">
                    <a:extLst>
                      <a:ext uri="{837473B0-CC2E-450A-ABE3-18F120FF3D39}">
                        <a1611:picAttrSrcUrl xmlns:a1611="http://schemas.microsoft.com/office/drawing/2016/11/main" r:id="rId7"/>
                      </a:ext>
                    </a:extLst>
                  </a:blip>
                  <a:stretch>
                    <a:fillRect/>
                  </a:stretch>
                </a:blipFill>
              </a:rPr>
              <a:t>Name of domain – </a:t>
            </a:r>
            <a:r>
              <a:rPr lang="en-GB" sz="2000" dirty="0" err="1">
                <a:blipFill>
                  <a:blip r:embed="rId6">
                    <a:extLst>
                      <a:ext uri="{837473B0-CC2E-450A-ABE3-18F120FF3D39}">
                        <a1611:picAttrSrcUrl xmlns:a1611="http://schemas.microsoft.com/office/drawing/2016/11/main" r:id="rId7"/>
                      </a:ext>
                    </a:extLst>
                  </a:blip>
                  <a:stretch>
                    <a:fillRect/>
                  </a:stretch>
                </a:blipFill>
              </a:rPr>
              <a:t>Swansea.acca</a:t>
            </a:r>
            <a:endParaRPr lang="en-GB" sz="2000" dirty="0">
              <a:blipFill>
                <a:blip r:embed="rId6">
                  <a:extLst>
                    <a:ext uri="{837473B0-CC2E-450A-ABE3-18F120FF3D39}">
                      <a1611:picAttrSrcUrl xmlns:a1611="http://schemas.microsoft.com/office/drawing/2016/11/main" r:id="rId7"/>
                    </a:ext>
                  </a:extLst>
                </a:blip>
                <a:stretch>
                  <a:fillRect/>
                </a:stretch>
              </a:blipFill>
            </a:endParaRPr>
          </a:p>
          <a:p>
            <a:r>
              <a:rPr lang="en-GB" sz="2000" dirty="0">
                <a:blipFill>
                  <a:blip r:embed="rId6">
                    <a:extLst>
                      <a:ext uri="{837473B0-CC2E-450A-ABE3-18F120FF3D39}">
                        <a1611:picAttrSrcUrl xmlns:a1611="http://schemas.microsoft.com/office/drawing/2016/11/main" r:id="rId7"/>
                      </a:ext>
                    </a:extLst>
                  </a:blip>
                  <a:stretch>
                    <a:fillRect/>
                  </a:stretch>
                </a:blipFill>
              </a:rPr>
              <a:t>Structure of topology: 2 enabled locations (</a:t>
            </a:r>
            <a:r>
              <a:rPr lang="en-GB" sz="2000" dirty="0" err="1">
                <a:blipFill>
                  <a:blip r:embed="rId6">
                    <a:extLst>
                      <a:ext uri="{837473B0-CC2E-450A-ABE3-18F120FF3D39}">
                        <a1611:picAttrSrcUrl xmlns:a1611="http://schemas.microsoft.com/office/drawing/2016/11/main" r:id="rId7"/>
                      </a:ext>
                    </a:extLst>
                  </a:blip>
                  <a:stretch>
                    <a:fillRect/>
                  </a:stretch>
                </a:blipFill>
              </a:rPr>
              <a:t>Swansea+London</a:t>
            </a:r>
            <a:r>
              <a:rPr lang="en-GB" sz="2000" dirty="0">
                <a:blipFill>
                  <a:blip r:embed="rId6">
                    <a:extLst>
                      <a:ext uri="{837473B0-CC2E-450A-ABE3-18F120FF3D39}">
                        <a1611:picAttrSrcUrl xmlns:a1611="http://schemas.microsoft.com/office/drawing/2016/11/main" r:id="rId7"/>
                      </a:ext>
                    </a:extLst>
                  </a:blip>
                  <a:stretch>
                    <a:fillRect/>
                  </a:stretch>
                </a:blipFill>
              </a:rPr>
              <a:t>@) connected via a consistent Site-to-site VPN network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95B2A07-D375-BBC4-6D95-1626D0743EC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9753545"/>
              </p:ext>
            </p:extLst>
          </p:nvPr>
        </p:nvGraphicFramePr>
        <p:xfrm>
          <a:off x="0" y="2245894"/>
          <a:ext cx="12192000" cy="46121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38400">
                  <a:extLst>
                    <a:ext uri="{9D8B030D-6E8A-4147-A177-3AD203B41FA5}">
                      <a16:colId xmlns:a16="http://schemas.microsoft.com/office/drawing/2014/main" val="3527354103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245473373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1810572812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984535484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3196810408"/>
                    </a:ext>
                  </a:extLst>
                </a:gridCol>
              </a:tblGrid>
              <a:tr h="645695">
                <a:tc>
                  <a:txBody>
                    <a:bodyPr/>
                    <a:lstStyle/>
                    <a:p>
                      <a:r>
                        <a:rPr lang="en-GB" dirty="0"/>
                        <a:t>Host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IP address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Main Roles &amp;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Protocols and ports which are anticipated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4257708"/>
                  </a:ext>
                </a:extLst>
              </a:tr>
              <a:tr h="1752600">
                <a:tc>
                  <a:txBody>
                    <a:bodyPr/>
                    <a:lstStyle/>
                    <a:p>
                      <a:r>
                        <a:rPr lang="en-GB" dirty="0"/>
                        <a:t>S-DC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Windows Server 2022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192.168.1.1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Domain Controller, DNS, DHCP, IIS Web Server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TCP 53 (DNS), TCP 80/443 (HTTP/S), UDP 67/68 (DHCP), TCP 389 (LDAP), TCP 88 (Kerberos), TCP 445 (SMB)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1231739"/>
                  </a:ext>
                </a:extLst>
              </a:tr>
              <a:tr h="922421">
                <a:tc>
                  <a:txBody>
                    <a:bodyPr/>
                    <a:lstStyle/>
                    <a:p>
                      <a:r>
                        <a:rPr lang="en-GB" dirty="0"/>
                        <a:t>ClientS1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Windows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192.168.1.10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Workstation for Swansea Domain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Ports which are Dynamic, TCP 445 (SMB listener)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3598107"/>
                  </a:ext>
                </a:extLst>
              </a:tr>
              <a:tr h="645695">
                <a:tc>
                  <a:txBody>
                    <a:bodyPr/>
                    <a:lstStyle/>
                    <a:p>
                      <a:r>
                        <a:rPr lang="en-GB" dirty="0"/>
                        <a:t>L-CD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Debian 12 (CLI)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192.168.2.1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Domain Member, DHCP Relay Server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TCP 22 (SSH), UDP 67/68 (DHCP Relay)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4880822"/>
                  </a:ext>
                </a:extLst>
              </a:tr>
              <a:tr h="645695">
                <a:tc>
                  <a:txBody>
                    <a:bodyPr/>
                    <a:lstStyle/>
                    <a:p>
                      <a:r>
                        <a:rPr lang="en-GB" dirty="0"/>
                        <a:t>ClientL1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Debian (GUI)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192.168.2.10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Domain Workstation (London)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Ports which are Dynamic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8932014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8E5FE40B-D421-08B8-8449-B384C5182918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8138" t="17279" r="43673" b="14014"/>
          <a:stretch/>
        </p:blipFill>
        <p:spPr>
          <a:xfrm>
            <a:off x="7850820" y="506027"/>
            <a:ext cx="4341180" cy="1716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36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43513-1C8A-E419-5509-5AE9B0778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913" y="75667"/>
            <a:ext cx="10515600" cy="1210740"/>
          </a:xfrm>
          <a:noFill/>
        </p:spPr>
        <p:txBody>
          <a:bodyPr>
            <a:normAutofit/>
          </a:bodyPr>
          <a:lstStyle/>
          <a:p>
            <a:r>
              <a:rPr lang="en-GB" dirty="0">
                <a:blipFill>
                  <a:blip r:embed="rId5">
                    <a:extLst>
                      <a:ext uri="{837473B0-CC2E-450A-ABE3-18F120FF3D39}">
                        <a1611:picAttrSrcUrl xmlns:a1611="http://schemas.microsoft.com/office/drawing/2016/11/main" r:id="rId6"/>
                      </a:ext>
                    </a:extLst>
                  </a:blip>
                  <a:stretch>
                    <a:fillRect/>
                  </a:stretch>
                </a:blipFill>
              </a:rPr>
              <a:t>In a nutshell- a glimpse at the configured VMs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76A86C9-D2F5-5A0B-B299-4B768224014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2032" b="23424"/>
          <a:stretch/>
        </p:blipFill>
        <p:spPr>
          <a:xfrm>
            <a:off x="0" y="1399592"/>
            <a:ext cx="12192000" cy="5458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0804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43513-1C8A-E419-5509-5AE9B0778B83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Top 3 Vulnerabilities and Tests on Them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A30FF-6010-F8DE-41D3-66D8A7CD5D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000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High Concern Vulnerability:</a:t>
            </a:r>
          </a:p>
          <a:p>
            <a:r>
              <a:rPr lang="en-GB" sz="2000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1. Unsecured LDAP Auth (S-DC)</a:t>
            </a:r>
          </a:p>
          <a:p>
            <a:r>
              <a:rPr lang="en-GB" sz="2000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The Domain Controller permits Simple LDAP connections or binds via the port 389 with no TLS or SSL security (encryption)</a:t>
            </a:r>
          </a:p>
          <a:p>
            <a:r>
              <a:rPr lang="en-GB" sz="2000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Risk is the following – It attracts network traffic which is done via Wireshark which may lead to leaking or exposing details of domain and information in plain text</a:t>
            </a:r>
          </a:p>
          <a:p>
            <a:r>
              <a:rPr lang="en-GB" sz="2000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2. Outdated servers such as Debian CLI or sensible ones such as SSH (L-CD) which run on an unpatched or unverified version (may lead to exposing info and spamming remotely via the code.</a:t>
            </a:r>
          </a:p>
          <a:p>
            <a:r>
              <a:rPr lang="en-GB" sz="2000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Medium Vulnerability:  Vulnerability Number 3: SMB Signing not necessary (S-DC / ClientS1)</a:t>
            </a:r>
          </a:p>
          <a:p>
            <a:r>
              <a:rPr lang="en-GB" sz="2000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Deactivation or not having enforcements or protocols on the network. May lead to an attacker inside network to carry out SMB Relay or Man in the middle attacks.</a:t>
            </a:r>
          </a:p>
          <a:p>
            <a:r>
              <a:rPr lang="en-GB" sz="2000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Low Vulnerability</a:t>
            </a:r>
          </a:p>
          <a:p>
            <a:r>
              <a:rPr lang="en-GB" sz="2000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3. ICMP Request of the timestamp – activation of reply – all hosts</a:t>
            </a:r>
          </a:p>
          <a:p>
            <a:r>
              <a:rPr lang="en-GB" sz="2000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ICMP 13 time stamp – responses to this – which is from a request – But it may permit attackers from a distance to hijack the time sync or estimate he data by bypassing firewall access.</a:t>
            </a:r>
          </a:p>
        </p:txBody>
      </p:sp>
    </p:spTree>
    <p:extLst>
      <p:ext uri="{BB962C8B-B14F-4D97-AF65-F5344CB8AC3E}">
        <p14:creationId xmlns:p14="http://schemas.microsoft.com/office/powerpoint/2010/main" val="31956983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18ED5DE8-CA8B-4332-9D76-60AD9B818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843513-1C8A-E419-5509-5AE9B0778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050" y="1230020"/>
            <a:ext cx="3931924" cy="33463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dirty="0">
                <a:solidFill>
                  <a:srgbClr val="FFFF00"/>
                </a:solidFill>
              </a:rPr>
              <a:t>Gathering the Unique ID (</a:t>
            </a:r>
            <a:r>
              <a:rPr lang="en-US" sz="4600" dirty="0" err="1">
                <a:solidFill>
                  <a:srgbClr val="FFFF00"/>
                </a:solidFill>
              </a:rPr>
              <a:t>Swansea.acca</a:t>
            </a:r>
            <a:r>
              <a:rPr lang="en-US" sz="4600" dirty="0">
                <a:solidFill>
                  <a:srgbClr val="FFFF00"/>
                </a:solidFill>
              </a:rPr>
              <a:t>) (Windows Server)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22983B4D-AA9E-4FCA-A321-B87362793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2446384" cy="5777808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2432161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2446384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0" name="Rectangle 39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7417" y="679731"/>
            <a:ext cx="6875958" cy="56628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 descr="A computer screen shot of a black and white screen&#10;&#10;Description automatically generated">
            <a:extLst>
              <a:ext uri="{FF2B5EF4-FFF2-40B4-BE49-F238E27FC236}">
                <a16:creationId xmlns:a16="http://schemas.microsoft.com/office/drawing/2014/main" id="{13434D96-0741-BE2E-3C78-95693E7CFB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1541" y="873723"/>
            <a:ext cx="3029965" cy="2560320"/>
          </a:xfrm>
          <a:prstGeom prst="rect">
            <a:avLst/>
          </a:prstGeom>
        </p:spPr>
      </p:pic>
      <p:pic>
        <p:nvPicPr>
          <p:cNvPr id="23" name="Picture 22" descr="A computer screen shot of a black screen&#10;&#10;Description automatically generated">
            <a:extLst>
              <a:ext uri="{FF2B5EF4-FFF2-40B4-BE49-F238E27FC236}">
                <a16:creationId xmlns:a16="http://schemas.microsoft.com/office/drawing/2014/main" id="{1459A6D1-73A3-543E-F491-AF8766DFD2F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5399" y="873723"/>
            <a:ext cx="3029965" cy="2560320"/>
          </a:xfrm>
          <a:prstGeom prst="rect">
            <a:avLst/>
          </a:prstGeom>
        </p:spPr>
      </p:pic>
      <p:pic>
        <p:nvPicPr>
          <p:cNvPr id="27" name="Picture 26" descr="A computer screen shot of a black screen&#10;&#10;Description automatically generated">
            <a:extLst>
              <a:ext uri="{FF2B5EF4-FFF2-40B4-BE49-F238E27FC236}">
                <a16:creationId xmlns:a16="http://schemas.microsoft.com/office/drawing/2014/main" id="{22738AE1-0D12-AE6B-29BF-6D679838E4E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1541" y="3583018"/>
            <a:ext cx="3029965" cy="2560320"/>
          </a:xfrm>
          <a:prstGeom prst="rect">
            <a:avLst/>
          </a:prstGeom>
        </p:spPr>
      </p:pic>
      <p:pic>
        <p:nvPicPr>
          <p:cNvPr id="29" name="Picture 28" descr="A computer screen shot of a black and white screen&#10;&#10;Description automatically generated">
            <a:extLst>
              <a:ext uri="{FF2B5EF4-FFF2-40B4-BE49-F238E27FC236}">
                <a16:creationId xmlns:a16="http://schemas.microsoft.com/office/drawing/2014/main" id="{2BD65695-81BF-D452-0461-725FD3F70C6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5399" y="3583018"/>
            <a:ext cx="3029965" cy="256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451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18ED5DE8-CA8B-4332-9D76-60AD9B818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843513-1C8A-E419-5509-5AE9B0778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050" y="1230020"/>
            <a:ext cx="3931924" cy="33463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dirty="0">
                <a:solidFill>
                  <a:srgbClr val="FFFF00"/>
                </a:solidFill>
              </a:rPr>
              <a:t>Capturing the Flag and the Commands (Kali Linux)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22983B4D-AA9E-4FCA-A321-B87362793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2446384" cy="5777808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2432161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2446384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0" name="Rectangle 39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7417" y="679731"/>
            <a:ext cx="6875958" cy="56628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66296FC9-5E82-BE43-C8B3-25AC33103D5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98"/>
          <a:stretch/>
        </p:blipFill>
        <p:spPr>
          <a:xfrm>
            <a:off x="4578268" y="2"/>
            <a:ext cx="3604979" cy="1419296"/>
          </a:xfrm>
          <a:prstGeom prst="rect">
            <a:avLst/>
          </a:prstGeom>
        </p:spPr>
      </p:pic>
      <p:pic>
        <p:nvPicPr>
          <p:cNvPr id="6" name="Picture 5" descr="A screenshot of a computer program&#10;&#10;Description automatically generated">
            <a:extLst>
              <a:ext uri="{FF2B5EF4-FFF2-40B4-BE49-F238E27FC236}">
                <a16:creationId xmlns:a16="http://schemas.microsoft.com/office/drawing/2014/main" id="{23319913-3FC5-E8A7-C9D6-67159753E1E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596"/>
          <a:stretch/>
        </p:blipFill>
        <p:spPr>
          <a:xfrm>
            <a:off x="8173015" y="0"/>
            <a:ext cx="3536698" cy="1401723"/>
          </a:xfrm>
          <a:prstGeom prst="rect">
            <a:avLst/>
          </a:prstGeom>
        </p:spPr>
      </p:pic>
      <p:pic>
        <p:nvPicPr>
          <p:cNvPr id="30" name="Picture 29" descr="A computer screen with white text&#10;&#10;Description automatically generated">
            <a:extLst>
              <a:ext uri="{FF2B5EF4-FFF2-40B4-BE49-F238E27FC236}">
                <a16:creationId xmlns:a16="http://schemas.microsoft.com/office/drawing/2014/main" id="{785BAA74-1A56-171D-7758-D9ECD027BBC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39"/>
          <a:stretch/>
        </p:blipFill>
        <p:spPr>
          <a:xfrm>
            <a:off x="4569028" y="5424442"/>
            <a:ext cx="3603987" cy="1424353"/>
          </a:xfrm>
          <a:prstGeom prst="rect">
            <a:avLst/>
          </a:prstGeom>
        </p:spPr>
      </p:pic>
      <p:pic>
        <p:nvPicPr>
          <p:cNvPr id="32" name="Picture 31" descr="A computer screen with white text&#10;&#10;Description automatically generated">
            <a:extLst>
              <a:ext uri="{FF2B5EF4-FFF2-40B4-BE49-F238E27FC236}">
                <a16:creationId xmlns:a16="http://schemas.microsoft.com/office/drawing/2014/main" id="{AC35CB08-7CA1-BB12-0085-B36B182A3A67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14"/>
          <a:stretch/>
        </p:blipFill>
        <p:spPr>
          <a:xfrm>
            <a:off x="8173015" y="3845276"/>
            <a:ext cx="3513812" cy="1620621"/>
          </a:xfrm>
          <a:prstGeom prst="rect">
            <a:avLst/>
          </a:prstGeom>
        </p:spPr>
      </p:pic>
      <p:pic>
        <p:nvPicPr>
          <p:cNvPr id="35" name="Picture 34" descr="A screenshot of a computer&#10;&#10;Description automatically generated">
            <a:extLst>
              <a:ext uri="{FF2B5EF4-FFF2-40B4-BE49-F238E27FC236}">
                <a16:creationId xmlns:a16="http://schemas.microsoft.com/office/drawing/2014/main" id="{A50DFA46-9397-2048-5990-A89A236048CD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14"/>
          <a:stretch/>
        </p:blipFill>
        <p:spPr>
          <a:xfrm>
            <a:off x="4569028" y="3839728"/>
            <a:ext cx="3617865" cy="1626171"/>
          </a:xfrm>
          <a:prstGeom prst="rect">
            <a:avLst/>
          </a:prstGeom>
        </p:spPr>
      </p:pic>
      <p:pic>
        <p:nvPicPr>
          <p:cNvPr id="41" name="Picture 40" descr="A screenshot of a computer&#10;&#10;Description automatically generated">
            <a:extLst>
              <a:ext uri="{FF2B5EF4-FFF2-40B4-BE49-F238E27FC236}">
                <a16:creationId xmlns:a16="http://schemas.microsoft.com/office/drawing/2014/main" id="{AD1CF2EA-4217-5D8E-B58F-113062A74E60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96"/>
          <a:stretch/>
        </p:blipFill>
        <p:spPr>
          <a:xfrm>
            <a:off x="8183186" y="2619750"/>
            <a:ext cx="3503641" cy="1267724"/>
          </a:xfrm>
          <a:prstGeom prst="rect">
            <a:avLst/>
          </a:prstGeom>
        </p:spPr>
      </p:pic>
      <p:pic>
        <p:nvPicPr>
          <p:cNvPr id="45" name="Picture 44" descr="A screenshot of a computer&#10;&#10;Description automatically generated">
            <a:extLst>
              <a:ext uri="{FF2B5EF4-FFF2-40B4-BE49-F238E27FC236}">
                <a16:creationId xmlns:a16="http://schemas.microsoft.com/office/drawing/2014/main" id="{91A47163-E652-873A-676D-225D001A5631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14"/>
          <a:stretch/>
        </p:blipFill>
        <p:spPr>
          <a:xfrm>
            <a:off x="4578268" y="2619750"/>
            <a:ext cx="3613592" cy="1267724"/>
          </a:xfrm>
          <a:prstGeom prst="rect">
            <a:avLst/>
          </a:prstGeom>
        </p:spPr>
      </p:pic>
      <p:pic>
        <p:nvPicPr>
          <p:cNvPr id="49" name="Picture 48" descr="A screenshot of a computer&#10;&#10;Description automatically generated">
            <a:extLst>
              <a:ext uri="{FF2B5EF4-FFF2-40B4-BE49-F238E27FC236}">
                <a16:creationId xmlns:a16="http://schemas.microsoft.com/office/drawing/2014/main" id="{86C0B6C0-574F-095B-39F3-0939D87FC1F0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39"/>
          <a:stretch/>
        </p:blipFill>
        <p:spPr>
          <a:xfrm>
            <a:off x="8124127" y="1401723"/>
            <a:ext cx="3566193" cy="1267723"/>
          </a:xfrm>
          <a:prstGeom prst="rect">
            <a:avLst/>
          </a:prstGeom>
        </p:spPr>
      </p:pic>
      <p:pic>
        <p:nvPicPr>
          <p:cNvPr id="50" name="Picture 49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8497FBB0-14A3-00E9-DE0B-EEEEC6F4CBE6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03"/>
          <a:stretch/>
        </p:blipFill>
        <p:spPr>
          <a:xfrm>
            <a:off x="4578268" y="1373913"/>
            <a:ext cx="3608625" cy="1289984"/>
          </a:xfrm>
          <a:prstGeom prst="rect">
            <a:avLst/>
          </a:prstGeom>
        </p:spPr>
      </p:pic>
      <p:pic>
        <p:nvPicPr>
          <p:cNvPr id="52" name="Picture 51" descr="A screenshot of a computer&#10;&#10;Description automatically generated">
            <a:extLst>
              <a:ext uri="{FF2B5EF4-FFF2-40B4-BE49-F238E27FC236}">
                <a16:creationId xmlns:a16="http://schemas.microsoft.com/office/drawing/2014/main" id="{1D9C3A20-F121-51FE-CA58-8E67897CFCAF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98"/>
          <a:stretch/>
        </p:blipFill>
        <p:spPr>
          <a:xfrm>
            <a:off x="8173015" y="5433644"/>
            <a:ext cx="3503641" cy="1424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856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18ED5DE8-CA8B-4332-9D76-60AD9B818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843513-1C8A-E419-5509-5AE9B0778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050" y="1230020"/>
            <a:ext cx="3931924" cy="33463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dirty="0">
                <a:solidFill>
                  <a:srgbClr val="FFFF00"/>
                </a:solidFill>
              </a:rPr>
              <a:t>The NMAP Command (Kali Linux)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22983B4D-AA9E-4FCA-A321-B87362793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2446384" cy="5777808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2432161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2446384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0" name="Rectangle 39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7417" y="679731"/>
            <a:ext cx="6875958" cy="56628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holding a white object&#10;&#10;Description automatically generated with medium confidence">
            <a:extLst>
              <a:ext uri="{FF2B5EF4-FFF2-40B4-BE49-F238E27FC236}">
                <a16:creationId xmlns:a16="http://schemas.microsoft.com/office/drawing/2014/main" id="{C36D5697-7CC4-5201-B76F-334F4A16C2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8024" y="-1"/>
            <a:ext cx="3148267" cy="1357690"/>
          </a:xfrm>
          <a:prstGeom prst="rect">
            <a:avLst/>
          </a:prstGeom>
        </p:spPr>
      </p:pic>
      <p:pic>
        <p:nvPicPr>
          <p:cNvPr id="8" name="Picture 7" descr="A computer screen shot of a computer program&#10;&#10;Description automatically generated">
            <a:extLst>
              <a:ext uri="{FF2B5EF4-FFF2-40B4-BE49-F238E27FC236}">
                <a16:creationId xmlns:a16="http://schemas.microsoft.com/office/drawing/2014/main" id="{6257A4A3-BCF5-790B-08F0-D864A3E5999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0427" y="-1"/>
            <a:ext cx="3148267" cy="1357690"/>
          </a:xfrm>
          <a:prstGeom prst="rect">
            <a:avLst/>
          </a:prstGeom>
        </p:spPr>
      </p:pic>
      <p:pic>
        <p:nvPicPr>
          <p:cNvPr id="10" name="Picture 9" descr="A computer screen with text on it&#10;&#10;Description automatically generated">
            <a:extLst>
              <a:ext uri="{FF2B5EF4-FFF2-40B4-BE49-F238E27FC236}">
                <a16:creationId xmlns:a16="http://schemas.microsoft.com/office/drawing/2014/main" id="{16B88C67-9C0B-27DC-968E-0A81D9EDDA7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508"/>
          <a:stretch/>
        </p:blipFill>
        <p:spPr>
          <a:xfrm>
            <a:off x="4597883" y="1339036"/>
            <a:ext cx="3122311" cy="1357690"/>
          </a:xfrm>
          <a:prstGeom prst="rect">
            <a:avLst/>
          </a:prstGeom>
        </p:spPr>
      </p:pic>
      <p:pic>
        <p:nvPicPr>
          <p:cNvPr id="12" name="Picture 11" descr="A computer screen with white text&#10;&#10;Description automatically generated">
            <a:extLst>
              <a:ext uri="{FF2B5EF4-FFF2-40B4-BE49-F238E27FC236}">
                <a16:creationId xmlns:a16="http://schemas.microsoft.com/office/drawing/2014/main" id="{CBA98E3C-0B24-CE37-C342-34FCDA8E8D9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0659" y="1357688"/>
            <a:ext cx="3148267" cy="1408577"/>
          </a:xfrm>
          <a:prstGeom prst="rect">
            <a:avLst/>
          </a:prstGeom>
        </p:spPr>
      </p:pic>
      <p:pic>
        <p:nvPicPr>
          <p:cNvPr id="14" name="Picture 13" descr="A computer screen with white text&#10;&#10;Description automatically generated">
            <a:extLst>
              <a:ext uri="{FF2B5EF4-FFF2-40B4-BE49-F238E27FC236}">
                <a16:creationId xmlns:a16="http://schemas.microsoft.com/office/drawing/2014/main" id="{8B1A4AF7-41E2-82E3-064D-F3EFF1C4720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2783" y="2677186"/>
            <a:ext cx="3148267" cy="1357690"/>
          </a:xfrm>
          <a:prstGeom prst="rect">
            <a:avLst/>
          </a:prstGeom>
        </p:spPr>
      </p:pic>
      <p:pic>
        <p:nvPicPr>
          <p:cNvPr id="16" name="Picture 15" descr="A screenshot of a computer&#10;&#10;Description automatically generated">
            <a:extLst>
              <a:ext uri="{FF2B5EF4-FFF2-40B4-BE49-F238E27FC236}">
                <a16:creationId xmlns:a16="http://schemas.microsoft.com/office/drawing/2014/main" id="{B32A6677-F634-8462-B515-284F2674A07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0427" y="2721726"/>
            <a:ext cx="3148267" cy="1357690"/>
          </a:xfrm>
          <a:prstGeom prst="rect">
            <a:avLst/>
          </a:prstGeom>
        </p:spPr>
      </p:pic>
      <p:pic>
        <p:nvPicPr>
          <p:cNvPr id="18" name="Picture 17" descr="A computer screen shot of a computer screen&#10;&#10;Description automatically generated">
            <a:extLst>
              <a:ext uri="{FF2B5EF4-FFF2-40B4-BE49-F238E27FC236}">
                <a16:creationId xmlns:a16="http://schemas.microsoft.com/office/drawing/2014/main" id="{8B77F721-109A-C5F8-3926-D8371E20677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2695" y="3996683"/>
            <a:ext cx="3148267" cy="1357690"/>
          </a:xfrm>
          <a:prstGeom prst="rect">
            <a:avLst/>
          </a:prstGeom>
        </p:spPr>
      </p:pic>
      <p:pic>
        <p:nvPicPr>
          <p:cNvPr id="20" name="Picture 19" descr="A screenshot of a computer&#10;&#10;Description automatically generated">
            <a:extLst>
              <a:ext uri="{FF2B5EF4-FFF2-40B4-BE49-F238E27FC236}">
                <a16:creationId xmlns:a16="http://schemas.microsoft.com/office/drawing/2014/main" id="{69810E02-0789-5EA2-5FBB-D8BF2B32E97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5149" y="4015336"/>
            <a:ext cx="3148267" cy="1357690"/>
          </a:xfrm>
          <a:prstGeom prst="rect">
            <a:avLst/>
          </a:prstGeom>
        </p:spPr>
      </p:pic>
      <p:pic>
        <p:nvPicPr>
          <p:cNvPr id="22" name="Picture 21" descr="A computer screen shot of a computer screen&#10;&#10;Description automatically generated">
            <a:extLst>
              <a:ext uri="{FF2B5EF4-FFF2-40B4-BE49-F238E27FC236}">
                <a16:creationId xmlns:a16="http://schemas.microsoft.com/office/drawing/2014/main" id="{F57B644C-E4EF-CE29-E125-C2E3A2EF02F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7417" y="5309833"/>
            <a:ext cx="3148267" cy="1357690"/>
          </a:xfrm>
          <a:prstGeom prst="rect">
            <a:avLst/>
          </a:prstGeom>
        </p:spPr>
      </p:pic>
      <p:pic>
        <p:nvPicPr>
          <p:cNvPr id="24" name="Picture 23" descr="A computer screen with white text&#10;&#10;Description automatically generated">
            <a:extLst>
              <a:ext uri="{FF2B5EF4-FFF2-40B4-BE49-F238E27FC236}">
                <a16:creationId xmlns:a16="http://schemas.microsoft.com/office/drawing/2014/main" id="{8070A0B7-FD50-E741-DE1E-452AF165EC7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3303" y="5309832"/>
            <a:ext cx="3148267" cy="1357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2906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18ED5DE8-CA8B-4332-9D76-60AD9B818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843513-1C8A-E419-5509-5AE9B0778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050" y="1230020"/>
            <a:ext cx="3931924" cy="334632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600" dirty="0">
                <a:solidFill>
                  <a:srgbClr val="FFFF00"/>
                </a:solidFill>
              </a:rPr>
              <a:t>The NMAP Command – extended execution in depth (Kali Linux)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22983B4D-AA9E-4FCA-A321-B87362793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2446384" cy="5777808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2432161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2446384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0" name="Rectangle 39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7417" y="679731"/>
            <a:ext cx="6875958" cy="56628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ack background with a blue screen&#10;&#10;Description automatically generated with medium confidence">
            <a:extLst>
              <a:ext uri="{FF2B5EF4-FFF2-40B4-BE49-F238E27FC236}">
                <a16:creationId xmlns:a16="http://schemas.microsoft.com/office/drawing/2014/main" id="{AC76CE77-C212-3DDE-807A-AC475945601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4857" y="0"/>
            <a:ext cx="3382392" cy="1458657"/>
          </a:xfrm>
          <a:prstGeom prst="rect">
            <a:avLst/>
          </a:prstGeom>
        </p:spPr>
      </p:pic>
      <p:pic>
        <p:nvPicPr>
          <p:cNvPr id="6" name="Picture 5" descr="A computer screen with white text&#10;&#10;Description automatically generated">
            <a:extLst>
              <a:ext uri="{FF2B5EF4-FFF2-40B4-BE49-F238E27FC236}">
                <a16:creationId xmlns:a16="http://schemas.microsoft.com/office/drawing/2014/main" id="{402BCEC6-B073-434F-9575-48D44A4FE93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3493" y="-1"/>
            <a:ext cx="3382392" cy="1458657"/>
          </a:xfrm>
          <a:prstGeom prst="rect">
            <a:avLst/>
          </a:prstGeom>
        </p:spPr>
      </p:pic>
      <p:pic>
        <p:nvPicPr>
          <p:cNvPr id="8" name="Picture 7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86347056-C396-768D-4303-061ABE3B81D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3894" y="1436346"/>
            <a:ext cx="3382392" cy="1458657"/>
          </a:xfrm>
          <a:prstGeom prst="rect">
            <a:avLst/>
          </a:prstGeom>
        </p:spPr>
      </p:pic>
      <p:pic>
        <p:nvPicPr>
          <p:cNvPr id="10" name="Picture 9" descr="A screenshot of a computer error&#10;&#10;Description automatically generated">
            <a:extLst>
              <a:ext uri="{FF2B5EF4-FFF2-40B4-BE49-F238E27FC236}">
                <a16:creationId xmlns:a16="http://schemas.microsoft.com/office/drawing/2014/main" id="{9CB7881C-8435-CAB6-B13F-4C888630986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727" y="1435079"/>
            <a:ext cx="3382392" cy="1458657"/>
          </a:xfrm>
          <a:prstGeom prst="rect">
            <a:avLst/>
          </a:prstGeom>
        </p:spPr>
      </p:pic>
      <p:pic>
        <p:nvPicPr>
          <p:cNvPr id="12" name="Picture 11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242BD7ED-2943-6D81-48BE-3C20430063C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2528" y="2871425"/>
            <a:ext cx="3382392" cy="1458657"/>
          </a:xfrm>
          <a:prstGeom prst="rect">
            <a:avLst/>
          </a:prstGeom>
        </p:spPr>
      </p:pic>
      <p:pic>
        <p:nvPicPr>
          <p:cNvPr id="14" name="Picture 13" descr="A computer screen with white text&#10;&#10;Description automatically generated">
            <a:extLst>
              <a:ext uri="{FF2B5EF4-FFF2-40B4-BE49-F238E27FC236}">
                <a16:creationId xmlns:a16="http://schemas.microsoft.com/office/drawing/2014/main" id="{2A8A2B38-D41C-5A72-3CE8-34CD0CC1F31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4920" y="2871424"/>
            <a:ext cx="3382392" cy="1458657"/>
          </a:xfrm>
          <a:prstGeom prst="rect">
            <a:avLst/>
          </a:prstGeom>
        </p:spPr>
      </p:pic>
      <p:pic>
        <p:nvPicPr>
          <p:cNvPr id="16" name="Picture 15" descr="A computer screen with white text&#10;&#10;Description automatically generated">
            <a:extLst>
              <a:ext uri="{FF2B5EF4-FFF2-40B4-BE49-F238E27FC236}">
                <a16:creationId xmlns:a16="http://schemas.microsoft.com/office/drawing/2014/main" id="{595457A7-CC99-1C9B-B0A1-F6C09D36D42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2528" y="4319152"/>
            <a:ext cx="3382392" cy="1458657"/>
          </a:xfrm>
          <a:prstGeom prst="rect">
            <a:avLst/>
          </a:prstGeom>
        </p:spPr>
      </p:pic>
      <p:pic>
        <p:nvPicPr>
          <p:cNvPr id="18" name="Picture 17" descr="A screenshot of a computer program&#10;&#10;Description automatically generated">
            <a:extLst>
              <a:ext uri="{FF2B5EF4-FFF2-40B4-BE49-F238E27FC236}">
                <a16:creationId xmlns:a16="http://schemas.microsoft.com/office/drawing/2014/main" id="{D733E056-3EC5-EBC1-E502-347B87A38F0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4920" y="4324616"/>
            <a:ext cx="3382392" cy="1458657"/>
          </a:xfrm>
          <a:prstGeom prst="rect">
            <a:avLst/>
          </a:prstGeom>
        </p:spPr>
      </p:pic>
      <p:pic>
        <p:nvPicPr>
          <p:cNvPr id="20" name="Picture 19" descr="A screen shot of a computer&#10;&#10;Description automatically generated">
            <a:extLst>
              <a:ext uri="{FF2B5EF4-FFF2-40B4-BE49-F238E27FC236}">
                <a16:creationId xmlns:a16="http://schemas.microsoft.com/office/drawing/2014/main" id="{D385DA0B-6BF1-D37B-45B0-A8F6D17A8FF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5209" y="5742849"/>
            <a:ext cx="3382392" cy="1115151"/>
          </a:xfrm>
          <a:prstGeom prst="rect">
            <a:avLst/>
          </a:prstGeom>
        </p:spPr>
      </p:pic>
      <p:pic>
        <p:nvPicPr>
          <p:cNvPr id="22" name="Picture 21" descr="A computer screen with white text&#10;&#10;Description automatically generated">
            <a:extLst>
              <a:ext uri="{FF2B5EF4-FFF2-40B4-BE49-F238E27FC236}">
                <a16:creationId xmlns:a16="http://schemas.microsoft.com/office/drawing/2014/main" id="{93AEA059-2E67-47EA-57F7-9BD38E0BE13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0282" y="5742848"/>
            <a:ext cx="3382392" cy="1119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42319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18ED5DE8-CA8B-4332-9D76-60AD9B818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843513-1C8A-E419-5509-5AE9B0778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050" y="1230020"/>
            <a:ext cx="3931924" cy="33463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dirty="0">
                <a:solidFill>
                  <a:srgbClr val="FFFF00"/>
                </a:solidFill>
              </a:rPr>
              <a:t>Scanning for vulnerabilities and detecting them (Kali Linux)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22983B4D-AA9E-4FCA-A321-B87362793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2446384" cy="5777808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2432161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2446384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0" name="Rectangle 39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7417" y="679731"/>
            <a:ext cx="6875958" cy="56628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BE98EAC2-2E2F-BCAF-0EB3-0AD908878F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9810" y="1827196"/>
            <a:ext cx="4175960" cy="1435374"/>
          </a:xfrm>
          <a:prstGeom prst="rect">
            <a:avLst/>
          </a:prstGeom>
        </p:spPr>
      </p:pic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CE93EB3D-42FF-E52A-75C1-A080AC0C357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0097" y="4511"/>
            <a:ext cx="4175960" cy="1853082"/>
          </a:xfrm>
          <a:prstGeom prst="rect">
            <a:avLst/>
          </a:prstGeom>
        </p:spPr>
      </p:pic>
      <p:pic>
        <p:nvPicPr>
          <p:cNvPr id="10" name="Picture 9" descr="A screenshot of a computer&#10;&#10;Description automatically generated">
            <a:extLst>
              <a:ext uri="{FF2B5EF4-FFF2-40B4-BE49-F238E27FC236}">
                <a16:creationId xmlns:a16="http://schemas.microsoft.com/office/drawing/2014/main" id="{2705070E-3892-A1A7-F66E-D13A2B697E6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1679" y="1827196"/>
            <a:ext cx="3538501" cy="1550426"/>
          </a:xfrm>
          <a:prstGeom prst="rect">
            <a:avLst/>
          </a:prstGeom>
        </p:spPr>
      </p:pic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DC9D3749-702F-2B2A-E8AF-C847ABB890C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3900" y="3262571"/>
            <a:ext cx="4175960" cy="1485892"/>
          </a:xfrm>
          <a:prstGeom prst="rect">
            <a:avLst/>
          </a:prstGeom>
        </p:spPr>
      </p:pic>
      <p:pic>
        <p:nvPicPr>
          <p:cNvPr id="14" name="Picture 13" descr="A screenshot of a computer&#10;&#10;Description automatically generated">
            <a:extLst>
              <a:ext uri="{FF2B5EF4-FFF2-40B4-BE49-F238E27FC236}">
                <a16:creationId xmlns:a16="http://schemas.microsoft.com/office/drawing/2014/main" id="{B317C362-D5F8-CE38-5704-B96C441839A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4894" y="3262572"/>
            <a:ext cx="3478924" cy="1465085"/>
          </a:xfrm>
          <a:prstGeom prst="rect">
            <a:avLst/>
          </a:prstGeom>
        </p:spPr>
      </p:pic>
      <p:pic>
        <p:nvPicPr>
          <p:cNvPr id="16" name="Picture 15" descr="A screenshot of a computer&#10;&#10;Description automatically generated">
            <a:extLst>
              <a:ext uri="{FF2B5EF4-FFF2-40B4-BE49-F238E27FC236}">
                <a16:creationId xmlns:a16="http://schemas.microsoft.com/office/drawing/2014/main" id="{23A3FC66-3C96-9EDE-6103-F46898829B5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2609" y="4710881"/>
            <a:ext cx="3496175" cy="1435374"/>
          </a:xfrm>
          <a:prstGeom prst="rect">
            <a:avLst/>
          </a:prstGeom>
        </p:spPr>
      </p:pic>
      <p:pic>
        <p:nvPicPr>
          <p:cNvPr id="18" name="Picture 17" descr="A screenshot of a computer&#10;&#10;Description automatically generated">
            <a:extLst>
              <a:ext uri="{FF2B5EF4-FFF2-40B4-BE49-F238E27FC236}">
                <a16:creationId xmlns:a16="http://schemas.microsoft.com/office/drawing/2014/main" id="{9DD69769-483F-6A54-C887-5E4982BDC22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4597" y="4718067"/>
            <a:ext cx="4175960" cy="1435374"/>
          </a:xfrm>
          <a:prstGeom prst="rect">
            <a:avLst/>
          </a:prstGeom>
        </p:spPr>
      </p:pic>
      <p:pic>
        <p:nvPicPr>
          <p:cNvPr id="20" name="Picture 19" descr="A screenshot of a computer&#10;&#10;Description automatically generated">
            <a:extLst>
              <a:ext uri="{FF2B5EF4-FFF2-40B4-BE49-F238E27FC236}">
                <a16:creationId xmlns:a16="http://schemas.microsoft.com/office/drawing/2014/main" id="{201A0857-7895-6B6D-4BC7-EBF7445F1C0D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25" b="36171"/>
          <a:stretch/>
        </p:blipFill>
        <p:spPr>
          <a:xfrm>
            <a:off x="4537059" y="6115859"/>
            <a:ext cx="7626759" cy="733547"/>
          </a:xfrm>
          <a:prstGeom prst="rect">
            <a:avLst/>
          </a:prstGeom>
        </p:spPr>
      </p:pic>
      <p:pic>
        <p:nvPicPr>
          <p:cNvPr id="21" name="Picture 20" descr="A screenshot of a computer&#10;&#10;Description automatically generated">
            <a:extLst>
              <a:ext uri="{FF2B5EF4-FFF2-40B4-BE49-F238E27FC236}">
                <a16:creationId xmlns:a16="http://schemas.microsoft.com/office/drawing/2014/main" id="{67691F46-F799-22B7-4F81-08B49A9D17F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0338" y="-1895"/>
            <a:ext cx="3541662" cy="1859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360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43513-1C8A-E419-5509-5AE9B0778B83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Getting first access (Exploitation)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A30FF-6010-F8DE-41D3-66D8A7CD5D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Emphasizing on the chosen attack vector – focusing on the unverified or unpatched SSH Service on L-CD or running an SMB Relay / LLMNR Poisoning Attack in the disadvantage of S-DC/ClientS1.</a:t>
            </a:r>
          </a:p>
          <a:p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Instrument utilized: MSF console, Responder, </a:t>
            </a:r>
            <a:r>
              <a:rPr lang="en-GB" dirty="0" err="1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Impacket</a:t>
            </a:r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 toolkits.</a:t>
            </a:r>
          </a:p>
          <a:p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Execute: launch a module which is aimed and it corresponds with the vulnerable and sensible version of daemon.</a:t>
            </a:r>
          </a:p>
          <a:p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Passed the tests successfully of auth and embedded and installed a connection from a distance (session of Shell) on the aimed member of domain.</a:t>
            </a:r>
          </a:p>
          <a:p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Escalation of privileges: </a:t>
            </a:r>
            <a:r>
              <a:rPr lang="en-GB" dirty="0" err="1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LinPEAS</a:t>
            </a:r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 enumeration for Linux or </a:t>
            </a:r>
            <a:r>
              <a:rPr lang="en-GB" dirty="0" err="1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WinPEAS</a:t>
            </a:r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 on Windows) to detect unconfigured jobs or tokens.</a:t>
            </a:r>
          </a:p>
          <a:p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Queries and analysed Active directory objects for mapping inside the </a:t>
            </a:r>
            <a:r>
              <a:rPr lang="en-GB" dirty="0" err="1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Swansea.acca</a:t>
            </a:r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 forest</a:t>
            </a:r>
          </a:p>
          <a:p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Other documentation such as the steps to make sure everything is ready for Blue Team reports.</a:t>
            </a:r>
          </a:p>
        </p:txBody>
      </p:sp>
    </p:spTree>
    <p:extLst>
      <p:ext uri="{BB962C8B-B14F-4D97-AF65-F5344CB8AC3E}">
        <p14:creationId xmlns:p14="http://schemas.microsoft.com/office/powerpoint/2010/main" val="14070248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43513-1C8A-E419-5509-5AE9B0778B83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Safety measures which are adopted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A30FF-6010-F8DE-41D3-66D8A7CD5D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Insisting on LDAP Signing &amp; Channel Binding (S-DC): Set up policy and rules for groups so it denies Simple LDAP connections via port 389, pressing on LDAP over TLS. (LDAPS, port 636).</a:t>
            </a:r>
          </a:p>
          <a:p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Insisting on SMB Signing (S-DC &amp; ClientS1): Configure MS Network server ruling to need signatures of security to fully block SMB relay attacks</a:t>
            </a:r>
          </a:p>
          <a:p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Network Access Configuration and Settings:</a:t>
            </a:r>
          </a:p>
          <a:p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Main Firewall setup – Set Firewall (Swansea) and iptables/</a:t>
            </a:r>
            <a:r>
              <a:rPr lang="en-GB" dirty="0" err="1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ufw</a:t>
            </a:r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 (London) to ban some unwanted traffic (VPN).</a:t>
            </a:r>
          </a:p>
          <a:p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S-DC: Safe IIS web headers – Imposed missing HTTP safety controllers (X-Frame-Options, X-Content-Type-Options) to keep an eye on attacks.</a:t>
            </a:r>
          </a:p>
          <a:p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Investigation on the logs – utilizing Wireshark, configure auto traffic in terms of network packets to detect for early discovery of brutal attempts or trials of unsafe and insecure internal details.</a:t>
            </a:r>
          </a:p>
        </p:txBody>
      </p:sp>
    </p:spTree>
    <p:extLst>
      <p:ext uri="{BB962C8B-B14F-4D97-AF65-F5344CB8AC3E}">
        <p14:creationId xmlns:p14="http://schemas.microsoft.com/office/powerpoint/2010/main" val="34580693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43513-1C8A-E419-5509-5AE9B0778B83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A30FF-6010-F8DE-41D3-66D8A7CD5D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[1] Microsoft Learn, "Default Group Policy Objects," Microsoft Docs, Oct. 2025. [Online]. Available: https://microsoft.com. [Accessed: Aug. 13, 2026].</a:t>
            </a:r>
          </a:p>
          <a:p>
            <a:endParaRPr lang="en-GB" dirty="0">
              <a:blipFill>
                <a:blip r:embed="rId4">
                  <a:extLst>
                    <a:ext uri="{837473B0-CC2E-450A-ABE3-18F120FF3D39}">
                      <a1611:picAttrSrcUrl xmlns:a1611="http://schemas.microsoft.com/office/drawing/2016/11/main" r:id="rId5"/>
                    </a:ext>
                  </a:extLst>
                </a:blip>
                <a:stretch>
                  <a:fillRect/>
                </a:stretch>
              </a:blipFill>
            </a:endParaRPr>
          </a:p>
          <a:p>
            <a:r>
              <a:rPr lang="en-GB" dirty="0">
                <a:blipFill>
                  <a:blip r:embed="rId4">
                    <a:extLst>
                      <a:ext uri="{837473B0-CC2E-450A-ABE3-18F120FF3D39}">
                        <a1611:picAttrSrcUrl xmlns:a1611="http://schemas.microsoft.com/office/drawing/2016/11/main" r:id="rId5"/>
                      </a:ext>
                    </a:extLst>
                  </a:blip>
                  <a:stretch>
                    <a:fillRect/>
                  </a:stretch>
                </a:blipFill>
              </a:rPr>
              <a:t>[2] National Institute of Standards and Technology (NIST), "Technical Guide to Information Security Testing and Assessment," NIST SP 800-115, Reston, VA, USA, Sep. 2024. [Online]. Available: https://nist.gov. [Accessed: Aug. 13, 2026].</a:t>
            </a:r>
          </a:p>
        </p:txBody>
      </p:sp>
    </p:spTree>
    <p:extLst>
      <p:ext uri="{BB962C8B-B14F-4D97-AF65-F5344CB8AC3E}">
        <p14:creationId xmlns:p14="http://schemas.microsoft.com/office/powerpoint/2010/main" val="20177134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865</Words>
  <Application>Microsoft Office PowerPoint</Application>
  <PresentationFormat>Widescreen</PresentationFormat>
  <Paragraphs>68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Analysing, Ethically Hacking and Securing an Enterprise Network - Capture The Flag using VirtualBox VMWare</vt:lpstr>
      <vt:lpstr>In a nutshell- collecting info of Network</vt:lpstr>
      <vt:lpstr>In a nutshell- a glimpse at the configured VMs</vt:lpstr>
      <vt:lpstr>Top 3 Vulnerabilities and Tests on Them</vt:lpstr>
      <vt:lpstr>Gathering the Unique ID (Swansea.acca) (Windows Server)</vt:lpstr>
      <vt:lpstr>Capturing the Flag and the Commands (Kali Linux)</vt:lpstr>
      <vt:lpstr>The NMAP Command (Kali Linux)</vt:lpstr>
      <vt:lpstr>The NMAP Command – extended execution in depth (Kali Linux)</vt:lpstr>
      <vt:lpstr>Scanning for vulnerabilities and detecting them (Kali Linux)</vt:lpstr>
      <vt:lpstr>Getting first access (Exploitation)</vt:lpstr>
      <vt:lpstr>Safety measures which are adopted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Analysing, Ethically Hacking and Securing an Enterprise Network - Capture The Flag using VirtualBox VMWare</dc:title>
  <dc:creator>Admin</dc:creator>
  <cp:lastModifiedBy>Guest User</cp:lastModifiedBy>
  <cp:revision>7</cp:revision>
  <dcterms:created xsi:type="dcterms:W3CDTF">2026-08-13T10:45:41Z</dcterms:created>
  <dcterms:modified xsi:type="dcterms:W3CDTF">2026-08-14T10:31:02Z</dcterms:modified>
</cp:coreProperties>
</file>