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3"/>
  </p:notesMasterIdLst>
  <p:handoutMasterIdLst>
    <p:handoutMasterId r:id="rId34"/>
  </p:handoutMasterIdLst>
  <p:sldIdLst>
    <p:sldId id="363" r:id="rId2"/>
    <p:sldId id="331" r:id="rId3"/>
    <p:sldId id="424" r:id="rId4"/>
    <p:sldId id="425" r:id="rId5"/>
    <p:sldId id="426" r:id="rId6"/>
    <p:sldId id="427" r:id="rId7"/>
    <p:sldId id="396" r:id="rId8"/>
    <p:sldId id="428" r:id="rId9"/>
    <p:sldId id="399" r:id="rId10"/>
    <p:sldId id="400" r:id="rId11"/>
    <p:sldId id="403" r:id="rId12"/>
    <p:sldId id="404" r:id="rId13"/>
    <p:sldId id="390" r:id="rId14"/>
    <p:sldId id="401" r:id="rId15"/>
    <p:sldId id="430" r:id="rId16"/>
    <p:sldId id="429" r:id="rId17"/>
    <p:sldId id="432" r:id="rId18"/>
    <p:sldId id="433" r:id="rId19"/>
    <p:sldId id="434" r:id="rId20"/>
    <p:sldId id="431" r:id="rId21"/>
    <p:sldId id="391" r:id="rId22"/>
    <p:sldId id="405" r:id="rId23"/>
    <p:sldId id="398" r:id="rId24"/>
    <p:sldId id="402" r:id="rId25"/>
    <p:sldId id="406" r:id="rId26"/>
    <p:sldId id="408" r:id="rId27"/>
    <p:sldId id="407" r:id="rId28"/>
    <p:sldId id="409" r:id="rId29"/>
    <p:sldId id="410" r:id="rId30"/>
    <p:sldId id="369" r:id="rId31"/>
    <p:sldId id="370" r:id="rId32"/>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FFFF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B6EF4C-15B0-45E5-922C-49DDD4A30B11}" v="44" dt="2024-10-16T18:25:09.4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5461" autoAdjust="0"/>
  </p:normalViewPr>
  <p:slideViewPr>
    <p:cSldViewPr>
      <p:cViewPr varScale="1">
        <p:scale>
          <a:sx n="72" d="100"/>
          <a:sy n="72" d="100"/>
        </p:scale>
        <p:origin x="57" y="432"/>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F7D162-9DEF-467C-9C45-BA21066DAA05}" type="doc">
      <dgm:prSet loTypeId="urn:microsoft.com/office/officeart/2005/8/layout/radial1" loCatId="cycle" qsTypeId="urn:microsoft.com/office/officeart/2005/8/quickstyle/3d1" qsCatId="3D" csTypeId="urn:microsoft.com/office/officeart/2005/8/colors/colorful3" csCatId="colorful" phldr="1"/>
      <dgm:spPr/>
      <dgm:t>
        <a:bodyPr/>
        <a:lstStyle/>
        <a:p>
          <a:endParaRPr lang="en-GB"/>
        </a:p>
      </dgm:t>
    </dgm:pt>
    <dgm:pt modelId="{64F7C679-B32C-491A-80BA-513C9B20756E}">
      <dgm:prSet phldrT="[Text]"/>
      <dgm:spPr>
        <a:solidFill>
          <a:schemeClr val="bg1">
            <a:lumMod val="65000"/>
          </a:schemeClr>
        </a:solidFill>
      </dgm:spPr>
      <dgm:t>
        <a:bodyPr/>
        <a:lstStyle/>
        <a:p>
          <a:r>
            <a:rPr lang="en-GB" b="0" cap="none" spc="0" dirty="0">
              <a:ln w="0">
                <a:prstDash val="sysDot"/>
              </a:ln>
              <a:solidFill>
                <a:srgbClr val="002060"/>
              </a:solidFill>
              <a:effectLst>
                <a:outerShdw blurRad="38100" dist="19050" dir="2700000" algn="tl" rotWithShape="0">
                  <a:schemeClr val="dk1">
                    <a:alpha val="40000"/>
                  </a:schemeClr>
                </a:outerShdw>
              </a:effectLst>
              <a:latin typeface="Aharoni" panose="02010803020104030203" pitchFamily="2" charset="-79"/>
              <a:cs typeface="Aharoni" panose="02010803020104030203" pitchFamily="2" charset="-79"/>
            </a:rPr>
            <a:t>Sources of Competitive Advantage</a:t>
          </a:r>
        </a:p>
      </dgm:t>
    </dgm:pt>
    <dgm:pt modelId="{0ACD5E2E-584C-40E0-B528-49A2C3CD9117}" type="parTrans" cxnId="{5A6195B0-7EF2-4190-826E-2D01A37535F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30088DFA-8762-42D6-BFEF-28E7281974F1}" type="sibTrans" cxnId="{5A6195B0-7EF2-4190-826E-2D01A37535F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D9823C57-B4B5-4D01-B86A-067083F3334C}">
      <dgm:prSet phldrT="[Text]" custT="1"/>
      <dgm:spPr/>
      <dgm:t>
        <a:bodyPr/>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Quality</a:t>
          </a:r>
          <a:endParaRPr lang="en-GB" sz="1400" b="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gm:t>
    </dgm:pt>
    <dgm:pt modelId="{FF70D113-5341-4F71-AAB1-932648156C87}" type="parTrans" cxnId="{68A21EDF-49F2-4AA4-A04F-640072C634B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5500E869-70D1-4640-802C-8ACD575A2A3F}" type="sibTrans" cxnId="{68A21EDF-49F2-4AA4-A04F-640072C634B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1D9EEF71-B2FE-42A4-91E4-412C273225A0}">
      <dgm:prSet phldrT="[Text]" custT="1"/>
      <dgm:spPr/>
      <dgm:t>
        <a:bodyPr lIns="0" tIns="0" rIns="0" bIns="0"/>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Differentiation</a:t>
          </a:r>
          <a:endParaRPr lang="en-GB" sz="1400" b="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gm:t>
    </dgm:pt>
    <dgm:pt modelId="{81DBF31E-166B-434E-B153-4801F37D321D}" type="parTrans" cxnId="{B9A25DF3-7D8C-489F-B1DF-EBE6F56295CE}">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92CB0F6D-851C-4262-B630-948583961F31}" type="sibTrans" cxnId="{B9A25DF3-7D8C-489F-B1DF-EBE6F56295CE}">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58366914-E91A-4F30-9564-E623955C13D9}">
      <dgm:prSet phldrT="[Text]" custT="1"/>
      <dgm:spPr/>
      <dgm:t>
        <a:bodyPr/>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Low Costs</a:t>
          </a:r>
          <a:endParaRPr lang="en-GB" sz="1400" b="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gm:t>
    </dgm:pt>
    <dgm:pt modelId="{4F9FB798-119D-4AC1-8EE6-FCB4A3DDA1D0}" type="parTrans" cxnId="{A406A640-275C-4496-94D3-3DA772B3B45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BCEFB86E-D7A0-4AAB-96FF-EF198E08A4D3}" type="sibTrans" cxnId="{A406A640-275C-4496-94D3-3DA772B3B45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86C27973-18F5-4E7D-A4B7-358173A2F728}">
      <dgm:prSet/>
      <dgm:spPr/>
      <dgm:t>
        <a:bodyPr/>
        <a:lstStyle/>
        <a:p>
          <a:endParaRPr lang="en-GB"/>
        </a:p>
      </dgm:t>
    </dgm:pt>
    <dgm:pt modelId="{FCB0BE8B-6F19-4EB2-AFC3-F653805CAC30}" type="parTrans" cxnId="{34206707-3DE8-459F-9C34-B62C74EDD19D}">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BDEBD7C5-3DA1-4E42-8193-0250F44BD012}" type="sibTrans" cxnId="{34206707-3DE8-459F-9C34-B62C74EDD19D}">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CC582169-96C5-4520-BBDD-14D3ED41996F}">
      <dgm:prSet custT="1"/>
      <dgm:spPr/>
      <dgm:t>
        <a:bodyPr lIns="0" tIns="0" rIns="0" bIns="0"/>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Niche Marketing</a:t>
          </a:r>
          <a:endParaRPr lang="en-GB" sz="1400" b="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gm:t>
    </dgm:pt>
    <dgm:pt modelId="{A93A08CC-5592-49CA-8DFE-EF4FBD44E889}" type="parTrans" cxnId="{53ADDCC3-2E53-4E2F-880F-1FB2408F796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8BE563A4-0032-4F51-ADBF-61CDE7EA809F}" type="sibTrans" cxnId="{53ADDCC3-2E53-4E2F-880F-1FB2408F796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2987DCD3-AD1C-4D9E-8944-76253616BEEE}">
      <dgm:prSet custT="1"/>
      <dgm:spPr/>
      <dgm:t>
        <a:bodyPr/>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Service</a:t>
          </a:r>
          <a:endParaRPr lang="en-GB" sz="1400" b="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gm:t>
    </dgm:pt>
    <dgm:pt modelId="{E1E43D8E-BF87-4CBA-8806-C82AD51827B7}" type="parTrans" cxnId="{BCE57B2C-C24E-41D4-9A4A-710AB93199DD}">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FA7CF732-375A-454C-909A-7D325B3FC081}" type="sibTrans" cxnId="{BCE57B2C-C24E-41D4-9A4A-710AB93199DD}">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A1C712EE-BFC7-4948-9F77-2E5A51D636D8}">
      <dgm:prSet custT="1"/>
      <dgm:spPr/>
      <dgm:t>
        <a:bodyPr lIns="0" tIns="0" rIns="0" bIns="0"/>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Synergy</a:t>
          </a:r>
          <a:endParaRPr lang="en-GB" sz="1400" b="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gm:t>
    </dgm:pt>
    <dgm:pt modelId="{259A2A5F-EB26-4A31-B210-32F6DFAC2DBD}" type="parTrans" cxnId="{2E0E8221-608F-44AC-A796-AF17D37868F5}">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101AB242-F377-4F4A-B406-C57D75A5E8F4}" type="sibTrans" cxnId="{2E0E8221-608F-44AC-A796-AF17D37868F5}">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ED2DE4BE-DBBE-43E6-8CE3-4321D59D44B4}">
      <dgm:prSet custT="1"/>
      <dgm:spPr/>
      <dgm:t>
        <a:bodyPr lIns="0" tIns="0" rIns="0" bIns="0"/>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High Performance</a:t>
          </a:r>
          <a:endParaRPr lang="en-GB" sz="1400" b="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gm:t>
    </dgm:pt>
    <dgm:pt modelId="{E82E422F-C6A3-41DE-BBEB-CAE29C44D612}" type="parTrans" cxnId="{5CBC1767-858B-4C80-A607-0F191B924886}">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3108AB01-4E13-4F1D-A2F3-D41DF579F6F9}" type="sibTrans" cxnId="{5CBC1767-858B-4C80-A607-0F191B924886}">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B58390C7-67BA-4D07-AA1D-D622BBB23F9A}">
      <dgm:prSet custT="1"/>
      <dgm:spPr/>
      <dgm:t>
        <a:bodyPr lIns="0" tIns="0" rIns="0" bIns="0"/>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Organisational Culture</a:t>
          </a:r>
          <a:endParaRPr lang="en-GB" sz="1400" b="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gm:t>
    </dgm:pt>
    <dgm:pt modelId="{FB8D3560-3BAB-478C-898F-185035538CAE}" type="parTrans" cxnId="{03CEEEBA-689A-46AC-8E7F-866B609B2AC5}">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30CEF047-75AC-49C8-A2F6-A745ABE8823E}" type="sibTrans" cxnId="{03CEEEBA-689A-46AC-8E7F-866B609B2AC5}">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BB6D710C-1AA0-4324-A96F-C1454578A254}">
      <dgm:prSet custT="1"/>
      <dgm:spPr/>
      <dgm:t>
        <a:bodyPr/>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Superior Technology</a:t>
          </a:r>
          <a:endParaRPr lang="en-GB" sz="1400" b="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gm:t>
    </dgm:pt>
    <dgm:pt modelId="{06A7D7A4-B7C5-48F4-B700-6F3FA6670BED}" type="parTrans" cxnId="{438D2995-8B53-40B0-AF47-03FCF30284D4}">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1A6B904C-05D7-4424-976A-9E39459CD8AB}" type="sibTrans" cxnId="{438D2995-8B53-40B0-AF47-03FCF30284D4}">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31901C87-3B16-4C05-B68F-623E49CA01DF}">
      <dgm:prSet custT="1"/>
      <dgm:spPr/>
      <dgm:t>
        <a:bodyPr lIns="0" tIns="0" rIns="0" bIns="0"/>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Vertical Integration</a:t>
          </a:r>
          <a:endParaRPr lang="en-GB" sz="1400" b="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gm:t>
    </dgm:pt>
    <dgm:pt modelId="{9B349C9B-2963-4D7A-8657-C28F7AFB143D}" type="parTrans" cxnId="{DC7AB48A-FD48-4C0B-922B-4324410B60CC}">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9111C768-BE6C-4F6E-9791-5C5A6AB61EB4}" type="sibTrans" cxnId="{DC7AB48A-FD48-4C0B-922B-4324410B60CC}">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E7D13F3D-FED0-4CA7-B86C-041144B37086}">
      <dgm:prSet custT="1"/>
      <dgm:spPr/>
      <dgm:t>
        <a:bodyPr/>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Leadership</a:t>
          </a:r>
          <a:endParaRPr lang="en-GB" sz="1400" b="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gm:t>
    </dgm:pt>
    <dgm:pt modelId="{FAE13708-0F30-4533-9137-64E118C31D30}" type="parTrans" cxnId="{4AC1F94B-AFF4-41E4-AEF9-D1C53ED7F30C}">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F883962B-F930-476A-841D-09253C09B76F}" type="sibTrans" cxnId="{4AC1F94B-AFF4-41E4-AEF9-D1C53ED7F30C}">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DB77CA42-CDB9-499D-982F-DD88F16BFA33}" type="pres">
      <dgm:prSet presAssocID="{1BF7D162-9DEF-467C-9C45-BA21066DAA05}" presName="cycle" presStyleCnt="0">
        <dgm:presLayoutVars>
          <dgm:chMax val="1"/>
          <dgm:dir/>
          <dgm:animLvl val="ctr"/>
          <dgm:resizeHandles val="exact"/>
        </dgm:presLayoutVars>
      </dgm:prSet>
      <dgm:spPr/>
    </dgm:pt>
    <dgm:pt modelId="{AB255743-104F-44C9-83B1-692CF6630088}" type="pres">
      <dgm:prSet presAssocID="{64F7C679-B32C-491A-80BA-513C9B20756E}" presName="centerShape" presStyleLbl="node0" presStyleIdx="0" presStyleCnt="1" custScaleX="184270" custScaleY="170620"/>
      <dgm:spPr/>
    </dgm:pt>
    <dgm:pt modelId="{9539C23F-7285-4C19-B12D-B931E20F3EFC}" type="pres">
      <dgm:prSet presAssocID="{FF70D113-5341-4F71-AAB1-932648156C87}" presName="Name9" presStyleLbl="parChTrans1D2" presStyleIdx="0" presStyleCnt="11"/>
      <dgm:spPr/>
    </dgm:pt>
    <dgm:pt modelId="{20393276-A176-4407-9986-BB400B26B7AA}" type="pres">
      <dgm:prSet presAssocID="{FF70D113-5341-4F71-AAB1-932648156C87}" presName="connTx" presStyleLbl="parChTrans1D2" presStyleIdx="0" presStyleCnt="11"/>
      <dgm:spPr/>
    </dgm:pt>
    <dgm:pt modelId="{1612D197-6108-415B-9F29-A01E8E3D26B5}" type="pres">
      <dgm:prSet presAssocID="{D9823C57-B4B5-4D01-B86A-067083F3334C}" presName="node" presStyleLbl="node1" presStyleIdx="0" presStyleCnt="11" custRadScaleRad="96425" custRadScaleInc="9088">
        <dgm:presLayoutVars>
          <dgm:bulletEnabled val="1"/>
        </dgm:presLayoutVars>
      </dgm:prSet>
      <dgm:spPr/>
    </dgm:pt>
    <dgm:pt modelId="{ABB62C68-92F3-4F3F-AA9F-F03F698AD3D1}" type="pres">
      <dgm:prSet presAssocID="{81DBF31E-166B-434E-B153-4801F37D321D}" presName="Name9" presStyleLbl="parChTrans1D2" presStyleIdx="1" presStyleCnt="11"/>
      <dgm:spPr/>
    </dgm:pt>
    <dgm:pt modelId="{1DB5F432-83F5-486D-AE58-A5EA11CCC22A}" type="pres">
      <dgm:prSet presAssocID="{81DBF31E-166B-434E-B153-4801F37D321D}" presName="connTx" presStyleLbl="parChTrans1D2" presStyleIdx="1" presStyleCnt="11"/>
      <dgm:spPr/>
    </dgm:pt>
    <dgm:pt modelId="{F8A3089B-280C-438A-B128-2F7457051B91}" type="pres">
      <dgm:prSet presAssocID="{1D9EEF71-B2FE-42A4-91E4-412C273225A0}" presName="node" presStyleLbl="node1" presStyleIdx="1" presStyleCnt="11" custScaleX="171310" custScaleY="171310" custRadScaleRad="191491" custRadScaleInc="216247">
        <dgm:presLayoutVars>
          <dgm:bulletEnabled val="1"/>
        </dgm:presLayoutVars>
      </dgm:prSet>
      <dgm:spPr/>
    </dgm:pt>
    <dgm:pt modelId="{80D68664-D64F-4557-912F-0789C73B3E60}" type="pres">
      <dgm:prSet presAssocID="{4F9FB798-119D-4AC1-8EE6-FCB4A3DDA1D0}" presName="Name9" presStyleLbl="parChTrans1D2" presStyleIdx="2" presStyleCnt="11"/>
      <dgm:spPr/>
    </dgm:pt>
    <dgm:pt modelId="{864C8638-DE44-4840-9842-BD5F1C9C3073}" type="pres">
      <dgm:prSet presAssocID="{4F9FB798-119D-4AC1-8EE6-FCB4A3DDA1D0}" presName="connTx" presStyleLbl="parChTrans1D2" presStyleIdx="2" presStyleCnt="11"/>
      <dgm:spPr/>
    </dgm:pt>
    <dgm:pt modelId="{79745499-0BE3-4EEC-951A-3AB0798536E6}" type="pres">
      <dgm:prSet presAssocID="{58366914-E91A-4F30-9564-E623955C13D9}" presName="node" presStyleLbl="node1" presStyleIdx="2" presStyleCnt="11" custScaleX="124200" custScaleY="124200" custRadScaleRad="230899" custRadScaleInc="135249">
        <dgm:presLayoutVars>
          <dgm:bulletEnabled val="1"/>
        </dgm:presLayoutVars>
      </dgm:prSet>
      <dgm:spPr/>
    </dgm:pt>
    <dgm:pt modelId="{6FA1C56B-C46D-4180-89C3-A4C70E82A24E}" type="pres">
      <dgm:prSet presAssocID="{A93A08CC-5592-49CA-8DFE-EF4FBD44E889}" presName="Name9" presStyleLbl="parChTrans1D2" presStyleIdx="3" presStyleCnt="11"/>
      <dgm:spPr/>
    </dgm:pt>
    <dgm:pt modelId="{40167192-A50C-4D7C-B0D5-99264F05A89D}" type="pres">
      <dgm:prSet presAssocID="{A93A08CC-5592-49CA-8DFE-EF4FBD44E889}" presName="connTx" presStyleLbl="parChTrans1D2" presStyleIdx="3" presStyleCnt="11"/>
      <dgm:spPr/>
    </dgm:pt>
    <dgm:pt modelId="{DB9FC160-B1F8-4051-BA17-FDDC73C7F5A4}" type="pres">
      <dgm:prSet presAssocID="{CC582169-96C5-4520-BBDD-14D3ED41996F}" presName="node" presStyleLbl="node1" presStyleIdx="3" presStyleCnt="11" custScaleX="145613" custScaleY="145613" custRadScaleRad="193780" custRadScaleInc="85058">
        <dgm:presLayoutVars>
          <dgm:bulletEnabled val="1"/>
        </dgm:presLayoutVars>
      </dgm:prSet>
      <dgm:spPr/>
    </dgm:pt>
    <dgm:pt modelId="{BF29D3FC-AE5C-4E9A-81CA-F84BAF37DBEA}" type="pres">
      <dgm:prSet presAssocID="{E1E43D8E-BF87-4CBA-8806-C82AD51827B7}" presName="Name9" presStyleLbl="parChTrans1D2" presStyleIdx="4" presStyleCnt="11"/>
      <dgm:spPr/>
    </dgm:pt>
    <dgm:pt modelId="{6CE4F101-981A-4F8B-A3D6-AD61F025BE0F}" type="pres">
      <dgm:prSet presAssocID="{E1E43D8E-BF87-4CBA-8806-C82AD51827B7}" presName="connTx" presStyleLbl="parChTrans1D2" presStyleIdx="4" presStyleCnt="11"/>
      <dgm:spPr/>
    </dgm:pt>
    <dgm:pt modelId="{F120351D-8A2D-4D3A-AB3B-18F3E0F2E10B}" type="pres">
      <dgm:prSet presAssocID="{2987DCD3-AD1C-4D9E-8944-76253616BEEE}" presName="node" presStyleLbl="node1" presStyleIdx="4" presStyleCnt="11" custRadScaleRad="120385" custRadScaleInc="-3714">
        <dgm:presLayoutVars>
          <dgm:bulletEnabled val="1"/>
        </dgm:presLayoutVars>
      </dgm:prSet>
      <dgm:spPr/>
    </dgm:pt>
    <dgm:pt modelId="{407CEB86-248E-478A-8397-FA481B221328}" type="pres">
      <dgm:prSet presAssocID="{259A2A5F-EB26-4A31-B210-32F6DFAC2DBD}" presName="Name9" presStyleLbl="parChTrans1D2" presStyleIdx="5" presStyleCnt="11"/>
      <dgm:spPr/>
    </dgm:pt>
    <dgm:pt modelId="{731730ED-0FC6-4E1C-AEDD-50AE44C04C8E}" type="pres">
      <dgm:prSet presAssocID="{259A2A5F-EB26-4A31-B210-32F6DFAC2DBD}" presName="connTx" presStyleLbl="parChTrans1D2" presStyleIdx="5" presStyleCnt="11"/>
      <dgm:spPr/>
    </dgm:pt>
    <dgm:pt modelId="{EB847AD0-B667-4BE5-B336-F1CE1F6585A8}" type="pres">
      <dgm:prSet presAssocID="{A1C712EE-BFC7-4948-9F77-2E5A51D636D8}" presName="node" presStyleLbl="node1" presStyleIdx="5" presStyleCnt="11" custScaleX="121284" custScaleY="121284" custRadScaleRad="97562" custRadScaleInc="74466">
        <dgm:presLayoutVars>
          <dgm:bulletEnabled val="1"/>
        </dgm:presLayoutVars>
      </dgm:prSet>
      <dgm:spPr/>
    </dgm:pt>
    <dgm:pt modelId="{AB15952F-4596-44B3-95A1-43626E65EEC2}" type="pres">
      <dgm:prSet presAssocID="{E82E422F-C6A3-41DE-BBEB-CAE29C44D612}" presName="Name9" presStyleLbl="parChTrans1D2" presStyleIdx="6" presStyleCnt="11"/>
      <dgm:spPr/>
    </dgm:pt>
    <dgm:pt modelId="{894A567D-1730-4B8A-9697-BE300539D651}" type="pres">
      <dgm:prSet presAssocID="{E82E422F-C6A3-41DE-BBEB-CAE29C44D612}" presName="connTx" presStyleLbl="parChTrans1D2" presStyleIdx="6" presStyleCnt="11"/>
      <dgm:spPr/>
    </dgm:pt>
    <dgm:pt modelId="{E96815CA-59FE-4DB5-AA23-5F0557359606}" type="pres">
      <dgm:prSet presAssocID="{ED2DE4BE-DBBE-43E6-8CE3-4321D59D44B4}" presName="node" presStyleLbl="node1" presStyleIdx="6" presStyleCnt="11" custScaleX="167861" custScaleY="158768" custRadScaleRad="123116" custRadScaleInc="204355">
        <dgm:presLayoutVars>
          <dgm:bulletEnabled val="1"/>
        </dgm:presLayoutVars>
      </dgm:prSet>
      <dgm:spPr/>
    </dgm:pt>
    <dgm:pt modelId="{81ED7D85-C661-4ED3-ACDD-82E735DDC25B}" type="pres">
      <dgm:prSet presAssocID="{FB8D3560-3BAB-478C-898F-185035538CAE}" presName="Name9" presStyleLbl="parChTrans1D2" presStyleIdx="7" presStyleCnt="11"/>
      <dgm:spPr/>
    </dgm:pt>
    <dgm:pt modelId="{1F08E656-C714-4C64-96C5-FC0FE45A46CB}" type="pres">
      <dgm:prSet presAssocID="{FB8D3560-3BAB-478C-898F-185035538CAE}" presName="connTx" presStyleLbl="parChTrans1D2" presStyleIdx="7" presStyleCnt="11"/>
      <dgm:spPr/>
    </dgm:pt>
    <dgm:pt modelId="{EC6AE971-DE65-4645-BA3A-8B7C0E399590}" type="pres">
      <dgm:prSet presAssocID="{B58390C7-67BA-4D07-AA1D-D622BBB23F9A}" presName="node" presStyleLbl="node1" presStyleIdx="7" presStyleCnt="11" custScaleX="171310" custScaleY="171310" custRadScaleRad="207966" custRadScaleInc="186202">
        <dgm:presLayoutVars>
          <dgm:bulletEnabled val="1"/>
        </dgm:presLayoutVars>
      </dgm:prSet>
      <dgm:spPr/>
    </dgm:pt>
    <dgm:pt modelId="{4A44CB28-0CCB-49B3-AA43-790ED3192DEF}" type="pres">
      <dgm:prSet presAssocID="{06A7D7A4-B7C5-48F4-B700-6F3FA6670BED}" presName="Name9" presStyleLbl="parChTrans1D2" presStyleIdx="8" presStyleCnt="11"/>
      <dgm:spPr/>
    </dgm:pt>
    <dgm:pt modelId="{BD613578-2DBD-422C-BDD7-56DB67D3465E}" type="pres">
      <dgm:prSet presAssocID="{06A7D7A4-B7C5-48F4-B700-6F3FA6670BED}" presName="connTx" presStyleLbl="parChTrans1D2" presStyleIdx="8" presStyleCnt="11"/>
      <dgm:spPr/>
    </dgm:pt>
    <dgm:pt modelId="{B54F199F-3C8E-49D0-AABF-BFCA488148B5}" type="pres">
      <dgm:prSet presAssocID="{BB6D710C-1AA0-4324-A96F-C1454578A254}" presName="node" presStyleLbl="node1" presStyleIdx="8" presStyleCnt="11" custScaleX="148140" custScaleY="148141" custRadScaleRad="243019" custRadScaleInc="137382">
        <dgm:presLayoutVars>
          <dgm:bulletEnabled val="1"/>
        </dgm:presLayoutVars>
      </dgm:prSet>
      <dgm:spPr/>
    </dgm:pt>
    <dgm:pt modelId="{F2D867EC-8B81-42A0-88E2-2985F64601B3}" type="pres">
      <dgm:prSet presAssocID="{9B349C9B-2963-4D7A-8657-C28F7AFB143D}" presName="Name9" presStyleLbl="parChTrans1D2" presStyleIdx="9" presStyleCnt="11"/>
      <dgm:spPr/>
    </dgm:pt>
    <dgm:pt modelId="{61A7DBE2-A607-4C4C-AFC1-8E77796F2B9B}" type="pres">
      <dgm:prSet presAssocID="{9B349C9B-2963-4D7A-8657-C28F7AFB143D}" presName="connTx" presStyleLbl="parChTrans1D2" presStyleIdx="9" presStyleCnt="11"/>
      <dgm:spPr/>
    </dgm:pt>
    <dgm:pt modelId="{11192B0B-395B-4466-8C7E-0E1D05B71C5E}" type="pres">
      <dgm:prSet presAssocID="{31901C87-3B16-4C05-B68F-623E49CA01DF}" presName="node" presStyleLbl="node1" presStyleIdx="9" presStyleCnt="11" custScaleX="141498" custScaleY="141498" custRadScaleRad="153105" custRadScaleInc="62758">
        <dgm:presLayoutVars>
          <dgm:bulletEnabled val="1"/>
        </dgm:presLayoutVars>
      </dgm:prSet>
      <dgm:spPr/>
    </dgm:pt>
    <dgm:pt modelId="{C4A93AF2-F752-4A22-A66B-9D7B125504FC}" type="pres">
      <dgm:prSet presAssocID="{FAE13708-0F30-4533-9137-64E118C31D30}" presName="Name9" presStyleLbl="parChTrans1D2" presStyleIdx="10" presStyleCnt="11"/>
      <dgm:spPr/>
    </dgm:pt>
    <dgm:pt modelId="{D8B51DD6-692E-46BF-9274-A7C7AACF6049}" type="pres">
      <dgm:prSet presAssocID="{FAE13708-0F30-4533-9137-64E118C31D30}" presName="connTx" presStyleLbl="parChTrans1D2" presStyleIdx="10" presStyleCnt="11"/>
      <dgm:spPr/>
    </dgm:pt>
    <dgm:pt modelId="{F6EA8FD9-AA70-4743-B3A7-B4B668FD598C}" type="pres">
      <dgm:prSet presAssocID="{E7D13F3D-FED0-4CA7-B86C-041144B37086}" presName="node" presStyleLbl="node1" presStyleIdx="10" presStyleCnt="11" custScaleX="137048" custScaleY="137048" custRadScaleRad="111930" custRadScaleInc="464144">
        <dgm:presLayoutVars>
          <dgm:bulletEnabled val="1"/>
        </dgm:presLayoutVars>
      </dgm:prSet>
      <dgm:spPr/>
    </dgm:pt>
  </dgm:ptLst>
  <dgm:cxnLst>
    <dgm:cxn modelId="{34206707-3DE8-459F-9C34-B62C74EDD19D}" srcId="{1BF7D162-9DEF-467C-9C45-BA21066DAA05}" destId="{86C27973-18F5-4E7D-A4B7-358173A2F728}" srcOrd="1" destOrd="0" parTransId="{FCB0BE8B-6F19-4EB2-AFC3-F653805CAC30}" sibTransId="{BDEBD7C5-3DA1-4E42-8193-0250F44BD012}"/>
    <dgm:cxn modelId="{778C720B-C993-4267-9412-8162CE3BFBE6}" type="presOf" srcId="{E82E422F-C6A3-41DE-BBEB-CAE29C44D612}" destId="{894A567D-1730-4B8A-9697-BE300539D651}" srcOrd="1" destOrd="0" presId="urn:microsoft.com/office/officeart/2005/8/layout/radial1"/>
    <dgm:cxn modelId="{DAAA590C-C595-43EE-8185-B6FE5A3E7E85}" type="presOf" srcId="{1D9EEF71-B2FE-42A4-91E4-412C273225A0}" destId="{F8A3089B-280C-438A-B128-2F7457051B91}" srcOrd="0" destOrd="0" presId="urn:microsoft.com/office/officeart/2005/8/layout/radial1"/>
    <dgm:cxn modelId="{9EC9700E-C2A5-49F2-A1C3-0038A4F520BE}" type="presOf" srcId="{FB8D3560-3BAB-478C-898F-185035538CAE}" destId="{81ED7D85-C661-4ED3-ACDD-82E735DDC25B}" srcOrd="0" destOrd="0" presId="urn:microsoft.com/office/officeart/2005/8/layout/radial1"/>
    <dgm:cxn modelId="{29904E11-302A-4171-8EBC-77F2A29766BC}" type="presOf" srcId="{A93A08CC-5592-49CA-8DFE-EF4FBD44E889}" destId="{40167192-A50C-4D7C-B0D5-99264F05A89D}" srcOrd="1" destOrd="0" presId="urn:microsoft.com/office/officeart/2005/8/layout/radial1"/>
    <dgm:cxn modelId="{FDCD9017-4FBF-4C35-ACBD-E3375627E223}" type="presOf" srcId="{E1E43D8E-BF87-4CBA-8806-C82AD51827B7}" destId="{BF29D3FC-AE5C-4E9A-81CA-F84BAF37DBEA}" srcOrd="0" destOrd="0" presId="urn:microsoft.com/office/officeart/2005/8/layout/radial1"/>
    <dgm:cxn modelId="{55599D1A-761F-448E-9857-23E942AE0E89}" type="presOf" srcId="{ED2DE4BE-DBBE-43E6-8CE3-4321D59D44B4}" destId="{E96815CA-59FE-4DB5-AA23-5F0557359606}" srcOrd="0" destOrd="0" presId="urn:microsoft.com/office/officeart/2005/8/layout/radial1"/>
    <dgm:cxn modelId="{2E0E8221-608F-44AC-A796-AF17D37868F5}" srcId="{64F7C679-B32C-491A-80BA-513C9B20756E}" destId="{A1C712EE-BFC7-4948-9F77-2E5A51D636D8}" srcOrd="5" destOrd="0" parTransId="{259A2A5F-EB26-4A31-B210-32F6DFAC2DBD}" sibTransId="{101AB242-F377-4F4A-B406-C57D75A5E8F4}"/>
    <dgm:cxn modelId="{BCE57B2C-C24E-41D4-9A4A-710AB93199DD}" srcId="{64F7C679-B32C-491A-80BA-513C9B20756E}" destId="{2987DCD3-AD1C-4D9E-8944-76253616BEEE}" srcOrd="4" destOrd="0" parTransId="{E1E43D8E-BF87-4CBA-8806-C82AD51827B7}" sibTransId="{FA7CF732-375A-454C-909A-7D325B3FC081}"/>
    <dgm:cxn modelId="{E32AF52C-9788-4CF0-B40A-CA05F2E9A2A3}" type="presOf" srcId="{FAE13708-0F30-4533-9137-64E118C31D30}" destId="{D8B51DD6-692E-46BF-9274-A7C7AACF6049}" srcOrd="1" destOrd="0" presId="urn:microsoft.com/office/officeart/2005/8/layout/radial1"/>
    <dgm:cxn modelId="{DFF7B63E-82A9-46E2-91F0-6753FA7BA93E}" type="presOf" srcId="{259A2A5F-EB26-4A31-B210-32F6DFAC2DBD}" destId="{407CEB86-248E-478A-8397-FA481B221328}" srcOrd="0" destOrd="0" presId="urn:microsoft.com/office/officeart/2005/8/layout/radial1"/>
    <dgm:cxn modelId="{A406A640-275C-4496-94D3-3DA772B3B45B}" srcId="{64F7C679-B32C-491A-80BA-513C9B20756E}" destId="{58366914-E91A-4F30-9564-E623955C13D9}" srcOrd="2" destOrd="0" parTransId="{4F9FB798-119D-4AC1-8EE6-FCB4A3DDA1D0}" sibTransId="{BCEFB86E-D7A0-4AAB-96FF-EF198E08A4D3}"/>
    <dgm:cxn modelId="{5CBC1767-858B-4C80-A607-0F191B924886}" srcId="{64F7C679-B32C-491A-80BA-513C9B20756E}" destId="{ED2DE4BE-DBBE-43E6-8CE3-4321D59D44B4}" srcOrd="6" destOrd="0" parTransId="{E82E422F-C6A3-41DE-BBEB-CAE29C44D612}" sibTransId="{3108AB01-4E13-4F1D-A2F3-D41DF579F6F9}"/>
    <dgm:cxn modelId="{C198AD69-F913-4626-8375-30AF20FE7F61}" type="presOf" srcId="{4F9FB798-119D-4AC1-8EE6-FCB4A3DDA1D0}" destId="{80D68664-D64F-4557-912F-0789C73B3E60}" srcOrd="0" destOrd="0" presId="urn:microsoft.com/office/officeart/2005/8/layout/radial1"/>
    <dgm:cxn modelId="{4AC1F94B-AFF4-41E4-AEF9-D1C53ED7F30C}" srcId="{64F7C679-B32C-491A-80BA-513C9B20756E}" destId="{E7D13F3D-FED0-4CA7-B86C-041144B37086}" srcOrd="10" destOrd="0" parTransId="{FAE13708-0F30-4533-9137-64E118C31D30}" sibTransId="{F883962B-F930-476A-841D-09253C09B76F}"/>
    <dgm:cxn modelId="{433D126D-ACCE-41BB-A3BA-A5580A8EFD39}" type="presOf" srcId="{1BF7D162-9DEF-467C-9C45-BA21066DAA05}" destId="{DB77CA42-CDB9-499D-982F-DD88F16BFA33}" srcOrd="0" destOrd="0" presId="urn:microsoft.com/office/officeart/2005/8/layout/radial1"/>
    <dgm:cxn modelId="{32D19F72-0730-410B-BFC4-A1D4B1F35B4A}" type="presOf" srcId="{64F7C679-B32C-491A-80BA-513C9B20756E}" destId="{AB255743-104F-44C9-83B1-692CF6630088}" srcOrd="0" destOrd="0" presId="urn:microsoft.com/office/officeart/2005/8/layout/radial1"/>
    <dgm:cxn modelId="{D1761453-6FA8-4214-A91F-28F0DDC6D78F}" type="presOf" srcId="{D9823C57-B4B5-4D01-B86A-067083F3334C}" destId="{1612D197-6108-415B-9F29-A01E8E3D26B5}" srcOrd="0" destOrd="0" presId="urn:microsoft.com/office/officeart/2005/8/layout/radial1"/>
    <dgm:cxn modelId="{781A6673-83E7-4999-A892-560BFC1C7A3D}" type="presOf" srcId="{A1C712EE-BFC7-4948-9F77-2E5A51D636D8}" destId="{EB847AD0-B667-4BE5-B336-F1CE1F6585A8}" srcOrd="0" destOrd="0" presId="urn:microsoft.com/office/officeart/2005/8/layout/radial1"/>
    <dgm:cxn modelId="{0EDC8357-364B-4423-9B6E-C9DF3ED69160}" type="presOf" srcId="{58366914-E91A-4F30-9564-E623955C13D9}" destId="{79745499-0BE3-4EEC-951A-3AB0798536E6}" srcOrd="0" destOrd="0" presId="urn:microsoft.com/office/officeart/2005/8/layout/radial1"/>
    <dgm:cxn modelId="{7DD18C7C-A0FF-4590-A68B-9E63904AB5CA}" type="presOf" srcId="{FAE13708-0F30-4533-9137-64E118C31D30}" destId="{C4A93AF2-F752-4A22-A66B-9D7B125504FC}" srcOrd="0" destOrd="0" presId="urn:microsoft.com/office/officeart/2005/8/layout/radial1"/>
    <dgm:cxn modelId="{1041D87E-B313-4972-B660-04475D4ED7E9}" type="presOf" srcId="{E82E422F-C6A3-41DE-BBEB-CAE29C44D612}" destId="{AB15952F-4596-44B3-95A1-43626E65EEC2}" srcOrd="0" destOrd="0" presId="urn:microsoft.com/office/officeart/2005/8/layout/radial1"/>
    <dgm:cxn modelId="{AD585084-770E-4EAC-A390-1602C545A83D}" type="presOf" srcId="{31901C87-3B16-4C05-B68F-623E49CA01DF}" destId="{11192B0B-395B-4466-8C7E-0E1D05B71C5E}" srcOrd="0" destOrd="0" presId="urn:microsoft.com/office/officeart/2005/8/layout/radial1"/>
    <dgm:cxn modelId="{1877F288-53AB-46F5-9894-58DD708A6D36}" type="presOf" srcId="{FF70D113-5341-4F71-AAB1-932648156C87}" destId="{9539C23F-7285-4C19-B12D-B931E20F3EFC}" srcOrd="0" destOrd="0" presId="urn:microsoft.com/office/officeart/2005/8/layout/radial1"/>
    <dgm:cxn modelId="{DC7AB48A-FD48-4C0B-922B-4324410B60CC}" srcId="{64F7C679-B32C-491A-80BA-513C9B20756E}" destId="{31901C87-3B16-4C05-B68F-623E49CA01DF}" srcOrd="9" destOrd="0" parTransId="{9B349C9B-2963-4D7A-8657-C28F7AFB143D}" sibTransId="{9111C768-BE6C-4F6E-9791-5C5A6AB61EB4}"/>
    <dgm:cxn modelId="{CB03768B-424E-4749-A07A-083B718B4C29}" type="presOf" srcId="{81DBF31E-166B-434E-B153-4801F37D321D}" destId="{ABB62C68-92F3-4F3F-AA9F-F03F698AD3D1}" srcOrd="0" destOrd="0" presId="urn:microsoft.com/office/officeart/2005/8/layout/radial1"/>
    <dgm:cxn modelId="{1D43108D-7B60-4B3F-B0C3-D87432B6F441}" type="presOf" srcId="{9B349C9B-2963-4D7A-8657-C28F7AFB143D}" destId="{F2D867EC-8B81-42A0-88E2-2985F64601B3}" srcOrd="0" destOrd="0" presId="urn:microsoft.com/office/officeart/2005/8/layout/radial1"/>
    <dgm:cxn modelId="{438D2995-8B53-40B0-AF47-03FCF30284D4}" srcId="{64F7C679-B32C-491A-80BA-513C9B20756E}" destId="{BB6D710C-1AA0-4324-A96F-C1454578A254}" srcOrd="8" destOrd="0" parTransId="{06A7D7A4-B7C5-48F4-B700-6F3FA6670BED}" sibTransId="{1A6B904C-05D7-4424-976A-9E39459CD8AB}"/>
    <dgm:cxn modelId="{42D2339D-FA22-4492-ADE6-228EB5633310}" type="presOf" srcId="{259A2A5F-EB26-4A31-B210-32F6DFAC2DBD}" destId="{731730ED-0FC6-4E1C-AEDD-50AE44C04C8E}" srcOrd="1" destOrd="0" presId="urn:microsoft.com/office/officeart/2005/8/layout/radial1"/>
    <dgm:cxn modelId="{2C8628A3-2CAC-4DCD-9DF3-8F5148D90CAF}" type="presOf" srcId="{4F9FB798-119D-4AC1-8EE6-FCB4A3DDA1D0}" destId="{864C8638-DE44-4840-9842-BD5F1C9C3073}" srcOrd="1" destOrd="0" presId="urn:microsoft.com/office/officeart/2005/8/layout/radial1"/>
    <dgm:cxn modelId="{7BD9ECA6-AE91-49AC-A42B-CE0EB0278897}" type="presOf" srcId="{81DBF31E-166B-434E-B153-4801F37D321D}" destId="{1DB5F432-83F5-486D-AE58-A5EA11CCC22A}" srcOrd="1" destOrd="0" presId="urn:microsoft.com/office/officeart/2005/8/layout/radial1"/>
    <dgm:cxn modelId="{5A6195B0-7EF2-4190-826E-2D01A37535FB}" srcId="{1BF7D162-9DEF-467C-9C45-BA21066DAA05}" destId="{64F7C679-B32C-491A-80BA-513C9B20756E}" srcOrd="0" destOrd="0" parTransId="{0ACD5E2E-584C-40E0-B528-49A2C3CD9117}" sibTransId="{30088DFA-8762-42D6-BFEF-28E7281974F1}"/>
    <dgm:cxn modelId="{AC5231B2-F040-44EE-A544-FD95B035F167}" type="presOf" srcId="{06A7D7A4-B7C5-48F4-B700-6F3FA6670BED}" destId="{4A44CB28-0CCB-49B3-AA43-790ED3192DEF}" srcOrd="0" destOrd="0" presId="urn:microsoft.com/office/officeart/2005/8/layout/radial1"/>
    <dgm:cxn modelId="{03CEEEBA-689A-46AC-8E7F-866B609B2AC5}" srcId="{64F7C679-B32C-491A-80BA-513C9B20756E}" destId="{B58390C7-67BA-4D07-AA1D-D622BBB23F9A}" srcOrd="7" destOrd="0" parTransId="{FB8D3560-3BAB-478C-898F-185035538CAE}" sibTransId="{30CEF047-75AC-49C8-A2F6-A745ABE8823E}"/>
    <dgm:cxn modelId="{5AA1C9BB-19FD-4DF0-9FF5-F594A403719A}" type="presOf" srcId="{FB8D3560-3BAB-478C-898F-185035538CAE}" destId="{1F08E656-C714-4C64-96C5-FC0FE45A46CB}" srcOrd="1" destOrd="0" presId="urn:microsoft.com/office/officeart/2005/8/layout/radial1"/>
    <dgm:cxn modelId="{53ADDCC3-2E53-4E2F-880F-1FB2408F796B}" srcId="{64F7C679-B32C-491A-80BA-513C9B20756E}" destId="{CC582169-96C5-4520-BBDD-14D3ED41996F}" srcOrd="3" destOrd="0" parTransId="{A93A08CC-5592-49CA-8DFE-EF4FBD44E889}" sibTransId="{8BE563A4-0032-4F51-ADBF-61CDE7EA809F}"/>
    <dgm:cxn modelId="{474547C4-8FCF-44F8-BDEF-7BE647639FAA}" type="presOf" srcId="{CC582169-96C5-4520-BBDD-14D3ED41996F}" destId="{DB9FC160-B1F8-4051-BA17-FDDC73C7F5A4}" srcOrd="0" destOrd="0" presId="urn:microsoft.com/office/officeart/2005/8/layout/radial1"/>
    <dgm:cxn modelId="{13A46EC4-4924-4D31-8512-F67837176A57}" type="presOf" srcId="{A93A08CC-5592-49CA-8DFE-EF4FBD44E889}" destId="{6FA1C56B-C46D-4180-89C3-A4C70E82A24E}" srcOrd="0" destOrd="0" presId="urn:microsoft.com/office/officeart/2005/8/layout/radial1"/>
    <dgm:cxn modelId="{AC869DDA-D3CB-407E-BD89-DB74AA271B75}" type="presOf" srcId="{2987DCD3-AD1C-4D9E-8944-76253616BEEE}" destId="{F120351D-8A2D-4D3A-AB3B-18F3E0F2E10B}" srcOrd="0" destOrd="0" presId="urn:microsoft.com/office/officeart/2005/8/layout/radial1"/>
    <dgm:cxn modelId="{099FDFDA-43C3-4A5B-88BC-20ECC9B7AA76}" type="presOf" srcId="{E1E43D8E-BF87-4CBA-8806-C82AD51827B7}" destId="{6CE4F101-981A-4F8B-A3D6-AD61F025BE0F}" srcOrd="1" destOrd="0" presId="urn:microsoft.com/office/officeart/2005/8/layout/radial1"/>
    <dgm:cxn modelId="{68A21EDF-49F2-4AA4-A04F-640072C634BB}" srcId="{64F7C679-B32C-491A-80BA-513C9B20756E}" destId="{D9823C57-B4B5-4D01-B86A-067083F3334C}" srcOrd="0" destOrd="0" parTransId="{FF70D113-5341-4F71-AAB1-932648156C87}" sibTransId="{5500E869-70D1-4640-802C-8ACD575A2A3F}"/>
    <dgm:cxn modelId="{107056DF-C20D-447C-BF4F-913FCE01ADE7}" type="presOf" srcId="{06A7D7A4-B7C5-48F4-B700-6F3FA6670BED}" destId="{BD613578-2DBD-422C-BDD7-56DB67D3465E}" srcOrd="1" destOrd="0" presId="urn:microsoft.com/office/officeart/2005/8/layout/radial1"/>
    <dgm:cxn modelId="{145907E0-D99A-4F75-86F0-B5FFDC6ED6E6}" type="presOf" srcId="{BB6D710C-1AA0-4324-A96F-C1454578A254}" destId="{B54F199F-3C8E-49D0-AABF-BFCA488148B5}" srcOrd="0" destOrd="0" presId="urn:microsoft.com/office/officeart/2005/8/layout/radial1"/>
    <dgm:cxn modelId="{91EBD4ED-1A95-48FB-8DF4-AE70FCF8DC1B}" type="presOf" srcId="{9B349C9B-2963-4D7A-8657-C28F7AFB143D}" destId="{61A7DBE2-A607-4C4C-AFC1-8E77796F2B9B}" srcOrd="1" destOrd="0" presId="urn:microsoft.com/office/officeart/2005/8/layout/radial1"/>
    <dgm:cxn modelId="{B9A25DF3-7D8C-489F-B1DF-EBE6F56295CE}" srcId="{64F7C679-B32C-491A-80BA-513C9B20756E}" destId="{1D9EEF71-B2FE-42A4-91E4-412C273225A0}" srcOrd="1" destOrd="0" parTransId="{81DBF31E-166B-434E-B153-4801F37D321D}" sibTransId="{92CB0F6D-851C-4262-B630-948583961F31}"/>
    <dgm:cxn modelId="{FA0D13F4-1D45-4EBF-BCD1-F5121924A47D}" type="presOf" srcId="{FF70D113-5341-4F71-AAB1-932648156C87}" destId="{20393276-A176-4407-9986-BB400B26B7AA}" srcOrd="1" destOrd="0" presId="urn:microsoft.com/office/officeart/2005/8/layout/radial1"/>
    <dgm:cxn modelId="{ED95C3FE-440F-4AD5-83F2-73C97C67EE81}" type="presOf" srcId="{B58390C7-67BA-4D07-AA1D-D622BBB23F9A}" destId="{EC6AE971-DE65-4645-BA3A-8B7C0E399590}" srcOrd="0" destOrd="0" presId="urn:microsoft.com/office/officeart/2005/8/layout/radial1"/>
    <dgm:cxn modelId="{75E843FF-F4D3-4D74-B00E-8E7D1AAB4C48}" type="presOf" srcId="{E7D13F3D-FED0-4CA7-B86C-041144B37086}" destId="{F6EA8FD9-AA70-4743-B3A7-B4B668FD598C}" srcOrd="0" destOrd="0" presId="urn:microsoft.com/office/officeart/2005/8/layout/radial1"/>
    <dgm:cxn modelId="{F5D67824-6DE7-44DC-8D58-18A1B9B2FD69}" type="presParOf" srcId="{DB77CA42-CDB9-499D-982F-DD88F16BFA33}" destId="{AB255743-104F-44C9-83B1-692CF6630088}" srcOrd="0" destOrd="0" presId="urn:microsoft.com/office/officeart/2005/8/layout/radial1"/>
    <dgm:cxn modelId="{0F446268-FDA7-46D1-BE0F-7AAA79688AFB}" type="presParOf" srcId="{DB77CA42-CDB9-499D-982F-DD88F16BFA33}" destId="{9539C23F-7285-4C19-B12D-B931E20F3EFC}" srcOrd="1" destOrd="0" presId="urn:microsoft.com/office/officeart/2005/8/layout/radial1"/>
    <dgm:cxn modelId="{7FBFFBCA-8462-4D51-B3F5-BCFC7D643199}" type="presParOf" srcId="{9539C23F-7285-4C19-B12D-B931E20F3EFC}" destId="{20393276-A176-4407-9986-BB400B26B7AA}" srcOrd="0" destOrd="0" presId="urn:microsoft.com/office/officeart/2005/8/layout/radial1"/>
    <dgm:cxn modelId="{818AD7C1-ECCF-420F-A006-F21F1BAF0952}" type="presParOf" srcId="{DB77CA42-CDB9-499D-982F-DD88F16BFA33}" destId="{1612D197-6108-415B-9F29-A01E8E3D26B5}" srcOrd="2" destOrd="0" presId="urn:microsoft.com/office/officeart/2005/8/layout/radial1"/>
    <dgm:cxn modelId="{7EF56BDD-0308-43A6-9CA9-9C866D5A28AC}" type="presParOf" srcId="{DB77CA42-CDB9-499D-982F-DD88F16BFA33}" destId="{ABB62C68-92F3-4F3F-AA9F-F03F698AD3D1}" srcOrd="3" destOrd="0" presId="urn:microsoft.com/office/officeart/2005/8/layout/radial1"/>
    <dgm:cxn modelId="{1ED7E648-1381-4D9E-86D0-5C5CD276EA93}" type="presParOf" srcId="{ABB62C68-92F3-4F3F-AA9F-F03F698AD3D1}" destId="{1DB5F432-83F5-486D-AE58-A5EA11CCC22A}" srcOrd="0" destOrd="0" presId="urn:microsoft.com/office/officeart/2005/8/layout/radial1"/>
    <dgm:cxn modelId="{8A905537-B553-4C26-8F98-27668C7AC896}" type="presParOf" srcId="{DB77CA42-CDB9-499D-982F-DD88F16BFA33}" destId="{F8A3089B-280C-438A-B128-2F7457051B91}" srcOrd="4" destOrd="0" presId="urn:microsoft.com/office/officeart/2005/8/layout/radial1"/>
    <dgm:cxn modelId="{87E1F608-6B28-4167-81E3-9C3123A3D66D}" type="presParOf" srcId="{DB77CA42-CDB9-499D-982F-DD88F16BFA33}" destId="{80D68664-D64F-4557-912F-0789C73B3E60}" srcOrd="5" destOrd="0" presId="urn:microsoft.com/office/officeart/2005/8/layout/radial1"/>
    <dgm:cxn modelId="{0511F4F0-6C21-4877-AF48-048219C4999C}" type="presParOf" srcId="{80D68664-D64F-4557-912F-0789C73B3E60}" destId="{864C8638-DE44-4840-9842-BD5F1C9C3073}" srcOrd="0" destOrd="0" presId="urn:microsoft.com/office/officeart/2005/8/layout/radial1"/>
    <dgm:cxn modelId="{F41B0630-E95B-48A7-B6C5-4EB889D4A11A}" type="presParOf" srcId="{DB77CA42-CDB9-499D-982F-DD88F16BFA33}" destId="{79745499-0BE3-4EEC-951A-3AB0798536E6}" srcOrd="6" destOrd="0" presId="urn:microsoft.com/office/officeart/2005/8/layout/radial1"/>
    <dgm:cxn modelId="{7DF84BE6-1B51-479F-BEB7-6B114CF289D2}" type="presParOf" srcId="{DB77CA42-CDB9-499D-982F-DD88F16BFA33}" destId="{6FA1C56B-C46D-4180-89C3-A4C70E82A24E}" srcOrd="7" destOrd="0" presId="urn:microsoft.com/office/officeart/2005/8/layout/radial1"/>
    <dgm:cxn modelId="{89B17BBD-30FF-42B9-BDE2-94529EB17F74}" type="presParOf" srcId="{6FA1C56B-C46D-4180-89C3-A4C70E82A24E}" destId="{40167192-A50C-4D7C-B0D5-99264F05A89D}" srcOrd="0" destOrd="0" presId="urn:microsoft.com/office/officeart/2005/8/layout/radial1"/>
    <dgm:cxn modelId="{FDB23E8A-81AF-4BC0-82E9-FF6BAE3E6329}" type="presParOf" srcId="{DB77CA42-CDB9-499D-982F-DD88F16BFA33}" destId="{DB9FC160-B1F8-4051-BA17-FDDC73C7F5A4}" srcOrd="8" destOrd="0" presId="urn:microsoft.com/office/officeart/2005/8/layout/radial1"/>
    <dgm:cxn modelId="{01D8AC6F-8CB8-4589-B730-396C5A1CCF2B}" type="presParOf" srcId="{DB77CA42-CDB9-499D-982F-DD88F16BFA33}" destId="{BF29D3FC-AE5C-4E9A-81CA-F84BAF37DBEA}" srcOrd="9" destOrd="0" presId="urn:microsoft.com/office/officeart/2005/8/layout/radial1"/>
    <dgm:cxn modelId="{E7F113A0-5A48-4699-A303-D6E23D6F24E2}" type="presParOf" srcId="{BF29D3FC-AE5C-4E9A-81CA-F84BAF37DBEA}" destId="{6CE4F101-981A-4F8B-A3D6-AD61F025BE0F}" srcOrd="0" destOrd="0" presId="urn:microsoft.com/office/officeart/2005/8/layout/radial1"/>
    <dgm:cxn modelId="{F1963D65-9324-463D-8D1A-2016EA0EEC20}" type="presParOf" srcId="{DB77CA42-CDB9-499D-982F-DD88F16BFA33}" destId="{F120351D-8A2D-4D3A-AB3B-18F3E0F2E10B}" srcOrd="10" destOrd="0" presId="urn:microsoft.com/office/officeart/2005/8/layout/radial1"/>
    <dgm:cxn modelId="{1A7F6D5C-460D-4DDB-93AB-8882556FEB2E}" type="presParOf" srcId="{DB77CA42-CDB9-499D-982F-DD88F16BFA33}" destId="{407CEB86-248E-478A-8397-FA481B221328}" srcOrd="11" destOrd="0" presId="urn:microsoft.com/office/officeart/2005/8/layout/radial1"/>
    <dgm:cxn modelId="{28C921CF-C7E6-4F75-8E35-2717DAB59D0B}" type="presParOf" srcId="{407CEB86-248E-478A-8397-FA481B221328}" destId="{731730ED-0FC6-4E1C-AEDD-50AE44C04C8E}" srcOrd="0" destOrd="0" presId="urn:microsoft.com/office/officeart/2005/8/layout/radial1"/>
    <dgm:cxn modelId="{D3D4996D-FB1E-4ACE-9B46-11A467E16BDA}" type="presParOf" srcId="{DB77CA42-CDB9-499D-982F-DD88F16BFA33}" destId="{EB847AD0-B667-4BE5-B336-F1CE1F6585A8}" srcOrd="12" destOrd="0" presId="urn:microsoft.com/office/officeart/2005/8/layout/radial1"/>
    <dgm:cxn modelId="{08042862-EAAB-4E40-8325-A2B6455DA8FA}" type="presParOf" srcId="{DB77CA42-CDB9-499D-982F-DD88F16BFA33}" destId="{AB15952F-4596-44B3-95A1-43626E65EEC2}" srcOrd="13" destOrd="0" presId="urn:microsoft.com/office/officeart/2005/8/layout/radial1"/>
    <dgm:cxn modelId="{AE4CE94A-DFA4-4163-AC2F-62B9B053BE21}" type="presParOf" srcId="{AB15952F-4596-44B3-95A1-43626E65EEC2}" destId="{894A567D-1730-4B8A-9697-BE300539D651}" srcOrd="0" destOrd="0" presId="urn:microsoft.com/office/officeart/2005/8/layout/radial1"/>
    <dgm:cxn modelId="{99F6BF19-8C8F-4E5B-AEFE-755E308EF3DE}" type="presParOf" srcId="{DB77CA42-CDB9-499D-982F-DD88F16BFA33}" destId="{E96815CA-59FE-4DB5-AA23-5F0557359606}" srcOrd="14" destOrd="0" presId="urn:microsoft.com/office/officeart/2005/8/layout/radial1"/>
    <dgm:cxn modelId="{A0A4E2F4-4982-4271-AC1D-F8F8E6751CC6}" type="presParOf" srcId="{DB77CA42-CDB9-499D-982F-DD88F16BFA33}" destId="{81ED7D85-C661-4ED3-ACDD-82E735DDC25B}" srcOrd="15" destOrd="0" presId="urn:microsoft.com/office/officeart/2005/8/layout/radial1"/>
    <dgm:cxn modelId="{AFB1F782-A87C-469B-B903-AA617F2AE8BB}" type="presParOf" srcId="{81ED7D85-C661-4ED3-ACDD-82E735DDC25B}" destId="{1F08E656-C714-4C64-96C5-FC0FE45A46CB}" srcOrd="0" destOrd="0" presId="urn:microsoft.com/office/officeart/2005/8/layout/radial1"/>
    <dgm:cxn modelId="{E174ECF3-B9FA-453C-B9BF-F8B0B64DBF1B}" type="presParOf" srcId="{DB77CA42-CDB9-499D-982F-DD88F16BFA33}" destId="{EC6AE971-DE65-4645-BA3A-8B7C0E399590}" srcOrd="16" destOrd="0" presId="urn:microsoft.com/office/officeart/2005/8/layout/radial1"/>
    <dgm:cxn modelId="{EB5C22ED-4C5A-4AB5-BD71-35600E3E4E98}" type="presParOf" srcId="{DB77CA42-CDB9-499D-982F-DD88F16BFA33}" destId="{4A44CB28-0CCB-49B3-AA43-790ED3192DEF}" srcOrd="17" destOrd="0" presId="urn:microsoft.com/office/officeart/2005/8/layout/radial1"/>
    <dgm:cxn modelId="{29B9139C-DF68-4225-8769-A055274DD8C9}" type="presParOf" srcId="{4A44CB28-0CCB-49B3-AA43-790ED3192DEF}" destId="{BD613578-2DBD-422C-BDD7-56DB67D3465E}" srcOrd="0" destOrd="0" presId="urn:microsoft.com/office/officeart/2005/8/layout/radial1"/>
    <dgm:cxn modelId="{8525E6BF-CFB7-4FA2-B0F3-B4E5C269DDAA}" type="presParOf" srcId="{DB77CA42-CDB9-499D-982F-DD88F16BFA33}" destId="{B54F199F-3C8E-49D0-AABF-BFCA488148B5}" srcOrd="18" destOrd="0" presId="urn:microsoft.com/office/officeart/2005/8/layout/radial1"/>
    <dgm:cxn modelId="{889FEB31-0F2F-4B39-93C1-FA202F8E9C03}" type="presParOf" srcId="{DB77CA42-CDB9-499D-982F-DD88F16BFA33}" destId="{F2D867EC-8B81-42A0-88E2-2985F64601B3}" srcOrd="19" destOrd="0" presId="urn:microsoft.com/office/officeart/2005/8/layout/radial1"/>
    <dgm:cxn modelId="{A28F2F76-3FE5-492B-AFFC-B6A7D73B6770}" type="presParOf" srcId="{F2D867EC-8B81-42A0-88E2-2985F64601B3}" destId="{61A7DBE2-A607-4C4C-AFC1-8E77796F2B9B}" srcOrd="0" destOrd="0" presId="urn:microsoft.com/office/officeart/2005/8/layout/radial1"/>
    <dgm:cxn modelId="{6DE1D5BC-0C88-4F34-AA79-D1A5199EB08B}" type="presParOf" srcId="{DB77CA42-CDB9-499D-982F-DD88F16BFA33}" destId="{11192B0B-395B-4466-8C7E-0E1D05B71C5E}" srcOrd="20" destOrd="0" presId="urn:microsoft.com/office/officeart/2005/8/layout/radial1"/>
    <dgm:cxn modelId="{1E1061B3-8705-41E4-A5A5-D2AF59FD1995}" type="presParOf" srcId="{DB77CA42-CDB9-499D-982F-DD88F16BFA33}" destId="{C4A93AF2-F752-4A22-A66B-9D7B125504FC}" srcOrd="21" destOrd="0" presId="urn:microsoft.com/office/officeart/2005/8/layout/radial1"/>
    <dgm:cxn modelId="{4BDF4906-E0FA-47EB-9D98-0E9ADFC6295D}" type="presParOf" srcId="{C4A93AF2-F752-4A22-A66B-9D7B125504FC}" destId="{D8B51DD6-692E-46BF-9274-A7C7AACF6049}" srcOrd="0" destOrd="0" presId="urn:microsoft.com/office/officeart/2005/8/layout/radial1"/>
    <dgm:cxn modelId="{FADA8B0A-73F8-4512-8540-6B3B4F26DD07}" type="presParOf" srcId="{DB77CA42-CDB9-499D-982F-DD88F16BFA33}" destId="{F6EA8FD9-AA70-4743-B3A7-B4B668FD598C}" srcOrd="22" destOrd="0" presId="urn:microsoft.com/office/officeart/2005/8/layout/radial1"/>
  </dgm:cxnLst>
  <dgm:bg/>
  <dgm:whole>
    <a:ln w="12700" cap="flat" cmpd="sng" algn="ctr">
      <a:solidFill>
        <a:schemeClr val="lt1">
          <a:hueOff val="0"/>
          <a:satOff val="0"/>
          <a:lumOff val="0"/>
        </a:schemeClr>
      </a:solidFill>
      <a:prstDash val="solid"/>
      <a:round/>
      <a:headEnd type="none" w="med" len="med"/>
      <a:tailEnd type="none" w="med" len="med"/>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255743-104F-44C9-83B1-692CF6630088}">
      <dsp:nvSpPr>
        <dsp:cNvPr id="0" name=""/>
        <dsp:cNvSpPr/>
      </dsp:nvSpPr>
      <dsp:spPr>
        <a:xfrm>
          <a:off x="4379411" y="1538996"/>
          <a:ext cx="1548941" cy="1434202"/>
        </a:xfrm>
        <a:prstGeom prst="ellipse">
          <a:avLst/>
        </a:prstGeom>
        <a:solidFill>
          <a:schemeClr val="bg1">
            <a:lumMod val="65000"/>
          </a:schemeClr>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0" kern="1200" cap="none" spc="0" dirty="0">
              <a:ln w="0">
                <a:prstDash val="sysDot"/>
              </a:ln>
              <a:solidFill>
                <a:srgbClr val="002060"/>
              </a:solidFill>
              <a:effectLst>
                <a:outerShdw blurRad="38100" dist="19050" dir="2700000" algn="tl" rotWithShape="0">
                  <a:schemeClr val="dk1">
                    <a:alpha val="40000"/>
                  </a:schemeClr>
                </a:outerShdw>
              </a:effectLst>
              <a:latin typeface="Aharoni" panose="02010803020104030203" pitchFamily="2" charset="-79"/>
              <a:cs typeface="Aharoni" panose="02010803020104030203" pitchFamily="2" charset="-79"/>
            </a:rPr>
            <a:t>Sources of Competitive Advantage</a:t>
          </a:r>
        </a:p>
      </dsp:txBody>
      <dsp:txXfrm>
        <a:off x="4606248" y="1749030"/>
        <a:ext cx="1095267" cy="1014134"/>
      </dsp:txXfrm>
    </dsp:sp>
    <dsp:sp modelId="{9539C23F-7285-4C19-B12D-B931E20F3EFC}">
      <dsp:nvSpPr>
        <dsp:cNvPr id="0" name=""/>
        <dsp:cNvSpPr/>
      </dsp:nvSpPr>
      <dsp:spPr>
        <a:xfrm rot="16289228">
          <a:off x="4814382" y="1164327"/>
          <a:ext cx="735304" cy="14693"/>
        </a:xfrm>
        <a:custGeom>
          <a:avLst/>
          <a:gdLst/>
          <a:ahLst/>
          <a:cxnLst/>
          <a:rect l="0" t="0" r="0" b="0"/>
          <a:pathLst>
            <a:path>
              <a:moveTo>
                <a:pt x="0" y="7346"/>
              </a:moveTo>
              <a:lnTo>
                <a:pt x="735304"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5163652" y="1153292"/>
        <a:ext cx="36765" cy="36765"/>
      </dsp:txXfrm>
    </dsp:sp>
    <dsp:sp modelId="{1612D197-6108-415B-9F29-A01E8E3D26B5}">
      <dsp:nvSpPr>
        <dsp:cNvPr id="0" name=""/>
        <dsp:cNvSpPr/>
      </dsp:nvSpPr>
      <dsp:spPr>
        <a:xfrm>
          <a:off x="4782192" y="-36295"/>
          <a:ext cx="840582" cy="840582"/>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Quality</a:t>
          </a:r>
          <a:endParaRPr lang="en-GB" sz="1400" b="0" kern="120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sp:txBody>
      <dsp:txXfrm>
        <a:off x="4905292" y="86805"/>
        <a:ext cx="594382" cy="594382"/>
      </dsp:txXfrm>
    </dsp:sp>
    <dsp:sp modelId="{ABB62C68-92F3-4F3F-AA9F-F03F698AD3D1}">
      <dsp:nvSpPr>
        <dsp:cNvPr id="0" name=""/>
        <dsp:cNvSpPr/>
      </dsp:nvSpPr>
      <dsp:spPr>
        <a:xfrm rot="20286789">
          <a:off x="5783873" y="1547050"/>
          <a:ext cx="2233399" cy="14693"/>
        </a:xfrm>
        <a:custGeom>
          <a:avLst/>
          <a:gdLst/>
          <a:ahLst/>
          <a:cxnLst/>
          <a:rect l="0" t="0" r="0" b="0"/>
          <a:pathLst>
            <a:path>
              <a:moveTo>
                <a:pt x="0" y="7346"/>
              </a:moveTo>
              <a:lnTo>
                <a:pt x="2233399"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GB" sz="7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6844738" y="1498562"/>
        <a:ext cx="111669" cy="111669"/>
      </dsp:txXfrm>
    </dsp:sp>
    <dsp:sp modelId="{F8A3089B-280C-438A-B128-2F7457051B91}">
      <dsp:nvSpPr>
        <dsp:cNvPr id="0" name=""/>
        <dsp:cNvSpPr/>
      </dsp:nvSpPr>
      <dsp:spPr>
        <a:xfrm>
          <a:off x="7884886" y="149720"/>
          <a:ext cx="1440002" cy="1440002"/>
        </a:xfrm>
        <a:prstGeom prst="ellipse">
          <a:avLst/>
        </a:prstGeom>
        <a:gradFill rotWithShape="0">
          <a:gsLst>
            <a:gs pos="0">
              <a:schemeClr val="accent3">
                <a:hueOff val="1125026"/>
                <a:satOff val="-1688"/>
                <a:lumOff val="-275"/>
                <a:alphaOff val="0"/>
                <a:shade val="51000"/>
                <a:satMod val="130000"/>
              </a:schemeClr>
            </a:gs>
            <a:gs pos="80000">
              <a:schemeClr val="accent3">
                <a:hueOff val="1125026"/>
                <a:satOff val="-1688"/>
                <a:lumOff val="-275"/>
                <a:alphaOff val="0"/>
                <a:shade val="93000"/>
                <a:satMod val="130000"/>
              </a:schemeClr>
            </a:gs>
            <a:gs pos="100000">
              <a:schemeClr val="accent3">
                <a:hueOff val="1125026"/>
                <a:satOff val="-1688"/>
                <a:lumOff val="-27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Differentiation</a:t>
          </a:r>
          <a:endParaRPr lang="en-GB" sz="1400" b="0" kern="120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sp:txBody>
      <dsp:txXfrm>
        <a:off x="8095769" y="360603"/>
        <a:ext cx="1018236" cy="1018236"/>
      </dsp:txXfrm>
    </dsp:sp>
    <dsp:sp modelId="{80D68664-D64F-4557-912F-0789C73B3E60}">
      <dsp:nvSpPr>
        <dsp:cNvPr id="0" name=""/>
        <dsp:cNvSpPr/>
      </dsp:nvSpPr>
      <dsp:spPr>
        <a:xfrm rot="21455172">
          <a:off x="5926137" y="2149002"/>
          <a:ext cx="3188078" cy="14693"/>
        </a:xfrm>
        <a:custGeom>
          <a:avLst/>
          <a:gdLst/>
          <a:ahLst/>
          <a:cxnLst/>
          <a:rect l="0" t="0" r="0" b="0"/>
          <a:pathLst>
            <a:path>
              <a:moveTo>
                <a:pt x="0" y="7346"/>
              </a:moveTo>
              <a:lnTo>
                <a:pt x="3188078"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GB" sz="10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7440475" y="2076647"/>
        <a:ext cx="159403" cy="159403"/>
      </dsp:txXfrm>
    </dsp:sp>
    <dsp:sp modelId="{79745499-0BE3-4EEC-951A-3AB0798536E6}">
      <dsp:nvSpPr>
        <dsp:cNvPr id="0" name=""/>
        <dsp:cNvSpPr/>
      </dsp:nvSpPr>
      <dsp:spPr>
        <a:xfrm>
          <a:off x="9112338" y="1545227"/>
          <a:ext cx="1044003" cy="1044003"/>
        </a:xfrm>
        <a:prstGeom prst="ellipse">
          <a:avLst/>
        </a:prstGeom>
        <a:gradFill rotWithShape="0">
          <a:gsLst>
            <a:gs pos="0">
              <a:schemeClr val="accent3">
                <a:hueOff val="2250053"/>
                <a:satOff val="-3376"/>
                <a:lumOff val="-549"/>
                <a:alphaOff val="0"/>
                <a:shade val="51000"/>
                <a:satMod val="130000"/>
              </a:schemeClr>
            </a:gs>
            <a:gs pos="80000">
              <a:schemeClr val="accent3">
                <a:hueOff val="2250053"/>
                <a:satOff val="-3376"/>
                <a:lumOff val="-549"/>
                <a:alphaOff val="0"/>
                <a:shade val="93000"/>
                <a:satMod val="130000"/>
              </a:schemeClr>
            </a:gs>
            <a:gs pos="100000">
              <a:schemeClr val="accent3">
                <a:hueOff val="2250053"/>
                <a:satOff val="-3376"/>
                <a:lumOff val="-54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Low Costs</a:t>
          </a:r>
          <a:endParaRPr lang="en-GB" sz="1400" b="0" kern="120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sp:txBody>
      <dsp:txXfrm>
        <a:off x="9265229" y="1698118"/>
        <a:ext cx="738221" cy="738221"/>
      </dsp:txXfrm>
    </dsp:sp>
    <dsp:sp modelId="{6FA1C56B-C46D-4180-89C3-A4C70E82A24E}">
      <dsp:nvSpPr>
        <dsp:cNvPr id="0" name=""/>
        <dsp:cNvSpPr/>
      </dsp:nvSpPr>
      <dsp:spPr>
        <a:xfrm rot="1326024">
          <a:off x="5775490" y="2985604"/>
          <a:ext cx="2386018" cy="14693"/>
        </a:xfrm>
        <a:custGeom>
          <a:avLst/>
          <a:gdLst/>
          <a:ahLst/>
          <a:cxnLst/>
          <a:rect l="0" t="0" r="0" b="0"/>
          <a:pathLst>
            <a:path>
              <a:moveTo>
                <a:pt x="0" y="7346"/>
              </a:moveTo>
              <a:lnTo>
                <a:pt x="2386018"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GB" sz="7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6908849" y="2933301"/>
        <a:ext cx="119300" cy="119300"/>
      </dsp:txXfrm>
    </dsp:sp>
    <dsp:sp modelId="{DB9FC160-B1F8-4051-BA17-FDDC73C7F5A4}">
      <dsp:nvSpPr>
        <dsp:cNvPr id="0" name=""/>
        <dsp:cNvSpPr/>
      </dsp:nvSpPr>
      <dsp:spPr>
        <a:xfrm>
          <a:off x="8028887" y="3060052"/>
          <a:ext cx="1223997" cy="1223997"/>
        </a:xfrm>
        <a:prstGeom prst="ellipse">
          <a:avLst/>
        </a:prstGeom>
        <a:gradFill rotWithShape="0">
          <a:gsLst>
            <a:gs pos="0">
              <a:schemeClr val="accent3">
                <a:hueOff val="3375079"/>
                <a:satOff val="-5064"/>
                <a:lumOff val="-824"/>
                <a:alphaOff val="0"/>
                <a:shade val="51000"/>
                <a:satMod val="130000"/>
              </a:schemeClr>
            </a:gs>
            <a:gs pos="80000">
              <a:schemeClr val="accent3">
                <a:hueOff val="3375079"/>
                <a:satOff val="-5064"/>
                <a:lumOff val="-824"/>
                <a:alphaOff val="0"/>
                <a:shade val="93000"/>
                <a:satMod val="130000"/>
              </a:schemeClr>
            </a:gs>
            <a:gs pos="100000">
              <a:schemeClr val="accent3">
                <a:hueOff val="3375079"/>
                <a:satOff val="-5064"/>
                <a:lumOff val="-824"/>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Niche Marketing</a:t>
          </a:r>
          <a:endParaRPr lang="en-GB" sz="1400" b="0" kern="120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sp:txBody>
      <dsp:txXfrm>
        <a:off x="8208137" y="3239302"/>
        <a:ext cx="865497" cy="865497"/>
      </dsp:txXfrm>
    </dsp:sp>
    <dsp:sp modelId="{BF29D3FC-AE5C-4E9A-81CA-F84BAF37DBEA}">
      <dsp:nvSpPr>
        <dsp:cNvPr id="0" name=""/>
        <dsp:cNvSpPr/>
      </dsp:nvSpPr>
      <dsp:spPr>
        <a:xfrm rot="2418081">
          <a:off x="5586267" y="3111147"/>
          <a:ext cx="1168939" cy="14693"/>
        </a:xfrm>
        <a:custGeom>
          <a:avLst/>
          <a:gdLst/>
          <a:ahLst/>
          <a:cxnLst/>
          <a:rect l="0" t="0" r="0" b="0"/>
          <a:pathLst>
            <a:path>
              <a:moveTo>
                <a:pt x="0" y="7346"/>
              </a:moveTo>
              <a:lnTo>
                <a:pt x="1168939"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6141514" y="3089270"/>
        <a:ext cx="58446" cy="58446"/>
      </dsp:txXfrm>
    </dsp:sp>
    <dsp:sp modelId="{F120351D-8A2D-4D3A-AB3B-18F3E0F2E10B}">
      <dsp:nvSpPr>
        <dsp:cNvPr id="0" name=""/>
        <dsp:cNvSpPr/>
      </dsp:nvSpPr>
      <dsp:spPr>
        <a:xfrm>
          <a:off x="6516730" y="3348090"/>
          <a:ext cx="840582" cy="840582"/>
        </a:xfrm>
        <a:prstGeom prst="ellipse">
          <a:avLst/>
        </a:prstGeom>
        <a:gradFill rotWithShape="0">
          <a:gsLst>
            <a:gs pos="0">
              <a:schemeClr val="accent3">
                <a:hueOff val="4500106"/>
                <a:satOff val="-6752"/>
                <a:lumOff val="-1098"/>
                <a:alphaOff val="0"/>
                <a:shade val="51000"/>
                <a:satMod val="130000"/>
              </a:schemeClr>
            </a:gs>
            <a:gs pos="80000">
              <a:schemeClr val="accent3">
                <a:hueOff val="4500106"/>
                <a:satOff val="-6752"/>
                <a:lumOff val="-1098"/>
                <a:alphaOff val="0"/>
                <a:shade val="93000"/>
                <a:satMod val="130000"/>
              </a:schemeClr>
            </a:gs>
            <a:gs pos="100000">
              <a:schemeClr val="accent3">
                <a:hueOff val="4500106"/>
                <a:satOff val="-6752"/>
                <a:lumOff val="-109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Service</a:t>
          </a:r>
          <a:endParaRPr lang="en-GB" sz="1400" b="0" kern="120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sp:txBody>
      <dsp:txXfrm>
        <a:off x="6639830" y="3471190"/>
        <a:ext cx="594382" cy="594382"/>
      </dsp:txXfrm>
    </dsp:sp>
    <dsp:sp modelId="{407CEB86-248E-478A-8397-FA481B221328}">
      <dsp:nvSpPr>
        <dsp:cNvPr id="0" name=""/>
        <dsp:cNvSpPr/>
      </dsp:nvSpPr>
      <dsp:spPr>
        <a:xfrm rot="5149303">
          <a:off x="4896627" y="3297176"/>
          <a:ext cx="667695" cy="14693"/>
        </a:xfrm>
        <a:custGeom>
          <a:avLst/>
          <a:gdLst/>
          <a:ahLst/>
          <a:cxnLst/>
          <a:rect l="0" t="0" r="0" b="0"/>
          <a:pathLst>
            <a:path>
              <a:moveTo>
                <a:pt x="0" y="7346"/>
              </a:moveTo>
              <a:lnTo>
                <a:pt x="667695"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5213782" y="3287831"/>
        <a:ext cx="33384" cy="33384"/>
      </dsp:txXfrm>
    </dsp:sp>
    <dsp:sp modelId="{EB847AD0-B667-4BE5-B336-F1CE1F6585A8}">
      <dsp:nvSpPr>
        <dsp:cNvPr id="0" name=""/>
        <dsp:cNvSpPr/>
      </dsp:nvSpPr>
      <dsp:spPr>
        <a:xfrm>
          <a:off x="4782192" y="3636129"/>
          <a:ext cx="1019492" cy="1019492"/>
        </a:xfrm>
        <a:prstGeom prst="ellipse">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Synergy</a:t>
          </a:r>
          <a:endParaRPr lang="en-GB" sz="1400" b="0" kern="120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sp:txBody>
      <dsp:txXfrm>
        <a:off x="4931493" y="3785430"/>
        <a:ext cx="720890" cy="720890"/>
      </dsp:txXfrm>
    </dsp:sp>
    <dsp:sp modelId="{AB15952F-4596-44B3-95A1-43626E65EEC2}">
      <dsp:nvSpPr>
        <dsp:cNvPr id="0" name=""/>
        <dsp:cNvSpPr/>
      </dsp:nvSpPr>
      <dsp:spPr>
        <a:xfrm rot="8388213">
          <a:off x="3741021" y="3039784"/>
          <a:ext cx="953361" cy="14693"/>
        </a:xfrm>
        <a:custGeom>
          <a:avLst/>
          <a:gdLst/>
          <a:ahLst/>
          <a:cxnLst/>
          <a:rect l="0" t="0" r="0" b="0"/>
          <a:pathLst>
            <a:path>
              <a:moveTo>
                <a:pt x="0" y="7346"/>
              </a:moveTo>
              <a:lnTo>
                <a:pt x="953361"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0" kern="1200" cap="none" spc="0">
            <a:ln w="0">
              <a:prstDash val="sysDot"/>
            </a:ln>
            <a:solidFill>
              <a:schemeClr val="tx1"/>
            </a:solidFill>
            <a:effectLst>
              <a:outerShdw blurRad="38100" dist="19050" dir="2700000" algn="tl" rotWithShape="0">
                <a:schemeClr val="dk1">
                  <a:alpha val="40000"/>
                </a:schemeClr>
              </a:outerShdw>
            </a:effectLst>
          </a:endParaRPr>
        </a:p>
      </dsp:txBody>
      <dsp:txXfrm rot="10800000">
        <a:off x="4193868" y="3023297"/>
        <a:ext cx="47668" cy="47668"/>
      </dsp:txXfrm>
    </dsp:sp>
    <dsp:sp modelId="{E96815CA-59FE-4DB5-AA23-5F0557359606}">
      <dsp:nvSpPr>
        <dsp:cNvPr id="0" name=""/>
        <dsp:cNvSpPr/>
      </dsp:nvSpPr>
      <dsp:spPr>
        <a:xfrm>
          <a:off x="2621957" y="3132059"/>
          <a:ext cx="1411010" cy="1334576"/>
        </a:xfrm>
        <a:prstGeom prst="ellipse">
          <a:avLst/>
        </a:prstGeom>
        <a:gradFill rotWithShape="0">
          <a:gsLst>
            <a:gs pos="0">
              <a:schemeClr val="accent3">
                <a:hueOff val="6750158"/>
                <a:satOff val="-10128"/>
                <a:lumOff val="-1647"/>
                <a:alphaOff val="0"/>
                <a:shade val="51000"/>
                <a:satMod val="130000"/>
              </a:schemeClr>
            </a:gs>
            <a:gs pos="80000">
              <a:schemeClr val="accent3">
                <a:hueOff val="6750158"/>
                <a:satOff val="-10128"/>
                <a:lumOff val="-1647"/>
                <a:alphaOff val="0"/>
                <a:shade val="93000"/>
                <a:satMod val="130000"/>
              </a:schemeClr>
            </a:gs>
            <a:gs pos="100000">
              <a:schemeClr val="accent3">
                <a:hueOff val="6750158"/>
                <a:satOff val="-10128"/>
                <a:lumOff val="-164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High Performance</a:t>
          </a:r>
          <a:endParaRPr lang="en-GB" sz="1400" b="0" kern="120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sp:txBody>
      <dsp:txXfrm>
        <a:off x="2828595" y="3327503"/>
        <a:ext cx="997734" cy="943688"/>
      </dsp:txXfrm>
    </dsp:sp>
    <dsp:sp modelId="{81ED7D85-C661-4ED3-ACDD-82E735DDC25B}">
      <dsp:nvSpPr>
        <dsp:cNvPr id="0" name=""/>
        <dsp:cNvSpPr/>
      </dsp:nvSpPr>
      <dsp:spPr>
        <a:xfrm rot="10173620">
          <a:off x="1868706" y="2619431"/>
          <a:ext cx="2546675" cy="14693"/>
        </a:xfrm>
        <a:custGeom>
          <a:avLst/>
          <a:gdLst/>
          <a:ahLst/>
          <a:cxnLst/>
          <a:rect l="0" t="0" r="0" b="0"/>
          <a:pathLst>
            <a:path>
              <a:moveTo>
                <a:pt x="0" y="7346"/>
              </a:moveTo>
              <a:lnTo>
                <a:pt x="2546675"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55600">
            <a:lnSpc>
              <a:spcPct val="90000"/>
            </a:lnSpc>
            <a:spcBef>
              <a:spcPct val="0"/>
            </a:spcBef>
            <a:spcAft>
              <a:spcPct val="35000"/>
            </a:spcAft>
            <a:buNone/>
          </a:pPr>
          <a:endParaRPr lang="en-GB" sz="800" b="0" kern="1200" cap="none" spc="0">
            <a:ln w="0">
              <a:prstDash val="sysDot"/>
            </a:ln>
            <a:solidFill>
              <a:schemeClr val="tx1"/>
            </a:solidFill>
            <a:effectLst>
              <a:outerShdw blurRad="38100" dist="19050" dir="2700000" algn="tl" rotWithShape="0">
                <a:schemeClr val="dk1">
                  <a:alpha val="40000"/>
                </a:schemeClr>
              </a:outerShdw>
            </a:effectLst>
          </a:endParaRPr>
        </a:p>
      </dsp:txBody>
      <dsp:txXfrm rot="10800000">
        <a:off x="3078377" y="2563111"/>
        <a:ext cx="127333" cy="127333"/>
      </dsp:txXfrm>
    </dsp:sp>
    <dsp:sp modelId="{EC6AE971-DE65-4645-BA3A-8B7C0E399590}">
      <dsp:nvSpPr>
        <dsp:cNvPr id="0" name=""/>
        <dsp:cNvSpPr/>
      </dsp:nvSpPr>
      <dsp:spPr>
        <a:xfrm>
          <a:off x="461701" y="2267970"/>
          <a:ext cx="1440002" cy="1440002"/>
        </a:xfrm>
        <a:prstGeom prst="ellipse">
          <a:avLst/>
        </a:prstGeom>
        <a:gradFill rotWithShape="0">
          <a:gsLst>
            <a:gs pos="0">
              <a:schemeClr val="accent3">
                <a:hueOff val="7875184"/>
                <a:satOff val="-11816"/>
                <a:lumOff val="-1922"/>
                <a:alphaOff val="0"/>
                <a:shade val="51000"/>
                <a:satMod val="130000"/>
              </a:schemeClr>
            </a:gs>
            <a:gs pos="80000">
              <a:schemeClr val="accent3">
                <a:hueOff val="7875184"/>
                <a:satOff val="-11816"/>
                <a:lumOff val="-1922"/>
                <a:alphaOff val="0"/>
                <a:shade val="93000"/>
                <a:satMod val="130000"/>
              </a:schemeClr>
            </a:gs>
            <a:gs pos="100000">
              <a:schemeClr val="accent3">
                <a:hueOff val="7875184"/>
                <a:satOff val="-11816"/>
                <a:lumOff val="-192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Organisational Culture</a:t>
          </a:r>
          <a:endParaRPr lang="en-GB" sz="1400" b="0" kern="120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sp:txBody>
      <dsp:txXfrm>
        <a:off x="672584" y="2478853"/>
        <a:ext cx="1018236" cy="1018236"/>
      </dsp:txXfrm>
    </dsp:sp>
    <dsp:sp modelId="{4A44CB28-0CCB-49B3-AA43-790ED3192DEF}">
      <dsp:nvSpPr>
        <dsp:cNvPr id="0" name=""/>
        <dsp:cNvSpPr/>
      </dsp:nvSpPr>
      <dsp:spPr>
        <a:xfrm rot="11665617">
          <a:off x="1173800" y="1647476"/>
          <a:ext cx="3285682" cy="14693"/>
        </a:xfrm>
        <a:custGeom>
          <a:avLst/>
          <a:gdLst/>
          <a:ahLst/>
          <a:cxnLst/>
          <a:rect l="0" t="0" r="0" b="0"/>
          <a:pathLst>
            <a:path>
              <a:moveTo>
                <a:pt x="0" y="7346"/>
              </a:moveTo>
              <a:lnTo>
                <a:pt x="3285682"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GB" sz="1000" b="0" kern="1200" cap="none" spc="0">
            <a:ln w="0">
              <a:prstDash val="sysDot"/>
            </a:ln>
            <a:solidFill>
              <a:schemeClr val="tx1"/>
            </a:solidFill>
            <a:effectLst>
              <a:outerShdw blurRad="38100" dist="19050" dir="2700000" algn="tl" rotWithShape="0">
                <a:schemeClr val="dk1">
                  <a:alpha val="40000"/>
                </a:schemeClr>
              </a:outerShdw>
            </a:effectLst>
          </a:endParaRPr>
        </a:p>
      </dsp:txBody>
      <dsp:txXfrm rot="10800000">
        <a:off x="2734499" y="1572681"/>
        <a:ext cx="164284" cy="164284"/>
      </dsp:txXfrm>
    </dsp:sp>
    <dsp:sp modelId="{B54F199F-3C8E-49D0-AABF-BFCA488148B5}">
      <dsp:nvSpPr>
        <dsp:cNvPr id="0" name=""/>
        <dsp:cNvSpPr/>
      </dsp:nvSpPr>
      <dsp:spPr>
        <a:xfrm>
          <a:off x="0" y="467770"/>
          <a:ext cx="1245239" cy="1245247"/>
        </a:xfrm>
        <a:prstGeom prst="ellipse">
          <a:avLst/>
        </a:prstGeom>
        <a:gradFill rotWithShape="0">
          <a:gsLst>
            <a:gs pos="0">
              <a:schemeClr val="accent3">
                <a:hueOff val="9000211"/>
                <a:satOff val="-13504"/>
                <a:lumOff val="-2196"/>
                <a:alphaOff val="0"/>
                <a:shade val="51000"/>
                <a:satMod val="130000"/>
              </a:schemeClr>
            </a:gs>
            <a:gs pos="80000">
              <a:schemeClr val="accent3">
                <a:hueOff val="9000211"/>
                <a:satOff val="-13504"/>
                <a:lumOff val="-2196"/>
                <a:alphaOff val="0"/>
                <a:shade val="93000"/>
                <a:satMod val="130000"/>
              </a:schemeClr>
            </a:gs>
            <a:gs pos="100000">
              <a:schemeClr val="accent3">
                <a:hueOff val="9000211"/>
                <a:satOff val="-13504"/>
                <a:lumOff val="-219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Superior Technology</a:t>
          </a:r>
          <a:endParaRPr lang="en-GB" sz="1400" b="0" kern="120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sp:txBody>
      <dsp:txXfrm>
        <a:off x="182361" y="650132"/>
        <a:ext cx="880517" cy="880523"/>
      </dsp:txXfrm>
    </dsp:sp>
    <dsp:sp modelId="{F2D867EC-8B81-42A0-88E2-2985F64601B3}">
      <dsp:nvSpPr>
        <dsp:cNvPr id="0" name=""/>
        <dsp:cNvSpPr/>
      </dsp:nvSpPr>
      <dsp:spPr>
        <a:xfrm rot="12854212">
          <a:off x="3065327" y="1373004"/>
          <a:ext cx="1603432" cy="14693"/>
        </a:xfrm>
        <a:custGeom>
          <a:avLst/>
          <a:gdLst/>
          <a:ahLst/>
          <a:cxnLst/>
          <a:rect l="0" t="0" r="0" b="0"/>
          <a:pathLst>
            <a:path>
              <a:moveTo>
                <a:pt x="0" y="7346"/>
              </a:moveTo>
              <a:lnTo>
                <a:pt x="1603432"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0" kern="1200" cap="none" spc="0">
            <a:ln w="0">
              <a:prstDash val="sysDot"/>
            </a:ln>
            <a:solidFill>
              <a:schemeClr val="tx1"/>
            </a:solidFill>
            <a:effectLst>
              <a:outerShdw blurRad="38100" dist="19050" dir="2700000" algn="tl" rotWithShape="0">
                <a:schemeClr val="dk1">
                  <a:alpha val="40000"/>
                </a:schemeClr>
              </a:outerShdw>
            </a:effectLst>
          </a:endParaRPr>
        </a:p>
      </dsp:txBody>
      <dsp:txXfrm rot="10800000">
        <a:off x="3826957" y="1340265"/>
        <a:ext cx="80171" cy="80171"/>
      </dsp:txXfrm>
    </dsp:sp>
    <dsp:sp modelId="{11192B0B-395B-4466-8C7E-0E1D05B71C5E}">
      <dsp:nvSpPr>
        <dsp:cNvPr id="0" name=""/>
        <dsp:cNvSpPr/>
      </dsp:nvSpPr>
      <dsp:spPr>
        <a:xfrm>
          <a:off x="2117892" y="0"/>
          <a:ext cx="1189407" cy="1189407"/>
        </a:xfrm>
        <a:prstGeom prst="ellipse">
          <a:avLst/>
        </a:prstGeom>
        <a:gradFill rotWithShape="0">
          <a:gsLst>
            <a:gs pos="0">
              <a:schemeClr val="accent3">
                <a:hueOff val="10125237"/>
                <a:satOff val="-15192"/>
                <a:lumOff val="-2471"/>
                <a:alphaOff val="0"/>
                <a:shade val="51000"/>
                <a:satMod val="130000"/>
              </a:schemeClr>
            </a:gs>
            <a:gs pos="80000">
              <a:schemeClr val="accent3">
                <a:hueOff val="10125237"/>
                <a:satOff val="-15192"/>
                <a:lumOff val="-2471"/>
                <a:alphaOff val="0"/>
                <a:shade val="93000"/>
                <a:satMod val="130000"/>
              </a:schemeClr>
            </a:gs>
            <a:gs pos="100000">
              <a:schemeClr val="accent3">
                <a:hueOff val="10125237"/>
                <a:satOff val="-15192"/>
                <a:lumOff val="-2471"/>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Vertical Integration</a:t>
          </a:r>
          <a:endParaRPr lang="en-GB" sz="1400" b="0" kern="120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sp:txBody>
      <dsp:txXfrm>
        <a:off x="2292077" y="174185"/>
        <a:ext cx="841037" cy="841037"/>
      </dsp:txXfrm>
    </dsp:sp>
    <dsp:sp modelId="{C4A93AF2-F752-4A22-A66B-9D7B125504FC}">
      <dsp:nvSpPr>
        <dsp:cNvPr id="0" name=""/>
        <dsp:cNvSpPr/>
      </dsp:nvSpPr>
      <dsp:spPr>
        <a:xfrm rot="18793414">
          <a:off x="5527484" y="1396102"/>
          <a:ext cx="855495" cy="14693"/>
        </a:xfrm>
        <a:custGeom>
          <a:avLst/>
          <a:gdLst/>
          <a:ahLst/>
          <a:cxnLst/>
          <a:rect l="0" t="0" r="0" b="0"/>
          <a:pathLst>
            <a:path>
              <a:moveTo>
                <a:pt x="0" y="7346"/>
              </a:moveTo>
              <a:lnTo>
                <a:pt x="855495"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5933844" y="1382061"/>
        <a:ext cx="42774" cy="42774"/>
      </dsp:txXfrm>
    </dsp:sp>
    <dsp:sp modelId="{F6EA8FD9-AA70-4743-B3A7-B4B668FD598C}">
      <dsp:nvSpPr>
        <dsp:cNvPr id="0" name=""/>
        <dsp:cNvSpPr/>
      </dsp:nvSpPr>
      <dsp:spPr>
        <a:xfrm>
          <a:off x="6066645" y="96029"/>
          <a:ext cx="1152001" cy="1152001"/>
        </a:xfrm>
        <a:prstGeom prst="ellipse">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Leadership</a:t>
          </a:r>
          <a:endParaRPr lang="en-GB" sz="1400" b="0" kern="120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sp:txBody>
      <dsp:txXfrm>
        <a:off x="6235352" y="264736"/>
        <a:ext cx="814587" cy="814587"/>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7798309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9073463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810052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6794500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29203299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a:p>
        </p:txBody>
      </p:sp>
    </p:spTree>
    <p:extLst>
      <p:ext uri="{BB962C8B-B14F-4D97-AF65-F5344CB8AC3E}">
        <p14:creationId xmlns:p14="http://schemas.microsoft.com/office/powerpoint/2010/main" val="15793930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buFont typeface="+mj-lt"/>
              <a:buNone/>
            </a:pPr>
            <a:r>
              <a:rPr lang="en-GB" b="1" i="0" dirty="0">
                <a:solidFill>
                  <a:srgbClr val="374151"/>
                </a:solidFill>
                <a:effectLst/>
                <a:latin typeface="Söhne"/>
              </a:rPr>
              <a:t>Cost Efficiency, Operational Excellence, Innovation and Creativity, Knowledge Sharing, Enhanced Flexibility and Adaptability, Improved Customer Value, Brand Strength, Risk Mitigation, Strategic Alignment:</a:t>
            </a:r>
            <a:endParaRPr lang="en-GB" b="0" i="0" dirty="0">
              <a:solidFill>
                <a:srgbClr val="374151"/>
              </a:solidFill>
              <a:effectLst/>
              <a:latin typeface="Söhne"/>
            </a:endParaRPr>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a:p>
        </p:txBody>
      </p:sp>
    </p:spTree>
    <p:extLst>
      <p:ext uri="{BB962C8B-B14F-4D97-AF65-F5344CB8AC3E}">
        <p14:creationId xmlns:p14="http://schemas.microsoft.com/office/powerpoint/2010/main" val="12017761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a:p>
        </p:txBody>
      </p:sp>
    </p:spTree>
    <p:extLst>
      <p:ext uri="{BB962C8B-B14F-4D97-AF65-F5344CB8AC3E}">
        <p14:creationId xmlns:p14="http://schemas.microsoft.com/office/powerpoint/2010/main" val="6584305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a:p>
        </p:txBody>
      </p:sp>
    </p:spTree>
    <p:extLst>
      <p:ext uri="{BB962C8B-B14F-4D97-AF65-F5344CB8AC3E}">
        <p14:creationId xmlns:p14="http://schemas.microsoft.com/office/powerpoint/2010/main" val="1483924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a:p>
        </p:txBody>
      </p:sp>
    </p:spTree>
    <p:extLst>
      <p:ext uri="{BB962C8B-B14F-4D97-AF65-F5344CB8AC3E}">
        <p14:creationId xmlns:p14="http://schemas.microsoft.com/office/powerpoint/2010/main" val="27906628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buFont typeface="+mj-lt"/>
              <a:buAutoNum type="arabicPeriod"/>
            </a:pPr>
            <a:r>
              <a:rPr lang="en-GB" b="1" i="0" dirty="0">
                <a:solidFill>
                  <a:srgbClr val="0D0D0D"/>
                </a:solidFill>
                <a:effectLst/>
                <a:latin typeface="Söhne"/>
              </a:rPr>
              <a:t>Prior or Acquired Resources</a:t>
            </a:r>
            <a:r>
              <a:rPr lang="en-GB" b="0" i="0" dirty="0">
                <a:solidFill>
                  <a:srgbClr val="0D0D0D"/>
                </a:solidFill>
                <a:effectLst/>
                <a:latin typeface="Söhne"/>
              </a:rPr>
              <a:t>:</a:t>
            </a:r>
          </a:p>
          <a:p>
            <a:pPr marL="742950" lvl="1" indent="-285750" algn="l">
              <a:buFont typeface="+mj-lt"/>
              <a:buAutoNum type="arabicPeriod"/>
            </a:pPr>
            <a:r>
              <a:rPr lang="en-GB" b="0" i="0" dirty="0">
                <a:solidFill>
                  <a:srgbClr val="0D0D0D"/>
                </a:solidFill>
                <a:effectLst/>
                <a:latin typeface="Söhne"/>
              </a:rPr>
              <a:t>A firm must leverage what it already excels at. Apple Inc., for instance, builds on its existing strengths like brand reputation, loyal customer base, and proprietary technology when it introduces new products.</a:t>
            </a:r>
          </a:p>
          <a:p>
            <a:pPr algn="l">
              <a:buFont typeface="+mj-lt"/>
              <a:buAutoNum type="arabicPeriod"/>
            </a:pPr>
            <a:r>
              <a:rPr lang="en-GB" b="1" i="0" dirty="0">
                <a:solidFill>
                  <a:srgbClr val="0D0D0D"/>
                </a:solidFill>
                <a:effectLst/>
                <a:latin typeface="Söhne"/>
              </a:rPr>
              <a:t>Innovative Capability</a:t>
            </a:r>
            <a:r>
              <a:rPr lang="en-GB" b="0" i="0" dirty="0">
                <a:solidFill>
                  <a:srgbClr val="0D0D0D"/>
                </a:solidFill>
                <a:effectLst/>
                <a:latin typeface="Söhne"/>
              </a:rPr>
              <a:t>:</a:t>
            </a:r>
          </a:p>
          <a:p>
            <a:pPr marL="742950" lvl="1" indent="-285750" algn="l">
              <a:buFont typeface="+mj-lt"/>
              <a:buAutoNum type="arabicPeriod"/>
            </a:pPr>
            <a:r>
              <a:rPr lang="en-GB" b="0" i="0" dirty="0">
                <a:solidFill>
                  <a:srgbClr val="0D0D0D"/>
                </a:solidFill>
                <a:effectLst/>
                <a:latin typeface="Söhne"/>
              </a:rPr>
              <a:t>Companies that innovate effectively are often ahead of their competitors. Google’s continual development of its search algorithm ensures it remains the go-to search engine globally, a position challenging for competitors to match.</a:t>
            </a:r>
          </a:p>
          <a:p>
            <a:pPr algn="l">
              <a:buFont typeface="+mj-lt"/>
              <a:buAutoNum type="arabicPeriod"/>
            </a:pPr>
            <a:r>
              <a:rPr lang="en-GB" b="1" i="0" dirty="0">
                <a:solidFill>
                  <a:srgbClr val="0D0D0D"/>
                </a:solidFill>
                <a:effectLst/>
                <a:latin typeface="Söhne"/>
              </a:rPr>
              <a:t>Being Truly Competitive</a:t>
            </a:r>
            <a:r>
              <a:rPr lang="en-GB" b="0" i="0" dirty="0">
                <a:solidFill>
                  <a:srgbClr val="0D0D0D"/>
                </a:solidFill>
                <a:effectLst/>
                <a:latin typeface="Söhne"/>
              </a:rPr>
              <a:t>:</a:t>
            </a:r>
          </a:p>
          <a:p>
            <a:pPr marL="742950" lvl="1" indent="-285750" algn="l">
              <a:buFont typeface="+mj-lt"/>
              <a:buAutoNum type="arabicPeriod"/>
            </a:pPr>
            <a:r>
              <a:rPr lang="en-GB" b="0" i="0" dirty="0">
                <a:solidFill>
                  <a:srgbClr val="0D0D0D"/>
                </a:solidFill>
                <a:effectLst/>
                <a:latin typeface="Söhne"/>
              </a:rPr>
              <a:t>Resources must offer a real edge over others. For example, Amazon’s logistics and distribution network is far superior to that of most competitors, providing it with a significant competitive advantage in delivering goods quickly.</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a:p>
        </p:txBody>
      </p:sp>
    </p:spTree>
    <p:extLst>
      <p:ext uri="{BB962C8B-B14F-4D97-AF65-F5344CB8AC3E}">
        <p14:creationId xmlns:p14="http://schemas.microsoft.com/office/powerpoint/2010/main" val="21680081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buFont typeface="+mj-lt"/>
              <a:buAutoNum type="arabicPeriod"/>
            </a:pPr>
            <a:r>
              <a:rPr lang="en-GB" b="1" i="0" dirty="0">
                <a:solidFill>
                  <a:srgbClr val="0D0D0D"/>
                </a:solidFill>
                <a:effectLst/>
                <a:latin typeface="Söhne"/>
              </a:rPr>
              <a:t>Substitutability</a:t>
            </a:r>
            <a:r>
              <a:rPr lang="en-GB" b="0" i="0" dirty="0">
                <a:solidFill>
                  <a:srgbClr val="0D0D0D"/>
                </a:solidFill>
                <a:effectLst/>
                <a:latin typeface="Söhne"/>
              </a:rPr>
              <a:t>:</a:t>
            </a:r>
          </a:p>
          <a:p>
            <a:pPr marL="742950" lvl="1" indent="-285750" algn="l">
              <a:buFont typeface="+mj-lt"/>
              <a:buAutoNum type="arabicPeriod"/>
            </a:pPr>
            <a:r>
              <a:rPr lang="en-GB" b="0" i="0" dirty="0">
                <a:solidFill>
                  <a:srgbClr val="0D0D0D"/>
                </a:solidFill>
                <a:effectLst/>
                <a:latin typeface="Söhne"/>
              </a:rPr>
              <a:t>If a resource can't be substituted easily, it's more valuable. Coca-Cola's secret recipe is a resource that competitors cannot substitute, contributing to its unique position in the beverage market.</a:t>
            </a:r>
          </a:p>
          <a:p>
            <a:pPr algn="l">
              <a:buFont typeface="+mj-lt"/>
              <a:buAutoNum type="arabicPeriod"/>
            </a:pPr>
            <a:r>
              <a:rPr lang="en-GB" b="1" i="0" dirty="0">
                <a:solidFill>
                  <a:srgbClr val="0D0D0D"/>
                </a:solidFill>
                <a:effectLst/>
                <a:latin typeface="Söhne"/>
              </a:rPr>
              <a:t>Appropriability</a:t>
            </a:r>
            <a:r>
              <a:rPr lang="en-GB" b="0" i="0" dirty="0">
                <a:solidFill>
                  <a:srgbClr val="0D0D0D"/>
                </a:solidFill>
                <a:effectLst/>
                <a:latin typeface="Söhne"/>
              </a:rPr>
              <a:t>:</a:t>
            </a:r>
          </a:p>
          <a:p>
            <a:pPr marL="742950" lvl="1" indent="-285750" algn="l">
              <a:buFont typeface="+mj-lt"/>
              <a:buAutoNum type="arabicPeriod"/>
            </a:pPr>
            <a:r>
              <a:rPr lang="en-GB" b="0" i="0" dirty="0">
                <a:solidFill>
                  <a:srgbClr val="0D0D0D"/>
                </a:solidFill>
                <a:effectLst/>
                <a:latin typeface="Söhne"/>
              </a:rPr>
              <a:t>The ability to capture the value a resource creates. Patents in pharmaceuticals, like Pfizer’s patent for Viagra, allowed it to capture and sustain profits until the patent expired, despite the bargaining power of stakeholders.</a:t>
            </a:r>
          </a:p>
          <a:p>
            <a:pPr algn="l">
              <a:buFont typeface="+mj-lt"/>
              <a:buAutoNum type="arabicPeriod"/>
            </a:pPr>
            <a:r>
              <a:rPr lang="en-GB" b="1" i="0" dirty="0">
                <a:solidFill>
                  <a:srgbClr val="0D0D0D"/>
                </a:solidFill>
                <a:effectLst/>
                <a:latin typeface="Söhne"/>
              </a:rPr>
              <a:t>Durability</a:t>
            </a:r>
            <a:r>
              <a:rPr lang="en-GB" b="0" i="0" dirty="0">
                <a:solidFill>
                  <a:srgbClr val="0D0D0D"/>
                </a:solidFill>
                <a:effectLst/>
                <a:latin typeface="Söhne"/>
              </a:rPr>
              <a:t>:</a:t>
            </a:r>
          </a:p>
          <a:p>
            <a:pPr marL="742950" lvl="1" indent="-285750" algn="l">
              <a:buFont typeface="+mj-lt"/>
              <a:buAutoNum type="arabicPeriod"/>
            </a:pPr>
            <a:r>
              <a:rPr lang="en-GB" b="0" i="0" dirty="0">
                <a:solidFill>
                  <a:srgbClr val="0D0D0D"/>
                </a:solidFill>
                <a:effectLst/>
                <a:latin typeface="Söhne"/>
              </a:rPr>
              <a:t>Resources need to provide an advantage that lasts. Toyota’s reputation for reliability in its vehicles is a durable resource that has supported its competitive position for decades.</a:t>
            </a:r>
          </a:p>
          <a:p>
            <a:pPr algn="l">
              <a:buFont typeface="+mj-lt"/>
              <a:buAutoNum type="arabicPeriod"/>
            </a:pPr>
            <a:r>
              <a:rPr lang="en-GB" b="1" i="0" dirty="0">
                <a:solidFill>
                  <a:srgbClr val="0D0D0D"/>
                </a:solidFill>
                <a:effectLst/>
                <a:latin typeface="Söhne"/>
              </a:rPr>
              <a:t>Imitability</a:t>
            </a:r>
            <a:r>
              <a:rPr lang="en-GB" b="0" i="0" dirty="0">
                <a:solidFill>
                  <a:srgbClr val="0D0D0D"/>
                </a:solidFill>
                <a:effectLst/>
                <a:latin typeface="Söhne"/>
              </a:rPr>
              <a:t>:</a:t>
            </a:r>
          </a:p>
          <a:p>
            <a:pPr marL="742950" lvl="1" indent="-285750" algn="l">
              <a:buFont typeface="+mj-lt"/>
              <a:buAutoNum type="arabicPeriod"/>
            </a:pPr>
            <a:r>
              <a:rPr lang="en-GB" b="0" i="0" dirty="0">
                <a:solidFill>
                  <a:srgbClr val="0D0D0D"/>
                </a:solidFill>
                <a:effectLst/>
                <a:latin typeface="Söhne"/>
              </a:rPr>
              <a:t>If a resource is hard to imitate, it can sustain competitive advantage. The unique culture and employee training methods at Southwest Airlines have created a competitive service level challenging for rivals to imitate.</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a:p>
        </p:txBody>
      </p:sp>
    </p:spTree>
    <p:extLst>
      <p:ext uri="{BB962C8B-B14F-4D97-AF65-F5344CB8AC3E}">
        <p14:creationId xmlns:p14="http://schemas.microsoft.com/office/powerpoint/2010/main" val="10351050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GB" b="1" i="0" dirty="0">
                <a:effectLst/>
                <a:latin typeface="Söhne"/>
              </a:rPr>
              <a:t>How Organizations Can Improve Their Competitive Advantages:</a:t>
            </a:r>
          </a:p>
          <a:p>
            <a:pPr algn="l"/>
            <a:r>
              <a:rPr lang="en-GB" b="0" i="0" dirty="0">
                <a:effectLst/>
                <a:latin typeface="Söhne"/>
              </a:rPr>
              <a:t>a. </a:t>
            </a:r>
            <a:r>
              <a:rPr lang="en-GB" b="1" i="0" dirty="0">
                <a:effectLst/>
                <a:latin typeface="Söhne"/>
              </a:rPr>
              <a:t>Investing in Research and Development (R&amp;D):</a:t>
            </a:r>
            <a:endParaRPr lang="en-GB" b="0" i="0" dirty="0">
              <a:effectLst/>
              <a:latin typeface="Söhne"/>
            </a:endParaRPr>
          </a:p>
          <a:p>
            <a:pPr algn="l">
              <a:buFont typeface="Arial" panose="020B0604020202020204" pitchFamily="34" charset="0"/>
              <a:buChar char="•"/>
            </a:pPr>
            <a:r>
              <a:rPr lang="en-GB" b="1" i="0" dirty="0">
                <a:solidFill>
                  <a:srgbClr val="374151"/>
                </a:solidFill>
                <a:effectLst/>
                <a:latin typeface="Söhne"/>
              </a:rPr>
              <a:t>Example:</a:t>
            </a:r>
            <a:r>
              <a:rPr lang="en-GB" b="0" i="0" dirty="0">
                <a:solidFill>
                  <a:srgbClr val="374151"/>
                </a:solidFill>
                <a:effectLst/>
                <a:latin typeface="Söhne"/>
              </a:rPr>
              <a:t> Apple Inc. is known for its continuous investment in R&amp;D, leading to the development of innovative products like the iPhone and iPad. This commitment to technological advancement contributes to its competitive advantage.</a:t>
            </a:r>
          </a:p>
          <a:p>
            <a:pPr algn="l"/>
            <a:r>
              <a:rPr lang="en-GB" b="0" i="0" dirty="0">
                <a:effectLst/>
                <a:latin typeface="Söhne"/>
              </a:rPr>
              <a:t>b. </a:t>
            </a:r>
            <a:r>
              <a:rPr lang="en-GB" b="1" i="0" dirty="0">
                <a:effectLst/>
                <a:latin typeface="Söhne"/>
              </a:rPr>
              <a:t>Operational Efficiency and Cost Management:</a:t>
            </a:r>
            <a:endParaRPr lang="en-GB" b="0" i="0" dirty="0">
              <a:effectLst/>
              <a:latin typeface="Söhne"/>
            </a:endParaRPr>
          </a:p>
          <a:p>
            <a:pPr algn="l">
              <a:buFont typeface="Arial" panose="020B0604020202020204" pitchFamily="34" charset="0"/>
              <a:buChar char="•"/>
            </a:pPr>
            <a:r>
              <a:rPr lang="en-GB" b="1" i="0" dirty="0">
                <a:solidFill>
                  <a:srgbClr val="374151"/>
                </a:solidFill>
                <a:effectLst/>
                <a:latin typeface="Söhne"/>
              </a:rPr>
              <a:t>Example:</a:t>
            </a:r>
            <a:r>
              <a:rPr lang="en-GB" b="0" i="0" dirty="0">
                <a:solidFill>
                  <a:srgbClr val="374151"/>
                </a:solidFill>
                <a:effectLst/>
                <a:latin typeface="Söhne"/>
              </a:rPr>
              <a:t> Southwest Airlines has built a competitive advantage through efficient operations, quick turnaround times, and a low-cost model. This enables them to offer competitive prices to customers.</a:t>
            </a:r>
          </a:p>
          <a:p>
            <a:pPr algn="l"/>
            <a:r>
              <a:rPr lang="en-GB" b="0" i="0" dirty="0">
                <a:effectLst/>
                <a:latin typeface="Söhne"/>
              </a:rPr>
              <a:t>c. </a:t>
            </a:r>
            <a:r>
              <a:rPr lang="en-GB" b="1" i="0" dirty="0">
                <a:effectLst/>
                <a:latin typeface="Söhne"/>
              </a:rPr>
              <a:t>Customer-Centric Approach:</a:t>
            </a:r>
            <a:endParaRPr lang="en-GB" b="0" i="0" dirty="0">
              <a:effectLst/>
              <a:latin typeface="Söhne"/>
            </a:endParaRPr>
          </a:p>
          <a:p>
            <a:pPr algn="l">
              <a:buFont typeface="Arial" panose="020B0604020202020204" pitchFamily="34" charset="0"/>
              <a:buChar char="•"/>
            </a:pPr>
            <a:r>
              <a:rPr lang="en-GB" b="1" i="0" dirty="0">
                <a:solidFill>
                  <a:srgbClr val="374151"/>
                </a:solidFill>
                <a:effectLst/>
                <a:latin typeface="Söhne"/>
              </a:rPr>
              <a:t>Example:</a:t>
            </a:r>
            <a:r>
              <a:rPr lang="en-GB" b="0" i="0" dirty="0">
                <a:solidFill>
                  <a:srgbClr val="374151"/>
                </a:solidFill>
                <a:effectLst/>
                <a:latin typeface="Söhne"/>
              </a:rPr>
              <a:t> Amazon's customer-centric focus, exemplified by its emphasis on customer service, personalized recommendations, and quick delivery, has contributed significantly to its competitive advantage in the e-commerce industry.</a:t>
            </a:r>
          </a:p>
          <a:p>
            <a:pPr algn="l"/>
            <a:r>
              <a:rPr lang="en-GB" b="0" i="0" dirty="0">
                <a:effectLst/>
                <a:latin typeface="Söhne"/>
              </a:rPr>
              <a:t>d. </a:t>
            </a:r>
            <a:r>
              <a:rPr lang="en-GB" b="1" i="0" dirty="0">
                <a:effectLst/>
                <a:latin typeface="Söhne"/>
              </a:rPr>
              <a:t>Talent Development and Employee Engagement:</a:t>
            </a:r>
            <a:endParaRPr lang="en-GB" b="0" i="0" dirty="0">
              <a:effectLst/>
              <a:latin typeface="Söhne"/>
            </a:endParaRPr>
          </a:p>
          <a:p>
            <a:pPr algn="l">
              <a:buFont typeface="Arial" panose="020B0604020202020204" pitchFamily="34" charset="0"/>
              <a:buChar char="•"/>
            </a:pPr>
            <a:r>
              <a:rPr lang="en-GB" b="1" i="0" dirty="0">
                <a:solidFill>
                  <a:srgbClr val="374151"/>
                </a:solidFill>
                <a:effectLst/>
                <a:latin typeface="Söhne"/>
              </a:rPr>
              <a:t>Example:</a:t>
            </a:r>
            <a:r>
              <a:rPr lang="en-GB" b="0" i="0" dirty="0">
                <a:solidFill>
                  <a:srgbClr val="374151"/>
                </a:solidFill>
                <a:effectLst/>
                <a:latin typeface="Söhne"/>
              </a:rPr>
              <a:t> Google (Alphabet Inc.) is known for its emphasis on attracting top talent and fostering a creative work environment. The company's workforce, motivated by various perks and a culture of innovation, contributes to its competitive advantage in the technology sector.</a:t>
            </a:r>
          </a:p>
          <a:p>
            <a:pPr algn="l"/>
            <a:r>
              <a:rPr lang="en-GB" b="0" i="0" dirty="0">
                <a:effectLst/>
                <a:latin typeface="Söhne"/>
              </a:rPr>
              <a:t>e. </a:t>
            </a:r>
            <a:r>
              <a:rPr lang="en-GB" b="1" i="0" dirty="0">
                <a:effectLst/>
                <a:latin typeface="Söhne"/>
              </a:rPr>
              <a:t>Strategic Partnerships and Alliances:</a:t>
            </a:r>
            <a:endParaRPr lang="en-GB" b="0" i="0" dirty="0">
              <a:effectLst/>
              <a:latin typeface="Söhne"/>
            </a:endParaRPr>
          </a:p>
          <a:p>
            <a:pPr algn="l">
              <a:buFont typeface="Arial" panose="020B0604020202020204" pitchFamily="34" charset="0"/>
              <a:buChar char="•"/>
            </a:pPr>
            <a:r>
              <a:rPr lang="en-GB" b="1" i="0" dirty="0">
                <a:solidFill>
                  <a:srgbClr val="374151"/>
                </a:solidFill>
                <a:effectLst/>
                <a:latin typeface="Söhne"/>
              </a:rPr>
              <a:t>Example:</a:t>
            </a:r>
            <a:r>
              <a:rPr lang="en-GB" b="0" i="0" dirty="0">
                <a:solidFill>
                  <a:srgbClr val="374151"/>
                </a:solidFill>
                <a:effectLst/>
                <a:latin typeface="Söhne"/>
              </a:rPr>
              <a:t> The partnership between Starbucks and Nestlé, where Nestlé has the rights to market Starbucks products globally, enhances both companies' competitive advantages by leveraging each other's strengths in distribution and brand recognition.</a:t>
            </a:r>
          </a:p>
          <a:p>
            <a:pPr algn="l"/>
            <a:r>
              <a:rPr lang="en-GB" b="0" i="0" dirty="0">
                <a:effectLst/>
                <a:latin typeface="Söhne"/>
              </a:rPr>
              <a:t>f. </a:t>
            </a:r>
            <a:r>
              <a:rPr lang="en-GB" b="1" i="0" dirty="0">
                <a:effectLst/>
                <a:latin typeface="Söhne"/>
              </a:rPr>
              <a:t>Digital Transformation:</a:t>
            </a:r>
            <a:endParaRPr lang="en-GB" b="0" i="0" dirty="0">
              <a:effectLst/>
              <a:latin typeface="Söhne"/>
            </a:endParaRPr>
          </a:p>
          <a:p>
            <a:pPr algn="l">
              <a:buFont typeface="Arial" panose="020B0604020202020204" pitchFamily="34" charset="0"/>
              <a:buChar char="•"/>
            </a:pPr>
            <a:r>
              <a:rPr lang="en-GB" b="1" i="0" dirty="0">
                <a:solidFill>
                  <a:srgbClr val="374151"/>
                </a:solidFill>
                <a:effectLst/>
                <a:latin typeface="Söhne"/>
              </a:rPr>
              <a:t>Example:</a:t>
            </a:r>
            <a:r>
              <a:rPr lang="en-GB" b="0" i="0" dirty="0">
                <a:solidFill>
                  <a:srgbClr val="374151"/>
                </a:solidFill>
                <a:effectLst/>
                <a:latin typeface="Söhne"/>
              </a:rPr>
              <a:t> The digital transformation initiatives of companies like Microsoft, enabling cloud-based services and digital platforms, have improved their competitive positions in the technology sector.</a:t>
            </a:r>
          </a:p>
          <a:p>
            <a:pPr algn="l"/>
            <a:r>
              <a:rPr lang="en-GB" b="0" i="0" dirty="0">
                <a:effectLst/>
                <a:latin typeface="Söhne"/>
              </a:rPr>
              <a:t>g. </a:t>
            </a:r>
            <a:r>
              <a:rPr lang="en-GB" b="1" i="0" dirty="0">
                <a:effectLst/>
                <a:latin typeface="Söhne"/>
              </a:rPr>
              <a:t>Supply Chain Optimization:</a:t>
            </a:r>
            <a:endParaRPr lang="en-GB" b="0" i="0" dirty="0">
              <a:effectLst/>
              <a:latin typeface="Söhne"/>
            </a:endParaRPr>
          </a:p>
          <a:p>
            <a:pPr algn="l">
              <a:buFont typeface="Arial" panose="020B0604020202020204" pitchFamily="34" charset="0"/>
              <a:buChar char="•"/>
            </a:pPr>
            <a:r>
              <a:rPr lang="en-GB" b="1" i="0" dirty="0">
                <a:solidFill>
                  <a:srgbClr val="374151"/>
                </a:solidFill>
                <a:effectLst/>
                <a:latin typeface="Söhne"/>
              </a:rPr>
              <a:t>Example:</a:t>
            </a:r>
            <a:r>
              <a:rPr lang="en-GB" b="0" i="0" dirty="0">
                <a:solidFill>
                  <a:srgbClr val="374151"/>
                </a:solidFill>
                <a:effectLst/>
                <a:latin typeface="Söhne"/>
              </a:rPr>
              <a:t> Unilever has focused on sustainable and efficient supply chain practices. This commitment to responsible sourcing and reducing environmental impact contributes to its competitive advantage in the consumer goods industry.</a:t>
            </a:r>
          </a:p>
          <a:p>
            <a:pPr algn="l">
              <a:buFont typeface="Arial" panose="020B0604020202020204" pitchFamily="34" charset="0"/>
              <a:buNone/>
            </a:pPr>
            <a:endParaRPr lang="en-GB" b="0" i="0" dirty="0">
              <a:solidFill>
                <a:srgbClr val="374151"/>
              </a:solidFill>
              <a:effectLst/>
              <a:latin typeface="Söhne"/>
            </a:endParaRPr>
          </a:p>
          <a:p>
            <a:pPr algn="l"/>
            <a:r>
              <a:rPr lang="en-GB" b="1" i="0" dirty="0">
                <a:effectLst/>
                <a:latin typeface="Söhne"/>
              </a:rPr>
              <a:t>2. How Competitive Advantage Is Sustained:</a:t>
            </a:r>
          </a:p>
          <a:p>
            <a:pPr algn="l"/>
            <a:r>
              <a:rPr lang="en-GB" b="0" i="0" dirty="0">
                <a:effectLst/>
                <a:latin typeface="Söhne"/>
              </a:rPr>
              <a:t>a. </a:t>
            </a:r>
            <a:r>
              <a:rPr lang="en-GB" b="1" i="0" dirty="0">
                <a:effectLst/>
                <a:latin typeface="Söhne"/>
              </a:rPr>
              <a:t>Continuous Innovation:</a:t>
            </a:r>
            <a:endParaRPr lang="en-GB" b="0" i="0" dirty="0">
              <a:effectLst/>
              <a:latin typeface="Söhne"/>
            </a:endParaRPr>
          </a:p>
          <a:p>
            <a:pPr algn="l">
              <a:buFont typeface="Arial" panose="020B0604020202020204" pitchFamily="34" charset="0"/>
              <a:buChar char="•"/>
            </a:pPr>
            <a:r>
              <a:rPr lang="en-GB" b="1" i="0" dirty="0">
                <a:solidFill>
                  <a:srgbClr val="374151"/>
                </a:solidFill>
                <a:effectLst/>
                <a:latin typeface="Söhne"/>
              </a:rPr>
              <a:t>Example:</a:t>
            </a:r>
            <a:r>
              <a:rPr lang="en-GB" b="0" i="0" dirty="0">
                <a:solidFill>
                  <a:srgbClr val="374151"/>
                </a:solidFill>
                <a:effectLst/>
                <a:latin typeface="Söhne"/>
              </a:rPr>
              <a:t> Tesla's sustained competitive advantage in the electric vehicle market is driven by its continuous innovation in battery technology, autonomous driving features, and overall vehicle design.</a:t>
            </a:r>
          </a:p>
          <a:p>
            <a:pPr algn="l"/>
            <a:r>
              <a:rPr lang="en-GB" b="0" i="0" dirty="0">
                <a:effectLst/>
                <a:latin typeface="Söhne"/>
              </a:rPr>
              <a:t>b. </a:t>
            </a:r>
            <a:r>
              <a:rPr lang="en-GB" b="1" i="0" dirty="0">
                <a:effectLst/>
                <a:latin typeface="Söhne"/>
              </a:rPr>
              <a:t>Brand Loyalty and Reputation:</a:t>
            </a:r>
            <a:endParaRPr lang="en-GB" b="0" i="0" dirty="0">
              <a:effectLst/>
              <a:latin typeface="Söhne"/>
            </a:endParaRPr>
          </a:p>
          <a:p>
            <a:pPr algn="l">
              <a:buFont typeface="Arial" panose="020B0604020202020204" pitchFamily="34" charset="0"/>
              <a:buChar char="•"/>
            </a:pPr>
            <a:r>
              <a:rPr lang="en-GB" b="1" i="0" dirty="0">
                <a:solidFill>
                  <a:srgbClr val="374151"/>
                </a:solidFill>
                <a:effectLst/>
                <a:latin typeface="Söhne"/>
              </a:rPr>
              <a:t>Example:</a:t>
            </a:r>
            <a:r>
              <a:rPr lang="en-GB" b="0" i="0" dirty="0">
                <a:solidFill>
                  <a:srgbClr val="374151"/>
                </a:solidFill>
                <a:effectLst/>
                <a:latin typeface="Söhne"/>
              </a:rPr>
              <a:t> Coca-Cola's long-standing brand reputation and customer loyalty contribute to its sustained competitive advantage in the beverage industry. Consumers often choose Coca-Cola over competitors due to the brand's familiarity and positive associations.</a:t>
            </a:r>
          </a:p>
          <a:p>
            <a:pPr algn="l"/>
            <a:r>
              <a:rPr lang="en-GB" b="0" i="0" dirty="0">
                <a:effectLst/>
                <a:latin typeface="Söhne"/>
              </a:rPr>
              <a:t>c. </a:t>
            </a:r>
            <a:r>
              <a:rPr lang="en-GB" b="1" i="0" dirty="0">
                <a:effectLst/>
                <a:latin typeface="Söhne"/>
              </a:rPr>
              <a:t>Adaptability to Market Changes:</a:t>
            </a:r>
            <a:endParaRPr lang="en-GB" b="0" i="0" dirty="0">
              <a:effectLst/>
              <a:latin typeface="Söhne"/>
            </a:endParaRPr>
          </a:p>
          <a:p>
            <a:pPr algn="l">
              <a:buFont typeface="Arial" panose="020B0604020202020204" pitchFamily="34" charset="0"/>
              <a:buChar char="•"/>
            </a:pPr>
            <a:r>
              <a:rPr lang="en-GB" b="1" i="0" dirty="0">
                <a:solidFill>
                  <a:srgbClr val="374151"/>
                </a:solidFill>
                <a:effectLst/>
                <a:latin typeface="Söhne"/>
              </a:rPr>
              <a:t>Example:</a:t>
            </a:r>
            <a:r>
              <a:rPr lang="en-GB" b="0" i="0" dirty="0">
                <a:solidFill>
                  <a:srgbClr val="374151"/>
                </a:solidFill>
                <a:effectLst/>
                <a:latin typeface="Söhne"/>
              </a:rPr>
              <a:t> Netflix's ability to adapt to changes in the media consumption landscape, from DVD rentals to streaming, demonstrates its sustained competitive advantage. The company continually evolves its business model to stay ahead in the entertainment industry.</a:t>
            </a:r>
          </a:p>
          <a:p>
            <a:pPr algn="l"/>
            <a:r>
              <a:rPr lang="en-GB" b="0" i="0" dirty="0">
                <a:effectLst/>
                <a:latin typeface="Söhne"/>
              </a:rPr>
              <a:t>d. </a:t>
            </a:r>
            <a:r>
              <a:rPr lang="en-GB" b="1" i="0" dirty="0">
                <a:effectLst/>
                <a:latin typeface="Söhne"/>
              </a:rPr>
              <a:t>Strategic Diversification:</a:t>
            </a:r>
            <a:endParaRPr lang="en-GB" b="0" i="0" dirty="0">
              <a:effectLst/>
              <a:latin typeface="Söhne"/>
            </a:endParaRPr>
          </a:p>
          <a:p>
            <a:pPr algn="l">
              <a:buFont typeface="Arial" panose="020B0604020202020204" pitchFamily="34" charset="0"/>
              <a:buChar char="•"/>
            </a:pPr>
            <a:r>
              <a:rPr lang="en-GB" b="1" i="0" dirty="0">
                <a:solidFill>
                  <a:srgbClr val="374151"/>
                </a:solidFill>
                <a:effectLst/>
                <a:latin typeface="Söhne"/>
              </a:rPr>
              <a:t>Example:</a:t>
            </a:r>
            <a:r>
              <a:rPr lang="en-GB" b="0" i="0" dirty="0">
                <a:solidFill>
                  <a:srgbClr val="374151"/>
                </a:solidFill>
                <a:effectLst/>
                <a:latin typeface="Söhne"/>
              </a:rPr>
              <a:t> The Walt Disney Company's sustained competitive advantage is built on strategic diversification, including theme parks, media networks, and content production. This diversification helps mitigate risks and creates multiple revenue streams.</a:t>
            </a:r>
          </a:p>
          <a:p>
            <a:pPr algn="l"/>
            <a:r>
              <a:rPr lang="en-GB" b="0" i="0" dirty="0">
                <a:effectLst/>
                <a:latin typeface="Söhne"/>
              </a:rPr>
              <a:t>e. </a:t>
            </a:r>
            <a:r>
              <a:rPr lang="en-GB" b="1" i="0" dirty="0">
                <a:effectLst/>
                <a:latin typeface="Söhne"/>
              </a:rPr>
              <a:t>Investment in Human Capital:</a:t>
            </a:r>
            <a:endParaRPr lang="en-GB" b="0" i="0" dirty="0">
              <a:effectLst/>
              <a:latin typeface="Söhne"/>
            </a:endParaRPr>
          </a:p>
          <a:p>
            <a:pPr algn="l">
              <a:buFont typeface="Arial" panose="020B0604020202020204" pitchFamily="34" charset="0"/>
              <a:buChar char="•"/>
            </a:pPr>
            <a:r>
              <a:rPr lang="en-GB" b="1" i="0" dirty="0">
                <a:solidFill>
                  <a:srgbClr val="374151"/>
                </a:solidFill>
                <a:effectLst/>
                <a:latin typeface="Söhne"/>
              </a:rPr>
              <a:t>Example:</a:t>
            </a:r>
            <a:r>
              <a:rPr lang="en-GB" b="0" i="0" dirty="0">
                <a:solidFill>
                  <a:srgbClr val="374151"/>
                </a:solidFill>
                <a:effectLst/>
                <a:latin typeface="Söhne"/>
              </a:rPr>
              <a:t> Procter &amp; Gamble's emphasis on employee development, training, and talent retention contributes to its sustained competitive advantage in the consumer goods industry. A skilled and knowledgeable workforce enhances the company's capabilities.</a:t>
            </a:r>
          </a:p>
          <a:p>
            <a:pPr algn="l"/>
            <a:r>
              <a:rPr lang="en-GB" b="0" i="0" dirty="0">
                <a:effectLst/>
                <a:latin typeface="Söhne"/>
              </a:rPr>
              <a:t>f. </a:t>
            </a:r>
            <a:r>
              <a:rPr lang="en-GB" b="1" i="0" dirty="0">
                <a:effectLst/>
                <a:latin typeface="Söhne"/>
              </a:rPr>
              <a:t>Effective Risk Management:</a:t>
            </a:r>
            <a:endParaRPr lang="en-GB" b="0" i="0" dirty="0">
              <a:effectLst/>
              <a:latin typeface="Söhne"/>
            </a:endParaRPr>
          </a:p>
          <a:p>
            <a:pPr algn="l">
              <a:buFont typeface="Arial" panose="020B0604020202020204" pitchFamily="34" charset="0"/>
              <a:buChar char="•"/>
            </a:pPr>
            <a:r>
              <a:rPr lang="en-GB" b="1" i="0" dirty="0">
                <a:solidFill>
                  <a:srgbClr val="374151"/>
                </a:solidFill>
                <a:effectLst/>
                <a:latin typeface="Söhne"/>
              </a:rPr>
              <a:t>Example:</a:t>
            </a:r>
            <a:r>
              <a:rPr lang="en-GB" b="0" i="0" dirty="0">
                <a:solidFill>
                  <a:srgbClr val="374151"/>
                </a:solidFill>
                <a:effectLst/>
                <a:latin typeface="Söhne"/>
              </a:rPr>
              <a:t> Toyota's resilience in the face of challenges such as natural disasters and supply chain disruptions showcases effective risk management. This ability to navigate uncertainties contributes to its sustained competitive advantage in the automotive industry.</a:t>
            </a:r>
          </a:p>
          <a:p>
            <a:pPr algn="l"/>
            <a:r>
              <a:rPr lang="en-GB" b="0" i="0" dirty="0">
                <a:effectLst/>
                <a:latin typeface="Söhne"/>
              </a:rPr>
              <a:t>g. </a:t>
            </a:r>
            <a:r>
              <a:rPr lang="en-GB" b="1" i="0" dirty="0">
                <a:effectLst/>
                <a:latin typeface="Söhne"/>
              </a:rPr>
              <a:t>Customer Relationship Management:</a:t>
            </a:r>
            <a:endParaRPr lang="en-GB" b="0" i="0" dirty="0">
              <a:effectLst/>
              <a:latin typeface="Söhne"/>
            </a:endParaRPr>
          </a:p>
          <a:p>
            <a:pPr algn="l">
              <a:buFont typeface="Arial" panose="020B0604020202020204" pitchFamily="34" charset="0"/>
              <a:buChar char="•"/>
            </a:pPr>
            <a:r>
              <a:rPr lang="en-GB" b="1" i="0" dirty="0">
                <a:solidFill>
                  <a:srgbClr val="374151"/>
                </a:solidFill>
                <a:effectLst/>
                <a:latin typeface="Söhne"/>
              </a:rPr>
              <a:t>Example:</a:t>
            </a:r>
            <a:r>
              <a:rPr lang="en-GB" b="0" i="0" dirty="0">
                <a:solidFill>
                  <a:srgbClr val="374151"/>
                </a:solidFill>
                <a:effectLst/>
                <a:latin typeface="Söhne"/>
              </a:rPr>
              <a:t> Amazon's sustained competitive advantage is partly due to its customer-focused approach, which includes personalized recommendations and a seamless shopping experience. Building strong customer relationships fosters loyalty and repeat business.</a:t>
            </a:r>
          </a:p>
          <a:p>
            <a:pPr algn="l"/>
            <a:r>
              <a:rPr lang="en-GB" b="0" i="0" dirty="0">
                <a:solidFill>
                  <a:srgbClr val="374151"/>
                </a:solidFill>
                <a:effectLst/>
                <a:latin typeface="Söhne"/>
              </a:rPr>
              <a:t>In summary, organizations can improve their competitive advantages through various strategic initiatives, and sustaining competitive advantage often involves a combination of continuous innovation, adaptability, effective risk management, and a focus on building strong relationships with customers and employees. The examples provided illustrate how successful companies have implemented these strategies to enhance and sustain their competitive positions in their respective industries.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buFont typeface="+mj-lt"/>
              <a:buAutoNum type="arabicPeriod"/>
            </a:pPr>
            <a:r>
              <a:rPr lang="en-GB" b="1" i="0" dirty="0">
                <a:solidFill>
                  <a:srgbClr val="0D0D0D"/>
                </a:solidFill>
                <a:effectLst/>
                <a:latin typeface="Söhne"/>
              </a:rPr>
              <a:t>Benchmarking</a:t>
            </a:r>
            <a:r>
              <a:rPr lang="en-GB" b="0" i="0" dirty="0">
                <a:solidFill>
                  <a:srgbClr val="0D0D0D"/>
                </a:solidFill>
                <a:effectLst/>
                <a:latin typeface="Söhne"/>
              </a:rPr>
              <a:t>:</a:t>
            </a:r>
          </a:p>
          <a:p>
            <a:pPr marL="742950" lvl="1" indent="-285750" algn="l">
              <a:buFont typeface="+mj-lt"/>
              <a:buAutoNum type="arabicPeriod"/>
            </a:pPr>
            <a:r>
              <a:rPr lang="en-GB" b="0" i="0" dirty="0">
                <a:solidFill>
                  <a:srgbClr val="0D0D0D"/>
                </a:solidFill>
                <a:effectLst/>
                <a:latin typeface="Söhne"/>
              </a:rPr>
              <a:t>This is the process of comparing one's business processes and performance metrics to industry bests or best practices from other companies. For instance, a small online retailer might benchmark its </a:t>
            </a:r>
            <a:r>
              <a:rPr lang="en-GB" b="0" i="0" dirty="0" err="1">
                <a:solidFill>
                  <a:srgbClr val="0D0D0D"/>
                </a:solidFill>
                <a:effectLst/>
                <a:latin typeface="Söhne"/>
              </a:rPr>
              <a:t>fulfillment</a:t>
            </a:r>
            <a:r>
              <a:rPr lang="en-GB" b="0" i="0" dirty="0">
                <a:solidFill>
                  <a:srgbClr val="0D0D0D"/>
                </a:solidFill>
                <a:effectLst/>
                <a:latin typeface="Söhne"/>
              </a:rPr>
              <a:t> and shipping processes against Amazon to identify areas for improvement, which could include automating order tracking or optimizing warehouse operations.</a:t>
            </a:r>
          </a:p>
          <a:p>
            <a:pPr algn="l">
              <a:buFont typeface="+mj-lt"/>
              <a:buAutoNum type="arabicPeriod"/>
            </a:pPr>
            <a:r>
              <a:rPr lang="en-GB" b="1" i="0" dirty="0">
                <a:solidFill>
                  <a:srgbClr val="0D0D0D"/>
                </a:solidFill>
                <a:effectLst/>
                <a:latin typeface="Söhne"/>
              </a:rPr>
              <a:t>Exploiting Existing Resources (Leveraging)</a:t>
            </a:r>
            <a:r>
              <a:rPr lang="en-GB" b="0" i="0" dirty="0">
                <a:solidFill>
                  <a:srgbClr val="0D0D0D"/>
                </a:solidFill>
                <a:effectLst/>
                <a:latin typeface="Söhne"/>
              </a:rPr>
              <a:t>:</a:t>
            </a:r>
          </a:p>
          <a:p>
            <a:pPr marL="742950" lvl="1" indent="-285750" algn="l">
              <a:buFont typeface="+mj-lt"/>
              <a:buAutoNum type="arabicPeriod"/>
            </a:pPr>
            <a:r>
              <a:rPr lang="en-GB" b="0" i="0" dirty="0">
                <a:solidFill>
                  <a:srgbClr val="0D0D0D"/>
                </a:solidFill>
                <a:effectLst/>
                <a:latin typeface="Söhne"/>
              </a:rPr>
              <a:t>Leveraging involves making the most efficient use of the company's existing resources. Toyota, for example, might exploit its existing expertise in lean manufacturing and reputation for quality to branch into producing medical devices, using the same principles that underpin its automotive success.</a:t>
            </a:r>
          </a:p>
          <a:p>
            <a:pPr algn="l">
              <a:buFont typeface="+mj-lt"/>
              <a:buAutoNum type="arabicPeriod"/>
            </a:pPr>
            <a:r>
              <a:rPr lang="en-GB" b="1" i="0" dirty="0">
                <a:solidFill>
                  <a:srgbClr val="0D0D0D"/>
                </a:solidFill>
                <a:effectLst/>
                <a:latin typeface="Söhne"/>
              </a:rPr>
              <a:t>Upgrading Resources</a:t>
            </a:r>
            <a:r>
              <a:rPr lang="en-GB" b="0" i="0" dirty="0">
                <a:solidFill>
                  <a:srgbClr val="0D0D0D"/>
                </a:solidFill>
                <a:effectLst/>
                <a:latin typeface="Söhne"/>
              </a:rPr>
              <a:t>:</a:t>
            </a:r>
          </a:p>
          <a:p>
            <a:pPr marL="742950" lvl="1" indent="-285750" algn="l">
              <a:buFont typeface="+mj-lt"/>
              <a:buAutoNum type="arabicPeriod"/>
            </a:pPr>
            <a:r>
              <a:rPr lang="en-GB" b="0" i="0" dirty="0">
                <a:solidFill>
                  <a:srgbClr val="0D0D0D"/>
                </a:solidFill>
                <a:effectLst/>
                <a:latin typeface="Söhne"/>
              </a:rPr>
              <a:t>Companies can upgrade their resources to better compete, which can be done in several ways:</a:t>
            </a:r>
          </a:p>
          <a:p>
            <a:pPr marL="1143000" lvl="2" indent="-228600" algn="l">
              <a:buFont typeface="+mj-lt"/>
              <a:buAutoNum type="arabicPeriod"/>
            </a:pPr>
            <a:r>
              <a:rPr lang="en-GB" b="0" i="0" dirty="0">
                <a:solidFill>
                  <a:srgbClr val="0D0D0D"/>
                </a:solidFill>
                <a:effectLst/>
                <a:latin typeface="Söhne"/>
              </a:rPr>
              <a:t>Adding new resources to enhance existing products/services: A software company could add AI capabilities to its existing products to make them more efficient and appealing in a market that increasingly values automation.</a:t>
            </a:r>
          </a:p>
          <a:p>
            <a:pPr marL="1143000" lvl="2" indent="-228600" algn="l">
              <a:buFont typeface="+mj-lt"/>
              <a:buAutoNum type="arabicPeriod"/>
            </a:pPr>
            <a:r>
              <a:rPr lang="en-GB" b="0" i="0" dirty="0">
                <a:solidFill>
                  <a:srgbClr val="0D0D0D"/>
                </a:solidFill>
                <a:effectLst/>
                <a:latin typeface="Söhne"/>
              </a:rPr>
              <a:t>Enhancing resources threatened by competition: A smartphone manufacturer noticing declining sales due to camera quality being surpassed by competitors might invest in advanced camera technology to regain market share.</a:t>
            </a:r>
          </a:p>
          <a:p>
            <a:pPr marL="1143000" lvl="2" indent="-228600" algn="l">
              <a:buFont typeface="+mj-lt"/>
              <a:buAutoNum type="arabicPeriod"/>
            </a:pPr>
            <a:r>
              <a:rPr lang="en-GB" b="0" i="0" dirty="0">
                <a:solidFill>
                  <a:srgbClr val="0D0D0D"/>
                </a:solidFill>
                <a:effectLst/>
                <a:latin typeface="Söhne"/>
              </a:rPr>
              <a:t>Adding complementary resources to outdo current competition: A coffee shop might add a bookshop to create a unique experience, combining coffee culture with literature, thus drawing in customers seeking a combined experience that competitors do not offer.</a:t>
            </a:r>
          </a:p>
          <a:p>
            <a:pPr algn="l"/>
            <a:r>
              <a:rPr lang="en-GB" b="0" i="0" dirty="0">
                <a:solidFill>
                  <a:srgbClr val="0D0D0D"/>
                </a:solidFill>
                <a:effectLst/>
                <a:latin typeface="Söhne"/>
              </a:rPr>
              <a:t>Each of these strategies, when implemented effectively, can help firms not just to compete, but to set themselves apart in a crowded market. They revolve around understanding and maximizing internal strengths, learning from the external environment, and evolving in anticipation of or in response to market changes.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a:p>
        </p:txBody>
      </p:sp>
    </p:spTree>
    <p:extLst>
      <p:ext uri="{BB962C8B-B14F-4D97-AF65-F5344CB8AC3E}">
        <p14:creationId xmlns:p14="http://schemas.microsoft.com/office/powerpoint/2010/main" val="41342144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buFont typeface="+mj-lt"/>
              <a:buAutoNum type="arabicPeriod"/>
            </a:pPr>
            <a:r>
              <a:rPr lang="en-GB" b="1" i="0" dirty="0">
                <a:solidFill>
                  <a:srgbClr val="374151"/>
                </a:solidFill>
                <a:effectLst/>
                <a:latin typeface="Söhne"/>
              </a:rPr>
              <a:t>Competitive Advantages of Microsoft:</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Microsoft has competitive advantages in personal computer software dominance and continuous innovation in gaming consoles. The sustainability depends on its ability to adapt to technological changes and consumer preferences.</a:t>
            </a:r>
          </a:p>
          <a:p>
            <a:pPr algn="l">
              <a:buFont typeface="+mj-lt"/>
              <a:buAutoNum type="arabicPeriod"/>
            </a:pPr>
            <a:r>
              <a:rPr lang="en-GB" b="1" i="0" dirty="0">
                <a:solidFill>
                  <a:srgbClr val="374151"/>
                </a:solidFill>
                <a:effectLst/>
                <a:latin typeface="Söhne"/>
              </a:rPr>
              <a:t>Core Competencies of Nintendo:</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Nintendo's core competencies lie in innovation, demonstrated by the success of the Wii and 3DS. Leveraging these competencies requires continuous innovation to stay ahead in the market.</a:t>
            </a:r>
          </a:p>
          <a:p>
            <a:pPr algn="l">
              <a:buFont typeface="+mj-lt"/>
              <a:buAutoNum type="arabicPeriod"/>
            </a:pPr>
            <a:r>
              <a:rPr lang="en-GB" b="1" i="0" dirty="0">
                <a:solidFill>
                  <a:srgbClr val="374151"/>
                </a:solidFill>
                <a:effectLst/>
                <a:latin typeface="Söhne"/>
              </a:rPr>
              <a:t>Sony and Kay's Three Areas of Distinctive Capabilities:</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Sony possesses technical, managerial, and innovative skills. Future resource development may involve further investments in R&amp;D and strategic acquisitions.</a:t>
            </a:r>
          </a:p>
          <a:p>
            <a:pPr algn="l">
              <a:buFont typeface="+mj-lt"/>
              <a:buAutoNum type="arabicPeriod"/>
            </a:pPr>
            <a:r>
              <a:rPr lang="en-GB" b="1" i="0" dirty="0">
                <a:solidFill>
                  <a:srgbClr val="374151"/>
                </a:solidFill>
                <a:effectLst/>
                <a:latin typeface="Söhne"/>
              </a:rPr>
              <a:t>Strategic Significance of Establishing Technical Standards:</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Establishing technical standards can provide a competitive advantage, but there are risks associated with potential incompatibility and convincing consumers to adopt new standards.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a:p>
        </p:txBody>
      </p:sp>
    </p:spTree>
    <p:extLst>
      <p:ext uri="{BB962C8B-B14F-4D97-AF65-F5344CB8AC3E}">
        <p14:creationId xmlns:p14="http://schemas.microsoft.com/office/powerpoint/2010/main" val="13533366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a:p>
        </p:txBody>
      </p:sp>
    </p:spTree>
    <p:extLst>
      <p:ext uri="{BB962C8B-B14F-4D97-AF65-F5344CB8AC3E}">
        <p14:creationId xmlns:p14="http://schemas.microsoft.com/office/powerpoint/2010/main" val="10177790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a:p>
        </p:txBody>
      </p:sp>
    </p:spTree>
    <p:extLst>
      <p:ext uri="{BB962C8B-B14F-4D97-AF65-F5344CB8AC3E}">
        <p14:creationId xmlns:p14="http://schemas.microsoft.com/office/powerpoint/2010/main" val="7614156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a:p>
        </p:txBody>
      </p:sp>
    </p:spTree>
    <p:extLst>
      <p:ext uri="{BB962C8B-B14F-4D97-AF65-F5344CB8AC3E}">
        <p14:creationId xmlns:p14="http://schemas.microsoft.com/office/powerpoint/2010/main" val="37841291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a:p>
        </p:txBody>
      </p:sp>
    </p:spTree>
    <p:extLst>
      <p:ext uri="{BB962C8B-B14F-4D97-AF65-F5344CB8AC3E}">
        <p14:creationId xmlns:p14="http://schemas.microsoft.com/office/powerpoint/2010/main" val="42778035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buFont typeface="+mj-lt"/>
              <a:buAutoNum type="arabicPeriod"/>
            </a:pPr>
            <a:r>
              <a:rPr lang="en-GB" b="1" i="0" dirty="0">
                <a:solidFill>
                  <a:srgbClr val="0D0D0D"/>
                </a:solidFill>
                <a:effectLst/>
                <a:latin typeface="Söhne"/>
              </a:rPr>
              <a:t>Achieving Superior Efficiency</a:t>
            </a:r>
            <a:r>
              <a:rPr lang="en-GB" b="0" i="0" dirty="0">
                <a:solidFill>
                  <a:srgbClr val="0D0D0D"/>
                </a:solidFill>
                <a:effectLst/>
                <a:latin typeface="Söhne"/>
              </a:rPr>
              <a:t>:</a:t>
            </a:r>
          </a:p>
          <a:p>
            <a:pPr marL="742950" lvl="1" indent="-285750" algn="l">
              <a:buFont typeface="+mj-lt"/>
              <a:buAutoNum type="arabicPeriod"/>
            </a:pPr>
            <a:r>
              <a:rPr lang="en-GB" b="0" i="0" dirty="0">
                <a:solidFill>
                  <a:srgbClr val="0D0D0D"/>
                </a:solidFill>
                <a:effectLst/>
                <a:latin typeface="Söhne"/>
              </a:rPr>
              <a:t>Walmart is an exemplar of efficiency, particularly in its supply chain management. The company's economies of scale, sophisticated inventory systems, and strategic human resource management, including extensive employee training, enable it to offer low prices consistently.</a:t>
            </a:r>
          </a:p>
          <a:p>
            <a:pPr algn="l">
              <a:buFont typeface="+mj-lt"/>
              <a:buAutoNum type="arabicPeriod"/>
            </a:pPr>
            <a:r>
              <a:rPr lang="en-GB" b="1" i="0" dirty="0">
                <a:solidFill>
                  <a:srgbClr val="0D0D0D"/>
                </a:solidFill>
                <a:effectLst/>
                <a:latin typeface="Söhne"/>
              </a:rPr>
              <a:t>Achieving Superior Quality</a:t>
            </a:r>
            <a:r>
              <a:rPr lang="en-GB" b="0" i="0" dirty="0">
                <a:solidFill>
                  <a:srgbClr val="0D0D0D"/>
                </a:solidFill>
                <a:effectLst/>
                <a:latin typeface="Söhne"/>
              </a:rPr>
              <a:t>:</a:t>
            </a:r>
          </a:p>
          <a:p>
            <a:pPr marL="742950" lvl="1" indent="-285750" algn="l">
              <a:buFont typeface="+mj-lt"/>
              <a:buAutoNum type="arabicPeriod"/>
            </a:pPr>
            <a:r>
              <a:rPr lang="en-GB" b="0" i="0" dirty="0">
                <a:solidFill>
                  <a:srgbClr val="0D0D0D"/>
                </a:solidFill>
                <a:effectLst/>
                <a:latin typeface="Söhne"/>
              </a:rPr>
              <a:t>Toyota’s production system is renowned for its emphasis on quality. The company’s approach to reliability and excellence, including its "kaizen" philosophy of continuous improvement, has long set it apart in the automotive industry.</a:t>
            </a:r>
          </a:p>
          <a:p>
            <a:pPr algn="l">
              <a:buFont typeface="+mj-lt"/>
              <a:buAutoNum type="arabicPeriod"/>
            </a:pPr>
            <a:r>
              <a:rPr lang="en-GB" b="1" i="0" dirty="0">
                <a:solidFill>
                  <a:srgbClr val="0D0D0D"/>
                </a:solidFill>
                <a:effectLst/>
                <a:latin typeface="Söhne"/>
              </a:rPr>
              <a:t>Achieving Superior Innovation</a:t>
            </a:r>
            <a:r>
              <a:rPr lang="en-GB" b="0" i="0" dirty="0">
                <a:solidFill>
                  <a:srgbClr val="0D0D0D"/>
                </a:solidFill>
                <a:effectLst/>
                <a:latin typeface="Söhne"/>
              </a:rPr>
              <a:t>:</a:t>
            </a:r>
          </a:p>
          <a:p>
            <a:pPr marL="742950" lvl="1" indent="-285750" algn="l">
              <a:buFont typeface="+mj-lt"/>
              <a:buAutoNum type="arabicPeriod"/>
            </a:pPr>
            <a:r>
              <a:rPr lang="en-GB" b="0" i="0" dirty="0">
                <a:solidFill>
                  <a:srgbClr val="0D0D0D"/>
                </a:solidFill>
                <a:effectLst/>
                <a:latin typeface="Söhne"/>
              </a:rPr>
              <a:t>Apple stands out for its superior innovation. The company's significant investment in R&amp;D has produced a range of successful products, including the iPhone and iPad. Its focus on design and functionality, and its ability to reduce innovation failures, have been central to its competitive edge.</a:t>
            </a:r>
          </a:p>
          <a:p>
            <a:pPr algn="l">
              <a:buFont typeface="+mj-lt"/>
              <a:buAutoNum type="arabicPeriod"/>
            </a:pPr>
            <a:r>
              <a:rPr lang="en-GB" b="1" i="0" dirty="0">
                <a:solidFill>
                  <a:srgbClr val="0D0D0D"/>
                </a:solidFill>
                <a:effectLst/>
                <a:latin typeface="Söhne"/>
              </a:rPr>
              <a:t>Achieving Superior Customer Responsiveness</a:t>
            </a:r>
            <a:r>
              <a:rPr lang="en-GB" b="0" i="0" dirty="0">
                <a:solidFill>
                  <a:srgbClr val="0D0D0D"/>
                </a:solidFill>
                <a:effectLst/>
                <a:latin typeface="Söhne"/>
              </a:rPr>
              <a:t>:</a:t>
            </a:r>
          </a:p>
          <a:p>
            <a:pPr marL="742950" lvl="1" indent="-285750" algn="l">
              <a:buFont typeface="+mj-lt"/>
              <a:buAutoNum type="arabicPeriod"/>
            </a:pPr>
            <a:r>
              <a:rPr lang="en-GB" b="0" i="0" dirty="0">
                <a:solidFill>
                  <a:srgbClr val="0D0D0D"/>
                </a:solidFill>
                <a:effectLst/>
                <a:latin typeface="Söhne"/>
              </a:rPr>
              <a:t>Amazon has achieved competitive advantage through exceptional customer responsiveness. </a:t>
            </a:r>
            <a:r>
              <a:rPr lang="en-GB" b="0" i="0">
                <a:solidFill>
                  <a:srgbClr val="0D0D0D"/>
                </a:solidFill>
                <a:effectLst/>
                <a:latin typeface="Söhne"/>
              </a:rPr>
              <a:t>Its customer-centric approach, demonstrated by leadership in areas like logistics, cloud computing, and artificial intelligence, enables rapid response to customer needs, including customization options and swift delivery times.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a:p>
        </p:txBody>
      </p:sp>
    </p:spTree>
    <p:extLst>
      <p:ext uri="{BB962C8B-B14F-4D97-AF65-F5344CB8AC3E}">
        <p14:creationId xmlns:p14="http://schemas.microsoft.com/office/powerpoint/2010/main" val="208096815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GB" b="1" i="0" dirty="0">
                <a:effectLst/>
                <a:latin typeface="Söhne"/>
              </a:rPr>
              <a:t>Functional-Level Strategies to Boost Efficiency at Amazon:</a:t>
            </a:r>
          </a:p>
          <a:p>
            <a:pPr algn="l">
              <a:buFont typeface="+mj-lt"/>
              <a:buAutoNum type="arabicPeriod"/>
            </a:pPr>
            <a:r>
              <a:rPr lang="en-GB" b="1" i="0" dirty="0">
                <a:solidFill>
                  <a:srgbClr val="374151"/>
                </a:solidFill>
                <a:effectLst/>
                <a:latin typeface="Söhne"/>
              </a:rPr>
              <a:t>Advanced Technology Integration:</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Amazon has heavily invested in technology, employing automation, robotics, and artificial intelligence in its warehouses for efficient order processing and </a:t>
            </a:r>
            <a:r>
              <a:rPr lang="en-GB" b="0" i="0" dirty="0" err="1">
                <a:solidFill>
                  <a:srgbClr val="374151"/>
                </a:solidFill>
                <a:effectLst/>
                <a:latin typeface="Söhne"/>
              </a:rPr>
              <a:t>fulfillment</a:t>
            </a:r>
            <a:r>
              <a:rPr lang="en-GB" b="0" i="0" dirty="0">
                <a:solidFill>
                  <a:srgbClr val="374151"/>
                </a:solidFill>
                <a:effectLst/>
                <a:latin typeface="Söhne"/>
              </a:rPr>
              <a:t>. This minimizes human error and speeds up the supply chain.</a:t>
            </a:r>
          </a:p>
          <a:p>
            <a:pPr algn="l">
              <a:buFont typeface="+mj-lt"/>
              <a:buAutoNum type="arabicPeriod"/>
            </a:pPr>
            <a:r>
              <a:rPr lang="en-GB" b="1" i="0" dirty="0">
                <a:solidFill>
                  <a:srgbClr val="374151"/>
                </a:solidFill>
                <a:effectLst/>
                <a:latin typeface="Söhne"/>
              </a:rPr>
              <a:t>Supply Chain Optimization:</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The company has implemented sophisticated supply chain management systems, enabling it to forecast demand accurately, optimize inventory levels, and reduce lead times. This results in a more efficient and cost-effective supply chain.</a:t>
            </a:r>
          </a:p>
          <a:p>
            <a:pPr algn="l">
              <a:buFont typeface="+mj-lt"/>
              <a:buAutoNum type="arabicPeriod"/>
            </a:pPr>
            <a:r>
              <a:rPr lang="en-GB" b="1" i="0" dirty="0">
                <a:solidFill>
                  <a:srgbClr val="374151"/>
                </a:solidFill>
                <a:effectLst/>
                <a:latin typeface="Söhne"/>
              </a:rPr>
              <a:t>Logistics and Distribution Network:</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Amazon strategically locates </a:t>
            </a:r>
            <a:r>
              <a:rPr lang="en-GB" b="0" i="0" dirty="0" err="1">
                <a:solidFill>
                  <a:srgbClr val="374151"/>
                </a:solidFill>
                <a:effectLst/>
                <a:latin typeface="Söhne"/>
              </a:rPr>
              <a:t>fulfillment</a:t>
            </a:r>
            <a:r>
              <a:rPr lang="en-GB" b="0" i="0" dirty="0">
                <a:solidFill>
                  <a:srgbClr val="374151"/>
                </a:solidFill>
                <a:effectLst/>
                <a:latin typeface="Söhne"/>
              </a:rPr>
              <a:t> </a:t>
            </a:r>
            <a:r>
              <a:rPr lang="en-GB" b="0" i="0" dirty="0" err="1">
                <a:solidFill>
                  <a:srgbClr val="374151"/>
                </a:solidFill>
                <a:effectLst/>
                <a:latin typeface="Söhne"/>
              </a:rPr>
              <a:t>centers</a:t>
            </a:r>
            <a:r>
              <a:rPr lang="en-GB" b="0" i="0" dirty="0">
                <a:solidFill>
                  <a:srgbClr val="374151"/>
                </a:solidFill>
                <a:effectLst/>
                <a:latin typeface="Söhne"/>
              </a:rPr>
              <a:t> globally, ensuring proximity to major markets. This decentralized distribution network minimizes shipping costs and delivery times, contributing to overall operational efficiency.</a:t>
            </a:r>
          </a:p>
          <a:p>
            <a:pPr algn="l">
              <a:buFont typeface="+mj-lt"/>
              <a:buAutoNum type="arabicPeriod"/>
            </a:pPr>
            <a:r>
              <a:rPr lang="en-GB" b="1" i="0" dirty="0">
                <a:solidFill>
                  <a:srgbClr val="374151"/>
                </a:solidFill>
                <a:effectLst/>
                <a:latin typeface="Söhne"/>
              </a:rPr>
              <a:t>Economies of Scale:</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Amazon's vast scale allows it to benefit from economies of scale. Bulk purchasing, efficient transportation, and centralized management contribute to lower per-unit costs, enhancing overall operational efficiency.</a:t>
            </a:r>
          </a:p>
          <a:p>
            <a:pPr algn="l">
              <a:buFont typeface="+mj-lt"/>
              <a:buAutoNum type="arabicPeriod"/>
            </a:pPr>
            <a:r>
              <a:rPr lang="en-GB" b="1" i="0" dirty="0">
                <a:solidFill>
                  <a:srgbClr val="374151"/>
                </a:solidFill>
                <a:effectLst/>
                <a:latin typeface="Söhne"/>
              </a:rPr>
              <a:t>Continuous Process Improvement:</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Amazon emphasizes a culture of continuous improvement. The company uses data analytics and performance metrics to identify areas for enhancement, leading to ongoing refinement of operational processes.</a:t>
            </a:r>
          </a:p>
          <a:p>
            <a:pPr algn="l"/>
            <a:r>
              <a:rPr lang="en-GB" b="1" i="0" dirty="0">
                <a:effectLst/>
                <a:latin typeface="Söhne"/>
              </a:rPr>
              <a:t>Functional-Level Strategies for Customer Responsiveness:</a:t>
            </a:r>
          </a:p>
          <a:p>
            <a:pPr algn="l">
              <a:buFont typeface="+mj-lt"/>
              <a:buAutoNum type="arabicPeriod"/>
            </a:pPr>
            <a:r>
              <a:rPr lang="en-GB" b="1" i="0" dirty="0">
                <a:solidFill>
                  <a:srgbClr val="374151"/>
                </a:solidFill>
                <a:effectLst/>
                <a:latin typeface="Söhne"/>
              </a:rPr>
              <a:t>24/7 Customer Service:</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Amazon provides round-the-clock customer service, ensuring that customers can get assistance or resolve issues at any time. This contributes to high levels of customer satisfaction.</a:t>
            </a:r>
          </a:p>
          <a:p>
            <a:pPr algn="l">
              <a:buFont typeface="+mj-lt"/>
              <a:buAutoNum type="arabicPeriod"/>
            </a:pPr>
            <a:r>
              <a:rPr lang="en-GB" b="1" i="0" dirty="0">
                <a:solidFill>
                  <a:srgbClr val="374151"/>
                </a:solidFill>
                <a:effectLst/>
                <a:latin typeface="Söhne"/>
              </a:rPr>
              <a:t>Personalized Recommendations:</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The company uses data analytics and machine learning to offer personalized product recommendations to customers. This enhances the shopping experience, making it more responsive to individual preferences.</a:t>
            </a:r>
          </a:p>
          <a:p>
            <a:pPr algn="l">
              <a:buFont typeface="+mj-lt"/>
              <a:buAutoNum type="arabicPeriod"/>
            </a:pPr>
            <a:r>
              <a:rPr lang="en-GB" b="1" i="0" dirty="0">
                <a:solidFill>
                  <a:srgbClr val="374151"/>
                </a:solidFill>
                <a:effectLst/>
                <a:latin typeface="Söhne"/>
              </a:rPr>
              <a:t>Fast and Reliable Shipping:</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Initiatives like Amazon Prime provide customers with expedited shipping options, reinforcing the company's commitment to prompt delivery and responsiveness to customer expectations.</a:t>
            </a:r>
          </a:p>
          <a:p>
            <a:pPr algn="l">
              <a:buFont typeface="+mj-lt"/>
              <a:buAutoNum type="arabicPeriod"/>
            </a:pPr>
            <a:r>
              <a:rPr lang="en-GB" b="1" i="0" dirty="0">
                <a:solidFill>
                  <a:srgbClr val="374151"/>
                </a:solidFill>
                <a:effectLst/>
                <a:latin typeface="Söhne"/>
              </a:rPr>
              <a:t>Transparent Communication:</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Amazon maintains transparent communication with customers regarding order status, shipping updates, and any issues that may arise. This builds trust and demonstrates responsiveness to customer concerns.</a:t>
            </a:r>
          </a:p>
          <a:p>
            <a:pPr algn="l"/>
            <a:r>
              <a:rPr lang="en-GB" b="1" i="0" dirty="0">
                <a:effectLst/>
                <a:latin typeface="Söhne"/>
              </a:rPr>
              <a:t>Innovation's Impact on Efficiency, Customer Responsiveness, and Product Quality:</a:t>
            </a:r>
          </a:p>
          <a:p>
            <a:pPr algn="l">
              <a:buFont typeface="+mj-lt"/>
              <a:buAutoNum type="arabicPeriod"/>
            </a:pPr>
            <a:r>
              <a:rPr lang="en-GB" b="1" i="0" dirty="0">
                <a:solidFill>
                  <a:srgbClr val="374151"/>
                </a:solidFill>
                <a:effectLst/>
                <a:latin typeface="Söhne"/>
              </a:rPr>
              <a:t>Efficiency:</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Innovation in warehouse automation, robotics, and AI has significantly improved the efficiency of order processing and </a:t>
            </a:r>
            <a:r>
              <a:rPr lang="en-GB" b="0" i="0" dirty="0" err="1">
                <a:solidFill>
                  <a:srgbClr val="374151"/>
                </a:solidFill>
                <a:effectLst/>
                <a:latin typeface="Söhne"/>
              </a:rPr>
              <a:t>fulfillment</a:t>
            </a:r>
            <a:r>
              <a:rPr lang="en-GB" b="0" i="0" dirty="0">
                <a:solidFill>
                  <a:srgbClr val="374151"/>
                </a:solidFill>
                <a:effectLst/>
                <a:latin typeface="Söhne"/>
              </a:rPr>
              <a:t>, reducing costs and speeding up delivery times.</a:t>
            </a:r>
          </a:p>
          <a:p>
            <a:pPr algn="l">
              <a:buFont typeface="+mj-lt"/>
              <a:buAutoNum type="arabicPeriod"/>
            </a:pPr>
            <a:r>
              <a:rPr lang="en-GB" b="1" i="0" dirty="0">
                <a:solidFill>
                  <a:srgbClr val="374151"/>
                </a:solidFill>
                <a:effectLst/>
                <a:latin typeface="Söhne"/>
              </a:rPr>
              <a:t>Customer Responsiveness:</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Innovations such as advanced recommendation algorithms and personalized customer experiences contribute to heightened customer responsiveness. Amazon's ability to leverage technology ensures a tailored and responsive shopping experience.</a:t>
            </a:r>
          </a:p>
          <a:p>
            <a:pPr algn="l">
              <a:buFont typeface="+mj-lt"/>
              <a:buAutoNum type="arabicPeriod"/>
            </a:pPr>
            <a:r>
              <a:rPr lang="en-GB" b="1" i="0" dirty="0">
                <a:solidFill>
                  <a:srgbClr val="374151"/>
                </a:solidFill>
                <a:effectLst/>
                <a:latin typeface="Söhne"/>
              </a:rPr>
              <a:t>Product Quality:</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Amazon's innovation extends to its product offerings, including the development of proprietary products like Kindle and Echo. The company's commitment to innovation contributes to maintaining high-quality products across its diverse range.</a:t>
            </a:r>
          </a:p>
          <a:p>
            <a:pPr algn="l"/>
            <a:r>
              <a:rPr lang="en-GB" b="1" i="0" dirty="0">
                <a:effectLst/>
                <a:latin typeface="Söhne"/>
              </a:rPr>
              <a:t>Sustainability of Amazon's Competitive Position:</a:t>
            </a:r>
          </a:p>
          <a:p>
            <a:pPr algn="l">
              <a:buFont typeface="+mj-lt"/>
              <a:buAutoNum type="arabicPeriod"/>
            </a:pPr>
            <a:r>
              <a:rPr lang="en-GB" b="1" i="0" dirty="0">
                <a:solidFill>
                  <a:srgbClr val="374151"/>
                </a:solidFill>
                <a:effectLst/>
                <a:latin typeface="Söhne"/>
              </a:rPr>
              <a:t>Strengths:</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Amazon's focus on innovation, operational efficiency, and customer responsiveness has solidified its position as a market leader.</a:t>
            </a:r>
          </a:p>
          <a:p>
            <a:pPr marL="742950" lvl="1" indent="-285750" algn="l">
              <a:buFont typeface="+mj-lt"/>
              <a:buAutoNum type="arabicPeriod"/>
            </a:pPr>
            <a:r>
              <a:rPr lang="en-GB" b="0" i="0" dirty="0">
                <a:solidFill>
                  <a:srgbClr val="374151"/>
                </a:solidFill>
                <a:effectLst/>
                <a:latin typeface="Söhne"/>
              </a:rPr>
              <a:t>Its vast infrastructure, global reach, and brand recognition create significant barriers to entry for potential competitors.</a:t>
            </a:r>
          </a:p>
          <a:p>
            <a:pPr algn="l">
              <a:buFont typeface="+mj-lt"/>
              <a:buAutoNum type="arabicPeriod"/>
            </a:pPr>
            <a:r>
              <a:rPr lang="en-GB" b="1" i="0" dirty="0">
                <a:solidFill>
                  <a:srgbClr val="374151"/>
                </a:solidFill>
                <a:effectLst/>
                <a:latin typeface="Söhne"/>
              </a:rPr>
              <a:t>Challenges:</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Increasing scrutiny regarding antitrust concerns and market dominance.</a:t>
            </a:r>
          </a:p>
          <a:p>
            <a:pPr marL="742950" lvl="1" indent="-285750" algn="l">
              <a:buFont typeface="+mj-lt"/>
              <a:buAutoNum type="arabicPeriod"/>
            </a:pPr>
            <a:r>
              <a:rPr lang="en-GB" b="0" i="0" dirty="0">
                <a:solidFill>
                  <a:srgbClr val="374151"/>
                </a:solidFill>
                <a:effectLst/>
                <a:latin typeface="Söhne"/>
              </a:rPr>
              <a:t>Intense competition from other major players in the e-commerce and cloud services industries.</a:t>
            </a:r>
          </a:p>
          <a:p>
            <a:pPr algn="l">
              <a:buFont typeface="+mj-lt"/>
              <a:buAutoNum type="arabicPeriod"/>
            </a:pPr>
            <a:r>
              <a:rPr lang="en-GB" b="1" i="0" dirty="0">
                <a:solidFill>
                  <a:srgbClr val="374151"/>
                </a:solidFill>
                <a:effectLst/>
                <a:latin typeface="Söhne"/>
              </a:rPr>
              <a:t>Ongoing Innovation:</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Amazon's continuous investment in innovation, evident in areas like AWS, drone delivery, and cashier-less stores, enhances its ability to adapt to changing market dynamics and reinforces its competitive position.</a:t>
            </a:r>
          </a:p>
          <a:p>
            <a:pPr algn="l">
              <a:buFont typeface="+mj-lt"/>
              <a:buAutoNum type="arabicPeriod"/>
            </a:pPr>
            <a:r>
              <a:rPr lang="en-GB" b="1" i="0" dirty="0">
                <a:solidFill>
                  <a:srgbClr val="374151"/>
                </a:solidFill>
                <a:effectLst/>
                <a:latin typeface="Söhne"/>
              </a:rPr>
              <a:t>Customer-Centric Approach:</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The company's unwavering commitment to customer satisfaction and responsiveness remains a key factor in maintaining a competitive edge.</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a:p>
        </p:txBody>
      </p:sp>
    </p:spTree>
    <p:extLst>
      <p:ext uri="{BB962C8B-B14F-4D97-AF65-F5344CB8AC3E}">
        <p14:creationId xmlns:p14="http://schemas.microsoft.com/office/powerpoint/2010/main" val="135333668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a:p>
        </p:txBody>
      </p:sp>
    </p:spTree>
    <p:extLst>
      <p:ext uri="{BB962C8B-B14F-4D97-AF65-F5344CB8AC3E}">
        <p14:creationId xmlns:p14="http://schemas.microsoft.com/office/powerpoint/2010/main" val="24655357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31</a:t>
            </a:fld>
            <a:endParaRPr kumimoji="0" lang="en-GB" altLang="en-US"/>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16/10/2024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16/10/2024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16/10/2024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16/10/2024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16/10/2024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16/10/2024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16/10/2024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16/10/2024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16/10/2024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16/10/2024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16/10/2024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16/10/2024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LCBB6004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47428" y="3717032"/>
            <a:ext cx="1029714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a:solidFill>
                  <a:srgbClr val="FFFF00"/>
                </a:solidFill>
              </a:rPr>
              <a:t>Week 4</a:t>
            </a:r>
            <a:endParaRPr lang="en-GB" altLang="en-US" b="1" dirty="0">
              <a:solidFill>
                <a:srgbClr val="FFFF00"/>
              </a:solidFill>
            </a:endParaRPr>
          </a:p>
          <a:p>
            <a:pPr eaLnBrk="1" hangingPunct="1"/>
            <a:r>
              <a:rPr lang="en-GB" altLang="en-US" sz="4000" dirty="0">
                <a:solidFill>
                  <a:srgbClr val="FFFF00"/>
                </a:solidFill>
              </a:rPr>
              <a:t>The Sources and Dimensions of Competitive Advantage</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Strategic Management and Sustainability</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052736"/>
            <a:ext cx="10729191" cy="4680520"/>
          </a:xfrm>
        </p:spPr>
        <p:txBody>
          <a:bodyPr/>
          <a:lstStyle/>
          <a:p>
            <a:pPr algn="just"/>
            <a:r>
              <a:rPr lang="en-GB" sz="2500" dirty="0"/>
              <a:t>Explain how resources deliver sustainable competitive advantage to the organisation.</a:t>
            </a:r>
          </a:p>
          <a:p>
            <a:pPr algn="just"/>
            <a:r>
              <a:rPr lang="en-GB" sz="2500" dirty="0"/>
              <a:t>Explain internal and external sources of competitive advantage.</a:t>
            </a:r>
          </a:p>
          <a:p>
            <a:pPr algn="just"/>
            <a:r>
              <a:rPr lang="en-GB" sz="2500" dirty="0"/>
              <a:t>Identify and explain the seven main concepts of sustainable competitive advantage.</a:t>
            </a:r>
          </a:p>
          <a:p>
            <a:pPr algn="just"/>
            <a:r>
              <a:rPr lang="en-GB" sz="2500" dirty="0"/>
              <a:t>Explain how competitive advantage is sustained. </a:t>
            </a:r>
          </a:p>
          <a:p>
            <a:pPr algn="just"/>
            <a:r>
              <a:rPr lang="en-GB" sz="2500" dirty="0"/>
              <a:t>Outline three methods for improving the sustainable competitive advantage of the organisation’s resources.</a:t>
            </a:r>
          </a:p>
          <a:p>
            <a:pPr algn="just"/>
            <a:r>
              <a:rPr lang="en-GB" sz="2500" dirty="0"/>
              <a:t>Identify and explore the role of efficiency, quality, innovation, and customer responsiveness in building and maintaining a competitive advantage.</a:t>
            </a:r>
          </a:p>
          <a:p>
            <a:pPr algn="just"/>
            <a:endParaRPr lang="en-GB" dirty="0"/>
          </a:p>
          <a:p>
            <a:endParaRPr lang="en-US" sz="2800" dirty="0"/>
          </a:p>
          <a:p>
            <a:pPr marL="0" indent="0" eaLnBrk="1" hangingPunct="1">
              <a:buNone/>
              <a:defRPr/>
            </a:pPr>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1000"/>
                                        <p:tgtEl>
                                          <p:spTgt spid="7172">
                                            <p:txEl>
                                              <p:pRg st="1" end="1"/>
                                            </p:txEl>
                                          </p:spTgt>
                                        </p:tgtEl>
                                      </p:cBhvr>
                                    </p:animEffect>
                                    <p:anim calcmode="lin" valueType="num">
                                      <p:cBhvr>
                                        <p:cTn id="14"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1000"/>
                                        <p:tgtEl>
                                          <p:spTgt spid="7172">
                                            <p:txEl>
                                              <p:pRg st="2" end="2"/>
                                            </p:txEl>
                                          </p:spTgt>
                                        </p:tgtEl>
                                      </p:cBhvr>
                                    </p:animEffect>
                                    <p:anim calcmode="lin" valueType="num">
                                      <p:cBhvr>
                                        <p:cTn id="20"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1000"/>
                                        <p:tgtEl>
                                          <p:spTgt spid="7172">
                                            <p:txEl>
                                              <p:pRg st="3" end="3"/>
                                            </p:txEl>
                                          </p:spTgt>
                                        </p:tgtEl>
                                      </p:cBhvr>
                                    </p:animEffect>
                                    <p:anim calcmode="lin" valueType="num">
                                      <p:cBhvr>
                                        <p:cTn id="26"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nodeType="after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Effect transition="in" filter="fade">
                                      <p:cBhvr>
                                        <p:cTn id="31" dur="1000"/>
                                        <p:tgtEl>
                                          <p:spTgt spid="7172">
                                            <p:txEl>
                                              <p:pRg st="4" end="4"/>
                                            </p:txEl>
                                          </p:spTgt>
                                        </p:tgtEl>
                                      </p:cBhvr>
                                    </p:animEffect>
                                    <p:anim calcmode="lin" valueType="num">
                                      <p:cBhvr>
                                        <p:cTn id="32"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nodeType="afterEffect">
                                  <p:stCondLst>
                                    <p:cond delay="0"/>
                                  </p:stCondLst>
                                  <p:childTnLst>
                                    <p:set>
                                      <p:cBhvr>
                                        <p:cTn id="36" dur="1" fill="hold">
                                          <p:stCondLst>
                                            <p:cond delay="0"/>
                                          </p:stCondLst>
                                        </p:cTn>
                                        <p:tgtEl>
                                          <p:spTgt spid="7172">
                                            <p:txEl>
                                              <p:pRg st="5" end="5"/>
                                            </p:txEl>
                                          </p:spTgt>
                                        </p:tgtEl>
                                        <p:attrNameLst>
                                          <p:attrName>style.visibility</p:attrName>
                                        </p:attrNameLst>
                                      </p:cBhvr>
                                      <p:to>
                                        <p:strVal val="visible"/>
                                      </p:to>
                                    </p:set>
                                    <p:animEffect transition="in" filter="fade">
                                      <p:cBhvr>
                                        <p:cTn id="37" dur="1000"/>
                                        <p:tgtEl>
                                          <p:spTgt spid="7172">
                                            <p:txEl>
                                              <p:pRg st="5" end="5"/>
                                            </p:txEl>
                                          </p:spTgt>
                                        </p:tgtEl>
                                      </p:cBhvr>
                                    </p:animEffect>
                                    <p:anim calcmode="lin" valueType="num">
                                      <p:cBhvr>
                                        <p:cTn id="38"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Business and Competitive Strategies</a:t>
            </a:r>
          </a:p>
        </p:txBody>
      </p:sp>
      <p:sp>
        <p:nvSpPr>
          <p:cNvPr id="6" name="Text Placeholder 4">
            <a:extLst>
              <a:ext uri="{FF2B5EF4-FFF2-40B4-BE49-F238E27FC236}">
                <a16:creationId xmlns:a16="http://schemas.microsoft.com/office/drawing/2014/main" id="{E38987DE-725A-833C-19A5-21312D22DE58}"/>
              </a:ext>
            </a:extLst>
          </p:cNvPr>
          <p:cNvSpPr txBox="1">
            <a:spLocks/>
          </p:cNvSpPr>
          <p:nvPr/>
        </p:nvSpPr>
        <p:spPr>
          <a:xfrm>
            <a:off x="479425" y="1268760"/>
            <a:ext cx="11233150" cy="4818717"/>
          </a:xfrm>
          <a:prstGeom prst="rect">
            <a:avLst/>
          </a:prstGeom>
        </p:spPr>
        <p:txBody>
          <a:bodyPr>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57188" indent="-357188" algn="just">
              <a:spcBef>
                <a:spcPts val="1800"/>
              </a:spcBef>
            </a:pPr>
            <a:r>
              <a:rPr lang="en-GB" altLang="en-US" sz="3000" dirty="0">
                <a:ea typeface="ＭＳ Ｐゴシック" panose="020B0600070205080204" pitchFamily="34" charset="-128"/>
              </a:rPr>
              <a:t>Business strategy sets out an organisation’s strategic scope or direction; essentially, the markets it wants to compete in.</a:t>
            </a:r>
            <a:endParaRPr lang="en-GB" altLang="en-US" sz="3000" dirty="0">
              <a:highlight>
                <a:srgbClr val="FFFF00"/>
              </a:highlight>
              <a:ea typeface="ＭＳ Ｐゴシック" panose="020B0600070205080204" pitchFamily="34" charset="-128"/>
            </a:endParaRPr>
          </a:p>
          <a:p>
            <a:pPr marL="357188" indent="-357188" algn="just">
              <a:spcBef>
                <a:spcPts val="1800"/>
              </a:spcBef>
            </a:pPr>
            <a:r>
              <a:rPr lang="en-GB" altLang="en-US" sz="3000" dirty="0">
                <a:ea typeface="ＭＳ Ｐゴシック" panose="020B0600070205080204" pitchFamily="34" charset="-128"/>
              </a:rPr>
              <a:t>It is important to note that business strategy is often referred to as corporate strategy.</a:t>
            </a:r>
          </a:p>
          <a:p>
            <a:pPr marL="357188" indent="-357188" algn="just">
              <a:spcBef>
                <a:spcPts val="1800"/>
              </a:spcBef>
            </a:pPr>
            <a:r>
              <a:rPr lang="en-GB" altLang="en-US" sz="3000" dirty="0">
                <a:ea typeface="ＭＳ Ｐゴシック" panose="020B0600070205080204" pitchFamily="34" charset="-128"/>
              </a:rPr>
              <a:t>Competitive strategy is about </a:t>
            </a:r>
            <a:r>
              <a:rPr lang="en-GB" altLang="en-US" sz="3000" i="1" dirty="0">
                <a:ea typeface="ＭＳ Ｐゴシック" panose="020B0600070205080204" pitchFamily="34" charset="-128"/>
              </a:rPr>
              <a:t>how</a:t>
            </a:r>
            <a:r>
              <a:rPr lang="en-GB" altLang="en-US" sz="3000" dirty="0">
                <a:ea typeface="ＭＳ Ｐゴシック" panose="020B0600070205080204" pitchFamily="34" charset="-128"/>
              </a:rPr>
              <a:t> an organisation will compete in those markets.</a:t>
            </a:r>
          </a:p>
          <a:p>
            <a:pPr marL="357188" indent="-357188" algn="just">
              <a:spcBef>
                <a:spcPts val="1800"/>
              </a:spcBef>
            </a:pPr>
            <a:r>
              <a:rPr lang="en-GB" altLang="en-US" sz="3000" dirty="0">
                <a:ea typeface="ＭＳ Ｐゴシック" panose="020B0600070205080204" pitchFamily="34" charset="-128"/>
              </a:rPr>
              <a:t>A firm has a competitive advantage when it is able to create more economic value than rival firms.</a:t>
            </a:r>
          </a:p>
        </p:txBody>
      </p:sp>
      <p:sp>
        <p:nvSpPr>
          <p:cNvPr id="8" name="Arrow: Down 7">
            <a:extLst>
              <a:ext uri="{FF2B5EF4-FFF2-40B4-BE49-F238E27FC236}">
                <a16:creationId xmlns:a16="http://schemas.microsoft.com/office/drawing/2014/main" id="{FCAF3A06-0C59-724B-2E5C-917A28028610}"/>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Tree>
    <p:extLst>
      <p:ext uri="{BB962C8B-B14F-4D97-AF65-F5344CB8AC3E}">
        <p14:creationId xmlns:p14="http://schemas.microsoft.com/office/powerpoint/2010/main" val="3288601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Effect transition="in" filter="fade">
                                      <p:cBhvr>
                                        <p:cTn id="13" dur="1000"/>
                                        <p:tgtEl>
                                          <p:spTgt spid="6">
                                            <p:txEl>
                                              <p:pRg st="1" end="1"/>
                                            </p:txEl>
                                          </p:spTgt>
                                        </p:tgtEl>
                                      </p:cBhvr>
                                    </p:animEffect>
                                    <p:anim calcmode="lin" valueType="num">
                                      <p:cBhvr>
                                        <p:cTn id="14"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fade">
                                      <p:cBhvr>
                                        <p:cTn id="19" dur="1000"/>
                                        <p:tgtEl>
                                          <p:spTgt spid="6">
                                            <p:txEl>
                                              <p:pRg st="2" end="2"/>
                                            </p:txEl>
                                          </p:spTgt>
                                        </p:tgtEl>
                                      </p:cBhvr>
                                    </p:animEffect>
                                    <p:anim calcmode="lin" valueType="num">
                                      <p:cBhvr>
                                        <p:cTn id="2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Effect transition="in" filter="fade">
                                      <p:cBhvr>
                                        <p:cTn id="25" dur="1000"/>
                                        <p:tgtEl>
                                          <p:spTgt spid="6">
                                            <p:txEl>
                                              <p:pRg st="3" end="3"/>
                                            </p:txEl>
                                          </p:spTgt>
                                        </p:tgtEl>
                                      </p:cBhvr>
                                    </p:animEffect>
                                    <p:anim calcmode="lin" valueType="num">
                                      <p:cBhvr>
                                        <p:cTn id="26"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Business and Competitive Strategies</a:t>
            </a:r>
          </a:p>
        </p:txBody>
      </p:sp>
      <p:sp>
        <p:nvSpPr>
          <p:cNvPr id="2" name="Arrow: Down 1">
            <a:extLst>
              <a:ext uri="{FF2B5EF4-FFF2-40B4-BE49-F238E27FC236}">
                <a16:creationId xmlns:a16="http://schemas.microsoft.com/office/drawing/2014/main" id="{60F1A541-6E69-D0AF-32D3-5C77490DD466}"/>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
        <p:nvSpPr>
          <p:cNvPr id="3" name="Text Placeholder 4">
            <a:extLst>
              <a:ext uri="{FF2B5EF4-FFF2-40B4-BE49-F238E27FC236}">
                <a16:creationId xmlns:a16="http://schemas.microsoft.com/office/drawing/2014/main" id="{9504A84A-9E4E-40DC-5337-43AB9137EB1F}"/>
              </a:ext>
            </a:extLst>
          </p:cNvPr>
          <p:cNvSpPr txBox="1">
            <a:spLocks/>
          </p:cNvSpPr>
          <p:nvPr/>
        </p:nvSpPr>
        <p:spPr>
          <a:xfrm>
            <a:off x="479425" y="1156977"/>
            <a:ext cx="11233150" cy="4432263"/>
          </a:xfrm>
          <a:prstGeom prst="rect">
            <a:avLst/>
          </a:prstGeom>
        </p:spPr>
        <p:txBody>
          <a:bodyPr>
            <a:normAutofit lnSpcReduction="10000"/>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800"/>
              </a:spcBef>
            </a:pPr>
            <a:r>
              <a:rPr lang="en-GB" altLang="en-US" sz="3000" dirty="0">
                <a:ea typeface="ＭＳ Ｐゴシック" panose="020B0600070205080204" pitchFamily="34" charset="-128"/>
              </a:rPr>
              <a:t>The aim of competitive strategy is to acquire or sustain competitive advantage.</a:t>
            </a:r>
          </a:p>
          <a:p>
            <a:pPr algn="just">
              <a:spcBef>
                <a:spcPts val="1800"/>
              </a:spcBef>
            </a:pPr>
            <a:endParaRPr lang="en-GB" altLang="en-US" sz="3000" dirty="0">
              <a:ea typeface="ＭＳ Ｐゴシック" panose="020B0600070205080204" pitchFamily="34" charset="-128"/>
            </a:endParaRPr>
          </a:p>
          <a:p>
            <a:pPr algn="just">
              <a:spcBef>
                <a:spcPts val="1800"/>
              </a:spcBef>
            </a:pPr>
            <a:endParaRPr lang="en-GB" altLang="en-US" sz="3000" dirty="0">
              <a:ea typeface="ＭＳ Ｐゴシック" panose="020B0600070205080204" pitchFamily="34" charset="-128"/>
            </a:endParaRPr>
          </a:p>
          <a:p>
            <a:pPr algn="just">
              <a:spcBef>
                <a:spcPts val="1800"/>
              </a:spcBef>
            </a:pPr>
            <a:r>
              <a:rPr lang="en-GB" altLang="en-US" sz="3000" dirty="0">
                <a:ea typeface="ＭＳ Ｐゴシック" panose="020B0600070205080204" pitchFamily="34" charset="-128"/>
              </a:rPr>
              <a:t>A common strategy is to be less expensive than competitors.</a:t>
            </a:r>
          </a:p>
          <a:p>
            <a:pPr algn="just">
              <a:spcBef>
                <a:spcPts val="1800"/>
              </a:spcBef>
            </a:pPr>
            <a:r>
              <a:rPr lang="en-GB" altLang="en-US" sz="3000" dirty="0">
                <a:ea typeface="ＭＳ Ｐゴシック" panose="020B0600070205080204" pitchFamily="34" charset="-128"/>
              </a:rPr>
              <a:t>Other strategies include differentiation, innovating new products and/or services, and occasional cost promotions to undercut competitors for short periods.</a:t>
            </a:r>
          </a:p>
        </p:txBody>
      </p:sp>
      <p:pic>
        <p:nvPicPr>
          <p:cNvPr id="4" name="Picture 3">
            <a:extLst>
              <a:ext uri="{FF2B5EF4-FFF2-40B4-BE49-F238E27FC236}">
                <a16:creationId xmlns:a16="http://schemas.microsoft.com/office/drawing/2014/main" id="{B3CB2D07-E8DF-17E5-7CF9-F86EB63B25E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40016" y="1916832"/>
            <a:ext cx="3122183" cy="1285209"/>
          </a:xfrm>
          <a:prstGeom prst="rect">
            <a:avLst/>
          </a:prstGeom>
        </p:spPr>
      </p:pic>
    </p:spTree>
    <p:extLst>
      <p:ext uri="{BB962C8B-B14F-4D97-AF65-F5344CB8AC3E}">
        <p14:creationId xmlns:p14="http://schemas.microsoft.com/office/powerpoint/2010/main" val="667417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1200" fill="hold"/>
                                        <p:tgtEl>
                                          <p:spTgt spid="4"/>
                                        </p:tgtEl>
                                        <p:attrNameLst>
                                          <p:attrName>ppt_w</p:attrName>
                                        </p:attrNameLst>
                                      </p:cBhvr>
                                      <p:tavLst>
                                        <p:tav tm="0">
                                          <p:val>
                                            <p:fltVal val="0"/>
                                          </p:val>
                                        </p:tav>
                                        <p:tav tm="100000">
                                          <p:val>
                                            <p:strVal val="#ppt_w"/>
                                          </p:val>
                                        </p:tav>
                                      </p:tavLst>
                                    </p:anim>
                                    <p:anim calcmode="lin" valueType="num">
                                      <p:cBhvr>
                                        <p:cTn id="14" dur="1200" fill="hold"/>
                                        <p:tgtEl>
                                          <p:spTgt spid="4"/>
                                        </p:tgtEl>
                                        <p:attrNameLst>
                                          <p:attrName>ppt_h</p:attrName>
                                        </p:attrNameLst>
                                      </p:cBhvr>
                                      <p:tavLst>
                                        <p:tav tm="0">
                                          <p:val>
                                            <p:fltVal val="0"/>
                                          </p:val>
                                        </p:tav>
                                        <p:tav tm="100000">
                                          <p:val>
                                            <p:strVal val="#ppt_h"/>
                                          </p:val>
                                        </p:tav>
                                      </p:tavLst>
                                    </p:anim>
                                    <p:animEffect transition="in" filter="fade">
                                      <p:cBhvr>
                                        <p:cTn id="15" dur="1200"/>
                                        <p:tgtEl>
                                          <p:spTgt spid="4"/>
                                        </p:tgtEl>
                                      </p:cBhvr>
                                    </p:animEffect>
                                  </p:childTnLst>
                                </p:cTn>
                              </p:par>
                            </p:childTnLst>
                          </p:cTn>
                        </p:par>
                        <p:par>
                          <p:cTn id="16" fill="hold">
                            <p:stCondLst>
                              <p:cond delay="3200"/>
                            </p:stCondLst>
                            <p:childTnLst>
                              <p:par>
                                <p:cTn id="17" presetID="42"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anim calcmode="lin" valueType="num">
                                      <p:cBhvr>
                                        <p:cTn id="20" dur="2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2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2" fill="hold">
                            <p:stCondLst>
                              <p:cond delay="5200"/>
                            </p:stCondLst>
                            <p:childTnLst>
                              <p:par>
                                <p:cTn id="23" presetID="42" presetClass="entr" presetSubtype="0" fill="hold" grpId="0" nodeType="after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anim calcmode="lin" valueType="num">
                                      <p:cBhvr>
                                        <p:cTn id="26" dur="2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7" dur="2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The Sources of a Firm’s Competitive Advantage</a:t>
            </a:r>
          </a:p>
        </p:txBody>
      </p:sp>
      <p:pic>
        <p:nvPicPr>
          <p:cNvPr id="6" name="Picture 5">
            <a:extLst>
              <a:ext uri="{FF2B5EF4-FFF2-40B4-BE49-F238E27FC236}">
                <a16:creationId xmlns:a16="http://schemas.microsoft.com/office/drawing/2014/main" id="{256FFF3B-E790-7886-83A1-DB27262C51AB}"/>
              </a:ext>
            </a:extLst>
          </p:cNvPr>
          <p:cNvPicPr>
            <a:picLocks noChangeAspect="1"/>
          </p:cNvPicPr>
          <p:nvPr/>
        </p:nvPicPr>
        <p:blipFill>
          <a:blip r:embed="rId3"/>
          <a:stretch>
            <a:fillRect/>
          </a:stretch>
        </p:blipFill>
        <p:spPr>
          <a:xfrm>
            <a:off x="914400" y="1490662"/>
            <a:ext cx="10363200" cy="3876675"/>
          </a:xfrm>
          <a:prstGeom prst="rect">
            <a:avLst/>
          </a:prstGeom>
        </p:spPr>
      </p:pic>
      <p:sp>
        <p:nvSpPr>
          <p:cNvPr id="7" name="TextBox 6">
            <a:extLst>
              <a:ext uri="{FF2B5EF4-FFF2-40B4-BE49-F238E27FC236}">
                <a16:creationId xmlns:a16="http://schemas.microsoft.com/office/drawing/2014/main" id="{8F206E7B-A85F-09BB-1608-F3B53A1CAE46}"/>
              </a:ext>
            </a:extLst>
          </p:cNvPr>
          <p:cNvSpPr txBox="1"/>
          <p:nvPr/>
        </p:nvSpPr>
        <p:spPr>
          <a:xfrm>
            <a:off x="8559181" y="5301208"/>
            <a:ext cx="3081435" cy="307777"/>
          </a:xfrm>
          <a:prstGeom prst="rect">
            <a:avLst/>
          </a:prstGeom>
          <a:noFill/>
        </p:spPr>
        <p:txBody>
          <a:bodyPr wrap="square">
            <a:spAutoFit/>
          </a:bodyPr>
          <a:lstStyle/>
          <a:p>
            <a:r>
              <a:rPr lang="en-GB" sz="1400" dirty="0"/>
              <a:t>Source: Barney and </a:t>
            </a:r>
            <a:r>
              <a:rPr lang="en-GB" sz="1400" dirty="0" err="1"/>
              <a:t>Hesterly</a:t>
            </a:r>
            <a:r>
              <a:rPr lang="en-GB" sz="1400" dirty="0"/>
              <a:t> (2015)</a:t>
            </a:r>
          </a:p>
        </p:txBody>
      </p:sp>
      <p:sp>
        <p:nvSpPr>
          <p:cNvPr id="8" name="Arrow: Down 7">
            <a:extLst>
              <a:ext uri="{FF2B5EF4-FFF2-40B4-BE49-F238E27FC236}">
                <a16:creationId xmlns:a16="http://schemas.microsoft.com/office/drawing/2014/main" id="{F6E4BCCF-F0A9-1939-B240-00A5B5F5A26A}"/>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Tree>
    <p:extLst>
      <p:ext uri="{BB962C8B-B14F-4D97-AF65-F5344CB8AC3E}">
        <p14:creationId xmlns:p14="http://schemas.microsoft.com/office/powerpoint/2010/main" val="2836837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500" fill="hold"/>
                                        <p:tgtEl>
                                          <p:spTgt spid="6"/>
                                        </p:tgtEl>
                                        <p:attrNameLst>
                                          <p:attrName>ppt_w</p:attrName>
                                        </p:attrNameLst>
                                      </p:cBhvr>
                                      <p:tavLst>
                                        <p:tav tm="0">
                                          <p:val>
                                            <p:fltVal val="0"/>
                                          </p:val>
                                        </p:tav>
                                        <p:tav tm="100000">
                                          <p:val>
                                            <p:strVal val="#ppt_w"/>
                                          </p:val>
                                        </p:tav>
                                      </p:tavLst>
                                    </p:anim>
                                    <p:anim calcmode="lin" valueType="num">
                                      <p:cBhvr>
                                        <p:cTn id="8" dur="1500" fill="hold"/>
                                        <p:tgtEl>
                                          <p:spTgt spid="6"/>
                                        </p:tgtEl>
                                        <p:attrNameLst>
                                          <p:attrName>ppt_h</p:attrName>
                                        </p:attrNameLst>
                                      </p:cBhvr>
                                      <p:tavLst>
                                        <p:tav tm="0">
                                          <p:val>
                                            <p:fltVal val="0"/>
                                          </p:val>
                                        </p:tav>
                                        <p:tav tm="100000">
                                          <p:val>
                                            <p:strVal val="#ppt_h"/>
                                          </p:val>
                                        </p:tav>
                                      </p:tavLst>
                                    </p:anim>
                                    <p:animEffect transition="in" filter="fade">
                                      <p:cBhvr>
                                        <p:cTn id="9" dur="1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The Sources of a Firm’s Competitive Advantage</a:t>
            </a:r>
          </a:p>
        </p:txBody>
      </p:sp>
      <p:pic>
        <p:nvPicPr>
          <p:cNvPr id="3" name="Picture 2">
            <a:extLst>
              <a:ext uri="{FF2B5EF4-FFF2-40B4-BE49-F238E27FC236}">
                <a16:creationId xmlns:a16="http://schemas.microsoft.com/office/drawing/2014/main" id="{51BF0F9F-8ED4-8250-F513-0F648095F73C}"/>
              </a:ext>
            </a:extLst>
          </p:cNvPr>
          <p:cNvPicPr>
            <a:picLocks noChangeAspect="1"/>
          </p:cNvPicPr>
          <p:nvPr/>
        </p:nvPicPr>
        <p:blipFill>
          <a:blip r:embed="rId3"/>
          <a:stretch>
            <a:fillRect/>
          </a:stretch>
        </p:blipFill>
        <p:spPr>
          <a:xfrm>
            <a:off x="909637" y="1484784"/>
            <a:ext cx="10372725" cy="3733800"/>
          </a:xfrm>
          <a:prstGeom prst="rect">
            <a:avLst/>
          </a:prstGeom>
        </p:spPr>
      </p:pic>
      <p:sp>
        <p:nvSpPr>
          <p:cNvPr id="4" name="TextBox 3">
            <a:extLst>
              <a:ext uri="{FF2B5EF4-FFF2-40B4-BE49-F238E27FC236}">
                <a16:creationId xmlns:a16="http://schemas.microsoft.com/office/drawing/2014/main" id="{2828571C-347F-973C-5DD4-FB379A9F1C4A}"/>
              </a:ext>
            </a:extLst>
          </p:cNvPr>
          <p:cNvSpPr txBox="1"/>
          <p:nvPr/>
        </p:nvSpPr>
        <p:spPr>
          <a:xfrm>
            <a:off x="8559181" y="5301208"/>
            <a:ext cx="3081435" cy="307777"/>
          </a:xfrm>
          <a:prstGeom prst="rect">
            <a:avLst/>
          </a:prstGeom>
          <a:noFill/>
        </p:spPr>
        <p:txBody>
          <a:bodyPr wrap="square">
            <a:spAutoFit/>
          </a:bodyPr>
          <a:lstStyle/>
          <a:p>
            <a:r>
              <a:rPr lang="en-GB" sz="1400" dirty="0"/>
              <a:t>Source: Barney and </a:t>
            </a:r>
            <a:r>
              <a:rPr lang="en-GB" sz="1400" dirty="0" err="1"/>
              <a:t>Hesterly</a:t>
            </a:r>
            <a:r>
              <a:rPr lang="en-GB" sz="1400" dirty="0"/>
              <a:t> (2015)</a:t>
            </a:r>
          </a:p>
        </p:txBody>
      </p:sp>
      <p:sp>
        <p:nvSpPr>
          <p:cNvPr id="5" name="Arrow: Down 4">
            <a:extLst>
              <a:ext uri="{FF2B5EF4-FFF2-40B4-BE49-F238E27FC236}">
                <a16:creationId xmlns:a16="http://schemas.microsoft.com/office/drawing/2014/main" id="{985B358C-3BEE-CC3B-524D-EA370D644F14}"/>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Tree>
    <p:extLst>
      <p:ext uri="{BB962C8B-B14F-4D97-AF65-F5344CB8AC3E}">
        <p14:creationId xmlns:p14="http://schemas.microsoft.com/office/powerpoint/2010/main" val="4065566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500" fill="hold"/>
                                        <p:tgtEl>
                                          <p:spTgt spid="3"/>
                                        </p:tgtEl>
                                        <p:attrNameLst>
                                          <p:attrName>ppt_w</p:attrName>
                                        </p:attrNameLst>
                                      </p:cBhvr>
                                      <p:tavLst>
                                        <p:tav tm="0">
                                          <p:val>
                                            <p:fltVal val="0"/>
                                          </p:val>
                                        </p:tav>
                                        <p:tav tm="100000">
                                          <p:val>
                                            <p:strVal val="#ppt_w"/>
                                          </p:val>
                                        </p:tav>
                                      </p:tavLst>
                                    </p:anim>
                                    <p:anim calcmode="lin" valueType="num">
                                      <p:cBhvr>
                                        <p:cTn id="8" dur="1500" fill="hold"/>
                                        <p:tgtEl>
                                          <p:spTgt spid="3"/>
                                        </p:tgtEl>
                                        <p:attrNameLst>
                                          <p:attrName>ppt_h</p:attrName>
                                        </p:attrNameLst>
                                      </p:cBhvr>
                                      <p:tavLst>
                                        <p:tav tm="0">
                                          <p:val>
                                            <p:fltVal val="0"/>
                                          </p:val>
                                        </p:tav>
                                        <p:tav tm="100000">
                                          <p:val>
                                            <p:strVal val="#ppt_h"/>
                                          </p:val>
                                        </p:tav>
                                      </p:tavLst>
                                    </p:anim>
                                    <p:animEffect transition="in" filter="fade">
                                      <p:cBhvr>
                                        <p:cTn id="9" dur="1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Sustainable Competitive Advantage </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479376" y="1412776"/>
            <a:ext cx="6984776" cy="388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200"/>
              </a:spcBef>
              <a:spcAft>
                <a:spcPts val="200"/>
              </a:spcAft>
              <a:buClr>
                <a:schemeClr val="tx1"/>
              </a:buClr>
            </a:pPr>
            <a:r>
              <a:rPr lang="en-GB" sz="2800" b="1" dirty="0">
                <a:solidFill>
                  <a:srgbClr val="FF0000"/>
                </a:solidFill>
              </a:rPr>
              <a:t>Sustainable competitive</a:t>
            </a:r>
            <a:r>
              <a:rPr lang="en-GB" sz="2800" dirty="0"/>
              <a:t> </a:t>
            </a:r>
            <a:r>
              <a:rPr lang="en-GB" sz="2800" b="1" dirty="0">
                <a:solidFill>
                  <a:srgbClr val="FF0000"/>
                </a:solidFill>
              </a:rPr>
              <a:t>advantage</a:t>
            </a:r>
            <a:r>
              <a:rPr lang="en-GB" sz="2800" dirty="0"/>
              <a:t> is an advantage over competitors that cannot easily be imitated. </a:t>
            </a:r>
          </a:p>
          <a:p>
            <a:pPr algn="just">
              <a:spcBef>
                <a:spcPts val="200"/>
              </a:spcBef>
              <a:spcAft>
                <a:spcPts val="200"/>
              </a:spcAft>
              <a:buClr>
                <a:schemeClr val="tx1"/>
              </a:buClr>
            </a:pPr>
            <a:r>
              <a:rPr lang="en-GB" sz="2800" dirty="0"/>
              <a:t>The main reason for analysing competitors is to enable the organisation to develop competitive advantages against them, especially advantages that can be sustained over time.</a:t>
            </a:r>
          </a:p>
          <a:p>
            <a:pPr algn="just">
              <a:buClr>
                <a:schemeClr val="tx1"/>
              </a:buClr>
            </a:pPr>
            <a:endParaRPr lang="en-GB" sz="2700" dirty="0"/>
          </a:p>
          <a:p>
            <a:pPr algn="just">
              <a:buClr>
                <a:schemeClr val="tx1"/>
              </a:buClr>
            </a:pPr>
            <a:endParaRPr lang="en-GB" sz="2700" dirty="0"/>
          </a:p>
        </p:txBody>
      </p:sp>
      <p:pic>
        <p:nvPicPr>
          <p:cNvPr id="6" name="Picture 5" descr="A picture containing text, furniture, table, worktable&#10;&#10;Description automatically generated">
            <a:extLst>
              <a:ext uri="{FF2B5EF4-FFF2-40B4-BE49-F238E27FC236}">
                <a16:creationId xmlns:a16="http://schemas.microsoft.com/office/drawing/2014/main" id="{B036BACC-7901-D5F4-7D66-0CE1A0AC0C0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54788" y="1916832"/>
            <a:ext cx="4837212" cy="2418606"/>
          </a:xfrm>
          <a:prstGeom prst="rect">
            <a:avLst/>
          </a:prstGeom>
        </p:spPr>
      </p:pic>
    </p:spTree>
    <p:extLst>
      <p:ext uri="{BB962C8B-B14F-4D97-AF65-F5344CB8AC3E}">
        <p14:creationId xmlns:p14="http://schemas.microsoft.com/office/powerpoint/2010/main" val="2947701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000"/>
                                        <p:tgtEl>
                                          <p:spTgt spid="5">
                                            <p:txEl>
                                              <p:pRg st="1" end="1"/>
                                            </p:txEl>
                                          </p:spTgt>
                                        </p:tgtEl>
                                      </p:cBhvr>
                                    </p:animEffect>
                                    <p:anim calcmode="lin" valueType="num">
                                      <p:cBhvr>
                                        <p:cTn id="14"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Sustainable Competitive Advantage </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19602" y="1143000"/>
            <a:ext cx="11152796"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200"/>
              </a:spcBef>
              <a:spcAft>
                <a:spcPts val="200"/>
              </a:spcAft>
              <a:buClr>
                <a:schemeClr val="tx1"/>
              </a:buClr>
            </a:pPr>
            <a:r>
              <a:rPr lang="en-GB" sz="2800" b="1" dirty="0">
                <a:solidFill>
                  <a:srgbClr val="FF0000"/>
                </a:solidFill>
              </a:rPr>
              <a:t>Sustainable competitive</a:t>
            </a:r>
            <a:r>
              <a:rPr lang="en-GB" sz="2800" dirty="0"/>
              <a:t> </a:t>
            </a:r>
            <a:r>
              <a:rPr lang="en-GB" sz="2800" b="1" dirty="0">
                <a:solidFill>
                  <a:srgbClr val="FF0000"/>
                </a:solidFill>
              </a:rPr>
              <a:t>advantage</a:t>
            </a:r>
            <a:r>
              <a:rPr lang="en-GB" sz="2800" dirty="0"/>
              <a:t> involves </a:t>
            </a:r>
            <a:r>
              <a:rPr lang="en-GB" sz="2800" b="1" u="sng" dirty="0"/>
              <a:t>every aspect </a:t>
            </a:r>
            <a:r>
              <a:rPr lang="en-GB" sz="2800" dirty="0"/>
              <a:t>of the way that the organisation competes in the market place – </a:t>
            </a:r>
            <a:r>
              <a:rPr lang="en-GB" sz="2800" u="sng" dirty="0"/>
              <a:t>prices, product range, manufacturing quality, service levels and so on</a:t>
            </a:r>
            <a:r>
              <a:rPr lang="en-GB" sz="2800" dirty="0"/>
              <a:t>. However, some of these factors can easily be imitated. The real benefits come from advantages that competitors cannot easily imitate, not from those that give only temporary relief from the competitive battle. </a:t>
            </a:r>
          </a:p>
          <a:p>
            <a:pPr algn="just">
              <a:spcBef>
                <a:spcPts val="200"/>
              </a:spcBef>
              <a:spcAft>
                <a:spcPts val="200"/>
              </a:spcAft>
              <a:buClr>
                <a:schemeClr val="tx1"/>
              </a:buClr>
            </a:pPr>
            <a:r>
              <a:rPr lang="en-GB" sz="2800" dirty="0"/>
              <a:t>To be sustainable, competitive advantage needs to be more deeply embedded in the organisation – its resources, skills, culture and investment over time.</a:t>
            </a:r>
          </a:p>
          <a:p>
            <a:pPr algn="just">
              <a:buClr>
                <a:schemeClr val="tx1"/>
              </a:buClr>
            </a:pPr>
            <a:endParaRPr lang="en-GB" sz="2700" dirty="0"/>
          </a:p>
          <a:p>
            <a:pPr algn="just">
              <a:buClr>
                <a:schemeClr val="tx1"/>
              </a:buClr>
            </a:pPr>
            <a:endParaRPr lang="en-GB" sz="2700" dirty="0"/>
          </a:p>
        </p:txBody>
      </p:sp>
    </p:spTree>
    <p:extLst>
      <p:ext uri="{BB962C8B-B14F-4D97-AF65-F5344CB8AC3E}">
        <p14:creationId xmlns:p14="http://schemas.microsoft.com/office/powerpoint/2010/main" val="467152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000"/>
                                        <p:tgtEl>
                                          <p:spTgt spid="5">
                                            <p:txEl>
                                              <p:pRg st="1" end="1"/>
                                            </p:txEl>
                                          </p:spTgt>
                                        </p:tgtEl>
                                      </p:cBhvr>
                                    </p:animEffect>
                                    <p:anim calcmode="lin" valueType="num">
                                      <p:cBhvr>
                                        <p:cTn id="14"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Some Sources of Competitive Advantage</a:t>
            </a:r>
          </a:p>
        </p:txBody>
      </p:sp>
      <p:graphicFrame>
        <p:nvGraphicFramePr>
          <p:cNvPr id="4" name="Diagram 3">
            <a:extLst>
              <a:ext uri="{FF2B5EF4-FFF2-40B4-BE49-F238E27FC236}">
                <a16:creationId xmlns:a16="http://schemas.microsoft.com/office/drawing/2014/main" id="{2D393418-D1BD-4299-A000-8A128B68A40B}"/>
              </a:ext>
            </a:extLst>
          </p:cNvPr>
          <p:cNvGraphicFramePr/>
          <p:nvPr>
            <p:extLst>
              <p:ext uri="{D42A27DB-BD31-4B8C-83A1-F6EECF244321}">
                <p14:modId xmlns:p14="http://schemas.microsoft.com/office/powerpoint/2010/main" val="3931156995"/>
              </p:ext>
            </p:extLst>
          </p:nvPr>
        </p:nvGraphicFramePr>
        <p:xfrm>
          <a:off x="947428" y="980728"/>
          <a:ext cx="10297144" cy="4680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6369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4000" fill="hold"/>
                                        <p:tgtEl>
                                          <p:spTgt spid="4"/>
                                        </p:tgtEl>
                                        <p:attrNameLst>
                                          <p:attrName>ppt_w</p:attrName>
                                        </p:attrNameLst>
                                      </p:cBhvr>
                                      <p:tavLst>
                                        <p:tav tm="0">
                                          <p:val>
                                            <p:fltVal val="0"/>
                                          </p:val>
                                        </p:tav>
                                        <p:tav tm="100000">
                                          <p:val>
                                            <p:strVal val="#ppt_w"/>
                                          </p:val>
                                        </p:tav>
                                      </p:tavLst>
                                    </p:anim>
                                    <p:anim calcmode="lin" valueType="num">
                                      <p:cBhvr>
                                        <p:cTn id="8" dur="4000" fill="hold"/>
                                        <p:tgtEl>
                                          <p:spTgt spid="4"/>
                                        </p:tgtEl>
                                        <p:attrNameLst>
                                          <p:attrName>ppt_h</p:attrName>
                                        </p:attrNameLst>
                                      </p:cBhvr>
                                      <p:tavLst>
                                        <p:tav tm="0">
                                          <p:val>
                                            <p:fltVal val="0"/>
                                          </p:val>
                                        </p:tav>
                                        <p:tav tm="100000">
                                          <p:val>
                                            <p:strVal val="#ppt_h"/>
                                          </p:val>
                                        </p:tav>
                                      </p:tavLst>
                                    </p:anim>
                                    <p:animEffect transition="in" filter="fade">
                                      <p:cBhvr>
                                        <p:cTn id="9" dur="4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Typical Sustainable Competitive Advantages </a:t>
            </a:r>
            <a:br>
              <a:rPr lang="en-GB" altLang="en-US" sz="3200" b="1" dirty="0">
                <a:solidFill>
                  <a:schemeClr val="tx2">
                    <a:lumMod val="75000"/>
                  </a:schemeClr>
                </a:solidFill>
              </a:rPr>
            </a:br>
            <a:r>
              <a:rPr lang="en-GB" altLang="en-US" sz="3200" b="1" dirty="0">
                <a:solidFill>
                  <a:schemeClr val="tx2">
                    <a:lumMod val="75000"/>
                  </a:schemeClr>
                </a:solidFill>
              </a:rPr>
              <a:t>In Different Types of Business</a:t>
            </a:r>
          </a:p>
        </p:txBody>
      </p:sp>
      <p:pic>
        <p:nvPicPr>
          <p:cNvPr id="3" name="Picture 2">
            <a:extLst>
              <a:ext uri="{FF2B5EF4-FFF2-40B4-BE49-F238E27FC236}">
                <a16:creationId xmlns:a16="http://schemas.microsoft.com/office/drawing/2014/main" id="{13DD11C0-7083-442F-BB55-9BF0AB5EB2C1}"/>
              </a:ext>
            </a:extLst>
          </p:cNvPr>
          <p:cNvPicPr>
            <a:picLocks noChangeAspect="1"/>
          </p:cNvPicPr>
          <p:nvPr/>
        </p:nvPicPr>
        <p:blipFill>
          <a:blip r:embed="rId3"/>
          <a:stretch>
            <a:fillRect/>
          </a:stretch>
        </p:blipFill>
        <p:spPr>
          <a:xfrm>
            <a:off x="551384" y="1404937"/>
            <a:ext cx="11089232" cy="4048125"/>
          </a:xfrm>
          <a:prstGeom prst="rect">
            <a:avLst/>
          </a:prstGeom>
        </p:spPr>
      </p:pic>
    </p:spTree>
    <p:extLst>
      <p:ext uri="{BB962C8B-B14F-4D97-AF65-F5344CB8AC3E}">
        <p14:creationId xmlns:p14="http://schemas.microsoft.com/office/powerpoint/2010/main" val="4074902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External Sources of Competitive Advantage</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479376" y="1268760"/>
            <a:ext cx="11152796"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600" dirty="0"/>
              <a:t>External changes create competitive advantage when they have differential effects on companies because of their different resources and capabilities or strategic positioning. </a:t>
            </a:r>
            <a:r>
              <a:rPr lang="en-GB" sz="2000" dirty="0"/>
              <a:t>(e.g. changing customer demand, technological change, changing prices of inputs)</a:t>
            </a:r>
            <a:endParaRPr lang="en-GB" sz="1800" dirty="0"/>
          </a:p>
          <a:p>
            <a:pPr algn="just">
              <a:buClr>
                <a:schemeClr val="tx1"/>
              </a:buClr>
            </a:pPr>
            <a:r>
              <a:rPr lang="en-GB" sz="2600" dirty="0"/>
              <a:t>The greater the magnitude of the external change and the greater the difference in the strategic positioning of firms, the greater the propensity for external change to generate competitive advantage, as indicated by the dispersion of profitability among the firms within an industry.</a:t>
            </a:r>
          </a:p>
          <a:p>
            <a:pPr algn="just">
              <a:buClr>
                <a:schemeClr val="tx1"/>
              </a:buClr>
            </a:pPr>
            <a:r>
              <a:rPr lang="en-GB" sz="2600" dirty="0"/>
              <a:t>The competitive advantage that arises from external change also depends on firms’ ability to respond to change. </a:t>
            </a:r>
          </a:p>
          <a:p>
            <a:pPr algn="just">
              <a:buClr>
                <a:schemeClr val="tx1"/>
              </a:buClr>
            </a:pPr>
            <a:endParaRPr lang="en-GB" sz="2300" dirty="0"/>
          </a:p>
          <a:p>
            <a:pPr algn="just">
              <a:buClr>
                <a:schemeClr val="tx1"/>
              </a:buClr>
            </a:pPr>
            <a:endParaRPr lang="en-GB" sz="2700" dirty="0"/>
          </a:p>
          <a:p>
            <a:pPr algn="just">
              <a:buClr>
                <a:schemeClr val="tx1"/>
              </a:buClr>
            </a:pPr>
            <a:endParaRPr lang="en-GB" sz="2700" dirty="0"/>
          </a:p>
        </p:txBody>
      </p:sp>
    </p:spTree>
    <p:extLst>
      <p:ext uri="{BB962C8B-B14F-4D97-AF65-F5344CB8AC3E}">
        <p14:creationId xmlns:p14="http://schemas.microsoft.com/office/powerpoint/2010/main" val="3856034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000"/>
                                        <p:tgtEl>
                                          <p:spTgt spid="5">
                                            <p:txEl>
                                              <p:pRg st="1" end="1"/>
                                            </p:txEl>
                                          </p:spTgt>
                                        </p:tgtEl>
                                      </p:cBhvr>
                                    </p:animEffect>
                                    <p:anim calcmode="lin" valueType="num">
                                      <p:cBhvr>
                                        <p:cTn id="14"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1000"/>
                                        <p:tgtEl>
                                          <p:spTgt spid="5">
                                            <p:txEl>
                                              <p:pRg st="2" end="2"/>
                                            </p:txEl>
                                          </p:spTgt>
                                        </p:tgtEl>
                                      </p:cBhvr>
                                    </p:animEffect>
                                    <p:anim calcmode="lin" valueType="num">
                                      <p:cBhvr>
                                        <p:cTn id="20"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Internal Sources of Competitive Advantage</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479376" y="1268760"/>
            <a:ext cx="633670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600" dirty="0"/>
              <a:t>Competitive advantage may also be generated internally through </a:t>
            </a:r>
            <a:r>
              <a:rPr lang="en-GB" sz="2600" b="1" dirty="0">
                <a:solidFill>
                  <a:srgbClr val="FF0000"/>
                </a:solidFill>
              </a:rPr>
              <a:t>strategic innovation </a:t>
            </a:r>
            <a:r>
              <a:rPr lang="en-GB" sz="2600" dirty="0"/>
              <a:t>(new approaches to serving customers and competing with rivals), which creates competitive advantage for the innovator while undermining previously established competitive advantages. </a:t>
            </a:r>
            <a:endParaRPr lang="en-GB" sz="2700" dirty="0"/>
          </a:p>
          <a:p>
            <a:pPr algn="just">
              <a:buClr>
                <a:schemeClr val="tx1"/>
              </a:buClr>
            </a:pPr>
            <a:endParaRPr lang="en-GB" sz="2700" dirty="0"/>
          </a:p>
        </p:txBody>
      </p:sp>
      <p:sp>
        <p:nvSpPr>
          <p:cNvPr id="8" name="Content Placeholder 2">
            <a:extLst>
              <a:ext uri="{FF2B5EF4-FFF2-40B4-BE49-F238E27FC236}">
                <a16:creationId xmlns:a16="http://schemas.microsoft.com/office/drawing/2014/main" id="{9C51255A-6121-460B-A648-461380B399F9}"/>
              </a:ext>
            </a:extLst>
          </p:cNvPr>
          <p:cNvSpPr txBox="1">
            <a:spLocks/>
          </p:cNvSpPr>
          <p:nvPr/>
        </p:nvSpPr>
        <p:spPr bwMode="auto">
          <a:xfrm>
            <a:off x="335360" y="4954563"/>
            <a:ext cx="6696744" cy="6346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600" dirty="0"/>
              <a:t>Case Study – Competitive Advantage at</a:t>
            </a:r>
            <a:endParaRPr lang="en-GB" sz="2700" dirty="0"/>
          </a:p>
        </p:txBody>
      </p:sp>
      <p:pic>
        <p:nvPicPr>
          <p:cNvPr id="9" name="Picture 8" descr="A picture containing drawing&#10;&#10;Description automatically generated">
            <a:extLst>
              <a:ext uri="{FF2B5EF4-FFF2-40B4-BE49-F238E27FC236}">
                <a16:creationId xmlns:a16="http://schemas.microsoft.com/office/drawing/2014/main" id="{EE448955-E970-48AC-9842-207ED603CD8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72064" y="4860789"/>
            <a:ext cx="1662996" cy="718186"/>
          </a:xfrm>
          <a:prstGeom prst="rect">
            <a:avLst/>
          </a:prstGeom>
        </p:spPr>
      </p:pic>
      <p:pic>
        <p:nvPicPr>
          <p:cNvPr id="3" name="Picture 2" descr="A picture containing text, vector graphics&#10;&#10;Description automatically generated">
            <a:extLst>
              <a:ext uri="{FF2B5EF4-FFF2-40B4-BE49-F238E27FC236}">
                <a16:creationId xmlns:a16="http://schemas.microsoft.com/office/drawing/2014/main" id="{0887382A-83C9-AF59-B142-B4BBEDE618D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849050" y="1449000"/>
            <a:ext cx="4943151" cy="2778786"/>
          </a:xfrm>
          <a:prstGeom prst="rect">
            <a:avLst/>
          </a:prstGeom>
        </p:spPr>
      </p:pic>
    </p:spTree>
    <p:extLst>
      <p:ext uri="{BB962C8B-B14F-4D97-AF65-F5344CB8AC3E}">
        <p14:creationId xmlns:p14="http://schemas.microsoft.com/office/powerpoint/2010/main" val="2576057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ppt_w</p:attrName>
                                        </p:attrNameLst>
                                      </p:cBhvr>
                                      <p:tavLst>
                                        <p:tav tm="0">
                                          <p:val>
                                            <p:fltVal val="0"/>
                                          </p:val>
                                        </p:tav>
                                        <p:tav tm="100000">
                                          <p:val>
                                            <p:strVal val="#ppt_w"/>
                                          </p:val>
                                        </p:tav>
                                      </p:tavLst>
                                    </p:anim>
                                    <p:anim calcmode="lin" valueType="num">
                                      <p:cBhvr>
                                        <p:cTn id="13" dur="500" fill="hold"/>
                                        <p:tgtEl>
                                          <p:spTgt spid="3"/>
                                        </p:tgtEl>
                                        <p:attrNameLst>
                                          <p:attrName>ppt_h</p:attrName>
                                        </p:attrNameLst>
                                      </p:cBhvr>
                                      <p:tavLst>
                                        <p:tav tm="0">
                                          <p:val>
                                            <p:fltVal val="0"/>
                                          </p:val>
                                        </p:tav>
                                        <p:tav tm="100000">
                                          <p:val>
                                            <p:strVal val="#ppt_h"/>
                                          </p:val>
                                        </p:tav>
                                      </p:tavLst>
                                    </p:anim>
                                    <p:animEffect transition="in" filter="fade">
                                      <p:cBhvr>
                                        <p:cTn id="14" dur="500"/>
                                        <p:tgtEl>
                                          <p:spTgt spid="3"/>
                                        </p:tgtEl>
                                      </p:cBhvr>
                                    </p:animEffect>
                                  </p:childTnLst>
                                </p:cTn>
                              </p:par>
                            </p:childTnLst>
                          </p:cTn>
                        </p:par>
                        <p:par>
                          <p:cTn id="15" fill="hold">
                            <p:stCondLst>
                              <p:cond delay="1000"/>
                            </p:stCondLst>
                            <p:childTnLst>
                              <p:par>
                                <p:cTn id="16" presetID="42" presetClass="entr" presetSubtype="0" fill="hold" nodeType="afterEffect">
                                  <p:stCondLst>
                                    <p:cond delay="0"/>
                                  </p:stCondLst>
                                  <p:childTnLst>
                                    <p:set>
                                      <p:cBhvr>
                                        <p:cTn id="17" dur="1" fill="hold">
                                          <p:stCondLst>
                                            <p:cond delay="0"/>
                                          </p:stCondLst>
                                        </p:cTn>
                                        <p:tgtEl>
                                          <p:spTgt spid="8">
                                            <p:txEl>
                                              <p:pRg st="0" end="0"/>
                                            </p:txEl>
                                          </p:spTgt>
                                        </p:tgtEl>
                                        <p:attrNameLst>
                                          <p:attrName>style.visibility</p:attrName>
                                        </p:attrNameLst>
                                      </p:cBhvr>
                                      <p:to>
                                        <p:strVal val="visible"/>
                                      </p:to>
                                    </p:set>
                                    <p:animEffect transition="in" filter="fade">
                                      <p:cBhvr>
                                        <p:cTn id="18" dur="1000"/>
                                        <p:tgtEl>
                                          <p:spTgt spid="8">
                                            <p:txEl>
                                              <p:pRg st="0" end="0"/>
                                            </p:txEl>
                                          </p:spTgt>
                                        </p:tgtEl>
                                      </p:cBhvr>
                                    </p:animEffect>
                                    <p:anim calcmode="lin" valueType="num">
                                      <p:cBhvr>
                                        <p:cTn id="19"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par>
                          <p:cTn id="21" fill="hold">
                            <p:stCondLst>
                              <p:cond delay="2000"/>
                            </p:stCondLst>
                            <p:childTnLst>
                              <p:par>
                                <p:cTn id="22" presetID="31" presetClass="entr" presetSubtype="0" fill="hold" nodeType="after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p:cTn id="24" dur="1000" fill="hold"/>
                                        <p:tgtEl>
                                          <p:spTgt spid="9"/>
                                        </p:tgtEl>
                                        <p:attrNameLst>
                                          <p:attrName>ppt_w</p:attrName>
                                        </p:attrNameLst>
                                      </p:cBhvr>
                                      <p:tavLst>
                                        <p:tav tm="0">
                                          <p:val>
                                            <p:fltVal val="0"/>
                                          </p:val>
                                        </p:tav>
                                        <p:tav tm="100000">
                                          <p:val>
                                            <p:strVal val="#ppt_w"/>
                                          </p:val>
                                        </p:tav>
                                      </p:tavLst>
                                    </p:anim>
                                    <p:anim calcmode="lin" valueType="num">
                                      <p:cBhvr>
                                        <p:cTn id="25" dur="1000" fill="hold"/>
                                        <p:tgtEl>
                                          <p:spTgt spid="9"/>
                                        </p:tgtEl>
                                        <p:attrNameLst>
                                          <p:attrName>ppt_h</p:attrName>
                                        </p:attrNameLst>
                                      </p:cBhvr>
                                      <p:tavLst>
                                        <p:tav tm="0">
                                          <p:val>
                                            <p:fltVal val="0"/>
                                          </p:val>
                                        </p:tav>
                                        <p:tav tm="100000">
                                          <p:val>
                                            <p:strVal val="#ppt_h"/>
                                          </p:val>
                                        </p:tav>
                                      </p:tavLst>
                                    </p:anim>
                                    <p:anim calcmode="lin" valueType="num">
                                      <p:cBhvr>
                                        <p:cTn id="26" dur="1000" fill="hold"/>
                                        <p:tgtEl>
                                          <p:spTgt spid="9"/>
                                        </p:tgtEl>
                                        <p:attrNameLst>
                                          <p:attrName>style.rotation</p:attrName>
                                        </p:attrNameLst>
                                      </p:cBhvr>
                                      <p:tavLst>
                                        <p:tav tm="0">
                                          <p:val>
                                            <p:fltVal val="90"/>
                                          </p:val>
                                        </p:tav>
                                        <p:tav tm="100000">
                                          <p:val>
                                            <p:fltVal val="0"/>
                                          </p:val>
                                        </p:tav>
                                      </p:tavLst>
                                    </p:anim>
                                    <p:animEffect transition="in" filter="fade">
                                      <p:cBhvr>
                                        <p:cTn id="27"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335360" y="0"/>
            <a:ext cx="11521280" cy="1143000"/>
          </a:xfrm>
        </p:spPr>
        <p:txBody>
          <a:bodyPr/>
          <a:lstStyle/>
          <a:p>
            <a:pPr eaLnBrk="1" hangingPunct="1"/>
            <a:r>
              <a:rPr lang="en-GB" altLang="en-US" sz="3200" b="1" dirty="0">
                <a:solidFill>
                  <a:schemeClr val="tx2">
                    <a:lumMod val="75000"/>
                  </a:schemeClr>
                </a:solidFill>
              </a:rPr>
              <a:t>The Seven Main Elements of </a:t>
            </a:r>
            <a:br>
              <a:rPr lang="en-GB" altLang="en-US" sz="3200" b="1" dirty="0">
                <a:solidFill>
                  <a:schemeClr val="tx2">
                    <a:lumMod val="75000"/>
                  </a:schemeClr>
                </a:solidFill>
              </a:rPr>
            </a:br>
            <a:r>
              <a:rPr lang="en-GB" altLang="en-US" sz="3200" b="1" dirty="0">
                <a:solidFill>
                  <a:schemeClr val="tx2">
                    <a:lumMod val="75000"/>
                  </a:schemeClr>
                </a:solidFill>
              </a:rPr>
              <a:t>Sustainable Competitive Advantage - RBV</a:t>
            </a:r>
          </a:p>
        </p:txBody>
      </p:sp>
      <p:pic>
        <p:nvPicPr>
          <p:cNvPr id="4" name="Picture 3">
            <a:extLst>
              <a:ext uri="{FF2B5EF4-FFF2-40B4-BE49-F238E27FC236}">
                <a16:creationId xmlns:a16="http://schemas.microsoft.com/office/drawing/2014/main" id="{02E66E19-B77F-4983-8B29-8322C991CB7D}"/>
              </a:ext>
            </a:extLst>
          </p:cNvPr>
          <p:cNvPicPr>
            <a:picLocks noChangeAspect="1"/>
          </p:cNvPicPr>
          <p:nvPr/>
        </p:nvPicPr>
        <p:blipFill>
          <a:blip r:embed="rId3"/>
          <a:stretch>
            <a:fillRect/>
          </a:stretch>
        </p:blipFill>
        <p:spPr>
          <a:xfrm>
            <a:off x="6959574" y="1340768"/>
            <a:ext cx="4579542" cy="4176464"/>
          </a:xfrm>
          <a:prstGeom prst="rect">
            <a:avLst/>
          </a:prstGeom>
        </p:spPr>
      </p:pic>
      <p:sp>
        <p:nvSpPr>
          <p:cNvPr id="11" name="Content Placeholder 2">
            <a:extLst>
              <a:ext uri="{FF2B5EF4-FFF2-40B4-BE49-F238E27FC236}">
                <a16:creationId xmlns:a16="http://schemas.microsoft.com/office/drawing/2014/main" id="{9D6D1D43-2B85-4228-A961-0B53F745841E}"/>
              </a:ext>
            </a:extLst>
          </p:cNvPr>
          <p:cNvSpPr txBox="1">
            <a:spLocks/>
          </p:cNvSpPr>
          <p:nvPr/>
        </p:nvSpPr>
        <p:spPr bwMode="auto">
          <a:xfrm>
            <a:off x="676151" y="1340768"/>
            <a:ext cx="6283424"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buAutoNum type="arabicPeriod"/>
            </a:pPr>
            <a:r>
              <a:rPr lang="en-GB" sz="1800" b="1" dirty="0"/>
              <a:t>Prior or acquired resources</a:t>
            </a:r>
            <a:r>
              <a:rPr lang="en-GB" sz="1800" dirty="0"/>
              <a:t>. Value creation is more likely to be successful if it builds on the strengths that are already available to the organisation, rather than starting from scratch in a totally new area.</a:t>
            </a:r>
          </a:p>
          <a:p>
            <a:pPr marL="457200" indent="-457200" algn="just">
              <a:buAutoNum type="arabicPeriod"/>
            </a:pPr>
            <a:r>
              <a:rPr lang="en-GB" sz="1800" b="1" dirty="0"/>
              <a:t>Innovative capability</a:t>
            </a:r>
            <a:r>
              <a:rPr lang="en-GB" sz="1800" dirty="0"/>
              <a:t>. Some organisations are better able to innovate than others. Innovation is important because it is particularly likely to deliver a real breakthrough in competitive advantage that others will have difficulty in matching for a lengthy period. </a:t>
            </a:r>
          </a:p>
          <a:p>
            <a:pPr marL="457200" indent="-457200" algn="just">
              <a:buAutoNum type="arabicPeriod"/>
            </a:pPr>
            <a:r>
              <a:rPr lang="en-GB" sz="1800" b="1" dirty="0"/>
              <a:t>Being truly competitive</a:t>
            </a:r>
            <a:r>
              <a:rPr lang="en-GB" sz="1800" dirty="0"/>
              <a:t>. It is essential that any resource delivers a true advantage over the competition. It emphasises that identifying the resource as being a real strength is not enough: the resource must be comparatively better than the competition.</a:t>
            </a:r>
          </a:p>
        </p:txBody>
      </p:sp>
    </p:spTree>
    <p:extLst>
      <p:ext uri="{BB962C8B-B14F-4D97-AF65-F5344CB8AC3E}">
        <p14:creationId xmlns:p14="http://schemas.microsoft.com/office/powerpoint/2010/main" val="990612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3000"/>
                                        <p:tgtEl>
                                          <p:spTgt spid="11"/>
                                        </p:tgtEl>
                                      </p:cBhvr>
                                    </p:animEffect>
                                    <p:anim calcmode="lin" valueType="num">
                                      <p:cBhvr>
                                        <p:cTn id="8" dur="3000" fill="hold"/>
                                        <p:tgtEl>
                                          <p:spTgt spid="11"/>
                                        </p:tgtEl>
                                        <p:attrNameLst>
                                          <p:attrName>ppt_x</p:attrName>
                                        </p:attrNameLst>
                                      </p:cBhvr>
                                      <p:tavLst>
                                        <p:tav tm="0">
                                          <p:val>
                                            <p:strVal val="#ppt_x"/>
                                          </p:val>
                                        </p:tav>
                                        <p:tav tm="100000">
                                          <p:val>
                                            <p:strVal val="#ppt_x"/>
                                          </p:val>
                                        </p:tav>
                                      </p:tavLst>
                                    </p:anim>
                                    <p:anim calcmode="lin" valueType="num">
                                      <p:cBhvr>
                                        <p:cTn id="9" dur="3000" fill="hold"/>
                                        <p:tgtEl>
                                          <p:spTgt spid="11"/>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3000" fill="hold"/>
                                        <p:tgtEl>
                                          <p:spTgt spid="4"/>
                                        </p:tgtEl>
                                        <p:attrNameLst>
                                          <p:attrName>ppt_w</p:attrName>
                                        </p:attrNameLst>
                                      </p:cBhvr>
                                      <p:tavLst>
                                        <p:tav tm="0">
                                          <p:val>
                                            <p:fltVal val="0"/>
                                          </p:val>
                                        </p:tav>
                                        <p:tav tm="100000">
                                          <p:val>
                                            <p:strVal val="#ppt_w"/>
                                          </p:val>
                                        </p:tav>
                                      </p:tavLst>
                                    </p:anim>
                                    <p:anim calcmode="lin" valueType="num">
                                      <p:cBhvr>
                                        <p:cTn id="13" dur="3000" fill="hold"/>
                                        <p:tgtEl>
                                          <p:spTgt spid="4"/>
                                        </p:tgtEl>
                                        <p:attrNameLst>
                                          <p:attrName>ppt_h</p:attrName>
                                        </p:attrNameLst>
                                      </p:cBhvr>
                                      <p:tavLst>
                                        <p:tav tm="0">
                                          <p:val>
                                            <p:fltVal val="0"/>
                                          </p:val>
                                        </p:tav>
                                        <p:tav tm="100000">
                                          <p:val>
                                            <p:strVal val="#ppt_h"/>
                                          </p:val>
                                        </p:tav>
                                      </p:tavLst>
                                    </p:anim>
                                    <p:animEffect transition="in" filter="fade">
                                      <p:cBhvr>
                                        <p:cTn id="14" dur="3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335360" y="0"/>
            <a:ext cx="11521280" cy="1143000"/>
          </a:xfrm>
        </p:spPr>
        <p:txBody>
          <a:bodyPr/>
          <a:lstStyle/>
          <a:p>
            <a:pPr eaLnBrk="1" hangingPunct="1"/>
            <a:r>
              <a:rPr lang="en-GB" altLang="en-US" sz="3200" b="1" dirty="0">
                <a:solidFill>
                  <a:schemeClr val="tx2">
                    <a:lumMod val="75000"/>
                  </a:schemeClr>
                </a:solidFill>
              </a:rPr>
              <a:t>The Seven Main Elements of </a:t>
            </a:r>
            <a:br>
              <a:rPr lang="en-GB" altLang="en-US" sz="3200" b="1" dirty="0">
                <a:solidFill>
                  <a:schemeClr val="tx2">
                    <a:lumMod val="75000"/>
                  </a:schemeClr>
                </a:solidFill>
              </a:rPr>
            </a:br>
            <a:r>
              <a:rPr lang="en-GB" altLang="en-US" sz="3200" b="1" dirty="0">
                <a:solidFill>
                  <a:schemeClr val="tx2">
                    <a:lumMod val="75000"/>
                  </a:schemeClr>
                </a:solidFill>
              </a:rPr>
              <a:t>Sustainable Competitive Advantage - RBV</a:t>
            </a:r>
          </a:p>
        </p:txBody>
      </p:sp>
      <p:pic>
        <p:nvPicPr>
          <p:cNvPr id="4" name="Picture 3">
            <a:extLst>
              <a:ext uri="{FF2B5EF4-FFF2-40B4-BE49-F238E27FC236}">
                <a16:creationId xmlns:a16="http://schemas.microsoft.com/office/drawing/2014/main" id="{02E66E19-B77F-4983-8B29-8322C991CB7D}"/>
              </a:ext>
            </a:extLst>
          </p:cNvPr>
          <p:cNvPicPr>
            <a:picLocks noChangeAspect="1"/>
          </p:cNvPicPr>
          <p:nvPr/>
        </p:nvPicPr>
        <p:blipFill>
          <a:blip r:embed="rId3"/>
          <a:stretch>
            <a:fillRect/>
          </a:stretch>
        </p:blipFill>
        <p:spPr>
          <a:xfrm>
            <a:off x="767408" y="1143000"/>
            <a:ext cx="4579542" cy="4518248"/>
          </a:xfrm>
          <a:prstGeom prst="rect">
            <a:avLst/>
          </a:prstGeom>
        </p:spPr>
      </p:pic>
      <p:sp>
        <p:nvSpPr>
          <p:cNvPr id="11" name="Content Placeholder 2">
            <a:extLst>
              <a:ext uri="{FF2B5EF4-FFF2-40B4-BE49-F238E27FC236}">
                <a16:creationId xmlns:a16="http://schemas.microsoft.com/office/drawing/2014/main" id="{9D6D1D43-2B85-4228-A961-0B53F745841E}"/>
              </a:ext>
            </a:extLst>
          </p:cNvPr>
          <p:cNvSpPr txBox="1">
            <a:spLocks/>
          </p:cNvSpPr>
          <p:nvPr/>
        </p:nvSpPr>
        <p:spPr bwMode="auto">
          <a:xfrm>
            <a:off x="5357616" y="1143000"/>
            <a:ext cx="6283424"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buFont typeface="+mj-lt"/>
              <a:buAutoNum type="arabicPeriod" startAt="4"/>
            </a:pPr>
            <a:r>
              <a:rPr lang="en-GB" sz="1800" b="1" dirty="0"/>
              <a:t>Substitutability. </a:t>
            </a:r>
            <a:r>
              <a:rPr lang="en-GB" sz="1800" dirty="0"/>
              <a:t>Resources are more likely to be competitive if they cannot be substituted. Innovative capability. </a:t>
            </a:r>
          </a:p>
          <a:p>
            <a:pPr marL="457200" indent="-457200" algn="just">
              <a:buFont typeface="+mj-lt"/>
              <a:buAutoNum type="arabicPeriod" startAt="4"/>
            </a:pPr>
            <a:r>
              <a:rPr lang="en-GB" sz="1800" b="1" dirty="0"/>
              <a:t>Appropriability</a:t>
            </a:r>
            <a:r>
              <a:rPr lang="en-GB" sz="1800" dirty="0"/>
              <a:t>. Just because a resource has competitive advantage does not necessarily mean that its benefits will come to the owners. They could be forced to give up some profits to others by the bargaining power of the various stakeholders of the organisation – customers, employees, suppliers and so on.</a:t>
            </a:r>
          </a:p>
          <a:p>
            <a:pPr marL="457200" indent="-457200" algn="just">
              <a:buFont typeface="+mj-lt"/>
              <a:buAutoNum type="arabicPeriod" startAt="4"/>
            </a:pPr>
            <a:r>
              <a:rPr lang="en-GB" sz="1800" b="1" dirty="0"/>
              <a:t>Durability</a:t>
            </a:r>
            <a:r>
              <a:rPr lang="en-GB" sz="1800" dirty="0"/>
              <a:t>. Useful resources must have some longevity. There is no point in identifying a competitive resource whose advantage is not sustainable.</a:t>
            </a:r>
          </a:p>
          <a:p>
            <a:pPr marL="457200" indent="-457200" algn="just">
              <a:buFont typeface="+mj-lt"/>
              <a:buAutoNum type="arabicPeriod" startAt="4"/>
            </a:pPr>
            <a:r>
              <a:rPr lang="en-GB" sz="1800" b="1" dirty="0"/>
              <a:t>Imitability</a:t>
            </a:r>
            <a:r>
              <a:rPr lang="en-GB" sz="1800" dirty="0"/>
              <a:t>. Resources must not be easy to imitate if they are to have competitive advantage.</a:t>
            </a:r>
          </a:p>
        </p:txBody>
      </p:sp>
    </p:spTree>
    <p:extLst>
      <p:ext uri="{BB962C8B-B14F-4D97-AF65-F5344CB8AC3E}">
        <p14:creationId xmlns:p14="http://schemas.microsoft.com/office/powerpoint/2010/main" val="3789330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3000"/>
                                        <p:tgtEl>
                                          <p:spTgt spid="11"/>
                                        </p:tgtEl>
                                      </p:cBhvr>
                                    </p:animEffect>
                                    <p:anim calcmode="lin" valueType="num">
                                      <p:cBhvr>
                                        <p:cTn id="8" dur="3000" fill="hold"/>
                                        <p:tgtEl>
                                          <p:spTgt spid="11"/>
                                        </p:tgtEl>
                                        <p:attrNameLst>
                                          <p:attrName>ppt_x</p:attrName>
                                        </p:attrNameLst>
                                      </p:cBhvr>
                                      <p:tavLst>
                                        <p:tav tm="0">
                                          <p:val>
                                            <p:strVal val="#ppt_x"/>
                                          </p:val>
                                        </p:tav>
                                        <p:tav tm="100000">
                                          <p:val>
                                            <p:strVal val="#ppt_x"/>
                                          </p:val>
                                        </p:tav>
                                      </p:tavLst>
                                    </p:anim>
                                    <p:anim calcmode="lin" valueType="num">
                                      <p:cBhvr>
                                        <p:cTn id="9" dur="3000" fill="hold"/>
                                        <p:tgtEl>
                                          <p:spTgt spid="11"/>
                                        </p:tgtEl>
                                        <p:attrNameLst>
                                          <p:attrName>ppt_y</p:attrName>
                                        </p:attrNameLst>
                                      </p:cBhvr>
                                      <p:tavLst>
                                        <p:tav tm="0">
                                          <p:val>
                                            <p:strVal val="#ppt_y+.1"/>
                                          </p:val>
                                        </p:tav>
                                        <p:tav tm="100000">
                                          <p:val>
                                            <p:strVal val="#ppt_y"/>
                                          </p:val>
                                        </p:tav>
                                      </p:tavLst>
                                    </p:anim>
                                  </p:childTnLst>
                                </p:cTn>
                              </p:par>
                            </p:childTnLst>
                          </p:cTn>
                        </p:par>
                        <p:par>
                          <p:cTn id="10" fill="hold">
                            <p:stCondLst>
                              <p:cond delay="3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3000" fill="hold"/>
                                        <p:tgtEl>
                                          <p:spTgt spid="4"/>
                                        </p:tgtEl>
                                        <p:attrNameLst>
                                          <p:attrName>ppt_w</p:attrName>
                                        </p:attrNameLst>
                                      </p:cBhvr>
                                      <p:tavLst>
                                        <p:tav tm="0">
                                          <p:val>
                                            <p:fltVal val="0"/>
                                          </p:val>
                                        </p:tav>
                                        <p:tav tm="100000">
                                          <p:val>
                                            <p:strVal val="#ppt_w"/>
                                          </p:val>
                                        </p:tav>
                                      </p:tavLst>
                                    </p:anim>
                                    <p:anim calcmode="lin" valueType="num">
                                      <p:cBhvr>
                                        <p:cTn id="14" dur="3000" fill="hold"/>
                                        <p:tgtEl>
                                          <p:spTgt spid="4"/>
                                        </p:tgtEl>
                                        <p:attrNameLst>
                                          <p:attrName>ppt_h</p:attrName>
                                        </p:attrNameLst>
                                      </p:cBhvr>
                                      <p:tavLst>
                                        <p:tav tm="0">
                                          <p:val>
                                            <p:fltVal val="0"/>
                                          </p:val>
                                        </p:tav>
                                        <p:tav tm="100000">
                                          <p:val>
                                            <p:strVal val="#ppt_h"/>
                                          </p:val>
                                        </p:tav>
                                      </p:tavLst>
                                    </p:anim>
                                    <p:animEffect transition="in" filter="fade">
                                      <p:cBhvr>
                                        <p:cTn id="15" dur="3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95A15-C569-4617-A7D5-CB350EF6DF11}"/>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700" b="1" dirty="0"/>
              <a:t>Balanced Scorecard: A Tool for Strategic Management</a:t>
            </a:r>
          </a:p>
        </p:txBody>
      </p:sp>
      <p:sp>
        <p:nvSpPr>
          <p:cNvPr id="3" name="Content Placeholder 2">
            <a:extLst>
              <a:ext uri="{FF2B5EF4-FFF2-40B4-BE49-F238E27FC236}">
                <a16:creationId xmlns:a16="http://schemas.microsoft.com/office/drawing/2014/main" id="{5C18F9FA-AC4F-0DA9-989D-55F1D4B8F021}"/>
              </a:ext>
            </a:extLst>
          </p:cNvPr>
          <p:cNvSpPr>
            <a:spLocks noGrp="1"/>
          </p:cNvSpPr>
          <p:nvPr>
            <p:ph sz="half" idx="1"/>
          </p:nvPr>
        </p:nvSpPr>
        <p:spPr>
          <a:xfrm>
            <a:off x="609600" y="1600201"/>
            <a:ext cx="6278488" cy="3989040"/>
          </a:xfrm>
        </p:spPr>
        <p:txBody>
          <a:bodyPr wrap="square" anchor="t">
            <a:noAutofit/>
          </a:bodyPr>
          <a:lstStyle/>
          <a:p>
            <a:pPr marL="285750" indent="-285750">
              <a:lnSpc>
                <a:spcPct val="90000"/>
              </a:lnSpc>
              <a:buFont typeface="Arial" panose="020B0604020202020204" pitchFamily="34" charset="0"/>
              <a:buChar char="•"/>
            </a:pPr>
            <a:r>
              <a:rPr lang="en-GB" sz="2400" b="1" dirty="0"/>
              <a:t>Balanced Scorecard </a:t>
            </a:r>
            <a:r>
              <a:rPr lang="en-GB" sz="2400" dirty="0"/>
              <a:t>provides a framework for organisations to translate their strategy into performance metrics across multiple perspectives: financial, customer, internal processes, and learning and growth. </a:t>
            </a:r>
          </a:p>
          <a:p>
            <a:pPr marL="0" indent="0">
              <a:lnSpc>
                <a:spcPct val="90000"/>
              </a:lnSpc>
              <a:buNone/>
            </a:pPr>
            <a:endParaRPr lang="en-GB" sz="2400" dirty="0"/>
          </a:p>
          <a:p>
            <a:pPr marL="285750" indent="-285750">
              <a:lnSpc>
                <a:spcPct val="90000"/>
              </a:lnSpc>
              <a:buFont typeface="Arial" panose="020B0604020202020204" pitchFamily="34" charset="0"/>
              <a:buChar char="•"/>
            </a:pPr>
            <a:r>
              <a:rPr lang="en-GB" sz="2400" dirty="0"/>
              <a:t>Embedding the BSC in this context can help illustrate how companies can sustain competitive advantage by focusing on a balanced approach to performance measurement and strategic management.</a:t>
            </a:r>
          </a:p>
        </p:txBody>
      </p:sp>
      <p:pic>
        <p:nvPicPr>
          <p:cNvPr id="5" name="Picture 4">
            <a:extLst>
              <a:ext uri="{FF2B5EF4-FFF2-40B4-BE49-F238E27FC236}">
                <a16:creationId xmlns:a16="http://schemas.microsoft.com/office/drawing/2014/main" id="{0D909F70-D870-8AAC-D2DC-68A51EE71116}"/>
              </a:ext>
            </a:extLst>
          </p:cNvPr>
          <p:cNvPicPr>
            <a:picLocks noChangeAspect="1"/>
          </p:cNvPicPr>
          <p:nvPr/>
        </p:nvPicPr>
        <p:blipFill>
          <a:blip r:embed="rId2"/>
          <a:stretch>
            <a:fillRect/>
          </a:stretch>
        </p:blipFill>
        <p:spPr>
          <a:xfrm>
            <a:off x="7248128" y="1280282"/>
            <a:ext cx="4608512" cy="4308959"/>
          </a:xfrm>
          <a:prstGeom prst="rect">
            <a:avLst/>
          </a:prstGeom>
          <a:noFill/>
        </p:spPr>
      </p:pic>
    </p:spTree>
    <p:extLst>
      <p:ext uri="{BB962C8B-B14F-4D97-AF65-F5344CB8AC3E}">
        <p14:creationId xmlns:p14="http://schemas.microsoft.com/office/powerpoint/2010/main" val="5355791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E7F2A-AC8C-9AE1-D9CF-CBC2C3565086}"/>
              </a:ext>
            </a:extLst>
          </p:cNvPr>
          <p:cNvSpPr>
            <a:spLocks noGrp="1"/>
          </p:cNvSpPr>
          <p:nvPr>
            <p:ph type="title"/>
          </p:nvPr>
        </p:nvSpPr>
        <p:spPr/>
        <p:txBody>
          <a:bodyPr/>
          <a:lstStyle/>
          <a:p>
            <a:r>
              <a:rPr lang="en-GB" sz="3400" b="1" dirty="0"/>
              <a:t>Balanced Scorecard: The Four Perspectives</a:t>
            </a:r>
            <a:endParaRPr lang="en-GB" sz="3400" dirty="0"/>
          </a:p>
        </p:txBody>
      </p:sp>
      <p:sp>
        <p:nvSpPr>
          <p:cNvPr id="3" name="Content Placeholder 2">
            <a:extLst>
              <a:ext uri="{FF2B5EF4-FFF2-40B4-BE49-F238E27FC236}">
                <a16:creationId xmlns:a16="http://schemas.microsoft.com/office/drawing/2014/main" id="{6AC2A7F4-B768-6421-D711-C56B4CFECBE2}"/>
              </a:ext>
            </a:extLst>
          </p:cNvPr>
          <p:cNvSpPr>
            <a:spLocks noGrp="1"/>
          </p:cNvSpPr>
          <p:nvPr>
            <p:ph idx="1"/>
          </p:nvPr>
        </p:nvSpPr>
        <p:spPr/>
        <p:txBody>
          <a:bodyPr/>
          <a:lstStyle/>
          <a:p>
            <a:pPr marL="0" indent="0">
              <a:buNone/>
            </a:pPr>
            <a:r>
              <a:rPr lang="en-GB" sz="2400" b="1" dirty="0"/>
              <a:t>Financial Perspective: </a:t>
            </a:r>
            <a:r>
              <a:rPr lang="en-GB" sz="2400" dirty="0"/>
              <a:t>Focuses on the financial performance and how strategies contribute to the bottom line.</a:t>
            </a:r>
          </a:p>
          <a:p>
            <a:pPr marL="0" indent="0">
              <a:buNone/>
            </a:pPr>
            <a:r>
              <a:rPr lang="en-GB" sz="2400" b="1" dirty="0"/>
              <a:t>Key Metrics:</a:t>
            </a:r>
            <a:r>
              <a:rPr lang="en-GB" sz="2400" dirty="0"/>
              <a:t> Revenue growth, profitability, cost reduction, ROI (Return on Investment).</a:t>
            </a:r>
          </a:p>
          <a:p>
            <a:pPr marL="0" indent="0">
              <a:buNone/>
            </a:pPr>
            <a:r>
              <a:rPr lang="en-GB" sz="2400" b="1" dirty="0"/>
              <a:t>Example:</a:t>
            </a:r>
            <a:r>
              <a:rPr lang="en-GB" sz="2400" dirty="0"/>
              <a:t> "Increase profit margins by 10% within two years."</a:t>
            </a:r>
          </a:p>
          <a:p>
            <a:endParaRPr lang="en-GB" sz="2400" dirty="0"/>
          </a:p>
        </p:txBody>
      </p:sp>
    </p:spTree>
    <p:extLst>
      <p:ext uri="{BB962C8B-B14F-4D97-AF65-F5344CB8AC3E}">
        <p14:creationId xmlns:p14="http://schemas.microsoft.com/office/powerpoint/2010/main" val="2916273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E7F2A-AC8C-9AE1-D9CF-CBC2C3565086}"/>
              </a:ext>
            </a:extLst>
          </p:cNvPr>
          <p:cNvSpPr>
            <a:spLocks noGrp="1"/>
          </p:cNvSpPr>
          <p:nvPr>
            <p:ph type="title"/>
          </p:nvPr>
        </p:nvSpPr>
        <p:spPr/>
        <p:txBody>
          <a:bodyPr/>
          <a:lstStyle/>
          <a:p>
            <a:r>
              <a:rPr lang="en-GB" sz="3400" b="1" dirty="0"/>
              <a:t>Balanced Scorecard: The Four Perspectives Cont.</a:t>
            </a:r>
            <a:endParaRPr lang="en-GB" sz="3400" dirty="0"/>
          </a:p>
        </p:txBody>
      </p:sp>
      <p:sp>
        <p:nvSpPr>
          <p:cNvPr id="3" name="Content Placeholder 2">
            <a:extLst>
              <a:ext uri="{FF2B5EF4-FFF2-40B4-BE49-F238E27FC236}">
                <a16:creationId xmlns:a16="http://schemas.microsoft.com/office/drawing/2014/main" id="{6AC2A7F4-B768-6421-D711-C56B4CFECBE2}"/>
              </a:ext>
            </a:extLst>
          </p:cNvPr>
          <p:cNvSpPr>
            <a:spLocks noGrp="1"/>
          </p:cNvSpPr>
          <p:nvPr>
            <p:ph idx="1"/>
          </p:nvPr>
        </p:nvSpPr>
        <p:spPr/>
        <p:txBody>
          <a:bodyPr/>
          <a:lstStyle/>
          <a:p>
            <a:pPr marL="0" indent="0">
              <a:buNone/>
            </a:pPr>
            <a:r>
              <a:rPr lang="en-GB" sz="2400" b="1" dirty="0"/>
              <a:t>Customer Perspective: </a:t>
            </a:r>
            <a:r>
              <a:rPr lang="en-GB" sz="2400" dirty="0"/>
              <a:t>Measures how well the organization meets the needs and expectations of its customers.</a:t>
            </a:r>
          </a:p>
          <a:p>
            <a:pPr marL="0" indent="0">
              <a:buNone/>
            </a:pPr>
            <a:r>
              <a:rPr lang="en-GB" sz="2400" b="1" dirty="0"/>
              <a:t>Key Metrics:</a:t>
            </a:r>
            <a:r>
              <a:rPr lang="en-GB" sz="2400" dirty="0"/>
              <a:t> Customer satisfaction, customer retention, market share, net promoter score (NPS).</a:t>
            </a:r>
          </a:p>
          <a:p>
            <a:pPr marL="0" indent="0">
              <a:buNone/>
            </a:pPr>
            <a:r>
              <a:rPr lang="en-GB" sz="2400" b="1" dirty="0"/>
              <a:t>Example:</a:t>
            </a:r>
            <a:r>
              <a:rPr lang="en-GB" sz="2400" dirty="0"/>
              <a:t> "Achieve a customer satisfaction score of 90% within the next two years."</a:t>
            </a:r>
          </a:p>
          <a:p>
            <a:endParaRPr lang="en-GB" sz="2400" dirty="0"/>
          </a:p>
        </p:txBody>
      </p:sp>
    </p:spTree>
    <p:extLst>
      <p:ext uri="{BB962C8B-B14F-4D97-AF65-F5344CB8AC3E}">
        <p14:creationId xmlns:p14="http://schemas.microsoft.com/office/powerpoint/2010/main" val="20873633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E7F2A-AC8C-9AE1-D9CF-CBC2C3565086}"/>
              </a:ext>
            </a:extLst>
          </p:cNvPr>
          <p:cNvSpPr>
            <a:spLocks noGrp="1"/>
          </p:cNvSpPr>
          <p:nvPr>
            <p:ph type="title"/>
          </p:nvPr>
        </p:nvSpPr>
        <p:spPr/>
        <p:txBody>
          <a:bodyPr/>
          <a:lstStyle/>
          <a:p>
            <a:r>
              <a:rPr lang="en-GB" sz="3400" b="1" dirty="0"/>
              <a:t>Balanced Scorecard: The Four Perspectives Cont.</a:t>
            </a:r>
            <a:endParaRPr lang="en-GB" sz="3400" dirty="0"/>
          </a:p>
        </p:txBody>
      </p:sp>
      <p:sp>
        <p:nvSpPr>
          <p:cNvPr id="3" name="Content Placeholder 2">
            <a:extLst>
              <a:ext uri="{FF2B5EF4-FFF2-40B4-BE49-F238E27FC236}">
                <a16:creationId xmlns:a16="http://schemas.microsoft.com/office/drawing/2014/main" id="{6AC2A7F4-B768-6421-D711-C56B4CFECBE2}"/>
              </a:ext>
            </a:extLst>
          </p:cNvPr>
          <p:cNvSpPr>
            <a:spLocks noGrp="1"/>
          </p:cNvSpPr>
          <p:nvPr>
            <p:ph idx="1"/>
          </p:nvPr>
        </p:nvSpPr>
        <p:spPr/>
        <p:txBody>
          <a:bodyPr/>
          <a:lstStyle/>
          <a:p>
            <a:pPr marL="0" indent="0">
              <a:buNone/>
            </a:pPr>
            <a:r>
              <a:rPr lang="en-GB" sz="2400" b="1" dirty="0"/>
              <a:t>Internal Process Perspective: </a:t>
            </a:r>
            <a:r>
              <a:rPr lang="en-GB" sz="2400" dirty="0"/>
              <a:t>Focuses on the efficiency and effectiveness of internal processes that drive the business.</a:t>
            </a:r>
          </a:p>
          <a:p>
            <a:pPr marL="0" indent="0">
              <a:buNone/>
            </a:pPr>
            <a:r>
              <a:rPr lang="en-GB" sz="2400" b="1" dirty="0"/>
              <a:t>Key Metrics:</a:t>
            </a:r>
            <a:r>
              <a:rPr lang="en-GB" sz="2400" dirty="0"/>
              <a:t> Production efficiency, cycle time, quality control, cost per process.</a:t>
            </a:r>
          </a:p>
          <a:p>
            <a:pPr marL="0" indent="0">
              <a:buNone/>
            </a:pPr>
            <a:r>
              <a:rPr lang="en-GB" sz="2400" b="1" dirty="0"/>
              <a:t>Example:</a:t>
            </a:r>
            <a:r>
              <a:rPr lang="en-GB" sz="2400" dirty="0"/>
              <a:t> "Reduce production cycle time by 20% within the next three years.</a:t>
            </a:r>
          </a:p>
          <a:p>
            <a:endParaRPr lang="en-GB" sz="2400" dirty="0"/>
          </a:p>
        </p:txBody>
      </p:sp>
    </p:spTree>
    <p:extLst>
      <p:ext uri="{BB962C8B-B14F-4D97-AF65-F5344CB8AC3E}">
        <p14:creationId xmlns:p14="http://schemas.microsoft.com/office/powerpoint/2010/main" val="10090484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E7F2A-AC8C-9AE1-D9CF-CBC2C3565086}"/>
              </a:ext>
            </a:extLst>
          </p:cNvPr>
          <p:cNvSpPr>
            <a:spLocks noGrp="1"/>
          </p:cNvSpPr>
          <p:nvPr>
            <p:ph type="title"/>
          </p:nvPr>
        </p:nvSpPr>
        <p:spPr/>
        <p:txBody>
          <a:bodyPr/>
          <a:lstStyle/>
          <a:p>
            <a:r>
              <a:rPr lang="en-GB" sz="3400" b="1" dirty="0"/>
              <a:t>Balanced Scorecard: The Four Perspectives Cont.</a:t>
            </a:r>
            <a:endParaRPr lang="en-GB" sz="3400" dirty="0"/>
          </a:p>
        </p:txBody>
      </p:sp>
      <p:sp>
        <p:nvSpPr>
          <p:cNvPr id="3" name="Content Placeholder 2">
            <a:extLst>
              <a:ext uri="{FF2B5EF4-FFF2-40B4-BE49-F238E27FC236}">
                <a16:creationId xmlns:a16="http://schemas.microsoft.com/office/drawing/2014/main" id="{6AC2A7F4-B768-6421-D711-C56B4CFECBE2}"/>
              </a:ext>
            </a:extLst>
          </p:cNvPr>
          <p:cNvSpPr>
            <a:spLocks noGrp="1"/>
          </p:cNvSpPr>
          <p:nvPr>
            <p:ph idx="1"/>
          </p:nvPr>
        </p:nvSpPr>
        <p:spPr/>
        <p:txBody>
          <a:bodyPr/>
          <a:lstStyle/>
          <a:p>
            <a:pPr marL="0" indent="0">
              <a:buNone/>
            </a:pPr>
            <a:r>
              <a:rPr lang="en-GB" sz="2400" b="1" dirty="0"/>
              <a:t>Learning &amp; Growth Perspective:</a:t>
            </a:r>
            <a:r>
              <a:rPr lang="en-GB" sz="2400" dirty="0"/>
              <a:t> Focuses on the development of capabilities and culture that support long-term growth.</a:t>
            </a:r>
          </a:p>
          <a:p>
            <a:pPr marL="0" indent="0">
              <a:buNone/>
            </a:pPr>
            <a:r>
              <a:rPr lang="en-GB" sz="2400" b="1" dirty="0"/>
              <a:t>Key Metrics:</a:t>
            </a:r>
            <a:r>
              <a:rPr lang="en-GB" sz="2400" dirty="0"/>
              <a:t> Employee training hours, skill development, employee engagement, innovation rates.</a:t>
            </a:r>
          </a:p>
          <a:p>
            <a:pPr marL="0" indent="0">
              <a:buNone/>
            </a:pPr>
            <a:r>
              <a:rPr lang="en-GB" sz="2400" b="1" dirty="0"/>
              <a:t>Example:</a:t>
            </a:r>
            <a:r>
              <a:rPr lang="en-GB" sz="2400" dirty="0"/>
              <a:t> "Increase employee training by 15% by the end of 2025 to foster innovation."</a:t>
            </a:r>
          </a:p>
          <a:p>
            <a:endParaRPr lang="en-GB" sz="2400" dirty="0"/>
          </a:p>
        </p:txBody>
      </p:sp>
    </p:spTree>
    <p:extLst>
      <p:ext uri="{BB962C8B-B14F-4D97-AF65-F5344CB8AC3E}">
        <p14:creationId xmlns:p14="http://schemas.microsoft.com/office/powerpoint/2010/main" val="30335296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95A15-C569-4617-A7D5-CB350EF6DF11}"/>
              </a:ext>
            </a:extLst>
          </p:cNvPr>
          <p:cNvSpPr>
            <a:spLocks noGrp="1"/>
          </p:cNvSpPr>
          <p:nvPr>
            <p:ph type="title"/>
          </p:nvPr>
        </p:nvSpPr>
        <p:spPr>
          <a:xfrm>
            <a:off x="609600" y="274638"/>
            <a:ext cx="10972800" cy="922114"/>
          </a:xfrm>
        </p:spPr>
        <p:txBody>
          <a:bodyPr wrap="square" anchor="ctr">
            <a:normAutofit/>
          </a:bodyPr>
          <a:lstStyle/>
          <a:p>
            <a:pPr>
              <a:lnSpc>
                <a:spcPct val="90000"/>
              </a:lnSpc>
            </a:pPr>
            <a:r>
              <a:rPr lang="en-GB" sz="3200" b="1"/>
              <a:t>Balanced Scorecard: advantages and limitations </a:t>
            </a:r>
            <a:endParaRPr lang="en-GB" sz="3200" b="1" dirty="0"/>
          </a:p>
        </p:txBody>
      </p:sp>
      <p:graphicFrame>
        <p:nvGraphicFramePr>
          <p:cNvPr id="15" name="Content Placeholder 14">
            <a:extLst>
              <a:ext uri="{FF2B5EF4-FFF2-40B4-BE49-F238E27FC236}">
                <a16:creationId xmlns:a16="http://schemas.microsoft.com/office/drawing/2014/main" id="{45F32E67-93A3-B10C-F2F3-4550F5E45059}"/>
              </a:ext>
            </a:extLst>
          </p:cNvPr>
          <p:cNvGraphicFramePr>
            <a:graphicFrameLocks noGrp="1"/>
          </p:cNvGraphicFramePr>
          <p:nvPr>
            <p:ph sz="half" idx="1"/>
            <p:extLst>
              <p:ext uri="{D42A27DB-BD31-4B8C-83A1-F6EECF244321}">
                <p14:modId xmlns:p14="http://schemas.microsoft.com/office/powerpoint/2010/main" val="1453122483"/>
              </p:ext>
            </p:extLst>
          </p:nvPr>
        </p:nvGraphicFramePr>
        <p:xfrm>
          <a:off x="609600" y="1196752"/>
          <a:ext cx="10972800" cy="5294432"/>
        </p:xfrm>
        <a:graphic>
          <a:graphicData uri="http://schemas.openxmlformats.org/drawingml/2006/table">
            <a:tbl>
              <a:tblPr firstRow="1" firstCol="1" bandRow="1"/>
              <a:tblGrid>
                <a:gridCol w="5486400">
                  <a:extLst>
                    <a:ext uri="{9D8B030D-6E8A-4147-A177-3AD203B41FA5}">
                      <a16:colId xmlns:a16="http://schemas.microsoft.com/office/drawing/2014/main" val="3163868366"/>
                    </a:ext>
                  </a:extLst>
                </a:gridCol>
                <a:gridCol w="5486400">
                  <a:extLst>
                    <a:ext uri="{9D8B030D-6E8A-4147-A177-3AD203B41FA5}">
                      <a16:colId xmlns:a16="http://schemas.microsoft.com/office/drawing/2014/main" val="2654988794"/>
                    </a:ext>
                  </a:extLst>
                </a:gridCol>
              </a:tblGrid>
              <a:tr h="252890">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Advantages</a:t>
                      </a:r>
                      <a:endParaRPr lang="en-GB" sz="1400" kern="100">
                        <a:effectLst/>
                        <a:latin typeface="Aptos" panose="020B0004020202020204" pitchFamily="34" charset="0"/>
                        <a:ea typeface="Aptos" panose="020B0004020202020204" pitchFamily="34" charset="0"/>
                        <a:cs typeface="Arial" panose="020B0604020202020204" pitchFamily="34" charset="0"/>
                      </a:endParaRP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Limitations</a:t>
                      </a:r>
                      <a:endParaRPr lang="en-GB" sz="1400" kern="100">
                        <a:effectLst/>
                        <a:latin typeface="Aptos" panose="020B0004020202020204" pitchFamily="34" charset="0"/>
                        <a:ea typeface="Aptos" panose="020B0004020202020204" pitchFamily="34" charset="0"/>
                        <a:cs typeface="Arial" panose="020B0604020202020204" pitchFamily="34" charset="0"/>
                      </a:endParaRP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301708088"/>
                  </a:ext>
                </a:extLst>
              </a:tr>
              <a:tr h="514776">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Holistic Approach: </a:t>
                      </a:r>
                      <a:r>
                        <a:rPr lang="en-GB" sz="1400" kern="100">
                          <a:effectLst/>
                          <a:latin typeface="Aptos" panose="020B0004020202020204" pitchFamily="34" charset="0"/>
                          <a:ea typeface="Aptos" panose="020B0004020202020204" pitchFamily="34" charset="0"/>
                          <a:cs typeface="Arial" panose="020B0604020202020204" pitchFamily="34" charset="0"/>
                        </a:rPr>
                        <a:t>Provides a comprehensive view of organizational performance by including both financial and non-financial metrics.</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Complex Implementation: </a:t>
                      </a:r>
                      <a:r>
                        <a:rPr lang="en-GB" sz="1400" kern="100">
                          <a:effectLst/>
                          <a:latin typeface="Aptos" panose="020B0004020202020204" pitchFamily="34" charset="0"/>
                          <a:ea typeface="Aptos" panose="020B0004020202020204" pitchFamily="34" charset="0"/>
                          <a:cs typeface="Arial" panose="020B0604020202020204" pitchFamily="34" charset="0"/>
                        </a:rPr>
                        <a:t>Implementing the Balanced Scorecard can be complex and time-consuming, requiring detailed planning and significant resources.</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382705870"/>
                  </a:ext>
                </a:extLst>
              </a:tr>
              <a:tr h="244734">
                <a:tc>
                  <a:txBody>
                    <a:bodyPr/>
                    <a:lstStyle/>
                    <a:p>
                      <a:endParaRPr lang="en-GB" sz="1400" kern="100">
                        <a:effectLst/>
                        <a:latin typeface="Aptos" panose="020B0004020202020204" pitchFamily="34" charset="0"/>
                      </a:endParaRP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endParaRPr lang="en-GB" sz="1400" kern="100">
                        <a:effectLst/>
                        <a:latin typeface="Aptos" panose="020B0004020202020204" pitchFamily="34" charset="0"/>
                      </a:endParaRP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327379177"/>
                  </a:ext>
                </a:extLst>
              </a:tr>
              <a:tr h="514776">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Strategic Alignment: </a:t>
                      </a:r>
                      <a:r>
                        <a:rPr lang="en-GB" sz="1400" kern="100">
                          <a:effectLst/>
                          <a:latin typeface="Aptos" panose="020B0004020202020204" pitchFamily="34" charset="0"/>
                          <a:ea typeface="Aptos" panose="020B0004020202020204" pitchFamily="34" charset="0"/>
                          <a:cs typeface="Arial" panose="020B0604020202020204" pitchFamily="34" charset="0"/>
                        </a:rPr>
                        <a:t>Ensures that all parts of the organization are aligned with overall strategy and objectives, promoting coherence across functions.</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Potential for Overload: </a:t>
                      </a:r>
                      <a:r>
                        <a:rPr lang="en-GB" sz="1400" kern="100">
                          <a:effectLst/>
                          <a:latin typeface="Aptos" panose="020B0004020202020204" pitchFamily="34" charset="0"/>
                          <a:ea typeface="Aptos" panose="020B0004020202020204" pitchFamily="34" charset="0"/>
                          <a:cs typeface="Arial" panose="020B0604020202020204" pitchFamily="34" charset="0"/>
                        </a:rPr>
                        <a:t>Choosing too many metrics or KPIs may lead to information overload, diluting the focus on key strategic goals.</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376249565"/>
                  </a:ext>
                </a:extLst>
              </a:tr>
              <a:tr h="514776">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Focus on Long-Term Goals: </a:t>
                      </a:r>
                      <a:r>
                        <a:rPr lang="en-GB" sz="1400" kern="100">
                          <a:effectLst/>
                          <a:latin typeface="Aptos" panose="020B0004020202020204" pitchFamily="34" charset="0"/>
                          <a:ea typeface="Aptos" panose="020B0004020202020204" pitchFamily="34" charset="0"/>
                          <a:cs typeface="Arial" panose="020B0604020202020204" pitchFamily="34" charset="0"/>
                        </a:rPr>
                        <a:t>Encourages a long-term strategic focus, supporting sustainable growth rather than short-term gains.</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Difficulty in Measuring Non-Financial Metrics: </a:t>
                      </a:r>
                      <a:r>
                        <a:rPr lang="en-GB" sz="1400" kern="100">
                          <a:effectLst/>
                          <a:latin typeface="Aptos" panose="020B0004020202020204" pitchFamily="34" charset="0"/>
                          <a:ea typeface="Aptos" panose="020B0004020202020204" pitchFamily="34" charset="0"/>
                          <a:cs typeface="Arial" panose="020B0604020202020204" pitchFamily="34" charset="0"/>
                        </a:rPr>
                        <a:t>Some non-financial measures, like employee engagement or innovation, can be challenging to quantify accurately.</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22956366"/>
                  </a:ext>
                </a:extLst>
              </a:tr>
              <a:tr h="244734">
                <a:tc>
                  <a:txBody>
                    <a:bodyPr/>
                    <a:lstStyle/>
                    <a:p>
                      <a:endParaRPr lang="en-GB" sz="1400" kern="100">
                        <a:effectLst/>
                        <a:latin typeface="Aptos" panose="020B0004020202020204" pitchFamily="34" charset="0"/>
                      </a:endParaRP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endParaRPr lang="en-GB" sz="1400" kern="100">
                        <a:effectLst/>
                        <a:latin typeface="Aptos" panose="020B0004020202020204" pitchFamily="34" charset="0"/>
                      </a:endParaRP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4040421527"/>
                  </a:ext>
                </a:extLst>
              </a:tr>
              <a:tr h="514776">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Enhanced Communication:</a:t>
                      </a:r>
                      <a:r>
                        <a:rPr lang="en-GB" sz="1400" kern="100">
                          <a:effectLst/>
                          <a:latin typeface="Aptos" panose="020B0004020202020204" pitchFamily="34" charset="0"/>
                          <a:ea typeface="Aptos" panose="020B0004020202020204" pitchFamily="34" charset="0"/>
                          <a:cs typeface="Arial" panose="020B0604020202020204" pitchFamily="34" charset="0"/>
                        </a:rPr>
                        <a:t> Improves communication by clearly defining goals, performance measures, and strategic priorities across departments.</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7000"/>
                        </a:lnSpc>
                        <a:spcAft>
                          <a:spcPts val="800"/>
                        </a:spcAft>
                      </a:pPr>
                      <a:r>
                        <a:rPr lang="en-GB" sz="1400" b="1" kern="100" dirty="0">
                          <a:effectLst/>
                          <a:latin typeface="Aptos" panose="020B0004020202020204" pitchFamily="34" charset="0"/>
                          <a:ea typeface="Aptos" panose="020B0004020202020204" pitchFamily="34" charset="0"/>
                          <a:cs typeface="Arial" panose="020B0604020202020204" pitchFamily="34" charset="0"/>
                        </a:rPr>
                        <a:t>Resistance to Change:</a:t>
                      </a:r>
                      <a:r>
                        <a:rPr lang="en-GB" sz="1400" kern="100" dirty="0">
                          <a:effectLst/>
                          <a:latin typeface="Aptos" panose="020B0004020202020204" pitchFamily="34" charset="0"/>
                          <a:ea typeface="Aptos" panose="020B0004020202020204" pitchFamily="34" charset="0"/>
                          <a:cs typeface="Arial" panose="020B0604020202020204" pitchFamily="34" charset="0"/>
                        </a:rPr>
                        <a:t> Employees and managers may resist adopting the BSC due to changes in how performance is measured and accountability is enforced.</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700520000"/>
                  </a:ext>
                </a:extLst>
              </a:tr>
              <a:tr h="244734">
                <a:tc>
                  <a:txBody>
                    <a:bodyPr/>
                    <a:lstStyle/>
                    <a:p>
                      <a:endParaRPr lang="en-GB" sz="1400" kern="100">
                        <a:effectLst/>
                        <a:latin typeface="Aptos" panose="020B0004020202020204" pitchFamily="34" charset="0"/>
                      </a:endParaRP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endParaRPr lang="en-GB" sz="1400" kern="100">
                        <a:effectLst/>
                        <a:latin typeface="Aptos" panose="020B0004020202020204" pitchFamily="34" charset="0"/>
                      </a:endParaRP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041542340"/>
                  </a:ext>
                </a:extLst>
              </a:tr>
              <a:tr h="514776">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Performance Monitoring: </a:t>
                      </a:r>
                      <a:r>
                        <a:rPr lang="en-GB" sz="1400" kern="100">
                          <a:effectLst/>
                          <a:latin typeface="Aptos" panose="020B0004020202020204" pitchFamily="34" charset="0"/>
                          <a:ea typeface="Aptos" panose="020B0004020202020204" pitchFamily="34" charset="0"/>
                          <a:cs typeface="Arial" panose="020B0604020202020204" pitchFamily="34" charset="0"/>
                        </a:rPr>
                        <a:t>Enables continuous tracking of performance, allowing for timely adjustments to strategies when necessary.</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Needs Regular Updating: </a:t>
                      </a:r>
                      <a:r>
                        <a:rPr lang="en-GB" sz="1400" kern="100">
                          <a:effectLst/>
                          <a:latin typeface="Aptos" panose="020B0004020202020204" pitchFamily="34" charset="0"/>
                          <a:ea typeface="Aptos" panose="020B0004020202020204" pitchFamily="34" charset="0"/>
                          <a:cs typeface="Arial" panose="020B0604020202020204" pitchFamily="34" charset="0"/>
                        </a:rPr>
                        <a:t>The Balanced Scorecard must be reviewed and updated regularly, which can be resource-intensive and requires ongoing commitment.</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794249405"/>
                  </a:ext>
                </a:extLst>
              </a:tr>
              <a:tr h="244734">
                <a:tc>
                  <a:txBody>
                    <a:bodyPr/>
                    <a:lstStyle/>
                    <a:p>
                      <a:endParaRPr lang="en-GB" sz="1400" kern="100">
                        <a:effectLst/>
                        <a:latin typeface="Aptos" panose="020B0004020202020204" pitchFamily="34" charset="0"/>
                      </a:endParaRP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endParaRPr lang="en-GB" sz="1400" kern="100">
                        <a:effectLst/>
                        <a:latin typeface="Aptos" panose="020B0004020202020204" pitchFamily="34" charset="0"/>
                      </a:endParaRP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169648488"/>
                  </a:ext>
                </a:extLst>
              </a:tr>
              <a:tr h="514776">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Integration Across Functions:</a:t>
                      </a:r>
                      <a:r>
                        <a:rPr lang="en-GB" sz="1400" kern="100">
                          <a:effectLst/>
                          <a:latin typeface="Aptos" panose="020B0004020202020204" pitchFamily="34" charset="0"/>
                          <a:ea typeface="Aptos" panose="020B0004020202020204" pitchFamily="34" charset="0"/>
                          <a:cs typeface="Arial" panose="020B0604020202020204" pitchFamily="34" charset="0"/>
                        </a:rPr>
                        <a:t> Promotes integration and collaboration across different departments, enhancing organizational efficiency.</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7000"/>
                        </a:lnSpc>
                        <a:spcAft>
                          <a:spcPts val="800"/>
                        </a:spcAft>
                      </a:pPr>
                      <a:r>
                        <a:rPr lang="en-GB" sz="1400" b="1" kern="100" dirty="0">
                          <a:effectLst/>
                          <a:latin typeface="Aptos" panose="020B0004020202020204" pitchFamily="34" charset="0"/>
                          <a:ea typeface="Aptos" panose="020B0004020202020204" pitchFamily="34" charset="0"/>
                          <a:cs typeface="Arial" panose="020B0604020202020204" pitchFamily="34" charset="0"/>
                        </a:rPr>
                        <a:t>Can Be Costly to Implement:</a:t>
                      </a:r>
                      <a:r>
                        <a:rPr lang="en-GB" sz="1400" kern="100" dirty="0">
                          <a:effectLst/>
                          <a:latin typeface="Aptos" panose="020B0004020202020204" pitchFamily="34" charset="0"/>
                          <a:ea typeface="Aptos" panose="020B0004020202020204" pitchFamily="34" charset="0"/>
                          <a:cs typeface="Arial" panose="020B0604020202020204" pitchFamily="34" charset="0"/>
                        </a:rPr>
                        <a:t> Implementing and maintaining the Balanced Scorecard, especially in large organizations, can involve significant costs.</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031166408"/>
                  </a:ext>
                </a:extLst>
              </a:tr>
            </a:tbl>
          </a:graphicData>
        </a:graphic>
      </p:graphicFrame>
    </p:spTree>
    <p:extLst>
      <p:ext uri="{BB962C8B-B14F-4D97-AF65-F5344CB8AC3E}">
        <p14:creationId xmlns:p14="http://schemas.microsoft.com/office/powerpoint/2010/main" val="27782955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79376" y="2623220"/>
            <a:ext cx="10945216" cy="2533972"/>
          </a:xfrm>
        </p:spPr>
        <p:txBody>
          <a:bodyPr/>
          <a:lstStyle/>
          <a:p>
            <a:pPr eaLnBrk="1" hangingPunct="1"/>
            <a:r>
              <a:rPr lang="en-GB" altLang="en-US" sz="3200" b="1" dirty="0">
                <a:latin typeface="Arial" panose="020B0604020202020204" pitchFamily="34" charset="0"/>
                <a:cs typeface="Arial" panose="020B0604020202020204" pitchFamily="34" charset="0"/>
              </a:rPr>
              <a:t>1. How organisations can improve their competitive advantages?</a:t>
            </a:r>
            <a:br>
              <a:rPr lang="en-GB" altLang="en-US" sz="3200" b="1" dirty="0">
                <a:latin typeface="Arial" panose="020B0604020202020204" pitchFamily="34" charset="0"/>
                <a:cs typeface="Arial" panose="020B0604020202020204" pitchFamily="34" charset="0"/>
              </a:rPr>
            </a:br>
            <a:br>
              <a:rPr lang="en-GB" altLang="en-US" sz="3200" b="1" dirty="0">
                <a:latin typeface="Arial" panose="020B0604020202020204" pitchFamily="34" charset="0"/>
                <a:cs typeface="Arial" panose="020B0604020202020204" pitchFamily="34" charset="0"/>
              </a:rPr>
            </a:br>
            <a:r>
              <a:rPr lang="en-GB" altLang="en-US" sz="3200" b="1" dirty="0">
                <a:latin typeface="Arial" panose="020B0604020202020204" pitchFamily="34" charset="0"/>
                <a:cs typeface="Arial" panose="020B0604020202020204" pitchFamily="34" charset="0"/>
              </a:rPr>
              <a:t>2. How is competitive advantage sustained?</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Questions?</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048328" y="153751"/>
            <a:ext cx="2254560" cy="2132856"/>
          </a:xfrm>
          <a:prstGeom prst="rect">
            <a:avLst/>
          </a:prstGeom>
        </p:spPr>
      </p:pic>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par>
                          <p:cTn id="11" fill="hold">
                            <p:stCondLst>
                              <p:cond delay="1000"/>
                            </p:stCondLst>
                            <p:childTnLst>
                              <p:par>
                                <p:cTn id="12" presetID="42" presetClass="entr" presetSubtype="0" fill="hold" grpId="0" nodeType="afterEffect">
                                  <p:stCondLst>
                                    <p:cond delay="0"/>
                                  </p:stCondLst>
                                  <p:childTnLst>
                                    <p:set>
                                      <p:cBhvr>
                                        <p:cTn id="13" dur="1" fill="hold">
                                          <p:stCondLst>
                                            <p:cond delay="0"/>
                                          </p:stCondLst>
                                        </p:cTn>
                                        <p:tgtEl>
                                          <p:spTgt spid="7171"/>
                                        </p:tgtEl>
                                        <p:attrNameLst>
                                          <p:attrName>style.visibility</p:attrName>
                                        </p:attrNameLst>
                                      </p:cBhvr>
                                      <p:to>
                                        <p:strVal val="visible"/>
                                      </p:to>
                                    </p:set>
                                    <p:animEffect transition="in" filter="fade">
                                      <p:cBhvr>
                                        <p:cTn id="14" dur="1000"/>
                                        <p:tgtEl>
                                          <p:spTgt spid="7171"/>
                                        </p:tgtEl>
                                      </p:cBhvr>
                                    </p:animEffect>
                                    <p:anim calcmode="lin" valueType="num">
                                      <p:cBhvr>
                                        <p:cTn id="15" dur="1000" fill="hold"/>
                                        <p:tgtEl>
                                          <p:spTgt spid="7171"/>
                                        </p:tgtEl>
                                        <p:attrNameLst>
                                          <p:attrName>ppt_x</p:attrName>
                                        </p:attrNameLst>
                                      </p:cBhvr>
                                      <p:tavLst>
                                        <p:tav tm="0">
                                          <p:val>
                                            <p:strVal val="#ppt_x"/>
                                          </p:val>
                                        </p:tav>
                                        <p:tav tm="100000">
                                          <p:val>
                                            <p:strVal val="#ppt_x"/>
                                          </p:val>
                                        </p:tav>
                                      </p:tavLst>
                                    </p:anim>
                                    <p:anim calcmode="lin" valueType="num">
                                      <p:cBhvr>
                                        <p:cTn id="16"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Improving Competitive Advantage </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479376" y="1268760"/>
            <a:ext cx="11152796"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buClr>
                <a:schemeClr val="tx1"/>
              </a:buClr>
              <a:buFont typeface="+mj-lt"/>
              <a:buAutoNum type="arabicPeriod"/>
            </a:pPr>
            <a:r>
              <a:rPr lang="en-GB" sz="2800" b="1" dirty="0">
                <a:solidFill>
                  <a:srgbClr val="FF0000"/>
                </a:solidFill>
              </a:rPr>
              <a:t>Benchmarking </a:t>
            </a:r>
            <a:r>
              <a:rPr lang="en-GB" sz="2800" dirty="0"/>
              <a:t>– the comparison of practice with that of other organisations in order to identify areas for improvement.   </a:t>
            </a:r>
          </a:p>
          <a:p>
            <a:pPr marL="457200" indent="-457200" algn="just">
              <a:buClr>
                <a:schemeClr val="tx1"/>
              </a:buClr>
              <a:buFont typeface="+mj-lt"/>
              <a:buAutoNum type="arabicPeriod"/>
            </a:pPr>
            <a:r>
              <a:rPr lang="en-GB" sz="2800" b="1" dirty="0">
                <a:solidFill>
                  <a:srgbClr val="FF0000"/>
                </a:solidFill>
              </a:rPr>
              <a:t>Exploiting Existing Resources (leveraging) </a:t>
            </a:r>
            <a:r>
              <a:rPr lang="en-GB" sz="2800" dirty="0"/>
              <a:t>– in any organisation, it is essential to exploit its existing resources to the full – this is sometimes called leveraging resources.</a:t>
            </a:r>
          </a:p>
          <a:p>
            <a:pPr marL="457200" indent="-457200" algn="just">
              <a:buClr>
                <a:schemeClr val="tx1"/>
              </a:buClr>
              <a:buFont typeface="+mj-lt"/>
              <a:buAutoNum type="arabicPeriod"/>
            </a:pPr>
            <a:r>
              <a:rPr lang="en-GB" sz="2800" b="1" dirty="0">
                <a:solidFill>
                  <a:srgbClr val="FF0000"/>
                </a:solidFill>
              </a:rPr>
              <a:t>Upgrading Resources </a:t>
            </a:r>
            <a:r>
              <a:rPr lang="en-GB" sz="2800" dirty="0"/>
              <a:t>– firms can upgrade their resources to improve competitive advantages in three main ways:</a:t>
            </a:r>
          </a:p>
          <a:p>
            <a:pPr marL="1257300" lvl="2" indent="-457200" algn="just">
              <a:buClr>
                <a:schemeClr val="tx1"/>
              </a:buClr>
              <a:buFont typeface="Wingdings" panose="05000000000000000000" pitchFamily="2" charset="2"/>
              <a:buChar char="§"/>
            </a:pPr>
            <a:r>
              <a:rPr lang="en-GB" sz="1900" dirty="0"/>
              <a:t>Add new resources to support or enhance an existing product or service area</a:t>
            </a:r>
          </a:p>
          <a:p>
            <a:pPr marL="1257300" lvl="2" indent="-457200" algn="just">
              <a:buClr>
                <a:schemeClr val="tx1"/>
              </a:buClr>
              <a:buFont typeface="Wingdings" panose="05000000000000000000" pitchFamily="2" charset="2"/>
              <a:buChar char="§"/>
            </a:pPr>
            <a:r>
              <a:rPr lang="en-GB" sz="1900" dirty="0"/>
              <a:t>Enhance directly the resources that are threatened by competition</a:t>
            </a:r>
          </a:p>
          <a:p>
            <a:pPr marL="1257300" lvl="2" indent="-457200" algn="just">
              <a:buClr>
                <a:schemeClr val="tx1"/>
              </a:buClr>
              <a:buFont typeface="Wingdings" panose="05000000000000000000" pitchFamily="2" charset="2"/>
              <a:buChar char="§"/>
            </a:pPr>
            <a:r>
              <a:rPr lang="en-GB" sz="1900" dirty="0"/>
              <a:t>Add complementary resources </a:t>
            </a:r>
            <a:r>
              <a:rPr lang="en-GB" sz="1800" dirty="0"/>
              <a:t>that will take the organisation </a:t>
            </a:r>
            <a:r>
              <a:rPr lang="en-GB" sz="1900" dirty="0"/>
              <a:t>beyond its current competition</a:t>
            </a:r>
          </a:p>
          <a:p>
            <a:pPr marL="457200" indent="-457200" algn="just">
              <a:buClr>
                <a:schemeClr val="tx1"/>
              </a:buClr>
              <a:buFont typeface="+mj-lt"/>
              <a:buAutoNum type="arabicPeriod"/>
            </a:pPr>
            <a:endParaRPr lang="en-GB" sz="2800" dirty="0"/>
          </a:p>
          <a:p>
            <a:pPr algn="just">
              <a:buClr>
                <a:schemeClr val="tx1"/>
              </a:buClr>
            </a:pPr>
            <a:endParaRPr lang="en-GB" sz="2700" dirty="0"/>
          </a:p>
        </p:txBody>
      </p:sp>
    </p:spTree>
    <p:extLst>
      <p:ext uri="{BB962C8B-B14F-4D97-AF65-F5344CB8AC3E}">
        <p14:creationId xmlns:p14="http://schemas.microsoft.com/office/powerpoint/2010/main" val="2793914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000"/>
                                        <p:tgtEl>
                                          <p:spTgt spid="5">
                                            <p:txEl>
                                              <p:pRg st="1" end="1"/>
                                            </p:txEl>
                                          </p:spTgt>
                                        </p:tgtEl>
                                      </p:cBhvr>
                                    </p:animEffect>
                                    <p:anim calcmode="lin" valueType="num">
                                      <p:cBhvr>
                                        <p:cTn id="14"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1000"/>
                                        <p:tgtEl>
                                          <p:spTgt spid="5">
                                            <p:txEl>
                                              <p:pRg st="2" end="2"/>
                                            </p:txEl>
                                          </p:spTgt>
                                        </p:tgtEl>
                                      </p:cBhvr>
                                    </p:animEffect>
                                    <p:anim calcmode="lin" valueType="num">
                                      <p:cBhvr>
                                        <p:cTn id="20"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Effect transition="in" filter="fade">
                                      <p:cBhvr>
                                        <p:cTn id="25" dur="1000"/>
                                        <p:tgtEl>
                                          <p:spTgt spid="5">
                                            <p:txEl>
                                              <p:pRg st="3" end="3"/>
                                            </p:txEl>
                                          </p:spTgt>
                                        </p:tgtEl>
                                      </p:cBhvr>
                                    </p:animEffect>
                                    <p:anim calcmode="lin" valueType="num">
                                      <p:cBhvr>
                                        <p:cTn id="26"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nodeType="after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Effect transition="in" filter="fade">
                                      <p:cBhvr>
                                        <p:cTn id="31" dur="1000"/>
                                        <p:tgtEl>
                                          <p:spTgt spid="5">
                                            <p:txEl>
                                              <p:pRg st="4" end="4"/>
                                            </p:txEl>
                                          </p:spTgt>
                                        </p:tgtEl>
                                      </p:cBhvr>
                                    </p:animEffect>
                                    <p:anim calcmode="lin" valueType="num">
                                      <p:cBhvr>
                                        <p:cTn id="3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nodeType="after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Effect transition="in" filter="fade">
                                      <p:cBhvr>
                                        <p:cTn id="37" dur="1000"/>
                                        <p:tgtEl>
                                          <p:spTgt spid="5">
                                            <p:txEl>
                                              <p:pRg st="5" end="5"/>
                                            </p:txEl>
                                          </p:spTgt>
                                        </p:tgtEl>
                                      </p:cBhvr>
                                    </p:animEffect>
                                    <p:anim calcmode="lin" valueType="num">
                                      <p:cBhvr>
                                        <p:cTn id="38"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263352" y="1143000"/>
            <a:ext cx="11593288" cy="701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600" b="1" dirty="0"/>
              <a:t>Microsoft and Sony use their competitive resources to hit Nintendo hard. </a:t>
            </a:r>
          </a:p>
        </p:txBody>
      </p:sp>
      <p:sp>
        <p:nvSpPr>
          <p:cNvPr id="10" name="Content Placeholder 2">
            <a:extLst>
              <a:ext uri="{FF2B5EF4-FFF2-40B4-BE49-F238E27FC236}">
                <a16:creationId xmlns:a16="http://schemas.microsoft.com/office/drawing/2014/main" id="{F533E770-8288-4CA1-9410-E940EE9A57F9}"/>
              </a:ext>
            </a:extLst>
          </p:cNvPr>
          <p:cNvSpPr txBox="1">
            <a:spLocks/>
          </p:cNvSpPr>
          <p:nvPr/>
        </p:nvSpPr>
        <p:spPr bwMode="auto">
          <a:xfrm>
            <a:off x="6384032" y="2132856"/>
            <a:ext cx="5256584" cy="2952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AutoNum type="arabicPeriod"/>
            </a:pPr>
            <a:r>
              <a:rPr lang="en-GB" sz="2000" dirty="0"/>
              <a:t>What conclusions do you draw about the competitive advantages of Microsoft? Are its advantages sustainable over time?</a:t>
            </a:r>
          </a:p>
          <a:p>
            <a:pPr algn="just">
              <a:buAutoNum type="arabicPeriod"/>
            </a:pPr>
            <a:r>
              <a:rPr lang="en-GB" sz="2000" dirty="0"/>
              <a:t>What core competencies does Nintendo possess? Is it capable of leveraging them further? If so, how?</a:t>
            </a:r>
          </a:p>
          <a:p>
            <a:pPr algn="just">
              <a:buAutoNum type="arabicPeriod"/>
            </a:pPr>
            <a:r>
              <a:rPr lang="en-GB" sz="2000" dirty="0"/>
              <a:t>What conclusions can be drawn on future resource development?</a:t>
            </a:r>
          </a:p>
        </p:txBody>
      </p:sp>
      <p:pic>
        <p:nvPicPr>
          <p:cNvPr id="11" name="Picture 10" descr="A close up of a device&#10;&#10;Description automatically generated">
            <a:extLst>
              <a:ext uri="{FF2B5EF4-FFF2-40B4-BE49-F238E27FC236}">
                <a16:creationId xmlns:a16="http://schemas.microsoft.com/office/drawing/2014/main" id="{3518402E-DE4B-4C6A-A91A-6C3BD2CE83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3059" y="2132856"/>
            <a:ext cx="5768394" cy="2952328"/>
          </a:xfrm>
          <a:prstGeom prst="rect">
            <a:avLst/>
          </a:prstGeom>
        </p:spPr>
      </p:pic>
    </p:spTree>
    <p:extLst>
      <p:ext uri="{BB962C8B-B14F-4D97-AF65-F5344CB8AC3E}">
        <p14:creationId xmlns:p14="http://schemas.microsoft.com/office/powerpoint/2010/main" val="3029102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11"/>
                                        </p:tgtEl>
                                        <p:attrNameLst>
                                          <p:attrName>style.visibility</p:attrName>
                                        </p:attrNameLst>
                                      </p:cBhvr>
                                      <p:to>
                                        <p:strVal val="visible"/>
                                      </p:to>
                                    </p:set>
                                    <p:anim calcmode="lin" valueType="num">
                                      <p:cBhvr>
                                        <p:cTn id="12" dur="1000" fill="hold"/>
                                        <p:tgtEl>
                                          <p:spTgt spid="11"/>
                                        </p:tgtEl>
                                        <p:attrNameLst>
                                          <p:attrName>ppt_w</p:attrName>
                                        </p:attrNameLst>
                                      </p:cBhvr>
                                      <p:tavLst>
                                        <p:tav tm="0">
                                          <p:val>
                                            <p:fltVal val="0"/>
                                          </p:val>
                                        </p:tav>
                                        <p:tav tm="100000">
                                          <p:val>
                                            <p:strVal val="#ppt_w"/>
                                          </p:val>
                                        </p:tav>
                                      </p:tavLst>
                                    </p:anim>
                                    <p:anim calcmode="lin" valueType="num">
                                      <p:cBhvr>
                                        <p:cTn id="13" dur="1000" fill="hold"/>
                                        <p:tgtEl>
                                          <p:spTgt spid="11"/>
                                        </p:tgtEl>
                                        <p:attrNameLst>
                                          <p:attrName>ppt_h</p:attrName>
                                        </p:attrNameLst>
                                      </p:cBhvr>
                                      <p:tavLst>
                                        <p:tav tm="0">
                                          <p:val>
                                            <p:fltVal val="0"/>
                                          </p:val>
                                        </p:tav>
                                        <p:tav tm="100000">
                                          <p:val>
                                            <p:strVal val="#ppt_h"/>
                                          </p:val>
                                        </p:tav>
                                      </p:tavLst>
                                    </p:anim>
                                    <p:anim calcmode="lin" valueType="num">
                                      <p:cBhvr>
                                        <p:cTn id="14" dur="1000" fill="hold"/>
                                        <p:tgtEl>
                                          <p:spTgt spid="11"/>
                                        </p:tgtEl>
                                        <p:attrNameLst>
                                          <p:attrName>style.rotation</p:attrName>
                                        </p:attrNameLst>
                                      </p:cBhvr>
                                      <p:tavLst>
                                        <p:tav tm="0">
                                          <p:val>
                                            <p:fltVal val="90"/>
                                          </p:val>
                                        </p:tav>
                                        <p:tav tm="100000">
                                          <p:val>
                                            <p:fltVal val="0"/>
                                          </p:val>
                                        </p:tav>
                                      </p:tavLst>
                                    </p:anim>
                                    <p:animEffect transition="in" filter="fade">
                                      <p:cBhvr>
                                        <p:cTn id="15"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2900" b="1" dirty="0">
                <a:solidFill>
                  <a:schemeClr val="tx2">
                    <a:lumMod val="75000"/>
                  </a:schemeClr>
                </a:solidFill>
              </a:rPr>
              <a:t>Porter’s Generic Strategies - Sources of competitive advantage</a:t>
            </a:r>
          </a:p>
        </p:txBody>
      </p:sp>
      <p:pic>
        <p:nvPicPr>
          <p:cNvPr id="6" name="Picture 5">
            <a:extLst>
              <a:ext uri="{FF2B5EF4-FFF2-40B4-BE49-F238E27FC236}">
                <a16:creationId xmlns:a16="http://schemas.microsoft.com/office/drawing/2014/main" id="{AC3C2B50-B7C3-4998-89AE-F9CCF6ACF613}"/>
              </a:ext>
            </a:extLst>
          </p:cNvPr>
          <p:cNvPicPr>
            <a:picLocks noChangeAspect="1"/>
          </p:cNvPicPr>
          <p:nvPr/>
        </p:nvPicPr>
        <p:blipFill>
          <a:blip r:embed="rId3"/>
          <a:stretch>
            <a:fillRect/>
          </a:stretch>
        </p:blipFill>
        <p:spPr>
          <a:xfrm>
            <a:off x="4943872" y="2852936"/>
            <a:ext cx="6829425" cy="2800350"/>
          </a:xfrm>
          <a:prstGeom prst="rect">
            <a:avLst/>
          </a:prstGeom>
        </p:spPr>
      </p:pic>
      <p:pic>
        <p:nvPicPr>
          <p:cNvPr id="3" name="Picture 2">
            <a:extLst>
              <a:ext uri="{FF2B5EF4-FFF2-40B4-BE49-F238E27FC236}">
                <a16:creationId xmlns:a16="http://schemas.microsoft.com/office/drawing/2014/main" id="{1A756CE8-ECF2-4B4E-B724-D9ABC6DD8FBA}"/>
              </a:ext>
            </a:extLst>
          </p:cNvPr>
          <p:cNvPicPr>
            <a:picLocks noChangeAspect="1"/>
          </p:cNvPicPr>
          <p:nvPr/>
        </p:nvPicPr>
        <p:blipFill>
          <a:blip r:embed="rId4"/>
          <a:stretch>
            <a:fillRect/>
          </a:stretch>
        </p:blipFill>
        <p:spPr>
          <a:xfrm>
            <a:off x="623392" y="980728"/>
            <a:ext cx="4536504" cy="3329066"/>
          </a:xfrm>
          <a:prstGeom prst="rect">
            <a:avLst/>
          </a:prstGeom>
        </p:spPr>
      </p:pic>
    </p:spTree>
    <p:extLst>
      <p:ext uri="{BB962C8B-B14F-4D97-AF65-F5344CB8AC3E}">
        <p14:creationId xmlns:p14="http://schemas.microsoft.com/office/powerpoint/2010/main" val="347578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2000" fill="hold"/>
                                        <p:tgtEl>
                                          <p:spTgt spid="3"/>
                                        </p:tgtEl>
                                        <p:attrNameLst>
                                          <p:attrName>ppt_w</p:attrName>
                                        </p:attrNameLst>
                                      </p:cBhvr>
                                      <p:tavLst>
                                        <p:tav tm="0">
                                          <p:val>
                                            <p:fltVal val="0"/>
                                          </p:val>
                                        </p:tav>
                                        <p:tav tm="100000">
                                          <p:val>
                                            <p:strVal val="#ppt_w"/>
                                          </p:val>
                                        </p:tav>
                                      </p:tavLst>
                                    </p:anim>
                                    <p:anim calcmode="lin" valueType="num">
                                      <p:cBhvr>
                                        <p:cTn id="8" dur="2000" fill="hold"/>
                                        <p:tgtEl>
                                          <p:spTgt spid="3"/>
                                        </p:tgtEl>
                                        <p:attrNameLst>
                                          <p:attrName>ppt_h</p:attrName>
                                        </p:attrNameLst>
                                      </p:cBhvr>
                                      <p:tavLst>
                                        <p:tav tm="0">
                                          <p:val>
                                            <p:fltVal val="0"/>
                                          </p:val>
                                        </p:tav>
                                        <p:tav tm="100000">
                                          <p:val>
                                            <p:strVal val="#ppt_h"/>
                                          </p:val>
                                        </p:tav>
                                      </p:tavLst>
                                    </p:anim>
                                    <p:anim calcmode="lin" valueType="num">
                                      <p:cBhvr>
                                        <p:cTn id="9" dur="2000" fill="hold"/>
                                        <p:tgtEl>
                                          <p:spTgt spid="3"/>
                                        </p:tgtEl>
                                        <p:attrNameLst>
                                          <p:attrName>style.rotation</p:attrName>
                                        </p:attrNameLst>
                                      </p:cBhvr>
                                      <p:tavLst>
                                        <p:tav tm="0">
                                          <p:val>
                                            <p:fltVal val="90"/>
                                          </p:val>
                                        </p:tav>
                                        <p:tav tm="100000">
                                          <p:val>
                                            <p:fltVal val="0"/>
                                          </p:val>
                                        </p:tav>
                                      </p:tavLst>
                                    </p:anim>
                                    <p:animEffect transition="in" filter="fade">
                                      <p:cBhvr>
                                        <p:cTn id="10" dur="2000"/>
                                        <p:tgtEl>
                                          <p:spTgt spid="3"/>
                                        </p:tgtEl>
                                      </p:cBhvr>
                                    </p:animEffect>
                                  </p:childTnLst>
                                </p:cTn>
                              </p:par>
                            </p:childTnLst>
                          </p:cTn>
                        </p:par>
                        <p:par>
                          <p:cTn id="11" fill="hold">
                            <p:stCondLst>
                              <p:cond delay="2000"/>
                            </p:stCondLst>
                            <p:childTnLst>
                              <p:par>
                                <p:cTn id="12" presetID="31" presetClass="entr" presetSubtype="0" fill="hold" nodeType="afterEffect">
                                  <p:stCondLst>
                                    <p:cond delay="59000"/>
                                  </p:stCondLst>
                                  <p:childTnLst>
                                    <p:set>
                                      <p:cBhvr>
                                        <p:cTn id="13" dur="1" fill="hold">
                                          <p:stCondLst>
                                            <p:cond delay="0"/>
                                          </p:stCondLst>
                                        </p:cTn>
                                        <p:tgtEl>
                                          <p:spTgt spid="6"/>
                                        </p:tgtEl>
                                        <p:attrNameLst>
                                          <p:attrName>style.visibility</p:attrName>
                                        </p:attrNameLst>
                                      </p:cBhvr>
                                      <p:to>
                                        <p:strVal val="visible"/>
                                      </p:to>
                                    </p:set>
                                    <p:anim calcmode="lin" valueType="num">
                                      <p:cBhvr>
                                        <p:cTn id="14" dur="2000" fill="hold"/>
                                        <p:tgtEl>
                                          <p:spTgt spid="6"/>
                                        </p:tgtEl>
                                        <p:attrNameLst>
                                          <p:attrName>ppt_w</p:attrName>
                                        </p:attrNameLst>
                                      </p:cBhvr>
                                      <p:tavLst>
                                        <p:tav tm="0">
                                          <p:val>
                                            <p:fltVal val="0"/>
                                          </p:val>
                                        </p:tav>
                                        <p:tav tm="100000">
                                          <p:val>
                                            <p:strVal val="#ppt_w"/>
                                          </p:val>
                                        </p:tav>
                                      </p:tavLst>
                                    </p:anim>
                                    <p:anim calcmode="lin" valueType="num">
                                      <p:cBhvr>
                                        <p:cTn id="15" dur="2000" fill="hold"/>
                                        <p:tgtEl>
                                          <p:spTgt spid="6"/>
                                        </p:tgtEl>
                                        <p:attrNameLst>
                                          <p:attrName>ppt_h</p:attrName>
                                        </p:attrNameLst>
                                      </p:cBhvr>
                                      <p:tavLst>
                                        <p:tav tm="0">
                                          <p:val>
                                            <p:fltVal val="0"/>
                                          </p:val>
                                        </p:tav>
                                        <p:tav tm="100000">
                                          <p:val>
                                            <p:strVal val="#ppt_h"/>
                                          </p:val>
                                        </p:tav>
                                      </p:tavLst>
                                    </p:anim>
                                    <p:anim calcmode="lin" valueType="num">
                                      <p:cBhvr>
                                        <p:cTn id="16" dur="2000" fill="hold"/>
                                        <p:tgtEl>
                                          <p:spTgt spid="6"/>
                                        </p:tgtEl>
                                        <p:attrNameLst>
                                          <p:attrName>style.rotation</p:attrName>
                                        </p:attrNameLst>
                                      </p:cBhvr>
                                      <p:tavLst>
                                        <p:tav tm="0">
                                          <p:val>
                                            <p:fltVal val="90"/>
                                          </p:val>
                                        </p:tav>
                                        <p:tav tm="100000">
                                          <p:val>
                                            <p:fltVal val="0"/>
                                          </p:val>
                                        </p:tav>
                                      </p:tavLst>
                                    </p:anim>
                                    <p:animEffect transition="in" filter="fade">
                                      <p:cBhvr>
                                        <p:cTn id="1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100" b="1" dirty="0">
                <a:solidFill>
                  <a:schemeClr val="tx2">
                    <a:lumMod val="75000"/>
                  </a:schemeClr>
                </a:solidFill>
              </a:rPr>
              <a:t>Features of Cost Leadership And Differentiation Strategies</a:t>
            </a:r>
          </a:p>
        </p:txBody>
      </p:sp>
      <p:pic>
        <p:nvPicPr>
          <p:cNvPr id="4" name="Picture 3">
            <a:extLst>
              <a:ext uri="{FF2B5EF4-FFF2-40B4-BE49-F238E27FC236}">
                <a16:creationId xmlns:a16="http://schemas.microsoft.com/office/drawing/2014/main" id="{7C724E3B-999E-4714-9DD5-514C4D5426DB}"/>
              </a:ext>
            </a:extLst>
          </p:cNvPr>
          <p:cNvPicPr>
            <a:picLocks noChangeAspect="1"/>
          </p:cNvPicPr>
          <p:nvPr/>
        </p:nvPicPr>
        <p:blipFill>
          <a:blip r:embed="rId3"/>
          <a:stretch>
            <a:fillRect/>
          </a:stretch>
        </p:blipFill>
        <p:spPr>
          <a:xfrm>
            <a:off x="2063552" y="980728"/>
            <a:ext cx="8064896" cy="4665650"/>
          </a:xfrm>
          <a:prstGeom prst="rect">
            <a:avLst/>
          </a:prstGeom>
        </p:spPr>
      </p:pic>
    </p:spTree>
    <p:extLst>
      <p:ext uri="{BB962C8B-B14F-4D97-AF65-F5344CB8AC3E}">
        <p14:creationId xmlns:p14="http://schemas.microsoft.com/office/powerpoint/2010/main" val="1152300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2000" fill="hold"/>
                                        <p:tgtEl>
                                          <p:spTgt spid="4"/>
                                        </p:tgtEl>
                                        <p:attrNameLst>
                                          <p:attrName>ppt_w</p:attrName>
                                        </p:attrNameLst>
                                      </p:cBhvr>
                                      <p:tavLst>
                                        <p:tav tm="0">
                                          <p:val>
                                            <p:fltVal val="0"/>
                                          </p:val>
                                        </p:tav>
                                        <p:tav tm="100000">
                                          <p:val>
                                            <p:strVal val="#ppt_w"/>
                                          </p:val>
                                        </p:tav>
                                      </p:tavLst>
                                    </p:anim>
                                    <p:anim calcmode="lin" valueType="num">
                                      <p:cBhvr>
                                        <p:cTn id="8" dur="2000" fill="hold"/>
                                        <p:tgtEl>
                                          <p:spTgt spid="4"/>
                                        </p:tgtEl>
                                        <p:attrNameLst>
                                          <p:attrName>ppt_h</p:attrName>
                                        </p:attrNameLst>
                                      </p:cBhvr>
                                      <p:tavLst>
                                        <p:tav tm="0">
                                          <p:val>
                                            <p:fltVal val="0"/>
                                          </p:val>
                                        </p:tav>
                                        <p:tav tm="100000">
                                          <p:val>
                                            <p:strVal val="#ppt_h"/>
                                          </p:val>
                                        </p:tav>
                                      </p:tavLst>
                                    </p:anim>
                                    <p:anim calcmode="lin" valueType="num">
                                      <p:cBhvr>
                                        <p:cTn id="9" dur="2000" fill="hold"/>
                                        <p:tgtEl>
                                          <p:spTgt spid="4"/>
                                        </p:tgtEl>
                                        <p:attrNameLst>
                                          <p:attrName>style.rotation</p:attrName>
                                        </p:attrNameLst>
                                      </p:cBhvr>
                                      <p:tavLst>
                                        <p:tav tm="0">
                                          <p:val>
                                            <p:fltVal val="90"/>
                                          </p:val>
                                        </p:tav>
                                        <p:tav tm="100000">
                                          <p:val>
                                            <p:fltVal val="0"/>
                                          </p:val>
                                        </p:tav>
                                      </p:tavLst>
                                    </p:anim>
                                    <p:animEffect transition="in" filter="fade">
                                      <p:cBhvr>
                                        <p:cTn id="10"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Roots of Competitive Advantage</a:t>
            </a:r>
          </a:p>
        </p:txBody>
      </p:sp>
      <p:pic>
        <p:nvPicPr>
          <p:cNvPr id="6" name="Picture 5">
            <a:extLst>
              <a:ext uri="{FF2B5EF4-FFF2-40B4-BE49-F238E27FC236}">
                <a16:creationId xmlns:a16="http://schemas.microsoft.com/office/drawing/2014/main" id="{BD903520-05F8-45ED-99F8-80886C17A43F}"/>
              </a:ext>
            </a:extLst>
          </p:cNvPr>
          <p:cNvPicPr>
            <a:picLocks noChangeAspect="1"/>
          </p:cNvPicPr>
          <p:nvPr/>
        </p:nvPicPr>
        <p:blipFill>
          <a:blip r:embed="rId3"/>
          <a:stretch>
            <a:fillRect/>
          </a:stretch>
        </p:blipFill>
        <p:spPr>
          <a:xfrm>
            <a:off x="551384" y="1108720"/>
            <a:ext cx="11089232" cy="4546816"/>
          </a:xfrm>
          <a:prstGeom prst="rect">
            <a:avLst/>
          </a:prstGeom>
        </p:spPr>
      </p:pic>
    </p:spTree>
    <p:extLst>
      <p:ext uri="{BB962C8B-B14F-4D97-AF65-F5344CB8AC3E}">
        <p14:creationId xmlns:p14="http://schemas.microsoft.com/office/powerpoint/2010/main" val="2436552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style.rotation</p:attrName>
                                        </p:attrNameLst>
                                      </p:cBhvr>
                                      <p:tavLst>
                                        <p:tav tm="0">
                                          <p:val>
                                            <p:fltVal val="90"/>
                                          </p:val>
                                        </p:tav>
                                        <p:tav tm="100000">
                                          <p:val>
                                            <p:fltVal val="0"/>
                                          </p:val>
                                        </p:tav>
                                      </p:tavLst>
                                    </p:anim>
                                    <p:animEffect transition="in" filter="fade">
                                      <p:cBhvr>
                                        <p:cTn id="10"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Building Blocks of </a:t>
            </a:r>
            <a:r>
              <a:rPr lang="en-GB" altLang="en-US" sz="3200" b="1">
                <a:solidFill>
                  <a:schemeClr val="tx2">
                    <a:lumMod val="75000"/>
                  </a:schemeClr>
                </a:solidFill>
              </a:rPr>
              <a:t>Competitive Advantage</a:t>
            </a:r>
            <a:endParaRPr lang="en-GB" altLang="en-US" sz="3200" b="1" dirty="0">
              <a:solidFill>
                <a:schemeClr val="tx2">
                  <a:lumMod val="75000"/>
                </a:schemeClr>
              </a:solidFill>
            </a:endParaRPr>
          </a:p>
        </p:txBody>
      </p:sp>
      <p:pic>
        <p:nvPicPr>
          <p:cNvPr id="4" name="Picture 3">
            <a:extLst>
              <a:ext uri="{FF2B5EF4-FFF2-40B4-BE49-F238E27FC236}">
                <a16:creationId xmlns:a16="http://schemas.microsoft.com/office/drawing/2014/main" id="{B4A7628B-205F-48A9-9CF7-1473F0C246EA}"/>
              </a:ext>
            </a:extLst>
          </p:cNvPr>
          <p:cNvPicPr>
            <a:picLocks noChangeAspect="1"/>
          </p:cNvPicPr>
          <p:nvPr/>
        </p:nvPicPr>
        <p:blipFill>
          <a:blip r:embed="rId3"/>
          <a:stretch>
            <a:fillRect/>
          </a:stretch>
        </p:blipFill>
        <p:spPr>
          <a:xfrm>
            <a:off x="5159896" y="1223294"/>
            <a:ext cx="6472044" cy="4411412"/>
          </a:xfrm>
          <a:prstGeom prst="rect">
            <a:avLst/>
          </a:prstGeom>
        </p:spPr>
      </p:pic>
      <p:sp>
        <p:nvSpPr>
          <p:cNvPr id="7" name="Content Placeholder 2">
            <a:extLst>
              <a:ext uri="{FF2B5EF4-FFF2-40B4-BE49-F238E27FC236}">
                <a16:creationId xmlns:a16="http://schemas.microsoft.com/office/drawing/2014/main" id="{949397C1-2916-4674-AFD2-C152FD92E2B9}"/>
              </a:ext>
            </a:extLst>
          </p:cNvPr>
          <p:cNvSpPr txBox="1">
            <a:spLocks/>
          </p:cNvSpPr>
          <p:nvPr/>
        </p:nvSpPr>
        <p:spPr bwMode="auto">
          <a:xfrm>
            <a:off x="839416" y="1276712"/>
            <a:ext cx="4248472" cy="4411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1800" dirty="0"/>
              <a:t>Four factors help a company build and sustain competitive advantage: superior efficiency, quality, innovation, and customer responsiveness. We call these factors the building blocks of competitive advantage.</a:t>
            </a:r>
          </a:p>
          <a:p>
            <a:pPr marL="0" indent="0" algn="just">
              <a:buNone/>
            </a:pPr>
            <a:endParaRPr lang="en-GB" sz="1800" dirty="0"/>
          </a:p>
          <a:p>
            <a:pPr marL="685800" lvl="1" algn="just"/>
            <a:r>
              <a:rPr lang="en-GB" sz="1800" dirty="0"/>
              <a:t>employee productivity</a:t>
            </a:r>
          </a:p>
          <a:p>
            <a:pPr marL="685800" lvl="1" algn="just"/>
            <a:r>
              <a:rPr lang="en-GB" sz="1800" dirty="0"/>
              <a:t>capital productivity</a:t>
            </a:r>
          </a:p>
          <a:p>
            <a:pPr marL="685800" lvl="1" algn="just"/>
            <a:r>
              <a:rPr lang="en-GB" sz="1800" dirty="0"/>
              <a:t>superior quality</a:t>
            </a:r>
          </a:p>
          <a:p>
            <a:pPr marL="685800" lvl="1" algn="just"/>
            <a:r>
              <a:rPr lang="en-GB" sz="1800" dirty="0"/>
              <a:t>product innovation</a:t>
            </a:r>
          </a:p>
          <a:p>
            <a:pPr marL="685800" lvl="1" algn="just"/>
            <a:r>
              <a:rPr lang="en-GB" sz="1800" dirty="0"/>
              <a:t>process innovation</a:t>
            </a:r>
          </a:p>
          <a:p>
            <a:pPr marL="685800" lvl="1" algn="just"/>
            <a:r>
              <a:rPr lang="en-GB" sz="1800" dirty="0"/>
              <a:t>customer response time</a:t>
            </a:r>
          </a:p>
          <a:p>
            <a:pPr marL="0" indent="0" algn="just">
              <a:buNone/>
            </a:pPr>
            <a:r>
              <a:rPr lang="en-GB" sz="1800" dirty="0"/>
              <a:t> </a:t>
            </a:r>
          </a:p>
        </p:txBody>
      </p:sp>
    </p:spTree>
    <p:extLst>
      <p:ext uri="{BB962C8B-B14F-4D97-AF65-F5344CB8AC3E}">
        <p14:creationId xmlns:p14="http://schemas.microsoft.com/office/powerpoint/2010/main" val="54027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3000"/>
                                        <p:tgtEl>
                                          <p:spTgt spid="7"/>
                                        </p:tgtEl>
                                      </p:cBhvr>
                                    </p:animEffect>
                                    <p:anim calcmode="lin" valueType="num">
                                      <p:cBhvr>
                                        <p:cTn id="8" dur="3000" fill="hold"/>
                                        <p:tgtEl>
                                          <p:spTgt spid="7"/>
                                        </p:tgtEl>
                                        <p:attrNameLst>
                                          <p:attrName>ppt_x</p:attrName>
                                        </p:attrNameLst>
                                      </p:cBhvr>
                                      <p:tavLst>
                                        <p:tav tm="0">
                                          <p:val>
                                            <p:strVal val="#ppt_x"/>
                                          </p:val>
                                        </p:tav>
                                        <p:tav tm="100000">
                                          <p:val>
                                            <p:strVal val="#ppt_x"/>
                                          </p:val>
                                        </p:tav>
                                      </p:tavLst>
                                    </p:anim>
                                    <p:anim calcmode="lin" valueType="num">
                                      <p:cBhvr>
                                        <p:cTn id="9" dur="3000" fill="hold"/>
                                        <p:tgtEl>
                                          <p:spTgt spid="7"/>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3000" fill="hold"/>
                                        <p:tgtEl>
                                          <p:spTgt spid="4"/>
                                        </p:tgtEl>
                                        <p:attrNameLst>
                                          <p:attrName>ppt_w</p:attrName>
                                        </p:attrNameLst>
                                      </p:cBhvr>
                                      <p:tavLst>
                                        <p:tav tm="0">
                                          <p:val>
                                            <p:fltVal val="0"/>
                                          </p:val>
                                        </p:tav>
                                        <p:tav tm="100000">
                                          <p:val>
                                            <p:strVal val="#ppt_w"/>
                                          </p:val>
                                        </p:tav>
                                      </p:tavLst>
                                    </p:anim>
                                    <p:anim calcmode="lin" valueType="num">
                                      <p:cBhvr>
                                        <p:cTn id="13" dur="3000" fill="hold"/>
                                        <p:tgtEl>
                                          <p:spTgt spid="4"/>
                                        </p:tgtEl>
                                        <p:attrNameLst>
                                          <p:attrName>ppt_h</p:attrName>
                                        </p:attrNameLst>
                                      </p:cBhvr>
                                      <p:tavLst>
                                        <p:tav tm="0">
                                          <p:val>
                                            <p:fltVal val="0"/>
                                          </p:val>
                                        </p:tav>
                                        <p:tav tm="100000">
                                          <p:val>
                                            <p:strVal val="#ppt_h"/>
                                          </p:val>
                                        </p:tav>
                                      </p:tavLst>
                                    </p:anim>
                                    <p:anim calcmode="lin" valueType="num">
                                      <p:cBhvr>
                                        <p:cTn id="14" dur="3000" fill="hold"/>
                                        <p:tgtEl>
                                          <p:spTgt spid="4"/>
                                        </p:tgtEl>
                                        <p:attrNameLst>
                                          <p:attrName>style.rotation</p:attrName>
                                        </p:attrNameLst>
                                      </p:cBhvr>
                                      <p:tavLst>
                                        <p:tav tm="0">
                                          <p:val>
                                            <p:fltVal val="90"/>
                                          </p:val>
                                        </p:tav>
                                        <p:tav tm="100000">
                                          <p:val>
                                            <p:fltVal val="0"/>
                                          </p:val>
                                        </p:tav>
                                      </p:tavLst>
                                    </p:anim>
                                    <p:animEffect transition="in" filter="fade">
                                      <p:cBhvr>
                                        <p:cTn id="15" dur="3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000" b="1" dirty="0">
                <a:solidFill>
                  <a:schemeClr val="tx2">
                    <a:lumMod val="75000"/>
                  </a:schemeClr>
                </a:solidFill>
              </a:rPr>
              <a:t>Competitive Advantage Through Functional-level Strategies</a:t>
            </a:r>
          </a:p>
        </p:txBody>
      </p:sp>
      <p:sp>
        <p:nvSpPr>
          <p:cNvPr id="7" name="Content Placeholder 2">
            <a:extLst>
              <a:ext uri="{FF2B5EF4-FFF2-40B4-BE49-F238E27FC236}">
                <a16:creationId xmlns:a16="http://schemas.microsoft.com/office/drawing/2014/main" id="{949397C1-2916-4674-AFD2-C152FD92E2B9}"/>
              </a:ext>
            </a:extLst>
          </p:cNvPr>
          <p:cNvSpPr txBox="1">
            <a:spLocks/>
          </p:cNvSpPr>
          <p:nvPr/>
        </p:nvSpPr>
        <p:spPr bwMode="auto">
          <a:xfrm>
            <a:off x="551384" y="1143000"/>
            <a:ext cx="11089232"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800" b="1" dirty="0"/>
              <a:t>Achieving Superior </a:t>
            </a:r>
            <a:r>
              <a:rPr lang="en-GB" sz="2800" b="1" dirty="0">
                <a:solidFill>
                  <a:schemeClr val="accent6">
                    <a:lumMod val="50000"/>
                  </a:schemeClr>
                </a:solidFill>
              </a:rPr>
              <a:t>Efficiency</a:t>
            </a:r>
          </a:p>
          <a:p>
            <a:pPr marL="0" lvl="0" indent="0" algn="just">
              <a:spcBef>
                <a:spcPct val="0"/>
              </a:spcBef>
              <a:buNone/>
            </a:pPr>
            <a:r>
              <a:rPr lang="en-GB" sz="2000" dirty="0">
                <a:solidFill>
                  <a:prstClr val="black"/>
                </a:solidFill>
                <a:latin typeface="Arial" panose="020B0604020202020204" pitchFamily="34" charset="0"/>
                <a:cs typeface="Arial" panose="020B0604020202020204" pitchFamily="34" charset="0"/>
              </a:rPr>
              <a:t>Economies of scale, learning, experience, flexible production systems, marketing, inventory system, supply chain management, human resource strategy, employee training, information systems </a:t>
            </a:r>
          </a:p>
          <a:p>
            <a:pPr algn="just"/>
            <a:r>
              <a:rPr lang="en-GB" sz="2800" b="1" dirty="0"/>
              <a:t>Achieving Superior </a:t>
            </a:r>
            <a:r>
              <a:rPr lang="en-GB" sz="2800" b="1" dirty="0">
                <a:solidFill>
                  <a:srgbClr val="FF0000"/>
                </a:solidFill>
              </a:rPr>
              <a:t>Quality</a:t>
            </a:r>
          </a:p>
          <a:p>
            <a:pPr marL="0" lvl="0" indent="0" algn="just">
              <a:spcBef>
                <a:spcPct val="0"/>
              </a:spcBef>
              <a:buNone/>
            </a:pPr>
            <a:r>
              <a:rPr lang="en-GB" sz="2000" dirty="0">
                <a:solidFill>
                  <a:prstClr val="black"/>
                </a:solidFill>
                <a:latin typeface="Arial" panose="020B0604020202020204" pitchFamily="34" charset="0"/>
                <a:cs typeface="Arial" panose="020B0604020202020204" pitchFamily="34" charset="0"/>
              </a:rPr>
              <a:t>Attaining superior reliability, improving Quality as excellence</a:t>
            </a:r>
          </a:p>
          <a:p>
            <a:pPr algn="just"/>
            <a:r>
              <a:rPr lang="en-GB" sz="2800" b="1" dirty="0"/>
              <a:t>Achieving Superior </a:t>
            </a:r>
            <a:r>
              <a:rPr lang="en-GB" sz="2800" b="1" dirty="0">
                <a:solidFill>
                  <a:schemeClr val="accent1">
                    <a:lumMod val="50000"/>
                  </a:schemeClr>
                </a:solidFill>
              </a:rPr>
              <a:t>Innovation</a:t>
            </a:r>
          </a:p>
          <a:p>
            <a:pPr marL="0" lvl="0" indent="0" algn="just">
              <a:spcBef>
                <a:spcPct val="0"/>
              </a:spcBef>
              <a:buNone/>
            </a:pPr>
            <a:r>
              <a:rPr lang="en-GB" sz="2000" dirty="0">
                <a:solidFill>
                  <a:prstClr val="black"/>
                </a:solidFill>
                <a:latin typeface="Arial" panose="020B0604020202020204" pitchFamily="34" charset="0"/>
                <a:cs typeface="Arial" panose="020B0604020202020204" pitchFamily="34" charset="0"/>
              </a:rPr>
              <a:t>Most important source of competitive advantage, focusing on the innovation, increasing R&amp;D capabilities, reducing innovation failures</a:t>
            </a:r>
          </a:p>
          <a:p>
            <a:pPr algn="just"/>
            <a:r>
              <a:rPr lang="en-GB" sz="2800" b="1" dirty="0"/>
              <a:t>Achieving Superior </a:t>
            </a:r>
            <a:r>
              <a:rPr lang="en-GB" sz="2800" b="1" dirty="0">
                <a:solidFill>
                  <a:schemeClr val="accent2">
                    <a:lumMod val="75000"/>
                  </a:schemeClr>
                </a:solidFill>
              </a:rPr>
              <a:t>Customer Responsiveness</a:t>
            </a:r>
          </a:p>
          <a:p>
            <a:pPr marL="0" indent="0" algn="just">
              <a:buNone/>
            </a:pPr>
            <a:r>
              <a:rPr lang="en-GB" sz="2000" dirty="0"/>
              <a:t>Focusing on the customer, demonstrating leadership, shaping employee attitudes, knowing customer needs, satisfying customer needs, customization, response time</a:t>
            </a:r>
          </a:p>
        </p:txBody>
      </p:sp>
    </p:spTree>
    <p:extLst>
      <p:ext uri="{BB962C8B-B14F-4D97-AF65-F5344CB8AC3E}">
        <p14:creationId xmlns:p14="http://schemas.microsoft.com/office/powerpoint/2010/main" val="480795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Effect transition="in" filter="fade">
                                      <p:cBhvr>
                                        <p:cTn id="13" dur="1000"/>
                                        <p:tgtEl>
                                          <p:spTgt spid="7">
                                            <p:txEl>
                                              <p:pRg st="1" end="1"/>
                                            </p:txEl>
                                          </p:spTgt>
                                        </p:tgtEl>
                                      </p:cBhvr>
                                    </p:animEffect>
                                    <p:anim calcmode="lin" valueType="num">
                                      <p:cBhvr>
                                        <p:cTn id="14"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59000"/>
                                  </p:stCondLst>
                                  <p:childTnLst>
                                    <p:set>
                                      <p:cBhvr>
                                        <p:cTn id="18" dur="1" fill="hold">
                                          <p:stCondLst>
                                            <p:cond delay="0"/>
                                          </p:stCondLst>
                                        </p:cTn>
                                        <p:tgtEl>
                                          <p:spTgt spid="7">
                                            <p:txEl>
                                              <p:pRg st="2" end="2"/>
                                            </p:txEl>
                                          </p:spTgt>
                                        </p:tgtEl>
                                        <p:attrNameLst>
                                          <p:attrName>style.visibility</p:attrName>
                                        </p:attrNameLst>
                                      </p:cBhvr>
                                      <p:to>
                                        <p:strVal val="visible"/>
                                      </p:to>
                                    </p:set>
                                    <p:animEffect transition="in" filter="fade">
                                      <p:cBhvr>
                                        <p:cTn id="19" dur="1000"/>
                                        <p:tgtEl>
                                          <p:spTgt spid="7">
                                            <p:txEl>
                                              <p:pRg st="2" end="2"/>
                                            </p:txEl>
                                          </p:spTgt>
                                        </p:tgtEl>
                                      </p:cBhvr>
                                    </p:animEffect>
                                    <p:anim calcmode="lin" valueType="num">
                                      <p:cBhvr>
                                        <p:cTn id="20"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62000"/>
                            </p:stCondLst>
                            <p:childTnLst>
                              <p:par>
                                <p:cTn id="23" presetID="42" presetClass="entr" presetSubtype="0" fill="hold" nodeType="after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Effect transition="in" filter="fade">
                                      <p:cBhvr>
                                        <p:cTn id="25" dur="1000"/>
                                        <p:tgtEl>
                                          <p:spTgt spid="7">
                                            <p:txEl>
                                              <p:pRg st="3" end="3"/>
                                            </p:txEl>
                                          </p:spTgt>
                                        </p:tgtEl>
                                      </p:cBhvr>
                                    </p:animEffect>
                                    <p:anim calcmode="lin" valueType="num">
                                      <p:cBhvr>
                                        <p:cTn id="26"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63000"/>
                            </p:stCondLst>
                            <p:childTnLst>
                              <p:par>
                                <p:cTn id="29" presetID="42" presetClass="entr" presetSubtype="0" fill="hold" nodeType="afterEffect">
                                  <p:stCondLst>
                                    <p:cond delay="59000"/>
                                  </p:stCondLst>
                                  <p:childTnLst>
                                    <p:set>
                                      <p:cBhvr>
                                        <p:cTn id="30" dur="1" fill="hold">
                                          <p:stCondLst>
                                            <p:cond delay="0"/>
                                          </p:stCondLst>
                                        </p:cTn>
                                        <p:tgtEl>
                                          <p:spTgt spid="7">
                                            <p:txEl>
                                              <p:pRg st="4" end="4"/>
                                            </p:txEl>
                                          </p:spTgt>
                                        </p:tgtEl>
                                        <p:attrNameLst>
                                          <p:attrName>style.visibility</p:attrName>
                                        </p:attrNameLst>
                                      </p:cBhvr>
                                      <p:to>
                                        <p:strVal val="visible"/>
                                      </p:to>
                                    </p:set>
                                    <p:animEffect transition="in" filter="fade">
                                      <p:cBhvr>
                                        <p:cTn id="31" dur="1000"/>
                                        <p:tgtEl>
                                          <p:spTgt spid="7">
                                            <p:txEl>
                                              <p:pRg st="4" end="4"/>
                                            </p:txEl>
                                          </p:spTgt>
                                        </p:tgtEl>
                                      </p:cBhvr>
                                    </p:animEffect>
                                    <p:anim calcmode="lin" valueType="num">
                                      <p:cBhvr>
                                        <p:cTn id="32"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7">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123000"/>
                            </p:stCondLst>
                            <p:childTnLst>
                              <p:par>
                                <p:cTn id="35" presetID="42" presetClass="entr" presetSubtype="0" fill="hold" nodeType="afterEffect">
                                  <p:stCondLst>
                                    <p:cond delay="0"/>
                                  </p:stCondLst>
                                  <p:childTnLst>
                                    <p:set>
                                      <p:cBhvr>
                                        <p:cTn id="36" dur="1" fill="hold">
                                          <p:stCondLst>
                                            <p:cond delay="0"/>
                                          </p:stCondLst>
                                        </p:cTn>
                                        <p:tgtEl>
                                          <p:spTgt spid="7">
                                            <p:txEl>
                                              <p:pRg st="5" end="5"/>
                                            </p:txEl>
                                          </p:spTgt>
                                        </p:tgtEl>
                                        <p:attrNameLst>
                                          <p:attrName>style.visibility</p:attrName>
                                        </p:attrNameLst>
                                      </p:cBhvr>
                                      <p:to>
                                        <p:strVal val="visible"/>
                                      </p:to>
                                    </p:set>
                                    <p:animEffect transition="in" filter="fade">
                                      <p:cBhvr>
                                        <p:cTn id="37" dur="1000"/>
                                        <p:tgtEl>
                                          <p:spTgt spid="7">
                                            <p:txEl>
                                              <p:pRg st="5" end="5"/>
                                            </p:txEl>
                                          </p:spTgt>
                                        </p:tgtEl>
                                      </p:cBhvr>
                                    </p:animEffect>
                                    <p:anim calcmode="lin" valueType="num">
                                      <p:cBhvr>
                                        <p:cTn id="38" dur="1000" fill="hold"/>
                                        <p:tgtEl>
                                          <p:spTgt spid="7">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7">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124000"/>
                            </p:stCondLst>
                            <p:childTnLst>
                              <p:par>
                                <p:cTn id="41" presetID="42" presetClass="entr" presetSubtype="0" fill="hold" nodeType="afterEffect">
                                  <p:stCondLst>
                                    <p:cond delay="59000"/>
                                  </p:stCondLst>
                                  <p:childTnLst>
                                    <p:set>
                                      <p:cBhvr>
                                        <p:cTn id="42" dur="1" fill="hold">
                                          <p:stCondLst>
                                            <p:cond delay="0"/>
                                          </p:stCondLst>
                                        </p:cTn>
                                        <p:tgtEl>
                                          <p:spTgt spid="7">
                                            <p:txEl>
                                              <p:pRg st="6" end="6"/>
                                            </p:txEl>
                                          </p:spTgt>
                                        </p:tgtEl>
                                        <p:attrNameLst>
                                          <p:attrName>style.visibility</p:attrName>
                                        </p:attrNameLst>
                                      </p:cBhvr>
                                      <p:to>
                                        <p:strVal val="visible"/>
                                      </p:to>
                                    </p:set>
                                    <p:animEffect transition="in" filter="fade">
                                      <p:cBhvr>
                                        <p:cTn id="43" dur="1000"/>
                                        <p:tgtEl>
                                          <p:spTgt spid="7">
                                            <p:txEl>
                                              <p:pRg st="6" end="6"/>
                                            </p:txEl>
                                          </p:spTgt>
                                        </p:tgtEl>
                                      </p:cBhvr>
                                    </p:animEffect>
                                    <p:anim calcmode="lin" valueType="num">
                                      <p:cBhvr>
                                        <p:cTn id="44" dur="1000" fill="hold"/>
                                        <p:tgtEl>
                                          <p:spTgt spid="7">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7">
                                            <p:txEl>
                                              <p:pRg st="6" end="6"/>
                                            </p:txEl>
                                          </p:spTgt>
                                        </p:tgtEl>
                                        <p:attrNameLst>
                                          <p:attrName>ppt_y</p:attrName>
                                        </p:attrNameLst>
                                      </p:cBhvr>
                                      <p:tavLst>
                                        <p:tav tm="0">
                                          <p:val>
                                            <p:strVal val="#ppt_y+.1"/>
                                          </p:val>
                                        </p:tav>
                                        <p:tav tm="100000">
                                          <p:val>
                                            <p:strVal val="#ppt_y"/>
                                          </p:val>
                                        </p:tav>
                                      </p:tavLst>
                                    </p:anim>
                                  </p:childTnLst>
                                </p:cTn>
                              </p:par>
                            </p:childTnLst>
                          </p:cTn>
                        </p:par>
                        <p:par>
                          <p:cTn id="46" fill="hold">
                            <p:stCondLst>
                              <p:cond delay="184000"/>
                            </p:stCondLst>
                            <p:childTnLst>
                              <p:par>
                                <p:cTn id="47" presetID="42" presetClass="entr" presetSubtype="0" fill="hold" nodeType="afterEffect">
                                  <p:stCondLst>
                                    <p:cond delay="0"/>
                                  </p:stCondLst>
                                  <p:childTnLst>
                                    <p:set>
                                      <p:cBhvr>
                                        <p:cTn id="48" dur="1" fill="hold">
                                          <p:stCondLst>
                                            <p:cond delay="0"/>
                                          </p:stCondLst>
                                        </p:cTn>
                                        <p:tgtEl>
                                          <p:spTgt spid="7">
                                            <p:txEl>
                                              <p:pRg st="7" end="7"/>
                                            </p:txEl>
                                          </p:spTgt>
                                        </p:tgtEl>
                                        <p:attrNameLst>
                                          <p:attrName>style.visibility</p:attrName>
                                        </p:attrNameLst>
                                      </p:cBhvr>
                                      <p:to>
                                        <p:strVal val="visible"/>
                                      </p:to>
                                    </p:set>
                                    <p:animEffect transition="in" filter="fade">
                                      <p:cBhvr>
                                        <p:cTn id="49" dur="1000"/>
                                        <p:tgtEl>
                                          <p:spTgt spid="7">
                                            <p:txEl>
                                              <p:pRg st="7" end="7"/>
                                            </p:txEl>
                                          </p:spTgt>
                                        </p:tgtEl>
                                      </p:cBhvr>
                                    </p:animEffect>
                                    <p:anim calcmode="lin" valueType="num">
                                      <p:cBhvr>
                                        <p:cTn id="50" dur="1000" fill="hold"/>
                                        <p:tgtEl>
                                          <p:spTgt spid="7">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7">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8384" y="2852936"/>
            <a:ext cx="11072344" cy="2880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buClr>
                <a:schemeClr val="tx1"/>
              </a:buClr>
              <a:buFont typeface="+mj-lt"/>
              <a:buAutoNum type="arabicPeriod"/>
            </a:pPr>
            <a:r>
              <a:rPr lang="en-GB" sz="2400" dirty="0"/>
              <a:t>What functional-level strategies has Amazon pursued to boost its efficiency?</a:t>
            </a:r>
          </a:p>
          <a:p>
            <a:pPr marL="514350" indent="-514350" algn="just">
              <a:buClr>
                <a:schemeClr val="tx1"/>
              </a:buClr>
              <a:buFont typeface="+mj-lt"/>
              <a:buAutoNum type="arabicPeriod"/>
            </a:pPr>
            <a:r>
              <a:rPr lang="en-GB" sz="2400" dirty="0"/>
              <a:t>What functional-level strategies has Amazon pursued to boost its customer responsiveness?</a:t>
            </a:r>
          </a:p>
          <a:p>
            <a:pPr marL="514350" indent="-514350" algn="just">
              <a:buClr>
                <a:schemeClr val="tx1"/>
              </a:buClr>
              <a:buFont typeface="+mj-lt"/>
              <a:buAutoNum type="arabicPeriod"/>
            </a:pPr>
            <a:r>
              <a:rPr lang="en-GB" sz="2400" dirty="0"/>
              <a:t>How has innovation helped Amazon improve its efficiency, customer responsiveness, and product quality?</a:t>
            </a:r>
          </a:p>
          <a:p>
            <a:pPr marL="514350" indent="-514350" algn="just">
              <a:buClr>
                <a:schemeClr val="tx1"/>
              </a:buClr>
              <a:buFont typeface="+mj-lt"/>
              <a:buAutoNum type="arabicPeriod"/>
            </a:pPr>
            <a:r>
              <a:rPr lang="en-GB" sz="2400" dirty="0"/>
              <a:t>How sustainable is Amazon’s competitive position in the online retail business?</a:t>
            </a:r>
          </a:p>
        </p:txBody>
      </p:sp>
      <p:pic>
        <p:nvPicPr>
          <p:cNvPr id="3" name="Picture 2" descr="A picture containing drawing&#10;&#10;Description automatically generated">
            <a:extLst>
              <a:ext uri="{FF2B5EF4-FFF2-40B4-BE49-F238E27FC236}">
                <a16:creationId xmlns:a16="http://schemas.microsoft.com/office/drawing/2014/main" id="{46521764-863C-4572-AE64-6317860794D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682288" y="1302478"/>
            <a:ext cx="4824536" cy="1451130"/>
          </a:xfrm>
          <a:prstGeom prst="rect">
            <a:avLst/>
          </a:prstGeom>
        </p:spPr>
      </p:pic>
    </p:spTree>
    <p:extLst>
      <p:ext uri="{BB962C8B-B14F-4D97-AF65-F5344CB8AC3E}">
        <p14:creationId xmlns:p14="http://schemas.microsoft.com/office/powerpoint/2010/main" val="299457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par>
                                <p:cTn id="11" presetID="42"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5" y="1484784"/>
            <a:ext cx="10837203"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200" dirty="0">
                <a:effectLst/>
                <a:latin typeface="+mj-lt"/>
                <a:ea typeface="Calibri" panose="020F0502020204030204" pitchFamily="34" charset="0"/>
                <a:cs typeface="Times New Roman" panose="02020603050405020304" pitchFamily="18" charset="0"/>
              </a:rPr>
              <a:t>Barney, J. B. &amp; </a:t>
            </a:r>
            <a:r>
              <a:rPr lang="en-GB" sz="2200" dirty="0" err="1">
                <a:effectLst/>
                <a:latin typeface="+mj-lt"/>
                <a:ea typeface="Calibri" panose="020F0502020204030204" pitchFamily="34" charset="0"/>
                <a:cs typeface="Times New Roman" panose="02020603050405020304" pitchFamily="18" charset="0"/>
              </a:rPr>
              <a:t>Hesterly</a:t>
            </a:r>
            <a:r>
              <a:rPr lang="en-GB" sz="2200" dirty="0">
                <a:effectLst/>
                <a:latin typeface="+mj-lt"/>
                <a:ea typeface="Calibri" panose="020F0502020204030204" pitchFamily="34" charset="0"/>
                <a:cs typeface="Times New Roman" panose="02020603050405020304" pitchFamily="18" charset="0"/>
              </a:rPr>
              <a:t>, W. S., 2015. </a:t>
            </a:r>
            <a:r>
              <a:rPr lang="en-GB" sz="2200" i="1" dirty="0">
                <a:effectLst/>
                <a:latin typeface="+mj-lt"/>
                <a:ea typeface="Calibri" panose="020F0502020204030204" pitchFamily="34" charset="0"/>
                <a:cs typeface="Times New Roman" panose="02020603050405020304" pitchFamily="18" charset="0"/>
              </a:rPr>
              <a:t>Strategic Management and Competitive Advantage: Concepts and Cases</a:t>
            </a:r>
            <a:r>
              <a:rPr lang="en-GB" sz="2200" dirty="0">
                <a:effectLst/>
                <a:latin typeface="+mj-lt"/>
                <a:ea typeface="Calibri" panose="020F0502020204030204" pitchFamily="34" charset="0"/>
                <a:cs typeface="Times New Roman" panose="02020603050405020304" pitchFamily="18" charset="0"/>
              </a:rPr>
              <a:t>. 5 ed. Essex: Pearson Education Limited.</a:t>
            </a:r>
            <a:endParaRPr lang="en-US" sz="2200" dirty="0">
              <a:effectLst/>
              <a:latin typeface="+mj-lt"/>
              <a:ea typeface="Calibri" panose="020F0502020204030204" pitchFamily="34" charset="0"/>
              <a:cs typeface="Times New Roman" panose="02020603050405020304" pitchFamily="18" charset="0"/>
            </a:endParaRPr>
          </a:p>
          <a:p>
            <a:r>
              <a:rPr lang="en-GB" sz="2200" dirty="0">
                <a:latin typeface="+mj-lt"/>
              </a:rPr>
              <a:t>Grant, R. M., 2018. </a:t>
            </a:r>
            <a:r>
              <a:rPr lang="en-GB" sz="2200" i="1" dirty="0">
                <a:latin typeface="+mj-lt"/>
              </a:rPr>
              <a:t>Contemporary Strategy Analysis</a:t>
            </a:r>
            <a:r>
              <a:rPr lang="en-GB" sz="2200" dirty="0">
                <a:latin typeface="+mj-lt"/>
              </a:rPr>
              <a:t>. 10 ed. NJ : John Wiley &amp; Sons, Inc.</a:t>
            </a:r>
          </a:p>
          <a:p>
            <a:r>
              <a:rPr lang="en-GB" sz="2200" dirty="0">
                <a:latin typeface="+mj-lt"/>
              </a:rPr>
              <a:t>Hill, C. W. L., Schilling, M. A. &amp; Jones, G. R., 2017. </a:t>
            </a:r>
            <a:r>
              <a:rPr lang="en-GB" sz="2200" i="1" dirty="0">
                <a:latin typeface="+mj-lt"/>
              </a:rPr>
              <a:t>Strategic Management, Theory</a:t>
            </a:r>
            <a:r>
              <a:rPr lang="en-GB" sz="2200" dirty="0">
                <a:latin typeface="+mj-lt"/>
              </a:rPr>
              <a:t>. 12 ed. Boston: Cengage Learning.</a:t>
            </a:r>
          </a:p>
          <a:p>
            <a:r>
              <a:rPr lang="en-GB" sz="2200" dirty="0">
                <a:latin typeface="+mj-lt"/>
              </a:rPr>
              <a:t>Johnson, G. et al., 2017. </a:t>
            </a:r>
            <a:r>
              <a:rPr lang="en-GB" sz="2200" i="1" dirty="0">
                <a:latin typeface="+mj-lt"/>
              </a:rPr>
              <a:t>Exploring Corporate: Text and Cases</a:t>
            </a:r>
            <a:r>
              <a:rPr lang="en-GB" sz="2200" dirty="0">
                <a:latin typeface="+mj-lt"/>
              </a:rPr>
              <a:t>. 11 ed. Harlow: Pearson Education Limited.</a:t>
            </a:r>
          </a:p>
          <a:p>
            <a:r>
              <a:rPr lang="en-GB" sz="2200" dirty="0">
                <a:latin typeface="+mj-lt"/>
              </a:rPr>
              <a:t>Lynch, R., 2015. </a:t>
            </a:r>
            <a:r>
              <a:rPr lang="en-GB" sz="2200" i="1" dirty="0">
                <a:latin typeface="+mj-lt"/>
              </a:rPr>
              <a:t>Strategic Management</a:t>
            </a:r>
            <a:r>
              <a:rPr lang="en-GB" sz="2200" dirty="0">
                <a:latin typeface="+mj-lt"/>
              </a:rPr>
              <a:t>. 7 ed. Harlow: Pearson Education Limited.</a:t>
            </a:r>
          </a:p>
          <a:p>
            <a:r>
              <a:rPr lang="en-GB" sz="2200" dirty="0">
                <a:latin typeface="+mj-lt"/>
              </a:rPr>
              <a:t>Whittington, R. et al., 2020. </a:t>
            </a:r>
            <a:r>
              <a:rPr lang="en-GB" sz="2200" i="1" dirty="0">
                <a:latin typeface="+mj-lt"/>
              </a:rPr>
              <a:t>Exploring Strategy</a:t>
            </a:r>
            <a:r>
              <a:rPr lang="en-GB" sz="2200" dirty="0">
                <a:latin typeface="+mj-lt"/>
              </a:rPr>
              <a:t>. 12 ed. Harlow: Pearson Education Limited.</a:t>
            </a: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4175</Words>
  <Application>Microsoft Office PowerPoint</Application>
  <PresentationFormat>Widescreen</PresentationFormat>
  <Paragraphs>292</Paragraphs>
  <Slides>31</Slides>
  <Notes>24</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31</vt:i4>
      </vt:variant>
    </vt:vector>
  </HeadingPairs>
  <TitlesOfParts>
    <vt:vector size="43" baseType="lpstr">
      <vt:lpstr>MS PGothic</vt:lpstr>
      <vt:lpstr>Aharoni</vt:lpstr>
      <vt:lpstr>Aptos</vt:lpstr>
      <vt:lpstr>Arial</vt:lpstr>
      <vt:lpstr>Arial Nova Cond</vt:lpstr>
      <vt:lpstr>Bodoni MT</vt:lpstr>
      <vt:lpstr>Myriad Pro</vt:lpstr>
      <vt:lpstr>Söhne</vt:lpstr>
      <vt:lpstr>Symbol</vt:lpstr>
      <vt:lpstr>Verdana</vt:lpstr>
      <vt:lpstr>Wingdings</vt:lpstr>
      <vt:lpstr>20140311PresentationUWTSDTemplate</vt:lpstr>
      <vt:lpstr>LCBB6004 </vt:lpstr>
      <vt:lpstr>Learning Objectives</vt:lpstr>
      <vt:lpstr>Business and Competitive Strategies</vt:lpstr>
      <vt:lpstr>Business and Competitive Strategies</vt:lpstr>
      <vt:lpstr>The Sources of a Firm’s Competitive Advantage</vt:lpstr>
      <vt:lpstr>The Sources of a Firm’s Competitive Advantage</vt:lpstr>
      <vt:lpstr>Sustainable Competitive Advantage </vt:lpstr>
      <vt:lpstr>Sustainable Competitive Advantage </vt:lpstr>
      <vt:lpstr>Some Sources of Competitive Advantage</vt:lpstr>
      <vt:lpstr>Typical Sustainable Competitive Advantages  In Different Types of Business</vt:lpstr>
      <vt:lpstr>External Sources of Competitive Advantage</vt:lpstr>
      <vt:lpstr>Internal Sources of Competitive Advantage</vt:lpstr>
      <vt:lpstr>The Seven Main Elements of  Sustainable Competitive Advantage - RBV</vt:lpstr>
      <vt:lpstr>The Seven Main Elements of  Sustainable Competitive Advantage - RBV</vt:lpstr>
      <vt:lpstr>Balanced Scorecard: A Tool for Strategic Management</vt:lpstr>
      <vt:lpstr>Balanced Scorecard: The Four Perspectives</vt:lpstr>
      <vt:lpstr>Balanced Scorecard: The Four Perspectives Cont.</vt:lpstr>
      <vt:lpstr>Balanced Scorecard: The Four Perspectives Cont.</vt:lpstr>
      <vt:lpstr>Balanced Scorecard: The Four Perspectives Cont.</vt:lpstr>
      <vt:lpstr>Balanced Scorecard: advantages and limitations </vt:lpstr>
      <vt:lpstr>1. How organisations can improve their competitive advantages?  2. How is competitive advantage sustained?</vt:lpstr>
      <vt:lpstr>Improving Competitive Advantage </vt:lpstr>
      <vt:lpstr>Case Study</vt:lpstr>
      <vt:lpstr>Porter’s Generic Strategies - Sources of competitive advantage</vt:lpstr>
      <vt:lpstr>Features of Cost Leadership And Differentiation Strategies</vt:lpstr>
      <vt:lpstr>The Roots of Competitive Advantage</vt:lpstr>
      <vt:lpstr>Building Blocks of Competitive Advantage</vt:lpstr>
      <vt:lpstr>Competitive Advantage Through Functional-level Strategies</vt:lpstr>
      <vt:lpstr>Case Study</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266</cp:revision>
  <cp:lastPrinted>2018-07-09T15:27:01Z</cp:lastPrinted>
  <dcterms:created xsi:type="dcterms:W3CDTF">2002-10-07T19:43:58Z</dcterms:created>
  <dcterms:modified xsi:type="dcterms:W3CDTF">2024-10-16T18:26:55Z</dcterms:modified>
</cp:coreProperties>
</file>