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7" r:id="rId2"/>
    <p:sldId id="285" r:id="rId3"/>
    <p:sldId id="260" r:id="rId4"/>
    <p:sldId id="258" r:id="rId5"/>
    <p:sldId id="292" r:id="rId6"/>
    <p:sldId id="293" r:id="rId7"/>
    <p:sldId id="294" r:id="rId8"/>
    <p:sldId id="296" r:id="rId9"/>
    <p:sldId id="259" r:id="rId10"/>
    <p:sldId id="267" r:id="rId11"/>
    <p:sldId id="268" r:id="rId12"/>
    <p:sldId id="269" r:id="rId13"/>
    <p:sldId id="270" r:id="rId14"/>
    <p:sldId id="271" r:id="rId15"/>
    <p:sldId id="272" r:id="rId16"/>
    <p:sldId id="280" r:id="rId17"/>
    <p:sldId id="262" r:id="rId18"/>
    <p:sldId id="263" r:id="rId19"/>
    <p:sldId id="279" r:id="rId2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7427" autoAdjust="0"/>
  </p:normalViewPr>
  <p:slideViewPr>
    <p:cSldViewPr snapToGrid="0">
      <p:cViewPr varScale="1">
        <p:scale>
          <a:sx n="77" d="100"/>
          <a:sy n="77" d="100"/>
        </p:scale>
        <p:origin x="840" y="6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C666DED-6D42-4123-999A-7D3E3868698F}" type="datetimeFigureOut">
              <a:rPr lang="en-GB" smtClean="0"/>
              <a:t>03/05/2022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E9899B1-6F38-4C8A-92DA-900CB5E3AFF8}" type="slidenum">
              <a:rPr lang="en-GB" smtClean="0"/>
              <a:t>‹#›</a:t>
            </a:fld>
            <a:endParaRPr lang="en-GB"/>
          </a:p>
        </p:txBody>
      </p:sp>
    </p:spTree>
    <p:extLst>
      <p:ext uri="{BB962C8B-B14F-4D97-AF65-F5344CB8AC3E}">
        <p14:creationId xmlns:p14="http://schemas.microsoft.com/office/powerpoint/2010/main" val="11626199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a:t>
            </a:fld>
            <a:endParaRPr lang="en-GB"/>
          </a:p>
        </p:txBody>
      </p:sp>
    </p:spTree>
    <p:extLst>
      <p:ext uri="{BB962C8B-B14F-4D97-AF65-F5344CB8AC3E}">
        <p14:creationId xmlns:p14="http://schemas.microsoft.com/office/powerpoint/2010/main" val="1103031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90000"/>
              </a:lnSpc>
            </a:pPr>
            <a:r>
              <a:rPr lang="en-GB" altLang="en-US" sz="1200" dirty="0"/>
              <a:t>His work applied to the study of leadership to entrepreneurship.</a:t>
            </a:r>
          </a:p>
          <a:p>
            <a:pPr eaLnBrk="1" hangingPunct="1">
              <a:lnSpc>
                <a:spcPct val="90000"/>
              </a:lnSpc>
            </a:pPr>
            <a:r>
              <a:rPr lang="en-GB" altLang="en-US" sz="1200" dirty="0"/>
              <a:t>The work of Gartner’s echoed Leadership theory as its basis was seemed to be largely </a:t>
            </a:r>
            <a:r>
              <a:rPr lang="en-GB" altLang="en-US" sz="1200" dirty="0" err="1"/>
              <a:t>behaviouralist</a:t>
            </a:r>
            <a:r>
              <a:rPr lang="en-GB" altLang="en-US" sz="1200" dirty="0"/>
              <a:t>. </a:t>
            </a:r>
          </a:p>
          <a:p>
            <a:endParaRPr lang="en-GB" dirty="0"/>
          </a:p>
        </p:txBody>
      </p:sp>
      <p:sp>
        <p:nvSpPr>
          <p:cNvPr id="4" name="Slide Number Placeholder 3"/>
          <p:cNvSpPr>
            <a:spLocks noGrp="1"/>
          </p:cNvSpPr>
          <p:nvPr>
            <p:ph type="sldNum" sz="quarter" idx="10"/>
          </p:nvPr>
        </p:nvSpPr>
        <p:spPr/>
        <p:txBody>
          <a:bodyPr/>
          <a:lstStyle/>
          <a:p>
            <a:fld id="{0E9899B1-6F38-4C8A-92DA-900CB5E3AFF8}" type="slidenum">
              <a:rPr lang="en-GB" smtClean="0"/>
              <a:t>2</a:t>
            </a:fld>
            <a:endParaRPr lang="en-GB"/>
          </a:p>
        </p:txBody>
      </p:sp>
    </p:spTree>
    <p:extLst>
      <p:ext uri="{BB962C8B-B14F-4D97-AF65-F5344CB8AC3E}">
        <p14:creationId xmlns:p14="http://schemas.microsoft.com/office/powerpoint/2010/main" val="625631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3</a:t>
            </a:fld>
            <a:endParaRPr lang="en-GB"/>
          </a:p>
        </p:txBody>
      </p:sp>
    </p:spTree>
    <p:extLst>
      <p:ext uri="{BB962C8B-B14F-4D97-AF65-F5344CB8AC3E}">
        <p14:creationId xmlns:p14="http://schemas.microsoft.com/office/powerpoint/2010/main" val="37182472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B4A99EF0-892E-4C93-A37A-43B3E0C6A86A}" type="slidenum">
              <a:rPr lang="en-GB" smtClean="0"/>
              <a:pPr>
                <a:defRPr/>
              </a:pPr>
              <a:t>4</a:t>
            </a:fld>
            <a:endParaRPr lang="en-GB"/>
          </a:p>
        </p:txBody>
      </p:sp>
    </p:spTree>
    <p:extLst>
      <p:ext uri="{BB962C8B-B14F-4D97-AF65-F5344CB8AC3E}">
        <p14:creationId xmlns:p14="http://schemas.microsoft.com/office/powerpoint/2010/main" val="21084907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2EA54998-A91B-4307-A713-5B8FB29189A8}" type="slidenum">
              <a:rPr lang="en-GB" altLang="en-US">
                <a:latin typeface="Calibri" pitchFamily="34" charset="0"/>
              </a:rPr>
              <a:pPr fontAlgn="base">
                <a:spcBef>
                  <a:spcPct val="0"/>
                </a:spcBef>
                <a:spcAft>
                  <a:spcPct val="0"/>
                </a:spcAft>
              </a:pPr>
              <a:t>9</a:t>
            </a:fld>
            <a:endParaRPr lang="en-GB" altLang="en-US">
              <a:latin typeface="Calibri" pitchFamily="34" charset="0"/>
            </a:endParaRPr>
          </a:p>
        </p:txBody>
      </p:sp>
    </p:spTree>
    <p:extLst>
      <p:ext uri="{BB962C8B-B14F-4D97-AF65-F5344CB8AC3E}">
        <p14:creationId xmlns:p14="http://schemas.microsoft.com/office/powerpoint/2010/main" val="4985075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10</a:t>
            </a:fld>
            <a:endParaRPr lang="en-GB"/>
          </a:p>
        </p:txBody>
      </p:sp>
    </p:spTree>
    <p:extLst>
      <p:ext uri="{BB962C8B-B14F-4D97-AF65-F5344CB8AC3E}">
        <p14:creationId xmlns:p14="http://schemas.microsoft.com/office/powerpoint/2010/main" val="42850031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11</a:t>
            </a:fld>
            <a:endParaRPr lang="en-GB"/>
          </a:p>
        </p:txBody>
      </p:sp>
    </p:spTree>
    <p:extLst>
      <p:ext uri="{BB962C8B-B14F-4D97-AF65-F5344CB8AC3E}">
        <p14:creationId xmlns:p14="http://schemas.microsoft.com/office/powerpoint/2010/main" val="1537768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12</a:t>
            </a:fld>
            <a:endParaRPr lang="en-GB"/>
          </a:p>
        </p:txBody>
      </p:sp>
    </p:spTree>
    <p:extLst>
      <p:ext uri="{BB962C8B-B14F-4D97-AF65-F5344CB8AC3E}">
        <p14:creationId xmlns:p14="http://schemas.microsoft.com/office/powerpoint/2010/main" val="39165799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13</a:t>
            </a:fld>
            <a:endParaRPr lang="en-GB"/>
          </a:p>
        </p:txBody>
      </p:sp>
    </p:spTree>
    <p:extLst>
      <p:ext uri="{BB962C8B-B14F-4D97-AF65-F5344CB8AC3E}">
        <p14:creationId xmlns:p14="http://schemas.microsoft.com/office/powerpoint/2010/main" val="2742527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14</a:t>
            </a:fld>
            <a:endParaRPr lang="en-GB"/>
          </a:p>
        </p:txBody>
      </p:sp>
    </p:spTree>
    <p:extLst>
      <p:ext uri="{BB962C8B-B14F-4D97-AF65-F5344CB8AC3E}">
        <p14:creationId xmlns:p14="http://schemas.microsoft.com/office/powerpoint/2010/main" val="7852503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15</a:t>
            </a:fld>
            <a:endParaRPr lang="en-GB"/>
          </a:p>
        </p:txBody>
      </p:sp>
    </p:spTree>
    <p:extLst>
      <p:ext uri="{BB962C8B-B14F-4D97-AF65-F5344CB8AC3E}">
        <p14:creationId xmlns:p14="http://schemas.microsoft.com/office/powerpoint/2010/main" val="4449285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16</a:t>
            </a:fld>
            <a:endParaRPr lang="en-GB"/>
          </a:p>
        </p:txBody>
      </p:sp>
    </p:spTree>
    <p:extLst>
      <p:ext uri="{BB962C8B-B14F-4D97-AF65-F5344CB8AC3E}">
        <p14:creationId xmlns:p14="http://schemas.microsoft.com/office/powerpoint/2010/main" val="13943248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Price </a:t>
            </a:r>
            <a:r>
              <a:rPr lang="en-GB" altLang="en-US" dirty="0"/>
              <a:t>is the amount the consumer must exchange to receive the offering . Solomon et al (2009).</a:t>
            </a:r>
          </a:p>
          <a:p>
            <a:pPr>
              <a:spcBef>
                <a:spcPct val="0"/>
              </a:spcBef>
            </a:pPr>
            <a:r>
              <a:rPr lang="en-GB" altLang="en-US" i="1" dirty="0"/>
              <a:t>The company’s goal in terms of price is really to reduce costs through improving manufacturing and efficiency, and most importantly the marketer needs to increase the perceived value of the benefits of its products and services to the buyer or consumer</a:t>
            </a:r>
          </a:p>
          <a:p>
            <a:pPr>
              <a:spcBef>
                <a:spcPct val="0"/>
              </a:spcBef>
            </a:pPr>
            <a:endParaRPr lang="en-GB" altLang="en-US" i="1" dirty="0"/>
          </a:p>
          <a:p>
            <a:pPr>
              <a:spcBef>
                <a:spcPct val="0"/>
              </a:spcBef>
            </a:pPr>
            <a:r>
              <a:rPr lang="en-GB" altLang="en-US" b="1" dirty="0"/>
              <a:t>Place </a:t>
            </a:r>
            <a:r>
              <a:rPr lang="en-GB" altLang="en-US" dirty="0"/>
              <a:t>includes company activities that make the product available to target consumers. Kotler and Armstrong (2010).</a:t>
            </a:r>
          </a:p>
          <a:p>
            <a:pPr>
              <a:spcBef>
                <a:spcPct val="0"/>
              </a:spcBef>
            </a:pPr>
            <a:r>
              <a:rPr lang="en-GB" altLang="en-US" i="1" dirty="0"/>
              <a:t>Place is also known as channel, distribution, or intermediary. It is the mechanism through which goods and/or services are moved from the manufacturer/ service provider to the user or consumer</a:t>
            </a:r>
          </a:p>
          <a:p>
            <a:pPr>
              <a:spcBef>
                <a:spcPct val="0"/>
              </a:spcBef>
            </a:pPr>
            <a:endParaRPr lang="en-GB" altLang="en-US" i="1" dirty="0"/>
          </a:p>
          <a:p>
            <a:pPr>
              <a:spcBef>
                <a:spcPct val="0"/>
              </a:spcBef>
            </a:pPr>
            <a:r>
              <a:rPr lang="en-GB" altLang="en-US" b="1" dirty="0"/>
              <a:t>Product </a:t>
            </a:r>
            <a:r>
              <a:rPr lang="en-GB" altLang="en-US" dirty="0"/>
              <a:t>means the goods-and-services combination the company offers to the target market. Kotler and Armstrong (2010).</a:t>
            </a:r>
          </a:p>
          <a:p>
            <a:pPr>
              <a:spcBef>
                <a:spcPct val="0"/>
              </a:spcBef>
            </a:pPr>
            <a:r>
              <a:rPr lang="en-GB" altLang="en-US" i="1" dirty="0"/>
              <a:t>For many a product is simply the tangible, physical item that we buy or sell. You can also think of the product as intangible i.e. a service.</a:t>
            </a:r>
          </a:p>
          <a:p>
            <a:pPr>
              <a:spcBef>
                <a:spcPct val="0"/>
              </a:spcBef>
            </a:pPr>
            <a:endParaRPr lang="en-GB" altLang="en-US" i="1" dirty="0"/>
          </a:p>
          <a:p>
            <a:pPr>
              <a:spcBef>
                <a:spcPct val="0"/>
              </a:spcBef>
            </a:pPr>
            <a:r>
              <a:rPr lang="en-GB" altLang="en-US" b="1" dirty="0"/>
              <a:t>Promotion </a:t>
            </a:r>
            <a:r>
              <a:rPr lang="en-GB" altLang="en-US" dirty="0"/>
              <a:t>includes all of the activities marketers undertake to inform consumers about their products and to encourage potential customers to buy these products. Solomon et al (2009).</a:t>
            </a:r>
          </a:p>
          <a:p>
            <a:pPr>
              <a:spcBef>
                <a:spcPct val="0"/>
              </a:spcBef>
            </a:pPr>
            <a:r>
              <a:rPr lang="en-GB" altLang="en-US" i="1" dirty="0"/>
              <a:t>Promotion includes all of the tools available to the marketer for marketing communication. </a:t>
            </a:r>
          </a:p>
          <a:p>
            <a:pPr>
              <a:spcBef>
                <a:spcPct val="0"/>
              </a:spcBef>
            </a:pPr>
            <a:endParaRPr lang="en-GB" altLang="en-US" i="1" dirty="0"/>
          </a:p>
          <a:p>
            <a:pPr>
              <a:spcBef>
                <a:spcPct val="0"/>
              </a:spcBef>
            </a:pPr>
            <a:r>
              <a:rPr lang="en-GB" altLang="en-US" b="1" dirty="0"/>
              <a:t>Process </a:t>
            </a:r>
            <a:r>
              <a:rPr lang="en-GB" altLang="en-US" dirty="0"/>
              <a:t>is) . . . The actual procedures, mechanisms, and flow of activities by which the service is delivered – this service delivery and operating systems. </a:t>
            </a:r>
          </a:p>
          <a:p>
            <a:pPr>
              <a:spcBef>
                <a:spcPct val="0"/>
              </a:spcBef>
            </a:pPr>
            <a:r>
              <a:rPr lang="en-GB" altLang="en-US" dirty="0"/>
              <a:t>Zeithaml et al (2008).</a:t>
            </a:r>
          </a:p>
          <a:p>
            <a:pPr>
              <a:spcBef>
                <a:spcPct val="0"/>
              </a:spcBef>
            </a:pPr>
            <a:r>
              <a:rPr lang="en-GB" altLang="en-US" i="1" dirty="0"/>
              <a:t>However in reality it is more about the customer interface between the business and consumer and how they deal with each other in a series of steps in stages, i.e. throughout the process</a:t>
            </a:r>
          </a:p>
          <a:p>
            <a:pPr>
              <a:spcBef>
                <a:spcPct val="0"/>
              </a:spcBef>
            </a:pPr>
            <a:endParaRPr lang="en-GB" altLang="en-US" i="1" dirty="0"/>
          </a:p>
          <a:p>
            <a:pPr>
              <a:spcBef>
                <a:spcPct val="0"/>
              </a:spcBef>
            </a:pPr>
            <a:r>
              <a:rPr lang="en-GB" altLang="en-US" b="1" dirty="0"/>
              <a:t>Physical evidence </a:t>
            </a:r>
            <a:r>
              <a:rPr lang="en-GB" altLang="en-US" dirty="0"/>
              <a:t>is) . . . The environment in which the service is delivered, and where the firm and customer interact, and any tangible components that facilitate performance or communication of the service.  Zeithaml et al (2008 )</a:t>
            </a:r>
          </a:p>
          <a:p>
            <a:pPr>
              <a:spcBef>
                <a:spcPct val="0"/>
              </a:spcBef>
            </a:pPr>
            <a:r>
              <a:rPr lang="en-GB" altLang="en-US" i="1" dirty="0"/>
              <a:t>Physical Evidence is the material part of a service. Strictly speaking there are no physical attributes to a service, so a consumer tends to rely on material cues. There are many examples of physical evidence, including some of the following buildings, equipment, signs and logos, annual accounts and business reports, brochures, your website, and even your business cards.</a:t>
            </a:r>
          </a:p>
          <a:p>
            <a:pPr>
              <a:spcBef>
                <a:spcPct val="0"/>
              </a:spcBef>
            </a:pPr>
            <a:endParaRPr lang="en-GB" altLang="en-US" i="1" dirty="0"/>
          </a:p>
          <a:p>
            <a:pPr>
              <a:spcBef>
                <a:spcPct val="0"/>
              </a:spcBef>
            </a:pPr>
            <a:r>
              <a:rPr lang="en-GB" altLang="en-US" b="1" dirty="0"/>
              <a:t>(People </a:t>
            </a:r>
            <a:r>
              <a:rPr lang="en-GB" altLang="en-US" dirty="0"/>
              <a:t>are) . . . All human actors who play a part in service delivery and thus influence the buyers' perceptions; namely, the firm's personnel, the customer, and other customers in the service environment. Zeithaml et al (2008).</a:t>
            </a:r>
          </a:p>
          <a:p>
            <a:pPr>
              <a:spcBef>
                <a:spcPct val="0"/>
              </a:spcBef>
            </a:pPr>
            <a:r>
              <a:rPr lang="en-GB" altLang="en-US" i="1" dirty="0"/>
              <a:t>People are the most important element of any service or experience. Services tend to be produced and consumed at the same moment, and aspects of the customer experience are altered to meet the individual needs of the person consuming it.</a:t>
            </a:r>
          </a:p>
          <a:p>
            <a:pPr>
              <a:spcBef>
                <a:spcPct val="0"/>
              </a:spcBef>
            </a:pPr>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6C2F74DF-2F67-4E07-8028-9DD11EC9A738}" type="slidenum">
              <a:rPr lang="en-GB" altLang="en-US">
                <a:latin typeface="Calibri" pitchFamily="34" charset="0"/>
              </a:rPr>
              <a:pPr fontAlgn="base">
                <a:spcBef>
                  <a:spcPct val="0"/>
                </a:spcBef>
                <a:spcAft>
                  <a:spcPct val="0"/>
                </a:spcAft>
              </a:pPr>
              <a:t>17</a:t>
            </a:fld>
            <a:endParaRPr lang="en-GB" altLang="en-US">
              <a:latin typeface="Calibri" pitchFamily="34" charset="0"/>
            </a:endParaRPr>
          </a:p>
        </p:txBody>
      </p:sp>
    </p:spTree>
    <p:extLst>
      <p:ext uri="{BB962C8B-B14F-4D97-AF65-F5344CB8AC3E}">
        <p14:creationId xmlns:p14="http://schemas.microsoft.com/office/powerpoint/2010/main" val="5375371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18</a:t>
            </a:fld>
            <a:endParaRPr lang="en-GB"/>
          </a:p>
        </p:txBody>
      </p:sp>
    </p:spTree>
    <p:extLst>
      <p:ext uri="{BB962C8B-B14F-4D97-AF65-F5344CB8AC3E}">
        <p14:creationId xmlns:p14="http://schemas.microsoft.com/office/powerpoint/2010/main" val="16533842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19</a:t>
            </a:fld>
            <a:endParaRPr lang="en-GB"/>
          </a:p>
        </p:txBody>
      </p:sp>
    </p:spTree>
    <p:extLst>
      <p:ext uri="{BB962C8B-B14F-4D97-AF65-F5344CB8AC3E}">
        <p14:creationId xmlns:p14="http://schemas.microsoft.com/office/powerpoint/2010/main" val="42744275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03/05/2022</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25204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03/05/2022</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72377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03/05/2022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158455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03/05/2022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909360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03/05/2022</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89047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03/05/2022</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25773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03/05/2022</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82505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03/05/2022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04988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03/05/2022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35117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03/05/2022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6442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03/05/2022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13272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03/05/2022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6636772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image" Target="../media/image5.jpg"/><Relationship Id="rId7" Type="http://schemas.openxmlformats.org/officeDocument/2006/relationships/image" Target="../media/image9.jp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jpg"/></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BMSW4006</a:t>
            </a:r>
            <a:endParaRPr lang="en-GB" dirty="0"/>
          </a:p>
        </p:txBody>
      </p:sp>
      <p:sp>
        <p:nvSpPr>
          <p:cNvPr id="3" name="Subtitle 2"/>
          <p:cNvSpPr>
            <a:spLocks noGrp="1"/>
          </p:cNvSpPr>
          <p:nvPr>
            <p:ph type="subTitle" idx="1"/>
          </p:nvPr>
        </p:nvSpPr>
        <p:spPr/>
        <p:txBody>
          <a:bodyPr>
            <a:normAutofit/>
          </a:bodyPr>
          <a:lstStyle/>
          <a:p>
            <a:r>
              <a:rPr lang="en-GB" dirty="0"/>
              <a:t>Managing Enterprise in 21</a:t>
            </a:r>
            <a:r>
              <a:rPr lang="en-GB" baseline="30000" dirty="0"/>
              <a:t>st</a:t>
            </a:r>
            <a:r>
              <a:rPr lang="en-GB" dirty="0"/>
              <a:t> Century</a:t>
            </a:r>
          </a:p>
          <a:p>
            <a:endParaRPr lang="en-GB" dirty="0"/>
          </a:p>
          <a:p>
            <a:endParaRPr lang="en-GB" dirty="0"/>
          </a:p>
        </p:txBody>
      </p:sp>
    </p:spTree>
    <p:extLst>
      <p:ext uri="{BB962C8B-B14F-4D97-AF65-F5344CB8AC3E}">
        <p14:creationId xmlns:p14="http://schemas.microsoft.com/office/powerpoint/2010/main" val="3372050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FE7D62C1-7823-4996-AC27-5987A3E2F1D0}"/>
              </a:ext>
            </a:extLst>
          </p:cNvPr>
          <p:cNvSpPr>
            <a:spLocks noGrp="1" noChangeArrowheads="1"/>
          </p:cNvSpPr>
          <p:nvPr>
            <p:ph type="title"/>
          </p:nvPr>
        </p:nvSpPr>
        <p:spPr/>
        <p:txBody>
          <a:bodyPr/>
          <a:lstStyle/>
          <a:p>
            <a:pPr eaLnBrk="1" hangingPunct="1"/>
            <a:r>
              <a:rPr lang="en-GB" altLang="en-US" sz="2800" b="1" dirty="0"/>
              <a:t>Who and What are Entrepreneurs? </a:t>
            </a:r>
            <a:endParaRPr lang="en-GB" altLang="en-US" sz="2800" dirty="0"/>
          </a:p>
        </p:txBody>
      </p:sp>
      <p:sp>
        <p:nvSpPr>
          <p:cNvPr id="8195" name="Rectangle 3">
            <a:extLst>
              <a:ext uri="{FF2B5EF4-FFF2-40B4-BE49-F238E27FC236}">
                <a16:creationId xmlns:a16="http://schemas.microsoft.com/office/drawing/2014/main" id="{D1EC39F2-8A56-46FE-B2FF-BAA82CA9D28D}"/>
              </a:ext>
            </a:extLst>
          </p:cNvPr>
          <p:cNvSpPr>
            <a:spLocks noGrp="1" noChangeArrowheads="1"/>
          </p:cNvSpPr>
          <p:nvPr>
            <p:ph type="body" idx="1"/>
          </p:nvPr>
        </p:nvSpPr>
        <p:spPr/>
        <p:txBody>
          <a:bodyPr>
            <a:normAutofit/>
          </a:bodyPr>
          <a:lstStyle/>
          <a:p>
            <a:pPr marL="0" indent="0" eaLnBrk="1" hangingPunct="1">
              <a:lnSpc>
                <a:spcPct val="90000"/>
              </a:lnSpc>
              <a:buNone/>
            </a:pPr>
            <a:r>
              <a:rPr lang="en-GB" altLang="en-US" sz="2000" b="1" dirty="0"/>
              <a:t>William Gartner (1988)</a:t>
            </a:r>
            <a:r>
              <a:rPr lang="en-GB" altLang="en-US" sz="2000" dirty="0"/>
              <a:t> - put forward the argument that it was what entrepreneurs </a:t>
            </a:r>
            <a:r>
              <a:rPr lang="en-GB" altLang="en-US" sz="2000" b="1" dirty="0"/>
              <a:t>did</a:t>
            </a:r>
            <a:r>
              <a:rPr lang="en-GB" altLang="en-US" sz="2000" dirty="0"/>
              <a:t> that made them entrepreneurs.</a:t>
            </a:r>
          </a:p>
          <a:p>
            <a:pPr marL="0" indent="0" eaLnBrk="1" hangingPunct="1">
              <a:lnSpc>
                <a:spcPct val="90000"/>
              </a:lnSpc>
              <a:buNone/>
            </a:pPr>
            <a:endParaRPr lang="en-GB" altLang="en-US" sz="2000" dirty="0"/>
          </a:p>
          <a:p>
            <a:pPr marL="0" indent="0" eaLnBrk="1" hangingPunct="1">
              <a:lnSpc>
                <a:spcPct val="90000"/>
              </a:lnSpc>
              <a:buNone/>
            </a:pPr>
            <a:r>
              <a:rPr lang="en-GB" altLang="en-US" sz="2000" dirty="0"/>
              <a:t>So what do entrepreneurs do? Some suggestions may be:</a:t>
            </a:r>
          </a:p>
          <a:p>
            <a:pPr lvl="1" eaLnBrk="1" hangingPunct="1">
              <a:lnSpc>
                <a:spcPct val="90000"/>
              </a:lnSpc>
            </a:pPr>
            <a:r>
              <a:rPr lang="en-GB" altLang="en-US" sz="1600" dirty="0"/>
              <a:t>Set up new businesses;</a:t>
            </a:r>
          </a:p>
          <a:p>
            <a:pPr lvl="1" eaLnBrk="1" hangingPunct="1">
              <a:lnSpc>
                <a:spcPct val="90000"/>
              </a:lnSpc>
            </a:pPr>
            <a:r>
              <a:rPr lang="en-GB" altLang="en-US" sz="1600" dirty="0"/>
              <a:t>Arrange the resources of economic activity in new ways;</a:t>
            </a:r>
          </a:p>
          <a:p>
            <a:pPr lvl="1" eaLnBrk="1" hangingPunct="1">
              <a:lnSpc>
                <a:spcPct val="90000"/>
              </a:lnSpc>
            </a:pPr>
            <a:r>
              <a:rPr lang="en-GB" altLang="en-US" sz="1600" dirty="0"/>
              <a:t>Carry out business in new ways, e.g. through marketing or through product development.</a:t>
            </a:r>
          </a:p>
          <a:p>
            <a:pPr lvl="1" eaLnBrk="1" hangingPunct="1">
              <a:lnSpc>
                <a:spcPct val="90000"/>
              </a:lnSpc>
            </a:pPr>
            <a:r>
              <a:rPr lang="en-GB" altLang="en-US" sz="1600" dirty="0"/>
              <a:t>Hold a vision of the future;</a:t>
            </a:r>
          </a:p>
          <a:p>
            <a:pPr lvl="1" eaLnBrk="1" hangingPunct="1">
              <a:lnSpc>
                <a:spcPct val="90000"/>
              </a:lnSpc>
            </a:pPr>
            <a:r>
              <a:rPr lang="en-GB" altLang="en-US" sz="1600" dirty="0"/>
              <a:t>Create new wants and demands;</a:t>
            </a:r>
          </a:p>
          <a:p>
            <a:pPr lvl="1" eaLnBrk="1" hangingPunct="1">
              <a:lnSpc>
                <a:spcPct val="90000"/>
              </a:lnSpc>
            </a:pPr>
            <a:r>
              <a:rPr lang="en-GB" altLang="en-US" sz="1600" dirty="0"/>
              <a:t>Change the world or at least their part of it;</a:t>
            </a:r>
          </a:p>
          <a:p>
            <a:pPr algn="ctr" eaLnBrk="1" hangingPunct="1">
              <a:lnSpc>
                <a:spcPct val="90000"/>
              </a:lnSpc>
              <a:buFont typeface="Wingdings" panose="05000000000000000000" pitchFamily="2" charset="2"/>
              <a:buNone/>
            </a:pPr>
            <a:endParaRPr lang="en-GB" altLang="en-US" sz="2000" b="1" dirty="0"/>
          </a:p>
          <a:p>
            <a:pPr algn="ctr" eaLnBrk="1" hangingPunct="1">
              <a:lnSpc>
                <a:spcPct val="90000"/>
              </a:lnSpc>
              <a:buFont typeface="Wingdings" panose="05000000000000000000" pitchFamily="2" charset="2"/>
              <a:buNone/>
            </a:pPr>
            <a:endParaRPr lang="en-GB" altLang="en-US" sz="2000" b="1" dirty="0"/>
          </a:p>
        </p:txBody>
      </p:sp>
    </p:spTree>
    <p:extLst>
      <p:ext uri="{BB962C8B-B14F-4D97-AF65-F5344CB8AC3E}">
        <p14:creationId xmlns:p14="http://schemas.microsoft.com/office/powerpoint/2010/main" val="3706696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dissolve">
                                      <p:cBhvr>
                                        <p:cTn id="7" dur="500"/>
                                        <p:tgtEl>
                                          <p:spTgt spid="8195">
                                            <p:txEl>
                                              <p:pRg st="0" end="0"/>
                                            </p:txEl>
                                          </p:spTgt>
                                        </p:tgtEl>
                                      </p:cBhvr>
                                    </p:animEffect>
                                  </p:childTnLst>
                                  <p:subTnLst>
                                    <p:animClr clrSpc="rgb" dir="cw">
                                      <p:cBhvr override="childStyle">
                                        <p:cTn dur="1" fill="hold" display="0" masterRel="nextClick" afterEffect="1"/>
                                        <p:tgtEl>
                                          <p:spTgt spid="8195">
                                            <p:txEl>
                                              <p:pRg st="0" end="0"/>
                                            </p:txEl>
                                          </p:spTgt>
                                        </p:tgtEl>
                                        <p:attrNameLst>
                                          <p:attrName>ppt_c</p:attrName>
                                        </p:attrNameLst>
                                      </p:cBhvr>
                                      <p:to>
                                        <a:srgbClr val="0066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8195">
                                            <p:txEl>
                                              <p:pRg st="2" end="2"/>
                                            </p:txEl>
                                          </p:spTgt>
                                        </p:tgtEl>
                                        <p:attrNameLst>
                                          <p:attrName>style.visibility</p:attrName>
                                        </p:attrNameLst>
                                      </p:cBhvr>
                                      <p:to>
                                        <p:strVal val="visible"/>
                                      </p:to>
                                    </p:set>
                                    <p:animEffect transition="in" filter="dissolve">
                                      <p:cBhvr>
                                        <p:cTn id="12" dur="500"/>
                                        <p:tgtEl>
                                          <p:spTgt spid="8195">
                                            <p:txEl>
                                              <p:pRg st="2" end="2"/>
                                            </p:txEl>
                                          </p:spTgt>
                                        </p:tgtEl>
                                      </p:cBhvr>
                                    </p:animEffect>
                                  </p:childTnLst>
                                  <p:subTnLst>
                                    <p:animClr clrSpc="rgb" dir="cw">
                                      <p:cBhvr override="childStyle">
                                        <p:cTn dur="1" fill="hold" display="0" masterRel="nextClick" afterEffect="1"/>
                                        <p:tgtEl>
                                          <p:spTgt spid="8195">
                                            <p:txEl>
                                              <p:pRg st="2" end="2"/>
                                            </p:txEl>
                                          </p:spTgt>
                                        </p:tgtEl>
                                        <p:attrNameLst>
                                          <p:attrName>ppt_c</p:attrName>
                                        </p:attrNameLst>
                                      </p:cBhvr>
                                      <p:to>
                                        <a:srgbClr val="0066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8195">
                                            <p:txEl>
                                              <p:pRg st="3" end="3"/>
                                            </p:txEl>
                                          </p:spTgt>
                                        </p:tgtEl>
                                        <p:attrNameLst>
                                          <p:attrName>style.visibility</p:attrName>
                                        </p:attrNameLst>
                                      </p:cBhvr>
                                      <p:to>
                                        <p:strVal val="visible"/>
                                      </p:to>
                                    </p:set>
                                    <p:animEffect transition="in" filter="dissolve">
                                      <p:cBhvr>
                                        <p:cTn id="17" dur="500"/>
                                        <p:tgtEl>
                                          <p:spTgt spid="8195">
                                            <p:txEl>
                                              <p:pRg st="3" end="3"/>
                                            </p:txEl>
                                          </p:spTgt>
                                        </p:tgtEl>
                                      </p:cBhvr>
                                    </p:animEffect>
                                  </p:childTnLst>
                                  <p:subTnLst>
                                    <p:animClr clrSpc="rgb" dir="cw">
                                      <p:cBhvr override="childStyle">
                                        <p:cTn dur="1" fill="hold" display="0" masterRel="nextClick" afterEffect="1"/>
                                        <p:tgtEl>
                                          <p:spTgt spid="8195">
                                            <p:txEl>
                                              <p:pRg st="3" end="3"/>
                                            </p:txEl>
                                          </p:spTgt>
                                        </p:tgtEl>
                                        <p:attrNameLst>
                                          <p:attrName>ppt_c</p:attrName>
                                        </p:attrNameLst>
                                      </p:cBhvr>
                                      <p:to>
                                        <a:srgbClr val="0066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8195">
                                            <p:txEl>
                                              <p:pRg st="4" end="4"/>
                                            </p:txEl>
                                          </p:spTgt>
                                        </p:tgtEl>
                                        <p:attrNameLst>
                                          <p:attrName>style.visibility</p:attrName>
                                        </p:attrNameLst>
                                      </p:cBhvr>
                                      <p:to>
                                        <p:strVal val="visible"/>
                                      </p:to>
                                    </p:set>
                                    <p:animEffect transition="in" filter="dissolve">
                                      <p:cBhvr>
                                        <p:cTn id="22" dur="500"/>
                                        <p:tgtEl>
                                          <p:spTgt spid="8195">
                                            <p:txEl>
                                              <p:pRg st="4" end="4"/>
                                            </p:txEl>
                                          </p:spTgt>
                                        </p:tgtEl>
                                      </p:cBhvr>
                                    </p:animEffect>
                                  </p:childTnLst>
                                  <p:subTnLst>
                                    <p:animClr clrSpc="rgb" dir="cw">
                                      <p:cBhvr override="childStyle">
                                        <p:cTn dur="1" fill="hold" display="0" masterRel="nextClick" afterEffect="1"/>
                                        <p:tgtEl>
                                          <p:spTgt spid="8195">
                                            <p:txEl>
                                              <p:pRg st="4" end="4"/>
                                            </p:txEl>
                                          </p:spTgt>
                                        </p:tgtEl>
                                        <p:attrNameLst>
                                          <p:attrName>ppt_c</p:attrName>
                                        </p:attrNameLst>
                                      </p:cBhvr>
                                      <p:to>
                                        <a:srgbClr val="0066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8195">
                                            <p:txEl>
                                              <p:pRg st="5" end="5"/>
                                            </p:txEl>
                                          </p:spTgt>
                                        </p:tgtEl>
                                        <p:attrNameLst>
                                          <p:attrName>style.visibility</p:attrName>
                                        </p:attrNameLst>
                                      </p:cBhvr>
                                      <p:to>
                                        <p:strVal val="visible"/>
                                      </p:to>
                                    </p:set>
                                    <p:animEffect transition="in" filter="dissolve">
                                      <p:cBhvr>
                                        <p:cTn id="27" dur="500"/>
                                        <p:tgtEl>
                                          <p:spTgt spid="8195">
                                            <p:txEl>
                                              <p:pRg st="5" end="5"/>
                                            </p:txEl>
                                          </p:spTgt>
                                        </p:tgtEl>
                                      </p:cBhvr>
                                    </p:animEffect>
                                  </p:childTnLst>
                                  <p:subTnLst>
                                    <p:animClr clrSpc="rgb" dir="cw">
                                      <p:cBhvr override="childStyle">
                                        <p:cTn dur="1" fill="hold" display="0" masterRel="nextClick" afterEffect="1"/>
                                        <p:tgtEl>
                                          <p:spTgt spid="8195">
                                            <p:txEl>
                                              <p:pRg st="5" end="5"/>
                                            </p:txEl>
                                          </p:spTgt>
                                        </p:tgtEl>
                                        <p:attrNameLst>
                                          <p:attrName>ppt_c</p:attrName>
                                        </p:attrNameLst>
                                      </p:cBhvr>
                                      <p:to>
                                        <a:srgbClr val="0066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8195">
                                            <p:txEl>
                                              <p:pRg st="6" end="6"/>
                                            </p:txEl>
                                          </p:spTgt>
                                        </p:tgtEl>
                                        <p:attrNameLst>
                                          <p:attrName>style.visibility</p:attrName>
                                        </p:attrNameLst>
                                      </p:cBhvr>
                                      <p:to>
                                        <p:strVal val="visible"/>
                                      </p:to>
                                    </p:set>
                                    <p:animEffect transition="in" filter="dissolve">
                                      <p:cBhvr>
                                        <p:cTn id="32" dur="500"/>
                                        <p:tgtEl>
                                          <p:spTgt spid="8195">
                                            <p:txEl>
                                              <p:pRg st="6" end="6"/>
                                            </p:txEl>
                                          </p:spTgt>
                                        </p:tgtEl>
                                      </p:cBhvr>
                                    </p:animEffect>
                                  </p:childTnLst>
                                  <p:subTnLst>
                                    <p:animClr clrSpc="rgb" dir="cw">
                                      <p:cBhvr override="childStyle">
                                        <p:cTn dur="1" fill="hold" display="0" masterRel="nextClick" afterEffect="1"/>
                                        <p:tgtEl>
                                          <p:spTgt spid="8195">
                                            <p:txEl>
                                              <p:pRg st="6" end="6"/>
                                            </p:txEl>
                                          </p:spTgt>
                                        </p:tgtEl>
                                        <p:attrNameLst>
                                          <p:attrName>ppt_c</p:attrName>
                                        </p:attrNameLst>
                                      </p:cBhvr>
                                      <p:to>
                                        <a:srgbClr val="0066FF"/>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nodeType="clickEffect">
                                  <p:stCondLst>
                                    <p:cond delay="0"/>
                                  </p:stCondLst>
                                  <p:childTnLst>
                                    <p:set>
                                      <p:cBhvr>
                                        <p:cTn id="36" dur="1" fill="hold">
                                          <p:stCondLst>
                                            <p:cond delay="0"/>
                                          </p:stCondLst>
                                        </p:cTn>
                                        <p:tgtEl>
                                          <p:spTgt spid="8195">
                                            <p:txEl>
                                              <p:pRg st="7" end="7"/>
                                            </p:txEl>
                                          </p:spTgt>
                                        </p:tgtEl>
                                        <p:attrNameLst>
                                          <p:attrName>style.visibility</p:attrName>
                                        </p:attrNameLst>
                                      </p:cBhvr>
                                      <p:to>
                                        <p:strVal val="visible"/>
                                      </p:to>
                                    </p:set>
                                    <p:animEffect transition="in" filter="dissolve">
                                      <p:cBhvr>
                                        <p:cTn id="37" dur="500"/>
                                        <p:tgtEl>
                                          <p:spTgt spid="8195">
                                            <p:txEl>
                                              <p:pRg st="7" end="7"/>
                                            </p:txEl>
                                          </p:spTgt>
                                        </p:tgtEl>
                                      </p:cBhvr>
                                    </p:animEffect>
                                  </p:childTnLst>
                                  <p:subTnLst>
                                    <p:animClr clrSpc="rgb" dir="cw">
                                      <p:cBhvr override="childStyle">
                                        <p:cTn dur="1" fill="hold" display="0" masterRel="nextClick" afterEffect="1"/>
                                        <p:tgtEl>
                                          <p:spTgt spid="8195">
                                            <p:txEl>
                                              <p:pRg st="7" end="7"/>
                                            </p:txEl>
                                          </p:spTgt>
                                        </p:tgtEl>
                                        <p:attrNameLst>
                                          <p:attrName>ppt_c</p:attrName>
                                        </p:attrNameLst>
                                      </p:cBhvr>
                                      <p:to>
                                        <a:srgbClr val="0066FF"/>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nodeType="clickEffect">
                                  <p:stCondLst>
                                    <p:cond delay="0"/>
                                  </p:stCondLst>
                                  <p:childTnLst>
                                    <p:set>
                                      <p:cBhvr>
                                        <p:cTn id="41" dur="1" fill="hold">
                                          <p:stCondLst>
                                            <p:cond delay="0"/>
                                          </p:stCondLst>
                                        </p:cTn>
                                        <p:tgtEl>
                                          <p:spTgt spid="8195">
                                            <p:txEl>
                                              <p:pRg st="8" end="8"/>
                                            </p:txEl>
                                          </p:spTgt>
                                        </p:tgtEl>
                                        <p:attrNameLst>
                                          <p:attrName>style.visibility</p:attrName>
                                        </p:attrNameLst>
                                      </p:cBhvr>
                                      <p:to>
                                        <p:strVal val="visible"/>
                                      </p:to>
                                    </p:set>
                                    <p:animEffect transition="in" filter="dissolve">
                                      <p:cBhvr>
                                        <p:cTn id="42" dur="500"/>
                                        <p:tgtEl>
                                          <p:spTgt spid="8195">
                                            <p:txEl>
                                              <p:pRg st="8" end="8"/>
                                            </p:txEl>
                                          </p:spTgt>
                                        </p:tgtEl>
                                      </p:cBhvr>
                                    </p:animEffect>
                                  </p:childTnLst>
                                  <p:subTnLst>
                                    <p:animClr clrSpc="rgb" dir="cw">
                                      <p:cBhvr override="childStyle">
                                        <p:cTn dur="1" fill="hold" display="0" masterRel="nextClick" afterEffect="1"/>
                                        <p:tgtEl>
                                          <p:spTgt spid="8195">
                                            <p:txEl>
                                              <p:pRg st="8" end="8"/>
                                            </p:txEl>
                                          </p:spTgt>
                                        </p:tgtEl>
                                        <p:attrNameLst>
                                          <p:attrName>ppt_c</p:attrName>
                                        </p:attrNameLst>
                                      </p:cBhvr>
                                      <p:to>
                                        <a:srgbClr val="0066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C4ED415A-0487-415B-A690-587ED9E19289}"/>
              </a:ext>
            </a:extLst>
          </p:cNvPr>
          <p:cNvSpPr>
            <a:spLocks noGrp="1" noChangeArrowheads="1"/>
          </p:cNvSpPr>
          <p:nvPr>
            <p:ph type="title"/>
          </p:nvPr>
        </p:nvSpPr>
        <p:spPr>
          <a:xfrm>
            <a:off x="609600" y="43543"/>
            <a:ext cx="10972800" cy="1143000"/>
          </a:xfrm>
        </p:spPr>
        <p:txBody>
          <a:bodyPr/>
          <a:lstStyle/>
          <a:p>
            <a:pPr eaLnBrk="1" hangingPunct="1"/>
            <a:r>
              <a:rPr lang="en-GB" altLang="en-US" sz="2800" b="1" dirty="0"/>
              <a:t>Who and What are Entrepreneurs? </a:t>
            </a:r>
            <a:r>
              <a:rPr lang="en-GB" altLang="en-US" sz="2800" dirty="0"/>
              <a:t> </a:t>
            </a:r>
          </a:p>
        </p:txBody>
      </p:sp>
      <p:sp>
        <p:nvSpPr>
          <p:cNvPr id="9219" name="Rectangle 3">
            <a:extLst>
              <a:ext uri="{FF2B5EF4-FFF2-40B4-BE49-F238E27FC236}">
                <a16:creationId xmlns:a16="http://schemas.microsoft.com/office/drawing/2014/main" id="{FED4F61A-C800-4A72-BF92-A4E5A22D8C17}"/>
              </a:ext>
            </a:extLst>
          </p:cNvPr>
          <p:cNvSpPr>
            <a:spLocks noGrp="1" noChangeArrowheads="1"/>
          </p:cNvSpPr>
          <p:nvPr>
            <p:ph type="body" idx="1"/>
          </p:nvPr>
        </p:nvSpPr>
        <p:spPr>
          <a:xfrm>
            <a:off x="609600" y="1186543"/>
            <a:ext cx="11364686" cy="5266645"/>
          </a:xfrm>
        </p:spPr>
        <p:txBody>
          <a:bodyPr>
            <a:normAutofit/>
          </a:bodyPr>
          <a:lstStyle/>
          <a:p>
            <a:pPr marL="0" indent="0" eaLnBrk="1" hangingPunct="1">
              <a:lnSpc>
                <a:spcPct val="80000"/>
              </a:lnSpc>
              <a:buNone/>
            </a:pPr>
            <a:r>
              <a:rPr lang="en-GB" altLang="en-US" sz="2800" dirty="0"/>
              <a:t>Traditional views of entrepreneur[s] or Entrepreneurial activity could be characterised by specific and unique traits, e.g. </a:t>
            </a:r>
          </a:p>
          <a:p>
            <a:pPr lvl="1" eaLnBrk="1" hangingPunct="1">
              <a:lnSpc>
                <a:spcPct val="80000"/>
              </a:lnSpc>
            </a:pPr>
            <a:r>
              <a:rPr lang="en-GB" altLang="en-US" dirty="0"/>
              <a:t>Self-confident all-rounder </a:t>
            </a:r>
          </a:p>
          <a:p>
            <a:pPr lvl="1" eaLnBrk="1" hangingPunct="1">
              <a:lnSpc>
                <a:spcPct val="80000"/>
              </a:lnSpc>
            </a:pPr>
            <a:r>
              <a:rPr lang="en-GB" altLang="en-US" dirty="0"/>
              <a:t>Resilient </a:t>
            </a:r>
          </a:p>
          <a:p>
            <a:pPr lvl="1" eaLnBrk="1" hangingPunct="1">
              <a:lnSpc>
                <a:spcPct val="80000"/>
              </a:lnSpc>
            </a:pPr>
            <a:r>
              <a:rPr lang="en-GB" altLang="en-US" dirty="0"/>
              <a:t>Innovative </a:t>
            </a:r>
          </a:p>
          <a:p>
            <a:pPr lvl="1" eaLnBrk="1" hangingPunct="1">
              <a:lnSpc>
                <a:spcPct val="80000"/>
              </a:lnSpc>
            </a:pPr>
            <a:r>
              <a:rPr lang="en-GB" altLang="en-US" dirty="0"/>
              <a:t>Results orientated </a:t>
            </a:r>
          </a:p>
          <a:p>
            <a:pPr lvl="1" eaLnBrk="1" hangingPunct="1">
              <a:lnSpc>
                <a:spcPct val="80000"/>
              </a:lnSpc>
            </a:pPr>
            <a:r>
              <a:rPr lang="en-GB" altLang="en-US" dirty="0"/>
              <a:t>Total committed </a:t>
            </a:r>
          </a:p>
          <a:p>
            <a:pPr lvl="1" eaLnBrk="1" hangingPunct="1">
              <a:lnSpc>
                <a:spcPct val="80000"/>
              </a:lnSpc>
            </a:pPr>
            <a:r>
              <a:rPr lang="en-GB" altLang="en-US" dirty="0"/>
              <a:t>Socially skilled </a:t>
            </a:r>
          </a:p>
          <a:p>
            <a:pPr lvl="1" eaLnBrk="1" hangingPunct="1">
              <a:lnSpc>
                <a:spcPct val="80000"/>
              </a:lnSpc>
            </a:pPr>
            <a:r>
              <a:rPr lang="en-GB" altLang="en-US" dirty="0"/>
              <a:t>Skilled in managerial business </a:t>
            </a:r>
          </a:p>
        </p:txBody>
      </p:sp>
    </p:spTree>
    <p:extLst>
      <p:ext uri="{BB962C8B-B14F-4D97-AF65-F5344CB8AC3E}">
        <p14:creationId xmlns:p14="http://schemas.microsoft.com/office/powerpoint/2010/main" val="16814666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dissolve">
                                      <p:cBhvr>
                                        <p:cTn id="7" dur="1000"/>
                                        <p:tgtEl>
                                          <p:spTgt spid="9219">
                                            <p:txEl>
                                              <p:pRg st="0" end="0"/>
                                            </p:txEl>
                                          </p:spTgt>
                                        </p:tgtEl>
                                      </p:cBhvr>
                                    </p:animEffect>
                                  </p:childTnLst>
                                  <p:subTnLst>
                                    <p:animClr clrSpc="rgb" dir="cw">
                                      <p:cBhvr override="childStyle">
                                        <p:cTn dur="1" fill="hold" display="0" masterRel="nextClick" afterEffect="1"/>
                                        <p:tgtEl>
                                          <p:spTgt spid="9219">
                                            <p:txEl>
                                              <p:pRg st="0" end="0"/>
                                            </p:txEl>
                                          </p:spTgt>
                                        </p:tgtEl>
                                        <p:attrNameLst>
                                          <p:attrName>ppt_c</p:attrName>
                                        </p:attrNameLst>
                                      </p:cBhvr>
                                      <p:to>
                                        <a:srgbClr val="0066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dissolve">
                                      <p:cBhvr>
                                        <p:cTn id="12" dur="1000"/>
                                        <p:tgtEl>
                                          <p:spTgt spid="9219">
                                            <p:txEl>
                                              <p:pRg st="1" end="1"/>
                                            </p:txEl>
                                          </p:spTgt>
                                        </p:tgtEl>
                                      </p:cBhvr>
                                    </p:animEffect>
                                  </p:childTnLst>
                                  <p:subTnLst>
                                    <p:animClr clrSpc="rgb" dir="cw">
                                      <p:cBhvr override="childStyle">
                                        <p:cTn dur="1" fill="hold" display="0" masterRel="nextClick" afterEffect="1"/>
                                        <p:tgtEl>
                                          <p:spTgt spid="9219">
                                            <p:txEl>
                                              <p:pRg st="1" end="1"/>
                                            </p:txEl>
                                          </p:spTgt>
                                        </p:tgtEl>
                                        <p:attrNameLst>
                                          <p:attrName>ppt_c</p:attrName>
                                        </p:attrNameLst>
                                      </p:cBhvr>
                                      <p:to>
                                        <a:srgbClr val="0066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dissolve">
                                      <p:cBhvr>
                                        <p:cTn id="17" dur="1000"/>
                                        <p:tgtEl>
                                          <p:spTgt spid="9219">
                                            <p:txEl>
                                              <p:pRg st="2" end="2"/>
                                            </p:txEl>
                                          </p:spTgt>
                                        </p:tgtEl>
                                      </p:cBhvr>
                                    </p:animEffect>
                                  </p:childTnLst>
                                  <p:subTnLst>
                                    <p:animClr clrSpc="rgb" dir="cw">
                                      <p:cBhvr override="childStyle">
                                        <p:cTn dur="1" fill="hold" display="0" masterRel="nextClick" afterEffect="1"/>
                                        <p:tgtEl>
                                          <p:spTgt spid="9219">
                                            <p:txEl>
                                              <p:pRg st="2" end="2"/>
                                            </p:txEl>
                                          </p:spTgt>
                                        </p:tgtEl>
                                        <p:attrNameLst>
                                          <p:attrName>ppt_c</p:attrName>
                                        </p:attrNameLst>
                                      </p:cBhvr>
                                      <p:to>
                                        <a:srgbClr val="0066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dissolve">
                                      <p:cBhvr>
                                        <p:cTn id="22" dur="1000"/>
                                        <p:tgtEl>
                                          <p:spTgt spid="9219">
                                            <p:txEl>
                                              <p:pRg st="3" end="3"/>
                                            </p:txEl>
                                          </p:spTgt>
                                        </p:tgtEl>
                                      </p:cBhvr>
                                    </p:animEffect>
                                  </p:childTnLst>
                                  <p:subTnLst>
                                    <p:animClr clrSpc="rgb" dir="cw">
                                      <p:cBhvr override="childStyle">
                                        <p:cTn dur="1" fill="hold" display="0" masterRel="nextClick" afterEffect="1"/>
                                        <p:tgtEl>
                                          <p:spTgt spid="9219">
                                            <p:txEl>
                                              <p:pRg st="3" end="3"/>
                                            </p:txEl>
                                          </p:spTgt>
                                        </p:tgtEl>
                                        <p:attrNameLst>
                                          <p:attrName>ppt_c</p:attrName>
                                        </p:attrNameLst>
                                      </p:cBhvr>
                                      <p:to>
                                        <a:srgbClr val="0066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9219">
                                            <p:txEl>
                                              <p:pRg st="4" end="4"/>
                                            </p:txEl>
                                          </p:spTgt>
                                        </p:tgtEl>
                                        <p:attrNameLst>
                                          <p:attrName>style.visibility</p:attrName>
                                        </p:attrNameLst>
                                      </p:cBhvr>
                                      <p:to>
                                        <p:strVal val="visible"/>
                                      </p:to>
                                    </p:set>
                                    <p:animEffect transition="in" filter="dissolve">
                                      <p:cBhvr>
                                        <p:cTn id="27" dur="1000"/>
                                        <p:tgtEl>
                                          <p:spTgt spid="9219">
                                            <p:txEl>
                                              <p:pRg st="4" end="4"/>
                                            </p:txEl>
                                          </p:spTgt>
                                        </p:tgtEl>
                                      </p:cBhvr>
                                    </p:animEffect>
                                  </p:childTnLst>
                                  <p:subTnLst>
                                    <p:animClr clrSpc="rgb" dir="cw">
                                      <p:cBhvr override="childStyle">
                                        <p:cTn dur="1" fill="hold" display="0" masterRel="nextClick" afterEffect="1"/>
                                        <p:tgtEl>
                                          <p:spTgt spid="9219">
                                            <p:txEl>
                                              <p:pRg st="4" end="4"/>
                                            </p:txEl>
                                          </p:spTgt>
                                        </p:tgtEl>
                                        <p:attrNameLst>
                                          <p:attrName>ppt_c</p:attrName>
                                        </p:attrNameLst>
                                      </p:cBhvr>
                                      <p:to>
                                        <a:srgbClr val="0066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9219">
                                            <p:txEl>
                                              <p:pRg st="5" end="5"/>
                                            </p:txEl>
                                          </p:spTgt>
                                        </p:tgtEl>
                                        <p:attrNameLst>
                                          <p:attrName>style.visibility</p:attrName>
                                        </p:attrNameLst>
                                      </p:cBhvr>
                                      <p:to>
                                        <p:strVal val="visible"/>
                                      </p:to>
                                    </p:set>
                                    <p:animEffect transition="in" filter="dissolve">
                                      <p:cBhvr>
                                        <p:cTn id="32" dur="1000"/>
                                        <p:tgtEl>
                                          <p:spTgt spid="9219">
                                            <p:txEl>
                                              <p:pRg st="5" end="5"/>
                                            </p:txEl>
                                          </p:spTgt>
                                        </p:tgtEl>
                                      </p:cBhvr>
                                    </p:animEffect>
                                  </p:childTnLst>
                                  <p:subTnLst>
                                    <p:animClr clrSpc="rgb" dir="cw">
                                      <p:cBhvr override="childStyle">
                                        <p:cTn dur="1" fill="hold" display="0" masterRel="nextClick" afterEffect="1"/>
                                        <p:tgtEl>
                                          <p:spTgt spid="9219">
                                            <p:txEl>
                                              <p:pRg st="5" end="5"/>
                                            </p:txEl>
                                          </p:spTgt>
                                        </p:tgtEl>
                                        <p:attrNameLst>
                                          <p:attrName>ppt_c</p:attrName>
                                        </p:attrNameLst>
                                      </p:cBhvr>
                                      <p:to>
                                        <a:srgbClr val="0066FF"/>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nodeType="clickEffect">
                                  <p:stCondLst>
                                    <p:cond delay="0"/>
                                  </p:stCondLst>
                                  <p:childTnLst>
                                    <p:set>
                                      <p:cBhvr>
                                        <p:cTn id="36" dur="1" fill="hold">
                                          <p:stCondLst>
                                            <p:cond delay="0"/>
                                          </p:stCondLst>
                                        </p:cTn>
                                        <p:tgtEl>
                                          <p:spTgt spid="9219">
                                            <p:txEl>
                                              <p:pRg st="6" end="6"/>
                                            </p:txEl>
                                          </p:spTgt>
                                        </p:tgtEl>
                                        <p:attrNameLst>
                                          <p:attrName>style.visibility</p:attrName>
                                        </p:attrNameLst>
                                      </p:cBhvr>
                                      <p:to>
                                        <p:strVal val="visible"/>
                                      </p:to>
                                    </p:set>
                                    <p:animEffect transition="in" filter="dissolve">
                                      <p:cBhvr>
                                        <p:cTn id="37" dur="1000"/>
                                        <p:tgtEl>
                                          <p:spTgt spid="9219">
                                            <p:txEl>
                                              <p:pRg st="6" end="6"/>
                                            </p:txEl>
                                          </p:spTgt>
                                        </p:tgtEl>
                                      </p:cBhvr>
                                    </p:animEffect>
                                  </p:childTnLst>
                                  <p:subTnLst>
                                    <p:animClr clrSpc="rgb" dir="cw">
                                      <p:cBhvr override="childStyle">
                                        <p:cTn dur="1" fill="hold" display="0" masterRel="nextClick" afterEffect="1"/>
                                        <p:tgtEl>
                                          <p:spTgt spid="9219">
                                            <p:txEl>
                                              <p:pRg st="6" end="6"/>
                                            </p:txEl>
                                          </p:spTgt>
                                        </p:tgtEl>
                                        <p:attrNameLst>
                                          <p:attrName>ppt_c</p:attrName>
                                        </p:attrNameLst>
                                      </p:cBhvr>
                                      <p:to>
                                        <a:srgbClr val="0066FF"/>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nodeType="clickEffect">
                                  <p:stCondLst>
                                    <p:cond delay="0"/>
                                  </p:stCondLst>
                                  <p:childTnLst>
                                    <p:set>
                                      <p:cBhvr>
                                        <p:cTn id="41" dur="1" fill="hold">
                                          <p:stCondLst>
                                            <p:cond delay="0"/>
                                          </p:stCondLst>
                                        </p:cTn>
                                        <p:tgtEl>
                                          <p:spTgt spid="9219">
                                            <p:txEl>
                                              <p:pRg st="7" end="7"/>
                                            </p:txEl>
                                          </p:spTgt>
                                        </p:tgtEl>
                                        <p:attrNameLst>
                                          <p:attrName>style.visibility</p:attrName>
                                        </p:attrNameLst>
                                      </p:cBhvr>
                                      <p:to>
                                        <p:strVal val="visible"/>
                                      </p:to>
                                    </p:set>
                                    <p:animEffect transition="in" filter="dissolve">
                                      <p:cBhvr>
                                        <p:cTn id="42" dur="1000"/>
                                        <p:tgtEl>
                                          <p:spTgt spid="9219">
                                            <p:txEl>
                                              <p:pRg st="7" end="7"/>
                                            </p:txEl>
                                          </p:spTgt>
                                        </p:tgtEl>
                                      </p:cBhvr>
                                    </p:animEffect>
                                  </p:childTnLst>
                                  <p:subTnLst>
                                    <p:animClr clrSpc="rgb" dir="cw">
                                      <p:cBhvr override="childStyle">
                                        <p:cTn dur="1" fill="hold" display="0" masterRel="nextClick" afterEffect="1"/>
                                        <p:tgtEl>
                                          <p:spTgt spid="9219">
                                            <p:txEl>
                                              <p:pRg st="7" end="7"/>
                                            </p:txEl>
                                          </p:spTgt>
                                        </p:tgtEl>
                                        <p:attrNameLst>
                                          <p:attrName>ppt_c</p:attrName>
                                        </p:attrNameLst>
                                      </p:cBhvr>
                                      <p:to>
                                        <a:srgbClr val="0066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defRPr/>
            </a:pPr>
            <a:r>
              <a:rPr lang="en-GB" b="1" dirty="0"/>
              <a:t>Marketing Essentials for </a:t>
            </a:r>
            <a:br>
              <a:rPr lang="en-GB" b="1" dirty="0"/>
            </a:br>
            <a:r>
              <a:rPr lang="en-GB" b="1" dirty="0"/>
              <a:t>Small Businesses</a:t>
            </a:r>
          </a:p>
        </p:txBody>
      </p:sp>
      <p:sp>
        <p:nvSpPr>
          <p:cNvPr id="8195" name="Subtitle 2"/>
          <p:cNvSpPr>
            <a:spLocks noGrp="1"/>
          </p:cNvSpPr>
          <p:nvPr>
            <p:ph type="subTitle" idx="1"/>
          </p:nvPr>
        </p:nvSpPr>
        <p:spPr/>
        <p:txBody>
          <a:bodyPr/>
          <a:lstStyle/>
          <a:p>
            <a:r>
              <a:rPr lang="en-GB" altLang="en-US" dirty="0">
                <a:solidFill>
                  <a:schemeClr val="tx1"/>
                </a:solidFill>
              </a:rPr>
              <a:t>BMSW 4006 </a:t>
            </a:r>
          </a:p>
        </p:txBody>
      </p:sp>
      <p:pic>
        <p:nvPicPr>
          <p:cNvPr id="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1643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17226-783C-445C-A3A9-CF6D6975AC25}"/>
              </a:ext>
            </a:extLst>
          </p:cNvPr>
          <p:cNvSpPr>
            <a:spLocks noGrp="1"/>
          </p:cNvSpPr>
          <p:nvPr>
            <p:ph type="title"/>
          </p:nvPr>
        </p:nvSpPr>
        <p:spPr/>
        <p:txBody>
          <a:bodyPr/>
          <a:lstStyle/>
          <a:p>
            <a:r>
              <a:rPr lang="en-GB" dirty="0"/>
              <a:t>The Marketing Concept</a:t>
            </a:r>
          </a:p>
        </p:txBody>
      </p:sp>
      <p:sp>
        <p:nvSpPr>
          <p:cNvPr id="3" name="Content Placeholder 2">
            <a:extLst>
              <a:ext uri="{FF2B5EF4-FFF2-40B4-BE49-F238E27FC236}">
                <a16:creationId xmlns:a16="http://schemas.microsoft.com/office/drawing/2014/main" id="{E160F9FF-8B80-45BC-B823-B3636CF4BE8B}"/>
              </a:ext>
            </a:extLst>
          </p:cNvPr>
          <p:cNvSpPr>
            <a:spLocks noGrp="1"/>
          </p:cNvSpPr>
          <p:nvPr>
            <p:ph idx="1"/>
          </p:nvPr>
        </p:nvSpPr>
        <p:spPr/>
        <p:txBody>
          <a:bodyPr>
            <a:normAutofit lnSpcReduction="10000"/>
          </a:bodyPr>
          <a:lstStyle/>
          <a:p>
            <a:r>
              <a:rPr lang="en-GB" dirty="0"/>
              <a:t>The customer is king</a:t>
            </a:r>
          </a:p>
          <a:p>
            <a:r>
              <a:rPr lang="en-GB" dirty="0"/>
              <a:t>If we do not satisfy our customers they will go to somewhere who will</a:t>
            </a:r>
          </a:p>
          <a:p>
            <a:r>
              <a:rPr lang="en-GB" dirty="0"/>
              <a:t>Marketers focus on identifying peoples needs</a:t>
            </a:r>
          </a:p>
          <a:p>
            <a:r>
              <a:rPr lang="en-GB" dirty="0"/>
              <a:t>Marketers focus on turning needs into wants</a:t>
            </a:r>
          </a:p>
          <a:p>
            <a:r>
              <a:rPr lang="en-GB" dirty="0"/>
              <a:t>Marketing delivers a lifestyle</a:t>
            </a:r>
          </a:p>
          <a:p>
            <a:r>
              <a:rPr lang="en-GB" dirty="0"/>
              <a:t>Viewing the organisation from the customers viewpoint</a:t>
            </a:r>
          </a:p>
        </p:txBody>
      </p:sp>
    </p:spTree>
    <p:extLst>
      <p:ext uri="{BB962C8B-B14F-4D97-AF65-F5344CB8AC3E}">
        <p14:creationId xmlns:p14="http://schemas.microsoft.com/office/powerpoint/2010/main" val="3687624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A0087-B091-4E88-8218-C6768BDD2C63}"/>
              </a:ext>
            </a:extLst>
          </p:cNvPr>
          <p:cNvSpPr>
            <a:spLocks noGrp="1"/>
          </p:cNvSpPr>
          <p:nvPr>
            <p:ph type="title"/>
          </p:nvPr>
        </p:nvSpPr>
        <p:spPr/>
        <p:txBody>
          <a:bodyPr/>
          <a:lstStyle/>
          <a:p>
            <a:r>
              <a:rPr lang="en-GB" dirty="0"/>
              <a:t>Definition of some marketing terms</a:t>
            </a:r>
          </a:p>
        </p:txBody>
      </p:sp>
      <p:sp>
        <p:nvSpPr>
          <p:cNvPr id="3" name="Content Placeholder 2">
            <a:extLst>
              <a:ext uri="{FF2B5EF4-FFF2-40B4-BE49-F238E27FC236}">
                <a16:creationId xmlns:a16="http://schemas.microsoft.com/office/drawing/2014/main" id="{CCC92524-E48F-484C-99DE-9214E8814BF3}"/>
              </a:ext>
            </a:extLst>
          </p:cNvPr>
          <p:cNvSpPr>
            <a:spLocks noGrp="1"/>
          </p:cNvSpPr>
          <p:nvPr>
            <p:ph idx="1"/>
          </p:nvPr>
        </p:nvSpPr>
        <p:spPr/>
        <p:txBody>
          <a:bodyPr/>
          <a:lstStyle/>
          <a:p>
            <a:r>
              <a:rPr lang="en-GB" dirty="0"/>
              <a:t>Need: A perceived lack of something</a:t>
            </a:r>
          </a:p>
          <a:p>
            <a:r>
              <a:rPr lang="en-GB" dirty="0"/>
              <a:t>Want: A specific satisfier for a need</a:t>
            </a:r>
          </a:p>
          <a:p>
            <a:r>
              <a:rPr lang="en-GB" dirty="0"/>
              <a:t>Markets: All the actual and potential buyers of the firms product</a:t>
            </a:r>
          </a:p>
          <a:p>
            <a:r>
              <a:rPr lang="en-GB" dirty="0"/>
              <a:t>Price: What is paid for the product</a:t>
            </a:r>
          </a:p>
        </p:txBody>
      </p:sp>
    </p:spTree>
    <p:extLst>
      <p:ext uri="{BB962C8B-B14F-4D97-AF65-F5344CB8AC3E}">
        <p14:creationId xmlns:p14="http://schemas.microsoft.com/office/powerpoint/2010/main" val="961989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1D7A3-240D-49B4-874F-1F95FD0072FA}"/>
              </a:ext>
            </a:extLst>
          </p:cNvPr>
          <p:cNvSpPr>
            <a:spLocks noGrp="1"/>
          </p:cNvSpPr>
          <p:nvPr>
            <p:ph type="title"/>
          </p:nvPr>
        </p:nvSpPr>
        <p:spPr/>
        <p:txBody>
          <a:bodyPr/>
          <a:lstStyle/>
          <a:p>
            <a:r>
              <a:rPr lang="en-GB" dirty="0"/>
              <a:t>The marketing mix – 7p`s</a:t>
            </a:r>
          </a:p>
        </p:txBody>
      </p:sp>
      <p:sp>
        <p:nvSpPr>
          <p:cNvPr id="3" name="Content Placeholder 2">
            <a:extLst>
              <a:ext uri="{FF2B5EF4-FFF2-40B4-BE49-F238E27FC236}">
                <a16:creationId xmlns:a16="http://schemas.microsoft.com/office/drawing/2014/main" id="{5A6594AE-FC46-4120-AED6-FE44593EF645}"/>
              </a:ext>
            </a:extLst>
          </p:cNvPr>
          <p:cNvSpPr>
            <a:spLocks noGrp="1"/>
          </p:cNvSpPr>
          <p:nvPr>
            <p:ph idx="1"/>
          </p:nvPr>
        </p:nvSpPr>
        <p:spPr/>
        <p:txBody>
          <a:bodyPr/>
          <a:lstStyle/>
          <a:p>
            <a:r>
              <a:rPr lang="en-GB" dirty="0"/>
              <a:t>Product: A bundle of benefits</a:t>
            </a:r>
          </a:p>
          <a:p>
            <a:r>
              <a:rPr lang="en-GB" dirty="0"/>
              <a:t>Price: That which is paid for the team</a:t>
            </a:r>
          </a:p>
          <a:p>
            <a:r>
              <a:rPr lang="en-GB" dirty="0"/>
              <a:t>Place: Where the exchange takes place</a:t>
            </a:r>
          </a:p>
          <a:p>
            <a:r>
              <a:rPr lang="en-GB" dirty="0"/>
              <a:t>Promotion: Marketer controlled communications </a:t>
            </a:r>
          </a:p>
        </p:txBody>
      </p:sp>
    </p:spTree>
    <p:extLst>
      <p:ext uri="{BB962C8B-B14F-4D97-AF65-F5344CB8AC3E}">
        <p14:creationId xmlns:p14="http://schemas.microsoft.com/office/powerpoint/2010/main" val="1602151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29254-F4CC-4A50-90CC-1A6D8D925476}"/>
              </a:ext>
            </a:extLst>
          </p:cNvPr>
          <p:cNvSpPr>
            <a:spLocks noGrp="1"/>
          </p:cNvSpPr>
          <p:nvPr>
            <p:ph type="title"/>
          </p:nvPr>
        </p:nvSpPr>
        <p:spPr/>
        <p:txBody>
          <a:bodyPr/>
          <a:lstStyle/>
          <a:p>
            <a:r>
              <a:rPr lang="en-GB" dirty="0"/>
              <a:t>7p`s continued</a:t>
            </a:r>
          </a:p>
        </p:txBody>
      </p:sp>
      <p:sp>
        <p:nvSpPr>
          <p:cNvPr id="3" name="Content Placeholder 2">
            <a:extLst>
              <a:ext uri="{FF2B5EF4-FFF2-40B4-BE49-F238E27FC236}">
                <a16:creationId xmlns:a16="http://schemas.microsoft.com/office/drawing/2014/main" id="{9E624AB6-FA5B-4A44-BF04-F4CFBFDA867D}"/>
              </a:ext>
            </a:extLst>
          </p:cNvPr>
          <p:cNvSpPr>
            <a:spLocks noGrp="1"/>
          </p:cNvSpPr>
          <p:nvPr>
            <p:ph idx="1"/>
          </p:nvPr>
        </p:nvSpPr>
        <p:spPr/>
        <p:txBody>
          <a:bodyPr/>
          <a:lstStyle/>
          <a:p>
            <a:r>
              <a:rPr lang="en-GB" dirty="0"/>
              <a:t>People: The front – line employees of the organisation also who deal with the customers</a:t>
            </a:r>
          </a:p>
          <a:p>
            <a:r>
              <a:rPr lang="en-GB" dirty="0"/>
              <a:t>Process: The activities involved in the exchange</a:t>
            </a:r>
          </a:p>
          <a:p>
            <a:r>
              <a:rPr lang="en-GB" dirty="0"/>
              <a:t>Physical evidence: Tangible proof that the exchange has </a:t>
            </a:r>
            <a:r>
              <a:rPr lang="en-GB" dirty="0" err="1"/>
              <a:t>occured</a:t>
            </a:r>
            <a:endParaRPr lang="en-GB" dirty="0"/>
          </a:p>
        </p:txBody>
      </p:sp>
    </p:spTree>
    <p:extLst>
      <p:ext uri="{BB962C8B-B14F-4D97-AF65-F5344CB8AC3E}">
        <p14:creationId xmlns:p14="http://schemas.microsoft.com/office/powerpoint/2010/main" val="1673050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defRPr/>
            </a:pPr>
            <a:r>
              <a:rPr lang="en-GB" sz="3600" b="1" dirty="0"/>
              <a:t>Elements of a marketing plan</a:t>
            </a:r>
          </a:p>
        </p:txBody>
      </p:sp>
      <p:sp>
        <p:nvSpPr>
          <p:cNvPr id="3" name="Content Placeholder 2"/>
          <p:cNvSpPr>
            <a:spLocks noGrp="1"/>
          </p:cNvSpPr>
          <p:nvPr>
            <p:ph idx="1"/>
          </p:nvPr>
        </p:nvSpPr>
        <p:spPr/>
        <p:txBody>
          <a:bodyPr>
            <a:normAutofit lnSpcReduction="10000"/>
          </a:bodyPr>
          <a:lstStyle/>
          <a:p>
            <a:r>
              <a:rPr lang="en-GB" altLang="en-US" dirty="0"/>
              <a:t>Know your market and its customers</a:t>
            </a:r>
          </a:p>
          <a:p>
            <a:endParaRPr lang="en-GB" altLang="en-US" dirty="0"/>
          </a:p>
          <a:p>
            <a:r>
              <a:rPr lang="en-GB" altLang="en-US" dirty="0"/>
              <a:t>Segmentation </a:t>
            </a:r>
          </a:p>
          <a:p>
            <a:r>
              <a:rPr lang="en-GB" altLang="en-US" dirty="0"/>
              <a:t>Targeting</a:t>
            </a:r>
          </a:p>
          <a:p>
            <a:r>
              <a:rPr lang="en-GB" altLang="en-US" dirty="0"/>
              <a:t>Positioning</a:t>
            </a:r>
          </a:p>
          <a:p>
            <a:r>
              <a:rPr lang="en-GB" altLang="en-US" dirty="0"/>
              <a:t>7Ps </a:t>
            </a:r>
          </a:p>
          <a:p>
            <a:r>
              <a:rPr lang="en-GB" altLang="en-US" dirty="0"/>
              <a:t>Competitor analysis</a:t>
            </a:r>
          </a:p>
        </p:txBody>
      </p:sp>
      <p:pic>
        <p:nvPicPr>
          <p:cNvPr id="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68206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08A5A11-DF63-4B80-A918-630639089CF4}"/>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Target Market</a:t>
            </a:r>
          </a:p>
        </p:txBody>
      </p:sp>
      <p:sp>
        <p:nvSpPr>
          <p:cNvPr id="4" name="Rectangle 3">
            <a:extLst>
              <a:ext uri="{FF2B5EF4-FFF2-40B4-BE49-F238E27FC236}">
                <a16:creationId xmlns:a16="http://schemas.microsoft.com/office/drawing/2014/main" id="{59DB7E65-BD88-4902-8281-0C884CFC4504}"/>
              </a:ext>
            </a:extLst>
          </p:cNvPr>
          <p:cNvSpPr/>
          <p:nvPr/>
        </p:nvSpPr>
        <p:spPr>
          <a:xfrm>
            <a:off x="609600" y="1417638"/>
            <a:ext cx="11330354" cy="3416320"/>
          </a:xfrm>
          <a:prstGeom prst="rect">
            <a:avLst/>
          </a:prstGeom>
        </p:spPr>
        <p:txBody>
          <a:bodyPr wrap="square">
            <a:spAutoFit/>
          </a:bodyPr>
          <a:lstStyle/>
          <a:p>
            <a:r>
              <a:rPr lang="en-GB" sz="3600" i="0" dirty="0">
                <a:solidFill>
                  <a:srgbClr val="222222"/>
                </a:solidFill>
                <a:effectLst/>
                <a:latin typeface="arial" panose="020B0604020202020204" pitchFamily="34" charset="0"/>
              </a:rPr>
              <a:t>A target market is the market a company wants to sell its products and services to, and it includes a targeted set of customers for whom it directs its marketing efforts. </a:t>
            </a:r>
          </a:p>
          <a:p>
            <a:r>
              <a:rPr lang="en-GB" sz="3600" i="0" dirty="0">
                <a:solidFill>
                  <a:srgbClr val="222222"/>
                </a:solidFill>
                <a:effectLst/>
                <a:latin typeface="arial" panose="020B0604020202020204" pitchFamily="34" charset="0"/>
              </a:rPr>
              <a:t>Identifying the target market is an essential step in the development of a marketing plan.</a:t>
            </a:r>
            <a:endParaRPr lang="en-GB" sz="3600" dirty="0"/>
          </a:p>
        </p:txBody>
      </p:sp>
    </p:spTree>
    <p:extLst>
      <p:ext uri="{BB962C8B-B14F-4D97-AF65-F5344CB8AC3E}">
        <p14:creationId xmlns:p14="http://schemas.microsoft.com/office/powerpoint/2010/main" val="28374848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DB2E91-6378-4182-BC13-16439B307465}"/>
              </a:ext>
            </a:extLst>
          </p:cNvPr>
          <p:cNvSpPr txBox="1">
            <a:spLocks noGrp="1"/>
          </p:cNvSpPr>
          <p:nvPr>
            <p:ph type="title"/>
          </p:nvPr>
        </p:nvSpPr>
        <p:spPr>
          <a:xfrm>
            <a:off x="609600" y="274638"/>
            <a:ext cx="10972800" cy="9387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Target Market</a:t>
            </a:r>
          </a:p>
        </p:txBody>
      </p:sp>
      <p:pic>
        <p:nvPicPr>
          <p:cNvPr id="4" name="Picture 3">
            <a:extLst>
              <a:ext uri="{FF2B5EF4-FFF2-40B4-BE49-F238E27FC236}">
                <a16:creationId xmlns:a16="http://schemas.microsoft.com/office/drawing/2014/main" id="{198D1EDC-F891-4FEB-8F80-E4C8F0AEBB25}"/>
              </a:ext>
            </a:extLst>
          </p:cNvPr>
          <p:cNvPicPr>
            <a:picLocks noChangeAspect="1"/>
          </p:cNvPicPr>
          <p:nvPr/>
        </p:nvPicPr>
        <p:blipFill rotWithShape="1">
          <a:blip r:embed="rId3"/>
          <a:srcRect l="5839" t="7518" r="3789" b="7006"/>
          <a:stretch/>
        </p:blipFill>
        <p:spPr>
          <a:xfrm>
            <a:off x="1266091" y="1072663"/>
            <a:ext cx="9164517" cy="4607168"/>
          </a:xfrm>
          <a:prstGeom prst="rect">
            <a:avLst/>
          </a:prstGeom>
        </p:spPr>
      </p:pic>
    </p:spTree>
    <p:extLst>
      <p:ext uri="{BB962C8B-B14F-4D97-AF65-F5344CB8AC3E}">
        <p14:creationId xmlns:p14="http://schemas.microsoft.com/office/powerpoint/2010/main" val="3461921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DBC5C40-294E-4EDF-8D25-233BAA407F47}"/>
              </a:ext>
            </a:extLst>
          </p:cNvPr>
          <p:cNvSpPr txBox="1">
            <a:spLocks noGrp="1"/>
          </p:cNvSpPr>
          <p:nvPr>
            <p:ph type="title"/>
          </p:nvPr>
        </p:nvSpPr>
        <p:spPr>
          <a:xfrm>
            <a:off x="609600" y="274638"/>
            <a:ext cx="10972800" cy="92111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Market Positioning</a:t>
            </a:r>
          </a:p>
        </p:txBody>
      </p:sp>
      <p:sp>
        <p:nvSpPr>
          <p:cNvPr id="4" name="Rectangle 3">
            <a:extLst>
              <a:ext uri="{FF2B5EF4-FFF2-40B4-BE49-F238E27FC236}">
                <a16:creationId xmlns:a16="http://schemas.microsoft.com/office/drawing/2014/main" id="{156DF4FF-3954-4360-9FAD-6BA69971145C}"/>
              </a:ext>
            </a:extLst>
          </p:cNvPr>
          <p:cNvSpPr/>
          <p:nvPr/>
        </p:nvSpPr>
        <p:spPr>
          <a:xfrm>
            <a:off x="609600" y="1476998"/>
            <a:ext cx="11347938" cy="3046988"/>
          </a:xfrm>
          <a:prstGeom prst="rect">
            <a:avLst/>
          </a:prstGeom>
        </p:spPr>
        <p:txBody>
          <a:bodyPr wrap="square">
            <a:spAutoFit/>
          </a:bodyPr>
          <a:lstStyle/>
          <a:p>
            <a:r>
              <a:rPr lang="en-GB" sz="3200" b="0" i="0" dirty="0">
                <a:effectLst/>
                <a:latin typeface="Calibri" panose="020F0502020204030204" pitchFamily="34" charset="0"/>
              </a:rPr>
              <a:t>In marketing and business strategy, market position refers to the consumer’s perception of a brand or product in relation to competing brands or products. </a:t>
            </a:r>
          </a:p>
          <a:p>
            <a:r>
              <a:rPr lang="en-GB" sz="3200" b="0" i="0" dirty="0">
                <a:effectLst/>
                <a:latin typeface="Calibri" panose="020F0502020204030204" pitchFamily="34" charset="0"/>
              </a:rPr>
              <a:t>Market positioning refers to the process of establishing the image or identity of a brand or product so that consumers perceive it in a certain way.</a:t>
            </a:r>
            <a:endParaRPr lang="en-GB" sz="3200" dirty="0"/>
          </a:p>
        </p:txBody>
      </p:sp>
    </p:spTree>
    <p:extLst>
      <p:ext uri="{BB962C8B-B14F-4D97-AF65-F5344CB8AC3E}">
        <p14:creationId xmlns:p14="http://schemas.microsoft.com/office/powerpoint/2010/main" val="37012232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59E4E09-99BD-41D5-B9AA-4CE710B64E2E}"/>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Market Positioning</a:t>
            </a:r>
          </a:p>
        </p:txBody>
      </p:sp>
      <p:sp>
        <p:nvSpPr>
          <p:cNvPr id="4" name="Rectangle 3">
            <a:extLst>
              <a:ext uri="{FF2B5EF4-FFF2-40B4-BE49-F238E27FC236}">
                <a16:creationId xmlns:a16="http://schemas.microsoft.com/office/drawing/2014/main" id="{AF252184-1750-4090-871D-647D85F3345B}"/>
              </a:ext>
            </a:extLst>
          </p:cNvPr>
          <p:cNvSpPr/>
          <p:nvPr/>
        </p:nvSpPr>
        <p:spPr>
          <a:xfrm>
            <a:off x="465991" y="1417638"/>
            <a:ext cx="11561885" cy="4031873"/>
          </a:xfrm>
          <a:prstGeom prst="rect">
            <a:avLst/>
          </a:prstGeom>
        </p:spPr>
        <p:txBody>
          <a:bodyPr wrap="square">
            <a:spAutoFit/>
          </a:bodyPr>
          <a:lstStyle/>
          <a:p>
            <a:pPr fontAlgn="base"/>
            <a:r>
              <a:rPr lang="en-GB" sz="3200" b="0" i="0" dirty="0">
                <a:effectLst/>
                <a:latin typeface="Arial" panose="020B0604020202020204" pitchFamily="34" charset="0"/>
                <a:cs typeface="Arial" panose="020B0604020202020204" pitchFamily="34" charset="0"/>
              </a:rPr>
              <a:t>There are two broad categories of market position: cost leadership and differentiation. </a:t>
            </a:r>
          </a:p>
          <a:p>
            <a:pPr fontAlgn="base"/>
            <a:endParaRPr lang="en-GB" sz="3200" b="0" i="0" dirty="0">
              <a:effectLst/>
              <a:latin typeface="Arial" panose="020B0604020202020204" pitchFamily="34" charset="0"/>
              <a:cs typeface="Arial" panose="020B0604020202020204" pitchFamily="34" charset="0"/>
            </a:endParaRPr>
          </a:p>
          <a:p>
            <a:pPr fontAlgn="base"/>
            <a:r>
              <a:rPr lang="en-GB" sz="3200" b="0" i="0" dirty="0">
                <a:effectLst/>
                <a:latin typeface="Arial" panose="020B0604020202020204" pitchFamily="34" charset="0"/>
                <a:cs typeface="Arial" panose="020B0604020202020204" pitchFamily="34" charset="0"/>
              </a:rPr>
              <a:t>Cost leadership and differentiation market positioning strategies are applicable to any business and any industry. </a:t>
            </a:r>
          </a:p>
          <a:p>
            <a:pPr fontAlgn="base"/>
            <a:endParaRPr lang="en-GB" sz="3200" b="0" i="0" dirty="0">
              <a:effectLst/>
              <a:latin typeface="Arial" panose="020B0604020202020204" pitchFamily="34" charset="0"/>
              <a:cs typeface="Arial" panose="020B0604020202020204" pitchFamily="34" charset="0"/>
            </a:endParaRPr>
          </a:p>
          <a:p>
            <a:pPr fontAlgn="base"/>
            <a:r>
              <a:rPr lang="en-GB" sz="3200" b="0" i="0" dirty="0">
                <a:effectLst/>
                <a:latin typeface="Arial" panose="020B0604020202020204" pitchFamily="34" charset="0"/>
                <a:cs typeface="Arial" panose="020B0604020202020204" pitchFamily="34" charset="0"/>
              </a:rPr>
              <a:t>A business can choose to position itself using a cost leader strategy or a differentiation business strategy.</a:t>
            </a:r>
          </a:p>
        </p:txBody>
      </p:sp>
    </p:spTree>
    <p:extLst>
      <p:ext uri="{BB962C8B-B14F-4D97-AF65-F5344CB8AC3E}">
        <p14:creationId xmlns:p14="http://schemas.microsoft.com/office/powerpoint/2010/main" val="9348415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E350065-8A71-486F-A41B-D22FB91C93BF}"/>
              </a:ext>
            </a:extLst>
          </p:cNvPr>
          <p:cNvSpPr txBox="1">
            <a:spLocks noGrp="1"/>
          </p:cNvSpPr>
          <p:nvPr>
            <p:ph type="title"/>
          </p:nvPr>
        </p:nvSpPr>
        <p:spPr>
          <a:xfrm>
            <a:off x="609600" y="274638"/>
            <a:ext cx="10972800" cy="105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Cost Leader Strategy</a:t>
            </a:r>
          </a:p>
        </p:txBody>
      </p:sp>
      <p:sp>
        <p:nvSpPr>
          <p:cNvPr id="4" name="Rectangle 3">
            <a:extLst>
              <a:ext uri="{FF2B5EF4-FFF2-40B4-BE49-F238E27FC236}">
                <a16:creationId xmlns:a16="http://schemas.microsoft.com/office/drawing/2014/main" id="{5DDD2AEE-113B-428E-B010-68977A971ADA}"/>
              </a:ext>
            </a:extLst>
          </p:cNvPr>
          <p:cNvSpPr/>
          <p:nvPr/>
        </p:nvSpPr>
        <p:spPr>
          <a:xfrm>
            <a:off x="354623" y="1518700"/>
            <a:ext cx="11482754" cy="4031873"/>
          </a:xfrm>
          <a:prstGeom prst="rect">
            <a:avLst/>
          </a:prstGeom>
        </p:spPr>
        <p:txBody>
          <a:bodyPr wrap="square">
            <a:spAutoFit/>
          </a:bodyPr>
          <a:lstStyle/>
          <a:p>
            <a:r>
              <a:rPr lang="en-GB" sz="3200" b="0" i="0" dirty="0">
                <a:effectLst/>
                <a:latin typeface="Calibri" panose="020F0502020204030204" pitchFamily="34" charset="0"/>
              </a:rPr>
              <a:t>A company using a cost leader strategy attempts to position itself in the minds of the consumers as a company that provides products the consumers want at a price that is lower than competing products available in the marketplace. </a:t>
            </a:r>
          </a:p>
          <a:p>
            <a:r>
              <a:rPr lang="en-GB" sz="3200" b="0" i="0" dirty="0">
                <a:effectLst/>
                <a:latin typeface="Calibri" panose="020F0502020204030204" pitchFamily="34" charset="0"/>
              </a:rPr>
              <a:t>Consumers expect basic products with no bells and whistles from a company using a cost leader strategy. </a:t>
            </a:r>
          </a:p>
          <a:p>
            <a:r>
              <a:rPr lang="en-GB" sz="3200" b="0" i="0" dirty="0">
                <a:effectLst/>
                <a:latin typeface="Calibri" panose="020F0502020204030204" pitchFamily="34" charset="0"/>
              </a:rPr>
              <a:t>Instead, consumers just expect the products to meet their needs and nothing more or less.</a:t>
            </a:r>
            <a:endParaRPr lang="en-GB" sz="3200" dirty="0"/>
          </a:p>
        </p:txBody>
      </p:sp>
    </p:spTree>
    <p:extLst>
      <p:ext uri="{BB962C8B-B14F-4D97-AF65-F5344CB8AC3E}">
        <p14:creationId xmlns:p14="http://schemas.microsoft.com/office/powerpoint/2010/main" val="13717013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03301CC-B319-4AC9-A5B6-039955583D05}"/>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fontAlgn="base"/>
            <a:r>
              <a:rPr lang="en-GB" sz="3600" b="1" dirty="0"/>
              <a:t>Differentiation Business Strategy</a:t>
            </a:r>
          </a:p>
        </p:txBody>
      </p:sp>
      <p:sp>
        <p:nvSpPr>
          <p:cNvPr id="4" name="Rectangle 3">
            <a:extLst>
              <a:ext uri="{FF2B5EF4-FFF2-40B4-BE49-F238E27FC236}">
                <a16:creationId xmlns:a16="http://schemas.microsoft.com/office/drawing/2014/main" id="{EBC00C70-93C5-43E4-9A76-69F6A656BFD0}"/>
              </a:ext>
            </a:extLst>
          </p:cNvPr>
          <p:cNvSpPr/>
          <p:nvPr/>
        </p:nvSpPr>
        <p:spPr>
          <a:xfrm>
            <a:off x="545122" y="1305424"/>
            <a:ext cx="11447585" cy="4031873"/>
          </a:xfrm>
          <a:prstGeom prst="rect">
            <a:avLst/>
          </a:prstGeom>
        </p:spPr>
        <p:txBody>
          <a:bodyPr wrap="square">
            <a:spAutoFit/>
          </a:bodyPr>
          <a:lstStyle/>
          <a:p>
            <a:r>
              <a:rPr lang="en-GB" sz="3200" b="0" i="0" dirty="0">
                <a:effectLst/>
                <a:latin typeface="Calibri" panose="020F0502020204030204" pitchFamily="34" charset="0"/>
              </a:rPr>
              <a:t>A company using a differentiation business strategy attempts to position itself in the minds of the consumers as a company that provides unique products that consumers will pay more for because they cannot find comparable products or product features anywhere else in the marketplace. </a:t>
            </a:r>
          </a:p>
          <a:p>
            <a:endParaRPr lang="en-GB" sz="3200" b="0" i="0" dirty="0">
              <a:effectLst/>
              <a:latin typeface="Calibri" panose="020F0502020204030204" pitchFamily="34" charset="0"/>
            </a:endParaRPr>
          </a:p>
          <a:p>
            <a:r>
              <a:rPr lang="en-GB" sz="3200" b="0" i="0" dirty="0">
                <a:effectLst/>
                <a:latin typeface="Calibri" panose="020F0502020204030204" pitchFamily="34" charset="0"/>
              </a:rPr>
              <a:t>Consumers expect more from a differentiated product and therefore are willing to pay a premium for a differentiated product. </a:t>
            </a:r>
          </a:p>
        </p:txBody>
      </p:sp>
    </p:spTree>
    <p:extLst>
      <p:ext uri="{BB962C8B-B14F-4D97-AF65-F5344CB8AC3E}">
        <p14:creationId xmlns:p14="http://schemas.microsoft.com/office/powerpoint/2010/main" val="37345607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6FCD2-6C27-42E7-B3DB-6E9C5E4F7423}"/>
              </a:ext>
            </a:extLst>
          </p:cNvPr>
          <p:cNvSpPr>
            <a:spLocks noGrp="1"/>
          </p:cNvSpPr>
          <p:nvPr>
            <p:ph type="title"/>
          </p:nvPr>
        </p:nvSpPr>
        <p:spPr/>
        <p:txBody>
          <a:bodyPr/>
          <a:lstStyle/>
          <a:p>
            <a:r>
              <a:rPr lang="en-GB" dirty="0"/>
              <a:t>What is their Marketing Strategy?</a:t>
            </a:r>
          </a:p>
        </p:txBody>
      </p:sp>
      <p:pic>
        <p:nvPicPr>
          <p:cNvPr id="5" name="Content Placeholder 4">
            <a:extLst>
              <a:ext uri="{FF2B5EF4-FFF2-40B4-BE49-F238E27FC236}">
                <a16:creationId xmlns:a16="http://schemas.microsoft.com/office/drawing/2014/main" id="{8783DA86-0E2F-4B3D-A37A-1DB093CDCE1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15422" y="1417638"/>
            <a:ext cx="3229264" cy="2220686"/>
          </a:xfrm>
        </p:spPr>
      </p:pic>
      <p:pic>
        <p:nvPicPr>
          <p:cNvPr id="7" name="Picture 6" descr="A sign above a store&#10;&#10;Description generated with very high confidence">
            <a:extLst>
              <a:ext uri="{FF2B5EF4-FFF2-40B4-BE49-F238E27FC236}">
                <a16:creationId xmlns:a16="http://schemas.microsoft.com/office/drawing/2014/main" id="{8EBEA21E-AC45-4402-A3EC-F299B57AA2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40222" y="3785839"/>
            <a:ext cx="2536356" cy="1724722"/>
          </a:xfrm>
          <a:prstGeom prst="rect">
            <a:avLst/>
          </a:prstGeom>
        </p:spPr>
      </p:pic>
      <p:pic>
        <p:nvPicPr>
          <p:cNvPr id="9" name="Picture 8" descr="A close up of a logo&#10;&#10;Description generated with very high confidence">
            <a:extLst>
              <a:ext uri="{FF2B5EF4-FFF2-40B4-BE49-F238E27FC236}">
                <a16:creationId xmlns:a16="http://schemas.microsoft.com/office/drawing/2014/main" id="{FA0AA4A8-861F-487E-A989-45F01949E11E}"/>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4512374" y="3211285"/>
            <a:ext cx="2873829" cy="2873829"/>
          </a:xfrm>
          <a:prstGeom prst="rect">
            <a:avLst/>
          </a:prstGeom>
        </p:spPr>
      </p:pic>
      <p:pic>
        <p:nvPicPr>
          <p:cNvPr id="13" name="Picture 12" descr="A close up of a piece of paper&#10;&#10;Description generated with very high confidence">
            <a:extLst>
              <a:ext uri="{FF2B5EF4-FFF2-40B4-BE49-F238E27FC236}">
                <a16:creationId xmlns:a16="http://schemas.microsoft.com/office/drawing/2014/main" id="{A7942175-DBBB-49B2-9498-E8948A6F989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4022" y="3785839"/>
            <a:ext cx="2873829" cy="1918642"/>
          </a:xfrm>
          <a:prstGeom prst="rect">
            <a:avLst/>
          </a:prstGeom>
        </p:spPr>
      </p:pic>
      <p:pic>
        <p:nvPicPr>
          <p:cNvPr id="15" name="Picture 14" descr="A close up of a piece of paper&#10;&#10;Description generated with high confidence">
            <a:extLst>
              <a:ext uri="{FF2B5EF4-FFF2-40B4-BE49-F238E27FC236}">
                <a16:creationId xmlns:a16="http://schemas.microsoft.com/office/drawing/2014/main" id="{F418D5EE-C92E-4EFF-BBA2-C2BC33F6043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308070" y="1613434"/>
            <a:ext cx="3643086" cy="1894405"/>
          </a:xfrm>
          <a:prstGeom prst="rect">
            <a:avLst/>
          </a:prstGeom>
        </p:spPr>
      </p:pic>
      <p:pic>
        <p:nvPicPr>
          <p:cNvPr id="17" name="Picture 16" descr="A close up of a logo&#10;&#10;Description generated with high confidence">
            <a:extLst>
              <a:ext uri="{FF2B5EF4-FFF2-40B4-BE49-F238E27FC236}">
                <a16:creationId xmlns:a16="http://schemas.microsoft.com/office/drawing/2014/main" id="{6E8ABE61-D143-4245-92A8-283A26CF00B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447316" y="1417637"/>
            <a:ext cx="3220209" cy="1724721"/>
          </a:xfrm>
          <a:prstGeom prst="rect">
            <a:avLst/>
          </a:prstGeom>
        </p:spPr>
      </p:pic>
    </p:spTree>
    <p:extLst>
      <p:ext uri="{BB962C8B-B14F-4D97-AF65-F5344CB8AC3E}">
        <p14:creationId xmlns:p14="http://schemas.microsoft.com/office/powerpoint/2010/main" val="4224372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885947"/>
          </a:xfrm>
        </p:spPr>
        <p:txBody>
          <a:bodyPr>
            <a:normAutofit/>
          </a:bodyPr>
          <a:lstStyle/>
          <a:p>
            <a:pPr algn="l">
              <a:defRPr/>
            </a:pPr>
            <a:r>
              <a:rPr lang="en-GB" sz="3600" b="1" dirty="0"/>
              <a:t>7 Ps Marketing Mix</a:t>
            </a:r>
          </a:p>
        </p:txBody>
      </p:sp>
      <p:pic>
        <p:nvPicPr>
          <p:cNvPr id="12291"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17104" y="1160585"/>
            <a:ext cx="9888642" cy="4413738"/>
          </a:xfrm>
        </p:spPr>
      </p:pic>
      <p:pic>
        <p:nvPicPr>
          <p:cNvPr id="4" name="Picture 1" descr="TSD_logo20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99680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defRPr/>
            </a:pPr>
            <a:r>
              <a:rPr lang="en-GB" sz="3600" b="1" dirty="0"/>
              <a:t>Competitor analysis</a:t>
            </a:r>
          </a:p>
        </p:txBody>
      </p:sp>
      <p:sp>
        <p:nvSpPr>
          <p:cNvPr id="3" name="Content Placeholder 2"/>
          <p:cNvSpPr>
            <a:spLocks noGrp="1"/>
          </p:cNvSpPr>
          <p:nvPr>
            <p:ph idx="1"/>
          </p:nvPr>
        </p:nvSpPr>
        <p:spPr/>
        <p:txBody>
          <a:bodyPr rtlCol="0">
            <a:normAutofit fontScale="62500" lnSpcReduction="20000"/>
          </a:bodyPr>
          <a:lstStyle/>
          <a:p>
            <a:pPr marL="118872" indent="0">
              <a:spcBef>
                <a:spcPts val="0"/>
              </a:spcBef>
              <a:buNone/>
              <a:defRPr/>
            </a:pPr>
            <a:r>
              <a:rPr lang="en-GB" sz="4000" b="1" dirty="0"/>
              <a:t>Questions that should be asked when undertaking competitor analysis?</a:t>
            </a:r>
            <a:endParaRPr lang="en-GB" dirty="0"/>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Who are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 What threats do they pose?</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is the profile of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are the objectives of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strategies are our competitors pursuing and how successful are these strategies?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are the strengths and weaknesses of our competitors?</a:t>
            </a:r>
          </a:p>
          <a:p>
            <a:pPr marL="438912" indent="-320040">
              <a:spcBef>
                <a:spcPts val="0"/>
              </a:spcBef>
              <a:buFont typeface="Wingdings 2"/>
              <a:buChar char=""/>
              <a:defRPr/>
            </a:pPr>
            <a:endParaRPr lang="en-GB" dirty="0"/>
          </a:p>
        </p:txBody>
      </p:sp>
      <p:pic>
        <p:nvPicPr>
          <p:cNvPr id="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0687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A3F2F-D74C-4567-ABD5-ACC05C9E1DB5}"/>
              </a:ext>
            </a:extLst>
          </p:cNvPr>
          <p:cNvSpPr>
            <a:spLocks noGrp="1"/>
          </p:cNvSpPr>
          <p:nvPr>
            <p:ph type="title"/>
          </p:nvPr>
        </p:nvSpPr>
        <p:spPr>
          <a:xfrm>
            <a:off x="609600" y="89581"/>
            <a:ext cx="10972800" cy="1143000"/>
          </a:xfrm>
        </p:spPr>
        <p:txBody>
          <a:bodyPr/>
          <a:lstStyle/>
          <a:p>
            <a:r>
              <a:rPr lang="en-GB" dirty="0"/>
              <a:t>Activity – 30 minutes</a:t>
            </a:r>
          </a:p>
        </p:txBody>
      </p:sp>
      <p:sp>
        <p:nvSpPr>
          <p:cNvPr id="3" name="Content Placeholder 2">
            <a:extLst>
              <a:ext uri="{FF2B5EF4-FFF2-40B4-BE49-F238E27FC236}">
                <a16:creationId xmlns:a16="http://schemas.microsoft.com/office/drawing/2014/main" id="{8EDD6C7F-62E2-4079-B1FF-D6D0668E137E}"/>
              </a:ext>
            </a:extLst>
          </p:cNvPr>
          <p:cNvSpPr>
            <a:spLocks noGrp="1"/>
          </p:cNvSpPr>
          <p:nvPr>
            <p:ph idx="1"/>
          </p:nvPr>
        </p:nvSpPr>
        <p:spPr>
          <a:xfrm>
            <a:off x="609600" y="1513114"/>
            <a:ext cx="10972800" cy="4004119"/>
          </a:xfrm>
        </p:spPr>
        <p:txBody>
          <a:bodyPr>
            <a:normAutofit fontScale="92500" lnSpcReduction="20000"/>
          </a:bodyPr>
          <a:lstStyle/>
          <a:p>
            <a:pPr marL="0" indent="0">
              <a:buNone/>
            </a:pPr>
            <a:r>
              <a:rPr lang="en-GB" sz="3800" b="1" dirty="0"/>
              <a:t>Think about your business idea and answer the following questions:</a:t>
            </a:r>
            <a:endParaRPr lang="en-GB" sz="3800" dirty="0"/>
          </a:p>
          <a:p>
            <a:pPr lvl="1"/>
            <a:r>
              <a:rPr lang="en-GB" dirty="0"/>
              <a:t>What is your specific market segment?</a:t>
            </a:r>
          </a:p>
          <a:p>
            <a:pPr marL="457200" lvl="1" indent="0">
              <a:buNone/>
            </a:pPr>
            <a:r>
              <a:rPr lang="en-GB" dirty="0"/>
              <a:t>	Who, what, where are you targeting?</a:t>
            </a:r>
          </a:p>
          <a:p>
            <a:pPr lvl="1"/>
            <a:r>
              <a:rPr lang="en-GB" dirty="0"/>
              <a:t>What is the size of your market?</a:t>
            </a:r>
          </a:p>
          <a:p>
            <a:pPr marL="457200" lvl="1" indent="0">
              <a:buNone/>
            </a:pPr>
            <a:r>
              <a:rPr lang="en-GB" dirty="0"/>
              <a:t>	If your business is a Day Nursery for example– how many 		children are in the area?</a:t>
            </a:r>
          </a:p>
          <a:p>
            <a:pPr lvl="1"/>
            <a:r>
              <a:rPr lang="en-GB" dirty="0"/>
              <a:t>How will you market your business?</a:t>
            </a:r>
          </a:p>
          <a:p>
            <a:pPr marL="457200" lvl="1" indent="0">
              <a:buNone/>
            </a:pPr>
            <a:r>
              <a:rPr lang="en-GB" dirty="0"/>
              <a:t>	Leaflet drop, Newspaper ads, local radio ads etc.</a:t>
            </a:r>
          </a:p>
        </p:txBody>
      </p:sp>
    </p:spTree>
    <p:extLst>
      <p:ext uri="{BB962C8B-B14F-4D97-AF65-F5344CB8AC3E}">
        <p14:creationId xmlns:p14="http://schemas.microsoft.com/office/powerpoint/2010/main" val="306374967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1321</Words>
  <Application>Microsoft Office PowerPoint</Application>
  <PresentationFormat>Widescreen</PresentationFormat>
  <Paragraphs>135</Paragraphs>
  <Slides>19</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Myriad Pro</vt:lpstr>
      <vt:lpstr>Arial</vt:lpstr>
      <vt:lpstr>Arial</vt:lpstr>
      <vt:lpstr>Calibri</vt:lpstr>
      <vt:lpstr>Wingdings</vt:lpstr>
      <vt:lpstr>Wingdings 2</vt:lpstr>
      <vt:lpstr>20140311PresentationUWTSDTemplate</vt:lpstr>
      <vt:lpstr>CertHE Skills for the Workplace Module: BMSW4006</vt:lpstr>
      <vt:lpstr>Who and What are Entrepreneurs? </vt:lpstr>
      <vt:lpstr>Who and What are Entrepreneurs?  </vt:lpstr>
      <vt:lpstr>Marketing Essentials for  Small Businesses</vt:lpstr>
      <vt:lpstr>The Marketing Concept</vt:lpstr>
      <vt:lpstr>Definition of some marketing terms</vt:lpstr>
      <vt:lpstr>The marketing mix – 7p`s</vt:lpstr>
      <vt:lpstr>7p`s continued</vt:lpstr>
      <vt:lpstr>Elements of a marketing plan</vt:lpstr>
      <vt:lpstr>Target Market</vt:lpstr>
      <vt:lpstr>Target Market</vt:lpstr>
      <vt:lpstr>Market Positioning</vt:lpstr>
      <vt:lpstr>Market Positioning</vt:lpstr>
      <vt:lpstr>Cost Leader Strategy</vt:lpstr>
      <vt:lpstr>Differentiation Business Strategy</vt:lpstr>
      <vt:lpstr>What is their Marketing Strategy?</vt:lpstr>
      <vt:lpstr>7 Ps Marketing Mix</vt:lpstr>
      <vt:lpstr>Competitor analysis</vt:lpstr>
      <vt:lpstr>Activity – 30 minutes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BMSK4006</dc:title>
  <dc:creator>Michaela Schriek</dc:creator>
  <cp:lastModifiedBy>Brynach Heffernan</cp:lastModifiedBy>
  <cp:revision>22</cp:revision>
  <cp:lastPrinted>2018-05-02T08:37:53Z</cp:lastPrinted>
  <dcterms:created xsi:type="dcterms:W3CDTF">2018-03-26T15:08:17Z</dcterms:created>
  <dcterms:modified xsi:type="dcterms:W3CDTF">2022-05-03T11:45:37Z</dcterms:modified>
</cp:coreProperties>
</file>