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15"/>
  </p:notesMasterIdLst>
  <p:sldIdLst>
    <p:sldId id="256" r:id="rId2"/>
    <p:sldId id="257" r:id="rId3"/>
    <p:sldId id="270" r:id="rId4"/>
    <p:sldId id="258" r:id="rId5"/>
    <p:sldId id="259" r:id="rId6"/>
    <p:sldId id="260" r:id="rId7"/>
    <p:sldId id="266" r:id="rId8"/>
    <p:sldId id="269" r:id="rId9"/>
    <p:sldId id="262" r:id="rId10"/>
    <p:sldId id="267" r:id="rId11"/>
    <p:sldId id="268" r:id="rId12"/>
    <p:sldId id="264" r:id="rId13"/>
    <p:sldId id="265" r:id="rId1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90" autoAdjust="0"/>
    <p:restoredTop sz="68646" autoAdjust="0"/>
  </p:normalViewPr>
  <p:slideViewPr>
    <p:cSldViewPr snapToGrid="0">
      <p:cViewPr varScale="1">
        <p:scale>
          <a:sx n="49" d="100"/>
          <a:sy n="49" d="100"/>
        </p:scale>
        <p:origin x="846" y="54"/>
      </p:cViewPr>
      <p:guideLst/>
    </p:cSldViewPr>
  </p:slideViewPr>
  <p:notesTextViewPr>
    <p:cViewPr>
      <p:scale>
        <a:sx n="1" d="1"/>
        <a:sy n="1" d="1"/>
      </p:scale>
      <p:origin x="0" y="-414"/>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9CCFBAD5-C46E-46D1-AB3D-C4B13293C3C6}" type="datetimeFigureOut">
              <a:rPr lang="en-GB" smtClean="0"/>
              <a:t>11/10/2018</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0A50DC99-F4D3-4F5A-AEE0-836144308BDB}" type="slidenum">
              <a:rPr lang="en-GB" smtClean="0"/>
              <a:t>‹#›</a:t>
            </a:fld>
            <a:endParaRPr lang="en-GB"/>
          </a:p>
        </p:txBody>
      </p:sp>
    </p:spTree>
    <p:extLst>
      <p:ext uri="{BB962C8B-B14F-4D97-AF65-F5344CB8AC3E}">
        <p14:creationId xmlns:p14="http://schemas.microsoft.com/office/powerpoint/2010/main" val="42455827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today I am going to talk to you about Reform Judaism, and answer the question of what their beliefs are and the challenges they face in the twenty first century.</a:t>
            </a:r>
          </a:p>
        </p:txBody>
      </p:sp>
      <p:sp>
        <p:nvSpPr>
          <p:cNvPr id="4" name="Slide Number Placeholder 3"/>
          <p:cNvSpPr>
            <a:spLocks noGrp="1"/>
          </p:cNvSpPr>
          <p:nvPr>
            <p:ph type="sldNum" sz="quarter" idx="5"/>
          </p:nvPr>
        </p:nvSpPr>
        <p:spPr/>
        <p:txBody>
          <a:bodyPr/>
          <a:lstStyle/>
          <a:p>
            <a:fld id="{0A50DC99-F4D3-4F5A-AEE0-836144308BDB}" type="slidenum">
              <a:rPr lang="en-GB" smtClean="0"/>
              <a:t>1</a:t>
            </a:fld>
            <a:endParaRPr lang="en-GB"/>
          </a:p>
        </p:txBody>
      </p:sp>
    </p:spTree>
    <p:extLst>
      <p:ext uri="{BB962C8B-B14F-4D97-AF65-F5344CB8AC3E}">
        <p14:creationId xmlns:p14="http://schemas.microsoft.com/office/powerpoint/2010/main" val="1883824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Through this presentation, I will touch on a few of the Reform groups beliefs, focusing mainly on those that differ the most from the traditional way of practicing Judaism from the view of the Orthodox community. </a:t>
            </a:r>
          </a:p>
          <a:p>
            <a:pPr marL="171450" indent="-171450">
              <a:buFont typeface="Arial" panose="020B0604020202020204" pitchFamily="34" charset="0"/>
              <a:buChar char="•"/>
            </a:pPr>
            <a:r>
              <a:rPr lang="en-GB" dirty="0"/>
              <a:t>I will also be looking at the challenges that Reform Judaism faces in todays under the face of social media and dealing with the current political system that could have increased the amount of anti- Semitism and Anti-Jewish views that the community has to face.</a:t>
            </a:r>
          </a:p>
        </p:txBody>
      </p:sp>
      <p:sp>
        <p:nvSpPr>
          <p:cNvPr id="4" name="Slide Number Placeholder 3"/>
          <p:cNvSpPr>
            <a:spLocks noGrp="1"/>
          </p:cNvSpPr>
          <p:nvPr>
            <p:ph type="sldNum" sz="quarter" idx="5"/>
          </p:nvPr>
        </p:nvSpPr>
        <p:spPr/>
        <p:txBody>
          <a:bodyPr/>
          <a:lstStyle/>
          <a:p>
            <a:fld id="{0A50DC99-F4D3-4F5A-AEE0-836144308BDB}" type="slidenum">
              <a:rPr lang="en-GB" smtClean="0"/>
              <a:t>2</a:t>
            </a:fld>
            <a:endParaRPr lang="en-GB"/>
          </a:p>
        </p:txBody>
      </p:sp>
    </p:spTree>
    <p:extLst>
      <p:ext uri="{BB962C8B-B14F-4D97-AF65-F5344CB8AC3E}">
        <p14:creationId xmlns:p14="http://schemas.microsoft.com/office/powerpoint/2010/main" val="14042109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A brief History of how Reform Judaism came around :</a:t>
            </a:r>
          </a:p>
          <a:p>
            <a:pPr marL="171450" indent="-171450">
              <a:buFont typeface="Arial" panose="020B0604020202020204" pitchFamily="34" charset="0"/>
              <a:buChar char="•"/>
            </a:pPr>
            <a:r>
              <a:rPr lang="en-GB" dirty="0"/>
              <a:t>It beliefs can be seen to link back to Moses Mendelssohn, who first introduced the reform of the religion throughout the time of the ‘Jewish Enlightenment’. He created Jewish school that provided a religious and academic education, along with translating the Torah into German to make it more access able to people. Although he didn’t intend it, these changes provoked the rise of Reform Judaism, leading to many more radical changes. </a:t>
            </a:r>
          </a:p>
          <a:p>
            <a:pPr marL="171450" indent="-171450">
              <a:buFont typeface="Arial" panose="020B0604020202020204" pitchFamily="34" charset="0"/>
              <a:buChar char="•"/>
            </a:pPr>
            <a:r>
              <a:rPr lang="en-GB" dirty="0"/>
              <a:t>With these changes, Reform Judaism become unrecognisable compared to the beliefs of the Orthodox community. The group made many radical changes, the most controversial that the Oral and Written Torah were not given to Moses through God, but were a creation of our own, however, still keeping its teachings to a high started.</a:t>
            </a:r>
          </a:p>
          <a:p>
            <a:pPr marL="171450" indent="-171450">
              <a:buFont typeface="Arial" panose="020B0604020202020204" pitchFamily="34" charset="0"/>
              <a:buChar char="•"/>
            </a:pPr>
            <a:r>
              <a:rPr lang="en-GB" dirty="0"/>
              <a:t>Although Reform Judaism was seen as very extreme during its creation, it could now be described as a more modern version of the Jewish belief. This can be seen through the quote on the screen which states that “Reform Judaism has asserted that a Judaism frozen in time cannot coexist effectively with those who live in modern time”. This implies that Reform Judaism is willing to altar that beliefs or practices in order for the religion to fit in with the society that it is in, which attracts more people to the religious as its views aren’t outdates or restrictive as some religions can be. </a:t>
            </a:r>
          </a:p>
          <a:p>
            <a:pPr marL="171450" indent="-171450">
              <a:buFont typeface="Arial" panose="020B0604020202020204" pitchFamily="34" charset="0"/>
              <a:buChar char="•"/>
            </a:pPr>
            <a:r>
              <a:rPr lang="en-GB" dirty="0"/>
              <a:t>This wiliness to change can also be seen in the last quote on the bored, it reads that “Reform Judaism, a religious movement that has modified or abandoned many traditional Jewish beliefs, laws and practices in an effort to adapt Judaism to the changed social, political, and cultural condition of the modern world”. As much as this quote reflects the journey of Reform Judaism, I believed that the wording can seem negative towards the religion, however, I respect that fact that Reform Judaism is willing to change with the times as it is now more inclusive and more accepting of people that can be seen as uncommon to find in a few of the major world religious today. </a:t>
            </a:r>
          </a:p>
        </p:txBody>
      </p:sp>
      <p:sp>
        <p:nvSpPr>
          <p:cNvPr id="4" name="Slide Number Placeholder 3"/>
          <p:cNvSpPr>
            <a:spLocks noGrp="1"/>
          </p:cNvSpPr>
          <p:nvPr>
            <p:ph type="sldNum" sz="quarter" idx="5"/>
          </p:nvPr>
        </p:nvSpPr>
        <p:spPr/>
        <p:txBody>
          <a:bodyPr/>
          <a:lstStyle/>
          <a:p>
            <a:fld id="{0A50DC99-F4D3-4F5A-AEE0-836144308BDB}" type="slidenum">
              <a:rPr lang="en-GB" smtClean="0"/>
              <a:t>4</a:t>
            </a:fld>
            <a:endParaRPr lang="en-GB"/>
          </a:p>
        </p:txBody>
      </p:sp>
    </p:spTree>
    <p:extLst>
      <p:ext uri="{BB962C8B-B14F-4D97-AF65-F5344CB8AC3E}">
        <p14:creationId xmlns:p14="http://schemas.microsoft.com/office/powerpoint/2010/main" val="2733222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changes to the beliefs in Reform Judaism can be seen as the most controversial, but also most modern aspect of this section of Judaism. Although there are many differences that I could talk about, I am just going to focus on a few of the ones that I feel differentiate the most from the other sections of Judaism. </a:t>
            </a:r>
          </a:p>
          <a:p>
            <a:pPr marL="171450" indent="-171450">
              <a:buFont typeface="Arial" panose="020B0604020202020204" pitchFamily="34" charset="0"/>
              <a:buChar char="•"/>
            </a:pPr>
            <a:r>
              <a:rPr lang="en-GB" dirty="0"/>
              <a:t>The first, as I mention previously, is their belief in the Torah. Although they believe in the Torah and it’s teachings, they do not view it as scripture sent from God. This can be seen from quote from the Central Conference of American Rabbis. They states that “ We affirm that Torah is the foundation of the Jewish life. We cherish the truths revealed in Torah, God’s ongoing revelation to our people and the record of out people’s ongoing relationship with God”. We can see form this that although they belied in the Torah, they see it as ever-changing, allowing it to be adapted to an ever changing society. </a:t>
            </a:r>
          </a:p>
          <a:p>
            <a:pPr marL="171450" indent="-171450">
              <a:buFont typeface="Arial" panose="020B0604020202020204" pitchFamily="34" charset="0"/>
              <a:buChar char="•"/>
            </a:pPr>
            <a:r>
              <a:rPr lang="en-GB" dirty="0"/>
              <a:t>Another change is that the services were no longer conducted solely in Hebrew. This is a major change to the services in the Synagogue, as they are meant to reflect what would have taken place in the Temple thousands of years ago. With this change, Reform is allowing a more inclusive environment, just as Moses Mendelssohn had previously.</a:t>
            </a:r>
          </a:p>
          <a:p>
            <a:pPr marL="171450" indent="-171450">
              <a:buFont typeface="Arial" panose="020B0604020202020204" pitchFamily="34" charset="0"/>
              <a:buChar char="•"/>
            </a:pPr>
            <a:r>
              <a:rPr lang="en-GB" dirty="0"/>
              <a:t>A further move into the modern day is the removal of outdated prayers during the Synagogue services. This includes ones that refences animal sacrifice, as this is no longer a part of practices. Through this, Reform Judaism is again moving away from the methods of the Temple, suggesting that they are accepting that they most likely will never get it back. This allows the religion to move forward with their practices, making them more accessible to the modern Jew.</a:t>
            </a:r>
          </a:p>
          <a:p>
            <a:pPr marL="171450" indent="-171450">
              <a:buFont typeface="Arial" panose="020B0604020202020204" pitchFamily="34" charset="0"/>
              <a:buChar char="•"/>
            </a:pPr>
            <a:r>
              <a:rPr lang="en-GB" dirty="0"/>
              <a:t>The final major change that can be seen in Reform Judaism is the fact that men and women are mixed when in the Synagogue. Many Orthodox Synagogues do not allow this as they believe women are a distraction to the men. However, Reform Judaism are much more inclusive of women, allowing them to take part in many of the previously seen male practices that I will talk more on next</a:t>
            </a:r>
          </a:p>
        </p:txBody>
      </p:sp>
      <p:sp>
        <p:nvSpPr>
          <p:cNvPr id="4" name="Slide Number Placeholder 3"/>
          <p:cNvSpPr>
            <a:spLocks noGrp="1"/>
          </p:cNvSpPr>
          <p:nvPr>
            <p:ph type="sldNum" sz="quarter" idx="5"/>
          </p:nvPr>
        </p:nvSpPr>
        <p:spPr/>
        <p:txBody>
          <a:bodyPr/>
          <a:lstStyle/>
          <a:p>
            <a:fld id="{0A50DC99-F4D3-4F5A-AEE0-836144308BDB}" type="slidenum">
              <a:rPr lang="en-GB" smtClean="0"/>
              <a:t>5</a:t>
            </a:fld>
            <a:endParaRPr lang="en-GB"/>
          </a:p>
        </p:txBody>
      </p:sp>
    </p:spTree>
    <p:extLst>
      <p:ext uri="{BB962C8B-B14F-4D97-AF65-F5344CB8AC3E}">
        <p14:creationId xmlns:p14="http://schemas.microsoft.com/office/powerpoint/2010/main" val="1003054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Women in the Jewish Reform Jewish community are treated more inclusively than the other forms. For example, they are able to do things such as become a Rabbi. The first ever ordained female Rabbi was Regina Jones in 1935 and in 1972, Sally </a:t>
            </a:r>
            <a:r>
              <a:rPr lang="en-GB" dirty="0" err="1"/>
              <a:t>Priesand</a:t>
            </a:r>
            <a:r>
              <a:rPr lang="en-GB" dirty="0"/>
              <a:t> became the first woman ordained a rabbi, teacher, and preacher in America. Today there are over 350 female Rabbis in America alone. The introduction of a female Rabbi was brought about by Second Wave Feminism in the early 1960’s, displaying just how much Reform Judaism is willing to progress with the times. </a:t>
            </a:r>
          </a:p>
          <a:p>
            <a:pPr marL="171450" indent="-171450">
              <a:buFont typeface="Arial" panose="020B0604020202020204" pitchFamily="34" charset="0"/>
              <a:buChar char="•"/>
            </a:pPr>
            <a:r>
              <a:rPr lang="en-GB" dirty="0"/>
              <a:t>There are also accounts of women taking part in male dominated religious rituals, such as the wearing of the Tallit when praying. We saw am example of this in the BBC documentary We Are British Jew, were one of the women wore the Tallit and a Jewish cap when praying at the Wailing Wall, results in an assumed to be Orthodox woman confronting her and suggesting that a women does not have to take part in these rituals in order to be Jewish, as women have their own connection to God. Although this could be true to many Orthodox women, the inclusivity of women within Reform Judaism allows women the opportunity to take part in rituals that women before them have never been able to, and connect to God in a way that they have never experienced before. 2</a:t>
            </a:r>
          </a:p>
          <a:p>
            <a:pPr marL="171450" indent="-171450">
              <a:buFont typeface="Arial" panose="020B0604020202020204" pitchFamily="34" charset="0"/>
              <a:buChar char="•"/>
            </a:pPr>
            <a:r>
              <a:rPr lang="en-GB" dirty="0"/>
              <a:t>The quote on the screen was said by a Jewish Reform women, when asked ‘Is Judaism right for women?’, and she answered “The Jewish community innovatively contributes to the Jewish toolbox with answers, rituals and symbolic lessons that provide guidance to Jews today, such as bat mitzvah, same-gender marriage and our ongoing reinterpretation of </a:t>
            </a:r>
            <a:r>
              <a:rPr lang="en-GB" dirty="0" err="1"/>
              <a:t>Tbrah</a:t>
            </a:r>
            <a:r>
              <a:rPr lang="en-GB" dirty="0"/>
              <a:t>”. It is evident with this that women are fully a engaged with what Reform Judaism is achieving, not only with women but with the inclusivity  of all people</a:t>
            </a:r>
          </a:p>
        </p:txBody>
      </p:sp>
      <p:sp>
        <p:nvSpPr>
          <p:cNvPr id="4" name="Slide Number Placeholder 3"/>
          <p:cNvSpPr>
            <a:spLocks noGrp="1"/>
          </p:cNvSpPr>
          <p:nvPr>
            <p:ph type="sldNum" sz="quarter" idx="5"/>
          </p:nvPr>
        </p:nvSpPr>
        <p:spPr/>
        <p:txBody>
          <a:bodyPr/>
          <a:lstStyle/>
          <a:p>
            <a:fld id="{0A50DC99-F4D3-4F5A-AEE0-836144308BDB}" type="slidenum">
              <a:rPr lang="en-GB" smtClean="0"/>
              <a:t>6</a:t>
            </a:fld>
            <a:endParaRPr lang="en-GB"/>
          </a:p>
        </p:txBody>
      </p:sp>
    </p:spTree>
    <p:extLst>
      <p:ext uri="{BB962C8B-B14F-4D97-AF65-F5344CB8AC3E}">
        <p14:creationId xmlns:p14="http://schemas.microsoft.com/office/powerpoint/2010/main" val="934672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inculcation of all people is carried across to the LGBTQ community, which many of the more traditionalist religious do not. Steven Greenberg states that “the Reform and Reconstructionist Jewish communities have formally taken on gay liberation as a part of their religious mission.”. This in itself is a step in the right direction, especially due to the fact that countries such as the US and Israel, where there is a high percentage of Jewish people, aren’t as accepting to the LGBTQ community. This allows Gay Jewish people to have a safe community  where they are welcome and loved, when other people may not see them in the same light. </a:t>
            </a:r>
          </a:p>
          <a:p>
            <a:pPr marL="171450" indent="-171450">
              <a:buFont typeface="Arial" panose="020B0604020202020204" pitchFamily="34" charset="0"/>
              <a:buChar char="•"/>
            </a:pPr>
            <a:r>
              <a:rPr lang="en-GB" dirty="0"/>
              <a:t>This inclusivity also included the Transgender community, which is not widely spoken about in religion at all. However, the Union for Jewish Reform states that it “Affirms it’s commitment to the full equality, inclusion and acceptance of people of all gender identities and gender expression”. This is an extremely forward thinking statement, as the transgender community are only recently becoming accepted by the every day person, let a lone a religious one</a:t>
            </a:r>
          </a:p>
          <a:p>
            <a:pPr marL="171450" indent="-171450">
              <a:buFont typeface="Arial" panose="020B0604020202020204" pitchFamily="34" charset="0"/>
              <a:buChar char="•"/>
            </a:pPr>
            <a:r>
              <a:rPr lang="en-GB" dirty="0"/>
              <a:t>As can be expected, this acceptance goes against some of the Jewish believes. It states in the Mishnah Kiddushin that “Israel is not suspected of homosexuality.” implying that Jews are seen as not being gay. The acceptance of the LGBTQ community in Reform Judaism allows Jewish people who may not feel they can be Jewish due to the many of the teachings, that they can be. </a:t>
            </a:r>
          </a:p>
        </p:txBody>
      </p:sp>
      <p:sp>
        <p:nvSpPr>
          <p:cNvPr id="4" name="Slide Number Placeholder 3"/>
          <p:cNvSpPr>
            <a:spLocks noGrp="1"/>
          </p:cNvSpPr>
          <p:nvPr>
            <p:ph type="sldNum" sz="quarter" idx="5"/>
          </p:nvPr>
        </p:nvSpPr>
        <p:spPr/>
        <p:txBody>
          <a:bodyPr/>
          <a:lstStyle/>
          <a:p>
            <a:fld id="{0A50DC99-F4D3-4F5A-AEE0-836144308BDB}" type="slidenum">
              <a:rPr lang="en-GB" smtClean="0"/>
              <a:t>7</a:t>
            </a:fld>
            <a:endParaRPr lang="en-GB"/>
          </a:p>
        </p:txBody>
      </p:sp>
    </p:spTree>
    <p:extLst>
      <p:ext uri="{BB962C8B-B14F-4D97-AF65-F5344CB8AC3E}">
        <p14:creationId xmlns:p14="http://schemas.microsoft.com/office/powerpoint/2010/main" val="13378730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Recent events in the USA have led to challenges arising within the Jewish community. Donald Trump has chosen to move the US Embassy from the neural zone of Tel Aviv to the unstable city of Jerusalem. This move has somewhat unofficially moved the capital city to Jerusalem, which may lead to further conflict between the Palestinians and Israelites. It seems as though Trump has made this move either with no understanding of the consequences of this action, or done so knowing the consequences and aiming for his own political gain.</a:t>
            </a:r>
          </a:p>
          <a:p>
            <a:pPr marL="171450" indent="-171450">
              <a:buFont typeface="Arial" panose="020B0604020202020204" pitchFamily="34" charset="0"/>
              <a:buChar char="•"/>
            </a:pPr>
            <a:r>
              <a:rPr lang="en-GB" dirty="0"/>
              <a:t>Aside from the changes in the Embassy, Trump becoming president has been suggested to have increased the rate of discrimination that the Jewish community has faced. For example, Greenblatt states that “A confluence of events in 2017 led to a surge in attacks on our community- from bomb threats, cemetery desecrations, white supremacies marching in Charlottesville, and children and harassing children at school”. Although it cannot be confirmed that Trump is the reason for this increase, it can be suggested that due to his radical views, and moto to “make America great again”, people have taken it upon themselves to do what they deem necessary to achieve this. With the Jewish community having raced much ridicule in the past, it is expected that they would also be a victim to this discrimination also. </a:t>
            </a:r>
          </a:p>
        </p:txBody>
      </p:sp>
      <p:sp>
        <p:nvSpPr>
          <p:cNvPr id="4" name="Slide Number Placeholder 3"/>
          <p:cNvSpPr>
            <a:spLocks noGrp="1"/>
          </p:cNvSpPr>
          <p:nvPr>
            <p:ph type="sldNum" sz="quarter" idx="5"/>
          </p:nvPr>
        </p:nvSpPr>
        <p:spPr/>
        <p:txBody>
          <a:bodyPr/>
          <a:lstStyle/>
          <a:p>
            <a:fld id="{0A50DC99-F4D3-4F5A-AEE0-836144308BDB}" type="slidenum">
              <a:rPr lang="en-GB" smtClean="0"/>
              <a:t>9</a:t>
            </a:fld>
            <a:endParaRPr lang="en-GB"/>
          </a:p>
        </p:txBody>
      </p:sp>
    </p:spTree>
    <p:extLst>
      <p:ext uri="{BB962C8B-B14F-4D97-AF65-F5344CB8AC3E}">
        <p14:creationId xmlns:p14="http://schemas.microsoft.com/office/powerpoint/2010/main" val="26309521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The Jewish community has also faced a political challenge in UK politics recently, due to the Labour party and its leader being accused of being Anti-Semitic.  These accusation came around due to a speech made a in 2009, where he referred to the groups Hezbollah and Hamas, now seen as violent extremist groups, as his friends. Another video has recently emerged of Corbyn referring to a group of British Zionists as having ‘no sense of English Irony”</a:t>
            </a:r>
          </a:p>
          <a:p>
            <a:pPr marL="171450" indent="-171450">
              <a:buFont typeface="Arial" panose="020B0604020202020204" pitchFamily="34" charset="0"/>
              <a:buChar char="•"/>
            </a:pPr>
            <a:r>
              <a:rPr lang="en-GB" dirty="0"/>
              <a:t>The labour party has also come under ridicule for not fully accepting the Holocaust Remembrance Allies full examples of what is anti-</a:t>
            </a:r>
            <a:r>
              <a:rPr lang="en-GB" dirty="0" err="1"/>
              <a:t>semetic</a:t>
            </a:r>
            <a:r>
              <a:rPr lang="en-GB" dirty="0"/>
              <a:t> behaviours, accepting only 7 out of the 12 points put forwards. Although all of the definitions have now been accepted, this is only the most resent issue that the Labour party has had with the Jewish community.</a:t>
            </a:r>
          </a:p>
          <a:p>
            <a:pPr marL="171450" indent="-171450">
              <a:buFont typeface="Arial" panose="020B0604020202020204" pitchFamily="34" charset="0"/>
              <a:buChar char="•"/>
            </a:pPr>
            <a:r>
              <a:rPr lang="en-GB" dirty="0"/>
              <a:t>Much of the Jewish community have turned against the Labour party due to their long negative history with the Jewish community , despite the many apologies from the party and form Corbyn himself. </a:t>
            </a:r>
          </a:p>
          <a:p>
            <a:pPr marL="171450" indent="-171450">
              <a:buFont typeface="Arial" panose="020B0604020202020204" pitchFamily="34" charset="0"/>
              <a:buChar char="•"/>
            </a:pPr>
            <a:r>
              <a:rPr lang="en-GB" dirty="0"/>
              <a:t>In a survey taken, “Nearly 40 per cent of British Jews would ‘seriously consider’ emigrating if Corbyn became PM”, showing the full extent of how much the Jewish community feel threated by the Labour party in power, some could even say more so than the presidency of Trump, as there as been no evidence of Jews leaving the US due to his opinion. </a:t>
            </a:r>
          </a:p>
          <a:p>
            <a:endParaRPr lang="en-GB" dirty="0"/>
          </a:p>
        </p:txBody>
      </p:sp>
      <p:sp>
        <p:nvSpPr>
          <p:cNvPr id="4" name="Slide Number Placeholder 3"/>
          <p:cNvSpPr>
            <a:spLocks noGrp="1"/>
          </p:cNvSpPr>
          <p:nvPr>
            <p:ph type="sldNum" sz="quarter" idx="5"/>
          </p:nvPr>
        </p:nvSpPr>
        <p:spPr/>
        <p:txBody>
          <a:bodyPr/>
          <a:lstStyle/>
          <a:p>
            <a:fld id="{0A50DC99-F4D3-4F5A-AEE0-836144308BDB}" type="slidenum">
              <a:rPr lang="en-GB" smtClean="0"/>
              <a:t>10</a:t>
            </a:fld>
            <a:endParaRPr lang="en-GB"/>
          </a:p>
        </p:txBody>
      </p:sp>
    </p:spTree>
    <p:extLst>
      <p:ext uri="{BB962C8B-B14F-4D97-AF65-F5344CB8AC3E}">
        <p14:creationId xmlns:p14="http://schemas.microsoft.com/office/powerpoint/2010/main" val="2091958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3619922857"/>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lvl1pPr>
              <a:buClr>
                <a:schemeClr val="accent1">
                  <a:lumMod val="75000"/>
                </a:schemeClr>
              </a:buClr>
              <a:defRPr/>
            </a:lvl1pPr>
            <a:lvl2pPr>
              <a:buClr>
                <a:schemeClr val="accent1">
                  <a:lumMod val="75000"/>
                </a:schemeClr>
              </a:buClr>
              <a:defRPr/>
            </a:lvl2pPr>
            <a:lvl3pPr>
              <a:buClr>
                <a:schemeClr val="accent1">
                  <a:lumMod val="75000"/>
                </a:schemeClr>
              </a:buClr>
              <a:defRPr/>
            </a:lvl3pPr>
            <a:lvl4pPr>
              <a:buClr>
                <a:schemeClr val="accent1">
                  <a:lumMod val="75000"/>
                </a:schemeClr>
              </a:buClr>
              <a:defRPr/>
            </a:lvl4pPr>
            <a:lvl5pPr>
              <a:buClr>
                <a:schemeClr val="accent1">
                  <a:lumMod val="75000"/>
                </a:schemeClr>
              </a:buCl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2030690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1806973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562711-7E3E-4CD0-BB2C-4AC6F43F91A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458574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buClr>
                <a:schemeClr val="accent1">
                  <a:lumMod val="75000"/>
                </a:schemeClr>
              </a:buClr>
              <a:defRPr sz="1800"/>
            </a:lvl1pPr>
            <a:lvl2pPr>
              <a:buClr>
                <a:schemeClr val="accent1">
                  <a:lumMod val="75000"/>
                </a:schemeClr>
              </a:buClr>
              <a:defRPr sz="1600"/>
            </a:lvl2pPr>
            <a:lvl3pPr>
              <a:buClr>
                <a:schemeClr val="accent1">
                  <a:lumMod val="75000"/>
                </a:schemeClr>
              </a:buClr>
              <a:defRPr sz="1400"/>
            </a:lvl3pPr>
            <a:lvl4pPr>
              <a:buClr>
                <a:schemeClr val="accent1">
                  <a:lumMod val="75000"/>
                </a:schemeClr>
              </a:buClr>
              <a:defRPr sz="1200"/>
            </a:lvl4pPr>
            <a:lvl5pPr>
              <a:buClr>
                <a:schemeClr val="accent1">
                  <a:lumMod val="75000"/>
                </a:schemeClr>
              </a:buCl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562711-7E3E-4CD0-BB2C-4AC6F43F91A7}" type="datetimeFigureOut">
              <a:rPr lang="en-GB" smtClean="0"/>
              <a:t>11/10/2018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491788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E562711-7E3E-4CD0-BB2C-4AC6F43F91A7}" type="datetimeFigureOut">
              <a:rPr lang="en-GB" smtClean="0"/>
              <a:t>11/10/2018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1667634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E562711-7E3E-4CD0-BB2C-4AC6F43F91A7}" type="datetimeFigureOut">
              <a:rPr lang="en-GB" smtClean="0"/>
              <a:t>11/10/2018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3896564133"/>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E562711-7E3E-4CD0-BB2C-4AC6F43F91A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3699728371"/>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E562711-7E3E-4CD0-BB2C-4AC6F43F91A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31248577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EE562711-7E3E-4CD0-BB2C-4AC6F43F91A7}" type="datetimeFigureOut">
              <a:rPr lang="en-GB" smtClean="0"/>
              <a:t>11/10/2018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6840572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17070818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85718423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782620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1762171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10625324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20358119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E562711-7E3E-4CD0-BB2C-4AC6F43F91A7}" type="datetimeFigureOut">
              <a:rPr lang="en-GB" smtClean="0"/>
              <a:t>11/10/2018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8C5C22A-06F4-4443-A9FD-3C8821C4C001}" type="slidenum">
              <a:rPr lang="en-GB" smtClean="0"/>
              <a:t>‹#›</a:t>
            </a:fld>
            <a:endParaRPr lang="en-GB"/>
          </a:p>
        </p:txBody>
      </p:sp>
    </p:spTree>
    <p:extLst>
      <p:ext uri="{BB962C8B-B14F-4D97-AF65-F5344CB8AC3E}">
        <p14:creationId xmlns:p14="http://schemas.microsoft.com/office/powerpoint/2010/main" val="2293585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E562711-7E3E-4CD0-BB2C-4AC6F43F91A7}" type="datetimeFigureOut">
              <a:rPr lang="en-GB" smtClean="0"/>
              <a:t>11/10/2018</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8C5C22A-06F4-4443-A9FD-3C8821C4C001}" type="slidenum">
              <a:rPr lang="en-GB" smtClean="0"/>
              <a:t>‹#›</a:t>
            </a:fld>
            <a:endParaRPr lang="en-GB"/>
          </a:p>
        </p:txBody>
      </p:sp>
    </p:spTree>
    <p:extLst>
      <p:ext uri="{BB962C8B-B14F-4D97-AF65-F5344CB8AC3E}">
        <p14:creationId xmlns:p14="http://schemas.microsoft.com/office/powerpoint/2010/main" val="4274542271"/>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9368098-08CB-4FE9-84D1-F388DC5CDFC8}"/>
              </a:ext>
            </a:extLst>
          </p:cNvPr>
          <p:cNvPicPr>
            <a:picLocks noChangeAspect="1"/>
          </p:cNvPicPr>
          <p:nvPr/>
        </p:nvPicPr>
        <p:blipFill rotWithShape="1">
          <a:blip r:embed="rId3"/>
          <a:srcRect t="7794" b="25845"/>
          <a:stretch/>
        </p:blipFill>
        <p:spPr>
          <a:xfrm>
            <a:off x="-231" y="-56260"/>
            <a:ext cx="12192000" cy="4551027"/>
          </a:xfrm>
          <a:prstGeom prst="rect">
            <a:avLst/>
          </a:prstGeom>
        </p:spPr>
      </p:pic>
      <p:sp>
        <p:nvSpPr>
          <p:cNvPr id="2" name="Title 1">
            <a:extLst>
              <a:ext uri="{FF2B5EF4-FFF2-40B4-BE49-F238E27FC236}">
                <a16:creationId xmlns:a16="http://schemas.microsoft.com/office/drawing/2014/main" id="{BC398FB7-6665-47A1-9492-3594B5B5D05A}"/>
              </a:ext>
            </a:extLst>
          </p:cNvPr>
          <p:cNvSpPr>
            <a:spLocks noGrp="1"/>
          </p:cNvSpPr>
          <p:nvPr>
            <p:ph type="ctrTitle"/>
          </p:nvPr>
        </p:nvSpPr>
        <p:spPr>
          <a:xfrm>
            <a:off x="578735" y="4974036"/>
            <a:ext cx="6888864" cy="1263478"/>
          </a:xfrm>
        </p:spPr>
        <p:txBody>
          <a:bodyPr anchor="ctr">
            <a:normAutofit/>
          </a:bodyPr>
          <a:lstStyle/>
          <a:p>
            <a:pPr algn="r"/>
            <a:r>
              <a:rPr lang="en-GB" dirty="0">
                <a:solidFill>
                  <a:srgbClr val="FFFFFF"/>
                </a:solidFill>
              </a:rPr>
              <a:t>Reform Judaism </a:t>
            </a:r>
          </a:p>
        </p:txBody>
      </p:sp>
      <p:sp>
        <p:nvSpPr>
          <p:cNvPr id="3" name="Subtitle 2">
            <a:extLst>
              <a:ext uri="{FF2B5EF4-FFF2-40B4-BE49-F238E27FC236}">
                <a16:creationId xmlns:a16="http://schemas.microsoft.com/office/drawing/2014/main" id="{47C17990-B558-4DB9-9412-BD2C62BC86B3}"/>
              </a:ext>
            </a:extLst>
          </p:cNvPr>
          <p:cNvSpPr>
            <a:spLocks noGrp="1"/>
          </p:cNvSpPr>
          <p:nvPr>
            <p:ph type="subTitle" idx="1"/>
          </p:nvPr>
        </p:nvSpPr>
        <p:spPr>
          <a:xfrm>
            <a:off x="6283969" y="5128780"/>
            <a:ext cx="3911150" cy="1263478"/>
          </a:xfrm>
        </p:spPr>
        <p:txBody>
          <a:bodyPr anchor="ctr">
            <a:normAutofit/>
          </a:bodyPr>
          <a:lstStyle/>
          <a:p>
            <a:r>
              <a:rPr lang="en-GB" dirty="0">
                <a:solidFill>
                  <a:srgbClr val="FFFFFF"/>
                </a:solidFill>
              </a:rPr>
              <a:t>Belief and Challenges </a:t>
            </a:r>
          </a:p>
        </p:txBody>
      </p:sp>
    </p:spTree>
    <p:extLst>
      <p:ext uri="{BB962C8B-B14F-4D97-AF65-F5344CB8AC3E}">
        <p14:creationId xmlns:p14="http://schemas.microsoft.com/office/powerpoint/2010/main" val="14630521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8A31A-3A96-4D6D-ABEA-35D04B700D70}"/>
              </a:ext>
            </a:extLst>
          </p:cNvPr>
          <p:cNvSpPr>
            <a:spLocks noGrp="1"/>
          </p:cNvSpPr>
          <p:nvPr>
            <p:ph type="title"/>
          </p:nvPr>
        </p:nvSpPr>
        <p:spPr/>
        <p:txBody>
          <a:bodyPr/>
          <a:lstStyle/>
          <a:p>
            <a:r>
              <a:rPr lang="en-GB" dirty="0"/>
              <a:t>In This Presentation…</a:t>
            </a:r>
          </a:p>
        </p:txBody>
      </p:sp>
      <p:sp>
        <p:nvSpPr>
          <p:cNvPr id="3" name="Content Placeholder 2">
            <a:extLst>
              <a:ext uri="{FF2B5EF4-FFF2-40B4-BE49-F238E27FC236}">
                <a16:creationId xmlns:a16="http://schemas.microsoft.com/office/drawing/2014/main" id="{6CEAD6DD-BDE8-4D02-9533-44A6005EA632}"/>
              </a:ext>
            </a:extLst>
          </p:cNvPr>
          <p:cNvSpPr>
            <a:spLocks noGrp="1"/>
          </p:cNvSpPr>
          <p:nvPr>
            <p:ph idx="1"/>
          </p:nvPr>
        </p:nvSpPr>
        <p:spPr>
          <a:xfrm>
            <a:off x="1484310" y="1866899"/>
            <a:ext cx="10018713" cy="3124201"/>
          </a:xfrm>
        </p:spPr>
        <p:txBody>
          <a:bodyPr/>
          <a:lstStyle/>
          <a:p>
            <a:r>
              <a:rPr lang="en-GB" dirty="0"/>
              <a:t>Looking at the beliefs that the Reform Movement has and how it’s beliefs keep up with modern day </a:t>
            </a:r>
          </a:p>
          <a:p>
            <a:r>
              <a:rPr lang="en-GB" dirty="0"/>
              <a:t>Also look at the challenges that Reform Judaism faces, such as ones from the current political stance </a:t>
            </a:r>
          </a:p>
        </p:txBody>
      </p:sp>
    </p:spTree>
    <p:extLst>
      <p:ext uri="{BB962C8B-B14F-4D97-AF65-F5344CB8AC3E}">
        <p14:creationId xmlns:p14="http://schemas.microsoft.com/office/powerpoint/2010/main" val="15125987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47116-034D-44E6-9605-0E774252320A}"/>
              </a:ext>
            </a:extLst>
          </p:cNvPr>
          <p:cNvSpPr>
            <a:spLocks noGrp="1"/>
          </p:cNvSpPr>
          <p:nvPr>
            <p:ph type="title"/>
          </p:nvPr>
        </p:nvSpPr>
        <p:spPr/>
        <p:txBody>
          <a:bodyPr>
            <a:normAutofit/>
          </a:bodyPr>
          <a:lstStyle/>
          <a:p>
            <a:r>
              <a:rPr lang="en-GB" sz="6600" dirty="0"/>
              <a:t>Beliefs </a:t>
            </a:r>
          </a:p>
        </p:txBody>
      </p:sp>
      <p:sp>
        <p:nvSpPr>
          <p:cNvPr id="3" name="Content Placeholder 2">
            <a:extLst>
              <a:ext uri="{FF2B5EF4-FFF2-40B4-BE49-F238E27FC236}">
                <a16:creationId xmlns:a16="http://schemas.microsoft.com/office/drawing/2014/main" id="{CD562D3B-2DD6-47DF-B5B3-7034DB189ED0}"/>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431951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B4F647-1F29-4FE8-A8B0-8BC30BA7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2DDAC45-7C70-4C61-BFBB-5B8AAD54E739}"/>
              </a:ext>
            </a:extLst>
          </p:cNvPr>
          <p:cNvPicPr>
            <a:picLocks noChangeAspect="1"/>
          </p:cNvPicPr>
          <p:nvPr/>
        </p:nvPicPr>
        <p:blipFill rotWithShape="1">
          <a:blip r:embed="rId4"/>
          <a:srcRect l="9091" t="5855" b="16074"/>
          <a:stretch/>
        </p:blipFill>
        <p:spPr>
          <a:xfrm>
            <a:off x="20" y="10"/>
            <a:ext cx="12191980" cy="6857990"/>
          </a:xfrm>
          <a:prstGeom prst="rect">
            <a:avLst/>
          </a:prstGeom>
        </p:spPr>
      </p:pic>
      <p:sp>
        <p:nvSpPr>
          <p:cNvPr id="11"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4F0DEC84-2F43-43F9-9338-550212E2A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4"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5DAAAC2-90E3-466E-8CAA-5D11BFF456B7}"/>
              </a:ext>
            </a:extLst>
          </p:cNvPr>
          <p:cNvSpPr>
            <a:spLocks noGrp="1"/>
          </p:cNvSpPr>
          <p:nvPr>
            <p:ph type="title"/>
          </p:nvPr>
        </p:nvSpPr>
        <p:spPr>
          <a:xfrm>
            <a:off x="4017736" y="-96303"/>
            <a:ext cx="7446961" cy="905933"/>
          </a:xfrm>
        </p:spPr>
        <p:txBody>
          <a:bodyPr>
            <a:normAutofit/>
          </a:bodyPr>
          <a:lstStyle/>
          <a:p>
            <a:r>
              <a:rPr lang="en-GB">
                <a:solidFill>
                  <a:schemeClr val="bg1"/>
                </a:solidFill>
              </a:rPr>
              <a:t>History</a:t>
            </a:r>
            <a:endParaRPr lang="en-GB" dirty="0">
              <a:solidFill>
                <a:schemeClr val="bg1"/>
              </a:solidFill>
            </a:endParaRPr>
          </a:p>
        </p:txBody>
      </p:sp>
      <p:sp>
        <p:nvSpPr>
          <p:cNvPr id="3" name="Content Placeholder 2">
            <a:extLst>
              <a:ext uri="{FF2B5EF4-FFF2-40B4-BE49-F238E27FC236}">
                <a16:creationId xmlns:a16="http://schemas.microsoft.com/office/drawing/2014/main" id="{BE84870C-6BE5-4C44-8A6B-5613944E4292}"/>
              </a:ext>
            </a:extLst>
          </p:cNvPr>
          <p:cNvSpPr>
            <a:spLocks noGrp="1"/>
          </p:cNvSpPr>
          <p:nvPr>
            <p:ph idx="1"/>
          </p:nvPr>
        </p:nvSpPr>
        <p:spPr>
          <a:xfrm>
            <a:off x="3925094" y="576470"/>
            <a:ext cx="8131174" cy="5945464"/>
          </a:xfrm>
        </p:spPr>
        <p:txBody>
          <a:bodyPr>
            <a:noAutofit/>
          </a:bodyPr>
          <a:lstStyle/>
          <a:p>
            <a:pPr>
              <a:lnSpc>
                <a:spcPct val="90000"/>
              </a:lnSpc>
              <a:buClr>
                <a:schemeClr val="accent2">
                  <a:lumMod val="50000"/>
                </a:schemeClr>
              </a:buClr>
              <a:buFont typeface="Courier New" panose="02070309020205020404" pitchFamily="49" charset="0"/>
              <a:buChar char="o"/>
            </a:pPr>
            <a:r>
              <a:rPr lang="en-GB" dirty="0">
                <a:solidFill>
                  <a:schemeClr val="bg1"/>
                </a:solidFill>
              </a:rPr>
              <a:t> The beginning of Reform Judaism can be traced back to Moses Mendelssohn</a:t>
            </a:r>
          </a:p>
          <a:p>
            <a:pPr>
              <a:lnSpc>
                <a:spcPct val="90000"/>
              </a:lnSpc>
              <a:buClr>
                <a:schemeClr val="accent2">
                  <a:lumMod val="50000"/>
                </a:schemeClr>
              </a:buClr>
              <a:buFont typeface="Courier New" panose="02070309020205020404" pitchFamily="49" charset="0"/>
              <a:buChar char="o"/>
            </a:pPr>
            <a:r>
              <a:rPr lang="en-GB" dirty="0">
                <a:solidFill>
                  <a:schemeClr val="bg1"/>
                </a:solidFill>
              </a:rPr>
              <a:t>Reform Judaism became unrecognisable compared to Orthodox beliefs </a:t>
            </a:r>
          </a:p>
          <a:p>
            <a:pPr>
              <a:lnSpc>
                <a:spcPct val="90000"/>
              </a:lnSpc>
              <a:buClr>
                <a:schemeClr val="accent2">
                  <a:lumMod val="50000"/>
                </a:schemeClr>
              </a:buClr>
              <a:buFont typeface="Courier New" panose="02070309020205020404" pitchFamily="49" charset="0"/>
              <a:buChar char="o"/>
            </a:pPr>
            <a:r>
              <a:rPr lang="en-GB" dirty="0">
                <a:solidFill>
                  <a:schemeClr val="bg1"/>
                </a:solidFill>
              </a:rPr>
              <a:t>“Reform Judaism has asserted that a Judaism frozen in time cannot coexist effectively with those who live in modern times” (ReformJudaism.org, n.d.)</a:t>
            </a:r>
          </a:p>
          <a:p>
            <a:pPr>
              <a:lnSpc>
                <a:spcPct val="90000"/>
              </a:lnSpc>
              <a:buClr>
                <a:schemeClr val="accent2">
                  <a:lumMod val="50000"/>
                </a:schemeClr>
              </a:buClr>
              <a:buFont typeface="Courier New" panose="02070309020205020404" pitchFamily="49" charset="0"/>
              <a:buChar char="o"/>
            </a:pPr>
            <a:r>
              <a:rPr lang="en-GB" dirty="0">
                <a:solidFill>
                  <a:schemeClr val="bg1"/>
                </a:solidFill>
              </a:rPr>
              <a:t>“Reform Judaism, a religious movement that has modified or abandoned many traditional Jewish beliefs, laws, and practices in an effort to adapt Judaism to the changed social, political, and cultural conditions of the modern world” (</a:t>
            </a:r>
            <a:r>
              <a:rPr lang="en-GB" dirty="0" err="1">
                <a:solidFill>
                  <a:schemeClr val="bg1"/>
                </a:solidFill>
              </a:rPr>
              <a:t>Encyclopedia</a:t>
            </a:r>
            <a:r>
              <a:rPr lang="en-GB" dirty="0">
                <a:solidFill>
                  <a:schemeClr val="bg1"/>
                </a:solidFill>
              </a:rPr>
              <a:t> Britannica, 1998)</a:t>
            </a:r>
          </a:p>
        </p:txBody>
      </p:sp>
    </p:spTree>
    <p:extLst>
      <p:ext uri="{BB962C8B-B14F-4D97-AF65-F5344CB8AC3E}">
        <p14:creationId xmlns:p14="http://schemas.microsoft.com/office/powerpoint/2010/main" val="4293621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E5B4F647-1F29-4FE8-A8B0-8BC30BA7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C2178C5-CFF0-4279-B401-9EFC936AACE4}"/>
              </a:ext>
            </a:extLst>
          </p:cNvPr>
          <p:cNvPicPr>
            <a:picLocks noChangeAspect="1"/>
          </p:cNvPicPr>
          <p:nvPr/>
        </p:nvPicPr>
        <p:blipFill rotWithShape="1">
          <a:blip r:embed="rId4"/>
          <a:srcRect l="9091" t="23103"/>
          <a:stretch/>
        </p:blipFill>
        <p:spPr>
          <a:xfrm>
            <a:off x="20" y="10"/>
            <a:ext cx="12191980" cy="6857990"/>
          </a:xfrm>
          <a:prstGeom prst="rect">
            <a:avLst/>
          </a:prstGeom>
        </p:spPr>
      </p:pic>
      <p:sp>
        <p:nvSpPr>
          <p:cNvPr id="28"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id="{4F0DEC84-2F43-43F9-9338-550212E2A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31"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32"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3"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4"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5"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6"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E2279133-07BA-4ACE-9835-6D94EED5616D}"/>
              </a:ext>
            </a:extLst>
          </p:cNvPr>
          <p:cNvSpPr>
            <a:spLocks noGrp="1"/>
          </p:cNvSpPr>
          <p:nvPr>
            <p:ph type="title"/>
          </p:nvPr>
        </p:nvSpPr>
        <p:spPr>
          <a:xfrm>
            <a:off x="4095751" y="152400"/>
            <a:ext cx="7535333" cy="913190"/>
          </a:xfrm>
        </p:spPr>
        <p:txBody>
          <a:bodyPr>
            <a:normAutofit/>
          </a:bodyPr>
          <a:lstStyle/>
          <a:p>
            <a:r>
              <a:rPr lang="en-GB" dirty="0">
                <a:solidFill>
                  <a:schemeClr val="bg1"/>
                </a:solidFill>
              </a:rPr>
              <a:t>Beliefs: Changes to Judaism  </a:t>
            </a:r>
          </a:p>
        </p:txBody>
      </p:sp>
      <p:sp>
        <p:nvSpPr>
          <p:cNvPr id="3" name="Content Placeholder 2">
            <a:extLst>
              <a:ext uri="{FF2B5EF4-FFF2-40B4-BE49-F238E27FC236}">
                <a16:creationId xmlns:a16="http://schemas.microsoft.com/office/drawing/2014/main" id="{7687DA8D-C069-49D1-8859-14BBDB942038}"/>
              </a:ext>
            </a:extLst>
          </p:cNvPr>
          <p:cNvSpPr>
            <a:spLocks noGrp="1"/>
          </p:cNvSpPr>
          <p:nvPr>
            <p:ph idx="1"/>
          </p:nvPr>
        </p:nvSpPr>
        <p:spPr>
          <a:xfrm>
            <a:off x="4024577" y="1217980"/>
            <a:ext cx="7532156" cy="5133975"/>
          </a:xfrm>
        </p:spPr>
        <p:txBody>
          <a:bodyPr>
            <a:normAutofit/>
          </a:bodyPr>
          <a:lstStyle/>
          <a:p>
            <a:pPr>
              <a:lnSpc>
                <a:spcPct val="90000"/>
              </a:lnSpc>
              <a:buFont typeface="Courier New" panose="02070309020205020404" pitchFamily="49" charset="0"/>
              <a:buChar char="o"/>
            </a:pPr>
            <a:r>
              <a:rPr lang="en-GB" dirty="0">
                <a:solidFill>
                  <a:schemeClr val="bg1"/>
                </a:solidFill>
              </a:rPr>
              <a:t>“We affirm that Torah is the foundation of Jewish life. We cherish the truths revealed in Torah, God's ongoing revelation to our people and the record of our people's ongoing relationship with God.” (Central Conference of American Rabbis, 2017)</a:t>
            </a:r>
          </a:p>
          <a:p>
            <a:pPr>
              <a:lnSpc>
                <a:spcPct val="90000"/>
              </a:lnSpc>
              <a:buFont typeface="Courier New" panose="02070309020205020404" pitchFamily="49" charset="0"/>
              <a:buChar char="o"/>
            </a:pPr>
            <a:r>
              <a:rPr lang="en-GB" dirty="0">
                <a:solidFill>
                  <a:schemeClr val="bg1"/>
                </a:solidFill>
              </a:rPr>
              <a:t>“Services were no longer conducted solely in Hebrew” (Romain, 2009)</a:t>
            </a:r>
          </a:p>
          <a:p>
            <a:pPr>
              <a:lnSpc>
                <a:spcPct val="90000"/>
              </a:lnSpc>
              <a:buFont typeface="Courier New" panose="02070309020205020404" pitchFamily="49" charset="0"/>
              <a:buChar char="o"/>
            </a:pPr>
            <a:r>
              <a:rPr lang="en-GB" dirty="0">
                <a:solidFill>
                  <a:schemeClr val="bg1"/>
                </a:solidFill>
              </a:rPr>
              <a:t>Removed the use of outdated prayers, such as ones that referenced animal sacrifice </a:t>
            </a:r>
          </a:p>
          <a:p>
            <a:pPr>
              <a:lnSpc>
                <a:spcPct val="90000"/>
              </a:lnSpc>
              <a:buFont typeface="Courier New" panose="02070309020205020404" pitchFamily="49" charset="0"/>
              <a:buChar char="o"/>
            </a:pPr>
            <a:r>
              <a:rPr lang="en-GB" dirty="0">
                <a:solidFill>
                  <a:schemeClr val="bg1"/>
                </a:solidFill>
              </a:rPr>
              <a:t>Women and men were allowed to sit together </a:t>
            </a:r>
          </a:p>
          <a:p>
            <a:pPr>
              <a:lnSpc>
                <a:spcPct val="90000"/>
              </a:lnSpc>
              <a:buFont typeface="Courier New" panose="02070309020205020404" pitchFamily="49" charset="0"/>
              <a:buChar char="o"/>
            </a:pPr>
            <a:endParaRPr lang="en-GB" sz="1900" dirty="0">
              <a:solidFill>
                <a:schemeClr val="bg1"/>
              </a:solidFill>
            </a:endParaRPr>
          </a:p>
        </p:txBody>
      </p:sp>
    </p:spTree>
    <p:extLst>
      <p:ext uri="{BB962C8B-B14F-4D97-AF65-F5344CB8AC3E}">
        <p14:creationId xmlns:p14="http://schemas.microsoft.com/office/powerpoint/2010/main" val="24525525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68375697-2869-412A-AEB4-B32967993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8EEB59BD-B1A1-4F0F-A688-690C8DA6C4A0}"/>
              </a:ext>
            </a:extLst>
          </p:cNvPr>
          <p:cNvPicPr>
            <a:picLocks noChangeAspect="1"/>
          </p:cNvPicPr>
          <p:nvPr/>
        </p:nvPicPr>
        <p:blipFill rotWithShape="1">
          <a:blip r:embed="rId3"/>
          <a:srcRect l="3671" t="9091" r="54507"/>
          <a:stretch/>
        </p:blipFill>
        <p:spPr>
          <a:xfrm>
            <a:off x="20" y="10"/>
            <a:ext cx="3765108" cy="6857990"/>
          </a:xfrm>
          <a:prstGeom prst="rect">
            <a:avLst/>
          </a:prstGeom>
        </p:spPr>
      </p:pic>
      <p:grpSp>
        <p:nvGrpSpPr>
          <p:cNvPr id="35" name="Group 34">
            <a:extLst>
              <a:ext uri="{FF2B5EF4-FFF2-40B4-BE49-F238E27FC236}">
                <a16:creationId xmlns:a16="http://schemas.microsoft.com/office/drawing/2014/main" id="{2DE9E2D4-C94D-4382-BD75-9A451C3DC7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36" name="Rectangle 19">
              <a:extLst>
                <a:ext uri="{FF2B5EF4-FFF2-40B4-BE49-F238E27FC236}">
                  <a16:creationId xmlns:a16="http://schemas.microsoft.com/office/drawing/2014/main" id="{8348A120-519A-4F2A-BE9F-C1CC48B10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4">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7" name="Rectangle 20">
              <a:extLst>
                <a:ext uri="{FF2B5EF4-FFF2-40B4-BE49-F238E27FC236}">
                  <a16:creationId xmlns:a16="http://schemas.microsoft.com/office/drawing/2014/main" id="{8AE68E3F-5084-4FF1-9164-9A44B19D3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4">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39" name="Group 38">
            <a:extLst>
              <a:ext uri="{FF2B5EF4-FFF2-40B4-BE49-F238E27FC236}">
                <a16:creationId xmlns:a16="http://schemas.microsoft.com/office/drawing/2014/main" id="{7884AB1D-699B-435C-BC0A-D649097B95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40" name="Freeform 6">
              <a:extLst>
                <a:ext uri="{FF2B5EF4-FFF2-40B4-BE49-F238E27FC236}">
                  <a16:creationId xmlns:a16="http://schemas.microsoft.com/office/drawing/2014/main" id="{E081C1DB-D6A0-4ED6-A4FC-16466E903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41" name="Freeform 7">
              <a:extLst>
                <a:ext uri="{FF2B5EF4-FFF2-40B4-BE49-F238E27FC236}">
                  <a16:creationId xmlns:a16="http://schemas.microsoft.com/office/drawing/2014/main" id="{0BE09B71-5BD8-4B95-8DE8-A10B0657D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2" name="Freeform 8">
              <a:extLst>
                <a:ext uri="{FF2B5EF4-FFF2-40B4-BE49-F238E27FC236}">
                  <a16:creationId xmlns:a16="http://schemas.microsoft.com/office/drawing/2014/main" id="{F5AAF0BD-4755-42CE-B339-2C2746BB7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43" name="Freeform 9">
              <a:extLst>
                <a:ext uri="{FF2B5EF4-FFF2-40B4-BE49-F238E27FC236}">
                  <a16:creationId xmlns:a16="http://schemas.microsoft.com/office/drawing/2014/main" id="{3824AAED-F160-40F4-8FBB-F674A4ECF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4" name="Freeform 10">
              <a:extLst>
                <a:ext uri="{FF2B5EF4-FFF2-40B4-BE49-F238E27FC236}">
                  <a16:creationId xmlns:a16="http://schemas.microsoft.com/office/drawing/2014/main" id="{2D4B81E4-BEC2-45B9-8242-EB39601830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45" name="Freeform 11">
              <a:extLst>
                <a:ext uri="{FF2B5EF4-FFF2-40B4-BE49-F238E27FC236}">
                  <a16:creationId xmlns:a16="http://schemas.microsoft.com/office/drawing/2014/main" id="{3CF69791-86E8-4D88-B224-E0D2775DC0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750E222-60C8-4C50-A959-C1275FCDD707}"/>
              </a:ext>
            </a:extLst>
          </p:cNvPr>
          <p:cNvSpPr>
            <a:spLocks noGrp="1"/>
          </p:cNvSpPr>
          <p:nvPr>
            <p:ph type="title"/>
          </p:nvPr>
        </p:nvSpPr>
        <p:spPr>
          <a:xfrm>
            <a:off x="4000499" y="-32194"/>
            <a:ext cx="7345891" cy="1413933"/>
          </a:xfrm>
        </p:spPr>
        <p:txBody>
          <a:bodyPr>
            <a:normAutofit/>
          </a:bodyPr>
          <a:lstStyle/>
          <a:p>
            <a:r>
              <a:rPr lang="en-GB" dirty="0"/>
              <a:t>Beliefs: Women </a:t>
            </a:r>
          </a:p>
        </p:txBody>
      </p:sp>
      <p:sp useBgFill="1">
        <p:nvSpPr>
          <p:cNvPr id="3" name="Content Placeholder 2">
            <a:extLst>
              <a:ext uri="{FF2B5EF4-FFF2-40B4-BE49-F238E27FC236}">
                <a16:creationId xmlns:a16="http://schemas.microsoft.com/office/drawing/2014/main" id="{ECFE4763-459E-4E76-9AA0-B608C7B0E74B}"/>
              </a:ext>
            </a:extLst>
          </p:cNvPr>
          <p:cNvSpPr>
            <a:spLocks noGrp="1"/>
          </p:cNvSpPr>
          <p:nvPr>
            <p:ph idx="1"/>
          </p:nvPr>
        </p:nvSpPr>
        <p:spPr>
          <a:xfrm>
            <a:off x="3895725" y="1059503"/>
            <a:ext cx="7561790" cy="5063002"/>
          </a:xfrm>
        </p:spPr>
        <p:txBody>
          <a:bodyPr>
            <a:normAutofit/>
          </a:bodyPr>
          <a:lstStyle/>
          <a:p>
            <a:pPr>
              <a:lnSpc>
                <a:spcPct val="90000"/>
              </a:lnSpc>
            </a:pPr>
            <a:r>
              <a:rPr lang="en-GB" dirty="0"/>
              <a:t>Reform Judaism is more inclusive of women as they are able to:</a:t>
            </a:r>
          </a:p>
          <a:p>
            <a:pPr lvl="1">
              <a:lnSpc>
                <a:spcPct val="90000"/>
              </a:lnSpc>
            </a:pPr>
            <a:r>
              <a:rPr lang="en-GB" sz="2400" dirty="0"/>
              <a:t>Become a Rabbi</a:t>
            </a:r>
          </a:p>
          <a:p>
            <a:pPr lvl="1">
              <a:lnSpc>
                <a:spcPct val="90000"/>
              </a:lnSpc>
            </a:pPr>
            <a:r>
              <a:rPr lang="en-GB" sz="2400" dirty="0"/>
              <a:t>Take part in male dominated rituals e.g. wearing the Tallit</a:t>
            </a:r>
          </a:p>
          <a:p>
            <a:pPr lvl="1">
              <a:lnSpc>
                <a:spcPct val="90000"/>
              </a:lnSpc>
            </a:pPr>
            <a:r>
              <a:rPr lang="en-GB" sz="2400" dirty="0"/>
              <a:t>Sit with men inside of the Synagogue</a:t>
            </a:r>
          </a:p>
          <a:p>
            <a:pPr lvl="0">
              <a:lnSpc>
                <a:spcPct val="90000"/>
              </a:lnSpc>
              <a:buClr>
                <a:srgbClr val="EB8F22">
                  <a:lumMod val="75000"/>
                </a:srgbClr>
              </a:buClr>
            </a:pPr>
            <a:r>
              <a:rPr lang="en-GB" dirty="0">
                <a:solidFill>
                  <a:prstClr val="black"/>
                </a:solidFill>
              </a:rPr>
              <a:t>“The Jewish community innovatively contributes to the Jewish toolbox with answers, rituals and symbolic lessons that provide guidance to Jews today, such as bat mitzvah, same-gender marriage and our ongoing reinterpretation of </a:t>
            </a:r>
            <a:r>
              <a:rPr lang="en-GB" dirty="0" err="1">
                <a:solidFill>
                  <a:prstClr val="black"/>
                </a:solidFill>
              </a:rPr>
              <a:t>Tbrah</a:t>
            </a:r>
            <a:r>
              <a:rPr lang="en-GB" dirty="0">
                <a:solidFill>
                  <a:prstClr val="black"/>
                </a:solidFill>
              </a:rPr>
              <a:t>” (Moment Magazine,2013)</a:t>
            </a:r>
          </a:p>
          <a:p>
            <a:pPr marL="457200" lvl="1" indent="0">
              <a:lnSpc>
                <a:spcPct val="90000"/>
              </a:lnSpc>
              <a:buNone/>
            </a:pPr>
            <a:r>
              <a:rPr lang="en-GB" sz="2400" dirty="0"/>
              <a:t>							</a:t>
            </a:r>
            <a:r>
              <a:rPr lang="en-GB" sz="1500" dirty="0"/>
              <a:t>			</a:t>
            </a:r>
          </a:p>
        </p:txBody>
      </p:sp>
    </p:spTree>
    <p:extLst>
      <p:ext uri="{BB962C8B-B14F-4D97-AF65-F5344CB8AC3E}">
        <p14:creationId xmlns:p14="http://schemas.microsoft.com/office/powerpoint/2010/main" val="1341498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B4F647-1F29-4FE8-A8B0-8BC30BA73D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5F51796-CCF5-416D-8A45-C51D2391FC44}"/>
              </a:ext>
            </a:extLst>
          </p:cNvPr>
          <p:cNvPicPr>
            <a:picLocks noChangeAspect="1"/>
          </p:cNvPicPr>
          <p:nvPr/>
        </p:nvPicPr>
        <p:blipFill rotWithShape="1">
          <a:blip r:embed="rId4"/>
          <a:srcRect l="9091" t="9091"/>
          <a:stretch/>
        </p:blipFill>
        <p:spPr>
          <a:xfrm>
            <a:off x="0" y="0"/>
            <a:ext cx="12192000" cy="6858000"/>
          </a:xfrm>
          <a:prstGeom prst="rect">
            <a:avLst/>
          </a:prstGeom>
        </p:spPr>
      </p:pic>
      <p:sp>
        <p:nvSpPr>
          <p:cNvPr id="11" name="Freeform 15">
            <a:extLst>
              <a:ext uri="{FF2B5EF4-FFF2-40B4-BE49-F238E27FC236}">
                <a16:creationId xmlns:a16="http://schemas.microsoft.com/office/drawing/2014/main" id="{8CB25011-AC31-40E8-AD18-B6BEF6630D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3005669" y="-16933"/>
            <a:ext cx="922020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4F0DEC84-2F43-43F9-9338-550212E2AE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14" name="Freeform 6">
              <a:extLst>
                <a:ext uri="{FF2B5EF4-FFF2-40B4-BE49-F238E27FC236}">
                  <a16:creationId xmlns:a16="http://schemas.microsoft.com/office/drawing/2014/main" id="{59A82642-82AA-4335-82DC-AF3E936B3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BDA76F4B-391C-4936-A84F-7FE8C41694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3575DE21-561B-48B0-8676-5DEA0B11E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1DF468A8-0850-45A2-9BB3-E799429FED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6696D92D-6927-44FE-87EE-B82A12AC3C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2C7A109D-FAAC-4825-B47F-66DAA52B2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13108FEF-07F2-4280-946C-1F3B4514EE81}"/>
              </a:ext>
            </a:extLst>
          </p:cNvPr>
          <p:cNvSpPr>
            <a:spLocks noGrp="1"/>
          </p:cNvSpPr>
          <p:nvPr>
            <p:ph type="title"/>
          </p:nvPr>
        </p:nvSpPr>
        <p:spPr>
          <a:xfrm>
            <a:off x="3970867" y="558800"/>
            <a:ext cx="7535333" cy="1413933"/>
          </a:xfrm>
        </p:spPr>
        <p:txBody>
          <a:bodyPr>
            <a:normAutofit/>
          </a:bodyPr>
          <a:lstStyle/>
          <a:p>
            <a:r>
              <a:rPr lang="en-GB">
                <a:solidFill>
                  <a:schemeClr val="bg1"/>
                </a:solidFill>
              </a:rPr>
              <a:t>Beliefs: LGBTQ+</a:t>
            </a:r>
          </a:p>
        </p:txBody>
      </p:sp>
      <p:sp>
        <p:nvSpPr>
          <p:cNvPr id="3" name="Content Placeholder 2">
            <a:extLst>
              <a:ext uri="{FF2B5EF4-FFF2-40B4-BE49-F238E27FC236}">
                <a16:creationId xmlns:a16="http://schemas.microsoft.com/office/drawing/2014/main" id="{38D78D4E-BA3C-4CD5-BA31-9EF77477CFC0}"/>
              </a:ext>
            </a:extLst>
          </p:cNvPr>
          <p:cNvSpPr>
            <a:spLocks noGrp="1"/>
          </p:cNvSpPr>
          <p:nvPr>
            <p:ph idx="1"/>
          </p:nvPr>
        </p:nvSpPr>
        <p:spPr>
          <a:xfrm>
            <a:off x="3970867" y="2048933"/>
            <a:ext cx="7532156" cy="3742267"/>
          </a:xfrm>
        </p:spPr>
        <p:txBody>
          <a:bodyPr>
            <a:normAutofit/>
          </a:bodyPr>
          <a:lstStyle/>
          <a:p>
            <a:pPr>
              <a:lnSpc>
                <a:spcPct val="90000"/>
              </a:lnSpc>
            </a:pPr>
            <a:r>
              <a:rPr lang="en-GB" dirty="0">
                <a:solidFill>
                  <a:schemeClr val="bg1"/>
                </a:solidFill>
              </a:rPr>
              <a:t>“The Reform and Reconstructionist Jewish communities have formally taken on gay liberation as a part of their religious mission” (Greenberg, 2005)</a:t>
            </a:r>
          </a:p>
          <a:p>
            <a:pPr>
              <a:lnSpc>
                <a:spcPct val="90000"/>
              </a:lnSpc>
            </a:pPr>
            <a:endParaRPr lang="en-GB" dirty="0">
              <a:solidFill>
                <a:schemeClr val="bg1"/>
              </a:solidFill>
            </a:endParaRPr>
          </a:p>
          <a:p>
            <a:pPr>
              <a:lnSpc>
                <a:spcPct val="90000"/>
              </a:lnSpc>
            </a:pPr>
            <a:r>
              <a:rPr lang="en-GB" dirty="0">
                <a:solidFill>
                  <a:schemeClr val="bg1"/>
                </a:solidFill>
              </a:rPr>
              <a:t>The Union for Jewish Reform states that it “Affirms its commitment to the full equality, inclusion and acceptance of people of all gender identities and gender expressions” (Commission on Social Action of Reform Judaism, 2015) </a:t>
            </a:r>
          </a:p>
        </p:txBody>
      </p:sp>
    </p:spTree>
    <p:extLst>
      <p:ext uri="{BB962C8B-B14F-4D97-AF65-F5344CB8AC3E}">
        <p14:creationId xmlns:p14="http://schemas.microsoft.com/office/powerpoint/2010/main" val="7575227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4812F-E8F1-4D26-A2B6-5CB59FC5AB18}"/>
              </a:ext>
            </a:extLst>
          </p:cNvPr>
          <p:cNvSpPr>
            <a:spLocks noGrp="1"/>
          </p:cNvSpPr>
          <p:nvPr>
            <p:ph type="title"/>
          </p:nvPr>
        </p:nvSpPr>
        <p:spPr/>
        <p:txBody>
          <a:bodyPr>
            <a:normAutofit/>
          </a:bodyPr>
          <a:lstStyle/>
          <a:p>
            <a:r>
              <a:rPr lang="en-GB" sz="6600" dirty="0"/>
              <a:t>Challenges </a:t>
            </a:r>
          </a:p>
        </p:txBody>
      </p:sp>
      <p:sp>
        <p:nvSpPr>
          <p:cNvPr id="3" name="Content Placeholder 2">
            <a:extLst>
              <a:ext uri="{FF2B5EF4-FFF2-40B4-BE49-F238E27FC236}">
                <a16:creationId xmlns:a16="http://schemas.microsoft.com/office/drawing/2014/main" id="{4F67A034-831F-414F-AD25-6B9F4F9E707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6221855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19" name="Group 8">
            <a:extLst>
              <a:ext uri="{FF2B5EF4-FFF2-40B4-BE49-F238E27FC236}">
                <a16:creationId xmlns:a16="http://schemas.microsoft.com/office/drawing/2014/main" id="{37FDA103-E93C-4CEF-81ED-76C691476AB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0" name="Freeform 6">
              <a:extLst>
                <a:ext uri="{FF2B5EF4-FFF2-40B4-BE49-F238E27FC236}">
                  <a16:creationId xmlns:a16="http://schemas.microsoft.com/office/drawing/2014/main" id="{C34390FC-0287-47DE-BC09-4B8AD26125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1" name="Freeform 7">
              <a:extLst>
                <a:ext uri="{FF2B5EF4-FFF2-40B4-BE49-F238E27FC236}">
                  <a16:creationId xmlns:a16="http://schemas.microsoft.com/office/drawing/2014/main" id="{D8FAF106-53CB-4766-A369-0DF61B5639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2" name="Freeform 8">
              <a:extLst>
                <a:ext uri="{FF2B5EF4-FFF2-40B4-BE49-F238E27FC236}">
                  <a16:creationId xmlns:a16="http://schemas.microsoft.com/office/drawing/2014/main" id="{EE066CE1-19D1-4BE6-ACF8-EAA97B3912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3" name="Freeform 9">
              <a:extLst>
                <a:ext uri="{FF2B5EF4-FFF2-40B4-BE49-F238E27FC236}">
                  <a16:creationId xmlns:a16="http://schemas.microsoft.com/office/drawing/2014/main" id="{CC70B74E-2A5C-40A6-98DB-A57702C1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4" name="Freeform 10">
              <a:extLst>
                <a:ext uri="{FF2B5EF4-FFF2-40B4-BE49-F238E27FC236}">
                  <a16:creationId xmlns:a16="http://schemas.microsoft.com/office/drawing/2014/main" id="{EF2F2CE3-E9F2-4B88-A344-E673E08CF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5" name="Freeform 11">
              <a:extLst>
                <a:ext uri="{FF2B5EF4-FFF2-40B4-BE49-F238E27FC236}">
                  <a16:creationId xmlns:a16="http://schemas.microsoft.com/office/drawing/2014/main" id="{FB11C1E1-E825-4847-9FF9-8194D26DA3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90CC3D72-2114-44FD-A2BC-4DEFEAB95AAD}"/>
              </a:ext>
            </a:extLst>
          </p:cNvPr>
          <p:cNvSpPr>
            <a:spLocks noGrp="1"/>
          </p:cNvSpPr>
          <p:nvPr>
            <p:ph type="title"/>
          </p:nvPr>
        </p:nvSpPr>
        <p:spPr>
          <a:xfrm>
            <a:off x="1601173" y="-79730"/>
            <a:ext cx="4278928" cy="1752599"/>
          </a:xfrm>
        </p:spPr>
        <p:txBody>
          <a:bodyPr>
            <a:normAutofit/>
          </a:bodyPr>
          <a:lstStyle/>
          <a:p>
            <a:r>
              <a:rPr lang="en-GB" dirty="0"/>
              <a:t>Challenges: Politics</a:t>
            </a:r>
            <a:br>
              <a:rPr lang="en-GB" dirty="0"/>
            </a:br>
            <a:r>
              <a:rPr lang="en-GB" dirty="0"/>
              <a:t>USA </a:t>
            </a:r>
          </a:p>
        </p:txBody>
      </p:sp>
      <p:sp>
        <p:nvSpPr>
          <p:cNvPr id="3" name="Content Placeholder 2">
            <a:extLst>
              <a:ext uri="{FF2B5EF4-FFF2-40B4-BE49-F238E27FC236}">
                <a16:creationId xmlns:a16="http://schemas.microsoft.com/office/drawing/2014/main" id="{CFB8C6E8-833D-4F90-8404-74B46A5BA8AE}"/>
              </a:ext>
            </a:extLst>
          </p:cNvPr>
          <p:cNvSpPr>
            <a:spLocks noGrp="1"/>
          </p:cNvSpPr>
          <p:nvPr>
            <p:ph idx="1"/>
          </p:nvPr>
        </p:nvSpPr>
        <p:spPr>
          <a:xfrm>
            <a:off x="765174" y="815913"/>
            <a:ext cx="5181774" cy="6119812"/>
          </a:xfrm>
        </p:spPr>
        <p:txBody>
          <a:bodyPr>
            <a:normAutofit/>
          </a:bodyPr>
          <a:lstStyle/>
          <a:p>
            <a:pPr lvl="1">
              <a:lnSpc>
                <a:spcPct val="90000"/>
              </a:lnSpc>
              <a:buFont typeface="Courier New" panose="02070309020205020404" pitchFamily="49" charset="0"/>
              <a:buChar char="o"/>
            </a:pPr>
            <a:r>
              <a:rPr lang="en-GB" sz="2400" dirty="0"/>
              <a:t>“A confluence of events in 2017 led to a surge in attacks on our community – from bomb threats, cemetery desecrations, white supremacists marching in Charlottesville, and children harassing children at school,” (Greenblatt,2018) </a:t>
            </a:r>
          </a:p>
          <a:p>
            <a:pPr lvl="1">
              <a:lnSpc>
                <a:spcPct val="90000"/>
              </a:lnSpc>
              <a:buFont typeface="Courier New" panose="02070309020205020404" pitchFamily="49" charset="0"/>
              <a:buChar char="o"/>
            </a:pPr>
            <a:r>
              <a:rPr lang="en-GB" sz="2400" dirty="0"/>
              <a:t>Changes to the Embassy in Israel has increased tension amongst the Jewish Community </a:t>
            </a:r>
          </a:p>
          <a:p>
            <a:pPr lvl="1">
              <a:lnSpc>
                <a:spcPct val="90000"/>
              </a:lnSpc>
              <a:buFont typeface="Courier New" panose="02070309020205020404" pitchFamily="49" charset="0"/>
              <a:buChar char="o"/>
            </a:pPr>
            <a:endParaRPr lang="en-GB" sz="1700" dirty="0"/>
          </a:p>
        </p:txBody>
      </p:sp>
      <p:sp>
        <p:nvSpPr>
          <p:cNvPr id="20" name="Rounded Rectangle 16">
            <a:extLst>
              <a:ext uri="{FF2B5EF4-FFF2-40B4-BE49-F238E27FC236}">
                <a16:creationId xmlns:a16="http://schemas.microsoft.com/office/drawing/2014/main" id="{A26D183E-22A6-4713-B267-DCB0605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648931"/>
            <a:ext cx="5407023"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37C2BB0-1D9D-4C6A-8331-2CED51DE1AFE}"/>
              </a:ext>
            </a:extLst>
          </p:cNvPr>
          <p:cNvPicPr>
            <a:picLocks noChangeAspect="1"/>
          </p:cNvPicPr>
          <p:nvPr/>
        </p:nvPicPr>
        <p:blipFill rotWithShape="1">
          <a:blip r:embed="rId4"/>
          <a:srcRect r="933" b="19504"/>
          <a:stretch/>
        </p:blipFill>
        <p:spPr>
          <a:xfrm>
            <a:off x="6172521" y="1672869"/>
            <a:ext cx="5211616" cy="3337281"/>
          </a:xfrm>
          <a:prstGeom prst="rect">
            <a:avLst/>
          </a:prstGeom>
        </p:spPr>
      </p:pic>
    </p:spTree>
    <p:extLst>
      <p:ext uri="{BB962C8B-B14F-4D97-AF65-F5344CB8AC3E}">
        <p14:creationId xmlns:p14="http://schemas.microsoft.com/office/powerpoint/2010/main" val="42779717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extLst/>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7CD84345-4C2D-4AC9-8B46-38CD7EB27A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1" name="Freeform 6">
              <a:extLst>
                <a:ext uri="{FF2B5EF4-FFF2-40B4-BE49-F238E27FC236}">
                  <a16:creationId xmlns:a16="http://schemas.microsoft.com/office/drawing/2014/main" id="{06004AD5-000A-4B3A-A66D-4DAEA4C0A9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2" name="Freeform 7">
              <a:extLst>
                <a:ext uri="{FF2B5EF4-FFF2-40B4-BE49-F238E27FC236}">
                  <a16:creationId xmlns:a16="http://schemas.microsoft.com/office/drawing/2014/main" id="{DC8B6059-1CE9-402A-9DED-50C1BA86E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3" name="Freeform 8">
              <a:extLst>
                <a:ext uri="{FF2B5EF4-FFF2-40B4-BE49-F238E27FC236}">
                  <a16:creationId xmlns:a16="http://schemas.microsoft.com/office/drawing/2014/main" id="{4C8E754E-5B48-49B3-894C-4C1755D070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4" name="Freeform 9">
              <a:extLst>
                <a:ext uri="{FF2B5EF4-FFF2-40B4-BE49-F238E27FC236}">
                  <a16:creationId xmlns:a16="http://schemas.microsoft.com/office/drawing/2014/main" id="{A016F088-A0F8-4795-9577-C498D2587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5" name="Freeform 10">
              <a:extLst>
                <a:ext uri="{FF2B5EF4-FFF2-40B4-BE49-F238E27FC236}">
                  <a16:creationId xmlns:a16="http://schemas.microsoft.com/office/drawing/2014/main" id="{3323F8ED-C6CA-47A1-9915-46D0D1901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6" name="Freeform 11">
              <a:extLst>
                <a:ext uri="{FF2B5EF4-FFF2-40B4-BE49-F238E27FC236}">
                  <a16:creationId xmlns:a16="http://schemas.microsoft.com/office/drawing/2014/main" id="{F8C3C0E6-3579-484E-92E4-147EBEB3A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BEAB36D6-DEE9-4AF9-BBAF-107F48BD3093}"/>
              </a:ext>
            </a:extLst>
          </p:cNvPr>
          <p:cNvSpPr>
            <a:spLocks noGrp="1"/>
          </p:cNvSpPr>
          <p:nvPr>
            <p:ph type="title"/>
          </p:nvPr>
        </p:nvSpPr>
        <p:spPr>
          <a:xfrm>
            <a:off x="1484311" y="14288"/>
            <a:ext cx="5781729" cy="1752599"/>
          </a:xfrm>
        </p:spPr>
        <p:txBody>
          <a:bodyPr>
            <a:normAutofit/>
          </a:bodyPr>
          <a:lstStyle/>
          <a:p>
            <a:r>
              <a:rPr lang="en-GB" dirty="0"/>
              <a:t>Challenges: Politics</a:t>
            </a:r>
            <a:br>
              <a:rPr lang="en-GB" dirty="0"/>
            </a:br>
            <a:r>
              <a:rPr lang="en-GB" dirty="0"/>
              <a:t>UK</a:t>
            </a:r>
          </a:p>
        </p:txBody>
      </p:sp>
      <p:sp>
        <p:nvSpPr>
          <p:cNvPr id="3" name="Content Placeholder 2">
            <a:extLst>
              <a:ext uri="{FF2B5EF4-FFF2-40B4-BE49-F238E27FC236}">
                <a16:creationId xmlns:a16="http://schemas.microsoft.com/office/drawing/2014/main" id="{61930F3F-3A3D-4849-93D9-267FF77A7677}"/>
              </a:ext>
            </a:extLst>
          </p:cNvPr>
          <p:cNvSpPr>
            <a:spLocks noGrp="1"/>
          </p:cNvSpPr>
          <p:nvPr>
            <p:ph idx="1"/>
          </p:nvPr>
        </p:nvSpPr>
        <p:spPr>
          <a:xfrm>
            <a:off x="1484310" y="2666999"/>
            <a:ext cx="5781730" cy="3124201"/>
          </a:xfrm>
        </p:spPr>
        <p:txBody>
          <a:bodyPr>
            <a:noAutofit/>
          </a:bodyPr>
          <a:lstStyle/>
          <a:p>
            <a:pPr>
              <a:lnSpc>
                <a:spcPct val="90000"/>
              </a:lnSpc>
              <a:buFont typeface="Courier New" panose="02070309020205020404" pitchFamily="49" charset="0"/>
              <a:buChar char="o"/>
            </a:pPr>
            <a:r>
              <a:rPr lang="en-GB" dirty="0"/>
              <a:t>The Labour party leader, Jeremy Corbin, has recently been accused of being Anti-</a:t>
            </a:r>
            <a:r>
              <a:rPr lang="en-GB" dirty="0" err="1"/>
              <a:t>Semetic</a:t>
            </a:r>
            <a:endParaRPr lang="en-GB" dirty="0"/>
          </a:p>
          <a:p>
            <a:pPr>
              <a:lnSpc>
                <a:spcPct val="90000"/>
              </a:lnSpc>
              <a:buFont typeface="Courier New" panose="02070309020205020404" pitchFamily="49" charset="0"/>
              <a:buChar char="o"/>
            </a:pPr>
            <a:r>
              <a:rPr lang="en-GB" dirty="0"/>
              <a:t>Accusations begun after Corbin “reference to militant groups Hezbollah and Hamas as his “friends”” (Kentish, 2018) </a:t>
            </a:r>
          </a:p>
          <a:p>
            <a:pPr>
              <a:lnSpc>
                <a:spcPct val="90000"/>
              </a:lnSpc>
              <a:buFont typeface="Courier New" panose="02070309020205020404" pitchFamily="49" charset="0"/>
              <a:buChar char="o"/>
            </a:pPr>
            <a:r>
              <a:rPr lang="en-GB" dirty="0"/>
              <a:t>“Nearly 40 per cent of British Jews would 'seriously consider' emigrating if Corbyn became PM” (</a:t>
            </a:r>
            <a:r>
              <a:rPr lang="en-GB" dirty="0" err="1"/>
              <a:t>Harpln</a:t>
            </a:r>
            <a:r>
              <a:rPr lang="en-GB" dirty="0"/>
              <a:t>, 2018)</a:t>
            </a:r>
          </a:p>
        </p:txBody>
      </p:sp>
      <p:sp>
        <p:nvSpPr>
          <p:cNvPr id="18" name="Rounded Rectangle 16">
            <a:extLst>
              <a:ext uri="{FF2B5EF4-FFF2-40B4-BE49-F238E27FC236}">
                <a16:creationId xmlns:a16="http://schemas.microsoft.com/office/drawing/2014/main" id="{5B54E12B-6675-4936-9486-A48148C7CF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503" y="648931"/>
            <a:ext cx="3912520"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533C28F-4FA6-4755-B586-8291A45A7BE7}"/>
              </a:ext>
            </a:extLst>
          </p:cNvPr>
          <p:cNvPicPr>
            <a:picLocks noChangeAspect="1"/>
          </p:cNvPicPr>
          <p:nvPr/>
        </p:nvPicPr>
        <p:blipFill rotWithShape="1">
          <a:blip r:embed="rId4"/>
          <a:srcRect t="21111"/>
          <a:stretch/>
        </p:blipFill>
        <p:spPr>
          <a:xfrm>
            <a:off x="7752734" y="1124066"/>
            <a:ext cx="3588058" cy="4281694"/>
          </a:xfrm>
          <a:prstGeom prst="rect">
            <a:avLst/>
          </a:prstGeom>
        </p:spPr>
      </p:pic>
    </p:spTree>
    <p:extLst>
      <p:ext uri="{BB962C8B-B14F-4D97-AF65-F5344CB8AC3E}">
        <p14:creationId xmlns:p14="http://schemas.microsoft.com/office/powerpoint/2010/main" val="882406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5DBDB-5DB9-4884-8D55-233ED5710B3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CBDB0B5-A9DF-455F-97DC-BA295C62369F}"/>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AFA0E60-957B-4678-A342-D5879414ADF0}"/>
              </a:ext>
            </a:extLst>
          </p:cNvPr>
          <p:cNvPicPr>
            <a:picLocks noChangeAspect="1"/>
          </p:cNvPicPr>
          <p:nvPr/>
        </p:nvPicPr>
        <p:blipFill rotWithShape="1">
          <a:blip r:embed="rId2"/>
          <a:srcRect l="27968" t="24154" r="12174" b="25822"/>
          <a:stretch/>
        </p:blipFill>
        <p:spPr>
          <a:xfrm>
            <a:off x="1820778" y="1066800"/>
            <a:ext cx="9049197" cy="4251960"/>
          </a:xfrm>
          <a:prstGeom prst="rect">
            <a:avLst/>
          </a:prstGeom>
        </p:spPr>
      </p:pic>
    </p:spTree>
    <p:extLst>
      <p:ext uri="{BB962C8B-B14F-4D97-AF65-F5344CB8AC3E}">
        <p14:creationId xmlns:p14="http://schemas.microsoft.com/office/powerpoint/2010/main" val="32982236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18285-92BE-4A57-9C51-D69002540663}"/>
              </a:ext>
            </a:extLst>
          </p:cNvPr>
          <p:cNvSpPr>
            <a:spLocks noGrp="1"/>
          </p:cNvSpPr>
          <p:nvPr>
            <p:ph type="title"/>
          </p:nvPr>
        </p:nvSpPr>
        <p:spPr>
          <a:xfrm>
            <a:off x="1484310" y="0"/>
            <a:ext cx="9619118" cy="856342"/>
          </a:xfrm>
        </p:spPr>
        <p:txBody>
          <a:bodyPr/>
          <a:lstStyle/>
          <a:p>
            <a:r>
              <a:rPr lang="en-GB" dirty="0"/>
              <a:t>Bibliography </a:t>
            </a:r>
          </a:p>
        </p:txBody>
      </p:sp>
      <p:sp>
        <p:nvSpPr>
          <p:cNvPr id="3" name="Content Placeholder 2">
            <a:extLst>
              <a:ext uri="{FF2B5EF4-FFF2-40B4-BE49-F238E27FC236}">
                <a16:creationId xmlns:a16="http://schemas.microsoft.com/office/drawing/2014/main" id="{EDA1C67A-081C-4B25-AA0C-E68B4B569B2B}"/>
              </a:ext>
            </a:extLst>
          </p:cNvPr>
          <p:cNvSpPr>
            <a:spLocks noGrp="1"/>
          </p:cNvSpPr>
          <p:nvPr>
            <p:ph idx="1"/>
          </p:nvPr>
        </p:nvSpPr>
        <p:spPr>
          <a:xfrm>
            <a:off x="1484310" y="1055913"/>
            <a:ext cx="10018713" cy="5584038"/>
          </a:xfrm>
        </p:spPr>
        <p:txBody>
          <a:bodyPr>
            <a:normAutofit fontScale="40000" lnSpcReduction="20000"/>
          </a:bodyPr>
          <a:lstStyle/>
          <a:p>
            <a:r>
              <a:rPr lang="en-GB" dirty="0"/>
              <a:t>Central Conference of American Rabbis (2017). Does reform Judaism believe the Torah was given by God to the Jewish people? - Quora. [online] Quora.com. Available at: https://www.quora.com/Does-reform-Judaism-believe-the-Torah-was-given-by-God-to-the-Jewish-people [Accessed 9 Oct. 2018].</a:t>
            </a:r>
          </a:p>
          <a:p>
            <a:r>
              <a:rPr lang="en-GB" dirty="0"/>
              <a:t>Commission on Social Action of Reform Judaism (2015). Resolution on the Rights of Transgender and Gender Non-Conforming People. [online] Union for Reform Judaism. Available at: https://urj.org/what-we-believe/resolutions/resolution-rights-transgender-and-gender-non-conforming-people [Accessed 11 Oct. 2018]. </a:t>
            </a:r>
          </a:p>
          <a:p>
            <a:r>
              <a:rPr lang="en-GB" dirty="0" err="1"/>
              <a:t>Encyclopedia</a:t>
            </a:r>
            <a:r>
              <a:rPr lang="en-GB" dirty="0"/>
              <a:t> Britannica. (1998). Reform Judaism. [online] Available at: https://www.britannica.com/topic/Reform-Judaism [Accessed 9 Oct. 2018].</a:t>
            </a:r>
          </a:p>
          <a:p>
            <a:r>
              <a:rPr lang="en-GB" dirty="0"/>
              <a:t>Gay Jewish Flag. (n.d.). [image] Available at: https://www.myjewishlearning.com/wp-content/uploads/2017/03/crop-gb-lgbt-1.jpg [Accessed 9 Oct. 2018].</a:t>
            </a:r>
          </a:p>
          <a:p>
            <a:r>
              <a:rPr lang="en-GB" dirty="0"/>
              <a:t>Greenberg, S. (2005). Wrestling with god and men. London: University of Wisconsin Press.</a:t>
            </a:r>
          </a:p>
          <a:p>
            <a:r>
              <a:rPr lang="en-GB" dirty="0" err="1"/>
              <a:t>Harpln</a:t>
            </a:r>
            <a:r>
              <a:rPr lang="en-GB" dirty="0"/>
              <a:t>, L. (2018). Nearly 40 per cent of British Jews would 'seriously consider' emigrating if Corbyn became PM. [online] Thejc.com. Available at: https://www.thejc.com/news/uk-news/nearly-40-per-cent-of-british-jews-would-seriously-consider-emigrating-if-corbyn-became-pm-1.469270 [Accessed 11 Oct. 2018].</a:t>
            </a:r>
          </a:p>
          <a:p>
            <a:r>
              <a:rPr lang="en-GB" dirty="0"/>
              <a:t>Holmes, O. (2018). Antisemitic incidents in US soar to highest level in two decades. [online] the Guardian. Available at: https://www.theguardian.com/society/2018/feb/27/antisemitism-us-rises-anti-defamation-league [Accessed 11 Oct. 2018].</a:t>
            </a:r>
          </a:p>
          <a:p>
            <a:r>
              <a:rPr lang="en-GB" dirty="0"/>
              <a:t>https://www.sefaria.org/Mishnah_Kiddushin.4?ven=The_Mishna_with_Obadiah_Bartenura_by_Rabbi_Shraga_Silverstein&amp;lang=bi</a:t>
            </a:r>
          </a:p>
          <a:p>
            <a:r>
              <a:rPr lang="en-GB" dirty="0"/>
              <a:t>Is Judaism good for women? (2013). Moment Magazine, 38(5), 26-28.) </a:t>
            </a:r>
          </a:p>
          <a:p>
            <a:r>
              <a:rPr lang="en-GB" dirty="0"/>
              <a:t>Jewish Women. (2017). [image] Available at: https://www.google.co.uk/url?sa=i&amp;rct=j&amp;q=&amp;esrc=s&amp;source=images&amp;cd=&amp;cad=rja&amp;uact=8&amp;ved=2ahUKEwjH8Ladk_ndAhXoxoUKHRC3AQIQjRx6BAgBEAU&amp;url=https%3A%2F%2Fwww.ynetnews.com%2Farticles%2F0%2C7340%2CL-5048733%2C00.html&amp;psig=AOvVaw1rAPTr1I6mGv6qaaHXnPHE&amp;ust=1539167245986992 [Accessed 11 Oct. 2018].</a:t>
            </a:r>
          </a:p>
          <a:p>
            <a:r>
              <a:rPr lang="en-GB" dirty="0"/>
              <a:t>Kentish, B. (2018). What is the row over Jeremy Corbyn and antisemitism about?. [online] The Independent. Available at: https://www.independent.co.uk/news/uk/politics/jeremy-corbyn-antisemitism-labour-party-israel-palestine-jewish-a8274771.html [Accessed 11 Oct. 2018].</a:t>
            </a:r>
          </a:p>
          <a:p>
            <a:r>
              <a:rPr lang="en-GB" dirty="0"/>
              <a:t>Question Marks. (2018). [image] Available at: https://i2.wp.com/adelaidecityrotaract.org/wp/wp-content/uploads/2017/07/question-mark-2405202_1280.png?resize=750%2C410 [Accessed 11 Oct. 2018].</a:t>
            </a:r>
          </a:p>
          <a:p>
            <a:r>
              <a:rPr lang="en-GB" dirty="0"/>
              <a:t>Reform Synagogue. (n.d.). [image] Available at: https://photos.smugmug.com/Charleston-SC-Churches/KKBE/i-ggjgWzq/0/fd2889e0/L/KKBE%20Kahal%20Kadosh%20Beth%20Elohim%20Reform%20Jewish%20Synagogue%20Charleston%20SC%20by%20Steven%20Hyatt-L.jpg [Accessed 11 Oct. 2018].</a:t>
            </a:r>
          </a:p>
          <a:p>
            <a:r>
              <a:rPr lang="en-GB" dirty="0"/>
              <a:t>Reform Women two. (n.d.). [image] Available at: https://encrypted-tbn0.gstatic.com/images?q=tbn:ANd9GcTM0JlRvNASehRjfhR5kKaNH11a_p-DA-jZ2cFUV9P67ex-gSMcPA [Accessed 9 Oct. 2018].</a:t>
            </a:r>
          </a:p>
          <a:p>
            <a:r>
              <a:rPr lang="en-GB" dirty="0"/>
              <a:t>ReformJudaism.org. (n.d.). What is Reform Judaism?. [online] Available at: https://reformjudaism.org/what-reform-judaism [Accessed 8 Oct. 2018].</a:t>
            </a:r>
          </a:p>
          <a:p>
            <a:r>
              <a:rPr lang="en-GB" dirty="0"/>
              <a:t>Romain, J. (2009). BBC - Religions - Judaism: Reform Judaism. [online] Bbc.co.uk. Available at: http://www.bbc.co.uk/religion/religions/judaism/subdivisions/reform_1.shtml [Accessed 9 Oct. 2018].</a:t>
            </a:r>
          </a:p>
          <a:p>
            <a:r>
              <a:rPr lang="en-GB" dirty="0"/>
              <a:t>World Union for Progressive Judaism. (n.d.). [image] Available at: https://upload.wikimedia.org/wikipedia/commons/thumb/d/d0/WorldUnionProgressiveJudaism1970.jpg/1200px-WorldUnionProgressiveJudaism1970.jpg [Accessed 8 Oct. 2018].</a:t>
            </a:r>
          </a:p>
          <a:p>
            <a:endParaRPr lang="en-GB" dirty="0"/>
          </a:p>
          <a:p>
            <a:endParaRPr lang="en-GB" dirty="0"/>
          </a:p>
        </p:txBody>
      </p:sp>
    </p:spTree>
    <p:extLst>
      <p:ext uri="{BB962C8B-B14F-4D97-AF65-F5344CB8AC3E}">
        <p14:creationId xmlns:p14="http://schemas.microsoft.com/office/powerpoint/2010/main" val="21793998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D6BA167A-D3C3-4EE8-8B5E-1367920872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28" name="Freeform 6">
              <a:extLst>
                <a:ext uri="{FF2B5EF4-FFF2-40B4-BE49-F238E27FC236}">
                  <a16:creationId xmlns:a16="http://schemas.microsoft.com/office/drawing/2014/main" id="{810CA83B-630E-45DB-ADCB-F026042851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9" name="Freeform 7">
              <a:extLst>
                <a:ext uri="{FF2B5EF4-FFF2-40B4-BE49-F238E27FC236}">
                  <a16:creationId xmlns:a16="http://schemas.microsoft.com/office/drawing/2014/main" id="{7A57B554-6973-429A-818B-524C03DA4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30" name="Freeform 9">
              <a:extLst>
                <a:ext uri="{FF2B5EF4-FFF2-40B4-BE49-F238E27FC236}">
                  <a16:creationId xmlns:a16="http://schemas.microsoft.com/office/drawing/2014/main" id="{89ED2DB2-F3BB-4B5E-84E6-CC259E394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31" name="Freeform 10">
              <a:extLst>
                <a:ext uri="{FF2B5EF4-FFF2-40B4-BE49-F238E27FC236}">
                  <a16:creationId xmlns:a16="http://schemas.microsoft.com/office/drawing/2014/main" id="{93816493-5723-43CF-95A9-2CDEC9B11D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32" name="Freeform 11">
              <a:extLst>
                <a:ext uri="{FF2B5EF4-FFF2-40B4-BE49-F238E27FC236}">
                  <a16:creationId xmlns:a16="http://schemas.microsoft.com/office/drawing/2014/main" id="{A9964935-0316-4743-BD2E-35B86AF48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3" name="Freeform 12">
              <a:extLst>
                <a:ext uri="{FF2B5EF4-FFF2-40B4-BE49-F238E27FC236}">
                  <a16:creationId xmlns:a16="http://schemas.microsoft.com/office/drawing/2014/main" id="{2B20A700-1547-48D5-AA6F-C1473539C7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35" name="Rectangle 34">
            <a:extLst>
              <a:ext uri="{FF2B5EF4-FFF2-40B4-BE49-F238E27FC236}">
                <a16:creationId xmlns:a16="http://schemas.microsoft.com/office/drawing/2014/main" id="{F64080D6-34DE-4277-97CC-2FB381284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3">
            <a:extLst>
              <a:ext uri="{FF2B5EF4-FFF2-40B4-BE49-F238E27FC236}">
                <a16:creationId xmlns:a16="http://schemas.microsoft.com/office/drawing/2014/main" id="{9B1D27B9-39DB-4BB5-AA9B-A44CDD65D4C8}"/>
              </a:ext>
            </a:extLst>
          </p:cNvPr>
          <p:cNvPicPr>
            <a:picLocks noChangeAspect="1"/>
          </p:cNvPicPr>
          <p:nvPr/>
        </p:nvPicPr>
        <p:blipFill rotWithShape="1">
          <a:blip r:embed="rId2">
            <a:alphaModFix amt="40000"/>
            <a:extLst/>
          </a:blip>
          <a:srcRect l="539" r="2128"/>
          <a:stretch/>
        </p:blipFill>
        <p:spPr>
          <a:xfrm>
            <a:off x="20" y="10"/>
            <a:ext cx="12191980" cy="6857990"/>
          </a:xfrm>
          <a:prstGeom prst="rect">
            <a:avLst/>
          </a:prstGeom>
        </p:spPr>
      </p:pic>
      <p:sp>
        <p:nvSpPr>
          <p:cNvPr id="2" name="Title 1">
            <a:extLst>
              <a:ext uri="{FF2B5EF4-FFF2-40B4-BE49-F238E27FC236}">
                <a16:creationId xmlns:a16="http://schemas.microsoft.com/office/drawing/2014/main" id="{0A5B6558-4AA4-4A0D-9A20-8E1EE2CCE2E3}"/>
              </a:ext>
            </a:extLst>
          </p:cNvPr>
          <p:cNvSpPr>
            <a:spLocks noGrp="1"/>
          </p:cNvSpPr>
          <p:nvPr>
            <p:ph type="title"/>
          </p:nvPr>
        </p:nvSpPr>
        <p:spPr>
          <a:xfrm>
            <a:off x="33863" y="3938577"/>
            <a:ext cx="8574622" cy="2616199"/>
          </a:xfrm>
        </p:spPr>
        <p:txBody>
          <a:bodyPr vert="horz" lIns="91440" tIns="45720" rIns="91440" bIns="45720" rtlCol="0" anchor="b">
            <a:normAutofit/>
          </a:bodyPr>
          <a:lstStyle/>
          <a:p>
            <a:pPr algn="r"/>
            <a:r>
              <a:rPr lang="en-US" sz="6000" dirty="0"/>
              <a:t>Any Questions? </a:t>
            </a:r>
          </a:p>
        </p:txBody>
      </p:sp>
    </p:spTree>
    <p:extLst>
      <p:ext uri="{BB962C8B-B14F-4D97-AF65-F5344CB8AC3E}">
        <p14:creationId xmlns:p14="http://schemas.microsoft.com/office/powerpoint/2010/main" val="1347610086"/>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EB8F22"/>
      </a:accent1>
      <a:accent2>
        <a:srgbClr val="CD4223"/>
      </a:accent2>
      <a:accent3>
        <a:srgbClr val="A89374"/>
      </a:accent3>
      <a:accent4>
        <a:srgbClr val="83AA67"/>
      </a:accent4>
      <a:accent5>
        <a:srgbClr val="4FA9C1"/>
      </a:accent5>
      <a:accent6>
        <a:srgbClr val="9390AF"/>
      </a:accent6>
      <a:hlink>
        <a:srgbClr val="EC7220"/>
      </a:hlink>
      <a:folHlink>
        <a:srgbClr val="F09355"/>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EBEC8F79-A447-43FC-8E81-85E8468AF3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791</TotalTime>
  <Words>3348</Words>
  <Application>Microsoft Office PowerPoint</Application>
  <PresentationFormat>Widescreen</PresentationFormat>
  <Paragraphs>87</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Corbel</vt:lpstr>
      <vt:lpstr>Courier New</vt:lpstr>
      <vt:lpstr>Parallax</vt:lpstr>
      <vt:lpstr>Reform Judaism </vt:lpstr>
      <vt:lpstr>In This Presentation…</vt:lpstr>
      <vt:lpstr>Beliefs </vt:lpstr>
      <vt:lpstr>History</vt:lpstr>
      <vt:lpstr>Beliefs: Changes to Judaism  </vt:lpstr>
      <vt:lpstr>Beliefs: Women </vt:lpstr>
      <vt:lpstr>Beliefs: LGBTQ+</vt:lpstr>
      <vt:lpstr>Challenges </vt:lpstr>
      <vt:lpstr>Challenges: Politics USA </vt:lpstr>
      <vt:lpstr>Challenges: Politics UK</vt:lpstr>
      <vt:lpstr>PowerPoint Presentation</vt:lpstr>
      <vt:lpstr>Bibliography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Reform Judaism </dc:title>
  <dc:creator>Emily Howells (1700912)</dc:creator>
  <cp:lastModifiedBy>Emily Howells (1700912)</cp:lastModifiedBy>
  <cp:revision>26</cp:revision>
  <cp:lastPrinted>2018-10-11T20:29:33Z</cp:lastPrinted>
  <dcterms:created xsi:type="dcterms:W3CDTF">2018-10-11T11:25:31Z</dcterms:created>
  <dcterms:modified xsi:type="dcterms:W3CDTF">2018-10-12T00:38:19Z</dcterms:modified>
</cp:coreProperties>
</file>