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6"/>
  </p:notesMasterIdLst>
  <p:sldIdLst>
    <p:sldId id="256" r:id="rId2"/>
    <p:sldId id="276" r:id="rId3"/>
    <p:sldId id="27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8" r:id="rId14"/>
    <p:sldId id="279" r:id="rId15"/>
    <p:sldId id="280" r:id="rId16"/>
    <p:sldId id="271" r:id="rId17"/>
    <p:sldId id="270" r:id="rId18"/>
    <p:sldId id="282" r:id="rId19"/>
    <p:sldId id="272" r:id="rId20"/>
    <p:sldId id="273" r:id="rId21"/>
    <p:sldId id="274" r:id="rId22"/>
    <p:sldId id="275" r:id="rId23"/>
    <p:sldId id="286" r:id="rId24"/>
    <p:sldId id="281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1F627B-8A91-491D-8284-B31525CD476C}" v="3" dt="2022-11-25T13:49:53.3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633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 Goodfellow-Smith" userId="e113a12a-32d2-447a-af79-9adf142d0e5a" providerId="ADAL" clId="{AE1F627B-8A91-491D-8284-B31525CD476C}"/>
    <pc:docChg chg="undo custSel delSld modSld">
      <pc:chgData name="Michael Goodfellow-Smith" userId="e113a12a-32d2-447a-af79-9adf142d0e5a" providerId="ADAL" clId="{AE1F627B-8A91-491D-8284-B31525CD476C}" dt="2022-11-25T13:50:44.331" v="43" actId="2696"/>
      <pc:docMkLst>
        <pc:docMk/>
      </pc:docMkLst>
      <pc:sldChg chg="addSp modSp mod modNotesTx">
        <pc:chgData name="Michael Goodfellow-Smith" userId="e113a12a-32d2-447a-af79-9adf142d0e5a" providerId="ADAL" clId="{AE1F627B-8A91-491D-8284-B31525CD476C}" dt="2022-11-25T12:35:41.273" v="42" actId="20577"/>
        <pc:sldMkLst>
          <pc:docMk/>
          <pc:sldMk cId="2047147167" sldId="281"/>
        </pc:sldMkLst>
        <pc:spChg chg="add mod">
          <ac:chgData name="Michael Goodfellow-Smith" userId="e113a12a-32d2-447a-af79-9adf142d0e5a" providerId="ADAL" clId="{AE1F627B-8A91-491D-8284-B31525CD476C}" dt="2022-11-25T12:32:21.548" v="16"/>
          <ac:spMkLst>
            <pc:docMk/>
            <pc:sldMk cId="2047147167" sldId="281"/>
            <ac:spMk id="4" creationId="{93D2B6F1-8C13-1D4C-6FB4-BA6F45EF2BB3}"/>
          </ac:spMkLst>
        </pc:spChg>
      </pc:sldChg>
      <pc:sldChg chg="del">
        <pc:chgData name="Michael Goodfellow-Smith" userId="e113a12a-32d2-447a-af79-9adf142d0e5a" providerId="ADAL" clId="{AE1F627B-8A91-491D-8284-B31525CD476C}" dt="2022-11-25T13:50:44.331" v="43" actId="2696"/>
        <pc:sldMkLst>
          <pc:docMk/>
          <pc:sldMk cId="0" sldId="28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182A04-11C5-4A64-A96E-AB4A8251D91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47B6B6-A585-4712-911E-CBD6058FEA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21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ro.arcgis.com/en/pro-app/latest/get-started/create-a-project.htm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Values – a label, measurement, observation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47B6B6-A585-4712-911E-CBD6058FEA7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542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44AFBC7F-7E8C-4880-9BCE-840E6B322A8E}" type="slidenum">
              <a:rPr lang="en-GB" altLang="en-US">
                <a:latin typeface="Times" pitchFamily="18" charset="0"/>
              </a:rPr>
              <a:pPr/>
              <a:t>4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0963" name="Rectangle 3074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075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1C2752B-2280-4C35-A6A3-468E6BEC2637}" type="slidenum">
              <a:rPr lang="en-GB" altLang="en-US">
                <a:latin typeface="Times" pitchFamily="18" charset="0"/>
              </a:rPr>
              <a:pPr/>
              <a:t>7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9D8129A-05B2-4A55-A6C4-D12B1DA678C8}" type="slidenum">
              <a:rPr lang="en-GB" altLang="en-US">
                <a:latin typeface="Times" pitchFamily="18" charset="0"/>
              </a:rPr>
              <a:pPr/>
              <a:t>8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313F3D9-797D-41D9-8B19-E6FC15BA07E2}" type="slidenum">
              <a:rPr lang="en-GB" altLang="en-US">
                <a:latin typeface="Times" pitchFamily="18" charset="0"/>
              </a:rPr>
              <a:pPr/>
              <a:t>10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ED5F69D-43C6-4177-B19E-3A9A395738D4}" type="slidenum">
              <a:rPr lang="en-GB" altLang="en-US">
                <a:latin typeface="Times" pitchFamily="18" charset="0"/>
              </a:rPr>
              <a:pPr/>
              <a:t>11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219E5BB-A408-4D94-A07E-926CEFA328D0}" type="slidenum">
              <a:rPr lang="en-GB" altLang="en-US">
                <a:latin typeface="Times" pitchFamily="18" charset="0"/>
              </a:rPr>
              <a:pPr/>
              <a:t>12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Platte </a:t>
            </a:r>
            <a:r>
              <a:rPr lang="en-GB" dirty="0" err="1"/>
              <a:t>Carre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47B6B6-A585-4712-911E-CBD6058FEA7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308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754B281-1D1F-4F1F-ACBF-6CA6FAB11645}" type="slidenum">
              <a:rPr lang="en-GB" altLang="en-US">
                <a:latin typeface="Times" pitchFamily="18" charset="0"/>
              </a:rPr>
              <a:pPr/>
              <a:t>16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TASK </a:t>
            </a:r>
            <a:r>
              <a:rPr lang="en-GB"/>
              <a:t>– ArcGIS </a:t>
            </a:r>
            <a:r>
              <a:rPr lang="en-GB" dirty="0"/>
              <a:t>Pro </a:t>
            </a:r>
            <a:r>
              <a:rPr lang="en-GB"/>
              <a:t>- </a:t>
            </a:r>
            <a:r>
              <a:rPr lang="en-GB">
                <a:hlinkClick r:id="rId3"/>
              </a:rPr>
              <a:t>Create a project—ArcGIS Pro | Documentation</a:t>
            </a:r>
            <a:endParaRPr lang="en-GB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47B6B6-A585-4712-911E-CBD6058FEA7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074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947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009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320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072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14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169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803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44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514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116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2490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051109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3188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2999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748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317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163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219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istics.gov.uk/" TargetMode="External"/><Relationship Id="rId7" Type="http://schemas.openxmlformats.org/officeDocument/2006/relationships/hyperlink" Target="https://livingatlas.arcgis.com/en/home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igimap.edina.ac.uk/" TargetMode="External"/><Relationship Id="rId5" Type="http://schemas.openxmlformats.org/officeDocument/2006/relationships/hyperlink" Target="https://ukdataservice.ac.uk/" TargetMode="External"/><Relationship Id="rId4" Type="http://schemas.openxmlformats.org/officeDocument/2006/relationships/hyperlink" Target="https://naturalresources.wales/evidence-and-data/accessing-our-data/access-our-data-maps-and-reports/?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GIS DATA REPRESENTATION</a:t>
            </a:r>
            <a:br>
              <a:rPr lang="en-GB" sz="2800" dirty="0"/>
            </a:br>
            <a:r>
              <a:rPr lang="en-GB" sz="2800" dirty="0"/>
              <a:t>Dr. Mike Goodfellow-Smith</a:t>
            </a:r>
            <a:br>
              <a:rPr lang="en-GB" sz="2800" dirty="0"/>
            </a:br>
            <a:r>
              <a:rPr lang="en-GB" sz="1400" dirty="0"/>
              <a:t>Revised and Presented</a:t>
            </a:r>
            <a:br>
              <a:rPr lang="en-GB" sz="2800" dirty="0"/>
            </a:br>
            <a:r>
              <a:rPr lang="en-GB" sz="1400" dirty="0"/>
              <a:t>Originator – B. Holland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7DDD2-CE8C-FFEB-AEE6-A8E432C8A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GEOSPATIAL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1616D-EB50-16F8-B720-BAC4E6150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Information that can be pinpointed to spatially explicit locations.</a:t>
            </a:r>
          </a:p>
          <a:p>
            <a:r>
              <a:rPr lang="en-GB" dirty="0"/>
              <a:t>Two parts: spatial coordinates; one or more values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335244DC-5760-1A95-130E-8ADEC0A3EA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001547"/>
            <a:ext cx="4699248" cy="2853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5441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9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2457E1-526A-86F7-9955-20F758523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TYPES OF SPATIAL DATA</a:t>
            </a:r>
          </a:p>
        </p:txBody>
      </p:sp>
      <p:sp useBgFill="1">
        <p:nvSpPr>
          <p:cNvPr id="1041" name="Freeform: Shape 1040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3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8926B-AE1B-18BD-F0FA-B0E8FE3C06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8" y="2548281"/>
            <a:ext cx="3841954" cy="3658689"/>
          </a:xfrm>
        </p:spPr>
        <p:txBody>
          <a:bodyPr>
            <a:normAutofit/>
          </a:bodyPr>
          <a:lstStyle/>
          <a:p>
            <a:r>
              <a:rPr lang="en-GB" dirty="0"/>
              <a:t>Raster – a set of numbers stored in a rectangular matrix, always pixelated, no smooth curves</a:t>
            </a:r>
          </a:p>
          <a:p>
            <a:r>
              <a:rPr lang="en-GB" dirty="0"/>
              <a:t>Vector – can have any continuous shape and can be an area, a line or a point.</a:t>
            </a:r>
          </a:p>
        </p:txBody>
      </p:sp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C9FA76B4-4201-F12D-80EC-C87DBFB85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68937" y="2733580"/>
            <a:ext cx="4088720" cy="3291419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33760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8"/>
          <p:cNvSpPr txBox="1">
            <a:spLocks noChangeArrowheads="1"/>
          </p:cNvSpPr>
          <p:nvPr/>
        </p:nvSpPr>
        <p:spPr bwMode="auto">
          <a:xfrm>
            <a:off x="971600" y="1260930"/>
            <a:ext cx="27876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dirty="0">
                <a:latin typeface="Arial" charset="0"/>
              </a:rPr>
              <a:t>Stages involved in constructing a GIS data model</a:t>
            </a:r>
          </a:p>
        </p:txBody>
      </p:sp>
      <p:pic>
        <p:nvPicPr>
          <p:cNvPr id="4099" name="Picture 19" descr="fig-3-0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17538"/>
            <a:ext cx="3328988" cy="535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982046" y="3294063"/>
            <a:ext cx="3298784" cy="1517904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/>
              <a:t>At each stage of the model building process the physical element represented on the map become more of an abstract of reality</a:t>
            </a:r>
          </a:p>
        </p:txBody>
      </p:sp>
    </p:spTree>
    <p:extLst>
      <p:ext uri="{BB962C8B-B14F-4D97-AF65-F5344CB8AC3E}">
        <p14:creationId xmlns:p14="http://schemas.microsoft.com/office/powerpoint/2010/main" val="3908030492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Modes or dimensions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Temporal - Feb 10 2023</a:t>
            </a:r>
          </a:p>
          <a:p>
            <a:pPr eaLnBrk="1" hangingPunct="1">
              <a:defRPr/>
            </a:pPr>
            <a:r>
              <a:rPr lang="en-GB" dirty="0"/>
              <a:t>Thematic - car accidents</a:t>
            </a:r>
          </a:p>
          <a:p>
            <a:pPr eaLnBrk="1" hangingPunct="1">
              <a:defRPr/>
            </a:pPr>
            <a:r>
              <a:rPr lang="en-GB" dirty="0"/>
              <a:t>Spatial - near IQ car park</a:t>
            </a:r>
          </a:p>
          <a:p>
            <a:pPr eaLnBrk="1" hangingPunct="1">
              <a:defRPr/>
            </a:pPr>
            <a:r>
              <a:rPr lang="en-GB" dirty="0"/>
              <a:t>Thus temporal dimensions indicate time, thematic indicates the characteristics of the real world feature and spatial gives it a location.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340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903" y="836712"/>
            <a:ext cx="7024744" cy="100811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200" dirty="0"/>
              <a:t>Classifying Spatial Data – Entity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/>
              <a:t>Geographic theory employs the subdivision of spatial data into one of four object classes</a:t>
            </a:r>
            <a:endParaRPr lang="en-GB" sz="2400" dirty="0"/>
          </a:p>
          <a:p>
            <a:pPr lvl="1" eaLnBrk="1" hangingPunct="1">
              <a:defRPr/>
            </a:pPr>
            <a:r>
              <a:rPr lang="en-GB" sz="1600" dirty="0"/>
              <a:t>Points, Lines, Areas, Surfaces</a:t>
            </a:r>
          </a:p>
          <a:p>
            <a:pPr lvl="1" eaLnBrk="1" hangingPunct="1">
              <a:defRPr/>
            </a:pPr>
            <a:r>
              <a:rPr lang="en-GB" sz="1600" dirty="0"/>
              <a:t>Vector Data structures - Use is made of the two-</a:t>
            </a:r>
            <a:r>
              <a:rPr lang="en-GB" sz="1600" dirty="0" err="1"/>
              <a:t>dimentional</a:t>
            </a:r>
            <a:r>
              <a:rPr lang="en-GB" sz="1600" dirty="0"/>
              <a:t> Cartesian (</a:t>
            </a:r>
            <a:r>
              <a:rPr lang="en-GB" sz="1600" dirty="0" err="1"/>
              <a:t>x,y</a:t>
            </a:r>
            <a:r>
              <a:rPr lang="en-GB" sz="1600" dirty="0"/>
              <a:t>) co-ordinate system to store shapes as spatial entities.</a:t>
            </a:r>
          </a:p>
          <a:p>
            <a:pPr lvl="1" eaLnBrk="1" hangingPunct="1">
              <a:defRPr/>
            </a:pPr>
            <a:r>
              <a:rPr lang="en-GB" sz="1600" dirty="0"/>
              <a:t>The following Diagram gives examples</a:t>
            </a:r>
            <a:endParaRPr lang="en-GB" sz="2000" dirty="0"/>
          </a:p>
        </p:txBody>
      </p:sp>
      <p:grpSp>
        <p:nvGrpSpPr>
          <p:cNvPr id="4" name="Group 3"/>
          <p:cNvGrpSpPr/>
          <p:nvPr/>
        </p:nvGrpSpPr>
        <p:grpSpPr>
          <a:xfrm>
            <a:off x="2555776" y="4704395"/>
            <a:ext cx="5057775" cy="1222049"/>
            <a:chOff x="1724025" y="3876675"/>
            <a:chExt cx="5057775" cy="2038350"/>
          </a:xfrm>
        </p:grpSpPr>
        <p:sp>
          <p:nvSpPr>
            <p:cNvPr id="11268" name="Line 4"/>
            <p:cNvSpPr>
              <a:spLocks noChangeShapeType="1"/>
            </p:cNvSpPr>
            <p:nvPr/>
          </p:nvSpPr>
          <p:spPr bwMode="auto">
            <a:xfrm>
              <a:off x="1724025" y="4552950"/>
              <a:ext cx="533400" cy="6858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Line 5"/>
            <p:cNvSpPr>
              <a:spLocks noChangeShapeType="1"/>
            </p:cNvSpPr>
            <p:nvPr/>
          </p:nvSpPr>
          <p:spPr bwMode="auto">
            <a:xfrm flipH="1">
              <a:off x="1762125" y="4610100"/>
              <a:ext cx="533400" cy="6096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0" name="Freeform 7"/>
            <p:cNvSpPr>
              <a:spLocks/>
            </p:cNvSpPr>
            <p:nvPr/>
          </p:nvSpPr>
          <p:spPr bwMode="auto">
            <a:xfrm>
              <a:off x="3876675" y="4086225"/>
              <a:ext cx="609600" cy="1828800"/>
            </a:xfrm>
            <a:custGeom>
              <a:avLst/>
              <a:gdLst>
                <a:gd name="T0" fmla="*/ 0 w 384"/>
                <a:gd name="T1" fmla="*/ 0 h 1152"/>
                <a:gd name="T2" fmla="*/ 384 w 384"/>
                <a:gd name="T3" fmla="*/ 432 h 1152"/>
                <a:gd name="T4" fmla="*/ 240 w 384"/>
                <a:gd name="T5" fmla="*/ 1152 h 1152"/>
                <a:gd name="T6" fmla="*/ 0 60000 65536"/>
                <a:gd name="T7" fmla="*/ 0 60000 65536"/>
                <a:gd name="T8" fmla="*/ 0 60000 65536"/>
                <a:gd name="T9" fmla="*/ 0 w 384"/>
                <a:gd name="T10" fmla="*/ 0 h 1152"/>
                <a:gd name="T11" fmla="*/ 384 w 384"/>
                <a:gd name="T12" fmla="*/ 1152 h 115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84" h="1152">
                  <a:moveTo>
                    <a:pt x="0" y="0"/>
                  </a:moveTo>
                  <a:lnTo>
                    <a:pt x="384" y="432"/>
                  </a:lnTo>
                  <a:lnTo>
                    <a:pt x="240" y="1152"/>
                  </a:lnTo>
                </a:path>
              </a:pathLst>
            </a:cu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1271" name="Freeform 8"/>
            <p:cNvSpPr>
              <a:spLocks/>
            </p:cNvSpPr>
            <p:nvPr/>
          </p:nvSpPr>
          <p:spPr bwMode="auto">
            <a:xfrm>
              <a:off x="5715000" y="3876675"/>
              <a:ext cx="1066800" cy="1905000"/>
            </a:xfrm>
            <a:custGeom>
              <a:avLst/>
              <a:gdLst>
                <a:gd name="T0" fmla="*/ 336 w 672"/>
                <a:gd name="T1" fmla="*/ 0 h 1200"/>
                <a:gd name="T2" fmla="*/ 0 w 672"/>
                <a:gd name="T3" fmla="*/ 528 h 1200"/>
                <a:gd name="T4" fmla="*/ 0 w 672"/>
                <a:gd name="T5" fmla="*/ 1200 h 1200"/>
                <a:gd name="T6" fmla="*/ 624 w 672"/>
                <a:gd name="T7" fmla="*/ 1200 h 1200"/>
                <a:gd name="T8" fmla="*/ 672 w 672"/>
                <a:gd name="T9" fmla="*/ 240 h 1200"/>
                <a:gd name="T10" fmla="*/ 336 w 672"/>
                <a:gd name="T11" fmla="*/ 0 h 12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72"/>
                <a:gd name="T19" fmla="*/ 0 h 1200"/>
                <a:gd name="T20" fmla="*/ 672 w 672"/>
                <a:gd name="T21" fmla="*/ 1200 h 12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72" h="1200">
                  <a:moveTo>
                    <a:pt x="336" y="0"/>
                  </a:moveTo>
                  <a:lnTo>
                    <a:pt x="0" y="528"/>
                  </a:lnTo>
                  <a:lnTo>
                    <a:pt x="0" y="1200"/>
                  </a:lnTo>
                  <a:lnTo>
                    <a:pt x="624" y="1200"/>
                  </a:lnTo>
                  <a:lnTo>
                    <a:pt x="672" y="240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63184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026"/>
          <p:cNvSpPr txBox="1">
            <a:spLocks noChangeArrowheads="1"/>
          </p:cNvSpPr>
          <p:nvPr/>
        </p:nvSpPr>
        <p:spPr bwMode="auto">
          <a:xfrm>
            <a:off x="640167" y="5884863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Raster and vector spatial data</a:t>
            </a:r>
          </a:p>
        </p:txBody>
      </p:sp>
      <p:pic>
        <p:nvPicPr>
          <p:cNvPr id="12291" name="Picture 1029" descr="fig-3-9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25" y="1393825"/>
            <a:ext cx="8128000" cy="400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0172677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027"/>
          <p:cNvSpPr txBox="1">
            <a:spLocks noChangeArrowheads="1"/>
          </p:cNvSpPr>
          <p:nvPr/>
        </p:nvSpPr>
        <p:spPr bwMode="auto">
          <a:xfrm>
            <a:off x="467544" y="5895975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Effect of changing resolution in the raster (left) and vector worlds (right)</a:t>
            </a:r>
          </a:p>
        </p:txBody>
      </p:sp>
      <p:pic>
        <p:nvPicPr>
          <p:cNvPr id="13315" name="Picture 1029" descr="fig-3-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575" y="447675"/>
            <a:ext cx="7264400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2543149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Raster data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000" dirty="0"/>
              <a:t>The following slide provides an example of a raster data representation </a:t>
            </a:r>
          </a:p>
          <a:p>
            <a:pPr eaLnBrk="1" hangingPunct="1">
              <a:defRPr/>
            </a:pPr>
            <a:r>
              <a:rPr lang="en-GB" sz="2000" dirty="0"/>
              <a:t>Basically we us the principle of pixels on a computer screen – each pixel will have a grid reference. Each reference will have one or more values attached to it.</a:t>
            </a:r>
          </a:p>
          <a:p>
            <a:pPr eaLnBrk="1" hangingPunct="1">
              <a:defRPr/>
            </a:pPr>
            <a:r>
              <a:rPr lang="en-GB" sz="2000" dirty="0"/>
              <a:t>In a simple raster structure different spatial features must be stored as separate data layers.</a:t>
            </a:r>
          </a:p>
          <a:p>
            <a:pPr marL="0" indent="0" eaLnBrk="1" hangingPunct="1"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74110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3"/>
          <p:cNvSpPr txBox="1">
            <a:spLocks noChangeArrowheads="1"/>
          </p:cNvSpPr>
          <p:nvPr/>
        </p:nvSpPr>
        <p:spPr bwMode="auto">
          <a:xfrm>
            <a:off x="609600" y="5445224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A simple raster data structure</a:t>
            </a:r>
          </a:p>
        </p:txBody>
      </p:sp>
      <p:pic>
        <p:nvPicPr>
          <p:cNvPr id="15363" name="Picture 6" descr="fig-3-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88" y="1681163"/>
            <a:ext cx="8231187" cy="343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1500811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3"/>
          <p:cNvSpPr txBox="1">
            <a:spLocks noChangeArrowheads="1"/>
          </p:cNvSpPr>
          <p:nvPr/>
        </p:nvSpPr>
        <p:spPr bwMode="auto">
          <a:xfrm>
            <a:off x="610578" y="5508241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Feature coding of cells in the raster world</a:t>
            </a:r>
          </a:p>
        </p:txBody>
      </p:sp>
      <p:pic>
        <p:nvPicPr>
          <p:cNvPr id="16387" name="Picture 6" descr="fig-3-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63" y="1720850"/>
            <a:ext cx="8177212" cy="3373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0718652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3"/>
          <p:cNvSpPr txBox="1">
            <a:spLocks noChangeArrowheads="1"/>
          </p:cNvSpPr>
          <p:nvPr/>
        </p:nvSpPr>
        <p:spPr bwMode="auto">
          <a:xfrm>
            <a:off x="609600" y="5855548"/>
            <a:ext cx="8534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Data structures in the vector world: (a) simple data structure;</a:t>
            </a:r>
            <a:br>
              <a:rPr lang="en-US" altLang="en-US" dirty="0">
                <a:latin typeface="Arial" charset="0"/>
              </a:rPr>
            </a:br>
            <a:r>
              <a:rPr lang="en-US" altLang="en-US" dirty="0">
                <a:latin typeface="Arial" charset="0"/>
              </a:rPr>
              <a:t>(b) point dictionary</a:t>
            </a:r>
          </a:p>
        </p:txBody>
      </p:sp>
      <p:pic>
        <p:nvPicPr>
          <p:cNvPr id="18435" name="Picture 5" descr="fig-3-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063" y="504825"/>
            <a:ext cx="32766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5321879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2" name="Rectangle 2061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53A0EB55-F6C0-37F7-3CAD-B3327C5ECC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0641" y="643467"/>
            <a:ext cx="6312822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4" name="Rectangle 2063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041475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92A9C309-045F-825E-7701-F513C79D3B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600" y="683185"/>
            <a:ext cx="7108905" cy="5491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1" name="Rectangle 3080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492676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285CE12A-52BB-9D60-2B9B-E1FD3DB05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286" y="1340768"/>
            <a:ext cx="8809258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83750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3"/>
          <p:cNvSpPr txBox="1">
            <a:spLocks noChangeArrowheads="1"/>
          </p:cNvSpPr>
          <p:nvPr/>
        </p:nvSpPr>
        <p:spPr bwMode="auto">
          <a:xfrm>
            <a:off x="107504" y="5877272"/>
            <a:ext cx="288032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The layer-based approach</a:t>
            </a:r>
          </a:p>
        </p:txBody>
      </p:sp>
      <p:pic>
        <p:nvPicPr>
          <p:cNvPr id="35843" name="Picture 5" descr="fig-3-3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8821"/>
            <a:ext cx="3024336" cy="676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2035247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Processing Network Forecast Data</a:t>
            </a:r>
            <a:endParaRPr lang="en-GB"/>
          </a:p>
        </p:txBody>
      </p:sp>
      <p:grpSp>
        <p:nvGrpSpPr>
          <p:cNvPr id="2" name="Group 25"/>
          <p:cNvGrpSpPr>
            <a:grpSpLocks/>
          </p:cNvGrpSpPr>
          <p:nvPr/>
        </p:nvGrpSpPr>
        <p:grpSpPr bwMode="auto">
          <a:xfrm>
            <a:off x="857224" y="2058988"/>
            <a:ext cx="7829576" cy="3351212"/>
            <a:chOff x="120" y="1153"/>
            <a:chExt cx="5352" cy="2111"/>
          </a:xfrm>
        </p:grpSpPr>
        <p:sp>
          <p:nvSpPr>
            <p:cNvPr id="51204" name="AutoShape 4"/>
            <p:cNvSpPr>
              <a:spLocks noChangeArrowheads="1"/>
            </p:cNvSpPr>
            <p:nvPr/>
          </p:nvSpPr>
          <p:spPr bwMode="auto">
            <a:xfrm>
              <a:off x="797" y="1786"/>
              <a:ext cx="746" cy="1126"/>
            </a:xfrm>
            <a:prstGeom prst="flowChartMagneticDisk">
              <a:avLst/>
            </a:prstGeom>
            <a:solidFill>
              <a:srgbClr val="FF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05" name="AutoShape 5"/>
            <p:cNvSpPr>
              <a:spLocks noChangeArrowheads="1"/>
            </p:cNvSpPr>
            <p:nvPr/>
          </p:nvSpPr>
          <p:spPr bwMode="auto">
            <a:xfrm>
              <a:off x="1881" y="1927"/>
              <a:ext cx="1152" cy="844"/>
            </a:xfrm>
            <a:prstGeom prst="flowChartPredefinedProcess">
              <a:avLst/>
            </a:prstGeom>
            <a:solidFill>
              <a:srgbClr val="FFCC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06" name="AutoShape 6"/>
            <p:cNvSpPr>
              <a:spLocks noChangeArrowheads="1"/>
            </p:cNvSpPr>
            <p:nvPr/>
          </p:nvSpPr>
          <p:spPr bwMode="auto">
            <a:xfrm>
              <a:off x="3507" y="1505"/>
              <a:ext cx="407" cy="492"/>
            </a:xfrm>
            <a:prstGeom prst="flowChartMagneticDisk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07" name="AutoShape 7"/>
            <p:cNvSpPr>
              <a:spLocks noChangeArrowheads="1"/>
            </p:cNvSpPr>
            <p:nvPr/>
          </p:nvSpPr>
          <p:spPr bwMode="auto">
            <a:xfrm>
              <a:off x="3575" y="2138"/>
              <a:ext cx="407" cy="493"/>
            </a:xfrm>
            <a:prstGeom prst="flowChartMagneticDisk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08" name="AutoShape 8"/>
            <p:cNvSpPr>
              <a:spLocks noChangeArrowheads="1"/>
            </p:cNvSpPr>
            <p:nvPr/>
          </p:nvSpPr>
          <p:spPr bwMode="auto">
            <a:xfrm>
              <a:off x="3507" y="2771"/>
              <a:ext cx="407" cy="493"/>
            </a:xfrm>
            <a:prstGeom prst="flowChartMagneticDisk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09" name="Line 9"/>
            <p:cNvSpPr>
              <a:spLocks noChangeShapeType="1"/>
            </p:cNvSpPr>
            <p:nvPr/>
          </p:nvSpPr>
          <p:spPr bwMode="auto">
            <a:xfrm flipV="1">
              <a:off x="3033" y="1786"/>
              <a:ext cx="407" cy="35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10" name="Line 10"/>
            <p:cNvSpPr>
              <a:spLocks noChangeShapeType="1"/>
            </p:cNvSpPr>
            <p:nvPr/>
          </p:nvSpPr>
          <p:spPr bwMode="auto">
            <a:xfrm>
              <a:off x="3033" y="2349"/>
              <a:ext cx="542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11" name="Line 11"/>
            <p:cNvSpPr>
              <a:spLocks noChangeShapeType="1"/>
            </p:cNvSpPr>
            <p:nvPr/>
          </p:nvSpPr>
          <p:spPr bwMode="auto">
            <a:xfrm>
              <a:off x="3033" y="2560"/>
              <a:ext cx="407" cy="28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12" name="Text Box 12"/>
            <p:cNvSpPr txBox="1">
              <a:spLocks noChangeArrowheads="1"/>
            </p:cNvSpPr>
            <p:nvPr/>
          </p:nvSpPr>
          <p:spPr bwMode="auto">
            <a:xfrm>
              <a:off x="2085" y="2138"/>
              <a:ext cx="745" cy="2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0" hangingPunct="0"/>
              <a:r>
                <a:rPr lang="en-US" sz="1400" b="1">
                  <a:solidFill>
                    <a:srgbClr val="FF3300"/>
                  </a:solidFill>
                  <a:latin typeface="Times New Roman" pitchFamily="18" charset="0"/>
                </a:rPr>
                <a:t>Process Forecast Data</a:t>
              </a:r>
            </a:p>
          </p:txBody>
        </p:sp>
        <p:sp>
          <p:nvSpPr>
            <p:cNvPr id="51213" name="Line 13"/>
            <p:cNvSpPr>
              <a:spLocks noChangeShapeType="1"/>
            </p:cNvSpPr>
            <p:nvPr/>
          </p:nvSpPr>
          <p:spPr bwMode="auto">
            <a:xfrm>
              <a:off x="1543" y="2349"/>
              <a:ext cx="338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14" name="Text Box 14"/>
            <p:cNvSpPr txBox="1">
              <a:spLocks noChangeArrowheads="1"/>
            </p:cNvSpPr>
            <p:nvPr/>
          </p:nvSpPr>
          <p:spPr bwMode="auto">
            <a:xfrm>
              <a:off x="865" y="2279"/>
              <a:ext cx="610" cy="4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0" hangingPunct="0"/>
              <a:r>
                <a:rPr lang="en-US" sz="1400" b="1">
                  <a:solidFill>
                    <a:srgbClr val="FF3300"/>
                  </a:solidFill>
                  <a:latin typeface="Times New Roman" pitchFamily="18" charset="0"/>
                </a:rPr>
                <a:t>Network Forecast Raw Data</a:t>
              </a:r>
            </a:p>
          </p:txBody>
        </p:sp>
        <p:sp>
          <p:nvSpPr>
            <p:cNvPr id="51215" name="Text Box 15"/>
            <p:cNvSpPr txBox="1">
              <a:spLocks noChangeArrowheads="1"/>
            </p:cNvSpPr>
            <p:nvPr/>
          </p:nvSpPr>
          <p:spPr bwMode="auto">
            <a:xfrm>
              <a:off x="3430" y="1716"/>
              <a:ext cx="746" cy="2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400" b="1">
                  <a:solidFill>
                    <a:srgbClr val="FF3300"/>
                  </a:solidFill>
                  <a:latin typeface="Times New Roman" pitchFamily="18" charset="0"/>
                </a:rPr>
                <a:t>Probability</a:t>
              </a:r>
            </a:p>
          </p:txBody>
        </p:sp>
        <p:sp>
          <p:nvSpPr>
            <p:cNvPr id="51216" name="Text Box 16"/>
            <p:cNvSpPr txBox="1">
              <a:spLocks noChangeArrowheads="1"/>
            </p:cNvSpPr>
            <p:nvPr/>
          </p:nvSpPr>
          <p:spPr bwMode="auto">
            <a:xfrm>
              <a:off x="3527" y="2349"/>
              <a:ext cx="745" cy="2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400" b="1">
                  <a:solidFill>
                    <a:srgbClr val="FF3300"/>
                  </a:solidFill>
                  <a:latin typeface="Times New Roman" pitchFamily="18" charset="0"/>
                </a:rPr>
                <a:t>Average</a:t>
              </a:r>
            </a:p>
          </p:txBody>
        </p:sp>
        <p:sp>
          <p:nvSpPr>
            <p:cNvPr id="51217" name="Text Box 17"/>
            <p:cNvSpPr txBox="1">
              <a:spLocks noChangeArrowheads="1"/>
            </p:cNvSpPr>
            <p:nvPr/>
          </p:nvSpPr>
          <p:spPr bwMode="auto">
            <a:xfrm>
              <a:off x="3430" y="2983"/>
              <a:ext cx="746" cy="2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400" b="1">
                  <a:solidFill>
                    <a:srgbClr val="FF3300"/>
                  </a:solidFill>
                  <a:latin typeface="Times New Roman" pitchFamily="18" charset="0"/>
                </a:rPr>
                <a:t>Minimum</a:t>
              </a:r>
            </a:p>
          </p:txBody>
        </p:sp>
        <p:sp>
          <p:nvSpPr>
            <p:cNvPr id="51218" name="AutoShape 18"/>
            <p:cNvSpPr>
              <a:spLocks noChangeArrowheads="1"/>
            </p:cNvSpPr>
            <p:nvPr/>
          </p:nvSpPr>
          <p:spPr bwMode="auto">
            <a:xfrm>
              <a:off x="4320" y="1857"/>
              <a:ext cx="1152" cy="985"/>
            </a:xfrm>
            <a:prstGeom prst="flowChartDisplay">
              <a:avLst/>
            </a:prstGeom>
            <a:solidFill>
              <a:srgbClr val="CC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19" name="Text Box 19"/>
            <p:cNvSpPr txBox="1">
              <a:spLocks noChangeArrowheads="1"/>
            </p:cNvSpPr>
            <p:nvPr/>
          </p:nvSpPr>
          <p:spPr bwMode="auto">
            <a:xfrm>
              <a:off x="4727" y="2209"/>
              <a:ext cx="474" cy="281"/>
            </a:xfrm>
            <a:prstGeom prst="rect">
              <a:avLst/>
            </a:prstGeom>
            <a:solidFill>
              <a:srgbClr val="FFFFFF">
                <a:alpha val="50000"/>
              </a:srgbClr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2000" b="1">
                  <a:solidFill>
                    <a:srgbClr val="FF3300"/>
                  </a:solidFill>
                  <a:latin typeface="Times New Roman" pitchFamily="18" charset="0"/>
                </a:rPr>
                <a:t>GIS</a:t>
              </a:r>
            </a:p>
          </p:txBody>
        </p:sp>
        <p:sp>
          <p:nvSpPr>
            <p:cNvPr id="51220" name="Line 20"/>
            <p:cNvSpPr>
              <a:spLocks noChangeShapeType="1"/>
            </p:cNvSpPr>
            <p:nvPr/>
          </p:nvSpPr>
          <p:spPr bwMode="auto">
            <a:xfrm>
              <a:off x="3914" y="1927"/>
              <a:ext cx="474" cy="21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21" name="Line 21"/>
            <p:cNvSpPr>
              <a:spLocks noChangeShapeType="1"/>
            </p:cNvSpPr>
            <p:nvPr/>
          </p:nvSpPr>
          <p:spPr bwMode="auto">
            <a:xfrm flipV="1">
              <a:off x="3914" y="2701"/>
              <a:ext cx="474" cy="21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22" name="Line 22"/>
            <p:cNvSpPr>
              <a:spLocks noChangeShapeType="1"/>
            </p:cNvSpPr>
            <p:nvPr/>
          </p:nvSpPr>
          <p:spPr bwMode="auto">
            <a:xfrm>
              <a:off x="3982" y="2349"/>
              <a:ext cx="338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23" name="Line 23"/>
            <p:cNvSpPr>
              <a:spLocks noChangeShapeType="1"/>
            </p:cNvSpPr>
            <p:nvPr/>
          </p:nvSpPr>
          <p:spPr bwMode="auto">
            <a:xfrm>
              <a:off x="323" y="1364"/>
              <a:ext cx="474" cy="42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24" name="Text Box 24"/>
            <p:cNvSpPr txBox="1">
              <a:spLocks noChangeArrowheads="1"/>
            </p:cNvSpPr>
            <p:nvPr/>
          </p:nvSpPr>
          <p:spPr bwMode="auto">
            <a:xfrm>
              <a:off x="120" y="1153"/>
              <a:ext cx="881" cy="281"/>
            </a:xfrm>
            <a:prstGeom prst="rect">
              <a:avLst/>
            </a:prstGeom>
            <a:solidFill>
              <a:srgbClr val="FFFFFF">
                <a:alpha val="50000"/>
              </a:srgbClr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2000" b="1" dirty="0">
                  <a:solidFill>
                    <a:srgbClr val="FF3300"/>
                  </a:solidFill>
                  <a:latin typeface="Times New Roman" pitchFamily="18" charset="0"/>
                </a:rPr>
                <a:t>Internet</a:t>
              </a:r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90600" y="152400"/>
            <a:ext cx="7248525" cy="657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285728"/>
            <a:ext cx="6643734" cy="6028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7" name="Rectangle 5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Downloaded Data</a:t>
            </a:r>
            <a:endParaRPr lang="en-US"/>
          </a:p>
        </p:txBody>
      </p:sp>
      <p:pic>
        <p:nvPicPr>
          <p:cNvPr id="5427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214414" y="1071546"/>
            <a:ext cx="6034087" cy="4525963"/>
          </a:xfrm>
          <a:noFill/>
          <a:ln/>
        </p:spPr>
      </p:pic>
      <p:pic>
        <p:nvPicPr>
          <p:cNvPr id="54281" name="Picture 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3286124"/>
            <a:ext cx="5486400" cy="286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5" name="Rectangle 5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Processed Data</a:t>
            </a:r>
            <a:endParaRPr lang="en-US"/>
          </a:p>
        </p:txBody>
      </p:sp>
      <p:pic>
        <p:nvPicPr>
          <p:cNvPr id="5632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28" y="1285860"/>
            <a:ext cx="5219700" cy="3543300"/>
          </a:xfrm>
          <a:noFill/>
          <a:ln/>
        </p:spPr>
      </p:pic>
      <p:pic>
        <p:nvPicPr>
          <p:cNvPr id="56327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3214686"/>
            <a:ext cx="5486400" cy="286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76200" y="274638"/>
            <a:ext cx="8853518" cy="1154098"/>
          </a:xfrm>
        </p:spPr>
        <p:txBody>
          <a:bodyPr vert="horz"/>
          <a:lstStyle/>
          <a:p>
            <a:r>
              <a:rPr lang="en-GB" dirty="0"/>
              <a:t>2D GIS Analysis</a:t>
            </a:r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 bwMode="auto">
          <a:xfrm>
            <a:off x="1357290" y="1071546"/>
            <a:ext cx="7572428" cy="1228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</a:pPr>
            <a:r>
              <a:rPr lang="en-GB" sz="2400" dirty="0"/>
              <a:t>Within GIS this tabular data is given life.  Visualising the data enables the user to easily see where colder sections of the road network exist.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70000"/>
            </a:pPr>
            <a:endParaRPr lang="en-GB" sz="2400" dirty="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endParaRPr lang="en-US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2500306"/>
            <a:ext cx="5486400" cy="375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5786" y="428604"/>
            <a:ext cx="7996262" cy="511156"/>
          </a:xfrm>
        </p:spPr>
        <p:txBody>
          <a:bodyPr/>
          <a:lstStyle/>
          <a:p>
            <a:r>
              <a:rPr lang="en-GB" dirty="0"/>
              <a:t>2D GIS Analysis cont...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5852" y="1714488"/>
            <a:ext cx="7643866" cy="4592631"/>
          </a:xfrm>
        </p:spPr>
        <p:txBody>
          <a:bodyPr/>
          <a:lstStyle/>
          <a:p>
            <a:r>
              <a:rPr lang="en-GB" dirty="0"/>
              <a:t>By  performing further analysis of this data you can clearly identify sections of road that match the chosen criteria.</a:t>
            </a:r>
          </a:p>
          <a:p>
            <a:r>
              <a:rPr lang="en-GB" dirty="0"/>
              <a:t>A query was used to select sections of the road that had an average temperature less than 3 a probability &gt; 0.2 and a height of &lt; 100m.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DCEC1A-4C24-55DF-1433-ADD97FA85F3D}"/>
              </a:ext>
            </a:extLst>
          </p:cNvPr>
          <p:cNvSpPr txBox="1"/>
          <p:nvPr/>
        </p:nvSpPr>
        <p:spPr>
          <a:xfrm>
            <a:off x="179512" y="116632"/>
            <a:ext cx="24657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DATA SOURCES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D2B6F1-8C13-1D4C-6FB4-BA6F45EF2BB3}"/>
              </a:ext>
            </a:extLst>
          </p:cNvPr>
          <p:cNvSpPr txBox="1"/>
          <p:nvPr/>
        </p:nvSpPr>
        <p:spPr>
          <a:xfrm>
            <a:off x="611560" y="2132856"/>
            <a:ext cx="7096815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u="sng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www.statistics.gov.uk</a:t>
            </a:r>
            <a:endParaRPr lang="en-GB" u="sng" dirty="0"/>
          </a:p>
          <a:p>
            <a:endParaRPr lang="en-GB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>
                <a:hlinkClick r:id="rId4"/>
              </a:rPr>
              <a:t>Natural Resources Wales / Access our data, maps and reports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UK Data Service</a:t>
            </a:r>
            <a:endParaRPr lang="en-GB" dirty="0"/>
          </a:p>
          <a:p>
            <a:endParaRPr lang="en-GB" dirty="0"/>
          </a:p>
          <a:p>
            <a:r>
              <a:rPr lang="en-GB" dirty="0" err="1">
                <a:hlinkClick r:id="rId6"/>
              </a:rPr>
              <a:t>Digimap</a:t>
            </a:r>
            <a:r>
              <a:rPr lang="en-GB" dirty="0">
                <a:hlinkClick r:id="rId6"/>
              </a:rPr>
              <a:t> (edina.ac.uk)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7"/>
              </a:rPr>
              <a:t>Living Atlas of the World | ArcGIS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1471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502</Words>
  <Application>Microsoft Office PowerPoint</Application>
  <PresentationFormat>On-screen Show (4:3)</PresentationFormat>
  <Paragraphs>67</Paragraphs>
  <Slides>24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Arial</vt:lpstr>
      <vt:lpstr>Calibri</vt:lpstr>
      <vt:lpstr>Century Gothic</vt:lpstr>
      <vt:lpstr>Times</vt:lpstr>
      <vt:lpstr>Times New Roman</vt:lpstr>
      <vt:lpstr>Verdana</vt:lpstr>
      <vt:lpstr>Wingdings</vt:lpstr>
      <vt:lpstr>Wingdings 3</vt:lpstr>
      <vt:lpstr>Ion</vt:lpstr>
      <vt:lpstr>GIS DATA REPRESENTATION Dr. Mike Goodfellow-Smith Revised and Presented Originator – B. Holland</vt:lpstr>
      <vt:lpstr>GEOSPATIAL DATA</vt:lpstr>
      <vt:lpstr>TYPES OF SPATIAL DATA</vt:lpstr>
      <vt:lpstr>PowerPoint Presentation</vt:lpstr>
      <vt:lpstr>Modes or dimensions</vt:lpstr>
      <vt:lpstr>Classifying Spatial Data – Entity Definition</vt:lpstr>
      <vt:lpstr>PowerPoint Presentation</vt:lpstr>
      <vt:lpstr>PowerPoint Presentation</vt:lpstr>
      <vt:lpstr>Raster data structures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Processing Network Forecast Data</vt:lpstr>
      <vt:lpstr>PowerPoint Presentation</vt:lpstr>
      <vt:lpstr>PowerPoint Presentation</vt:lpstr>
      <vt:lpstr>Downloaded Data</vt:lpstr>
      <vt:lpstr>Processed Data</vt:lpstr>
      <vt:lpstr>2D GIS Analysis</vt:lpstr>
      <vt:lpstr>2D GIS Analysis cont...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Michael Goodfellow-Smith</cp:lastModifiedBy>
  <cp:revision>9</cp:revision>
  <dcterms:created xsi:type="dcterms:W3CDTF">2014-10-22T10:07:26Z</dcterms:created>
  <dcterms:modified xsi:type="dcterms:W3CDTF">2022-11-25T13:50:54Z</dcterms:modified>
</cp:coreProperties>
</file>