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notesMasterIdLst>
    <p:notesMasterId r:id="rId10"/>
  </p:notesMasterIdLst>
  <p:sldIdLst>
    <p:sldId id="256" r:id="rId2"/>
    <p:sldId id="257" r:id="rId3"/>
    <p:sldId id="262" r:id="rId4"/>
    <p:sldId id="258" r:id="rId5"/>
    <p:sldId id="260" r:id="rId6"/>
    <p:sldId id="261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67B7EA-C8AB-58AC-8BE1-E316FBF243BD}" v="81" dt="2023-12-10T10:08:00.685"/>
    <p1510:client id="{C8C51A5C-1450-4B3D-B070-734CC9942164}" v="25" dt="2023-12-08T16:59:04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D70008-58BB-4FC4-A195-1C7E255375C3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6D2F732-660B-456C-965D-913F409E5FF1}">
      <dgm:prSet/>
      <dgm:spPr/>
      <dgm:t>
        <a:bodyPr/>
        <a:lstStyle/>
        <a:p>
          <a:r>
            <a:rPr lang="en-US" dirty="0"/>
            <a:t>Banks</a:t>
          </a:r>
        </a:p>
      </dgm:t>
    </dgm:pt>
    <dgm:pt modelId="{63DB032C-3880-4270-BA19-B554503CCAAF}" type="parTrans" cxnId="{995DBC1A-9229-4085-9414-261266CE1801}">
      <dgm:prSet/>
      <dgm:spPr/>
      <dgm:t>
        <a:bodyPr/>
        <a:lstStyle/>
        <a:p>
          <a:endParaRPr lang="en-US"/>
        </a:p>
      </dgm:t>
    </dgm:pt>
    <dgm:pt modelId="{C4EC55EA-6829-447C-A6E9-DB509D8E3EDA}" type="sibTrans" cxnId="{995DBC1A-9229-4085-9414-261266CE1801}">
      <dgm:prSet/>
      <dgm:spPr/>
      <dgm:t>
        <a:bodyPr/>
        <a:lstStyle/>
        <a:p>
          <a:endParaRPr lang="en-US"/>
        </a:p>
      </dgm:t>
    </dgm:pt>
    <dgm:pt modelId="{E6A3CDA1-4DAD-4681-B44A-FBC937FBA25E}">
      <dgm:prSet/>
      <dgm:spPr/>
      <dgm:t>
        <a:bodyPr/>
        <a:lstStyle/>
        <a:p>
          <a:r>
            <a:rPr lang="en-US" dirty="0"/>
            <a:t>Investment company’s</a:t>
          </a:r>
        </a:p>
      </dgm:t>
    </dgm:pt>
    <dgm:pt modelId="{CEA27814-D4C4-4653-BD7F-DF34B97C1748}" type="parTrans" cxnId="{D8AF9E46-FFC1-44D3-8DA8-747A8E1B422C}">
      <dgm:prSet/>
      <dgm:spPr/>
      <dgm:t>
        <a:bodyPr/>
        <a:lstStyle/>
        <a:p>
          <a:endParaRPr lang="en-US"/>
        </a:p>
      </dgm:t>
    </dgm:pt>
    <dgm:pt modelId="{5976AEF8-FEEB-4F66-8C7E-4F7583ECF39C}" type="sibTrans" cxnId="{D8AF9E46-FFC1-44D3-8DA8-747A8E1B422C}">
      <dgm:prSet/>
      <dgm:spPr/>
      <dgm:t>
        <a:bodyPr/>
        <a:lstStyle/>
        <a:p>
          <a:endParaRPr lang="en-US"/>
        </a:p>
      </dgm:t>
    </dgm:pt>
    <dgm:pt modelId="{4118BF31-32F1-452B-B439-2D1D2A45E6AF}">
      <dgm:prSet/>
      <dgm:spPr/>
      <dgm:t>
        <a:bodyPr/>
        <a:lstStyle/>
        <a:p>
          <a:r>
            <a:rPr lang="en-US"/>
            <a:t>Share holders </a:t>
          </a:r>
        </a:p>
      </dgm:t>
    </dgm:pt>
    <dgm:pt modelId="{3160C692-D6F3-48BC-B5F5-FF905E9920E7}" type="parTrans" cxnId="{12654994-6863-49CD-B9CC-0969E473AB05}">
      <dgm:prSet/>
      <dgm:spPr/>
      <dgm:t>
        <a:bodyPr/>
        <a:lstStyle/>
        <a:p>
          <a:endParaRPr lang="en-US"/>
        </a:p>
      </dgm:t>
    </dgm:pt>
    <dgm:pt modelId="{CB1BD305-1B5F-41EB-99AB-4D12F2A76788}" type="sibTrans" cxnId="{12654994-6863-49CD-B9CC-0969E473AB05}">
      <dgm:prSet/>
      <dgm:spPr/>
      <dgm:t>
        <a:bodyPr/>
        <a:lstStyle/>
        <a:p>
          <a:endParaRPr lang="en-US"/>
        </a:p>
      </dgm:t>
    </dgm:pt>
    <dgm:pt modelId="{5750EF61-5C83-4A7F-922F-AA1311081D00}" type="pres">
      <dgm:prSet presAssocID="{28D70008-58BB-4FC4-A195-1C7E255375C3}" presName="linear" presStyleCnt="0">
        <dgm:presLayoutVars>
          <dgm:dir/>
          <dgm:animLvl val="lvl"/>
          <dgm:resizeHandles val="exact"/>
        </dgm:presLayoutVars>
      </dgm:prSet>
      <dgm:spPr/>
    </dgm:pt>
    <dgm:pt modelId="{AC6F4983-6B28-4E07-9255-ACB19B34EE1B}" type="pres">
      <dgm:prSet presAssocID="{76D2F732-660B-456C-965D-913F409E5FF1}" presName="parentLin" presStyleCnt="0"/>
      <dgm:spPr/>
    </dgm:pt>
    <dgm:pt modelId="{D49B7C70-B3CA-4EB9-9615-9124C69F3AFF}" type="pres">
      <dgm:prSet presAssocID="{76D2F732-660B-456C-965D-913F409E5FF1}" presName="parentLeftMargin" presStyleLbl="node1" presStyleIdx="0" presStyleCnt="3"/>
      <dgm:spPr/>
    </dgm:pt>
    <dgm:pt modelId="{09E67B85-7BD2-40EA-857C-E9611CF6C2CB}" type="pres">
      <dgm:prSet presAssocID="{76D2F732-660B-456C-965D-913F409E5FF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FAFFC5C-2A94-40B7-AD9A-FE3F3E50FEC4}" type="pres">
      <dgm:prSet presAssocID="{76D2F732-660B-456C-965D-913F409E5FF1}" presName="negativeSpace" presStyleCnt="0"/>
      <dgm:spPr/>
    </dgm:pt>
    <dgm:pt modelId="{CD4DBDB6-8352-488F-BFCF-A7D0C067D2DE}" type="pres">
      <dgm:prSet presAssocID="{76D2F732-660B-456C-965D-913F409E5FF1}" presName="childText" presStyleLbl="conFgAcc1" presStyleIdx="0" presStyleCnt="3">
        <dgm:presLayoutVars>
          <dgm:bulletEnabled val="1"/>
        </dgm:presLayoutVars>
      </dgm:prSet>
      <dgm:spPr/>
    </dgm:pt>
    <dgm:pt modelId="{0ED6F116-57BF-4B21-8C94-5D94751CD8FC}" type="pres">
      <dgm:prSet presAssocID="{C4EC55EA-6829-447C-A6E9-DB509D8E3EDA}" presName="spaceBetweenRectangles" presStyleCnt="0"/>
      <dgm:spPr/>
    </dgm:pt>
    <dgm:pt modelId="{71024A94-9407-4713-8EF1-047B1D0684BC}" type="pres">
      <dgm:prSet presAssocID="{E6A3CDA1-4DAD-4681-B44A-FBC937FBA25E}" presName="parentLin" presStyleCnt="0"/>
      <dgm:spPr/>
    </dgm:pt>
    <dgm:pt modelId="{E4E43E28-B3AA-48D5-80E4-E53A77AD6ADE}" type="pres">
      <dgm:prSet presAssocID="{E6A3CDA1-4DAD-4681-B44A-FBC937FBA25E}" presName="parentLeftMargin" presStyleLbl="node1" presStyleIdx="0" presStyleCnt="3"/>
      <dgm:spPr/>
    </dgm:pt>
    <dgm:pt modelId="{83CF3DD4-06D0-4893-8F63-33689D937181}" type="pres">
      <dgm:prSet presAssocID="{E6A3CDA1-4DAD-4681-B44A-FBC937FBA25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5D0353D-BF56-4CF4-A563-B4C41E5F69E4}" type="pres">
      <dgm:prSet presAssocID="{E6A3CDA1-4DAD-4681-B44A-FBC937FBA25E}" presName="negativeSpace" presStyleCnt="0"/>
      <dgm:spPr/>
    </dgm:pt>
    <dgm:pt modelId="{71DB6569-DE58-49D1-9F76-F22573AABE7C}" type="pres">
      <dgm:prSet presAssocID="{E6A3CDA1-4DAD-4681-B44A-FBC937FBA25E}" presName="childText" presStyleLbl="conFgAcc1" presStyleIdx="1" presStyleCnt="3">
        <dgm:presLayoutVars>
          <dgm:bulletEnabled val="1"/>
        </dgm:presLayoutVars>
      </dgm:prSet>
      <dgm:spPr/>
    </dgm:pt>
    <dgm:pt modelId="{BE14983D-270B-4D92-AC82-93569E0A50B6}" type="pres">
      <dgm:prSet presAssocID="{5976AEF8-FEEB-4F66-8C7E-4F7583ECF39C}" presName="spaceBetweenRectangles" presStyleCnt="0"/>
      <dgm:spPr/>
    </dgm:pt>
    <dgm:pt modelId="{E43EE9B6-2629-4602-9769-E326CAF1BDDD}" type="pres">
      <dgm:prSet presAssocID="{4118BF31-32F1-452B-B439-2D1D2A45E6AF}" presName="parentLin" presStyleCnt="0"/>
      <dgm:spPr/>
    </dgm:pt>
    <dgm:pt modelId="{A1ADE28D-6151-4922-BB3C-8582625E0094}" type="pres">
      <dgm:prSet presAssocID="{4118BF31-32F1-452B-B439-2D1D2A45E6AF}" presName="parentLeftMargin" presStyleLbl="node1" presStyleIdx="1" presStyleCnt="3"/>
      <dgm:spPr/>
    </dgm:pt>
    <dgm:pt modelId="{CA422884-1D3A-4F73-BDE7-2409123F9F27}" type="pres">
      <dgm:prSet presAssocID="{4118BF31-32F1-452B-B439-2D1D2A45E6A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6682C34-5249-45BA-A893-846B134857EB}" type="pres">
      <dgm:prSet presAssocID="{4118BF31-32F1-452B-B439-2D1D2A45E6AF}" presName="negativeSpace" presStyleCnt="0"/>
      <dgm:spPr/>
    </dgm:pt>
    <dgm:pt modelId="{6F746850-9376-44DD-AE72-7FC51538A349}" type="pres">
      <dgm:prSet presAssocID="{4118BF31-32F1-452B-B439-2D1D2A45E6A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06C2507-4C18-4229-8314-82872399EE90}" type="presOf" srcId="{E6A3CDA1-4DAD-4681-B44A-FBC937FBA25E}" destId="{83CF3DD4-06D0-4893-8F63-33689D937181}" srcOrd="1" destOrd="0" presId="urn:microsoft.com/office/officeart/2005/8/layout/list1"/>
    <dgm:cxn modelId="{995DBC1A-9229-4085-9414-261266CE1801}" srcId="{28D70008-58BB-4FC4-A195-1C7E255375C3}" destId="{76D2F732-660B-456C-965D-913F409E5FF1}" srcOrd="0" destOrd="0" parTransId="{63DB032C-3880-4270-BA19-B554503CCAAF}" sibTransId="{C4EC55EA-6829-447C-A6E9-DB509D8E3EDA}"/>
    <dgm:cxn modelId="{952B5935-F3B4-48EA-AA0F-95061FB8CBDE}" type="presOf" srcId="{4118BF31-32F1-452B-B439-2D1D2A45E6AF}" destId="{A1ADE28D-6151-4922-BB3C-8582625E0094}" srcOrd="0" destOrd="0" presId="urn:microsoft.com/office/officeart/2005/8/layout/list1"/>
    <dgm:cxn modelId="{D8AF9E46-FFC1-44D3-8DA8-747A8E1B422C}" srcId="{28D70008-58BB-4FC4-A195-1C7E255375C3}" destId="{E6A3CDA1-4DAD-4681-B44A-FBC937FBA25E}" srcOrd="1" destOrd="0" parTransId="{CEA27814-D4C4-4653-BD7F-DF34B97C1748}" sibTransId="{5976AEF8-FEEB-4F66-8C7E-4F7583ECF39C}"/>
    <dgm:cxn modelId="{E19FB373-B019-4C9A-AAE4-8233BC84D914}" type="presOf" srcId="{28D70008-58BB-4FC4-A195-1C7E255375C3}" destId="{5750EF61-5C83-4A7F-922F-AA1311081D00}" srcOrd="0" destOrd="0" presId="urn:microsoft.com/office/officeart/2005/8/layout/list1"/>
    <dgm:cxn modelId="{DF281E77-C84F-4CBB-8BB2-8291362BCDE2}" type="presOf" srcId="{76D2F732-660B-456C-965D-913F409E5FF1}" destId="{09E67B85-7BD2-40EA-857C-E9611CF6C2CB}" srcOrd="1" destOrd="0" presId="urn:microsoft.com/office/officeart/2005/8/layout/list1"/>
    <dgm:cxn modelId="{F88BF078-33E2-4815-9724-8C7415B2321B}" type="presOf" srcId="{4118BF31-32F1-452B-B439-2D1D2A45E6AF}" destId="{CA422884-1D3A-4F73-BDE7-2409123F9F27}" srcOrd="1" destOrd="0" presId="urn:microsoft.com/office/officeart/2005/8/layout/list1"/>
    <dgm:cxn modelId="{12654994-6863-49CD-B9CC-0969E473AB05}" srcId="{28D70008-58BB-4FC4-A195-1C7E255375C3}" destId="{4118BF31-32F1-452B-B439-2D1D2A45E6AF}" srcOrd="2" destOrd="0" parTransId="{3160C692-D6F3-48BC-B5F5-FF905E9920E7}" sibTransId="{CB1BD305-1B5F-41EB-99AB-4D12F2A76788}"/>
    <dgm:cxn modelId="{C61D8DCF-8402-4494-A347-C81EFA38CB13}" type="presOf" srcId="{E6A3CDA1-4DAD-4681-B44A-FBC937FBA25E}" destId="{E4E43E28-B3AA-48D5-80E4-E53A77AD6ADE}" srcOrd="0" destOrd="0" presId="urn:microsoft.com/office/officeart/2005/8/layout/list1"/>
    <dgm:cxn modelId="{D238C2E3-96C2-4780-888C-20CE65BFE8FC}" type="presOf" srcId="{76D2F732-660B-456C-965D-913F409E5FF1}" destId="{D49B7C70-B3CA-4EB9-9615-9124C69F3AFF}" srcOrd="0" destOrd="0" presId="urn:microsoft.com/office/officeart/2005/8/layout/list1"/>
    <dgm:cxn modelId="{07845CC5-5241-4934-86F3-A87893078666}" type="presParOf" srcId="{5750EF61-5C83-4A7F-922F-AA1311081D00}" destId="{AC6F4983-6B28-4E07-9255-ACB19B34EE1B}" srcOrd="0" destOrd="0" presId="urn:microsoft.com/office/officeart/2005/8/layout/list1"/>
    <dgm:cxn modelId="{A1FFECED-4D53-403C-B530-4E1116E4C07A}" type="presParOf" srcId="{AC6F4983-6B28-4E07-9255-ACB19B34EE1B}" destId="{D49B7C70-B3CA-4EB9-9615-9124C69F3AFF}" srcOrd="0" destOrd="0" presId="urn:microsoft.com/office/officeart/2005/8/layout/list1"/>
    <dgm:cxn modelId="{175D9441-5647-4E32-A0C2-513B677339B6}" type="presParOf" srcId="{AC6F4983-6B28-4E07-9255-ACB19B34EE1B}" destId="{09E67B85-7BD2-40EA-857C-E9611CF6C2CB}" srcOrd="1" destOrd="0" presId="urn:microsoft.com/office/officeart/2005/8/layout/list1"/>
    <dgm:cxn modelId="{ACAB6E4B-50FE-4749-B5FD-0E6E94E50AE7}" type="presParOf" srcId="{5750EF61-5C83-4A7F-922F-AA1311081D00}" destId="{4FAFFC5C-2A94-40B7-AD9A-FE3F3E50FEC4}" srcOrd="1" destOrd="0" presId="urn:microsoft.com/office/officeart/2005/8/layout/list1"/>
    <dgm:cxn modelId="{B0956FA0-FCE5-4693-9283-01627858B8FC}" type="presParOf" srcId="{5750EF61-5C83-4A7F-922F-AA1311081D00}" destId="{CD4DBDB6-8352-488F-BFCF-A7D0C067D2DE}" srcOrd="2" destOrd="0" presId="urn:microsoft.com/office/officeart/2005/8/layout/list1"/>
    <dgm:cxn modelId="{088A887A-BFC6-46CD-B1EF-073D558450DB}" type="presParOf" srcId="{5750EF61-5C83-4A7F-922F-AA1311081D00}" destId="{0ED6F116-57BF-4B21-8C94-5D94751CD8FC}" srcOrd="3" destOrd="0" presId="urn:microsoft.com/office/officeart/2005/8/layout/list1"/>
    <dgm:cxn modelId="{7264F2A3-5C4D-4F2D-A576-88F85493329A}" type="presParOf" srcId="{5750EF61-5C83-4A7F-922F-AA1311081D00}" destId="{71024A94-9407-4713-8EF1-047B1D0684BC}" srcOrd="4" destOrd="0" presId="urn:microsoft.com/office/officeart/2005/8/layout/list1"/>
    <dgm:cxn modelId="{CCAAB5A7-3945-4888-9FE8-4A4485CE5012}" type="presParOf" srcId="{71024A94-9407-4713-8EF1-047B1D0684BC}" destId="{E4E43E28-B3AA-48D5-80E4-E53A77AD6ADE}" srcOrd="0" destOrd="0" presId="urn:microsoft.com/office/officeart/2005/8/layout/list1"/>
    <dgm:cxn modelId="{FBBAB799-A23F-430E-B371-00DF3A999B02}" type="presParOf" srcId="{71024A94-9407-4713-8EF1-047B1D0684BC}" destId="{83CF3DD4-06D0-4893-8F63-33689D937181}" srcOrd="1" destOrd="0" presId="urn:microsoft.com/office/officeart/2005/8/layout/list1"/>
    <dgm:cxn modelId="{AF518D8E-1D2C-4E9C-826A-F0201C39BF84}" type="presParOf" srcId="{5750EF61-5C83-4A7F-922F-AA1311081D00}" destId="{45D0353D-BF56-4CF4-A563-B4C41E5F69E4}" srcOrd="5" destOrd="0" presId="urn:microsoft.com/office/officeart/2005/8/layout/list1"/>
    <dgm:cxn modelId="{C0CA27A2-59F8-4EB6-ABA1-CD7957AB31FF}" type="presParOf" srcId="{5750EF61-5C83-4A7F-922F-AA1311081D00}" destId="{71DB6569-DE58-49D1-9F76-F22573AABE7C}" srcOrd="6" destOrd="0" presId="urn:microsoft.com/office/officeart/2005/8/layout/list1"/>
    <dgm:cxn modelId="{A2C44A90-86FB-4EE1-B9AF-B9CD9B7395ED}" type="presParOf" srcId="{5750EF61-5C83-4A7F-922F-AA1311081D00}" destId="{BE14983D-270B-4D92-AC82-93569E0A50B6}" srcOrd="7" destOrd="0" presId="urn:microsoft.com/office/officeart/2005/8/layout/list1"/>
    <dgm:cxn modelId="{AD3397A8-BE23-4548-B143-6A47DDB42F42}" type="presParOf" srcId="{5750EF61-5C83-4A7F-922F-AA1311081D00}" destId="{E43EE9B6-2629-4602-9769-E326CAF1BDDD}" srcOrd="8" destOrd="0" presId="urn:microsoft.com/office/officeart/2005/8/layout/list1"/>
    <dgm:cxn modelId="{7EF79A4B-2049-46AF-837B-C09E5EC7E25A}" type="presParOf" srcId="{E43EE9B6-2629-4602-9769-E326CAF1BDDD}" destId="{A1ADE28D-6151-4922-BB3C-8582625E0094}" srcOrd="0" destOrd="0" presId="urn:microsoft.com/office/officeart/2005/8/layout/list1"/>
    <dgm:cxn modelId="{F05BE90E-ABA5-46FF-B875-C314DD792130}" type="presParOf" srcId="{E43EE9B6-2629-4602-9769-E326CAF1BDDD}" destId="{CA422884-1D3A-4F73-BDE7-2409123F9F27}" srcOrd="1" destOrd="0" presId="urn:microsoft.com/office/officeart/2005/8/layout/list1"/>
    <dgm:cxn modelId="{241302CA-B303-4D9B-9E57-3509B314D9D4}" type="presParOf" srcId="{5750EF61-5C83-4A7F-922F-AA1311081D00}" destId="{16682C34-5249-45BA-A893-846B134857EB}" srcOrd="9" destOrd="0" presId="urn:microsoft.com/office/officeart/2005/8/layout/list1"/>
    <dgm:cxn modelId="{A722CECC-26E7-4CC4-B48B-4205BCCB7605}" type="presParOf" srcId="{5750EF61-5C83-4A7F-922F-AA1311081D00}" destId="{6F746850-9376-44DD-AE72-7FC51538A34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900346-5D0F-47F3-8CA3-21EA0E7CA1A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ACFB07EE-071C-4EC7-99AB-6C73288ED6E4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Tw Cen MT"/>
            </a:rPr>
            <a:t>ENVIRONMENT</a:t>
          </a:r>
          <a:endParaRPr lang="en-US"/>
        </a:p>
      </dgm:t>
    </dgm:pt>
    <dgm:pt modelId="{B8BEAF56-AD0C-4E5E-93BD-D30CF21169D3}" type="parTrans" cxnId="{41A993E8-B930-4646-B4CA-99E1C9F1732D}">
      <dgm:prSet/>
      <dgm:spPr/>
      <dgm:t>
        <a:bodyPr/>
        <a:lstStyle/>
        <a:p>
          <a:endParaRPr lang="en-US"/>
        </a:p>
      </dgm:t>
    </dgm:pt>
    <dgm:pt modelId="{B0910EA3-4787-4D6B-8EA8-DF3147AD5D15}" type="sibTrans" cxnId="{41A993E8-B930-4646-B4CA-99E1C9F1732D}">
      <dgm:prSet/>
      <dgm:spPr/>
      <dgm:t>
        <a:bodyPr/>
        <a:lstStyle/>
        <a:p>
          <a:endParaRPr lang="en-US"/>
        </a:p>
      </dgm:t>
    </dgm:pt>
    <dgm:pt modelId="{90B5D89F-6D0F-4C3B-9BE8-8D4F41309A96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rial"/>
              <a:cs typeface="Arial"/>
            </a:rPr>
            <a:t>COMMUNITY</a:t>
          </a:r>
        </a:p>
      </dgm:t>
    </dgm:pt>
    <dgm:pt modelId="{FC6BA37A-28F0-4ED2-AFD9-B28D02212900}" type="parTrans" cxnId="{738FB45E-63C8-4FF7-A063-7E5079800717}">
      <dgm:prSet/>
      <dgm:spPr/>
      <dgm:t>
        <a:bodyPr/>
        <a:lstStyle/>
        <a:p>
          <a:endParaRPr lang="en-US"/>
        </a:p>
      </dgm:t>
    </dgm:pt>
    <dgm:pt modelId="{78451952-52EC-4C89-969C-6FD692D09A24}" type="sibTrans" cxnId="{738FB45E-63C8-4FF7-A063-7E5079800717}">
      <dgm:prSet/>
      <dgm:spPr/>
      <dgm:t>
        <a:bodyPr/>
        <a:lstStyle/>
        <a:p>
          <a:endParaRPr lang="en-US"/>
        </a:p>
      </dgm:t>
    </dgm:pt>
    <dgm:pt modelId="{DB70444D-A1C7-40FB-AA9E-ED7E413054F6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Tw Cen MT"/>
            </a:rPr>
            <a:t>WORKPLACE</a:t>
          </a:r>
          <a:endParaRPr lang="en-US"/>
        </a:p>
      </dgm:t>
    </dgm:pt>
    <dgm:pt modelId="{C580E09D-0636-48BB-9F69-53FF7128EEB9}" type="parTrans" cxnId="{C59D5CC7-695E-4BAF-8C52-68735051B60C}">
      <dgm:prSet/>
      <dgm:spPr/>
      <dgm:t>
        <a:bodyPr/>
        <a:lstStyle/>
        <a:p>
          <a:endParaRPr lang="en-US"/>
        </a:p>
      </dgm:t>
    </dgm:pt>
    <dgm:pt modelId="{E89DA68A-8CD3-4403-8276-B7D24D36703E}" type="sibTrans" cxnId="{C59D5CC7-695E-4BAF-8C52-68735051B60C}">
      <dgm:prSet/>
      <dgm:spPr/>
      <dgm:t>
        <a:bodyPr/>
        <a:lstStyle/>
        <a:p>
          <a:endParaRPr lang="en-US"/>
        </a:p>
      </dgm:t>
    </dgm:pt>
    <dgm:pt modelId="{17208ADF-4CCD-4DAB-9D47-217B80FF10E2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Tw Cen MT"/>
            </a:rPr>
            <a:t>MARKETPLACE</a:t>
          </a:r>
          <a:endParaRPr lang="en-US"/>
        </a:p>
      </dgm:t>
    </dgm:pt>
    <dgm:pt modelId="{7A140E15-1799-4468-B9D8-474816130098}" type="parTrans" cxnId="{5A5FCCF8-EBE8-4D8C-90EC-C633390DF1B6}">
      <dgm:prSet/>
      <dgm:spPr/>
      <dgm:t>
        <a:bodyPr/>
        <a:lstStyle/>
        <a:p>
          <a:endParaRPr lang="en-US"/>
        </a:p>
      </dgm:t>
    </dgm:pt>
    <dgm:pt modelId="{8D7A6377-5B9F-41FE-8D64-2CD014F058D4}" type="sibTrans" cxnId="{5A5FCCF8-EBE8-4D8C-90EC-C633390DF1B6}">
      <dgm:prSet/>
      <dgm:spPr/>
      <dgm:t>
        <a:bodyPr/>
        <a:lstStyle/>
        <a:p>
          <a:endParaRPr lang="en-US"/>
        </a:p>
      </dgm:t>
    </dgm:pt>
    <dgm:pt modelId="{404D0335-F995-4603-9480-5D98D4EABE74}" type="pres">
      <dgm:prSet presAssocID="{5E900346-5D0F-47F3-8CA3-21EA0E7CA1A8}" presName="root" presStyleCnt="0">
        <dgm:presLayoutVars>
          <dgm:dir/>
          <dgm:resizeHandles val="exact"/>
        </dgm:presLayoutVars>
      </dgm:prSet>
      <dgm:spPr/>
    </dgm:pt>
    <dgm:pt modelId="{ED873712-9C3C-4A0B-913A-80AD68CA7916}" type="pres">
      <dgm:prSet presAssocID="{ACFB07EE-071C-4EC7-99AB-6C73288ED6E4}" presName="compNode" presStyleCnt="0"/>
      <dgm:spPr/>
    </dgm:pt>
    <dgm:pt modelId="{1D133C28-E1EF-4C5A-AF22-F4C07CB50B65}" type="pres">
      <dgm:prSet presAssocID="{ACFB07EE-071C-4EC7-99AB-6C73288ED6E4}" presName="iconBgRect" presStyleLbl="bgShp" presStyleIdx="0" presStyleCnt="4"/>
      <dgm:spPr/>
    </dgm:pt>
    <dgm:pt modelId="{B93CC9B5-238A-49FD-8243-C98693B888B5}" type="pres">
      <dgm:prSet presAssocID="{ACFB07EE-071C-4EC7-99AB-6C73288ED6E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AB321E5E-21B5-440A-8123-63508B1A5303}" type="pres">
      <dgm:prSet presAssocID="{ACFB07EE-071C-4EC7-99AB-6C73288ED6E4}" presName="spaceRect" presStyleCnt="0"/>
      <dgm:spPr/>
    </dgm:pt>
    <dgm:pt modelId="{BF81176F-52F2-4D50-A19A-8AFDA68C0973}" type="pres">
      <dgm:prSet presAssocID="{ACFB07EE-071C-4EC7-99AB-6C73288ED6E4}" presName="textRect" presStyleLbl="revTx" presStyleIdx="0" presStyleCnt="4">
        <dgm:presLayoutVars>
          <dgm:chMax val="1"/>
          <dgm:chPref val="1"/>
        </dgm:presLayoutVars>
      </dgm:prSet>
      <dgm:spPr/>
    </dgm:pt>
    <dgm:pt modelId="{96457238-DBD7-4102-869A-C1901179A730}" type="pres">
      <dgm:prSet presAssocID="{B0910EA3-4787-4D6B-8EA8-DF3147AD5D15}" presName="sibTrans" presStyleCnt="0"/>
      <dgm:spPr/>
    </dgm:pt>
    <dgm:pt modelId="{AB1B9576-6DCE-44E5-A28C-DE3BD1BD9923}" type="pres">
      <dgm:prSet presAssocID="{90B5D89F-6D0F-4C3B-9BE8-8D4F41309A96}" presName="compNode" presStyleCnt="0"/>
      <dgm:spPr/>
    </dgm:pt>
    <dgm:pt modelId="{5482CDFB-1EA2-42ED-83A5-82FD290DB11A}" type="pres">
      <dgm:prSet presAssocID="{90B5D89F-6D0F-4C3B-9BE8-8D4F41309A96}" presName="iconBgRect" presStyleLbl="bgShp" presStyleIdx="1" presStyleCnt="4"/>
      <dgm:spPr/>
    </dgm:pt>
    <dgm:pt modelId="{6E406CC0-6726-4C57-A1D9-2CACF552C9CC}" type="pres">
      <dgm:prSet presAssocID="{90B5D89F-6D0F-4C3B-9BE8-8D4F41309A9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A9AC565-A388-4703-9DE9-50AFC5BAEEE7}" type="pres">
      <dgm:prSet presAssocID="{90B5D89F-6D0F-4C3B-9BE8-8D4F41309A96}" presName="spaceRect" presStyleCnt="0"/>
      <dgm:spPr/>
    </dgm:pt>
    <dgm:pt modelId="{7F280E25-0336-4305-99D7-1242B4C6D0DD}" type="pres">
      <dgm:prSet presAssocID="{90B5D89F-6D0F-4C3B-9BE8-8D4F41309A96}" presName="textRect" presStyleLbl="revTx" presStyleIdx="1" presStyleCnt="4">
        <dgm:presLayoutVars>
          <dgm:chMax val="1"/>
          <dgm:chPref val="1"/>
        </dgm:presLayoutVars>
      </dgm:prSet>
      <dgm:spPr/>
    </dgm:pt>
    <dgm:pt modelId="{202AF20C-CDD7-4AAF-8B8B-A5000FD154E8}" type="pres">
      <dgm:prSet presAssocID="{78451952-52EC-4C89-969C-6FD692D09A24}" presName="sibTrans" presStyleCnt="0"/>
      <dgm:spPr/>
    </dgm:pt>
    <dgm:pt modelId="{BECCF8F5-ABE9-43CA-A084-03102A85AA3B}" type="pres">
      <dgm:prSet presAssocID="{DB70444D-A1C7-40FB-AA9E-ED7E413054F6}" presName="compNode" presStyleCnt="0"/>
      <dgm:spPr/>
    </dgm:pt>
    <dgm:pt modelId="{AB916B60-BA73-4612-AA7D-6947BD2FAC57}" type="pres">
      <dgm:prSet presAssocID="{DB70444D-A1C7-40FB-AA9E-ED7E413054F6}" presName="iconBgRect" presStyleLbl="bgShp" presStyleIdx="2" presStyleCnt="4"/>
      <dgm:spPr/>
    </dgm:pt>
    <dgm:pt modelId="{C9DCAF36-932C-44A1-B663-1A87E9CF7318}" type="pres">
      <dgm:prSet presAssocID="{DB70444D-A1C7-40FB-AA9E-ED7E413054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71FBA4D-B3AC-4ECD-BFF5-6E268A7DA788}" type="pres">
      <dgm:prSet presAssocID="{DB70444D-A1C7-40FB-AA9E-ED7E413054F6}" presName="spaceRect" presStyleCnt="0"/>
      <dgm:spPr/>
    </dgm:pt>
    <dgm:pt modelId="{7729B6DB-5AB8-479D-9328-0E0DB92BF87F}" type="pres">
      <dgm:prSet presAssocID="{DB70444D-A1C7-40FB-AA9E-ED7E413054F6}" presName="textRect" presStyleLbl="revTx" presStyleIdx="2" presStyleCnt="4">
        <dgm:presLayoutVars>
          <dgm:chMax val="1"/>
          <dgm:chPref val="1"/>
        </dgm:presLayoutVars>
      </dgm:prSet>
      <dgm:spPr/>
    </dgm:pt>
    <dgm:pt modelId="{C3CFF031-CF77-4103-859F-0C83B2E99126}" type="pres">
      <dgm:prSet presAssocID="{E89DA68A-8CD3-4403-8276-B7D24D36703E}" presName="sibTrans" presStyleCnt="0"/>
      <dgm:spPr/>
    </dgm:pt>
    <dgm:pt modelId="{676C8751-3742-4D34-B568-6F07A48F09D1}" type="pres">
      <dgm:prSet presAssocID="{17208ADF-4CCD-4DAB-9D47-217B80FF10E2}" presName="compNode" presStyleCnt="0"/>
      <dgm:spPr/>
    </dgm:pt>
    <dgm:pt modelId="{52412A02-4268-4C3B-8142-75F3BFC9301B}" type="pres">
      <dgm:prSet presAssocID="{17208ADF-4CCD-4DAB-9D47-217B80FF10E2}" presName="iconBgRect" presStyleLbl="bgShp" presStyleIdx="3" presStyleCnt="4"/>
      <dgm:spPr/>
    </dgm:pt>
    <dgm:pt modelId="{956E297C-B48A-4C1A-A360-6206F0281402}" type="pres">
      <dgm:prSet presAssocID="{17208ADF-4CCD-4DAB-9D47-217B80FF10E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36DBABD7-3F4B-415F-8BB9-8E9EE5B58BC4}" type="pres">
      <dgm:prSet presAssocID="{17208ADF-4CCD-4DAB-9D47-217B80FF10E2}" presName="spaceRect" presStyleCnt="0"/>
      <dgm:spPr/>
    </dgm:pt>
    <dgm:pt modelId="{69DE5768-91FF-4B46-B0D1-E7D8C22F5321}" type="pres">
      <dgm:prSet presAssocID="{17208ADF-4CCD-4DAB-9D47-217B80FF10E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637B11A-15E8-4438-A008-4101A4594F02}" type="presOf" srcId="{17208ADF-4CCD-4DAB-9D47-217B80FF10E2}" destId="{69DE5768-91FF-4B46-B0D1-E7D8C22F5321}" srcOrd="0" destOrd="0" presId="urn:microsoft.com/office/officeart/2018/5/layout/IconCircleLabelList"/>
    <dgm:cxn modelId="{12CF1F2A-1B41-46D5-ABC5-760FB699D233}" type="presOf" srcId="{5E900346-5D0F-47F3-8CA3-21EA0E7CA1A8}" destId="{404D0335-F995-4603-9480-5D98D4EABE74}" srcOrd="0" destOrd="0" presId="urn:microsoft.com/office/officeart/2018/5/layout/IconCircleLabelList"/>
    <dgm:cxn modelId="{CCE53B33-CA94-4FC1-852F-1D130CBE4DAB}" type="presOf" srcId="{ACFB07EE-071C-4EC7-99AB-6C73288ED6E4}" destId="{BF81176F-52F2-4D50-A19A-8AFDA68C0973}" srcOrd="0" destOrd="0" presId="urn:microsoft.com/office/officeart/2018/5/layout/IconCircleLabelList"/>
    <dgm:cxn modelId="{738FB45E-63C8-4FF7-A063-7E5079800717}" srcId="{5E900346-5D0F-47F3-8CA3-21EA0E7CA1A8}" destId="{90B5D89F-6D0F-4C3B-9BE8-8D4F41309A96}" srcOrd="1" destOrd="0" parTransId="{FC6BA37A-28F0-4ED2-AFD9-B28D02212900}" sibTransId="{78451952-52EC-4C89-969C-6FD692D09A24}"/>
    <dgm:cxn modelId="{4C521A97-C630-4853-B696-2E238B6024F7}" type="presOf" srcId="{90B5D89F-6D0F-4C3B-9BE8-8D4F41309A96}" destId="{7F280E25-0336-4305-99D7-1242B4C6D0DD}" srcOrd="0" destOrd="0" presId="urn:microsoft.com/office/officeart/2018/5/layout/IconCircleLabelList"/>
    <dgm:cxn modelId="{5FE064B1-4C0D-483A-A3CF-7F77F7924D33}" type="presOf" srcId="{DB70444D-A1C7-40FB-AA9E-ED7E413054F6}" destId="{7729B6DB-5AB8-479D-9328-0E0DB92BF87F}" srcOrd="0" destOrd="0" presId="urn:microsoft.com/office/officeart/2018/5/layout/IconCircleLabelList"/>
    <dgm:cxn modelId="{C59D5CC7-695E-4BAF-8C52-68735051B60C}" srcId="{5E900346-5D0F-47F3-8CA3-21EA0E7CA1A8}" destId="{DB70444D-A1C7-40FB-AA9E-ED7E413054F6}" srcOrd="2" destOrd="0" parTransId="{C580E09D-0636-48BB-9F69-53FF7128EEB9}" sibTransId="{E89DA68A-8CD3-4403-8276-B7D24D36703E}"/>
    <dgm:cxn modelId="{41A993E8-B930-4646-B4CA-99E1C9F1732D}" srcId="{5E900346-5D0F-47F3-8CA3-21EA0E7CA1A8}" destId="{ACFB07EE-071C-4EC7-99AB-6C73288ED6E4}" srcOrd="0" destOrd="0" parTransId="{B8BEAF56-AD0C-4E5E-93BD-D30CF21169D3}" sibTransId="{B0910EA3-4787-4D6B-8EA8-DF3147AD5D15}"/>
    <dgm:cxn modelId="{5A5FCCF8-EBE8-4D8C-90EC-C633390DF1B6}" srcId="{5E900346-5D0F-47F3-8CA3-21EA0E7CA1A8}" destId="{17208ADF-4CCD-4DAB-9D47-217B80FF10E2}" srcOrd="3" destOrd="0" parTransId="{7A140E15-1799-4468-B9D8-474816130098}" sibTransId="{8D7A6377-5B9F-41FE-8D64-2CD014F058D4}"/>
    <dgm:cxn modelId="{FFA62D1D-5EFC-454C-AC7F-D7E8BC0E3937}" type="presParOf" srcId="{404D0335-F995-4603-9480-5D98D4EABE74}" destId="{ED873712-9C3C-4A0B-913A-80AD68CA7916}" srcOrd="0" destOrd="0" presId="urn:microsoft.com/office/officeart/2018/5/layout/IconCircleLabelList"/>
    <dgm:cxn modelId="{BF5F56F5-7AB3-4413-ACC6-440E6B8239C0}" type="presParOf" srcId="{ED873712-9C3C-4A0B-913A-80AD68CA7916}" destId="{1D133C28-E1EF-4C5A-AF22-F4C07CB50B65}" srcOrd="0" destOrd="0" presId="urn:microsoft.com/office/officeart/2018/5/layout/IconCircleLabelList"/>
    <dgm:cxn modelId="{B21E7A26-A08D-4406-863B-8A724D504EA9}" type="presParOf" srcId="{ED873712-9C3C-4A0B-913A-80AD68CA7916}" destId="{B93CC9B5-238A-49FD-8243-C98693B888B5}" srcOrd="1" destOrd="0" presId="urn:microsoft.com/office/officeart/2018/5/layout/IconCircleLabelList"/>
    <dgm:cxn modelId="{09C8E41A-7A2E-4E4B-978C-58D9E82B7298}" type="presParOf" srcId="{ED873712-9C3C-4A0B-913A-80AD68CA7916}" destId="{AB321E5E-21B5-440A-8123-63508B1A5303}" srcOrd="2" destOrd="0" presId="urn:microsoft.com/office/officeart/2018/5/layout/IconCircleLabelList"/>
    <dgm:cxn modelId="{8613E617-CA34-4F4F-AEEF-74191DFC0695}" type="presParOf" srcId="{ED873712-9C3C-4A0B-913A-80AD68CA7916}" destId="{BF81176F-52F2-4D50-A19A-8AFDA68C0973}" srcOrd="3" destOrd="0" presId="urn:microsoft.com/office/officeart/2018/5/layout/IconCircleLabelList"/>
    <dgm:cxn modelId="{14CD4BA2-3BC6-4A27-A007-DEA6F49E1727}" type="presParOf" srcId="{404D0335-F995-4603-9480-5D98D4EABE74}" destId="{96457238-DBD7-4102-869A-C1901179A730}" srcOrd="1" destOrd="0" presId="urn:microsoft.com/office/officeart/2018/5/layout/IconCircleLabelList"/>
    <dgm:cxn modelId="{90B83083-9EFB-4B71-8053-047C09BE9D09}" type="presParOf" srcId="{404D0335-F995-4603-9480-5D98D4EABE74}" destId="{AB1B9576-6DCE-44E5-A28C-DE3BD1BD9923}" srcOrd="2" destOrd="0" presId="urn:microsoft.com/office/officeart/2018/5/layout/IconCircleLabelList"/>
    <dgm:cxn modelId="{2E04D6DF-C6C6-4496-A203-685BFAC508FC}" type="presParOf" srcId="{AB1B9576-6DCE-44E5-A28C-DE3BD1BD9923}" destId="{5482CDFB-1EA2-42ED-83A5-82FD290DB11A}" srcOrd="0" destOrd="0" presId="urn:microsoft.com/office/officeart/2018/5/layout/IconCircleLabelList"/>
    <dgm:cxn modelId="{94F29818-3B70-4E8F-8F79-C25F41777AE0}" type="presParOf" srcId="{AB1B9576-6DCE-44E5-A28C-DE3BD1BD9923}" destId="{6E406CC0-6726-4C57-A1D9-2CACF552C9CC}" srcOrd="1" destOrd="0" presId="urn:microsoft.com/office/officeart/2018/5/layout/IconCircleLabelList"/>
    <dgm:cxn modelId="{A8336077-88C8-40C5-ABEB-401332B8FF72}" type="presParOf" srcId="{AB1B9576-6DCE-44E5-A28C-DE3BD1BD9923}" destId="{3A9AC565-A388-4703-9DE9-50AFC5BAEEE7}" srcOrd="2" destOrd="0" presId="urn:microsoft.com/office/officeart/2018/5/layout/IconCircleLabelList"/>
    <dgm:cxn modelId="{D6E00BF8-BA46-45C4-B362-FD1F114CA0D9}" type="presParOf" srcId="{AB1B9576-6DCE-44E5-A28C-DE3BD1BD9923}" destId="{7F280E25-0336-4305-99D7-1242B4C6D0DD}" srcOrd="3" destOrd="0" presId="urn:microsoft.com/office/officeart/2018/5/layout/IconCircleLabelList"/>
    <dgm:cxn modelId="{9A435109-E452-4BF4-B733-291A4F7E7489}" type="presParOf" srcId="{404D0335-F995-4603-9480-5D98D4EABE74}" destId="{202AF20C-CDD7-4AAF-8B8B-A5000FD154E8}" srcOrd="3" destOrd="0" presId="urn:microsoft.com/office/officeart/2018/5/layout/IconCircleLabelList"/>
    <dgm:cxn modelId="{5098474B-A2E0-485D-9F78-08C4E384DBE3}" type="presParOf" srcId="{404D0335-F995-4603-9480-5D98D4EABE74}" destId="{BECCF8F5-ABE9-43CA-A084-03102A85AA3B}" srcOrd="4" destOrd="0" presId="urn:microsoft.com/office/officeart/2018/5/layout/IconCircleLabelList"/>
    <dgm:cxn modelId="{638B92F8-DB23-4537-8149-9A2C262449E8}" type="presParOf" srcId="{BECCF8F5-ABE9-43CA-A084-03102A85AA3B}" destId="{AB916B60-BA73-4612-AA7D-6947BD2FAC57}" srcOrd="0" destOrd="0" presId="urn:microsoft.com/office/officeart/2018/5/layout/IconCircleLabelList"/>
    <dgm:cxn modelId="{9011E703-5B18-4B5C-9E58-F01C57A34CB7}" type="presParOf" srcId="{BECCF8F5-ABE9-43CA-A084-03102A85AA3B}" destId="{C9DCAF36-932C-44A1-B663-1A87E9CF7318}" srcOrd="1" destOrd="0" presId="urn:microsoft.com/office/officeart/2018/5/layout/IconCircleLabelList"/>
    <dgm:cxn modelId="{68009ADC-3FF5-4AC9-B44B-C953A07AA78D}" type="presParOf" srcId="{BECCF8F5-ABE9-43CA-A084-03102A85AA3B}" destId="{F71FBA4D-B3AC-4ECD-BFF5-6E268A7DA788}" srcOrd="2" destOrd="0" presId="urn:microsoft.com/office/officeart/2018/5/layout/IconCircleLabelList"/>
    <dgm:cxn modelId="{85B4B662-9B7A-41D5-8E3E-FF0545FE662F}" type="presParOf" srcId="{BECCF8F5-ABE9-43CA-A084-03102A85AA3B}" destId="{7729B6DB-5AB8-479D-9328-0E0DB92BF87F}" srcOrd="3" destOrd="0" presId="urn:microsoft.com/office/officeart/2018/5/layout/IconCircleLabelList"/>
    <dgm:cxn modelId="{3E55BC78-2BEB-4F87-A2DA-0BAF366C4721}" type="presParOf" srcId="{404D0335-F995-4603-9480-5D98D4EABE74}" destId="{C3CFF031-CF77-4103-859F-0C83B2E99126}" srcOrd="5" destOrd="0" presId="urn:microsoft.com/office/officeart/2018/5/layout/IconCircleLabelList"/>
    <dgm:cxn modelId="{A39F8934-F801-4D25-8838-339CA237F0C8}" type="presParOf" srcId="{404D0335-F995-4603-9480-5D98D4EABE74}" destId="{676C8751-3742-4D34-B568-6F07A48F09D1}" srcOrd="6" destOrd="0" presId="urn:microsoft.com/office/officeart/2018/5/layout/IconCircleLabelList"/>
    <dgm:cxn modelId="{BA3AE2D9-61AA-401C-A891-18A14D518B89}" type="presParOf" srcId="{676C8751-3742-4D34-B568-6F07A48F09D1}" destId="{52412A02-4268-4C3B-8142-75F3BFC9301B}" srcOrd="0" destOrd="0" presId="urn:microsoft.com/office/officeart/2018/5/layout/IconCircleLabelList"/>
    <dgm:cxn modelId="{3E6D7160-F1B8-4650-8F75-B19D775CFDD9}" type="presParOf" srcId="{676C8751-3742-4D34-B568-6F07A48F09D1}" destId="{956E297C-B48A-4C1A-A360-6206F0281402}" srcOrd="1" destOrd="0" presId="urn:microsoft.com/office/officeart/2018/5/layout/IconCircleLabelList"/>
    <dgm:cxn modelId="{EFA4A45D-8D8E-4F26-BE39-0C279444BEA7}" type="presParOf" srcId="{676C8751-3742-4D34-B568-6F07A48F09D1}" destId="{36DBABD7-3F4B-415F-8BB9-8E9EE5B58BC4}" srcOrd="2" destOrd="0" presId="urn:microsoft.com/office/officeart/2018/5/layout/IconCircleLabelList"/>
    <dgm:cxn modelId="{48D27EA0-F4BD-4208-87D7-25AD624E4BD4}" type="presParOf" srcId="{676C8751-3742-4D34-B568-6F07A48F09D1}" destId="{69DE5768-91FF-4B46-B0D1-E7D8C22F532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4DBDB6-8352-488F-BFCF-A7D0C067D2DE}">
      <dsp:nvSpPr>
        <dsp:cNvPr id="0" name=""/>
        <dsp:cNvSpPr/>
      </dsp:nvSpPr>
      <dsp:spPr>
        <a:xfrm>
          <a:off x="0" y="644459"/>
          <a:ext cx="5623795" cy="108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E67B85-7BD2-40EA-857C-E9611CF6C2CB}">
      <dsp:nvSpPr>
        <dsp:cNvPr id="0" name=""/>
        <dsp:cNvSpPr/>
      </dsp:nvSpPr>
      <dsp:spPr>
        <a:xfrm>
          <a:off x="281189" y="9779"/>
          <a:ext cx="3936657" cy="1269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796" tIns="0" rIns="148796" bIns="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Banks</a:t>
          </a:r>
        </a:p>
      </dsp:txBody>
      <dsp:txXfrm>
        <a:off x="343154" y="71744"/>
        <a:ext cx="3812727" cy="1145430"/>
      </dsp:txXfrm>
    </dsp:sp>
    <dsp:sp modelId="{71DB6569-DE58-49D1-9F76-F22573AABE7C}">
      <dsp:nvSpPr>
        <dsp:cNvPr id="0" name=""/>
        <dsp:cNvSpPr/>
      </dsp:nvSpPr>
      <dsp:spPr>
        <a:xfrm>
          <a:off x="0" y="2594939"/>
          <a:ext cx="5623795" cy="108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CF3DD4-06D0-4893-8F63-33689D937181}">
      <dsp:nvSpPr>
        <dsp:cNvPr id="0" name=""/>
        <dsp:cNvSpPr/>
      </dsp:nvSpPr>
      <dsp:spPr>
        <a:xfrm>
          <a:off x="281189" y="1960259"/>
          <a:ext cx="3936657" cy="12693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796" tIns="0" rIns="148796" bIns="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Investment company’s</a:t>
          </a:r>
        </a:p>
      </dsp:txBody>
      <dsp:txXfrm>
        <a:off x="343154" y="2022224"/>
        <a:ext cx="3812727" cy="1145430"/>
      </dsp:txXfrm>
    </dsp:sp>
    <dsp:sp modelId="{6F746850-9376-44DD-AE72-7FC51538A349}">
      <dsp:nvSpPr>
        <dsp:cNvPr id="0" name=""/>
        <dsp:cNvSpPr/>
      </dsp:nvSpPr>
      <dsp:spPr>
        <a:xfrm>
          <a:off x="0" y="4545419"/>
          <a:ext cx="5623795" cy="108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422884-1D3A-4F73-BDE7-2409123F9F27}">
      <dsp:nvSpPr>
        <dsp:cNvPr id="0" name=""/>
        <dsp:cNvSpPr/>
      </dsp:nvSpPr>
      <dsp:spPr>
        <a:xfrm>
          <a:off x="281189" y="3910739"/>
          <a:ext cx="3936657" cy="12693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796" tIns="0" rIns="148796" bIns="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Share holders </a:t>
          </a:r>
        </a:p>
      </dsp:txBody>
      <dsp:txXfrm>
        <a:off x="343154" y="3972704"/>
        <a:ext cx="3812727" cy="11454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33C28-E1EF-4C5A-AF22-F4C07CB50B65}">
      <dsp:nvSpPr>
        <dsp:cNvPr id="0" name=""/>
        <dsp:cNvSpPr/>
      </dsp:nvSpPr>
      <dsp:spPr>
        <a:xfrm>
          <a:off x="601934" y="783788"/>
          <a:ext cx="1450009" cy="14500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3CC9B5-238A-49FD-8243-C98693B888B5}">
      <dsp:nvSpPr>
        <dsp:cNvPr id="0" name=""/>
        <dsp:cNvSpPr/>
      </dsp:nvSpPr>
      <dsp:spPr>
        <a:xfrm>
          <a:off x="910952" y="1092807"/>
          <a:ext cx="831972" cy="8319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1176F-52F2-4D50-A19A-8AFDA68C0973}">
      <dsp:nvSpPr>
        <dsp:cNvPr id="0" name=""/>
        <dsp:cNvSpPr/>
      </dsp:nvSpPr>
      <dsp:spPr>
        <a:xfrm>
          <a:off x="138406" y="2685440"/>
          <a:ext cx="23770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>
              <a:latin typeface="Tw Cen MT"/>
            </a:rPr>
            <a:t>ENVIRONMENT</a:t>
          </a:r>
          <a:endParaRPr lang="en-US" sz="3000" kern="1200"/>
        </a:p>
      </dsp:txBody>
      <dsp:txXfrm>
        <a:off x="138406" y="2685440"/>
        <a:ext cx="2377064" cy="720000"/>
      </dsp:txXfrm>
    </dsp:sp>
    <dsp:sp modelId="{5482CDFB-1EA2-42ED-83A5-82FD290DB11A}">
      <dsp:nvSpPr>
        <dsp:cNvPr id="0" name=""/>
        <dsp:cNvSpPr/>
      </dsp:nvSpPr>
      <dsp:spPr>
        <a:xfrm>
          <a:off x="3394984" y="783788"/>
          <a:ext cx="1450009" cy="14500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406CC0-6726-4C57-A1D9-2CACF552C9CC}">
      <dsp:nvSpPr>
        <dsp:cNvPr id="0" name=""/>
        <dsp:cNvSpPr/>
      </dsp:nvSpPr>
      <dsp:spPr>
        <a:xfrm>
          <a:off x="3704002" y="1092807"/>
          <a:ext cx="831972" cy="8319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80E25-0336-4305-99D7-1242B4C6D0DD}">
      <dsp:nvSpPr>
        <dsp:cNvPr id="0" name=""/>
        <dsp:cNvSpPr/>
      </dsp:nvSpPr>
      <dsp:spPr>
        <a:xfrm>
          <a:off x="2931457" y="2685440"/>
          <a:ext cx="23770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>
              <a:latin typeface="Arial"/>
              <a:cs typeface="Arial"/>
            </a:rPr>
            <a:t>COMMUNITY</a:t>
          </a:r>
        </a:p>
      </dsp:txBody>
      <dsp:txXfrm>
        <a:off x="2931457" y="2685440"/>
        <a:ext cx="2377064" cy="720000"/>
      </dsp:txXfrm>
    </dsp:sp>
    <dsp:sp modelId="{AB916B60-BA73-4612-AA7D-6947BD2FAC57}">
      <dsp:nvSpPr>
        <dsp:cNvPr id="0" name=""/>
        <dsp:cNvSpPr/>
      </dsp:nvSpPr>
      <dsp:spPr>
        <a:xfrm>
          <a:off x="6188035" y="783788"/>
          <a:ext cx="1450009" cy="14500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DCAF36-932C-44A1-B663-1A87E9CF7318}">
      <dsp:nvSpPr>
        <dsp:cNvPr id="0" name=""/>
        <dsp:cNvSpPr/>
      </dsp:nvSpPr>
      <dsp:spPr>
        <a:xfrm>
          <a:off x="6497053" y="1092807"/>
          <a:ext cx="831972" cy="8319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9B6DB-5AB8-479D-9328-0E0DB92BF87F}">
      <dsp:nvSpPr>
        <dsp:cNvPr id="0" name=""/>
        <dsp:cNvSpPr/>
      </dsp:nvSpPr>
      <dsp:spPr>
        <a:xfrm>
          <a:off x="5724507" y="2685440"/>
          <a:ext cx="23770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>
              <a:latin typeface="Tw Cen MT"/>
            </a:rPr>
            <a:t>WORKPLACE</a:t>
          </a:r>
          <a:endParaRPr lang="en-US" sz="3000" kern="1200"/>
        </a:p>
      </dsp:txBody>
      <dsp:txXfrm>
        <a:off x="5724507" y="2685440"/>
        <a:ext cx="2377064" cy="720000"/>
      </dsp:txXfrm>
    </dsp:sp>
    <dsp:sp modelId="{52412A02-4268-4C3B-8142-75F3BFC9301B}">
      <dsp:nvSpPr>
        <dsp:cNvPr id="0" name=""/>
        <dsp:cNvSpPr/>
      </dsp:nvSpPr>
      <dsp:spPr>
        <a:xfrm>
          <a:off x="8981085" y="783788"/>
          <a:ext cx="1450009" cy="14500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6E297C-B48A-4C1A-A360-6206F0281402}">
      <dsp:nvSpPr>
        <dsp:cNvPr id="0" name=""/>
        <dsp:cNvSpPr/>
      </dsp:nvSpPr>
      <dsp:spPr>
        <a:xfrm>
          <a:off x="9290104" y="1092807"/>
          <a:ext cx="831972" cy="8319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DE5768-91FF-4B46-B0D1-E7D8C22F5321}">
      <dsp:nvSpPr>
        <dsp:cNvPr id="0" name=""/>
        <dsp:cNvSpPr/>
      </dsp:nvSpPr>
      <dsp:spPr>
        <a:xfrm>
          <a:off x="8517558" y="2685440"/>
          <a:ext cx="23770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>
              <a:latin typeface="Tw Cen MT"/>
            </a:rPr>
            <a:t>MARKETPLACE</a:t>
          </a:r>
          <a:endParaRPr lang="en-US" sz="3000" kern="1200"/>
        </a:p>
      </dsp:txBody>
      <dsp:txXfrm>
        <a:off x="8517558" y="2685440"/>
        <a:ext cx="237706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96C4E-7B05-4ABC-828D-5BCF84C4C916}" type="datetimeFigureOut">
              <a:t>12/10/2023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C51F8-6FDB-4995-95C3-425C25EFA94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935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INTRODUCE YOUR SELF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0C51F8-6FDB-4995-95C3-425C25EFA94F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395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122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247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888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281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21787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204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655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56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660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18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Sunday, December 10,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960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Sunday, December 10, 2023</a:t>
            </a:fld>
            <a:endParaRPr lang="en-US" cap="al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311635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00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corporatefinanceinstitute.com/resources/economics/how-do-banks-make-money/" TargetMode="External"/><Relationship Id="rId3" Type="http://schemas.openxmlformats.org/officeDocument/2006/relationships/hyperlink" Target="http://www.jstor.org/stable/27800897/" TargetMode="External"/><Relationship Id="rId7" Type="http://schemas.openxmlformats.org/officeDocument/2006/relationships/hyperlink" Target="https://www.investopedia.com/terms/n/non-profitorganization.asp" TargetMode="External"/><Relationship Id="rId2" Type="http://schemas.openxmlformats.org/officeDocument/2006/relationships/hyperlink" Target="https://www.wallstreetmojo.com/investment-company/#how-does-an-investment-company-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lassdoor.co.uk/Reviews/index.htm" TargetMode="External"/><Relationship Id="rId5" Type="http://schemas.openxmlformats.org/officeDocument/2006/relationships/hyperlink" Target="https://www.nytimes.com/1970/09/13/archives/a-friedman-doctrine-the-social-responsibility-of-business-is-to.html" TargetMode="External"/><Relationship Id="rId10" Type="http://schemas.openxmlformats.org/officeDocument/2006/relationships/hyperlink" Target="https://www.tescoplc.com/sustainability/communities/community-champions/" TargetMode="External"/><Relationship Id="rId4" Type="http://schemas.openxmlformats.org/officeDocument/2006/relationships/hyperlink" Target="https://www.coop.co.uk/communities" TargetMode="External"/><Relationship Id="rId9" Type="http://schemas.openxmlformats.org/officeDocument/2006/relationships/hyperlink" Target="https://www.forbes.com/sites/blakemorgan/2021/10/26/20-companies-that-use-their-profits-for-social-good/?sh=5d39d8fd11a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CE9E2ED-2BB1-46AE-A037-86EC1BF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3A14B-D6E5-E65F-24D8-69493E2730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228550"/>
            <a:ext cx="4350870" cy="2947210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100">
                <a:cs typeface="Calibri Light"/>
              </a:rPr>
              <a:t>Learning &amp; Collaboration for Global Citizenship</a:t>
            </a:r>
            <a:endParaRPr lang="en-US" sz="3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C8C763-C0D9-C523-5847-2C0F3A8253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389120"/>
            <a:ext cx="4210167" cy="11928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140000"/>
              </a:lnSpc>
            </a:pPr>
            <a:r>
              <a:rPr lang="en-US" sz="1300">
                <a:cs typeface="Calibri"/>
              </a:rPr>
              <a:t>By Natalie Griffiths</a:t>
            </a:r>
          </a:p>
          <a:p>
            <a:pPr algn="l">
              <a:lnSpc>
                <a:spcPct val="140000"/>
              </a:lnSpc>
            </a:pPr>
            <a:r>
              <a:rPr lang="en-US" sz="1300">
                <a:cs typeface="Calibri"/>
              </a:rPr>
              <a:t>2316480</a:t>
            </a:r>
          </a:p>
          <a:p>
            <a:pPr algn="l">
              <a:lnSpc>
                <a:spcPct val="140000"/>
              </a:lnSpc>
            </a:pPr>
            <a:r>
              <a:rPr lang="en-US" sz="1300">
                <a:cs typeface="Calibri"/>
              </a:rPr>
              <a:t>(BMSP4015)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7" y="-3"/>
            <a:ext cx="3611463" cy="6858000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100000">
                <a:schemeClr val="tx2">
                  <a:lumMod val="50000"/>
                  <a:lumOff val="50000"/>
                  <a:alpha val="52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2000">
                <a:schemeClr val="accent2">
                  <a:alpha val="69000"/>
                </a:schemeClr>
              </a:gs>
              <a:gs pos="99000">
                <a:schemeClr val="accent4">
                  <a:alpha val="74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426853" y="-345671"/>
            <a:ext cx="3429002" cy="4120348"/>
          </a:xfrm>
          <a:prstGeom prst="rect">
            <a:avLst/>
          </a:prstGeom>
          <a:gradFill>
            <a:gsLst>
              <a:gs pos="0">
                <a:schemeClr val="accent5">
                  <a:alpha val="26000"/>
                </a:schemeClr>
              </a:gs>
              <a:gs pos="49000">
                <a:schemeClr val="tx2">
                  <a:lumMod val="75000"/>
                  <a:lumOff val="25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01DB4F-BE17-BBD2-9F51-522BDBFEDD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3" b="-3"/>
          <a:stretch/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BD340-C5DE-E0CA-7F9A-99B07EF0C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95408"/>
            <a:ext cx="9144000" cy="2826182"/>
          </a:xfrm>
        </p:spPr>
        <p:txBody>
          <a:bodyPr vert="horz" lIns="0" tIns="0" rIns="0" bIns="0" rtlCol="0" anchor="ctr">
            <a:normAutofit fontScale="90000"/>
          </a:bodyPr>
          <a:lstStyle/>
          <a:p>
            <a:pPr algn="ctr"/>
            <a:r>
              <a:rPr lang="en-US" sz="4400" spc="750">
                <a:solidFill>
                  <a:schemeClr val="bg1"/>
                </a:solidFill>
              </a:rPr>
              <a:t>Friedman(1970) </a:t>
            </a:r>
            <a:br>
              <a:rPr lang="en-US" sz="4400" spc="750">
                <a:solidFill>
                  <a:schemeClr val="bg1"/>
                </a:solidFill>
              </a:rPr>
            </a:br>
            <a:r>
              <a:rPr lang="en-US" sz="4400" spc="750">
                <a:solidFill>
                  <a:schemeClr val="bg1"/>
                </a:solidFill>
              </a:rPr>
              <a:t>"the social responsibility for business is to increase its profit's"</a:t>
            </a:r>
          </a:p>
        </p:txBody>
      </p:sp>
      <p:pic>
        <p:nvPicPr>
          <p:cNvPr id="4" name="Picture 3" descr="Chicago. Milton Friedman visits the Harvard Young Conservative Club, 1964 - Economics in the Rear-View Mirror">
            <a:extLst>
              <a:ext uri="{FF2B5EF4-FFF2-40B4-BE49-F238E27FC236}">
                <a16:creationId xmlns:a16="http://schemas.microsoft.com/office/drawing/2014/main" id="{AF518993-0F76-6B36-16C2-B74A4AA87F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029" y="3534363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934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6E6C0C3-A448-4D8B-86C7-3C83B7E4A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22313-7F72-D94F-57BC-1B176E522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190" y="936568"/>
            <a:ext cx="4590410" cy="4564822"/>
          </a:xfrm>
        </p:spPr>
        <p:txBody>
          <a:bodyPr anchor="t">
            <a:normAutofit/>
          </a:bodyPr>
          <a:lstStyle/>
          <a:p>
            <a:r>
              <a:rPr lang="en-US"/>
              <a:t>Profit-driven organisations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F1326A3-CBDD-4503-8C40-806B4ABF4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10698D-E436-464E-9DE4-F9FB349FD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90497FAB-12DE-A2F4-BDD4-81035CAC9A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9539878"/>
              </p:ext>
            </p:extLst>
          </p:nvPr>
        </p:nvGraphicFramePr>
        <p:xfrm>
          <a:off x="6096001" y="457200"/>
          <a:ext cx="5623796" cy="5638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825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5" name="Rectangle 164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0" name="Content Placeholder 159">
            <a:extLst>
              <a:ext uri="{FF2B5EF4-FFF2-40B4-BE49-F238E27FC236}">
                <a16:creationId xmlns:a16="http://schemas.microsoft.com/office/drawing/2014/main" id="{58F30F16-6F95-5FAC-4141-ECD39DA618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479972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26" name="TextBox 525">
            <a:extLst>
              <a:ext uri="{FF2B5EF4-FFF2-40B4-BE49-F238E27FC236}">
                <a16:creationId xmlns:a16="http://schemas.microsoft.com/office/drawing/2014/main" id="{A450AB05-4B28-CA9A-1EB7-A8A335AB1FBD}"/>
              </a:ext>
            </a:extLst>
          </p:cNvPr>
          <p:cNvSpPr txBox="1"/>
          <p:nvPr/>
        </p:nvSpPr>
        <p:spPr>
          <a:xfrm>
            <a:off x="1871869" y="281608"/>
            <a:ext cx="858040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>
                <a:latin typeface="Arial"/>
                <a:cs typeface="Arial"/>
              </a:rPr>
              <a:t>Corporate Social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305164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EA60F528-36B2-4395-90C4-DDFAC8685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784975F-6249-4E46-813B-65E172DAC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1772702"/>
          </a:xfrm>
          <a:prstGeom prst="rect">
            <a:avLst/>
          </a:prstGeom>
          <a:gradFill>
            <a:gsLst>
              <a:gs pos="10000">
                <a:schemeClr val="accent5">
                  <a:alpha val="86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9322E4C-0C71-4280-88BF-FF861CEE6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200" y="-2"/>
            <a:ext cx="11734801" cy="1772701"/>
          </a:xfrm>
          <a:prstGeom prst="rect">
            <a:avLst/>
          </a:prstGeom>
          <a:gradFill>
            <a:gsLst>
              <a:gs pos="0">
                <a:schemeClr val="accent4">
                  <a:alpha val="4000"/>
                </a:schemeClr>
              </a:gs>
              <a:gs pos="93000">
                <a:schemeClr val="accent2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F1430-55EB-8D12-3C33-151AAA52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45" y="457200"/>
            <a:ext cx="11547893" cy="1074986"/>
          </a:xfrm>
        </p:spPr>
        <p:txBody>
          <a:bodyPr vert="horz" lIns="0" tIns="0" rIns="0" bIns="0" rtlCol="0" anchor="ctr">
            <a:normAutofit/>
          </a:bodyPr>
          <a:lstStyle/>
          <a:p>
            <a:r>
              <a:rPr lang="en-US" sz="3200" spc="750" dirty="0">
                <a:solidFill>
                  <a:schemeClr val="bg1"/>
                </a:solidFill>
              </a:rPr>
              <a:t> </a:t>
            </a:r>
            <a:r>
              <a:rPr lang="en-US" sz="2800" spc="750" dirty="0">
                <a:solidFill>
                  <a:schemeClr val="bg1"/>
                </a:solidFill>
              </a:rPr>
              <a:t>COMPANIES THAT ADOPT </a:t>
            </a:r>
            <a:r>
              <a:rPr lang="en-US" sz="2800" spc="750" dirty="0">
                <a:solidFill>
                  <a:schemeClr val="bg1"/>
                </a:solidFill>
                <a:latin typeface="TW Cen MT"/>
              </a:rPr>
              <a:t>(CSR)</a:t>
            </a:r>
            <a:r>
              <a:rPr lang="en-US" sz="2800" spc="750" dirty="0">
                <a:solidFill>
                  <a:schemeClr val="bg1"/>
                </a:solidFill>
              </a:rPr>
              <a:t>                     </a:t>
            </a:r>
          </a:p>
        </p:txBody>
      </p:sp>
      <p:pic>
        <p:nvPicPr>
          <p:cNvPr id="4" name="Content Placeholder 3" descr="Tesco Community Grants | Groundwork">
            <a:extLst>
              <a:ext uri="{FF2B5EF4-FFF2-40B4-BE49-F238E27FC236}">
                <a16:creationId xmlns:a16="http://schemas.microsoft.com/office/drawing/2014/main" id="{94F0965A-9338-33D3-6154-E945D5487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7476" y="2272108"/>
            <a:ext cx="2224422" cy="589471"/>
          </a:xfrm>
          <a:prstGeom prst="rect">
            <a:avLst/>
          </a:prstGeom>
        </p:spPr>
      </p:pic>
      <p:pic>
        <p:nvPicPr>
          <p:cNvPr id="6" name="Picture 5" descr="Ben &amp; Jerry's Logo PNG Transparent &amp; SVG Vector - Freebie Supply">
            <a:extLst>
              <a:ext uri="{FF2B5EF4-FFF2-40B4-BE49-F238E27FC236}">
                <a16:creationId xmlns:a16="http://schemas.microsoft.com/office/drawing/2014/main" id="{35C33E83-0127-5F55-36BD-2B6FF3D8D5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4676" y="3471394"/>
            <a:ext cx="2529746" cy="2529746"/>
          </a:xfrm>
          <a:prstGeom prst="rect">
            <a:avLst/>
          </a:prstGeom>
        </p:spPr>
      </p:pic>
      <p:pic>
        <p:nvPicPr>
          <p:cNvPr id="5" name="Picture 4" descr="The Co-operative Group | ThoughtWorks">
            <a:extLst>
              <a:ext uri="{FF2B5EF4-FFF2-40B4-BE49-F238E27FC236}">
                <a16:creationId xmlns:a16="http://schemas.microsoft.com/office/drawing/2014/main" id="{E55C9FF3-C3FB-FCD0-241B-A11F15F17A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4398" y="2263695"/>
            <a:ext cx="2084048" cy="2084048"/>
          </a:xfrm>
          <a:prstGeom prst="rect">
            <a:avLst/>
          </a:prstGeom>
        </p:spPr>
      </p:pic>
      <p:pic>
        <p:nvPicPr>
          <p:cNvPr id="7" name="Picture 6" descr="toms logo 10 free Cliparts | Download images on Clipground 2023">
            <a:extLst>
              <a:ext uri="{FF2B5EF4-FFF2-40B4-BE49-F238E27FC236}">
                <a16:creationId xmlns:a16="http://schemas.microsoft.com/office/drawing/2014/main" id="{43805A9E-A83C-6447-8825-FDCE9685E0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40713" y="2272108"/>
            <a:ext cx="2005896" cy="2084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515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EEF49-350E-B91E-4E22-BB9F78A05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US" sz="3200" dirty="0">
                <a:solidFill>
                  <a:schemeClr val="bg1"/>
                </a:solidFill>
              </a:rPr>
              <a:t>                 </a:t>
            </a:r>
            <a:r>
              <a:rPr lang="en-US" sz="2800" dirty="0">
                <a:solidFill>
                  <a:schemeClr val="bg1"/>
                </a:solidFill>
              </a:rPr>
              <a:t>SUMMERISE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E28A4-CACF-1F4F-EBEA-1BECFF895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409" y="1028702"/>
            <a:ext cx="6273972" cy="4843462"/>
          </a:xfrm>
        </p:spPr>
        <p:txBody>
          <a:bodyPr vert="horz" lIns="0" tIns="0" rIns="0" bIns="0" rtlCol="0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</a:t>
            </a:r>
          </a:p>
          <a:p>
            <a:endParaRPr lang="en-US" sz="18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ACBA03-4237-BEB0-4AED-AD771F955FCE}"/>
              </a:ext>
            </a:extLst>
          </p:cNvPr>
          <p:cNvSpPr txBox="1"/>
          <p:nvPr/>
        </p:nvSpPr>
        <p:spPr>
          <a:xfrm>
            <a:off x="4665166" y="2544217"/>
            <a:ext cx="5417387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 sz="2800" dirty="0">
                <a:latin typeface="Arial"/>
                <a:cs typeface="Arial"/>
              </a:rPr>
              <a:t>What do you think?</a:t>
            </a:r>
          </a:p>
          <a:p>
            <a:pPr marL="285750" indent="-285750">
              <a:buFont typeface="Wingdings"/>
              <a:buChar char="v"/>
            </a:pPr>
            <a:r>
              <a:rPr lang="en-US" sz="2800" dirty="0">
                <a:latin typeface="Arial"/>
                <a:cs typeface="Arial"/>
              </a:rPr>
              <a:t>Do you agree with the quote?</a:t>
            </a:r>
          </a:p>
          <a:p>
            <a:pPr marL="285750" indent="-285750">
              <a:buFont typeface="Wingdings"/>
              <a:buChar char="v"/>
            </a:pPr>
            <a:r>
              <a:rPr lang="en-US" sz="2800" dirty="0">
                <a:latin typeface="Arial"/>
                <a:cs typeface="Arial"/>
              </a:rPr>
              <a:t>What does this quote mean to you?</a:t>
            </a:r>
          </a:p>
          <a:p>
            <a:endParaRPr lang="en-US" sz="28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511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C94172-5637-4AE0-093C-81C8025BB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8589" y="1161692"/>
            <a:ext cx="4514965" cy="749983"/>
          </a:xfrm>
        </p:spPr>
        <p:txBody>
          <a:bodyPr anchor="b">
            <a:normAutofit/>
          </a:bodyPr>
          <a:lstStyle/>
          <a:p>
            <a:r>
              <a:rPr lang="en-US" sz="2800" dirty="0"/>
              <a:t>              </a:t>
            </a:r>
            <a:endParaRPr lang="en-US" sz="2400"/>
          </a:p>
        </p:txBody>
      </p:sp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16DA8DC8-2888-8FE4-42A1-E6E30149F9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70" r="10331" b="6"/>
          <a:stretch/>
        </p:blipFill>
        <p:spPr>
          <a:xfrm>
            <a:off x="20" y="431"/>
            <a:ext cx="6720677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6CA76-BDCF-CB1F-48AD-4A19A9F5C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530549"/>
            <a:ext cx="2942813" cy="3428124"/>
          </a:xfrm>
        </p:spPr>
        <p:txBody>
          <a:bodyPr vert="horz" lIns="0" tIns="0" rIns="0" bIns="0" rtlCol="0">
            <a:normAutofit/>
          </a:bodyPr>
          <a:lstStyle/>
          <a:p>
            <a:endParaRPr lang="en-US" sz="1400"/>
          </a:p>
          <a:p>
            <a:endParaRPr lang="en-US" sz="1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6B4B1D-9079-B872-849E-A877188F486C}"/>
              </a:ext>
            </a:extLst>
          </p:cNvPr>
          <p:cNvSpPr txBox="1"/>
          <p:nvPr/>
        </p:nvSpPr>
        <p:spPr>
          <a:xfrm>
            <a:off x="7193280" y="411480"/>
            <a:ext cx="42976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latin typeface="Arial"/>
                <a:cs typeface="Arial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870916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BB599-881C-D1BC-C900-006326F99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167" y="300717"/>
            <a:ext cx="11362713" cy="5770899"/>
          </a:xfrm>
        </p:spPr>
        <p:txBody>
          <a:bodyPr vert="horz" lIns="0" tIns="0" rIns="0" bIns="0" rtlCol="0" anchor="t">
            <a:normAutofit/>
          </a:bodyPr>
          <a:lstStyle/>
          <a:p>
            <a:endParaRPr lang="en-US"/>
          </a:p>
          <a:p>
            <a:endParaRPr lang="en-US" sz="12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E48662-F548-96B9-A2B6-700D0BEA973A}"/>
              </a:ext>
            </a:extLst>
          </p:cNvPr>
          <p:cNvSpPr txBox="1"/>
          <p:nvPr/>
        </p:nvSpPr>
        <p:spPr>
          <a:xfrm>
            <a:off x="340467" y="194552"/>
            <a:ext cx="11721829" cy="7502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dirty="0">
              <a:latin typeface="Arial"/>
              <a:cs typeface="Arial"/>
            </a:endParaRPr>
          </a:p>
          <a:p>
            <a:pPr algn="l" rtl="0" fontAlgn="base"/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Chowdhury.N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.(2023). 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 Is An Investment Company?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200" b="0" i="0" u="sng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2"/>
              </a:rPr>
              <a:t>https://www.wallstreetmojo.com/investment-company/#how-does-an-investment-company-work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Carson, T. (1993). Friedman’s Theory of Corporate Social Responsibility. </a:t>
            </a:r>
            <a:r>
              <a:rPr lang="en-US" sz="1200" i="1" dirty="0">
                <a:latin typeface="Arial"/>
                <a:cs typeface="Arial"/>
              </a:rPr>
              <a:t>Business &amp; Professional Ethics Journal</a:t>
            </a:r>
            <a:r>
              <a:rPr lang="en-US" sz="1200" dirty="0">
                <a:latin typeface="Arial"/>
                <a:cs typeface="Arial"/>
              </a:rPr>
              <a:t>, </a:t>
            </a:r>
            <a:r>
              <a:rPr lang="en-US" sz="1200" i="1" dirty="0">
                <a:latin typeface="Arial"/>
                <a:cs typeface="Arial"/>
              </a:rPr>
              <a:t>12</a:t>
            </a:r>
            <a:r>
              <a:rPr lang="en-US" sz="1200" dirty="0">
                <a:latin typeface="Arial"/>
                <a:cs typeface="Arial"/>
              </a:rPr>
              <a:t>(1), 3–32.</a:t>
            </a:r>
          </a:p>
          <a:p>
            <a:r>
              <a:rPr lang="en-US" sz="1200" dirty="0">
                <a:latin typeface="Arial"/>
                <a:cs typeface="Arial"/>
                <a:hlinkClick r:id="rId3"/>
              </a:rPr>
              <a:t>http://www.jstor.org/stable/27800897/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Co-op (2023) </a:t>
            </a:r>
            <a:r>
              <a:rPr lang="en-US" sz="1200" i="1" dirty="0">
                <a:latin typeface="Arial"/>
                <a:cs typeface="Arial"/>
              </a:rPr>
              <a:t>Supporting Communities. </a:t>
            </a:r>
            <a:r>
              <a:rPr lang="en-US" sz="1200" dirty="0">
                <a:latin typeface="Arial"/>
                <a:cs typeface="Arial"/>
                <a:hlinkClick r:id="rId4"/>
              </a:rPr>
              <a:t>https://www.coop.co.uk/communities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endParaRPr lang="en-US" sz="1200" i="1" dirty="0">
              <a:latin typeface="Arial"/>
              <a:cs typeface="Arial"/>
            </a:endParaRPr>
          </a:p>
          <a:p>
            <a:r>
              <a:rPr lang="en-US" sz="1200" dirty="0" err="1">
                <a:latin typeface="Arial"/>
                <a:cs typeface="Arial"/>
              </a:rPr>
              <a:t>Friedman.M</a:t>
            </a:r>
            <a:r>
              <a:rPr lang="en-US" sz="1200" dirty="0">
                <a:latin typeface="Arial"/>
                <a:cs typeface="Arial"/>
              </a:rPr>
              <a:t>.(1970) The </a:t>
            </a:r>
            <a:r>
              <a:rPr lang="en-US" sz="1200" dirty="0" err="1">
                <a:latin typeface="Arial"/>
                <a:cs typeface="Arial"/>
              </a:rPr>
              <a:t>NewYork</a:t>
            </a:r>
            <a:r>
              <a:rPr lang="en-US" sz="1200" dirty="0">
                <a:latin typeface="Arial"/>
                <a:cs typeface="Arial"/>
              </a:rPr>
              <a:t> Times</a:t>
            </a:r>
          </a:p>
          <a:p>
            <a:endParaRPr lang="en-US" sz="1200" i="1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>
                <a:latin typeface="Arial"/>
                <a:cs typeface="Arial"/>
                <a:hlinkClick r:id="rId5"/>
              </a:rPr>
              <a:t>https://www.nytimes.com/1970/09/13/archives/a-friedman-doctrine-the-social-responsibility-of-business-is-to.html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 err="1">
                <a:latin typeface="Arial"/>
                <a:cs typeface="Arial"/>
              </a:rPr>
              <a:t>Glassdoors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i="1" dirty="0">
                <a:latin typeface="Arial"/>
                <a:cs typeface="Arial"/>
              </a:rPr>
              <a:t>Companies and Reviews 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  <a:hlinkClick r:id="rId6"/>
              </a:rPr>
              <a:t>https://www.glassdoor.co.uk/Reviews/index.htm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Kenton, W. (2019).</a:t>
            </a:r>
            <a:r>
              <a:rPr lang="en-US" sz="1200" i="1" dirty="0">
                <a:latin typeface="Arial"/>
                <a:cs typeface="Arial"/>
              </a:rPr>
              <a:t> Non-Profit </a:t>
            </a:r>
            <a:r>
              <a:rPr lang="en-US" sz="1200" i="1" dirty="0" err="1">
                <a:latin typeface="Arial"/>
                <a:cs typeface="Arial"/>
              </a:rPr>
              <a:t>Organisation</a:t>
            </a:r>
            <a:r>
              <a:rPr lang="en-US" sz="1200" i="1" dirty="0">
                <a:latin typeface="Arial"/>
                <a:cs typeface="Arial"/>
              </a:rPr>
              <a:t> Definition and Example.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  <a:hlinkClick r:id="rId7"/>
              </a:rPr>
              <a:t>https://www.investopedia.com/terms/n/non-profitorganization.asp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05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Loo.A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.(2015 – 2023). CFI 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How Do Banks Make Money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05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050" b="0" i="0" u="sng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8"/>
              </a:rPr>
              <a:t>https://corporatefinanceinstitute.com/resources/economics/how-do-banks-make-money/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 </a:t>
            </a:r>
            <a:endParaRPr lang="en-GB" sz="105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sz="105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 err="1">
                <a:latin typeface="Arial"/>
                <a:cs typeface="Arial"/>
              </a:rPr>
              <a:t>Morgan.B</a:t>
            </a:r>
            <a:r>
              <a:rPr lang="en-US" sz="1200" dirty="0">
                <a:latin typeface="Arial"/>
                <a:cs typeface="Arial"/>
              </a:rPr>
              <a:t>.(2021).</a:t>
            </a:r>
            <a:r>
              <a:rPr lang="en-US" sz="1200" i="1" dirty="0">
                <a:latin typeface="Arial"/>
                <a:cs typeface="Arial"/>
              </a:rPr>
              <a:t> Companies That Use Their Profits for Social Good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dirty="0">
                <a:latin typeface="Arial"/>
                <a:cs typeface="Arial"/>
                <a:hlinkClick r:id="rId9"/>
              </a:rPr>
              <a:t>https://www.forbes.com/sites/blakemorgan/2021/10/26/20-companies-that-use-their-profits-for-social-good/?sh=5d39d8fd11a8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Tesco. (2023).</a:t>
            </a:r>
            <a:r>
              <a:rPr lang="en-US" sz="1200" i="1" dirty="0">
                <a:latin typeface="Arial"/>
                <a:cs typeface="Arial"/>
              </a:rPr>
              <a:t> Companies Champions.</a:t>
            </a:r>
          </a:p>
          <a:p>
            <a:r>
              <a:rPr lang="en-US" sz="1200" dirty="0">
                <a:latin typeface="Arial"/>
                <a:cs typeface="Arial"/>
                <a:hlinkClick r:id="rId10"/>
              </a:rPr>
              <a:t>https://www.tescoplc.com/sustainability/communities/community-champions/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endParaRPr lang="en-US" sz="1200" i="1" dirty="0">
              <a:latin typeface="Arial"/>
              <a:cs typeface="Arial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US" sz="1200" i="1" dirty="0">
              <a:latin typeface="Arial"/>
              <a:cs typeface="Arial"/>
            </a:endParaRPr>
          </a:p>
          <a:p>
            <a:endParaRPr lang="en-US" sz="1200" i="1" dirty="0">
              <a:latin typeface="Arial"/>
              <a:cs typeface="Arial"/>
            </a:endParaRPr>
          </a:p>
          <a:p>
            <a:endParaRPr lang="en-US" sz="1200" i="1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dirty="0">
              <a:latin typeface="Tw Cen M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231631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RightStep">
      <a:dk1>
        <a:srgbClr val="000000"/>
      </a:dk1>
      <a:lt1>
        <a:srgbClr val="FFFFFF"/>
      </a:lt1>
      <a:dk2>
        <a:srgbClr val="243241"/>
      </a:dk2>
      <a:lt2>
        <a:srgbClr val="E8E2E6"/>
      </a:lt2>
      <a:accent1>
        <a:srgbClr val="6CAF85"/>
      </a:accent1>
      <a:accent2>
        <a:srgbClr val="60B09E"/>
      </a:accent2>
      <a:accent3>
        <a:srgbClr val="61ACBF"/>
      </a:accent3>
      <a:accent4>
        <a:srgbClr val="6F92CA"/>
      </a:accent4>
      <a:accent5>
        <a:srgbClr val="8B89D4"/>
      </a:accent5>
      <a:accent6>
        <a:srgbClr val="986FCA"/>
      </a:accent6>
      <a:hlink>
        <a:srgbClr val="AE6995"/>
      </a:hlink>
      <a:folHlink>
        <a:srgbClr val="7F7F7F"/>
      </a:folHlink>
    </a:clrScheme>
    <a:fontScheme name="Avenir">
      <a:majorFont>
        <a:latin typeface="Tw Cen M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291</Words>
  <Application>Microsoft Office PowerPoint</Application>
  <PresentationFormat>Widescreen</PresentationFormat>
  <Paragraphs>59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GradientRiseVTI</vt:lpstr>
      <vt:lpstr>Learning &amp; Collaboration for Global Citizenship</vt:lpstr>
      <vt:lpstr>Friedman(1970)  "the social responsibility for business is to increase its profit's"</vt:lpstr>
      <vt:lpstr>Profit-driven organisations</vt:lpstr>
      <vt:lpstr>PowerPoint Presentation</vt:lpstr>
      <vt:lpstr> COMPANIES THAT ADOPT (CSR)                     </vt:lpstr>
      <vt:lpstr>                 SUMMERISE</vt:lpstr>
      <vt:lpstr>             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natalie griffiths</cp:lastModifiedBy>
  <cp:revision>50</cp:revision>
  <dcterms:created xsi:type="dcterms:W3CDTF">2023-11-29T09:26:23Z</dcterms:created>
  <dcterms:modified xsi:type="dcterms:W3CDTF">2023-12-10T10:09:54Z</dcterms:modified>
</cp:coreProperties>
</file>