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7"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642" autoAdjust="0"/>
  </p:normalViewPr>
  <p:slideViewPr>
    <p:cSldViewPr snapToGrid="0">
      <p:cViewPr>
        <p:scale>
          <a:sx n="55" d="100"/>
          <a:sy n="55" d="100"/>
        </p:scale>
        <p:origin x="1072" y="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FAD302-8B60-44DA-9DF5-425EBC899C7E}" type="datetimeFigureOut">
              <a:rPr lang="en-IN" smtClean="0"/>
              <a:pPr/>
              <a:t>31-01-2023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588195-F32A-4DA9-AFEA-AB91809769AC}" type="slidenum">
              <a:rPr lang="en-IN" smtClean="0"/>
              <a:pPr/>
              <a:t>‹#›</a:t>
            </a:fld>
            <a:endParaRPr lang="en-IN"/>
          </a:p>
        </p:txBody>
      </p:sp>
    </p:spTree>
    <p:extLst>
      <p:ext uri="{BB962C8B-B14F-4D97-AF65-F5344CB8AC3E}">
        <p14:creationId xmlns:p14="http://schemas.microsoft.com/office/powerpoint/2010/main" val="406027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JW Marriot</a:t>
            </a:r>
            <a:r>
              <a:rPr lang="en-IN" baseline="0" dirty="0"/>
              <a:t> </a:t>
            </a:r>
            <a:r>
              <a:rPr lang="en-IN" dirty="0"/>
              <a:t>, is one of the world famous luxury and upscale brand of international hotels having an European perspective. The hotel brand is owned by Marriott international .</a:t>
            </a:r>
            <a:r>
              <a:rPr lang="en-IN" baseline="0" dirty="0"/>
              <a:t> </a:t>
            </a:r>
            <a:r>
              <a:rPr lang="en-IN" dirty="0"/>
              <a:t>At present it serves at over 131 locations worldwide </a:t>
            </a:r>
          </a:p>
        </p:txBody>
      </p:sp>
      <p:sp>
        <p:nvSpPr>
          <p:cNvPr id="4" name="Slide Number Placeholder 3"/>
          <p:cNvSpPr>
            <a:spLocks noGrp="1"/>
          </p:cNvSpPr>
          <p:nvPr>
            <p:ph type="sldNum" sz="quarter" idx="5"/>
          </p:nvPr>
        </p:nvSpPr>
        <p:spPr/>
        <p:txBody>
          <a:bodyPr/>
          <a:lstStyle/>
          <a:p>
            <a:fld id="{26588195-F32A-4DA9-AFEA-AB91809769AC}" type="slidenum">
              <a:rPr lang="en-IN" smtClean="0"/>
              <a:pPr/>
              <a:t>2</a:t>
            </a:fld>
            <a:endParaRPr lang="en-IN"/>
          </a:p>
        </p:txBody>
      </p:sp>
    </p:spTree>
    <p:extLst>
      <p:ext uri="{BB962C8B-B14F-4D97-AF65-F5344CB8AC3E}">
        <p14:creationId xmlns:p14="http://schemas.microsoft.com/office/powerpoint/2010/main" val="1856930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Being a luxury brand of hotels, JW Marriot</a:t>
            </a:r>
            <a:r>
              <a:rPr lang="en-IN" baseline="0" dirty="0"/>
              <a:t> </a:t>
            </a:r>
            <a:r>
              <a:rPr lang="en-IN" dirty="0"/>
              <a:t>is seen to be focusing on luxury customers. Therefore the focus is to target high learning and upper class of the society and business travellers from urban areas who can afford luxury services of the brand</a:t>
            </a:r>
          </a:p>
        </p:txBody>
      </p:sp>
      <p:sp>
        <p:nvSpPr>
          <p:cNvPr id="4" name="Slide Number Placeholder 3"/>
          <p:cNvSpPr>
            <a:spLocks noGrp="1"/>
          </p:cNvSpPr>
          <p:nvPr>
            <p:ph type="sldNum" sz="quarter" idx="5"/>
          </p:nvPr>
        </p:nvSpPr>
        <p:spPr/>
        <p:txBody>
          <a:bodyPr/>
          <a:lstStyle/>
          <a:p>
            <a:fld id="{26588195-F32A-4DA9-AFEA-AB91809769AC}" type="slidenum">
              <a:rPr lang="en-IN" smtClean="0"/>
              <a:pPr/>
              <a:t>3</a:t>
            </a:fld>
            <a:endParaRPr lang="en-IN"/>
          </a:p>
        </p:txBody>
      </p:sp>
    </p:spTree>
    <p:extLst>
      <p:ext uri="{BB962C8B-B14F-4D97-AF65-F5344CB8AC3E}">
        <p14:creationId xmlns:p14="http://schemas.microsoft.com/office/powerpoint/2010/main" val="2715742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hotel chain enables the guests to enjoy premium destinations and enjoy luxury services on demand. The rooms and services are aesthetically developed from an European perspective offering exquisite services and facilities for the guests </a:t>
            </a:r>
          </a:p>
        </p:txBody>
      </p:sp>
      <p:sp>
        <p:nvSpPr>
          <p:cNvPr id="4" name="Slide Number Placeholder 3"/>
          <p:cNvSpPr>
            <a:spLocks noGrp="1"/>
          </p:cNvSpPr>
          <p:nvPr>
            <p:ph type="sldNum" sz="quarter" idx="5"/>
          </p:nvPr>
        </p:nvSpPr>
        <p:spPr/>
        <p:txBody>
          <a:bodyPr/>
          <a:lstStyle/>
          <a:p>
            <a:fld id="{26588195-F32A-4DA9-AFEA-AB91809769AC}" type="slidenum">
              <a:rPr lang="en-IN" smtClean="0"/>
              <a:pPr/>
              <a:t>4</a:t>
            </a:fld>
            <a:endParaRPr lang="en-IN"/>
          </a:p>
        </p:txBody>
      </p:sp>
    </p:spTree>
    <p:extLst>
      <p:ext uri="{BB962C8B-B14F-4D97-AF65-F5344CB8AC3E}">
        <p14:creationId xmlns:p14="http://schemas.microsoft.com/office/powerpoint/2010/main" val="3147429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services and facilities in the organisation is seen to be ranging from luxury accommodation, to food bar and entertainment facilities as requested by the guests. The services have been developed from perspective of European aesthetics </a:t>
            </a:r>
          </a:p>
        </p:txBody>
      </p:sp>
      <p:sp>
        <p:nvSpPr>
          <p:cNvPr id="4" name="Slide Number Placeholder 3"/>
          <p:cNvSpPr>
            <a:spLocks noGrp="1"/>
          </p:cNvSpPr>
          <p:nvPr>
            <p:ph type="sldNum" sz="quarter" idx="5"/>
          </p:nvPr>
        </p:nvSpPr>
        <p:spPr/>
        <p:txBody>
          <a:bodyPr/>
          <a:lstStyle/>
          <a:p>
            <a:fld id="{26588195-F32A-4DA9-AFEA-AB91809769AC}" type="slidenum">
              <a:rPr lang="en-IN" smtClean="0"/>
              <a:pPr/>
              <a:t>5</a:t>
            </a:fld>
            <a:endParaRPr lang="en-IN"/>
          </a:p>
        </p:txBody>
      </p:sp>
    </p:spTree>
    <p:extLst>
      <p:ext uri="{BB962C8B-B14F-4D97-AF65-F5344CB8AC3E}">
        <p14:creationId xmlns:p14="http://schemas.microsoft.com/office/powerpoint/2010/main" val="1888480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guest services platy a crucial role in fulfilling the customer satisfaction and ensure that better service quality outcomes is achieved. The assistance and services offered to the guests during the stay needs to be professional and catered to the guest needs or expectations. It is important to ensure that the services leave a positive impression or perception among the guests </a:t>
            </a:r>
          </a:p>
        </p:txBody>
      </p:sp>
      <p:sp>
        <p:nvSpPr>
          <p:cNvPr id="4" name="Slide Number Placeholder 3"/>
          <p:cNvSpPr>
            <a:spLocks noGrp="1"/>
          </p:cNvSpPr>
          <p:nvPr>
            <p:ph type="sldNum" sz="quarter" idx="5"/>
          </p:nvPr>
        </p:nvSpPr>
        <p:spPr/>
        <p:txBody>
          <a:bodyPr/>
          <a:lstStyle/>
          <a:p>
            <a:fld id="{26588195-F32A-4DA9-AFEA-AB91809769AC}" type="slidenum">
              <a:rPr lang="en-IN" smtClean="0"/>
              <a:pPr/>
              <a:t>7</a:t>
            </a:fld>
            <a:endParaRPr lang="en-IN"/>
          </a:p>
        </p:txBody>
      </p:sp>
    </p:spTree>
    <p:extLst>
      <p:ext uri="{BB962C8B-B14F-4D97-AF65-F5344CB8AC3E}">
        <p14:creationId xmlns:p14="http://schemas.microsoft.com/office/powerpoint/2010/main" val="1255933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Hospitality is important from the perspective of effective building relations with guests including the support networks. It also helps to actually fulfil guest needs and generate positive perception or image of the brand in the market. </a:t>
            </a:r>
          </a:p>
        </p:txBody>
      </p:sp>
      <p:sp>
        <p:nvSpPr>
          <p:cNvPr id="4" name="Slide Number Placeholder 3"/>
          <p:cNvSpPr>
            <a:spLocks noGrp="1"/>
          </p:cNvSpPr>
          <p:nvPr>
            <p:ph type="sldNum" sz="quarter" idx="5"/>
          </p:nvPr>
        </p:nvSpPr>
        <p:spPr/>
        <p:txBody>
          <a:bodyPr/>
          <a:lstStyle/>
          <a:p>
            <a:fld id="{26588195-F32A-4DA9-AFEA-AB91809769AC}" type="slidenum">
              <a:rPr lang="en-IN" smtClean="0"/>
              <a:pPr/>
              <a:t>8</a:t>
            </a:fld>
            <a:endParaRPr lang="en-IN"/>
          </a:p>
        </p:txBody>
      </p:sp>
    </p:spTree>
    <p:extLst>
      <p:ext uri="{BB962C8B-B14F-4D97-AF65-F5344CB8AC3E}">
        <p14:creationId xmlns:p14="http://schemas.microsoft.com/office/powerpoint/2010/main" val="3045703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Hotel brands such as Marriott focus on using of advanced technology for improving and innovating service delivery for guests. This include mobile applications, automated billing, virtual room assistant and others. In addition, by analysing customer needs, the guests tends to add extra services and personalization for surpassing the needs of guests</a:t>
            </a:r>
          </a:p>
        </p:txBody>
      </p:sp>
      <p:sp>
        <p:nvSpPr>
          <p:cNvPr id="4" name="Slide Number Placeholder 3"/>
          <p:cNvSpPr>
            <a:spLocks noGrp="1"/>
          </p:cNvSpPr>
          <p:nvPr>
            <p:ph type="sldNum" sz="quarter" idx="5"/>
          </p:nvPr>
        </p:nvSpPr>
        <p:spPr/>
        <p:txBody>
          <a:bodyPr/>
          <a:lstStyle/>
          <a:p>
            <a:fld id="{26588195-F32A-4DA9-AFEA-AB91809769AC}" type="slidenum">
              <a:rPr lang="en-IN" smtClean="0"/>
              <a:pPr/>
              <a:t>9</a:t>
            </a:fld>
            <a:endParaRPr lang="en-IN"/>
          </a:p>
        </p:txBody>
      </p:sp>
    </p:spTree>
    <p:extLst>
      <p:ext uri="{BB962C8B-B14F-4D97-AF65-F5344CB8AC3E}">
        <p14:creationId xmlns:p14="http://schemas.microsoft.com/office/powerpoint/2010/main" val="3676744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employees can show empathy towards each other and the guests for a better quality of service. Maintaining proper communication among the employees can ease the process and improve the quality of service successfully. self awareness regarding the own skills and abilities also important while maintaining the self regulations. Staying motivated can also bring higher quality of service for the guests within the organization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 </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6588195-F32A-4DA9-AFEA-AB91809769AC}" type="slidenum">
              <a:rPr lang="en-IN" smtClean="0"/>
              <a:pPr/>
              <a:t>10</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1682004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4038617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1720923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1685513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3540651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1273719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1692476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3094222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3200488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325764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15F70-3819-4109-A8BD-219378F7EB86}" type="slidenum">
              <a:rPr lang="en-IN" smtClean="0"/>
              <a:pPr/>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52790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30416922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15F70-3819-4109-A8BD-219378F7EB86}" type="slidenum">
              <a:rPr lang="en-IN" smtClean="0"/>
              <a:pPr/>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678224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935360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25022136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B65A0-59FA-45A9-BF87-E1755B335918}" type="datetimeFigureOut">
              <a:rPr lang="en-IN" smtClean="0"/>
              <a:pPr/>
              <a:t>31-01-2023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15F70-3819-4109-A8BD-219378F7EB86}" type="slidenum">
              <a:rPr lang="en-IN" smtClean="0"/>
              <a:pPr/>
              <a:t>‹#›</a:t>
            </a:fld>
            <a:endParaRPr lang="en-IN"/>
          </a:p>
        </p:txBody>
      </p:sp>
    </p:spTree>
    <p:extLst>
      <p:ext uri="{BB962C8B-B14F-4D97-AF65-F5344CB8AC3E}">
        <p14:creationId xmlns:p14="http://schemas.microsoft.com/office/powerpoint/2010/main" val="310946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6B65A0-59FA-45A9-BF87-E1755B335918}" type="datetimeFigureOut">
              <a:rPr lang="en-IN" smtClean="0"/>
              <a:pPr/>
              <a:t>31-01-2023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2715F70-3819-4109-A8BD-219378F7EB86}" type="slidenum">
              <a:rPr lang="en-IN" smtClean="0"/>
              <a:pPr/>
              <a:t>‹#›</a:t>
            </a:fld>
            <a:endParaRPr lang="en-IN"/>
          </a:p>
        </p:txBody>
      </p:sp>
    </p:spTree>
    <p:extLst>
      <p:ext uri="{BB962C8B-B14F-4D97-AF65-F5344CB8AC3E}">
        <p14:creationId xmlns:p14="http://schemas.microsoft.com/office/powerpoint/2010/main" val="3532523602"/>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C9345-A394-EB93-1908-EEFE5B6E8AD8}"/>
              </a:ext>
            </a:extLst>
          </p:cNvPr>
          <p:cNvSpPr>
            <a:spLocks noGrp="1"/>
          </p:cNvSpPr>
          <p:nvPr>
            <p:ph type="ctrTitle"/>
          </p:nvPr>
        </p:nvSpPr>
        <p:spPr>
          <a:xfrm>
            <a:off x="541302" y="571309"/>
            <a:ext cx="10431497" cy="1646302"/>
          </a:xfrm>
        </p:spPr>
        <p:txBody>
          <a:bodyPr/>
          <a:lstStyle/>
          <a:p>
            <a:pPr algn="ctr"/>
            <a:r>
              <a:rPr lang="en-IN" b="1" i="0" dirty="0">
                <a:effectLst/>
                <a:latin typeface="arial" panose="020B0604020202020204" pitchFamily="34" charset="0"/>
              </a:rPr>
              <a:t>JW Marriott </a:t>
            </a:r>
            <a:endParaRPr lang="en-IN" b="1" dirty="0"/>
          </a:p>
        </p:txBody>
      </p:sp>
      <p:pic>
        <p:nvPicPr>
          <p:cNvPr id="18434" name="Picture 2" descr="JW Marriott Hotels - Wikipedia"/>
          <p:cNvPicPr>
            <a:picLocks noChangeAspect="1" noChangeArrowheads="1"/>
          </p:cNvPicPr>
          <p:nvPr/>
        </p:nvPicPr>
        <p:blipFill>
          <a:blip r:embed="rId2" cstate="print"/>
          <a:srcRect/>
          <a:stretch>
            <a:fillRect/>
          </a:stretch>
        </p:blipFill>
        <p:spPr bwMode="auto">
          <a:xfrm>
            <a:off x="1143001" y="3360421"/>
            <a:ext cx="10332720" cy="2903220"/>
          </a:xfrm>
          <a:prstGeom prst="rect">
            <a:avLst/>
          </a:prstGeom>
          <a:noFill/>
        </p:spPr>
      </p:pic>
      <p:sp>
        <p:nvSpPr>
          <p:cNvPr id="3" name="TextBox 2">
            <a:extLst>
              <a:ext uri="{FF2B5EF4-FFF2-40B4-BE49-F238E27FC236}">
                <a16:creationId xmlns:a16="http://schemas.microsoft.com/office/drawing/2014/main" id="{37FD285D-4D59-F716-3690-83D92B953BFB}"/>
              </a:ext>
            </a:extLst>
          </p:cNvPr>
          <p:cNvSpPr txBox="1"/>
          <p:nvPr/>
        </p:nvSpPr>
        <p:spPr>
          <a:xfrm>
            <a:off x="775503" y="571309"/>
            <a:ext cx="4224760" cy="1477328"/>
          </a:xfrm>
          <a:prstGeom prst="rect">
            <a:avLst/>
          </a:prstGeom>
          <a:noFill/>
        </p:spPr>
        <p:txBody>
          <a:bodyPr wrap="square" rtlCol="0">
            <a:spAutoFit/>
          </a:bodyPr>
          <a:lstStyle/>
          <a:p>
            <a:r>
              <a:rPr lang="en-GB" dirty="0" err="1"/>
              <a:t>Oladipupo</a:t>
            </a:r>
            <a:r>
              <a:rPr lang="en-GB" dirty="0"/>
              <a:t> Fabode </a:t>
            </a:r>
          </a:p>
          <a:p>
            <a:r>
              <a:rPr lang="en-GB" dirty="0"/>
              <a:t>2207288</a:t>
            </a:r>
          </a:p>
          <a:p>
            <a:r>
              <a:rPr lang="en-GB" dirty="0"/>
              <a:t>Hospitality and Guest </a:t>
            </a:r>
            <a:r>
              <a:rPr lang="en-GB"/>
              <a:t>Service Module (BMIH4003)</a:t>
            </a:r>
            <a:endParaRPr lang="en-GB" dirty="0"/>
          </a:p>
          <a:p>
            <a:r>
              <a:rPr lang="en-GB" dirty="0"/>
              <a:t>Kathryn Flynn</a:t>
            </a:r>
          </a:p>
        </p:txBody>
      </p:sp>
    </p:spTree>
    <p:extLst>
      <p:ext uri="{BB962C8B-B14F-4D97-AF65-F5344CB8AC3E}">
        <p14:creationId xmlns:p14="http://schemas.microsoft.com/office/powerpoint/2010/main" val="3519540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5E773-AD62-8DB3-2DC2-2A317D2DEA32}"/>
              </a:ext>
            </a:extLst>
          </p:cNvPr>
          <p:cNvSpPr>
            <a:spLocks noGrp="1"/>
          </p:cNvSpPr>
          <p:nvPr>
            <p:ph type="title"/>
          </p:nvPr>
        </p:nvSpPr>
        <p:spPr/>
        <p:txBody>
          <a:bodyPr/>
          <a:lstStyle/>
          <a:p>
            <a:r>
              <a:rPr lang="en-IN" dirty="0"/>
              <a:t>Introduction to the brand </a:t>
            </a:r>
          </a:p>
        </p:txBody>
      </p:sp>
      <p:sp>
        <p:nvSpPr>
          <p:cNvPr id="6" name="Content Placeholder 5">
            <a:extLst>
              <a:ext uri="{FF2B5EF4-FFF2-40B4-BE49-F238E27FC236}">
                <a16:creationId xmlns:a16="http://schemas.microsoft.com/office/drawing/2014/main" id="{568217B7-8351-B4B0-C0D5-904D83810D59}"/>
              </a:ext>
            </a:extLst>
          </p:cNvPr>
          <p:cNvSpPr>
            <a:spLocks noGrp="1"/>
          </p:cNvSpPr>
          <p:nvPr>
            <p:ph idx="1"/>
          </p:nvPr>
        </p:nvSpPr>
        <p:spPr/>
        <p:txBody>
          <a:bodyPr/>
          <a:lstStyle/>
          <a:p>
            <a:r>
              <a:rPr lang="en-IN" dirty="0"/>
              <a:t>Industry : Hospitality </a:t>
            </a:r>
          </a:p>
          <a:p>
            <a:r>
              <a:rPr lang="en-IN" dirty="0"/>
              <a:t>Year business was established : 1984</a:t>
            </a:r>
          </a:p>
          <a:p>
            <a:r>
              <a:rPr lang="en-IN" dirty="0"/>
              <a:t>Headquarters based in: Bethesda, Maryland, USA </a:t>
            </a:r>
          </a:p>
          <a:p>
            <a:r>
              <a:rPr lang="en-IN" dirty="0"/>
              <a:t> Worldwide</a:t>
            </a:r>
          </a:p>
          <a:p>
            <a:r>
              <a:rPr lang="en-IN" dirty="0"/>
              <a:t>131 Locations </a:t>
            </a:r>
          </a:p>
        </p:txBody>
      </p:sp>
      <p:pic>
        <p:nvPicPr>
          <p:cNvPr id="17410" name="Picture 2" descr="JW MARRIOTT HOTEL CHANDIGARH - Hotel Reviews, Photos, Rate Comparison -  Tripadvisor"/>
          <p:cNvPicPr>
            <a:picLocks noChangeAspect="1" noChangeArrowheads="1"/>
          </p:cNvPicPr>
          <p:nvPr/>
        </p:nvPicPr>
        <p:blipFill>
          <a:blip r:embed="rId3" cstate="print"/>
          <a:srcRect/>
          <a:stretch>
            <a:fillRect/>
          </a:stretch>
        </p:blipFill>
        <p:spPr bwMode="auto">
          <a:xfrm>
            <a:off x="7360919" y="1661160"/>
            <a:ext cx="3851275" cy="4448175"/>
          </a:xfrm>
          <a:prstGeom prst="rect">
            <a:avLst/>
          </a:prstGeom>
          <a:noFill/>
        </p:spPr>
      </p:pic>
    </p:spTree>
    <p:extLst>
      <p:ext uri="{BB962C8B-B14F-4D97-AF65-F5344CB8AC3E}">
        <p14:creationId xmlns:p14="http://schemas.microsoft.com/office/powerpoint/2010/main" val="1060266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D9A95-303A-76B8-963E-D5DA2A5E3BF6}"/>
              </a:ext>
            </a:extLst>
          </p:cNvPr>
          <p:cNvSpPr>
            <a:spLocks noGrp="1"/>
          </p:cNvSpPr>
          <p:nvPr>
            <p:ph type="title"/>
          </p:nvPr>
        </p:nvSpPr>
        <p:spPr/>
        <p:txBody>
          <a:bodyPr/>
          <a:lstStyle/>
          <a:p>
            <a:r>
              <a:rPr lang="en-IN" dirty="0"/>
              <a:t>Identifying the consumers </a:t>
            </a:r>
          </a:p>
        </p:txBody>
      </p:sp>
      <p:sp>
        <p:nvSpPr>
          <p:cNvPr id="3" name="Content Placeholder 2">
            <a:extLst>
              <a:ext uri="{FF2B5EF4-FFF2-40B4-BE49-F238E27FC236}">
                <a16:creationId xmlns:a16="http://schemas.microsoft.com/office/drawing/2014/main" id="{72C27B5A-73D4-D5DB-EBC4-D6956F162B3C}"/>
              </a:ext>
            </a:extLst>
          </p:cNvPr>
          <p:cNvSpPr>
            <a:spLocks noGrp="1"/>
          </p:cNvSpPr>
          <p:nvPr>
            <p:ph idx="1"/>
          </p:nvPr>
        </p:nvSpPr>
        <p:spPr>
          <a:xfrm>
            <a:off x="677334" y="2160589"/>
            <a:ext cx="6062133" cy="3880773"/>
          </a:xfrm>
        </p:spPr>
        <p:txBody>
          <a:bodyPr/>
          <a:lstStyle/>
          <a:p>
            <a:r>
              <a:rPr lang="en-IN" dirty="0"/>
              <a:t>As JW Marriot is a premium brand, they focus on targeting niche customers </a:t>
            </a:r>
          </a:p>
          <a:p>
            <a:r>
              <a:rPr lang="en-IN" dirty="0"/>
              <a:t>Segmentation of the market is done on basis of:</a:t>
            </a:r>
          </a:p>
          <a:p>
            <a:pPr marL="0" indent="0">
              <a:buNone/>
            </a:pPr>
            <a:r>
              <a:rPr lang="en-IN" dirty="0"/>
              <a:t>Demographics </a:t>
            </a:r>
          </a:p>
          <a:p>
            <a:pPr marL="0" indent="0">
              <a:buNone/>
            </a:pPr>
            <a:r>
              <a:rPr lang="en-IN" dirty="0"/>
              <a:t>Psychographics</a:t>
            </a:r>
          </a:p>
          <a:p>
            <a:pPr marL="0" indent="0">
              <a:buNone/>
            </a:pPr>
            <a:r>
              <a:rPr lang="en-IN" dirty="0"/>
              <a:t>Behavioural </a:t>
            </a:r>
          </a:p>
          <a:p>
            <a:pPr marL="0" indent="0">
              <a:buNone/>
            </a:pPr>
            <a:r>
              <a:rPr lang="en-IN" dirty="0"/>
              <a:t>Geographic </a:t>
            </a:r>
          </a:p>
        </p:txBody>
      </p:sp>
      <p:pic>
        <p:nvPicPr>
          <p:cNvPr id="4" name="Picture 3">
            <a:extLst>
              <a:ext uri="{FF2B5EF4-FFF2-40B4-BE49-F238E27FC236}">
                <a16:creationId xmlns:a16="http://schemas.microsoft.com/office/drawing/2014/main" id="{1A0E3AB9-384B-FDD2-06A8-FE78EEE224ED}"/>
              </a:ext>
            </a:extLst>
          </p:cNvPr>
          <p:cNvPicPr>
            <a:picLocks noChangeAspect="1"/>
          </p:cNvPicPr>
          <p:nvPr/>
        </p:nvPicPr>
        <p:blipFill>
          <a:blip r:embed="rId3" cstate="print"/>
          <a:stretch>
            <a:fillRect/>
          </a:stretch>
        </p:blipFill>
        <p:spPr>
          <a:xfrm>
            <a:off x="7616660" y="2512205"/>
            <a:ext cx="3898006" cy="3177540"/>
          </a:xfrm>
          <a:prstGeom prst="rect">
            <a:avLst/>
          </a:prstGeom>
        </p:spPr>
      </p:pic>
    </p:spTree>
    <p:extLst>
      <p:ext uri="{BB962C8B-B14F-4D97-AF65-F5344CB8AC3E}">
        <p14:creationId xmlns:p14="http://schemas.microsoft.com/office/powerpoint/2010/main" val="2605354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B05F7-CA08-CB27-59CD-621DBE6F097B}"/>
              </a:ext>
            </a:extLst>
          </p:cNvPr>
          <p:cNvSpPr>
            <a:spLocks noGrp="1"/>
          </p:cNvSpPr>
          <p:nvPr>
            <p:ph type="title"/>
          </p:nvPr>
        </p:nvSpPr>
        <p:spPr/>
        <p:txBody>
          <a:bodyPr/>
          <a:lstStyle/>
          <a:p>
            <a:r>
              <a:rPr lang="en-IN" dirty="0"/>
              <a:t>Guest Services and facilities </a:t>
            </a:r>
          </a:p>
        </p:txBody>
      </p:sp>
      <p:sp>
        <p:nvSpPr>
          <p:cNvPr id="3" name="Content Placeholder 2">
            <a:extLst>
              <a:ext uri="{FF2B5EF4-FFF2-40B4-BE49-F238E27FC236}">
                <a16:creationId xmlns:a16="http://schemas.microsoft.com/office/drawing/2014/main" id="{32665F97-E2B8-F7F1-02A4-0829713F3315}"/>
              </a:ext>
            </a:extLst>
          </p:cNvPr>
          <p:cNvSpPr>
            <a:spLocks noGrp="1"/>
          </p:cNvSpPr>
          <p:nvPr>
            <p:ph idx="1"/>
          </p:nvPr>
        </p:nvSpPr>
        <p:spPr>
          <a:xfrm>
            <a:off x="1069848" y="2121408"/>
            <a:ext cx="6816852" cy="4005072"/>
          </a:xfrm>
        </p:spPr>
        <p:txBody>
          <a:bodyPr/>
          <a:lstStyle/>
          <a:p>
            <a:r>
              <a:rPr lang="en-IN" dirty="0"/>
              <a:t>Luxurious resorts and hotels </a:t>
            </a:r>
          </a:p>
          <a:p>
            <a:r>
              <a:rPr lang="en-IN" dirty="0"/>
              <a:t>Premium tailored services </a:t>
            </a:r>
          </a:p>
          <a:p>
            <a:r>
              <a:rPr lang="en-IN" dirty="0"/>
              <a:t>Concierge (</a:t>
            </a:r>
            <a:r>
              <a:rPr lang="en-US" dirty="0"/>
              <a:t>Subakti,2022)</a:t>
            </a:r>
            <a:endParaRPr lang="en-IN" dirty="0"/>
          </a:p>
          <a:p>
            <a:r>
              <a:rPr lang="en-IN" dirty="0"/>
              <a:t>Entertainment facilities available </a:t>
            </a:r>
          </a:p>
          <a:p>
            <a:r>
              <a:rPr lang="en-IN" dirty="0"/>
              <a:t>Luxury hotel rooms, suits and villas</a:t>
            </a:r>
          </a:p>
          <a:p>
            <a:r>
              <a:rPr lang="en-IN" dirty="0"/>
              <a:t>Marriott platinum card holders available as well as special discounts (</a:t>
            </a:r>
            <a:r>
              <a:rPr lang="en-US" dirty="0"/>
              <a:t>Shin, 2022) </a:t>
            </a:r>
            <a:endParaRPr lang="en-IN" dirty="0"/>
          </a:p>
        </p:txBody>
      </p:sp>
      <p:pic>
        <p:nvPicPr>
          <p:cNvPr id="4" name="Picture 3">
            <a:extLst>
              <a:ext uri="{FF2B5EF4-FFF2-40B4-BE49-F238E27FC236}">
                <a16:creationId xmlns:a16="http://schemas.microsoft.com/office/drawing/2014/main" id="{78F9A042-A90D-87AA-BF9F-CA4F5D98BEF9}"/>
              </a:ext>
            </a:extLst>
          </p:cNvPr>
          <p:cNvPicPr>
            <a:picLocks noChangeAspect="1"/>
          </p:cNvPicPr>
          <p:nvPr/>
        </p:nvPicPr>
        <p:blipFill>
          <a:blip r:embed="rId3" cstate="print"/>
          <a:stretch>
            <a:fillRect/>
          </a:stretch>
        </p:blipFill>
        <p:spPr>
          <a:xfrm>
            <a:off x="8067219" y="1823118"/>
            <a:ext cx="3755587" cy="3930265"/>
          </a:xfrm>
          <a:prstGeom prst="rect">
            <a:avLst/>
          </a:prstGeom>
        </p:spPr>
      </p:pic>
    </p:spTree>
    <p:extLst>
      <p:ext uri="{BB962C8B-B14F-4D97-AF65-F5344CB8AC3E}">
        <p14:creationId xmlns:p14="http://schemas.microsoft.com/office/powerpoint/2010/main" val="1576505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34531-2631-6F99-677E-4DB7B752F2CD}"/>
              </a:ext>
            </a:extLst>
          </p:cNvPr>
          <p:cNvSpPr>
            <a:spLocks noGrp="1"/>
          </p:cNvSpPr>
          <p:nvPr>
            <p:ph type="title"/>
          </p:nvPr>
        </p:nvSpPr>
        <p:spPr/>
        <p:txBody>
          <a:bodyPr/>
          <a:lstStyle/>
          <a:p>
            <a:r>
              <a:rPr lang="en-IN" dirty="0"/>
              <a:t>Nature of services </a:t>
            </a:r>
          </a:p>
        </p:txBody>
      </p:sp>
      <p:sp>
        <p:nvSpPr>
          <p:cNvPr id="3" name="Content Placeholder 2">
            <a:extLst>
              <a:ext uri="{FF2B5EF4-FFF2-40B4-BE49-F238E27FC236}">
                <a16:creationId xmlns:a16="http://schemas.microsoft.com/office/drawing/2014/main" id="{DE3C6A08-3D67-594D-BC01-83A9AF3B52FA}"/>
              </a:ext>
            </a:extLst>
          </p:cNvPr>
          <p:cNvSpPr>
            <a:spLocks noGrp="1"/>
          </p:cNvSpPr>
          <p:nvPr>
            <p:ph idx="1"/>
          </p:nvPr>
        </p:nvSpPr>
        <p:spPr>
          <a:xfrm>
            <a:off x="1069848" y="2121408"/>
            <a:ext cx="6268212" cy="4251960"/>
          </a:xfrm>
        </p:spPr>
        <p:txBody>
          <a:bodyPr/>
          <a:lstStyle/>
          <a:p>
            <a:r>
              <a:rPr lang="en-IN" dirty="0"/>
              <a:t>Luxury </a:t>
            </a:r>
          </a:p>
          <a:p>
            <a:r>
              <a:rPr lang="en-IN" dirty="0"/>
              <a:t>Tailored to each guests </a:t>
            </a:r>
          </a:p>
          <a:p>
            <a:r>
              <a:rPr lang="en-IN" dirty="0"/>
              <a:t>Services range from accommodation, food, bar, entertainment etc.</a:t>
            </a:r>
          </a:p>
        </p:txBody>
      </p:sp>
      <p:pic>
        <p:nvPicPr>
          <p:cNvPr id="11266" name="Picture 2" descr="JW MARRIOTT MUMBAI SAHAR - Hotel Reviews, Photos, Rate Comparison -  Tripadvisor"/>
          <p:cNvPicPr>
            <a:picLocks noChangeAspect="1" noChangeArrowheads="1"/>
          </p:cNvPicPr>
          <p:nvPr/>
        </p:nvPicPr>
        <p:blipFill>
          <a:blip r:embed="rId3" cstate="print"/>
          <a:srcRect/>
          <a:stretch>
            <a:fillRect/>
          </a:stretch>
        </p:blipFill>
        <p:spPr bwMode="auto">
          <a:xfrm>
            <a:off x="6949439" y="1341120"/>
            <a:ext cx="4262755" cy="4448175"/>
          </a:xfrm>
          <a:prstGeom prst="rect">
            <a:avLst/>
          </a:prstGeom>
          <a:noFill/>
        </p:spPr>
      </p:pic>
    </p:spTree>
    <p:extLst>
      <p:ext uri="{BB962C8B-B14F-4D97-AF65-F5344CB8AC3E}">
        <p14:creationId xmlns:p14="http://schemas.microsoft.com/office/powerpoint/2010/main" val="1543200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8E9BF-B709-B846-874A-98FAFF133526}"/>
              </a:ext>
            </a:extLst>
          </p:cNvPr>
          <p:cNvSpPr>
            <a:spLocks noGrp="1"/>
          </p:cNvSpPr>
          <p:nvPr>
            <p:ph type="title"/>
          </p:nvPr>
        </p:nvSpPr>
        <p:spPr/>
        <p:txBody>
          <a:bodyPr/>
          <a:lstStyle/>
          <a:p>
            <a:r>
              <a:rPr lang="en-IN" dirty="0"/>
              <a:t>Scope of services </a:t>
            </a:r>
          </a:p>
        </p:txBody>
      </p:sp>
      <p:sp>
        <p:nvSpPr>
          <p:cNvPr id="3" name="Content Placeholder 2">
            <a:extLst>
              <a:ext uri="{FF2B5EF4-FFF2-40B4-BE49-F238E27FC236}">
                <a16:creationId xmlns:a16="http://schemas.microsoft.com/office/drawing/2014/main" id="{4D5CC6D1-B921-9E0A-D268-4C09CA054941}"/>
              </a:ext>
            </a:extLst>
          </p:cNvPr>
          <p:cNvSpPr>
            <a:spLocks noGrp="1"/>
          </p:cNvSpPr>
          <p:nvPr>
            <p:ph idx="1"/>
          </p:nvPr>
        </p:nvSpPr>
        <p:spPr/>
        <p:txBody>
          <a:bodyPr/>
          <a:lstStyle/>
          <a:p>
            <a:r>
              <a:rPr lang="en-IN" dirty="0"/>
              <a:t>Fulfils the needs of luxury customer segments in hospitality and hotel market</a:t>
            </a:r>
          </a:p>
          <a:p>
            <a:r>
              <a:rPr lang="en-IN" dirty="0"/>
              <a:t>The services are capable to contribute to the high brand image of  JW Marriot </a:t>
            </a:r>
          </a:p>
          <a:p>
            <a:r>
              <a:rPr lang="en-IN" dirty="0"/>
              <a:t>There are significant opportunities for service innovation and diversification in the future (</a:t>
            </a:r>
            <a:r>
              <a:rPr lang="en-IN" dirty="0" err="1"/>
              <a:t>Dhir</a:t>
            </a:r>
            <a:r>
              <a:rPr lang="en-IN" dirty="0"/>
              <a:t>, 2019)</a:t>
            </a:r>
          </a:p>
        </p:txBody>
      </p:sp>
      <p:pic>
        <p:nvPicPr>
          <p:cNvPr id="4" name="Picture 3">
            <a:extLst>
              <a:ext uri="{FF2B5EF4-FFF2-40B4-BE49-F238E27FC236}">
                <a16:creationId xmlns:a16="http://schemas.microsoft.com/office/drawing/2014/main" id="{5F6BA3C9-91DC-9C48-7A69-EF056B6A9C80}"/>
              </a:ext>
            </a:extLst>
          </p:cNvPr>
          <p:cNvPicPr>
            <a:picLocks noChangeAspect="1"/>
          </p:cNvPicPr>
          <p:nvPr/>
        </p:nvPicPr>
        <p:blipFill>
          <a:blip r:embed="rId2" cstate="print"/>
          <a:stretch>
            <a:fillRect/>
          </a:stretch>
        </p:blipFill>
        <p:spPr>
          <a:xfrm>
            <a:off x="6987540" y="3787140"/>
            <a:ext cx="3459480" cy="2385060"/>
          </a:xfrm>
          <a:prstGeom prst="rect">
            <a:avLst/>
          </a:prstGeom>
        </p:spPr>
      </p:pic>
    </p:spTree>
    <p:extLst>
      <p:ext uri="{BB962C8B-B14F-4D97-AF65-F5344CB8AC3E}">
        <p14:creationId xmlns:p14="http://schemas.microsoft.com/office/powerpoint/2010/main" val="51588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83EC3-4584-1078-2E7E-8F0A5A362816}"/>
              </a:ext>
            </a:extLst>
          </p:cNvPr>
          <p:cNvSpPr>
            <a:spLocks noGrp="1"/>
          </p:cNvSpPr>
          <p:nvPr>
            <p:ph type="title"/>
          </p:nvPr>
        </p:nvSpPr>
        <p:spPr/>
        <p:txBody>
          <a:bodyPr/>
          <a:lstStyle/>
          <a:p>
            <a:r>
              <a:rPr lang="en-IN" dirty="0"/>
              <a:t>Role and function of guest services </a:t>
            </a:r>
          </a:p>
        </p:txBody>
      </p:sp>
      <p:sp>
        <p:nvSpPr>
          <p:cNvPr id="3" name="Content Placeholder 2">
            <a:extLst>
              <a:ext uri="{FF2B5EF4-FFF2-40B4-BE49-F238E27FC236}">
                <a16:creationId xmlns:a16="http://schemas.microsoft.com/office/drawing/2014/main" id="{9FFB857B-B8D9-6DC5-621A-FAC434ACE317}"/>
              </a:ext>
            </a:extLst>
          </p:cNvPr>
          <p:cNvSpPr>
            <a:spLocks noGrp="1"/>
          </p:cNvSpPr>
          <p:nvPr>
            <p:ph idx="1"/>
          </p:nvPr>
        </p:nvSpPr>
        <p:spPr/>
        <p:txBody>
          <a:bodyPr/>
          <a:lstStyle/>
          <a:p>
            <a:r>
              <a:rPr lang="en-IN" dirty="0"/>
              <a:t>Guest services representatives have the following roles and functions:</a:t>
            </a:r>
          </a:p>
          <a:p>
            <a:pPr marL="0" indent="0">
              <a:buNone/>
            </a:pPr>
            <a:endParaRPr lang="en-IN" dirty="0"/>
          </a:p>
          <a:p>
            <a:pPr marL="0" indent="0">
              <a:buNone/>
            </a:pPr>
            <a:r>
              <a:rPr lang="en-IN" dirty="0"/>
              <a:t>Welcoming and accommodating guests</a:t>
            </a:r>
          </a:p>
          <a:p>
            <a:pPr marL="0" indent="0">
              <a:buNone/>
            </a:pPr>
            <a:r>
              <a:rPr lang="en-IN" dirty="0"/>
              <a:t>Assisting guests in check in and check outs</a:t>
            </a:r>
          </a:p>
          <a:p>
            <a:pPr marL="0" indent="0">
              <a:buNone/>
            </a:pPr>
            <a:r>
              <a:rPr lang="en-IN" dirty="0"/>
              <a:t>Providing hotel services information </a:t>
            </a:r>
          </a:p>
          <a:p>
            <a:pPr marL="0" indent="0">
              <a:buNone/>
            </a:pPr>
            <a:r>
              <a:rPr lang="en-IN" dirty="0"/>
              <a:t>Catering to the need of the guests</a:t>
            </a:r>
          </a:p>
          <a:p>
            <a:pPr marL="0" indent="0">
              <a:buNone/>
            </a:pPr>
            <a:r>
              <a:rPr lang="en-IN" dirty="0"/>
              <a:t>Achieving guest satisfaction </a:t>
            </a:r>
            <a:r>
              <a:rPr lang="en-US" dirty="0" err="1"/>
              <a:t>Harnjo</a:t>
            </a:r>
            <a:r>
              <a:rPr lang="en-US" dirty="0"/>
              <a:t>, 2021)</a:t>
            </a:r>
            <a:endParaRPr lang="en-IN" dirty="0"/>
          </a:p>
        </p:txBody>
      </p:sp>
      <p:pic>
        <p:nvPicPr>
          <p:cNvPr id="4" name="Picture 3">
            <a:extLst>
              <a:ext uri="{FF2B5EF4-FFF2-40B4-BE49-F238E27FC236}">
                <a16:creationId xmlns:a16="http://schemas.microsoft.com/office/drawing/2014/main" id="{C33E1644-4A4D-126E-039B-1BEE357B4756}"/>
              </a:ext>
            </a:extLst>
          </p:cNvPr>
          <p:cNvPicPr>
            <a:picLocks noChangeAspect="1"/>
          </p:cNvPicPr>
          <p:nvPr/>
        </p:nvPicPr>
        <p:blipFill>
          <a:blip r:embed="rId3" cstate="print"/>
          <a:stretch>
            <a:fillRect/>
          </a:stretch>
        </p:blipFill>
        <p:spPr>
          <a:xfrm>
            <a:off x="6582714" y="2717852"/>
            <a:ext cx="4642373" cy="3481780"/>
          </a:xfrm>
          <a:prstGeom prst="rect">
            <a:avLst/>
          </a:prstGeom>
        </p:spPr>
      </p:pic>
    </p:spTree>
    <p:extLst>
      <p:ext uri="{BB962C8B-B14F-4D97-AF65-F5344CB8AC3E}">
        <p14:creationId xmlns:p14="http://schemas.microsoft.com/office/powerpoint/2010/main" val="2114888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2CBCA-C84E-400F-AD98-C2FCB1D9B0F7}"/>
              </a:ext>
            </a:extLst>
          </p:cNvPr>
          <p:cNvSpPr>
            <a:spLocks noGrp="1"/>
          </p:cNvSpPr>
          <p:nvPr>
            <p:ph type="title"/>
          </p:nvPr>
        </p:nvSpPr>
        <p:spPr/>
        <p:txBody>
          <a:bodyPr/>
          <a:lstStyle/>
          <a:p>
            <a:r>
              <a:rPr lang="en-IN" dirty="0"/>
              <a:t>Importance of hospitality </a:t>
            </a:r>
          </a:p>
        </p:txBody>
      </p:sp>
      <p:sp>
        <p:nvSpPr>
          <p:cNvPr id="3" name="Content Placeholder 2">
            <a:extLst>
              <a:ext uri="{FF2B5EF4-FFF2-40B4-BE49-F238E27FC236}">
                <a16:creationId xmlns:a16="http://schemas.microsoft.com/office/drawing/2014/main" id="{F993BE48-4EB9-57C9-B59E-FEC9D97C4DF3}"/>
              </a:ext>
            </a:extLst>
          </p:cNvPr>
          <p:cNvSpPr>
            <a:spLocks noGrp="1"/>
          </p:cNvSpPr>
          <p:nvPr>
            <p:ph idx="1"/>
          </p:nvPr>
        </p:nvSpPr>
        <p:spPr>
          <a:xfrm>
            <a:off x="677334" y="2160589"/>
            <a:ext cx="4673599" cy="3880773"/>
          </a:xfrm>
        </p:spPr>
        <p:txBody>
          <a:bodyPr/>
          <a:lstStyle/>
          <a:p>
            <a:r>
              <a:rPr lang="en-IN" dirty="0"/>
              <a:t>Helps to build relations with guests </a:t>
            </a:r>
          </a:p>
          <a:p>
            <a:r>
              <a:rPr lang="en-IN" dirty="0"/>
              <a:t>Helps to build support network </a:t>
            </a:r>
          </a:p>
          <a:p>
            <a:r>
              <a:rPr lang="en-IN" dirty="0"/>
              <a:t>Enables identification and fulfilling guest needs and expectations </a:t>
            </a:r>
          </a:p>
          <a:p>
            <a:r>
              <a:rPr lang="en-IN" dirty="0"/>
              <a:t>Improves brand image </a:t>
            </a:r>
          </a:p>
        </p:txBody>
      </p:sp>
      <p:pic>
        <p:nvPicPr>
          <p:cNvPr id="5" name="Picture 4">
            <a:extLst>
              <a:ext uri="{FF2B5EF4-FFF2-40B4-BE49-F238E27FC236}">
                <a16:creationId xmlns:a16="http://schemas.microsoft.com/office/drawing/2014/main" id="{6CD9BDAC-761E-CAAC-0B5A-00EC7B60BB31}"/>
              </a:ext>
            </a:extLst>
          </p:cNvPr>
          <p:cNvPicPr>
            <a:picLocks noChangeAspect="1"/>
          </p:cNvPicPr>
          <p:nvPr/>
        </p:nvPicPr>
        <p:blipFill>
          <a:blip r:embed="rId3"/>
          <a:stretch>
            <a:fillRect/>
          </a:stretch>
        </p:blipFill>
        <p:spPr>
          <a:xfrm>
            <a:off x="6980029" y="208845"/>
            <a:ext cx="4587945" cy="3110089"/>
          </a:xfrm>
          <a:prstGeom prst="rect">
            <a:avLst/>
          </a:prstGeom>
        </p:spPr>
      </p:pic>
      <p:pic>
        <p:nvPicPr>
          <p:cNvPr id="7" name="Picture 6">
            <a:extLst>
              <a:ext uri="{FF2B5EF4-FFF2-40B4-BE49-F238E27FC236}">
                <a16:creationId xmlns:a16="http://schemas.microsoft.com/office/drawing/2014/main" id="{3EF6513E-ADB1-0F5B-8C80-11857384C3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27460" y="3429000"/>
            <a:ext cx="4833523" cy="3222978"/>
          </a:xfrm>
          <a:prstGeom prst="rect">
            <a:avLst/>
          </a:prstGeom>
        </p:spPr>
      </p:pic>
    </p:spTree>
    <p:extLst>
      <p:ext uri="{BB962C8B-B14F-4D97-AF65-F5344CB8AC3E}">
        <p14:creationId xmlns:p14="http://schemas.microsoft.com/office/powerpoint/2010/main" val="2579981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58D68-3041-B9CA-C40B-8C509BE98E6C}"/>
              </a:ext>
            </a:extLst>
          </p:cNvPr>
          <p:cNvSpPr>
            <a:spLocks noGrp="1"/>
          </p:cNvSpPr>
          <p:nvPr>
            <p:ph type="title"/>
          </p:nvPr>
        </p:nvSpPr>
        <p:spPr/>
        <p:txBody>
          <a:bodyPr/>
          <a:lstStyle/>
          <a:p>
            <a:r>
              <a:rPr lang="en-IN" dirty="0"/>
              <a:t>How hotel brands meets and exceeds guest expectations </a:t>
            </a:r>
          </a:p>
        </p:txBody>
      </p:sp>
      <p:sp>
        <p:nvSpPr>
          <p:cNvPr id="3" name="Content Placeholder 2">
            <a:extLst>
              <a:ext uri="{FF2B5EF4-FFF2-40B4-BE49-F238E27FC236}">
                <a16:creationId xmlns:a16="http://schemas.microsoft.com/office/drawing/2014/main" id="{71D44248-C5FB-5B25-43B6-2A0FE6E14EAE}"/>
              </a:ext>
            </a:extLst>
          </p:cNvPr>
          <p:cNvSpPr>
            <a:spLocks noGrp="1"/>
          </p:cNvSpPr>
          <p:nvPr>
            <p:ph idx="1"/>
          </p:nvPr>
        </p:nvSpPr>
        <p:spPr>
          <a:xfrm>
            <a:off x="1069848" y="2121408"/>
            <a:ext cx="7230090" cy="4021484"/>
          </a:xfrm>
        </p:spPr>
        <p:txBody>
          <a:bodyPr/>
          <a:lstStyle/>
          <a:p>
            <a:r>
              <a:rPr lang="en-IN" dirty="0"/>
              <a:t>Providing digital solutions to guest problems </a:t>
            </a:r>
          </a:p>
          <a:p>
            <a:r>
              <a:rPr lang="en-IN" dirty="0"/>
              <a:t>Anticipate, identify and fulfil guest needs ‘</a:t>
            </a:r>
          </a:p>
          <a:p>
            <a:r>
              <a:rPr lang="en-IN" dirty="0"/>
              <a:t>Expanding the services and delivery by the use of technology </a:t>
            </a:r>
          </a:p>
          <a:p>
            <a:r>
              <a:rPr lang="en-IN" dirty="0"/>
              <a:t>Use personalisation or customisation for making guests feel valued </a:t>
            </a:r>
          </a:p>
          <a:p>
            <a:pPr marL="0" indent="0">
              <a:buNone/>
            </a:pPr>
            <a:endParaRPr lang="en-IN" dirty="0"/>
          </a:p>
        </p:txBody>
      </p:sp>
      <p:pic>
        <p:nvPicPr>
          <p:cNvPr id="4" name="Picture 3">
            <a:extLst>
              <a:ext uri="{FF2B5EF4-FFF2-40B4-BE49-F238E27FC236}">
                <a16:creationId xmlns:a16="http://schemas.microsoft.com/office/drawing/2014/main" id="{D8C5CFDE-2E61-B574-1150-EC6B6F1F9D55}"/>
              </a:ext>
            </a:extLst>
          </p:cNvPr>
          <p:cNvPicPr>
            <a:picLocks noChangeAspect="1"/>
          </p:cNvPicPr>
          <p:nvPr/>
        </p:nvPicPr>
        <p:blipFill>
          <a:blip r:embed="rId3" cstate="print"/>
          <a:stretch>
            <a:fillRect/>
          </a:stretch>
        </p:blipFill>
        <p:spPr>
          <a:xfrm>
            <a:off x="8402398" y="2121408"/>
            <a:ext cx="3305908" cy="3804138"/>
          </a:xfrm>
          <a:prstGeom prst="rect">
            <a:avLst/>
          </a:prstGeom>
        </p:spPr>
      </p:pic>
    </p:spTree>
    <p:extLst>
      <p:ext uri="{BB962C8B-B14F-4D97-AF65-F5344CB8AC3E}">
        <p14:creationId xmlns:p14="http://schemas.microsoft.com/office/powerpoint/2010/main" val="15724762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0234" y="381000"/>
            <a:ext cx="8596668" cy="1320800"/>
          </a:xfrm>
        </p:spPr>
        <p:txBody>
          <a:bodyPr/>
          <a:lstStyle/>
          <a:p>
            <a:r>
              <a:rPr lang="en-IN" dirty="0"/>
              <a:t>THEORIES TO IMPORVE THE QUALITY OF SERVICE:</a:t>
            </a:r>
            <a:endParaRPr lang="en-GB" dirty="0"/>
          </a:p>
        </p:txBody>
      </p:sp>
      <p:sp>
        <p:nvSpPr>
          <p:cNvPr id="3" name="Content Placeholder 2"/>
          <p:cNvSpPr>
            <a:spLocks noGrp="1"/>
          </p:cNvSpPr>
          <p:nvPr>
            <p:ph idx="1"/>
          </p:nvPr>
        </p:nvSpPr>
        <p:spPr/>
        <p:txBody>
          <a:bodyPr>
            <a:noAutofit/>
          </a:bodyPr>
          <a:lstStyle/>
          <a:p>
            <a:r>
              <a:rPr lang="en-IN" sz="1600" dirty="0"/>
              <a:t>The use of Emotional Intelligence EI theory within the organization can be helpful for managing the emotions of the hospitality workers under difficult working conditions and providing a smooth and uninterrupted services to the unhappy consumers (</a:t>
            </a:r>
            <a:r>
              <a:rPr lang="en-US" sz="1600" dirty="0" err="1"/>
              <a:t>Bayighomog</a:t>
            </a:r>
            <a:r>
              <a:rPr lang="en-US" sz="1600" dirty="0"/>
              <a:t>, 2022) </a:t>
            </a:r>
            <a:r>
              <a:rPr lang="en-IN" sz="1600" dirty="0"/>
              <a:t>. this theory will ensure to follow five components-</a:t>
            </a:r>
          </a:p>
          <a:p>
            <a:r>
              <a:rPr lang="en-IN" sz="1600" dirty="0"/>
              <a:t>Empathy </a:t>
            </a:r>
          </a:p>
          <a:p>
            <a:r>
              <a:rPr lang="en-IN" sz="1600" dirty="0"/>
              <a:t> effective communication and social skills </a:t>
            </a:r>
          </a:p>
          <a:p>
            <a:r>
              <a:rPr lang="en-IN" sz="1600" dirty="0"/>
              <a:t> self awareness </a:t>
            </a:r>
          </a:p>
          <a:p>
            <a:r>
              <a:rPr lang="en-IN" sz="1600" dirty="0"/>
              <a:t> self regulation </a:t>
            </a:r>
          </a:p>
          <a:p>
            <a:r>
              <a:rPr lang="en-IN" sz="1600" dirty="0"/>
              <a:t> motivation (</a:t>
            </a:r>
            <a:r>
              <a:rPr lang="en-GB" sz="1600" dirty="0"/>
              <a:t>Koc,2019)</a:t>
            </a:r>
            <a:endParaRPr lang="en-IN" sz="1600" dirty="0"/>
          </a:p>
          <a:p>
            <a:endParaRPr lang="en-IN" sz="1600" dirty="0"/>
          </a:p>
          <a:p>
            <a:pPr algn="just">
              <a:buNone/>
            </a:pPr>
            <a:r>
              <a:rPr lang="en-IN" sz="1600" dirty="0"/>
              <a:t>Other than that, ensuring that the five senses of the guests are being satisfied with the help of Al, within the hotel can considerably enhance the overall experience of their stay.  This theory will considerably enhance the ability of communication, monitoring, storing knowledge, assessing and act as per the knowledge (</a:t>
            </a:r>
            <a:r>
              <a:rPr lang="en-GB" sz="1600" dirty="0" err="1"/>
              <a:t>Bulchand-Gidumal</a:t>
            </a:r>
            <a:r>
              <a:rPr lang="en-GB" sz="1600" dirty="0"/>
              <a:t>, 2022)</a:t>
            </a:r>
            <a:r>
              <a:rPr lang="en-IN" sz="1600" dirty="0"/>
              <a:t> </a:t>
            </a:r>
            <a:endParaRPr lang="en-GB"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BCB5D-7B3E-EBE3-7AA7-84FA28294215}"/>
              </a:ext>
            </a:extLst>
          </p:cNvPr>
          <p:cNvSpPr>
            <a:spLocks noGrp="1"/>
          </p:cNvSpPr>
          <p:nvPr>
            <p:ph type="title"/>
          </p:nvPr>
        </p:nvSpPr>
        <p:spPr/>
        <p:txBody>
          <a:bodyPr/>
          <a:lstStyle/>
          <a:p>
            <a:r>
              <a:rPr lang="en-IN" dirty="0"/>
              <a:t>Conclusion </a:t>
            </a:r>
          </a:p>
        </p:txBody>
      </p:sp>
      <p:sp>
        <p:nvSpPr>
          <p:cNvPr id="3" name="Content Placeholder 2">
            <a:extLst>
              <a:ext uri="{FF2B5EF4-FFF2-40B4-BE49-F238E27FC236}">
                <a16:creationId xmlns:a16="http://schemas.microsoft.com/office/drawing/2014/main" id="{C7D6AFCB-F320-6B2F-2653-CECAF883ED9F}"/>
              </a:ext>
            </a:extLst>
          </p:cNvPr>
          <p:cNvSpPr>
            <a:spLocks noGrp="1"/>
          </p:cNvSpPr>
          <p:nvPr>
            <p:ph idx="1"/>
          </p:nvPr>
        </p:nvSpPr>
        <p:spPr>
          <a:xfrm>
            <a:off x="677334" y="2160589"/>
            <a:ext cx="4176888" cy="3880773"/>
          </a:xfrm>
        </p:spPr>
        <p:txBody>
          <a:bodyPr/>
          <a:lstStyle/>
          <a:p>
            <a:r>
              <a:rPr lang="en-IN" dirty="0"/>
              <a:t>JW Marriot has been successful in delivering luxury services to guests across the global market </a:t>
            </a:r>
          </a:p>
          <a:p>
            <a:r>
              <a:rPr lang="en-IN" dirty="0"/>
              <a:t>It is also important for the organisation to further innovate and develop services for future to remain competitive in market </a:t>
            </a:r>
          </a:p>
        </p:txBody>
      </p:sp>
      <p:pic>
        <p:nvPicPr>
          <p:cNvPr id="5" name="Picture 4">
            <a:extLst>
              <a:ext uri="{FF2B5EF4-FFF2-40B4-BE49-F238E27FC236}">
                <a16:creationId xmlns:a16="http://schemas.microsoft.com/office/drawing/2014/main" id="{E73B698B-25A6-7583-8D6F-C09210FE30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8662" y="2336800"/>
            <a:ext cx="5204453" cy="3561644"/>
          </a:xfrm>
          <a:prstGeom prst="rect">
            <a:avLst/>
          </a:prstGeom>
        </p:spPr>
      </p:pic>
    </p:spTree>
    <p:extLst>
      <p:ext uri="{BB962C8B-B14F-4D97-AF65-F5344CB8AC3E}">
        <p14:creationId xmlns:p14="http://schemas.microsoft.com/office/powerpoint/2010/main" val="1874130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F5825-7078-CA6B-BD49-311F35B755BC}"/>
              </a:ext>
            </a:extLst>
          </p:cNvPr>
          <p:cNvSpPr>
            <a:spLocks noGrp="1"/>
          </p:cNvSpPr>
          <p:nvPr>
            <p:ph type="title"/>
          </p:nvPr>
        </p:nvSpPr>
        <p:spPr/>
        <p:txBody>
          <a:bodyPr/>
          <a:lstStyle/>
          <a:p>
            <a:r>
              <a:rPr lang="en-IN" dirty="0"/>
              <a:t>References </a:t>
            </a:r>
          </a:p>
        </p:txBody>
      </p:sp>
      <p:sp>
        <p:nvSpPr>
          <p:cNvPr id="3" name="Content Placeholder 2">
            <a:extLst>
              <a:ext uri="{FF2B5EF4-FFF2-40B4-BE49-F238E27FC236}">
                <a16:creationId xmlns:a16="http://schemas.microsoft.com/office/drawing/2014/main" id="{65D9329A-202F-6B80-CD5C-DD71559E2C7E}"/>
              </a:ext>
            </a:extLst>
          </p:cNvPr>
          <p:cNvSpPr>
            <a:spLocks noGrp="1"/>
          </p:cNvSpPr>
          <p:nvPr>
            <p:ph idx="1"/>
          </p:nvPr>
        </p:nvSpPr>
        <p:spPr>
          <a:xfrm>
            <a:off x="1069848" y="2121408"/>
            <a:ext cx="10058400" cy="4736592"/>
          </a:xfrm>
        </p:spPr>
        <p:txBody>
          <a:bodyPr>
            <a:normAutofit fontScale="70000" lnSpcReduction="20000"/>
          </a:bodyPr>
          <a:lstStyle/>
          <a:p>
            <a:r>
              <a:rPr lang="en-GB" dirty="0" err="1"/>
              <a:t>Virdanty</a:t>
            </a:r>
            <a:r>
              <a:rPr lang="en-GB" dirty="0"/>
              <a:t>, S.D., Nadra, N.M., </a:t>
            </a:r>
            <a:r>
              <a:rPr lang="en-GB" dirty="0" err="1"/>
              <a:t>Sudarmini</a:t>
            </a:r>
            <a:r>
              <a:rPr lang="en-GB" dirty="0"/>
              <a:t>, N.M., </a:t>
            </a:r>
            <a:r>
              <a:rPr lang="en-GB" dirty="0" err="1"/>
              <a:t>Astuti</a:t>
            </a:r>
            <a:r>
              <a:rPr lang="en-GB" dirty="0"/>
              <a:t>, N.W.W. and </a:t>
            </a:r>
            <a:r>
              <a:rPr lang="en-GB" dirty="0" err="1"/>
              <a:t>Erawati</a:t>
            </a:r>
            <a:r>
              <a:rPr lang="en-GB" dirty="0"/>
              <a:t>, N.M.R., 2022. Human resources efforts to improve employee performance at JW Marriott Surabaya. </a:t>
            </a:r>
            <a:r>
              <a:rPr lang="en-GB" i="1" dirty="0"/>
              <a:t>Journal of Applied Sciences in Travel and Hospitality</a:t>
            </a:r>
            <a:r>
              <a:rPr lang="en-GB" dirty="0"/>
              <a:t>, </a:t>
            </a:r>
            <a:r>
              <a:rPr lang="en-GB" i="1" dirty="0"/>
              <a:t>5</a:t>
            </a:r>
            <a:r>
              <a:rPr lang="en-GB" dirty="0"/>
              <a:t>(1), pp.10-19.</a:t>
            </a:r>
          </a:p>
          <a:p>
            <a:r>
              <a:rPr lang="en-US" dirty="0" err="1"/>
              <a:t>Harnjo</a:t>
            </a:r>
            <a:r>
              <a:rPr lang="en-US" dirty="0"/>
              <a:t>, E., Rudy, R., </a:t>
            </a:r>
            <a:r>
              <a:rPr lang="en-US" dirty="0" err="1"/>
              <a:t>Simamora</a:t>
            </a:r>
            <a:r>
              <a:rPr lang="en-US" dirty="0"/>
              <a:t>, J., </a:t>
            </a:r>
            <a:r>
              <a:rPr lang="en-US" dirty="0" err="1"/>
              <a:t>Hutabarat</a:t>
            </a:r>
            <a:r>
              <a:rPr lang="en-US" dirty="0"/>
              <a:t>, L.R. and Juliana, J., 2021. Identifying customer behavior in hospitality to deliver quality service and customer satisfaction. </a:t>
            </a:r>
            <a:r>
              <a:rPr lang="en-US" i="1" dirty="0"/>
              <a:t>Journal Of Industrial Engineering &amp; Management Research</a:t>
            </a:r>
            <a:r>
              <a:rPr lang="en-US" dirty="0"/>
              <a:t>, </a:t>
            </a:r>
            <a:r>
              <a:rPr lang="en-US" i="1" dirty="0"/>
              <a:t>2</a:t>
            </a:r>
            <a:r>
              <a:rPr lang="en-US" dirty="0"/>
              <a:t>(4), pp.107-113.</a:t>
            </a:r>
          </a:p>
          <a:p>
            <a:r>
              <a:rPr lang="en-US" dirty="0"/>
              <a:t>Shin, H.H. and </a:t>
            </a:r>
            <a:r>
              <a:rPr lang="en-US" dirty="0" err="1"/>
              <a:t>Jeong</a:t>
            </a:r>
            <a:r>
              <a:rPr lang="en-US" dirty="0"/>
              <a:t>, M., 2022. Redefining luxury service with technology implementation: the impact of technology on guest satisfaction and loyalty in a luxury hotel. </a:t>
            </a:r>
            <a:r>
              <a:rPr lang="en-US" i="1" dirty="0"/>
              <a:t>International Journal of Contemporary Hospitality Management</a:t>
            </a:r>
            <a:r>
              <a:rPr lang="en-US" dirty="0"/>
              <a:t>.</a:t>
            </a:r>
          </a:p>
          <a:p>
            <a:r>
              <a:rPr lang="en-US" dirty="0"/>
              <a:t>TKACHUK, T., 2020. Luxury-service in the world hotel service market. </a:t>
            </a:r>
            <a:r>
              <a:rPr lang="en-US" i="1" dirty="0"/>
              <a:t>Foreign· trade:· economics,· finance,· law</a:t>
            </a:r>
            <a:r>
              <a:rPr lang="en-US" dirty="0"/>
              <a:t>, </a:t>
            </a:r>
            <a:r>
              <a:rPr lang="en-US" i="1" dirty="0"/>
              <a:t>109</a:t>
            </a:r>
            <a:r>
              <a:rPr lang="en-US" dirty="0"/>
              <a:t>(2), pp.85-96.</a:t>
            </a:r>
          </a:p>
          <a:p>
            <a:r>
              <a:rPr lang="en-US" dirty="0" err="1"/>
              <a:t>Bayighomog</a:t>
            </a:r>
            <a:r>
              <a:rPr lang="en-US" dirty="0"/>
              <a:t>, S.W. and </a:t>
            </a:r>
            <a:r>
              <a:rPr lang="en-US" dirty="0" err="1"/>
              <a:t>Arasli</a:t>
            </a:r>
            <a:r>
              <a:rPr lang="en-US" dirty="0"/>
              <a:t>, H., 2022. Reviving employees’ essence of hospitality through spiritual wellbeing, spiritual leadership, and emotional intelligence. </a:t>
            </a:r>
            <a:r>
              <a:rPr lang="en-US" i="1" dirty="0"/>
              <a:t>Tourism Management</a:t>
            </a:r>
            <a:r>
              <a:rPr lang="en-US" dirty="0"/>
              <a:t>, </a:t>
            </a:r>
            <a:r>
              <a:rPr lang="en-US" i="1" dirty="0"/>
              <a:t>89</a:t>
            </a:r>
            <a:r>
              <a:rPr lang="en-US" dirty="0"/>
              <a:t>, p.104406.</a:t>
            </a:r>
          </a:p>
          <a:p>
            <a:r>
              <a:rPr lang="en-US" dirty="0" err="1"/>
              <a:t>Koc</a:t>
            </a:r>
            <a:r>
              <a:rPr lang="en-US" dirty="0"/>
              <a:t>, E. ed., 2019. </a:t>
            </a:r>
            <a:r>
              <a:rPr lang="en-US" i="1" dirty="0"/>
              <a:t>Emotional intelligence in tourism and hospitality</a:t>
            </a:r>
            <a:r>
              <a:rPr lang="en-US" dirty="0"/>
              <a:t>. CABI.</a:t>
            </a:r>
          </a:p>
          <a:p>
            <a:r>
              <a:rPr lang="en-US" dirty="0" err="1"/>
              <a:t>Bulchand-Gidumal</a:t>
            </a:r>
            <a:r>
              <a:rPr lang="en-US" dirty="0"/>
              <a:t>, J., 2022. Impact of artificial intelligence in travel, tourism, and hospitality. In </a:t>
            </a:r>
            <a:r>
              <a:rPr lang="en-US" i="1" dirty="0"/>
              <a:t>Handbook of e-Tourism</a:t>
            </a:r>
            <a:r>
              <a:rPr lang="en-US" dirty="0"/>
              <a:t> (pp. 1943-1962). Cham: Springer International Publishing.</a:t>
            </a:r>
          </a:p>
          <a:p>
            <a:r>
              <a:rPr lang="en-US" dirty="0" err="1"/>
              <a:t>Dhir</a:t>
            </a:r>
            <a:r>
              <a:rPr lang="en-US" dirty="0"/>
              <a:t>, S. and </a:t>
            </a:r>
            <a:r>
              <a:rPr lang="en-US" dirty="0" err="1"/>
              <a:t>Dhir</a:t>
            </a:r>
            <a:r>
              <a:rPr lang="en-US" dirty="0"/>
              <a:t>, S., 2019. Marriott Hotels. </a:t>
            </a:r>
            <a:r>
              <a:rPr lang="en-US" i="1" dirty="0"/>
              <a:t>Cases in Strategic Management: A Flexibility Perspective</a:t>
            </a:r>
            <a:r>
              <a:rPr lang="en-US" dirty="0"/>
              <a:t>, pp.147-162.</a:t>
            </a:r>
          </a:p>
          <a:p>
            <a:r>
              <a:rPr lang="en-US" dirty="0" err="1"/>
              <a:t>Subakti</a:t>
            </a:r>
            <a:r>
              <a:rPr lang="en-US" dirty="0"/>
              <a:t>, A.G., Maribelle, M.G. and Sanjaya, W., 2022. The Effect of Service Quality on Customer Satisfaction in the Front Office Department During COVID-19. </a:t>
            </a:r>
            <a:r>
              <a:rPr lang="en-US" i="1" dirty="0"/>
              <a:t>NHI HOSPITALITY INTERNATIONAL JOURNAL</a:t>
            </a:r>
            <a:r>
              <a:rPr lang="en-US" dirty="0"/>
              <a:t>, </a:t>
            </a:r>
            <a:r>
              <a:rPr lang="en-US" i="1" dirty="0"/>
              <a:t>1</a:t>
            </a:r>
            <a:r>
              <a:rPr lang="en-US" dirty="0"/>
              <a:t>(2), pp.51-59.</a:t>
            </a:r>
          </a:p>
          <a:p>
            <a:r>
              <a:rPr lang="en-US" dirty="0"/>
              <a:t>Naumov, N., 2019. The impact of robots, artificial intelligence, and service automation on service quality and service experience in hospitality. In </a:t>
            </a:r>
            <a:r>
              <a:rPr lang="en-US" i="1" dirty="0"/>
              <a:t>Robots, artificial intelligence, and service automation in travel, tourism and hospitality</a:t>
            </a:r>
            <a:r>
              <a:rPr lang="en-US" dirty="0"/>
              <a:t> (pp. 123-133). emerald publishing limited.</a:t>
            </a:r>
            <a:endParaRPr lang="en-GB" dirty="0"/>
          </a:p>
        </p:txBody>
      </p:sp>
    </p:spTree>
    <p:extLst>
      <p:ext uri="{BB962C8B-B14F-4D97-AF65-F5344CB8AC3E}">
        <p14:creationId xmlns:p14="http://schemas.microsoft.com/office/powerpoint/2010/main" val="21753692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3818</TotalTime>
  <Words>1260</Words>
  <Application>Microsoft Office PowerPoint</Application>
  <PresentationFormat>Widescreen</PresentationFormat>
  <Paragraphs>92</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vt:lpstr>
      <vt:lpstr>Calibri</vt:lpstr>
      <vt:lpstr>Trebuchet MS</vt:lpstr>
      <vt:lpstr>Wingdings 3</vt:lpstr>
      <vt:lpstr>Facet</vt:lpstr>
      <vt:lpstr>JW Marriott </vt:lpstr>
      <vt:lpstr>Introduction to the brand </vt:lpstr>
      <vt:lpstr>Identifying the consumers </vt:lpstr>
      <vt:lpstr>Guest Services and facilities </vt:lpstr>
      <vt:lpstr>Nature of services </vt:lpstr>
      <vt:lpstr>Scope of services </vt:lpstr>
      <vt:lpstr>Role and function of guest services </vt:lpstr>
      <vt:lpstr>Importance of hospitality </vt:lpstr>
      <vt:lpstr>How hotel brands meets and exceeds guest expectations </vt:lpstr>
      <vt:lpstr>THEORIES TO IMPORVE THE QUALITY OF SERVICE:</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 Méridien</dc:title>
  <dc:creator>user-pc</dc:creator>
  <cp:lastModifiedBy>Margaret Fabode (Staff)</cp:lastModifiedBy>
  <cp:revision>11</cp:revision>
  <dcterms:created xsi:type="dcterms:W3CDTF">2023-01-29T15:56:50Z</dcterms:created>
  <dcterms:modified xsi:type="dcterms:W3CDTF">2023-02-03T09:24:28Z</dcterms:modified>
</cp:coreProperties>
</file>