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172" r:id="rId1"/>
  </p:sldMasterIdLst>
  <p:notesMasterIdLst>
    <p:notesMasterId r:id="rId52"/>
  </p:notesMasterIdLst>
  <p:handoutMasterIdLst>
    <p:handoutMasterId r:id="rId53"/>
  </p:handoutMasterIdLst>
  <p:sldIdLst>
    <p:sldId id="365" r:id="rId2"/>
    <p:sldId id="332" r:id="rId3"/>
    <p:sldId id="333" r:id="rId4"/>
    <p:sldId id="314" r:id="rId5"/>
    <p:sldId id="315" r:id="rId6"/>
    <p:sldId id="334" r:id="rId7"/>
    <p:sldId id="358" r:id="rId8"/>
    <p:sldId id="318" r:id="rId9"/>
    <p:sldId id="335" r:id="rId10"/>
    <p:sldId id="336" r:id="rId11"/>
    <p:sldId id="316" r:id="rId12"/>
    <p:sldId id="319" r:id="rId13"/>
    <p:sldId id="366" r:id="rId14"/>
    <p:sldId id="337" r:id="rId15"/>
    <p:sldId id="338" r:id="rId16"/>
    <p:sldId id="346" r:id="rId17"/>
    <p:sldId id="339" r:id="rId18"/>
    <p:sldId id="321" r:id="rId19"/>
    <p:sldId id="340" r:id="rId20"/>
    <p:sldId id="322" r:id="rId21"/>
    <p:sldId id="341" r:id="rId22"/>
    <p:sldId id="355" r:id="rId23"/>
    <p:sldId id="356" r:id="rId24"/>
    <p:sldId id="324" r:id="rId25"/>
    <p:sldId id="367" r:id="rId26"/>
    <p:sldId id="381" r:id="rId27"/>
    <p:sldId id="378" r:id="rId28"/>
    <p:sldId id="380" r:id="rId29"/>
    <p:sldId id="379" r:id="rId30"/>
    <p:sldId id="266" r:id="rId31"/>
    <p:sldId id="344" r:id="rId32"/>
    <p:sldId id="283" r:id="rId33"/>
    <p:sldId id="368" r:id="rId34"/>
    <p:sldId id="264" r:id="rId35"/>
    <p:sldId id="270" r:id="rId36"/>
    <p:sldId id="369" r:id="rId37"/>
    <p:sldId id="325" r:id="rId38"/>
    <p:sldId id="326" r:id="rId39"/>
    <p:sldId id="327" r:id="rId40"/>
    <p:sldId id="362" r:id="rId41"/>
    <p:sldId id="331" r:id="rId42"/>
    <p:sldId id="343" r:id="rId43"/>
    <p:sldId id="328" r:id="rId44"/>
    <p:sldId id="359" r:id="rId45"/>
    <p:sldId id="360" r:id="rId46"/>
    <p:sldId id="361" r:id="rId47"/>
    <p:sldId id="363" r:id="rId48"/>
    <p:sldId id="345" r:id="rId49"/>
    <p:sldId id="353" r:id="rId50"/>
    <p:sldId id="364" r:id="rId51"/>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9999"/>
    <a:srgbClr val="008080"/>
    <a:srgbClr val="CC0066"/>
    <a:srgbClr val="FF0066"/>
    <a:srgbClr val="B30068"/>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9BF79D-DB04-4FBC-BE21-D93D0AB38CC9}" v="11" dt="2023-06-11T10:56:12.120"/>
    <p1510:client id="{88D7AE99-35C5-FB69-A7EF-7F67625873EF}" v="5" dt="2023-06-12T10:44:08.914"/>
    <p1510:client id="{EA1F8D90-15C6-F52B-3480-1F39E4DBB479}" v="105" dt="2023-06-12T10:29:10.5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17" autoAdjust="0"/>
  </p:normalViewPr>
  <p:slideViewPr>
    <p:cSldViewPr>
      <p:cViewPr varScale="1">
        <p:scale>
          <a:sx n="86" d="100"/>
          <a:sy n="86" d="100"/>
        </p:scale>
        <p:origin x="930"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0"/>
    </p:cViewPr>
  </p:sorterViewPr>
  <p:notesViewPr>
    <p:cSldViewPr>
      <p:cViewPr varScale="1">
        <p:scale>
          <a:sx n="56" d="100"/>
          <a:sy n="56" d="100"/>
        </p:scale>
        <p:origin x="-1854" y="-90"/>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8"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Young" userId="S::n.young@uwtsd.ac.uk::450ac887-d51d-4f28-b5bb-9aa773a39bcf" providerId="AD" clId="Web-{88D7AE99-35C5-FB69-A7EF-7F67625873EF}"/>
    <pc:docChg chg="modSld">
      <pc:chgData name="Natasha Young" userId="S::n.young@uwtsd.ac.uk::450ac887-d51d-4f28-b5bb-9aa773a39bcf" providerId="AD" clId="Web-{88D7AE99-35C5-FB69-A7EF-7F67625873EF}" dt="2023-06-12T10:44:08.914" v="4" actId="1076"/>
      <pc:docMkLst>
        <pc:docMk/>
      </pc:docMkLst>
      <pc:sldChg chg="addSp modSp">
        <pc:chgData name="Natasha Young" userId="S::n.young@uwtsd.ac.uk::450ac887-d51d-4f28-b5bb-9aa773a39bcf" providerId="AD" clId="Web-{88D7AE99-35C5-FB69-A7EF-7F67625873EF}" dt="2023-06-12T10:44:08.914" v="4" actId="1076"/>
        <pc:sldMkLst>
          <pc:docMk/>
          <pc:sldMk cId="0" sldId="324"/>
        </pc:sldMkLst>
        <pc:picChg chg="add mod">
          <ac:chgData name="Natasha Young" userId="S::n.young@uwtsd.ac.uk::450ac887-d51d-4f28-b5bb-9aa773a39bcf" providerId="AD" clId="Web-{88D7AE99-35C5-FB69-A7EF-7F67625873EF}" dt="2023-06-12T10:44:08.914" v="4" actId="1076"/>
          <ac:picMkLst>
            <pc:docMk/>
            <pc:sldMk cId="0" sldId="324"/>
            <ac:picMk id="2" creationId="{BCC526EB-2B63-2942-C0D1-7A12DBD3C785}"/>
          </ac:picMkLst>
        </pc:picChg>
        <pc:picChg chg="add mod">
          <ac:chgData name="Natasha Young" userId="S::n.young@uwtsd.ac.uk::450ac887-d51d-4f28-b5bb-9aa773a39bcf" providerId="AD" clId="Web-{88D7AE99-35C5-FB69-A7EF-7F67625873EF}" dt="2023-06-12T10:44:01.898" v="2" actId="1076"/>
          <ac:picMkLst>
            <pc:docMk/>
            <pc:sldMk cId="0" sldId="324"/>
            <ac:picMk id="3" creationId="{23BD4C61-3D01-E4FE-1033-D9F39869E5FE}"/>
          </ac:picMkLst>
        </pc:picChg>
      </pc:sldChg>
    </pc:docChg>
  </pc:docChgLst>
  <pc:docChgLst>
    <pc:chgData name="Natasha Young" userId="S::n.young@uwtsd.ac.uk::450ac887-d51d-4f28-b5bb-9aa773a39bcf" providerId="AD" clId="Web-{EA1F8D90-15C6-F52B-3480-1F39E4DBB479}"/>
    <pc:docChg chg="modSld">
      <pc:chgData name="Natasha Young" userId="S::n.young@uwtsd.ac.uk::450ac887-d51d-4f28-b5bb-9aa773a39bcf" providerId="AD" clId="Web-{EA1F8D90-15C6-F52B-3480-1F39E4DBB479}" dt="2023-06-12T10:29:07.932" v="132" actId="20577"/>
      <pc:docMkLst>
        <pc:docMk/>
      </pc:docMkLst>
      <pc:sldChg chg="modSp">
        <pc:chgData name="Natasha Young" userId="S::n.young@uwtsd.ac.uk::450ac887-d51d-4f28-b5bb-9aa773a39bcf" providerId="AD" clId="Web-{EA1F8D90-15C6-F52B-3480-1F39E4DBB479}" dt="2023-06-12T10:29:07.932" v="132" actId="20577"/>
        <pc:sldMkLst>
          <pc:docMk/>
          <pc:sldMk cId="1617154623" sldId="283"/>
        </pc:sldMkLst>
        <pc:spChg chg="mod">
          <ac:chgData name="Natasha Young" userId="S::n.young@uwtsd.ac.uk::450ac887-d51d-4f28-b5bb-9aa773a39bcf" providerId="AD" clId="Web-{EA1F8D90-15C6-F52B-3480-1F39E4DBB479}" dt="2023-06-12T10:29:07.932" v="132" actId="20577"/>
          <ac:spMkLst>
            <pc:docMk/>
            <pc:sldMk cId="1617154623" sldId="283"/>
            <ac:spMk id="3" creationId="{532B8371-18D2-E6F2-0B66-87D682B01BE9}"/>
          </ac:spMkLst>
        </pc:spChg>
        <pc:picChg chg="mod">
          <ac:chgData name="Natasha Young" userId="S::n.young@uwtsd.ac.uk::450ac887-d51d-4f28-b5bb-9aa773a39bcf" providerId="AD" clId="Web-{EA1F8D90-15C6-F52B-3480-1F39E4DBB479}" dt="2023-06-12T10:28:43.932" v="121" actId="1076"/>
          <ac:picMkLst>
            <pc:docMk/>
            <pc:sldMk cId="1617154623" sldId="283"/>
            <ac:picMk id="1026" creationId="{73AA12E7-6957-5772-023F-B364E293FD84}"/>
          </ac:picMkLst>
        </pc:picChg>
      </pc:sldChg>
      <pc:sldChg chg="modNotes">
        <pc:chgData name="Natasha Young" userId="S::n.young@uwtsd.ac.uk::450ac887-d51d-4f28-b5bb-9aa773a39bcf" providerId="AD" clId="Web-{EA1F8D90-15C6-F52B-3480-1F39E4DBB479}" dt="2023-06-12T10:21:01.672" v="8"/>
        <pc:sldMkLst>
          <pc:docMk/>
          <pc:sldMk cId="0" sldId="338"/>
        </pc:sldMkLst>
      </pc:sldChg>
      <pc:sldChg chg="modSp">
        <pc:chgData name="Natasha Young" userId="S::n.young@uwtsd.ac.uk::450ac887-d51d-4f28-b5bb-9aa773a39bcf" providerId="AD" clId="Web-{EA1F8D90-15C6-F52B-3480-1F39E4DBB479}" dt="2023-06-12T10:25:51.131" v="85" actId="20577"/>
        <pc:sldMkLst>
          <pc:docMk/>
          <pc:sldMk cId="3918099503" sldId="378"/>
        </pc:sldMkLst>
        <pc:spChg chg="mod">
          <ac:chgData name="Natasha Young" userId="S::n.young@uwtsd.ac.uk::450ac887-d51d-4f28-b5bb-9aa773a39bcf" providerId="AD" clId="Web-{EA1F8D90-15C6-F52B-3480-1F39E4DBB479}" dt="2023-06-12T10:25:51.131" v="85" actId="20577"/>
          <ac:spMkLst>
            <pc:docMk/>
            <pc:sldMk cId="3918099503" sldId="378"/>
            <ac:spMk id="2" creationId="{38FE462F-B060-FB10-B5D0-7A9366A69E2C}"/>
          </ac:spMkLst>
        </pc:spChg>
      </pc:sldChg>
      <pc:sldChg chg="modSp">
        <pc:chgData name="Natasha Young" userId="S::n.young@uwtsd.ac.uk::450ac887-d51d-4f28-b5bb-9aa773a39bcf" providerId="AD" clId="Web-{EA1F8D90-15C6-F52B-3480-1F39E4DBB479}" dt="2023-06-12T10:27:56.868" v="112" actId="1076"/>
        <pc:sldMkLst>
          <pc:docMk/>
          <pc:sldMk cId="917602474" sldId="379"/>
        </pc:sldMkLst>
        <pc:spChg chg="mod">
          <ac:chgData name="Natasha Young" userId="S::n.young@uwtsd.ac.uk::450ac887-d51d-4f28-b5bb-9aa773a39bcf" providerId="AD" clId="Web-{EA1F8D90-15C6-F52B-3480-1F39E4DBB479}" dt="2023-06-12T10:27:40.821" v="107" actId="20577"/>
          <ac:spMkLst>
            <pc:docMk/>
            <pc:sldMk cId="917602474" sldId="379"/>
            <ac:spMk id="2" creationId="{48EAEA12-3BF2-6A6D-ACE6-ABD07FD90A5E}"/>
          </ac:spMkLst>
        </pc:spChg>
        <pc:spChg chg="mod">
          <ac:chgData name="Natasha Young" userId="S::n.young@uwtsd.ac.uk::450ac887-d51d-4f28-b5bb-9aa773a39bcf" providerId="AD" clId="Web-{EA1F8D90-15C6-F52B-3480-1F39E4DBB479}" dt="2023-06-12T10:27:52.227" v="110" actId="20577"/>
          <ac:spMkLst>
            <pc:docMk/>
            <pc:sldMk cId="917602474" sldId="379"/>
            <ac:spMk id="3" creationId="{F1D77FDE-C69E-8539-4AD4-647A2FA0900D}"/>
          </ac:spMkLst>
        </pc:spChg>
        <pc:spChg chg="mod">
          <ac:chgData name="Natasha Young" userId="S::n.young@uwtsd.ac.uk::450ac887-d51d-4f28-b5bb-9aa773a39bcf" providerId="AD" clId="Web-{EA1F8D90-15C6-F52B-3480-1F39E4DBB479}" dt="2023-06-12T10:27:46.290" v="108" actId="20577"/>
          <ac:spMkLst>
            <pc:docMk/>
            <pc:sldMk cId="917602474" sldId="379"/>
            <ac:spMk id="4" creationId="{1C661068-863E-5D56-097A-B4292AA8923D}"/>
          </ac:spMkLst>
        </pc:spChg>
        <pc:picChg chg="mod">
          <ac:chgData name="Natasha Young" userId="S::n.young@uwtsd.ac.uk::450ac887-d51d-4f28-b5bb-9aa773a39bcf" providerId="AD" clId="Web-{EA1F8D90-15C6-F52B-3480-1F39E4DBB479}" dt="2023-06-12T10:27:54.774" v="111" actId="1076"/>
          <ac:picMkLst>
            <pc:docMk/>
            <pc:sldMk cId="917602474" sldId="379"/>
            <ac:picMk id="5" creationId="{5F2F15AF-D9BD-4D86-A0D0-0125B681C220}"/>
          </ac:picMkLst>
        </pc:picChg>
        <pc:picChg chg="mod">
          <ac:chgData name="Natasha Young" userId="S::n.young@uwtsd.ac.uk::450ac887-d51d-4f28-b5bb-9aa773a39bcf" providerId="AD" clId="Web-{EA1F8D90-15C6-F52B-3480-1F39E4DBB479}" dt="2023-06-12T10:27:56.868" v="112" actId="1076"/>
          <ac:picMkLst>
            <pc:docMk/>
            <pc:sldMk cId="917602474" sldId="379"/>
            <ac:picMk id="6" creationId="{3C443F17-20CA-3A6C-7A07-CC5AB51CCC58}"/>
          </ac:picMkLst>
        </pc:picChg>
      </pc:sldChg>
      <pc:sldChg chg="modSp modNotes">
        <pc:chgData name="Natasha Young" userId="S::n.young@uwtsd.ac.uk::450ac887-d51d-4f28-b5bb-9aa773a39bcf" providerId="AD" clId="Web-{EA1F8D90-15C6-F52B-3480-1F39E4DBB479}" dt="2023-06-12T10:28:14.618" v="115" actId="20577"/>
        <pc:sldMkLst>
          <pc:docMk/>
          <pc:sldMk cId="1902120787" sldId="380"/>
        </pc:sldMkLst>
        <pc:spChg chg="mod">
          <ac:chgData name="Natasha Young" userId="S::n.young@uwtsd.ac.uk::450ac887-d51d-4f28-b5bb-9aa773a39bcf" providerId="AD" clId="Web-{EA1F8D90-15C6-F52B-3480-1F39E4DBB479}" dt="2023-06-12T10:28:14.618" v="115" actId="20577"/>
          <ac:spMkLst>
            <pc:docMk/>
            <pc:sldMk cId="1902120787" sldId="380"/>
            <ac:spMk id="2" creationId="{02BC8432-CCF6-9BF6-21E5-91237900853B}"/>
          </ac:spMkLst>
        </pc:spChg>
      </pc:sldChg>
      <pc:sldChg chg="modSp modNotes">
        <pc:chgData name="Natasha Young" userId="S::n.young@uwtsd.ac.uk::450ac887-d51d-4f28-b5bb-9aa773a39bcf" providerId="AD" clId="Web-{EA1F8D90-15C6-F52B-3480-1F39E4DBB479}" dt="2023-06-12T10:25:35.365" v="78" actId="1076"/>
        <pc:sldMkLst>
          <pc:docMk/>
          <pc:sldMk cId="3468788701" sldId="381"/>
        </pc:sldMkLst>
        <pc:spChg chg="mod">
          <ac:chgData name="Natasha Young" userId="S::n.young@uwtsd.ac.uk::450ac887-d51d-4f28-b5bb-9aa773a39bcf" providerId="AD" clId="Web-{EA1F8D90-15C6-F52B-3480-1F39E4DBB479}" dt="2023-06-12T10:25:35.365" v="78" actId="1076"/>
          <ac:spMkLst>
            <pc:docMk/>
            <pc:sldMk cId="3468788701" sldId="381"/>
            <ac:spMk id="2" creationId="{4090FC64-C9C1-3273-8DD9-AD713F08DE4B}"/>
          </ac:spMkLst>
        </pc:spChg>
        <pc:spChg chg="mod">
          <ac:chgData name="Natasha Young" userId="S::n.young@uwtsd.ac.uk::450ac887-d51d-4f28-b5bb-9aa773a39bcf" providerId="AD" clId="Web-{EA1F8D90-15C6-F52B-3480-1F39E4DBB479}" dt="2023-06-12T10:25:28.146" v="76" actId="1076"/>
          <ac:spMkLst>
            <pc:docMk/>
            <pc:sldMk cId="3468788701" sldId="381"/>
            <ac:spMk id="3" creationId="{5A061569-715A-9801-DD60-F7D8A854275F}"/>
          </ac:spMkLst>
        </pc:spChg>
        <pc:spChg chg="mod">
          <ac:chgData name="Natasha Young" userId="S::n.young@uwtsd.ac.uk::450ac887-d51d-4f28-b5bb-9aa773a39bcf" providerId="AD" clId="Web-{EA1F8D90-15C6-F52B-3480-1F39E4DBB479}" dt="2023-06-12T10:25:31.740" v="77" actId="1076"/>
          <ac:spMkLst>
            <pc:docMk/>
            <pc:sldMk cId="3468788701" sldId="381"/>
            <ac:spMk id="4" creationId="{94508209-5D82-6F8B-420C-0B4F7470B6F8}"/>
          </ac:spMkLst>
        </pc:spChg>
      </pc:sldChg>
    </pc:docChg>
  </pc:docChgLst>
  <pc:docChgLst>
    <pc:chgData name="Natasha Young" userId="450ac887-d51d-4f28-b5bb-9aa773a39bcf" providerId="ADAL" clId="{439BF79D-DB04-4FBC-BE21-D93D0AB38CC9}"/>
    <pc:docChg chg="custSel addSld modSld sldOrd">
      <pc:chgData name="Natasha Young" userId="450ac887-d51d-4f28-b5bb-9aa773a39bcf" providerId="ADAL" clId="{439BF79D-DB04-4FBC-BE21-D93D0AB38CC9}" dt="2023-06-11T10:59:23.458" v="1204" actId="1076"/>
      <pc:docMkLst>
        <pc:docMk/>
      </pc:docMkLst>
      <pc:sldChg chg="addSp modSp mod modNotesTx">
        <pc:chgData name="Natasha Young" userId="450ac887-d51d-4f28-b5bb-9aa773a39bcf" providerId="ADAL" clId="{439BF79D-DB04-4FBC-BE21-D93D0AB38CC9}" dt="2023-06-08T16:43:42.102" v="511" actId="12"/>
        <pc:sldMkLst>
          <pc:docMk/>
          <pc:sldMk cId="2390482445" sldId="264"/>
        </pc:sldMkLst>
        <pc:spChg chg="mod">
          <ac:chgData name="Natasha Young" userId="450ac887-d51d-4f28-b5bb-9aa773a39bcf" providerId="ADAL" clId="{439BF79D-DB04-4FBC-BE21-D93D0AB38CC9}" dt="2023-06-08T16:43:42.102" v="511" actId="12"/>
          <ac:spMkLst>
            <pc:docMk/>
            <pc:sldMk cId="2390482445" sldId="264"/>
            <ac:spMk id="3" creationId="{41C59BA9-80B2-79B5-824B-9E3D46145828}"/>
          </ac:spMkLst>
        </pc:spChg>
        <pc:spChg chg="mod">
          <ac:chgData name="Natasha Young" userId="450ac887-d51d-4f28-b5bb-9aa773a39bcf" providerId="ADAL" clId="{439BF79D-DB04-4FBC-BE21-D93D0AB38CC9}" dt="2023-06-08T16:43:36.082" v="507" actId="27636"/>
          <ac:spMkLst>
            <pc:docMk/>
            <pc:sldMk cId="2390482445" sldId="264"/>
            <ac:spMk id="4" creationId="{FE3C798A-EFF1-AAFE-CF59-5AB47DAB6095}"/>
          </ac:spMkLst>
        </pc:spChg>
        <pc:picChg chg="add mod">
          <ac:chgData name="Natasha Young" userId="450ac887-d51d-4f28-b5bb-9aa773a39bcf" providerId="ADAL" clId="{439BF79D-DB04-4FBC-BE21-D93D0AB38CC9}" dt="2023-06-08T16:41:31.039" v="406" actId="1076"/>
          <ac:picMkLst>
            <pc:docMk/>
            <pc:sldMk cId="2390482445" sldId="264"/>
            <ac:picMk id="2" creationId="{F7DE0FE0-5210-4B9E-117B-9CCDCCEF6678}"/>
          </ac:picMkLst>
        </pc:picChg>
        <pc:picChg chg="add mod">
          <ac:chgData name="Natasha Young" userId="450ac887-d51d-4f28-b5bb-9aa773a39bcf" providerId="ADAL" clId="{439BF79D-DB04-4FBC-BE21-D93D0AB38CC9}" dt="2023-06-08T16:41:39.502" v="408" actId="1076"/>
          <ac:picMkLst>
            <pc:docMk/>
            <pc:sldMk cId="2390482445" sldId="264"/>
            <ac:picMk id="7" creationId="{54A1DE3F-CA44-567D-FB34-2D5AD9365149}"/>
          </ac:picMkLst>
        </pc:picChg>
      </pc:sldChg>
      <pc:sldChg chg="addSp modSp mod">
        <pc:chgData name="Natasha Young" userId="450ac887-d51d-4f28-b5bb-9aa773a39bcf" providerId="ADAL" clId="{439BF79D-DB04-4FBC-BE21-D93D0AB38CC9}" dt="2023-06-10T16:31:20.300" v="524" actId="1076"/>
        <pc:sldMkLst>
          <pc:docMk/>
          <pc:sldMk cId="1501309369" sldId="270"/>
        </pc:sldMkLst>
        <pc:spChg chg="mod">
          <ac:chgData name="Natasha Young" userId="450ac887-d51d-4f28-b5bb-9aa773a39bcf" providerId="ADAL" clId="{439BF79D-DB04-4FBC-BE21-D93D0AB38CC9}" dt="2023-06-08T16:44:18.839" v="517" actId="14100"/>
          <ac:spMkLst>
            <pc:docMk/>
            <pc:sldMk cId="1501309369" sldId="270"/>
            <ac:spMk id="3" creationId="{41C59BA9-80B2-79B5-824B-9E3D46145828}"/>
          </ac:spMkLst>
        </pc:spChg>
        <pc:spChg chg="mod">
          <ac:chgData name="Natasha Young" userId="450ac887-d51d-4f28-b5bb-9aa773a39bcf" providerId="ADAL" clId="{439BF79D-DB04-4FBC-BE21-D93D0AB38CC9}" dt="2023-06-08T16:44:09.258" v="515" actId="255"/>
          <ac:spMkLst>
            <pc:docMk/>
            <pc:sldMk cId="1501309369" sldId="270"/>
            <ac:spMk id="4" creationId="{FE3C798A-EFF1-AAFE-CF59-5AB47DAB6095}"/>
          </ac:spMkLst>
        </pc:spChg>
        <pc:picChg chg="add mod">
          <ac:chgData name="Natasha Young" userId="450ac887-d51d-4f28-b5bb-9aa773a39bcf" providerId="ADAL" clId="{439BF79D-DB04-4FBC-BE21-D93D0AB38CC9}" dt="2023-06-10T16:31:10.909" v="522"/>
          <ac:picMkLst>
            <pc:docMk/>
            <pc:sldMk cId="1501309369" sldId="270"/>
            <ac:picMk id="2" creationId="{7463F422-C382-C610-32C8-4C587CDE60E4}"/>
          </ac:picMkLst>
        </pc:picChg>
        <pc:picChg chg="add mod">
          <ac:chgData name="Natasha Young" userId="450ac887-d51d-4f28-b5bb-9aa773a39bcf" providerId="ADAL" clId="{439BF79D-DB04-4FBC-BE21-D93D0AB38CC9}" dt="2023-06-10T16:31:20.300" v="524" actId="1076"/>
          <ac:picMkLst>
            <pc:docMk/>
            <pc:sldMk cId="1501309369" sldId="270"/>
            <ac:picMk id="5" creationId="{2DE2E4C6-2D47-064B-43A0-384267192F46}"/>
          </ac:picMkLst>
        </pc:picChg>
      </pc:sldChg>
      <pc:sldChg chg="modNotesTx">
        <pc:chgData name="Natasha Young" userId="450ac887-d51d-4f28-b5bb-9aa773a39bcf" providerId="ADAL" clId="{439BF79D-DB04-4FBC-BE21-D93D0AB38CC9}" dt="2023-06-08T16:29:36.511" v="6" actId="20577"/>
        <pc:sldMkLst>
          <pc:docMk/>
          <pc:sldMk cId="0" sldId="322"/>
        </pc:sldMkLst>
      </pc:sldChg>
      <pc:sldChg chg="modSp mod modNotesTx">
        <pc:chgData name="Natasha Young" userId="450ac887-d51d-4f28-b5bb-9aa773a39bcf" providerId="ADAL" clId="{439BF79D-DB04-4FBC-BE21-D93D0AB38CC9}" dt="2023-06-08T16:31:33.119" v="120" actId="20577"/>
        <pc:sldMkLst>
          <pc:docMk/>
          <pc:sldMk cId="0" sldId="355"/>
        </pc:sldMkLst>
        <pc:spChg chg="mod">
          <ac:chgData name="Natasha Young" userId="450ac887-d51d-4f28-b5bb-9aa773a39bcf" providerId="ADAL" clId="{439BF79D-DB04-4FBC-BE21-D93D0AB38CC9}" dt="2023-06-08T16:31:33.119" v="120" actId="20577"/>
          <ac:spMkLst>
            <pc:docMk/>
            <pc:sldMk cId="0" sldId="355"/>
            <ac:spMk id="49155" creationId="{649E6150-5EA4-4BFA-BE60-135C65FCF793}"/>
          </ac:spMkLst>
        </pc:spChg>
        <pc:spChg chg="mod">
          <ac:chgData name="Natasha Young" userId="450ac887-d51d-4f28-b5bb-9aa773a39bcf" providerId="ADAL" clId="{439BF79D-DB04-4FBC-BE21-D93D0AB38CC9}" dt="2023-06-08T16:31:10.546" v="87" actId="20577"/>
          <ac:spMkLst>
            <pc:docMk/>
            <pc:sldMk cId="0" sldId="355"/>
            <ac:spMk id="49156" creationId="{7858DDFB-F330-4F9B-8A50-F7F38725A5CE}"/>
          </ac:spMkLst>
        </pc:spChg>
      </pc:sldChg>
      <pc:sldChg chg="addSp delSp modSp new mod modNotesTx">
        <pc:chgData name="Natasha Young" userId="450ac887-d51d-4f28-b5bb-9aa773a39bcf" providerId="ADAL" clId="{439BF79D-DB04-4FBC-BE21-D93D0AB38CC9}" dt="2023-06-08T16:36:11.098" v="404" actId="20577"/>
        <pc:sldMkLst>
          <pc:docMk/>
          <pc:sldMk cId="1978206733" sldId="367"/>
        </pc:sldMkLst>
        <pc:spChg chg="mod">
          <ac:chgData name="Natasha Young" userId="450ac887-d51d-4f28-b5bb-9aa773a39bcf" providerId="ADAL" clId="{439BF79D-DB04-4FBC-BE21-D93D0AB38CC9}" dt="2023-06-08T16:34:28.381" v="179" actId="207"/>
          <ac:spMkLst>
            <pc:docMk/>
            <pc:sldMk cId="1978206733" sldId="367"/>
            <ac:spMk id="2" creationId="{F25F0C6C-7127-F280-15AF-EFB9176004A0}"/>
          </ac:spMkLst>
        </pc:spChg>
        <pc:spChg chg="del">
          <ac:chgData name="Natasha Young" userId="450ac887-d51d-4f28-b5bb-9aa773a39bcf" providerId="ADAL" clId="{439BF79D-DB04-4FBC-BE21-D93D0AB38CC9}" dt="2023-06-08T16:32:53.754" v="122"/>
          <ac:spMkLst>
            <pc:docMk/>
            <pc:sldMk cId="1978206733" sldId="367"/>
            <ac:spMk id="3" creationId="{D9032344-D261-9B22-C60A-BBC2B248FF4C}"/>
          </ac:spMkLst>
        </pc:spChg>
        <pc:spChg chg="del mod">
          <ac:chgData name="Natasha Young" userId="450ac887-d51d-4f28-b5bb-9aa773a39bcf" providerId="ADAL" clId="{439BF79D-DB04-4FBC-BE21-D93D0AB38CC9}" dt="2023-06-08T16:34:36.174" v="181" actId="478"/>
          <ac:spMkLst>
            <pc:docMk/>
            <pc:sldMk cId="1978206733" sldId="367"/>
            <ac:spMk id="4" creationId="{1E7422D8-3CCE-6745-0016-254B91FE5ABA}"/>
          </ac:spMkLst>
        </pc:spChg>
        <pc:picChg chg="add mod">
          <ac:chgData name="Natasha Young" userId="450ac887-d51d-4f28-b5bb-9aa773a39bcf" providerId="ADAL" clId="{439BF79D-DB04-4FBC-BE21-D93D0AB38CC9}" dt="2023-06-08T16:34:41.509" v="182" actId="1076"/>
          <ac:picMkLst>
            <pc:docMk/>
            <pc:sldMk cId="1978206733" sldId="367"/>
            <ac:picMk id="1026" creationId="{D8F3DF11-0FDC-1182-27E9-47EFAA72EF39}"/>
          </ac:picMkLst>
        </pc:picChg>
      </pc:sldChg>
      <pc:sldChg chg="modSp add mod ord">
        <pc:chgData name="Natasha Young" userId="450ac887-d51d-4f28-b5bb-9aa773a39bcf" providerId="ADAL" clId="{439BF79D-DB04-4FBC-BE21-D93D0AB38CC9}" dt="2023-06-08T16:43:26.968" v="504"/>
        <pc:sldMkLst>
          <pc:docMk/>
          <pc:sldMk cId="2993876470" sldId="368"/>
        </pc:sldMkLst>
        <pc:spChg chg="mod">
          <ac:chgData name="Natasha Young" userId="450ac887-d51d-4f28-b5bb-9aa773a39bcf" providerId="ADAL" clId="{439BF79D-DB04-4FBC-BE21-D93D0AB38CC9}" dt="2023-06-08T16:43:22.456" v="502" actId="20577"/>
          <ac:spMkLst>
            <pc:docMk/>
            <pc:sldMk cId="2993876470" sldId="368"/>
            <ac:spMk id="3" creationId="{41C59BA9-80B2-79B5-824B-9E3D46145828}"/>
          </ac:spMkLst>
        </pc:spChg>
        <pc:spChg chg="mod">
          <ac:chgData name="Natasha Young" userId="450ac887-d51d-4f28-b5bb-9aa773a39bcf" providerId="ADAL" clId="{439BF79D-DB04-4FBC-BE21-D93D0AB38CC9}" dt="2023-06-08T16:43:20.875" v="466" actId="27636"/>
          <ac:spMkLst>
            <pc:docMk/>
            <pc:sldMk cId="2993876470" sldId="368"/>
            <ac:spMk id="4" creationId="{FE3C798A-EFF1-AAFE-CF59-5AB47DAB6095}"/>
          </ac:spMkLst>
        </pc:spChg>
      </pc:sldChg>
      <pc:sldChg chg="modSp add mod">
        <pc:chgData name="Natasha Young" userId="450ac887-d51d-4f28-b5bb-9aa773a39bcf" providerId="ADAL" clId="{439BF79D-DB04-4FBC-BE21-D93D0AB38CC9}" dt="2023-06-08T16:44:43.492" v="521" actId="255"/>
        <pc:sldMkLst>
          <pc:docMk/>
          <pc:sldMk cId="3639662433" sldId="369"/>
        </pc:sldMkLst>
        <pc:spChg chg="mod">
          <ac:chgData name="Natasha Young" userId="450ac887-d51d-4f28-b5bb-9aa773a39bcf" providerId="ADAL" clId="{439BF79D-DB04-4FBC-BE21-D93D0AB38CC9}" dt="2023-06-08T16:44:43.492" v="521" actId="255"/>
          <ac:spMkLst>
            <pc:docMk/>
            <pc:sldMk cId="3639662433" sldId="369"/>
            <ac:spMk id="3" creationId="{41C59BA9-80B2-79B5-824B-9E3D46145828}"/>
          </ac:spMkLst>
        </pc:spChg>
        <pc:spChg chg="mod">
          <ac:chgData name="Natasha Young" userId="450ac887-d51d-4f28-b5bb-9aa773a39bcf" providerId="ADAL" clId="{439BF79D-DB04-4FBC-BE21-D93D0AB38CC9}" dt="2023-06-08T16:44:38.680" v="520" actId="255"/>
          <ac:spMkLst>
            <pc:docMk/>
            <pc:sldMk cId="3639662433" sldId="369"/>
            <ac:spMk id="4" creationId="{FE3C798A-EFF1-AAFE-CF59-5AB47DAB6095}"/>
          </ac:spMkLst>
        </pc:spChg>
      </pc:sldChg>
      <pc:sldChg chg="add">
        <pc:chgData name="Natasha Young" userId="450ac887-d51d-4f28-b5bb-9aa773a39bcf" providerId="ADAL" clId="{439BF79D-DB04-4FBC-BE21-D93D0AB38CC9}" dt="2023-06-11T09:29:40.091" v="525"/>
        <pc:sldMkLst>
          <pc:docMk/>
          <pc:sldMk cId="3918099503" sldId="378"/>
        </pc:sldMkLst>
      </pc:sldChg>
      <pc:sldChg chg="add">
        <pc:chgData name="Natasha Young" userId="450ac887-d51d-4f28-b5bb-9aa773a39bcf" providerId="ADAL" clId="{439BF79D-DB04-4FBC-BE21-D93D0AB38CC9}" dt="2023-06-11T09:29:56.954" v="526"/>
        <pc:sldMkLst>
          <pc:docMk/>
          <pc:sldMk cId="917602474" sldId="379"/>
        </pc:sldMkLst>
      </pc:sldChg>
      <pc:sldChg chg="addSp modSp new mod">
        <pc:chgData name="Natasha Young" userId="450ac887-d51d-4f28-b5bb-9aa773a39bcf" providerId="ADAL" clId="{439BF79D-DB04-4FBC-BE21-D93D0AB38CC9}" dt="2023-06-11T10:59:23.458" v="1204" actId="1076"/>
        <pc:sldMkLst>
          <pc:docMk/>
          <pc:sldMk cId="1902120787" sldId="380"/>
        </pc:sldMkLst>
        <pc:spChg chg="mod">
          <ac:chgData name="Natasha Young" userId="450ac887-d51d-4f28-b5bb-9aa773a39bcf" providerId="ADAL" clId="{439BF79D-DB04-4FBC-BE21-D93D0AB38CC9}" dt="2023-06-11T10:52:47.319" v="624" actId="207"/>
          <ac:spMkLst>
            <pc:docMk/>
            <pc:sldMk cId="1902120787" sldId="380"/>
            <ac:spMk id="2" creationId="{02BC8432-CCF6-9BF6-21E5-91237900853B}"/>
          </ac:spMkLst>
        </pc:spChg>
        <pc:spChg chg="mod">
          <ac:chgData name="Natasha Young" userId="450ac887-d51d-4f28-b5bb-9aa773a39bcf" providerId="ADAL" clId="{439BF79D-DB04-4FBC-BE21-D93D0AB38CC9}" dt="2023-06-11T10:59:13.650" v="1202" actId="20577"/>
          <ac:spMkLst>
            <pc:docMk/>
            <pc:sldMk cId="1902120787" sldId="380"/>
            <ac:spMk id="3" creationId="{85F4F343-92F5-D6D1-040F-CA7EAA151CBF}"/>
          </ac:spMkLst>
        </pc:spChg>
        <pc:spChg chg="mod">
          <ac:chgData name="Natasha Young" userId="450ac887-d51d-4f28-b5bb-9aa773a39bcf" providerId="ADAL" clId="{439BF79D-DB04-4FBC-BE21-D93D0AB38CC9}" dt="2023-06-11T10:59:20.586" v="1203" actId="207"/>
          <ac:spMkLst>
            <pc:docMk/>
            <pc:sldMk cId="1902120787" sldId="380"/>
            <ac:spMk id="4" creationId="{A3945D9A-9CDE-BCE5-8044-28D947412F1A}"/>
          </ac:spMkLst>
        </pc:spChg>
        <pc:picChg chg="add mod">
          <ac:chgData name="Natasha Young" userId="450ac887-d51d-4f28-b5bb-9aa773a39bcf" providerId="ADAL" clId="{439BF79D-DB04-4FBC-BE21-D93D0AB38CC9}" dt="2023-06-11T10:56:17.035" v="926" actId="1076"/>
          <ac:picMkLst>
            <pc:docMk/>
            <pc:sldMk cId="1902120787" sldId="380"/>
            <ac:picMk id="5" creationId="{3F157FAC-804A-6C77-64B6-265C1394D137}"/>
          </ac:picMkLst>
        </pc:picChg>
        <pc:picChg chg="add mod">
          <ac:chgData name="Natasha Young" userId="450ac887-d51d-4f28-b5bb-9aa773a39bcf" providerId="ADAL" clId="{439BF79D-DB04-4FBC-BE21-D93D0AB38CC9}" dt="2023-06-11T10:59:23.458" v="1204" actId="1076"/>
          <ac:picMkLst>
            <pc:docMk/>
            <pc:sldMk cId="1902120787" sldId="380"/>
            <ac:picMk id="6" creationId="{897B1D6F-9A40-B376-4347-EC0E80B124B5}"/>
          </ac:picMkLst>
        </pc:picChg>
      </pc:sldChg>
      <pc:sldChg chg="modSp new mod ord">
        <pc:chgData name="Natasha Young" userId="450ac887-d51d-4f28-b5bb-9aa773a39bcf" providerId="ADAL" clId="{439BF79D-DB04-4FBC-BE21-D93D0AB38CC9}" dt="2023-06-11T10:55:52.218" v="922" actId="20577"/>
        <pc:sldMkLst>
          <pc:docMk/>
          <pc:sldMk cId="3468788701" sldId="381"/>
        </pc:sldMkLst>
        <pc:spChg chg="mod">
          <ac:chgData name="Natasha Young" userId="450ac887-d51d-4f28-b5bb-9aa773a39bcf" providerId="ADAL" clId="{439BF79D-DB04-4FBC-BE21-D93D0AB38CC9}" dt="2023-06-11T10:55:52.218" v="922" actId="20577"/>
          <ac:spMkLst>
            <pc:docMk/>
            <pc:sldMk cId="3468788701" sldId="381"/>
            <ac:spMk id="2" creationId="{4090FC64-C9C1-3273-8DD9-AD713F08DE4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9E9C19E0-EE8B-4409-BD15-14D69CC57EA0}"/>
              </a:ext>
            </a:extLst>
          </p:cNvPr>
          <p:cNvSpPr>
            <a:spLocks noGrp="1" noChangeArrowheads="1"/>
          </p:cNvSpPr>
          <p:nvPr>
            <p:ph type="hdr" sz="quarter"/>
          </p:nvPr>
        </p:nvSpPr>
        <p:spPr bwMode="auto">
          <a:xfrm>
            <a:off x="0" y="0"/>
            <a:ext cx="2890838"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5363" name="Rectangle 3">
            <a:extLst>
              <a:ext uri="{FF2B5EF4-FFF2-40B4-BE49-F238E27FC236}">
                <a16:creationId xmlns:a16="http://schemas.microsoft.com/office/drawing/2014/main" id="{ECFFC3C9-4601-4A1B-8407-041427390B1A}"/>
              </a:ext>
            </a:extLst>
          </p:cNvPr>
          <p:cNvSpPr>
            <a:spLocks noGrp="1" noChangeArrowheads="1"/>
          </p:cNvSpPr>
          <p:nvPr>
            <p:ph type="dt" sz="quarter" idx="1"/>
          </p:nvPr>
        </p:nvSpPr>
        <p:spPr bwMode="auto">
          <a:xfrm>
            <a:off x="3776663" y="0"/>
            <a:ext cx="2890837"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lgn="r">
              <a:defRPr sz="1200">
                <a:latin typeface="Arial" charset="0"/>
                <a:ea typeface="ＭＳ Ｐゴシック" charset="0"/>
                <a:cs typeface="ＭＳ Ｐゴシック" charset="0"/>
              </a:defRPr>
            </a:lvl1pPr>
          </a:lstStyle>
          <a:p>
            <a:pPr>
              <a:defRPr/>
            </a:pPr>
            <a:endParaRPr lang="cy-GB"/>
          </a:p>
        </p:txBody>
      </p:sp>
      <p:sp>
        <p:nvSpPr>
          <p:cNvPr id="15364" name="Rectangle 4">
            <a:extLst>
              <a:ext uri="{FF2B5EF4-FFF2-40B4-BE49-F238E27FC236}">
                <a16:creationId xmlns:a16="http://schemas.microsoft.com/office/drawing/2014/main" id="{CCF56764-4B07-4907-9BB2-EA9FE08EFC83}"/>
              </a:ext>
            </a:extLst>
          </p:cNvPr>
          <p:cNvSpPr>
            <a:spLocks noGrp="1" noChangeArrowheads="1"/>
          </p:cNvSpPr>
          <p:nvPr>
            <p:ph type="ftr" sz="quarter" idx="2"/>
          </p:nvPr>
        </p:nvSpPr>
        <p:spPr bwMode="auto">
          <a:xfrm>
            <a:off x="0" y="9263063"/>
            <a:ext cx="2890838"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5365" name="Rectangle 5">
            <a:extLst>
              <a:ext uri="{FF2B5EF4-FFF2-40B4-BE49-F238E27FC236}">
                <a16:creationId xmlns:a16="http://schemas.microsoft.com/office/drawing/2014/main" id="{B5424E51-2E69-4361-BF9B-EDEA8CD1C834}"/>
              </a:ext>
            </a:extLst>
          </p:cNvPr>
          <p:cNvSpPr>
            <a:spLocks noGrp="1" noChangeArrowheads="1"/>
          </p:cNvSpPr>
          <p:nvPr>
            <p:ph type="sldNum" sz="quarter" idx="3"/>
          </p:nvPr>
        </p:nvSpPr>
        <p:spPr bwMode="auto">
          <a:xfrm>
            <a:off x="3776663" y="9263063"/>
            <a:ext cx="2890837"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lgn="r">
              <a:defRPr sz="1200">
                <a:latin typeface="Arial" panose="020B0604020202020204" pitchFamily="34" charset="0"/>
              </a:defRPr>
            </a:lvl1pPr>
          </a:lstStyle>
          <a:p>
            <a:pPr>
              <a:defRPr/>
            </a:pPr>
            <a:fld id="{51662C4D-E8AD-4DDC-909D-0FCF6CA7FF42}" type="slidenum">
              <a:rPr lang="cy-GB" altLang="en-US"/>
              <a:pPr>
                <a:defRPr/>
              </a:pPr>
              <a:t>‹#›</a:t>
            </a:fld>
            <a:endParaRPr lang="cy-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8BF730A-5022-44D1-A51D-AE6DFA04D1CD}"/>
              </a:ext>
            </a:extLst>
          </p:cNvPr>
          <p:cNvSpPr>
            <a:spLocks noGrp="1" noChangeArrowheads="1"/>
          </p:cNvSpPr>
          <p:nvPr>
            <p:ph type="hdr" sz="quarter"/>
          </p:nvPr>
        </p:nvSpPr>
        <p:spPr bwMode="auto">
          <a:xfrm>
            <a:off x="0" y="0"/>
            <a:ext cx="2890838"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7411" name="Rectangle 3">
            <a:extLst>
              <a:ext uri="{FF2B5EF4-FFF2-40B4-BE49-F238E27FC236}">
                <a16:creationId xmlns:a16="http://schemas.microsoft.com/office/drawing/2014/main" id="{B043A52B-51EE-4E9C-ACCD-DAB7D9AAA8A4}"/>
              </a:ext>
            </a:extLst>
          </p:cNvPr>
          <p:cNvSpPr>
            <a:spLocks noGrp="1" noChangeArrowheads="1"/>
          </p:cNvSpPr>
          <p:nvPr>
            <p:ph type="dt" idx="1"/>
          </p:nvPr>
        </p:nvSpPr>
        <p:spPr bwMode="auto">
          <a:xfrm>
            <a:off x="3776663" y="0"/>
            <a:ext cx="2890837"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lgn="r">
              <a:defRPr sz="1200">
                <a:latin typeface="Arial" charset="0"/>
                <a:ea typeface="ＭＳ Ｐゴシック" charset="0"/>
                <a:cs typeface="ＭＳ Ｐゴシック" charset="0"/>
              </a:defRPr>
            </a:lvl1pPr>
          </a:lstStyle>
          <a:p>
            <a:pPr>
              <a:defRPr/>
            </a:pPr>
            <a:endParaRPr lang="cy-GB"/>
          </a:p>
        </p:txBody>
      </p:sp>
      <p:sp>
        <p:nvSpPr>
          <p:cNvPr id="13316" name="Rectangle 4">
            <a:extLst>
              <a:ext uri="{FF2B5EF4-FFF2-40B4-BE49-F238E27FC236}">
                <a16:creationId xmlns:a16="http://schemas.microsoft.com/office/drawing/2014/main" id="{62AF3103-352F-4F80-8092-279CE4392664}"/>
              </a:ext>
            </a:extLst>
          </p:cNvPr>
          <p:cNvSpPr>
            <a:spLocks noGrp="1" noRot="1" noChangeAspect="1" noChangeArrowheads="1" noTextEdit="1"/>
          </p:cNvSpPr>
          <p:nvPr>
            <p:ph type="sldImg" idx="2"/>
          </p:nvPr>
        </p:nvSpPr>
        <p:spPr bwMode="auto">
          <a:xfrm>
            <a:off x="896938" y="731838"/>
            <a:ext cx="4875212" cy="3657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3" name="Rectangle 5">
            <a:extLst>
              <a:ext uri="{FF2B5EF4-FFF2-40B4-BE49-F238E27FC236}">
                <a16:creationId xmlns:a16="http://schemas.microsoft.com/office/drawing/2014/main" id="{B5FFA6D8-14CD-468B-AB47-A85A5CE2E6E4}"/>
              </a:ext>
            </a:extLst>
          </p:cNvPr>
          <p:cNvSpPr>
            <a:spLocks noGrp="1" noChangeArrowheads="1"/>
          </p:cNvSpPr>
          <p:nvPr>
            <p:ph type="body" sz="quarter" idx="3"/>
          </p:nvPr>
        </p:nvSpPr>
        <p:spPr bwMode="auto">
          <a:xfrm>
            <a:off x="666750" y="4632325"/>
            <a:ext cx="5335588" cy="4389438"/>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p>
            <a:pPr lvl="0"/>
            <a:r>
              <a:rPr lang="cy-GB" noProof="0"/>
              <a:t>Cliciwch i olygu arddulliau'r Meistr testun</a:t>
            </a:r>
          </a:p>
          <a:p>
            <a:pPr lvl="1"/>
            <a:r>
              <a:rPr lang="cy-GB" noProof="0"/>
              <a:t>Ail lefel</a:t>
            </a:r>
          </a:p>
          <a:p>
            <a:pPr lvl="2"/>
            <a:r>
              <a:rPr lang="cy-GB" noProof="0"/>
              <a:t>Trydydd lefel</a:t>
            </a:r>
          </a:p>
          <a:p>
            <a:pPr lvl="3"/>
            <a:r>
              <a:rPr lang="cy-GB" noProof="0"/>
              <a:t>Pedwerydd lefel</a:t>
            </a:r>
          </a:p>
          <a:p>
            <a:pPr lvl="4"/>
            <a:r>
              <a:rPr lang="cy-GB" noProof="0"/>
              <a:t>Pumed lefel</a:t>
            </a:r>
          </a:p>
        </p:txBody>
      </p:sp>
      <p:sp>
        <p:nvSpPr>
          <p:cNvPr id="17414" name="Rectangle 6">
            <a:extLst>
              <a:ext uri="{FF2B5EF4-FFF2-40B4-BE49-F238E27FC236}">
                <a16:creationId xmlns:a16="http://schemas.microsoft.com/office/drawing/2014/main" id="{65435799-C621-4EBA-87B5-D3A6D13FF811}"/>
              </a:ext>
            </a:extLst>
          </p:cNvPr>
          <p:cNvSpPr>
            <a:spLocks noGrp="1" noChangeArrowheads="1"/>
          </p:cNvSpPr>
          <p:nvPr>
            <p:ph type="ftr" sz="quarter" idx="4"/>
          </p:nvPr>
        </p:nvSpPr>
        <p:spPr bwMode="auto">
          <a:xfrm>
            <a:off x="0" y="9263063"/>
            <a:ext cx="2890838"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7415" name="Rectangle 7">
            <a:extLst>
              <a:ext uri="{FF2B5EF4-FFF2-40B4-BE49-F238E27FC236}">
                <a16:creationId xmlns:a16="http://schemas.microsoft.com/office/drawing/2014/main" id="{C94E3E74-EF4C-4091-8044-D1CEC0D92B0B}"/>
              </a:ext>
            </a:extLst>
          </p:cNvPr>
          <p:cNvSpPr>
            <a:spLocks noGrp="1" noChangeArrowheads="1"/>
          </p:cNvSpPr>
          <p:nvPr>
            <p:ph type="sldNum" sz="quarter" idx="5"/>
          </p:nvPr>
        </p:nvSpPr>
        <p:spPr bwMode="auto">
          <a:xfrm>
            <a:off x="3776663" y="9263063"/>
            <a:ext cx="2890837"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lgn="r">
              <a:defRPr sz="1200">
                <a:latin typeface="Arial" panose="020B0604020202020204" pitchFamily="34" charset="0"/>
              </a:defRPr>
            </a:lvl1pPr>
          </a:lstStyle>
          <a:p>
            <a:pPr>
              <a:defRPr/>
            </a:pPr>
            <a:fld id="{2B3D5BB9-CBCC-4A18-B9BA-8A9FE80EFA73}" type="slidenum">
              <a:rPr lang="cy-GB" altLang="en-US"/>
              <a:pPr>
                <a:defRPr/>
              </a:pPr>
              <a:t>‹#›</a:t>
            </a:fld>
            <a:endParaRPr lang="cy-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en.wikipedia.org/wiki/Child_abuse"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en.wikipedia.org/wiki/Parliament_of_the_United_Kingdom"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safeguarding.wales/"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2D0784B2-9A84-47DF-9FB7-A004B471056A}"/>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F6B5240D-60C1-4296-AB67-03B541CA04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6388" name="Slide Number Placeholder 3">
            <a:extLst>
              <a:ext uri="{FF2B5EF4-FFF2-40B4-BE49-F238E27FC236}">
                <a16:creationId xmlns:a16="http://schemas.microsoft.com/office/drawing/2014/main" id="{19AB34D4-C0CF-4BCF-9ABE-903EA17F9FA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FA94AF50-E9F9-49BD-9A92-D4395C76183B}" type="slidenum">
              <a:rPr lang="en-GB" altLang="en-US" sz="1200" smtClean="0">
                <a:solidFill>
                  <a:srgbClr val="000000"/>
                </a:solidFill>
                <a:latin typeface="Arial" panose="020B0604020202020204" pitchFamily="34" charset="0"/>
              </a:rPr>
              <a:pPr/>
              <a:t>1</a:t>
            </a:fld>
            <a:endParaRPr lang="en-GB" altLang="en-US" sz="1200">
              <a:solidFill>
                <a:srgbClr val="000000"/>
              </a:solidFill>
              <a:latin typeface="Arial" panose="020B0604020202020204" pitchFamily="34" charset="0"/>
            </a:endParaRPr>
          </a:p>
        </p:txBody>
      </p:sp>
    </p:spTree>
    <p:extLst>
      <p:ext uri="{BB962C8B-B14F-4D97-AF65-F5344CB8AC3E}">
        <p14:creationId xmlns:p14="http://schemas.microsoft.com/office/powerpoint/2010/main" val="1112948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38B7E252-221C-41E5-8D2E-8936E82B9100}"/>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88F4D5B7-30FD-453B-A5F0-0DC7796DDB7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BD3E46B8-703B-4D05-9E34-82AC395EAC4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52D8F43-0898-4759-BD35-A70420381AD3}" type="slidenum">
              <a:rPr lang="en-GB" altLang="en-US" sz="1200" smtClean="0">
                <a:latin typeface="Arial" panose="020B0604020202020204" pitchFamily="34" charset="0"/>
              </a:rPr>
              <a:pPr/>
              <a:t>2</a:t>
            </a:fld>
            <a:endParaRPr lang="en-GB" altLang="en-US" sz="120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748E794D-02B4-447C-8608-E230C70426E1}"/>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F3661277-44FC-463E-BB9C-DCDDD6E4FC2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0484" name="Slide Number Placeholder 3">
            <a:extLst>
              <a:ext uri="{FF2B5EF4-FFF2-40B4-BE49-F238E27FC236}">
                <a16:creationId xmlns:a16="http://schemas.microsoft.com/office/drawing/2014/main" id="{4C74CCA9-7941-4A20-A38D-9AF713560FA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7E499886-FDFD-484E-B413-4719A363B011}" type="slidenum">
              <a:rPr lang="en-GB" altLang="en-US" sz="1200" smtClean="0">
                <a:latin typeface="Arial" panose="020B0604020202020204" pitchFamily="34" charset="0"/>
              </a:rPr>
              <a:pPr/>
              <a:t>3</a:t>
            </a:fld>
            <a:endParaRPr lang="en-GB" altLang="en-US" sz="120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CA3640A-71A9-420E-8529-FFFAF45F5F12}"/>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1DB98A5C-5B16-43AE-8237-80B8BD452E9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2532" name="Slide Number Placeholder 3">
            <a:extLst>
              <a:ext uri="{FF2B5EF4-FFF2-40B4-BE49-F238E27FC236}">
                <a16:creationId xmlns:a16="http://schemas.microsoft.com/office/drawing/2014/main" id="{949F0828-EF7F-435F-A27E-2A276C25BF4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78447148-FA9A-472A-8D0F-48395C894B44}" type="slidenum">
              <a:rPr lang="cy-GB" altLang="en-US" sz="1200" smtClean="0">
                <a:latin typeface="Arial" panose="020B0604020202020204" pitchFamily="34" charset="0"/>
              </a:rPr>
              <a:pPr/>
              <a:t>4</a:t>
            </a:fld>
            <a:endParaRPr lang="cy-GB" altLang="en-US" sz="120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92BE602A-852E-4A29-BF7D-FB51DBC3FE03}"/>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D94E8E43-D610-4E7E-B406-A7A4A1D2D48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Procedures are the step by step instructions that set out how policies will be achieved.</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Following Devolution in 2000, which also coincided with the Waterhouse Report, which we will look at in further detail in a later lecture, but the report had been commissioned 4 years previous in 1996 to look into alleged historical report of abuse  of young people in care in a Welsh care home in North Wales. The longest and biggest inquiry, stemming back to the 70's. When the report, also known as 'Lost in Care' was published by Sir Ronald Waterhouse in 2000, it had 72 recommendations, the first being the introduction of a Children's commissioner. Children's commissioner instigated the AWCPP.</a:t>
            </a:r>
            <a:endParaRPr lang="en-GB" b="0" i="0" dirty="0">
              <a:solidFill>
                <a:srgbClr val="444444"/>
              </a:solidFill>
              <a:effectLst/>
              <a:latin typeface="Calibri" panose="020F0502020204030204" pitchFamily="34" charset="0"/>
            </a:endParaRPr>
          </a:p>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dirty="0">
              <a:latin typeface="Arial" panose="020B0604020202020204" pitchFamily="34" charset="0"/>
            </a:endParaRPr>
          </a:p>
        </p:txBody>
      </p:sp>
      <p:sp>
        <p:nvSpPr>
          <p:cNvPr id="24580" name="Slide Number Placeholder 3">
            <a:extLst>
              <a:ext uri="{FF2B5EF4-FFF2-40B4-BE49-F238E27FC236}">
                <a16:creationId xmlns:a16="http://schemas.microsoft.com/office/drawing/2014/main" id="{08B304C8-D9D9-4C38-BDC8-DC4FCBEF08C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F089BEA5-410D-4C20-8A3D-0E107B13A64F}" type="slidenum">
              <a:rPr lang="cy-GB" altLang="en-US" sz="1200" smtClean="0">
                <a:latin typeface="Arial" panose="020B0604020202020204" pitchFamily="34" charset="0"/>
              </a:rPr>
              <a:pPr/>
              <a:t>5</a:t>
            </a:fld>
            <a:endParaRPr lang="cy-GB" altLang="en-US" sz="120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800" b="0" i="0" u="none" strike="noStrike" dirty="0">
                <a:solidFill>
                  <a:srgbClr val="202122"/>
                </a:solidFill>
                <a:effectLst/>
                <a:latin typeface="Arial" panose="020B0604020202020204" pitchFamily="34" charset="0"/>
              </a:rPr>
              <a:t>In 2000, Sir Ronald Waterhouse published the report of his inquiry into </a:t>
            </a:r>
            <a:r>
              <a:rPr lang="en-GB" sz="1800" b="0" i="0" u="sng" strike="noStrike" dirty="0">
                <a:solidFill>
                  <a:srgbClr val="0563C1"/>
                </a:solidFill>
                <a:effectLst/>
                <a:latin typeface="Arial" panose="020B0604020202020204" pitchFamily="34" charset="0"/>
                <a:hlinkClick r:id="rId3"/>
              </a:rPr>
              <a:t>abuse</a:t>
            </a:r>
            <a:r>
              <a:rPr lang="en-GB" sz="1800" b="0" i="0" u="none" strike="noStrike" dirty="0">
                <a:solidFill>
                  <a:srgbClr val="202122"/>
                </a:solidFill>
                <a:effectLst/>
                <a:latin typeface="Arial" panose="020B0604020202020204" pitchFamily="34" charset="0"/>
              </a:rPr>
              <a:t> in children's homes in north Wales, which we will look at in another lecture but in it he recommended the creation of a Children's Commissioner post to prevent such scandals in the future. The </a:t>
            </a:r>
            <a:r>
              <a:rPr lang="en-GB" sz="1800" b="0" i="0" u="sng" strike="noStrike" dirty="0">
                <a:solidFill>
                  <a:srgbClr val="0563C1"/>
                </a:solidFill>
                <a:effectLst/>
                <a:latin typeface="Arial" panose="020B0604020202020204" pitchFamily="34" charset="0"/>
                <a:hlinkClick r:id="rId4"/>
              </a:rPr>
              <a:t>UK Parliament</a:t>
            </a:r>
            <a:r>
              <a:rPr lang="en-GB" sz="1800" b="0" i="0" u="none" strike="noStrike" dirty="0">
                <a:solidFill>
                  <a:srgbClr val="202122"/>
                </a:solidFill>
                <a:effectLst/>
                <a:latin typeface="Arial" panose="020B0604020202020204" pitchFamily="34" charset="0"/>
              </a:rPr>
              <a:t> subsequently passed the necessary legislation for the position to be established (the Children's Commissioner for Wales Act 2001). It was under this legislation that the first Children’s commissioner for Wales was appointed. 3 Years before the UK recommendations from the Children Act 2004. By the time those recommendations had been made Wales, Scotland and Northern Ireland had already appointed a children’s commissioner.</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202122"/>
                </a:solidFill>
                <a:effectLst/>
                <a:latin typeface="Arial" panose="020B0604020202020204" pitchFamily="34" charset="0"/>
              </a:rPr>
              <a:t>The children’s commissioner, because of the very nature of the role, the post tenure lasts for no more than 7 years.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202122"/>
                </a:solidFill>
                <a:effectLst/>
                <a:latin typeface="Arial" panose="020B0604020202020204" pitchFamily="34" charset="0"/>
              </a:rPr>
              <a:t>First Children's commission was Peter Clarke, then Keith </a:t>
            </a:r>
            <a:r>
              <a:rPr lang="en-GB" sz="1800" b="0" i="0" u="none" strike="noStrike" dirty="0" err="1">
                <a:solidFill>
                  <a:srgbClr val="202122"/>
                </a:solidFill>
                <a:effectLst/>
                <a:latin typeface="Arial" panose="020B0604020202020204" pitchFamily="34" charset="0"/>
              </a:rPr>
              <a:t>Towler</a:t>
            </a:r>
            <a:r>
              <a:rPr lang="en-GB" sz="1800" b="0" i="0" u="none" strike="noStrike" dirty="0">
                <a:solidFill>
                  <a:srgbClr val="202122"/>
                </a:solidFill>
                <a:effectLst/>
                <a:latin typeface="Arial" panose="020B0604020202020204" pitchFamily="34" charset="0"/>
              </a:rPr>
              <a:t>, then Sally Holland (a huge advocate for children's rights) and more recently, this year, Rocio Cifuentes.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202122"/>
                </a:solidFill>
                <a:effectLst/>
                <a:latin typeface="Arial" panose="020B0604020202020204" pitchFamily="34" charset="0"/>
              </a:rPr>
              <a:t>Peter Clarke, the first children's commissioner studied practices in Europe and worked closely with Sweden's children's ombudsman Lena Nyberg. Clarke was particularly interested in the smacking ban imposed in Sweden in 1979 a radical worlds first.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202122"/>
                </a:solidFill>
                <a:effectLst/>
                <a:latin typeface="Arial" panose="020B0604020202020204" pitchFamily="34" charset="0"/>
              </a:rPr>
              <a:t>His background as a social worker led him to wanting to introduce child protection procedures </a:t>
            </a:r>
            <a:r>
              <a:rPr lang="en-GB" sz="1800" b="0" i="0" u="none" strike="noStrike" dirty="0" err="1">
                <a:solidFill>
                  <a:srgbClr val="202122"/>
                </a:solidFill>
                <a:effectLst/>
                <a:latin typeface="Arial" panose="020B0604020202020204" pitchFamily="34" charset="0"/>
              </a:rPr>
              <a:t>acorss</a:t>
            </a:r>
            <a:r>
              <a:rPr lang="en-GB" sz="1800" b="0" i="0" u="none" strike="noStrike" dirty="0">
                <a:solidFill>
                  <a:srgbClr val="202122"/>
                </a:solidFill>
                <a:effectLst/>
                <a:latin typeface="Arial" panose="020B0604020202020204" pitchFamily="34" charset="0"/>
              </a:rPr>
              <a:t> all authorities in Wales, after finding significant inconsistencies with quality and services in Wales, insisting that more robust and clear policies and procedures were put in place. Therefore the very first set were written in 2002. However no sooner had they been published, Lord </a:t>
            </a:r>
            <a:r>
              <a:rPr lang="en-GB" sz="1800" b="0" i="0" u="none" strike="noStrike" dirty="0" err="1">
                <a:solidFill>
                  <a:srgbClr val="202122"/>
                </a:solidFill>
                <a:effectLst/>
                <a:latin typeface="Arial" panose="020B0604020202020204" pitchFamily="34" charset="0"/>
              </a:rPr>
              <a:t>Lamings</a:t>
            </a:r>
            <a:r>
              <a:rPr lang="en-GB" sz="1800" b="0" i="0" u="none" strike="noStrike" dirty="0">
                <a:solidFill>
                  <a:srgbClr val="202122"/>
                </a:solidFill>
                <a:effectLst/>
                <a:latin typeface="Arial" panose="020B0604020202020204" pitchFamily="34" charset="0"/>
              </a:rPr>
              <a:t> Report was published, leading to the new Children Act 2004, with new statutory and legal requirements, including the establishment of Local Safeguarding Children's boards.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202122"/>
                </a:solidFill>
                <a:effectLst/>
                <a:latin typeface="Arial" panose="020B0604020202020204" pitchFamily="34" charset="0"/>
              </a:rPr>
              <a:t>This led to Clarke having to review the procedures again, and eventually the new procedures were launched in 2008, a year after his death. </a:t>
            </a:r>
            <a:r>
              <a:rPr lang="en-GB" sz="1800" b="0" i="0" u="none" strike="noStrike" dirty="0" err="1">
                <a:solidFill>
                  <a:srgbClr val="202122"/>
                </a:solidFill>
                <a:effectLst/>
                <a:latin typeface="Arial" panose="020B0604020202020204" pitchFamily="34" charset="0"/>
              </a:rPr>
              <a:t>Obviosuly</a:t>
            </a:r>
            <a:r>
              <a:rPr lang="en-GB" sz="1800" b="0" i="0" u="none" strike="noStrike" dirty="0">
                <a:solidFill>
                  <a:srgbClr val="202122"/>
                </a:solidFill>
                <a:effectLst/>
                <a:latin typeface="Arial" panose="020B0604020202020204" pitchFamily="34" charset="0"/>
              </a:rPr>
              <a:t> we now have a new set of procedures, but none of this would have possible without the drive and determination of Clarke.</a:t>
            </a:r>
            <a:endParaRPr lang="en-US" b="0" i="0" dirty="0">
              <a:solidFill>
                <a:srgbClr val="444444"/>
              </a:solidFill>
              <a:effectLst/>
              <a:latin typeface="Calibri" panose="020F0502020204030204" pitchFamily="34" charset="0"/>
            </a:endParaRPr>
          </a:p>
          <a:p>
            <a:endParaRPr lang="en-GB" dirty="0">
              <a:solidFill>
                <a:srgbClr val="202122"/>
              </a:solidFill>
              <a:latin typeface="Arial"/>
              <a:ea typeface="MS PGothic"/>
              <a:cs typeface="Arial"/>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6</a:t>
            </a:fld>
            <a:endParaRPr lang="cy-GB" altLang="en-US"/>
          </a:p>
        </p:txBody>
      </p:sp>
    </p:spTree>
    <p:extLst>
      <p:ext uri="{BB962C8B-B14F-4D97-AF65-F5344CB8AC3E}">
        <p14:creationId xmlns:p14="http://schemas.microsoft.com/office/powerpoint/2010/main" val="25098629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Arial" panose="020B0604020202020204" pitchFamily="34" charset="0"/>
              </a:rPr>
              <a:t>Huge, heavy and intimidating file of policies and procedures</a:t>
            </a:r>
            <a:endParaRPr lang="en-GB" dirty="0">
              <a:cs typeface="Arial"/>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7</a:t>
            </a:fld>
            <a:endParaRPr lang="cy-GB" altLang="en-US"/>
          </a:p>
        </p:txBody>
      </p:sp>
    </p:spTree>
    <p:extLst>
      <p:ext uri="{BB962C8B-B14F-4D97-AF65-F5344CB8AC3E}">
        <p14:creationId xmlns:p14="http://schemas.microsoft.com/office/powerpoint/2010/main" val="1980758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1E1694A4-3541-4FD5-AB82-D91463017303}"/>
              </a:ext>
            </a:extLst>
          </p:cNvPr>
          <p:cNvSpPr>
            <a:spLocks noGrp="1" noRot="1" noChangeAspect="1" noChangeArrowheads="1" noTextEdit="1"/>
          </p:cNvSpPr>
          <p:nvPr>
            <p:ph type="sldImg"/>
          </p:nvPr>
        </p:nvSpPr>
        <p:spPr>
          <a:ln/>
        </p:spPr>
      </p:sp>
      <p:sp>
        <p:nvSpPr>
          <p:cNvPr id="33795" name="Notes Placeholder 2">
            <a:extLst>
              <a:ext uri="{FF2B5EF4-FFF2-40B4-BE49-F238E27FC236}">
                <a16:creationId xmlns:a16="http://schemas.microsoft.com/office/drawing/2014/main" id="{8CACCA3C-0586-426F-9CE7-2F345E506C9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The All Wales Child [Prot3ection Procedures have now been replaced by the Wales Safeguarding Procedures 2019. These are for EVERYONE!! Professionals, Practitioners, members of the public.</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All those involved with the voluntary sector football clubs, rugby, swimming, cubs, brownies, scouts, rainbows music, ballet, anywhere that children are left to be involved with recreational events.</a:t>
            </a:r>
            <a:endParaRPr lang="en-US" b="0" i="0" dirty="0">
              <a:solidFill>
                <a:srgbClr val="444444"/>
              </a:solidFill>
              <a:effectLst/>
              <a:latin typeface="Calibri" panose="020F0502020204030204" pitchFamily="34" charset="0"/>
            </a:endParaRPr>
          </a:p>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dirty="0">
              <a:latin typeface="Arial" panose="020B0604020202020204" pitchFamily="34" charset="0"/>
            </a:endParaRPr>
          </a:p>
        </p:txBody>
      </p:sp>
      <p:sp>
        <p:nvSpPr>
          <p:cNvPr id="33796" name="Slide Number Placeholder 3">
            <a:extLst>
              <a:ext uri="{FF2B5EF4-FFF2-40B4-BE49-F238E27FC236}">
                <a16:creationId xmlns:a16="http://schemas.microsoft.com/office/drawing/2014/main" id="{4252BEE1-EB8A-42D2-845E-152F053477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EF8BC31-99AD-49CD-8FB0-8D9E4AE7B70B}" type="slidenum">
              <a:rPr lang="cy-GB" altLang="en-US" sz="1200" smtClean="0">
                <a:latin typeface="Arial" panose="020B0604020202020204" pitchFamily="34" charset="0"/>
              </a:rPr>
              <a:pPr/>
              <a:t>8</a:t>
            </a:fld>
            <a:endParaRPr lang="cy-GB" altLang="en-US" sz="1200">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800" b="0" i="0" u="none" strike="noStrike" dirty="0">
                <a:solidFill>
                  <a:srgbClr val="000000"/>
                </a:solidFill>
                <a:effectLst/>
                <a:latin typeface="Arial" panose="020B0604020202020204" pitchFamily="34" charset="0"/>
              </a:rPr>
              <a:t>The All Wales Child Protection Procedures reviewed and amended in 2019. The Wales Safeguarding Procedures replaced the AWCPP.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How to reference this;</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Orally – Wales Safeguarding Procedures 2019</a:t>
            </a:r>
            <a:r>
              <a:rPr lang="en-GB" sz="1800" b="1" i="0" u="none" strike="noStrike" dirty="0">
                <a:solidFill>
                  <a:srgbClr val="000000"/>
                </a:solidFill>
                <a:effectLst/>
                <a:latin typeface="Arial" panose="020B0604020202020204" pitchFamily="34" charset="0"/>
              </a:rPr>
              <a:t> or</a:t>
            </a:r>
            <a:r>
              <a:rPr lang="en-GB" sz="1800" b="0" i="0" u="none" strike="noStrike" dirty="0">
                <a:solidFill>
                  <a:srgbClr val="000000"/>
                </a:solidFill>
                <a:effectLst/>
                <a:latin typeface="Arial" panose="020B0604020202020204" pitchFamily="34" charset="0"/>
              </a:rPr>
              <a:t> Wales Safeguarding Procedures 2019 (Social Care Wales)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Reference List – Social Care Wales (no date) Wales Safeguarding Procedures 2019. Available at: </a:t>
            </a:r>
            <a:r>
              <a:rPr lang="en-GB" sz="1800" b="0" i="0" u="sng" strike="noStrike" dirty="0">
                <a:solidFill>
                  <a:srgbClr val="0563C1"/>
                </a:solidFill>
                <a:effectLst/>
                <a:latin typeface="Arial" panose="020B0604020202020204" pitchFamily="34" charset="0"/>
                <a:hlinkClick r:id="rId3"/>
              </a:rPr>
              <a:t>https://safeguarding.wales/</a:t>
            </a:r>
            <a:r>
              <a:rPr lang="en-GB" sz="1800" b="0" i="0" u="none" strike="noStrike" dirty="0">
                <a:solidFill>
                  <a:srgbClr val="000000"/>
                </a:solidFill>
                <a:effectLst/>
                <a:latin typeface="Arial" panose="020B0604020202020204" pitchFamily="34" charset="0"/>
              </a:rPr>
              <a:t> (Accessed: 7th June 2022).</a:t>
            </a:r>
            <a:endParaRPr lang="en-GB" b="0" i="0" dirty="0">
              <a:solidFill>
                <a:srgbClr val="444444"/>
              </a:solidFill>
              <a:effectLst/>
              <a:latin typeface="Calibri" panose="020F0502020204030204" pitchFamily="34" charset="0"/>
            </a:endParaRPr>
          </a:p>
          <a:p>
            <a:endParaRPr lang="en-GB" dirty="0">
              <a:cs typeface="Arial"/>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9</a:t>
            </a:fld>
            <a:endParaRPr lang="cy-GB" altLang="en-US"/>
          </a:p>
        </p:txBody>
      </p:sp>
    </p:spTree>
    <p:extLst>
      <p:ext uri="{BB962C8B-B14F-4D97-AF65-F5344CB8AC3E}">
        <p14:creationId xmlns:p14="http://schemas.microsoft.com/office/powerpoint/2010/main" val="260260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Ask them to Download</a:t>
            </a:r>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10</a:t>
            </a:fld>
            <a:endParaRPr lang="cy-GB" altLang="en-US"/>
          </a:p>
        </p:txBody>
      </p:sp>
    </p:spTree>
    <p:extLst>
      <p:ext uri="{BB962C8B-B14F-4D97-AF65-F5344CB8AC3E}">
        <p14:creationId xmlns:p14="http://schemas.microsoft.com/office/powerpoint/2010/main" val="6731359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98F61A8-2C20-430F-A69C-E54DEC13A60A}"/>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15275D05-0F7C-4E59-93A5-753A1E53D16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r>
              <a:rPr lang="en-GB" b="0" i="0" dirty="0">
                <a:solidFill>
                  <a:srgbClr val="000000"/>
                </a:solidFill>
                <a:effectLst/>
                <a:latin typeface="Arial" panose="020B0604020202020204" pitchFamily="34" charset="0"/>
              </a:rPr>
              <a:t>Lord Laming Report 2003 highlighted the drive to ensure better, safer, more robust and effective procedures under the New Children Act 2004</a:t>
            </a:r>
            <a:endParaRPr lang="en-GB" altLang="en-US" dirty="0">
              <a:latin typeface="Arial" panose="020B0604020202020204" pitchFamily="34" charset="0"/>
            </a:endParaRPr>
          </a:p>
        </p:txBody>
      </p:sp>
      <p:sp>
        <p:nvSpPr>
          <p:cNvPr id="26628" name="Slide Number Placeholder 3">
            <a:extLst>
              <a:ext uri="{FF2B5EF4-FFF2-40B4-BE49-F238E27FC236}">
                <a16:creationId xmlns:a16="http://schemas.microsoft.com/office/drawing/2014/main" id="{9D72542C-0815-40F6-955A-C42A78A77EC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9E07CA1B-2F3E-4A47-A3E2-6A60C83F008B}" type="slidenum">
              <a:rPr lang="cy-GB" altLang="en-US" sz="1200" smtClean="0">
                <a:latin typeface="Arial" panose="020B0604020202020204" pitchFamily="34" charset="0"/>
              </a:rPr>
              <a:pPr/>
              <a:t>11</a:t>
            </a:fld>
            <a:endParaRPr lang="cy-GB" altLang="en-US" sz="1200">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5E9CDA78-106F-4613-BBAA-76D4C91320EE}"/>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76F92899-F4E1-4769-9F3F-C8CE56F242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r>
              <a:rPr lang="en-GB" sz="1800" b="0" i="0" u="none" strike="noStrike" dirty="0">
                <a:solidFill>
                  <a:srgbClr val="000000"/>
                </a:solidFill>
                <a:effectLst/>
                <a:latin typeface="Arial" panose="020B0604020202020204" pitchFamily="34" charset="0"/>
              </a:rPr>
              <a:t>Consider using this as a tick list for your group</a:t>
            </a:r>
            <a:endParaRPr lang="en-GB" altLang="en-US" dirty="0">
              <a:latin typeface="Arial" panose="020B0604020202020204" pitchFamily="34" charset="0"/>
            </a:endParaRPr>
          </a:p>
        </p:txBody>
      </p:sp>
      <p:sp>
        <p:nvSpPr>
          <p:cNvPr id="31748" name="Slide Number Placeholder 3">
            <a:extLst>
              <a:ext uri="{FF2B5EF4-FFF2-40B4-BE49-F238E27FC236}">
                <a16:creationId xmlns:a16="http://schemas.microsoft.com/office/drawing/2014/main" id="{166A2A54-B96E-4375-BE4A-EF550129C8A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4FED17F0-A5EC-416D-8D7C-8CA560AA2226}" type="slidenum">
              <a:rPr lang="cy-GB" altLang="en-US" sz="1200" smtClean="0">
                <a:latin typeface="Arial" panose="020B0604020202020204" pitchFamily="34" charset="0"/>
              </a:rPr>
              <a:pPr/>
              <a:t>12</a:t>
            </a:fld>
            <a:endParaRPr lang="cy-GB" altLang="en-US" sz="120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5E9CDA78-106F-4613-BBAA-76D4C91320EE}"/>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76F92899-F4E1-4769-9F3F-C8CE56F242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r>
              <a:rPr lang="en-GB" sz="1800" b="0" i="0" u="none" strike="noStrike" dirty="0">
                <a:solidFill>
                  <a:srgbClr val="000000"/>
                </a:solidFill>
                <a:effectLst/>
                <a:latin typeface="Arial" panose="020B0604020202020204" pitchFamily="34" charset="0"/>
              </a:rPr>
              <a:t>Consider using this as a tick list for your group</a:t>
            </a:r>
            <a:endParaRPr lang="en-GB" altLang="en-US" dirty="0">
              <a:latin typeface="Arial" panose="020B0604020202020204" pitchFamily="34" charset="0"/>
            </a:endParaRPr>
          </a:p>
        </p:txBody>
      </p:sp>
      <p:sp>
        <p:nvSpPr>
          <p:cNvPr id="31748" name="Slide Number Placeholder 3">
            <a:extLst>
              <a:ext uri="{FF2B5EF4-FFF2-40B4-BE49-F238E27FC236}">
                <a16:creationId xmlns:a16="http://schemas.microsoft.com/office/drawing/2014/main" id="{166A2A54-B96E-4375-BE4A-EF550129C8A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4FED17F0-A5EC-416D-8D7C-8CA560AA2226}" type="slidenum">
              <a:rPr lang="cy-GB" altLang="en-US" sz="1200" smtClean="0">
                <a:latin typeface="Arial" panose="020B0604020202020204" pitchFamily="34" charset="0"/>
              </a:rPr>
              <a:pPr/>
              <a:t>13</a:t>
            </a:fld>
            <a:endParaRPr lang="cy-GB" altLang="en-US" sz="1200">
              <a:latin typeface="Arial" panose="020B0604020202020204" pitchFamily="34" charset="0"/>
            </a:endParaRPr>
          </a:p>
        </p:txBody>
      </p:sp>
    </p:spTree>
    <p:extLst>
      <p:ext uri="{BB962C8B-B14F-4D97-AF65-F5344CB8AC3E}">
        <p14:creationId xmlns:p14="http://schemas.microsoft.com/office/powerpoint/2010/main" val="35661504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F9B4BEC1-1A1A-41E3-ABBB-67EF3261BD73}"/>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E86915C2-4F07-4283-BB37-29A94AD6ADFD}"/>
              </a:ext>
            </a:extLst>
          </p:cNvPr>
          <p:cNvSpPr>
            <a:spLocks noGrp="1"/>
          </p:cNvSpPr>
          <p:nvPr>
            <p:ph type="body" idx="1"/>
          </p:nvPr>
        </p:nvSpPr>
        <p:spPr/>
        <p:txBody>
          <a:bodyPr/>
          <a:lstStyle/>
          <a:p>
            <a:pPr algn="l" rtl="0" fontAlgn="base"/>
            <a:r>
              <a:rPr lang="en-GB" sz="1800" b="1" i="0" u="none" strike="noStrike" dirty="0">
                <a:solidFill>
                  <a:srgbClr val="000000"/>
                </a:solidFill>
                <a:effectLst/>
                <a:latin typeface="Arial" panose="020B0604020202020204" pitchFamily="34" charset="0"/>
              </a:rPr>
              <a:t>Within this section:</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1" i="0" u="none" strike="noStrike" dirty="0">
                <a:solidFill>
                  <a:srgbClr val="7575D1"/>
                </a:solidFill>
                <a:effectLst/>
                <a:latin typeface="Arial" panose="020B0604020202020204" pitchFamily="34" charset="0"/>
              </a:rPr>
              <a:t>6 sections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1: Safeguarding principles and effective practice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2: The duty to repost a child at risk of abuse, neglect and/or harm</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3</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divides into:</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3 – Part 1: Responding to a report of a child at risk of harm, abuse and/or neglect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3 – Part 2: Decision making and initial child protection conferences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4: Planning and intervention for children on the child protection register</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5: Safeguarding allegations/concerns about practitioners and those in positions of trust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6: All Wales Practice Guidance</a:t>
            </a:r>
            <a:endParaRPr lang="en-US" b="0" i="0" dirty="0">
              <a:solidFill>
                <a:srgbClr val="444444"/>
              </a:solidFill>
              <a:effectLst/>
              <a:latin typeface="Calibri" panose="020F0502020204030204" pitchFamily="34" charset="0"/>
            </a:endParaRPr>
          </a:p>
          <a:p>
            <a:pPr>
              <a:defRPr/>
            </a:pPr>
            <a:endParaRPr lang="en-GB" b="1" dirty="0">
              <a:cs typeface="Arial"/>
            </a:endParaRPr>
          </a:p>
        </p:txBody>
      </p:sp>
      <p:sp>
        <p:nvSpPr>
          <p:cNvPr id="38916" name="Slide Number Placeholder 3">
            <a:extLst>
              <a:ext uri="{FF2B5EF4-FFF2-40B4-BE49-F238E27FC236}">
                <a16:creationId xmlns:a16="http://schemas.microsoft.com/office/drawing/2014/main" id="{743EDB16-D2D4-4D1E-A21A-2B2BDB97563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B9EF4197-B175-47F6-B0FE-41BE21FE292F}" type="slidenum">
              <a:rPr lang="cy-GB" altLang="en-US" sz="1200" smtClean="0">
                <a:latin typeface="Arial" panose="020B0604020202020204" pitchFamily="34" charset="0"/>
              </a:rPr>
              <a:pPr/>
              <a:t>14</a:t>
            </a:fld>
            <a:endParaRPr lang="cy-GB" altLang="en-US" sz="1200">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800" b="0" i="0" u="none" strike="noStrike" dirty="0">
                <a:solidFill>
                  <a:srgbClr val="000000"/>
                </a:solidFill>
                <a:effectLst/>
                <a:latin typeface="Arial" panose="020B0604020202020204" pitchFamily="34" charset="0"/>
              </a:rPr>
              <a:t>The 22 Local Safeguarding Children's Boards that were established under the Children Act 2004, now reduced to just 6 Regional Safeguarding Boards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err="1">
                <a:solidFill>
                  <a:srgbClr val="000000"/>
                </a:solidFill>
                <a:effectLst/>
                <a:latin typeface="Arial" panose="020B0604020202020204" pitchFamily="34" charset="0"/>
              </a:rPr>
              <a:t>Caridff</a:t>
            </a:r>
            <a:r>
              <a:rPr lang="en-GB" sz="1800" b="0" i="0" u="none" strike="noStrike" dirty="0">
                <a:solidFill>
                  <a:srgbClr val="000000"/>
                </a:solidFill>
                <a:effectLst/>
                <a:latin typeface="Arial" panose="020B0604020202020204" pitchFamily="34" charset="0"/>
              </a:rPr>
              <a:t> and Vale</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Cwm </a:t>
            </a:r>
            <a:r>
              <a:rPr lang="en-GB" sz="1800" b="0" i="0" u="none" strike="noStrike" dirty="0" err="1">
                <a:solidFill>
                  <a:srgbClr val="000000"/>
                </a:solidFill>
                <a:effectLst/>
                <a:latin typeface="Arial" panose="020B0604020202020204" pitchFamily="34" charset="0"/>
              </a:rPr>
              <a:t>Taf</a:t>
            </a:r>
            <a:r>
              <a:rPr lang="en-GB" sz="1800" b="0" i="0" u="none" strike="noStrike" dirty="0">
                <a:solidFill>
                  <a:srgbClr val="000000"/>
                </a:solidFill>
                <a:effectLst/>
                <a:latin typeface="Arial" panose="020B0604020202020204" pitchFamily="34" charset="0"/>
              </a:rPr>
              <a:t> Morgannwg</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Gwent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Mid and West Wales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North Wales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Western Bay (West Glamorgan/ Swansea</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r>
              <a:rPr lang="en-US" sz="1800" dirty="0">
                <a:solidFill>
                  <a:srgbClr val="444444"/>
                </a:solidFill>
                <a:latin typeface="Arial"/>
                <a:ea typeface="MS PGothic"/>
                <a:cs typeface="Arial"/>
              </a:rPr>
              <a:t>All info on the App</a:t>
            </a:r>
          </a:p>
          <a:p>
            <a:pPr algn="l" rtl="0" fontAlgn="base"/>
            <a:r>
              <a:rPr lang="en-GB" sz="1800" b="0" i="0" u="none" strike="noStrike" dirty="0">
                <a:solidFill>
                  <a:srgbClr val="000000"/>
                </a:solidFill>
                <a:effectLst/>
                <a:latin typeface="Arial" panose="020B0604020202020204" pitchFamily="34" charset="0"/>
              </a:rPr>
              <a:t>Contact numbers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r>
              <a:rPr lang="en-GB" sz="1800" b="0" i="0" u="none" strike="noStrike" dirty="0">
                <a:solidFill>
                  <a:srgbClr val="000000"/>
                </a:solidFill>
                <a:effectLst/>
                <a:latin typeface="Arial"/>
                <a:ea typeface="MS PGothic"/>
                <a:cs typeface="Arial"/>
              </a:rPr>
              <a:t>The person on the other end of the phone will always be the DUTY SO</a:t>
            </a:r>
            <a:r>
              <a:rPr lang="en-GB" sz="1800" dirty="0">
                <a:solidFill>
                  <a:srgbClr val="000000"/>
                </a:solidFill>
                <a:latin typeface="Arial"/>
                <a:ea typeface="MS PGothic"/>
                <a:cs typeface="Arial"/>
              </a:rPr>
              <a:t> call</a:t>
            </a:r>
            <a:endParaRPr lang="en-GB" b="0" i="0" dirty="0">
              <a:solidFill>
                <a:srgbClr val="444444"/>
              </a:solidFill>
              <a:effectLst/>
              <a:latin typeface="Calibri" panose="020F0502020204030204" pitchFamily="34" charset="0"/>
            </a:endParaRPr>
          </a:p>
          <a:p>
            <a:endParaRPr lang="en-GB" dirty="0">
              <a:cs typeface="Arial"/>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15</a:t>
            </a:fld>
            <a:endParaRPr lang="cy-GB" altLang="en-US"/>
          </a:p>
        </p:txBody>
      </p:sp>
    </p:spTree>
    <p:extLst>
      <p:ext uri="{BB962C8B-B14F-4D97-AF65-F5344CB8AC3E}">
        <p14:creationId xmlns:p14="http://schemas.microsoft.com/office/powerpoint/2010/main" val="11523534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Really useful little resource. We use a great deal of jargon still, this offers a library of definitions and terms explained</a:t>
            </a:r>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17</a:t>
            </a:fld>
            <a:endParaRPr lang="cy-GB" altLang="en-US"/>
          </a:p>
        </p:txBody>
      </p:sp>
    </p:spTree>
    <p:extLst>
      <p:ext uri="{BB962C8B-B14F-4D97-AF65-F5344CB8AC3E}">
        <p14:creationId xmlns:p14="http://schemas.microsoft.com/office/powerpoint/2010/main" val="20153482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007DA83-2B02-4A01-914D-9E432D296A81}"/>
              </a:ext>
            </a:extLst>
          </p:cNvPr>
          <p:cNvSpPr>
            <a:spLocks noGrp="1" noRot="1" noChangeAspect="1" noChangeArrowheads="1" noTextEdit="1"/>
          </p:cNvSpPr>
          <p:nvPr>
            <p:ph type="sldImg"/>
          </p:nvPr>
        </p:nvSpPr>
        <p:spPr>
          <a:ln/>
        </p:spPr>
      </p:sp>
      <p:sp>
        <p:nvSpPr>
          <p:cNvPr id="44035" name="Notes Placeholder 2">
            <a:extLst>
              <a:ext uri="{FF2B5EF4-FFF2-40B4-BE49-F238E27FC236}">
                <a16:creationId xmlns:a16="http://schemas.microsoft.com/office/drawing/2014/main" id="{A25356EC-EB8A-4284-B809-9406DA3A94B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Consider this process as a set of traffic lights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Green – no concerns for a child</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Amber – You are beginning to ask questions about some aspects of what you see, for example the child in your scenario. These concerns build and require careful attention and discussions with senior professionals such as the DSO – Designated Safeguarding Officer.</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Red – When something occurs which crosses that threshold, takes you over the line in terms of suspicion of harm and concern for the child – this is identifying SIGNIFICANT HARM.</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So in your scenario, significant harm has been identified by the key worker and leader/manager of the setting which justifies contact with the Regional Safeguarding Board, namely the duty social worker, or your local social services department.</a:t>
            </a:r>
            <a:endParaRPr lang="en-GB" b="0" i="0" dirty="0">
              <a:solidFill>
                <a:srgbClr val="444444"/>
              </a:solidFill>
              <a:effectLst/>
              <a:latin typeface="Calibri" panose="020F0502020204030204" pitchFamily="34" charset="0"/>
            </a:endParaRPr>
          </a:p>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dirty="0">
              <a:latin typeface="Arial" panose="020B0604020202020204" pitchFamily="34" charset="0"/>
            </a:endParaRPr>
          </a:p>
        </p:txBody>
      </p:sp>
      <p:sp>
        <p:nvSpPr>
          <p:cNvPr id="44036" name="Slide Number Placeholder 3">
            <a:extLst>
              <a:ext uri="{FF2B5EF4-FFF2-40B4-BE49-F238E27FC236}">
                <a16:creationId xmlns:a16="http://schemas.microsoft.com/office/drawing/2014/main" id="{1F9F2C6A-259D-46EA-AE3D-5BA4DBEEFB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4247E64-7BBB-42D8-ADC6-662F97A6C6FB}" type="slidenum">
              <a:rPr lang="cy-GB" altLang="en-US" sz="1200" smtClean="0">
                <a:latin typeface="Arial" panose="020B0604020202020204" pitchFamily="34" charset="0"/>
              </a:rPr>
              <a:pPr/>
              <a:t>18</a:t>
            </a:fld>
            <a:endParaRPr lang="cy-GB" altLang="en-US" sz="1200">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8AC71E7D-3BBD-4A3B-A47E-0102B21B110D}"/>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B8E72E5A-FF0C-4C60-8940-7C7613FDE59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Following advice form the Duty Social Worker to submit a referral, a team of social workers will carefully consider whether they believe this is a case of significant harm. If so, this triggers the process referred to as Section 47, first introduced as part of the Children Act 1989.</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The decision to instigate the section 47 enquiries must be made within 24 hours of the receipt of the referral.</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 section 47 means the referral will be investigated.</a:t>
            </a:r>
            <a:endParaRPr lang="en-GB" b="0" i="0" dirty="0">
              <a:solidFill>
                <a:srgbClr val="444444"/>
              </a:solidFill>
              <a:effectLst/>
              <a:latin typeface="Calibri" panose="020F0502020204030204" pitchFamily="34" charset="0"/>
            </a:endParaRPr>
          </a:p>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dirty="0">
              <a:latin typeface="Arial" panose="020B0604020202020204" pitchFamily="34" charset="0"/>
            </a:endParaRPr>
          </a:p>
        </p:txBody>
      </p:sp>
      <p:sp>
        <p:nvSpPr>
          <p:cNvPr id="47108" name="Slide Number Placeholder 3">
            <a:extLst>
              <a:ext uri="{FF2B5EF4-FFF2-40B4-BE49-F238E27FC236}">
                <a16:creationId xmlns:a16="http://schemas.microsoft.com/office/drawing/2014/main" id="{6CDB79B2-5D62-4032-BA11-0C54F03FF33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81AEA23-4249-445C-BA21-55AA1FA93E7F}" type="slidenum">
              <a:rPr lang="cy-GB" altLang="en-US" sz="1200" smtClean="0">
                <a:latin typeface="Arial" panose="020B0604020202020204" pitchFamily="34" charset="0"/>
              </a:rPr>
              <a:pPr/>
              <a:t>20</a:t>
            </a:fld>
            <a:endParaRPr lang="cy-GB" altLang="en-US" sz="1200">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11446018-A6B2-4806-86C0-A468A5956B4D}"/>
              </a:ext>
            </a:extLst>
          </p:cNvPr>
          <p:cNvSpPr>
            <a:spLocks noGrp="1" noRot="1" noChangeAspect="1" noChangeArrowheads="1" noTextEdit="1"/>
          </p:cNvSpPr>
          <p:nvPr>
            <p:ph type="sldImg"/>
          </p:nvPr>
        </p:nvSpPr>
        <p:spPr>
          <a:ln/>
        </p:spPr>
      </p:sp>
      <p:sp>
        <p:nvSpPr>
          <p:cNvPr id="50179" name="Notes Placeholder 2">
            <a:extLst>
              <a:ext uri="{FF2B5EF4-FFF2-40B4-BE49-F238E27FC236}">
                <a16:creationId xmlns:a16="http://schemas.microsoft.com/office/drawing/2014/main" id="{E6B15B1B-CF2F-4236-BBA8-7C283D244BF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If, after section 47 enquiries have taken place, the child is deemed as being at risk of significant harm, an INITIAL CHILD PROTECTION CONFERENCE is held.</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In Wales this must happen within 15 days.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Relevant professionals share information and make decisions.</a:t>
            </a:r>
            <a:endParaRPr lang="en-GB" b="0" i="0" dirty="0">
              <a:solidFill>
                <a:srgbClr val="444444"/>
              </a:solidFill>
              <a:effectLst/>
              <a:latin typeface="Calibri" panose="020F0502020204030204" pitchFamily="34" charset="0"/>
            </a:endParaRPr>
          </a:p>
          <a:p>
            <a:endParaRPr lang="en-GB" altLang="en-US" dirty="0">
              <a:latin typeface="Arial" panose="020B0604020202020204" pitchFamily="34" charset="0"/>
            </a:endParaRPr>
          </a:p>
        </p:txBody>
      </p:sp>
      <p:sp>
        <p:nvSpPr>
          <p:cNvPr id="50180" name="Slide Number Placeholder 3">
            <a:extLst>
              <a:ext uri="{FF2B5EF4-FFF2-40B4-BE49-F238E27FC236}">
                <a16:creationId xmlns:a16="http://schemas.microsoft.com/office/drawing/2014/main" id="{0AC187D3-7E40-4DC5-9092-E8DDB2AD68C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A57B0D90-5F81-481A-B2AE-1383259AE678}" type="slidenum">
              <a:rPr lang="cy-GB" altLang="en-US" sz="1200" smtClean="0">
                <a:latin typeface="Arial" panose="020B0604020202020204" pitchFamily="34" charset="0"/>
              </a:rPr>
              <a:pPr/>
              <a:t>22</a:t>
            </a:fld>
            <a:endParaRPr lang="cy-GB" altLang="en-US" sz="1200">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97794019-352F-414F-8901-E35632CFBA75}"/>
              </a:ext>
            </a:extLst>
          </p:cNvPr>
          <p:cNvSpPr>
            <a:spLocks noGrp="1" noRot="1" noChangeAspect="1" noChangeArrowheads="1" noTextEdit="1"/>
          </p:cNvSpPr>
          <p:nvPr>
            <p:ph type="sldImg"/>
          </p:nvPr>
        </p:nvSpPr>
        <p:spPr>
          <a:ln/>
        </p:spPr>
      </p:sp>
      <p:sp>
        <p:nvSpPr>
          <p:cNvPr id="52227" name="Notes Placeholder 2">
            <a:extLst>
              <a:ext uri="{FF2B5EF4-FFF2-40B4-BE49-F238E27FC236}">
                <a16:creationId xmlns:a16="http://schemas.microsoft.com/office/drawing/2014/main" id="{77B5A78C-F09A-4FC7-9180-05E1D1DE421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52228" name="Slide Number Placeholder 3">
            <a:extLst>
              <a:ext uri="{FF2B5EF4-FFF2-40B4-BE49-F238E27FC236}">
                <a16:creationId xmlns:a16="http://schemas.microsoft.com/office/drawing/2014/main" id="{565DD62D-E88C-4A50-A8FC-4ACE3D630D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A18BEC4E-7546-4430-B8B1-9B52D71BD454}" type="slidenum">
              <a:rPr lang="cy-GB" altLang="en-US" sz="1200" smtClean="0">
                <a:latin typeface="Arial" panose="020B0604020202020204" pitchFamily="34" charset="0"/>
              </a:rPr>
              <a:pPr/>
              <a:t>23</a:t>
            </a:fld>
            <a:endParaRPr lang="cy-GB" altLang="en-US" sz="1200">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B384ABB2-C489-4C9F-BF2E-8639464041C1}"/>
              </a:ext>
            </a:extLst>
          </p:cNvPr>
          <p:cNvSpPr>
            <a:spLocks noGrp="1" noRot="1" noChangeAspect="1" noChangeArrowheads="1" noTextEdit="1"/>
          </p:cNvSpPr>
          <p:nvPr>
            <p:ph type="sldImg"/>
          </p:nvPr>
        </p:nvSpPr>
        <p:spPr>
          <a:ln/>
        </p:spPr>
      </p:sp>
      <p:sp>
        <p:nvSpPr>
          <p:cNvPr id="54275" name="Notes Placeholder 2">
            <a:extLst>
              <a:ext uri="{FF2B5EF4-FFF2-40B4-BE49-F238E27FC236}">
                <a16:creationId xmlns:a16="http://schemas.microsoft.com/office/drawing/2014/main" id="{FCFA43F4-8692-4B58-9A2C-9E02C3CBEAA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a:latin typeface="Arial" panose="020B0604020202020204" pitchFamily="34" charset="0"/>
            </a:endParaRPr>
          </a:p>
        </p:txBody>
      </p:sp>
      <p:sp>
        <p:nvSpPr>
          <p:cNvPr id="54276" name="Slide Number Placeholder 3">
            <a:extLst>
              <a:ext uri="{FF2B5EF4-FFF2-40B4-BE49-F238E27FC236}">
                <a16:creationId xmlns:a16="http://schemas.microsoft.com/office/drawing/2014/main" id="{7BD048D4-3BA6-4C28-9380-DFB1C83D14D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FA5E480-53BE-4D12-B8E6-4A7E87790950}" type="slidenum">
              <a:rPr lang="cy-GB" altLang="en-US" sz="1200" smtClean="0">
                <a:latin typeface="Arial" panose="020B0604020202020204" pitchFamily="34" charset="0"/>
              </a:rPr>
              <a:pPr/>
              <a:t>24</a:t>
            </a:fld>
            <a:endParaRPr lang="cy-GB" altLang="en-US" sz="1200">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Assessment framework is used by professionals to assess and understand individuals needs and to plan and work collaboratively to support children and vulnerable adults. A good assessment will consider all 3 of these.</a:t>
            </a: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25</a:t>
            </a:fld>
            <a:endParaRPr lang="cy-GB" altLang="en-US"/>
          </a:p>
        </p:txBody>
      </p:sp>
    </p:spTree>
    <p:extLst>
      <p:ext uri="{BB962C8B-B14F-4D97-AF65-F5344CB8AC3E}">
        <p14:creationId xmlns:p14="http://schemas.microsoft.com/office/powerpoint/2010/main" val="2041003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Arial"/>
                <a:ea typeface="MS PGothic"/>
                <a:cs typeface="Arial"/>
              </a:rPr>
              <a:t>The 22 Local Safeguarding Children's Boards that were established under the Children Act 2004, now reduced to just 6 Regional Safeguarding Boards</a:t>
            </a:r>
            <a:r>
              <a:rPr lang="en-US" dirty="0">
                <a:latin typeface="Arial"/>
                <a:ea typeface="MS PGothic"/>
                <a:cs typeface="Arial"/>
              </a:rPr>
              <a:t> </a:t>
            </a:r>
          </a:p>
          <a:p>
            <a:r>
              <a:rPr lang="en-GB" dirty="0" err="1">
                <a:latin typeface="Arial"/>
                <a:ea typeface="MS PGothic"/>
                <a:cs typeface="Arial"/>
              </a:rPr>
              <a:t>Caridff</a:t>
            </a:r>
            <a:r>
              <a:rPr lang="en-GB" dirty="0">
                <a:latin typeface="Arial"/>
                <a:ea typeface="MS PGothic"/>
                <a:cs typeface="Arial"/>
              </a:rPr>
              <a:t> and Vale </a:t>
            </a:r>
          </a:p>
          <a:p>
            <a:r>
              <a:rPr lang="en-GB" dirty="0">
                <a:latin typeface="Arial"/>
                <a:ea typeface="MS PGothic"/>
                <a:cs typeface="Arial"/>
              </a:rPr>
              <a:t>Cwm </a:t>
            </a:r>
            <a:r>
              <a:rPr lang="en-GB" dirty="0" err="1">
                <a:latin typeface="Arial"/>
                <a:ea typeface="MS PGothic"/>
                <a:cs typeface="Arial"/>
              </a:rPr>
              <a:t>Taf</a:t>
            </a:r>
            <a:r>
              <a:rPr lang="en-GB" dirty="0">
                <a:latin typeface="Arial"/>
                <a:ea typeface="MS PGothic"/>
                <a:cs typeface="Arial"/>
              </a:rPr>
              <a:t> Morgannwg</a:t>
            </a:r>
            <a:r>
              <a:rPr lang="en-US" dirty="0">
                <a:latin typeface="Arial"/>
                <a:ea typeface="MS PGothic"/>
                <a:cs typeface="Arial"/>
              </a:rPr>
              <a:t> </a:t>
            </a:r>
          </a:p>
          <a:p>
            <a:r>
              <a:rPr lang="en-GB" dirty="0">
                <a:latin typeface="Arial"/>
                <a:ea typeface="MS PGothic"/>
                <a:cs typeface="Arial"/>
              </a:rPr>
              <a:t>Gwent</a:t>
            </a:r>
            <a:r>
              <a:rPr lang="en-US" dirty="0">
                <a:latin typeface="Arial"/>
                <a:ea typeface="MS PGothic"/>
                <a:cs typeface="Arial"/>
              </a:rPr>
              <a:t> </a:t>
            </a:r>
          </a:p>
          <a:p>
            <a:r>
              <a:rPr lang="en-GB" dirty="0">
                <a:latin typeface="Arial"/>
                <a:ea typeface="MS PGothic"/>
                <a:cs typeface="Arial"/>
              </a:rPr>
              <a:t>Mid and West Wales</a:t>
            </a:r>
            <a:r>
              <a:rPr lang="en-US" dirty="0">
                <a:latin typeface="Arial"/>
                <a:ea typeface="MS PGothic"/>
                <a:cs typeface="Arial"/>
              </a:rPr>
              <a:t> </a:t>
            </a:r>
          </a:p>
          <a:p>
            <a:r>
              <a:rPr lang="en-GB" dirty="0">
                <a:latin typeface="Arial"/>
                <a:ea typeface="MS PGothic"/>
                <a:cs typeface="Arial"/>
              </a:rPr>
              <a:t>North Wales</a:t>
            </a:r>
            <a:r>
              <a:rPr lang="en-US" dirty="0">
                <a:latin typeface="Arial"/>
                <a:ea typeface="MS PGothic"/>
                <a:cs typeface="Arial"/>
              </a:rPr>
              <a:t> </a:t>
            </a:r>
          </a:p>
          <a:p>
            <a:r>
              <a:rPr lang="en-GB" dirty="0">
                <a:latin typeface="Arial"/>
                <a:ea typeface="MS PGothic"/>
                <a:cs typeface="Arial"/>
              </a:rPr>
              <a:t>Western Bay (West Glamorgan/ Swansea</a:t>
            </a:r>
            <a:r>
              <a:rPr lang="en-US" dirty="0">
                <a:latin typeface="Arial"/>
                <a:ea typeface="MS PGothic"/>
                <a:cs typeface="Arial"/>
              </a:rPr>
              <a:t> </a:t>
            </a:r>
          </a:p>
          <a:p>
            <a:r>
              <a:rPr lang="en-US" dirty="0">
                <a:latin typeface="Arial"/>
                <a:ea typeface="MS PGothic"/>
                <a:cs typeface="Arial"/>
              </a:rPr>
              <a:t>All info on the App</a:t>
            </a:r>
          </a:p>
          <a:p>
            <a:r>
              <a:rPr lang="en-GB" dirty="0">
                <a:latin typeface="Arial"/>
                <a:ea typeface="MS PGothic"/>
                <a:cs typeface="Arial"/>
              </a:rPr>
              <a:t>Contact numbers</a:t>
            </a:r>
            <a:r>
              <a:rPr lang="en-US" dirty="0">
                <a:latin typeface="Arial"/>
                <a:ea typeface="MS PGothic"/>
                <a:cs typeface="Arial"/>
              </a:rPr>
              <a:t> </a:t>
            </a:r>
          </a:p>
          <a:p>
            <a:r>
              <a:rPr lang="en-GB" dirty="0">
                <a:latin typeface="Arial"/>
                <a:ea typeface="MS PGothic"/>
                <a:cs typeface="Arial"/>
              </a:rPr>
              <a:t>The person on the other end of the phone will always be the DUTY SO call</a:t>
            </a: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a:pPr>
                <a:defRPr/>
              </a:pPr>
              <a:t>26</a:t>
            </a:fld>
            <a:endParaRPr lang="cy-GB" altLang="en-US"/>
          </a:p>
        </p:txBody>
      </p:sp>
    </p:spTree>
    <p:extLst>
      <p:ext uri="{BB962C8B-B14F-4D97-AF65-F5344CB8AC3E}">
        <p14:creationId xmlns:p14="http://schemas.microsoft.com/office/powerpoint/2010/main" val="41939425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MS PGothic"/>
                <a:cs typeface="Calibri"/>
              </a:rPr>
              <a:t>These are the same responsibilities that the regional safeguarding boards would have in Wales</a:t>
            </a:r>
            <a:endParaRPr lang="en-US" dirty="0">
              <a:latin typeface="Calibri"/>
              <a:cs typeface="Calibri"/>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a:pPr>
                <a:defRPr/>
              </a:pPr>
              <a:t>28</a:t>
            </a:fld>
            <a:endParaRPr lang="cy-GB" altLang="en-US"/>
          </a:p>
        </p:txBody>
      </p:sp>
    </p:spTree>
    <p:extLst>
      <p:ext uri="{BB962C8B-B14F-4D97-AF65-F5344CB8AC3E}">
        <p14:creationId xmlns:p14="http://schemas.microsoft.com/office/powerpoint/2010/main" val="18449440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dirty="0">
                <a:solidFill>
                  <a:srgbClr val="201F1E"/>
                </a:solidFill>
                <a:effectLst/>
                <a:latin typeface="Arial" panose="020B0604020202020204" pitchFamily="34" charset="0"/>
              </a:rPr>
              <a:t>Roles and responsibilities of a multi-agency team in child protection and in a range of safeguarding meetings</a:t>
            </a:r>
          </a:p>
          <a:p>
            <a:pPr marL="171450" indent="-171450">
              <a:buFont typeface="Arial" panose="020B0604020202020204" pitchFamily="34" charset="0"/>
              <a:buChar char="•"/>
            </a:pPr>
            <a:r>
              <a:rPr lang="en-GB" dirty="0"/>
              <a:t>A collaborative and joint approach is vital to ensure safeguarding responsibilities are met and everyone involved is working to the same agenda</a:t>
            </a:r>
          </a:p>
          <a:p>
            <a:pPr marL="171450" indent="-171450">
              <a:buFont typeface="Arial" panose="020B0604020202020204" pitchFamily="34" charset="0"/>
              <a:buChar char="•"/>
            </a:pPr>
            <a:r>
              <a:rPr lang="en-GB" dirty="0"/>
              <a:t>The need to be open and honest ensures that approaches can be made specific for the needs of the child and family</a:t>
            </a:r>
          </a:p>
          <a:p>
            <a:pPr marL="171450" indent="-171450">
              <a:buFont typeface="Arial" panose="020B0604020202020204" pitchFamily="34" charset="0"/>
              <a:buChar char="•"/>
            </a:pPr>
            <a:r>
              <a:rPr lang="en-GB" dirty="0"/>
              <a:t>The effectiveness and approaches to protecting and promoting a child’s welfare is dependent on accurate and effective communication and also on the recording and sharing of information.</a:t>
            </a:r>
          </a:p>
          <a:p>
            <a:pPr marL="171450" indent="-171450">
              <a:buFont typeface="Arial" panose="020B0604020202020204" pitchFamily="34" charset="0"/>
              <a:buChar char="•"/>
            </a:pPr>
            <a:r>
              <a:rPr lang="en-GB" dirty="0"/>
              <a:t>The need to follow up is essential, by doing this it ensures that processes are met and objectives can achieved. </a:t>
            </a:r>
          </a:p>
          <a:p>
            <a:pPr marL="171450" indent="-171450">
              <a:buFont typeface="Arial" panose="020B0604020202020204" pitchFamily="34" charset="0"/>
              <a:buChar char="•"/>
            </a:pPr>
            <a:r>
              <a:rPr lang="en-GB" dirty="0"/>
              <a:t>There is a need to consider the language that is used in communication to allow everyone to have a thorough understanding, so avoiding abbreviations and acronyms that may not be universally recognised, avoid jargon, use plain English.</a:t>
            </a:r>
          </a:p>
          <a:p>
            <a:pPr marL="171450" indent="-171450">
              <a:buFont typeface="Arial" panose="020B0604020202020204" pitchFamily="34" charset="0"/>
              <a:buChar char="•"/>
            </a:pPr>
            <a:r>
              <a:rPr lang="en-GB" dirty="0"/>
              <a:t>Remember you have the ability to challenge decisions and choices, this ensures a robust approach to protecting children, if something doesn’t feel right, raise this and take further if necessary. </a:t>
            </a:r>
          </a:p>
          <a:p>
            <a:pPr marL="171450" indent="-171450">
              <a:buFont typeface="Arial" panose="020B0604020202020204" pitchFamily="34" charset="0"/>
              <a:buChar char="•"/>
            </a:pPr>
            <a:r>
              <a:rPr lang="en-GB" dirty="0"/>
              <a:t>The ability to prioritise is important, again because it is the best to ensure that children’s safety needs are put first and the policies and procedures in place are robust.</a:t>
            </a:r>
          </a:p>
        </p:txBody>
      </p:sp>
      <p:sp>
        <p:nvSpPr>
          <p:cNvPr id="4" name="Slide Number Placeholder 3"/>
          <p:cNvSpPr>
            <a:spLocks noGrp="1"/>
          </p:cNvSpPr>
          <p:nvPr>
            <p:ph type="sldNum" sz="quarter" idx="5"/>
          </p:nvPr>
        </p:nvSpPr>
        <p:spPr/>
        <p:txBody>
          <a:bodyPr/>
          <a:lstStyle/>
          <a:p>
            <a:fld id="{D9399B2C-7B7B-4923-858F-7136BA3138C5}" type="slidenum">
              <a:rPr lang="en-GB" smtClean="0"/>
              <a:t>30</a:t>
            </a:fld>
            <a:endParaRPr lang="en-GB"/>
          </a:p>
        </p:txBody>
      </p:sp>
    </p:spTree>
    <p:extLst>
      <p:ext uri="{BB962C8B-B14F-4D97-AF65-F5344CB8AC3E}">
        <p14:creationId xmlns:p14="http://schemas.microsoft.com/office/powerpoint/2010/main" val="19602773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B1033E04-908F-4D73-A2C0-0A4B1B09F298}"/>
              </a:ext>
            </a:extLst>
          </p:cNvPr>
          <p:cNvSpPr>
            <a:spLocks noGrp="1" noRot="1" noChangeAspect="1" noChangeArrowheads="1" noTextEdit="1"/>
          </p:cNvSpPr>
          <p:nvPr>
            <p:ph type="sldImg"/>
          </p:nvPr>
        </p:nvSpPr>
        <p:spPr>
          <a:ln/>
        </p:spPr>
      </p:sp>
      <p:sp>
        <p:nvSpPr>
          <p:cNvPr id="56323" name="Notes Placeholder 2">
            <a:extLst>
              <a:ext uri="{FF2B5EF4-FFF2-40B4-BE49-F238E27FC236}">
                <a16:creationId xmlns:a16="http://schemas.microsoft.com/office/drawing/2014/main" id="{F4D58F5F-7DF1-4504-856C-70FBA3D0BCF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800" b="0" i="0" u="none" strike="noStrike" dirty="0">
                <a:solidFill>
                  <a:srgbClr val="000000"/>
                </a:solidFill>
                <a:effectLst/>
                <a:latin typeface="Times New Roman" panose="02020603050405020304" pitchFamily="18" charset="0"/>
              </a:rPr>
              <a:t>In Wales </a:t>
            </a:r>
            <a:r>
              <a:rPr lang="en-US" sz="1800" b="0" i="0" u="none" strike="noStrike" dirty="0" err="1">
                <a:solidFill>
                  <a:srgbClr val="000000"/>
                </a:solidFill>
                <a:effectLst/>
                <a:latin typeface="Times New Roman" panose="02020603050405020304" pitchFamily="18" charset="0"/>
              </a:rPr>
              <a:t>Estyn</a:t>
            </a:r>
            <a:r>
              <a:rPr lang="en-US" sz="1800" b="0" i="0" u="none" strike="noStrike" dirty="0">
                <a:solidFill>
                  <a:srgbClr val="000000"/>
                </a:solidFill>
                <a:effectLst/>
                <a:latin typeface="Times New Roman" panose="02020603050405020304" pitchFamily="18" charset="0"/>
              </a:rPr>
              <a:t> and CIW will require schools and settings to have Safeguarding policies in place. This must be a working document which is familiar to each stakeholder. This is a statutory requirement. The DSO for the setting must be named on the policy and must be on display.</a:t>
            </a:r>
            <a:endParaRPr lang="en-US" altLang="en-US" dirty="0">
              <a:latin typeface="Times New Roman" panose="02020603050405020304" pitchFamily="18" charset="0"/>
            </a:endParaRPr>
          </a:p>
        </p:txBody>
      </p:sp>
      <p:sp>
        <p:nvSpPr>
          <p:cNvPr id="56324" name="Slide Number Placeholder 3">
            <a:extLst>
              <a:ext uri="{FF2B5EF4-FFF2-40B4-BE49-F238E27FC236}">
                <a16:creationId xmlns:a16="http://schemas.microsoft.com/office/drawing/2014/main" id="{EFB10FE5-8C56-41B7-8A0E-F83E16021BA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9pPr>
          </a:lstStyle>
          <a:p>
            <a:pPr>
              <a:spcBef>
                <a:spcPct val="0"/>
              </a:spcBef>
            </a:pPr>
            <a:fld id="{1F7AC061-7ECB-4E98-8006-685ACCF47661}" type="slidenum">
              <a:rPr lang="cy-GB" altLang="en-US" smtClean="0">
                <a:solidFill>
                  <a:srgbClr val="000000"/>
                </a:solidFill>
              </a:rPr>
              <a:pPr>
                <a:spcBef>
                  <a:spcPct val="0"/>
                </a:spcBef>
              </a:pPr>
              <a:t>31</a:t>
            </a:fld>
            <a:endParaRPr lang="cy-GB" altLang="en-US">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only when the jigsaw pieces come together that we get the real picture, meaning we must have all of the available information to understand what is happening.</a:t>
            </a:r>
          </a:p>
        </p:txBody>
      </p:sp>
      <p:sp>
        <p:nvSpPr>
          <p:cNvPr id="4" name="Slide Number Placeholder 3"/>
          <p:cNvSpPr>
            <a:spLocks noGrp="1"/>
          </p:cNvSpPr>
          <p:nvPr>
            <p:ph type="sldNum" sz="quarter" idx="5"/>
          </p:nvPr>
        </p:nvSpPr>
        <p:spPr/>
        <p:txBody>
          <a:bodyPr/>
          <a:lstStyle/>
          <a:p>
            <a:fld id="{D9399B2C-7B7B-4923-858F-7136BA3138C5}" type="slidenum">
              <a:rPr lang="en-GB" smtClean="0"/>
              <a:t>32</a:t>
            </a:fld>
            <a:endParaRPr lang="en-GB"/>
          </a:p>
        </p:txBody>
      </p:sp>
    </p:spTree>
    <p:extLst>
      <p:ext uri="{BB962C8B-B14F-4D97-AF65-F5344CB8AC3E}">
        <p14:creationId xmlns:p14="http://schemas.microsoft.com/office/powerpoint/2010/main" val="9246767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Settings are required to appoint an appropriate senior member of staff who has overall responsibility for overseeing all processes, policies and procedures with regards to safeguarding and child protection concerns within the setting, This person is referred to as the Designated Safeguarding Officer (Designated Safeguarding Lead DSL in England). However it is vital to remember that Safeguarding is EVERYONES responsibility. It is worth noting here that there is a drive to make it an offence if it is identified that where a child has suffered serious child abuse, resulting in death or serious injury, any individuals who may have known or suspected and failed to act upon those concerns or information can be prosecuted. This puts an even bigger responsibility on practitioners to report.  </a:t>
            </a:r>
          </a:p>
          <a:p>
            <a:r>
              <a:rPr lang="en-GB" dirty="0"/>
              <a:t>All stakeholders should be made aware of who the Designated Safeguarding Officer for the setting is and how they can be contacted.</a:t>
            </a:r>
          </a:p>
          <a:p>
            <a:r>
              <a:rPr lang="en-GB" dirty="0"/>
              <a:t>Some of the key responsibilities of the DSO are</a:t>
            </a:r>
          </a:p>
          <a:p>
            <a:pPr marL="171450" indent="-171450">
              <a:buFont typeface="Arial" panose="020B0604020202020204" pitchFamily="34" charset="0"/>
              <a:buChar char="•"/>
            </a:pPr>
            <a:r>
              <a:rPr lang="en-GB" dirty="0"/>
              <a:t>Take a lead role in developing and reviewing all of the settings safeguarding and child protection policies and procedures.</a:t>
            </a:r>
          </a:p>
          <a:p>
            <a:pPr marL="171450" indent="-171450">
              <a:buFont typeface="Arial" panose="020B0604020202020204" pitchFamily="34" charset="0"/>
              <a:buChar char="•"/>
            </a:pPr>
            <a:r>
              <a:rPr lang="en-GB" dirty="0"/>
              <a:t>Take a lead role in implementing the settings safeguarding and child protection policies and procedures: ensuring all safeguarding and child protection issues concerning children and young people who take part in the settings activities are responded to appropriately and effectively.</a:t>
            </a:r>
          </a:p>
          <a:p>
            <a:pPr marL="171450" indent="-171450">
              <a:buFont typeface="Arial" panose="020B0604020202020204" pitchFamily="34" charset="0"/>
              <a:buChar char="•"/>
            </a:pPr>
            <a:r>
              <a:rPr lang="en-GB" dirty="0"/>
              <a:t>Make sure that everyone working or volunteering with or for children and young people at the setting, including the board of trustees/management committee members, understands the safeguarding and child protection policy and procedures and knows what to do if they have concerns about a child’s welfare. </a:t>
            </a:r>
          </a:p>
          <a:p>
            <a:pPr marL="171450" indent="-171450">
              <a:buFont typeface="Arial" panose="020B0604020202020204" pitchFamily="34" charset="0"/>
              <a:buChar char="•"/>
            </a:pPr>
            <a:r>
              <a:rPr lang="en-GB" dirty="0"/>
              <a:t>Make sure children and young people who are involved in activities at the setting and their parents know who they can talk to if they have a welfare concern and understand what action the organisation will take in response</a:t>
            </a:r>
          </a:p>
          <a:p>
            <a:pPr marL="171450" indent="-171450">
              <a:buFont typeface="Arial" panose="020B0604020202020204" pitchFamily="34" charset="0"/>
              <a:buChar char="•"/>
            </a:pPr>
            <a:r>
              <a:rPr lang="en-GB" dirty="0"/>
              <a:t>Receive and record information from anyone who has concerns about a child who takes part in the settings activities, this should be done in </a:t>
            </a:r>
            <a:r>
              <a:rPr lang="en-GB" dirty="0" err="1"/>
              <a:t>accordanc</a:t>
            </a:r>
            <a:r>
              <a:rPr lang="en-GB" dirty="0"/>
              <a:t> with settings policies and procedures and statutory requirements.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33</a:t>
            </a:fld>
            <a:endParaRPr lang="en-GB"/>
          </a:p>
        </p:txBody>
      </p:sp>
    </p:spTree>
    <p:extLst>
      <p:ext uri="{BB962C8B-B14F-4D97-AF65-F5344CB8AC3E}">
        <p14:creationId xmlns:p14="http://schemas.microsoft.com/office/powerpoint/2010/main" val="30067238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Settings are required to appoint an appropriate senior member of staff who has overall responsibility for overseeing all processes, policies and procedures with regards to safeguarding and child protection concerns within the setting, This person is referred to as the Designated Safeguarding Officer (Designated Safeguarding Lead DSL in England). However it is vital to remember that Safeguarding is EVERYONES responsibility. It is worth noting here that there is a drive to make it an offence if it is identified that where a child has suffered serious child abuse, resulting in death or serious injury, any individuals who may have known or suspected and failed to act upon those concerns or information can be prosecuted. This puts an even bigger responsibility on practitioners to report.  </a:t>
            </a:r>
          </a:p>
          <a:p>
            <a:r>
              <a:rPr lang="en-GB" dirty="0"/>
              <a:t>All stakeholders should be made aware of who the Designated Safeguarding Officer for the setting is and how they can be contacted.</a:t>
            </a:r>
          </a:p>
          <a:p>
            <a:r>
              <a:rPr lang="en-GB" dirty="0"/>
              <a:t>Some of the key responsibilities of the DSO are</a:t>
            </a:r>
          </a:p>
          <a:p>
            <a:pPr marL="171450" indent="-171450">
              <a:buFont typeface="Arial" panose="020B0604020202020204" pitchFamily="34" charset="0"/>
              <a:buChar char="•"/>
            </a:pPr>
            <a:r>
              <a:rPr lang="en-GB" dirty="0"/>
              <a:t>Take a lead role in developing and reviewing all of the settings safeguarding and child protection policies and procedures.</a:t>
            </a:r>
          </a:p>
          <a:p>
            <a:pPr marL="171450" indent="-171450">
              <a:buFont typeface="Arial" panose="020B0604020202020204" pitchFamily="34" charset="0"/>
              <a:buChar char="•"/>
            </a:pPr>
            <a:r>
              <a:rPr lang="en-GB" dirty="0"/>
              <a:t>Take a lead role in implementing the settings safeguarding and child protection policies and procedures: ensuring all safeguarding and child protection issues concerning children and young people who take part in the settings activities are responded to appropriately and effectively.</a:t>
            </a:r>
          </a:p>
          <a:p>
            <a:pPr marL="171450" indent="-171450">
              <a:buFont typeface="Arial" panose="020B0604020202020204" pitchFamily="34" charset="0"/>
              <a:buChar char="•"/>
            </a:pPr>
            <a:r>
              <a:rPr lang="en-GB" dirty="0"/>
              <a:t>Make sure that everyone working or volunteering with or for children and young people at the setting, including the board of trustees/management committee members, understands the safeguarding and child protection policy and procedures and knows what to do if they have concerns about a child’s welfare. </a:t>
            </a:r>
          </a:p>
          <a:p>
            <a:pPr marL="171450" indent="-171450">
              <a:buFont typeface="Arial" panose="020B0604020202020204" pitchFamily="34" charset="0"/>
              <a:buChar char="•"/>
            </a:pPr>
            <a:r>
              <a:rPr lang="en-GB" dirty="0"/>
              <a:t>Make sure children and young people who are involved in activities at the setting and their parents know who they can talk to if they have a welfare concern and understand what action the organisation will take in response</a:t>
            </a:r>
          </a:p>
          <a:p>
            <a:pPr marL="171450" indent="-171450">
              <a:buFont typeface="Arial" panose="020B0604020202020204" pitchFamily="34" charset="0"/>
              <a:buChar char="•"/>
            </a:pPr>
            <a:r>
              <a:rPr lang="en-GB" dirty="0"/>
              <a:t>Receive and record information from anyone who has concerns about a child who takes part in the settings activities, this should be done in </a:t>
            </a:r>
            <a:r>
              <a:rPr lang="en-GB" dirty="0" err="1"/>
              <a:t>accordanc</a:t>
            </a:r>
            <a:r>
              <a:rPr lang="en-GB" dirty="0"/>
              <a:t> with settings policies and procedures and statutory requirements.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34</a:t>
            </a:fld>
            <a:endParaRPr lang="en-GB"/>
          </a:p>
        </p:txBody>
      </p:sp>
    </p:spTree>
    <p:extLst>
      <p:ext uri="{BB962C8B-B14F-4D97-AF65-F5344CB8AC3E}">
        <p14:creationId xmlns:p14="http://schemas.microsoft.com/office/powerpoint/2010/main" val="3199595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Take the lead on responding to information that may constitute a child protection concern, including a concern that an adult involved with the setting may present a risk to children or young people. This includes: </a:t>
            </a:r>
          </a:p>
          <a:p>
            <a:pPr marL="228600" indent="-228600">
              <a:buFont typeface="Arial" panose="020B0604020202020204" pitchFamily="34" charset="0"/>
              <a:buAutoNum type="alphaLcPeriod"/>
            </a:pPr>
            <a:r>
              <a:rPr lang="en-GB" dirty="0"/>
              <a:t>assessing and clarifying the information </a:t>
            </a:r>
          </a:p>
          <a:p>
            <a:pPr marL="228600" indent="-228600">
              <a:buFont typeface="Arial" panose="020B0604020202020204" pitchFamily="34" charset="0"/>
              <a:buAutoNum type="alphaLcPeriod"/>
            </a:pPr>
            <a:r>
              <a:rPr lang="en-GB" dirty="0"/>
              <a:t>making referrals to statutory organisations as appropriate </a:t>
            </a:r>
          </a:p>
          <a:p>
            <a:pPr marL="228600" indent="-228600">
              <a:buFont typeface="Arial" panose="020B0604020202020204" pitchFamily="34" charset="0"/>
              <a:buAutoNum type="alphaLcPeriod"/>
            </a:pPr>
            <a:r>
              <a:rPr lang="en-GB" dirty="0"/>
              <a:t>consulting with and informing the relevant members of the organisation’s management and </a:t>
            </a:r>
          </a:p>
          <a:p>
            <a:pPr marL="228600" indent="-228600">
              <a:buFont typeface="Arial" panose="020B0604020202020204" pitchFamily="34" charset="0"/>
              <a:buAutoNum type="alphaLcPeriod"/>
            </a:pPr>
            <a:r>
              <a:rPr lang="en-GB" dirty="0"/>
              <a:t>following the organisation’s safeguarding policy and procedures. </a:t>
            </a:r>
          </a:p>
          <a:p>
            <a:pPr marL="171450" indent="-171450">
              <a:buFont typeface="Arial" panose="020B0604020202020204" pitchFamily="34" charset="0"/>
              <a:buChar char="•"/>
            </a:pPr>
            <a:r>
              <a:rPr lang="en-GB" dirty="0"/>
              <a:t>Liaise with other agencies on safeguarding concerns, this can involve passing on information to and receiving information from statutory child protection agencies such as: </a:t>
            </a:r>
          </a:p>
          <a:p>
            <a:pPr marL="228600" indent="-228600">
              <a:buFont typeface="Arial" panose="020B0604020202020204" pitchFamily="34" charset="0"/>
              <a:buAutoNum type="alphaLcPeriod"/>
            </a:pPr>
            <a:r>
              <a:rPr lang="en-GB" dirty="0"/>
              <a:t>the regional safeguarding boards</a:t>
            </a:r>
          </a:p>
          <a:p>
            <a:pPr marL="0" indent="0">
              <a:buFont typeface="Arial" panose="020B0604020202020204" pitchFamily="34" charset="0"/>
              <a:buNone/>
            </a:pPr>
            <a:r>
              <a:rPr lang="en-GB" dirty="0"/>
              <a:t>b. the police and</a:t>
            </a:r>
          </a:p>
          <a:p>
            <a:pPr marL="0" indent="0">
              <a:buFont typeface="Arial" panose="020B0604020202020204" pitchFamily="34" charset="0"/>
              <a:buNone/>
            </a:pPr>
            <a:r>
              <a:rPr lang="en-GB" dirty="0"/>
              <a:t>c. Social services</a:t>
            </a:r>
          </a:p>
          <a:p>
            <a:pPr marL="0" indent="0">
              <a:buFont typeface="Arial" panose="020B0604020202020204" pitchFamily="34" charset="0"/>
              <a:buNone/>
            </a:pPr>
            <a:r>
              <a:rPr lang="en-GB" dirty="0"/>
              <a:t>This includes making formal referrals to agencies when necessary.</a:t>
            </a:r>
          </a:p>
          <a:p>
            <a:pPr marL="171450" indent="-171450">
              <a:buFont typeface="Arial" panose="020B0604020202020204" pitchFamily="34" charset="0"/>
              <a:buChar char="•"/>
            </a:pPr>
            <a:r>
              <a:rPr lang="en-GB" dirty="0"/>
              <a:t>Store and retain all safeguarding records according to legal requirements and the organisation’s safeguarding and child protection policy and procedures. </a:t>
            </a:r>
          </a:p>
          <a:p>
            <a:pPr marL="171450" indent="-171450">
              <a:buFont typeface="Arial" panose="020B0604020202020204" pitchFamily="34" charset="0"/>
              <a:buChar char="•"/>
            </a:pPr>
            <a:r>
              <a:rPr lang="en-GB" dirty="0"/>
              <a:t>Work closely with the management committee/board of trustees and senior safeguarding lead,  to ensure they are kept up to date with safeguarding issues and are fully informed of any concerns about organisational safeguarding and child protection practice. Report regularly to the management committee/board of trustees on issues relating to safeguarding and child protection</a:t>
            </a:r>
          </a:p>
          <a:p>
            <a:pPr marL="171450" indent="-171450">
              <a:buFont typeface="Arial" panose="020B0604020202020204" pitchFamily="34" charset="0"/>
              <a:buChar char="•"/>
            </a:pPr>
            <a:r>
              <a:rPr lang="en-GB" dirty="0"/>
              <a:t>ensure that child protection is seen as an ongoing priority issue and that safeguarding and child protection requirements are being followed at all levels of the organisation.</a:t>
            </a:r>
          </a:p>
          <a:p>
            <a:pPr marL="171450" indent="-171450">
              <a:buFont typeface="Arial" panose="020B0604020202020204" pitchFamily="34" charset="0"/>
              <a:buChar char="•"/>
            </a:pPr>
            <a:r>
              <a:rPr lang="en-GB" dirty="0"/>
              <a:t>Be familiar with and work within inter-agency child protection procedures developed by the local child protection agencies. </a:t>
            </a:r>
          </a:p>
          <a:p>
            <a:pPr marL="171450" indent="-171450">
              <a:buFont typeface="Arial" panose="020B0604020202020204" pitchFamily="34" charset="0"/>
              <a:buChar char="•"/>
            </a:pPr>
            <a:r>
              <a:rPr lang="en-GB" dirty="0"/>
              <a:t>Be familiar with issues relating to child protection and abuse, and keep up to date with new developments in this area.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Some other responsibilities are that the DSO Attend regular training in issues relevant to child protection and share knowledge from that training with everyone who works or volunteers with or for children and young people</a:t>
            </a:r>
          </a:p>
          <a:p>
            <a:pPr marL="171450" indent="-171450">
              <a:buFont typeface="Arial" panose="020B0604020202020204" pitchFamily="34" charset="0"/>
              <a:buChar char="•"/>
            </a:pPr>
            <a:r>
              <a:rPr lang="en-GB" dirty="0"/>
              <a:t>Attend team meetings, supervision sessions and management meetings as arranged</a:t>
            </a:r>
          </a:p>
          <a:p>
            <a:pPr marL="171450" indent="-171450">
              <a:buFont typeface="Arial" panose="020B0604020202020204" pitchFamily="34" charset="0"/>
              <a:buChar char="•"/>
            </a:pPr>
            <a:r>
              <a:rPr lang="en-GB" dirty="0"/>
              <a:t>Work flexibly as may be required and carry out any other reasonable duties. </a:t>
            </a:r>
          </a:p>
          <a:p>
            <a:pPr marL="171450" indent="-171450">
              <a:buFont typeface="Arial" panose="020B0604020202020204" pitchFamily="34" charset="0"/>
              <a:buChar char="•"/>
            </a:pPr>
            <a:r>
              <a:rPr lang="en-GB" dirty="0"/>
              <a:t>Ensure that all staff have the correct and up to date DBS checks in place</a:t>
            </a:r>
          </a:p>
        </p:txBody>
      </p:sp>
      <p:sp>
        <p:nvSpPr>
          <p:cNvPr id="4" name="Slide Number Placeholder 3"/>
          <p:cNvSpPr>
            <a:spLocks noGrp="1"/>
          </p:cNvSpPr>
          <p:nvPr>
            <p:ph type="sldNum" sz="quarter" idx="5"/>
          </p:nvPr>
        </p:nvSpPr>
        <p:spPr/>
        <p:txBody>
          <a:bodyPr/>
          <a:lstStyle/>
          <a:p>
            <a:fld id="{D9399B2C-7B7B-4923-858F-7136BA3138C5}" type="slidenum">
              <a:rPr lang="en-GB" smtClean="0"/>
              <a:t>35</a:t>
            </a:fld>
            <a:endParaRPr lang="en-GB"/>
          </a:p>
        </p:txBody>
      </p:sp>
    </p:spTree>
    <p:extLst>
      <p:ext uri="{BB962C8B-B14F-4D97-AF65-F5344CB8AC3E}">
        <p14:creationId xmlns:p14="http://schemas.microsoft.com/office/powerpoint/2010/main" val="39834312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Take the lead on responding to information that may constitute a child protection concern, including a concern that an adult involved with the setting may present a risk to children or young people. This includes: </a:t>
            </a:r>
          </a:p>
          <a:p>
            <a:pPr marL="228600" indent="-228600">
              <a:buFont typeface="Arial" panose="020B0604020202020204" pitchFamily="34" charset="0"/>
              <a:buAutoNum type="alphaLcPeriod"/>
            </a:pPr>
            <a:r>
              <a:rPr lang="en-GB" dirty="0"/>
              <a:t>assessing and clarifying the information </a:t>
            </a:r>
          </a:p>
          <a:p>
            <a:pPr marL="228600" indent="-228600">
              <a:buFont typeface="Arial" panose="020B0604020202020204" pitchFamily="34" charset="0"/>
              <a:buAutoNum type="alphaLcPeriod"/>
            </a:pPr>
            <a:r>
              <a:rPr lang="en-GB" dirty="0"/>
              <a:t>making referrals to statutory organisations as appropriate </a:t>
            </a:r>
          </a:p>
          <a:p>
            <a:pPr marL="228600" indent="-228600">
              <a:buFont typeface="Arial" panose="020B0604020202020204" pitchFamily="34" charset="0"/>
              <a:buAutoNum type="alphaLcPeriod"/>
            </a:pPr>
            <a:r>
              <a:rPr lang="en-GB" dirty="0"/>
              <a:t>consulting with and informing the relevant members of the organisation’s management and </a:t>
            </a:r>
          </a:p>
          <a:p>
            <a:pPr marL="228600" indent="-228600">
              <a:buFont typeface="Arial" panose="020B0604020202020204" pitchFamily="34" charset="0"/>
              <a:buAutoNum type="alphaLcPeriod"/>
            </a:pPr>
            <a:r>
              <a:rPr lang="en-GB" dirty="0"/>
              <a:t>following the organisation’s safeguarding policy and procedures. </a:t>
            </a:r>
          </a:p>
          <a:p>
            <a:pPr marL="171450" indent="-171450">
              <a:buFont typeface="Arial" panose="020B0604020202020204" pitchFamily="34" charset="0"/>
              <a:buChar char="•"/>
            </a:pPr>
            <a:r>
              <a:rPr lang="en-GB" dirty="0"/>
              <a:t>Liaise with other agencies on safeguarding concerns, this can involve passing on information to and receiving information from statutory child protection agencies such as: </a:t>
            </a:r>
          </a:p>
          <a:p>
            <a:pPr marL="228600" indent="-228600">
              <a:buFont typeface="Arial" panose="020B0604020202020204" pitchFamily="34" charset="0"/>
              <a:buAutoNum type="alphaLcPeriod"/>
            </a:pPr>
            <a:r>
              <a:rPr lang="en-GB" dirty="0"/>
              <a:t>the regional safeguarding boards</a:t>
            </a:r>
          </a:p>
          <a:p>
            <a:pPr marL="0" indent="0">
              <a:buFont typeface="Arial" panose="020B0604020202020204" pitchFamily="34" charset="0"/>
              <a:buNone/>
            </a:pPr>
            <a:r>
              <a:rPr lang="en-GB" dirty="0"/>
              <a:t>b. the police and</a:t>
            </a:r>
          </a:p>
          <a:p>
            <a:pPr marL="0" indent="0">
              <a:buFont typeface="Arial" panose="020B0604020202020204" pitchFamily="34" charset="0"/>
              <a:buNone/>
            </a:pPr>
            <a:r>
              <a:rPr lang="en-GB" dirty="0"/>
              <a:t>c. Social services</a:t>
            </a:r>
          </a:p>
          <a:p>
            <a:pPr marL="0" indent="0">
              <a:buFont typeface="Arial" panose="020B0604020202020204" pitchFamily="34" charset="0"/>
              <a:buNone/>
            </a:pPr>
            <a:r>
              <a:rPr lang="en-GB" dirty="0"/>
              <a:t>This includes making formal referrals to agencies when necessary.</a:t>
            </a:r>
          </a:p>
          <a:p>
            <a:pPr marL="171450" indent="-171450">
              <a:buFont typeface="Arial" panose="020B0604020202020204" pitchFamily="34" charset="0"/>
              <a:buChar char="•"/>
            </a:pPr>
            <a:r>
              <a:rPr lang="en-GB" dirty="0"/>
              <a:t>Store and retain all safeguarding records according to legal requirements and the organisation’s safeguarding and child protection policy and procedures. </a:t>
            </a:r>
          </a:p>
          <a:p>
            <a:pPr marL="171450" indent="-171450">
              <a:buFont typeface="Arial" panose="020B0604020202020204" pitchFamily="34" charset="0"/>
              <a:buChar char="•"/>
            </a:pPr>
            <a:r>
              <a:rPr lang="en-GB" dirty="0"/>
              <a:t>Work closely with the management committee/board of trustees and senior safeguarding lead,  to ensure they are kept up to date with safeguarding issues and are fully informed of any concerns about organisational safeguarding and child protection practice. Report regularly to the management committee/board of trustees on issues relating to safeguarding and child protection</a:t>
            </a:r>
          </a:p>
          <a:p>
            <a:pPr marL="171450" indent="-171450">
              <a:buFont typeface="Arial" panose="020B0604020202020204" pitchFamily="34" charset="0"/>
              <a:buChar char="•"/>
            </a:pPr>
            <a:r>
              <a:rPr lang="en-GB" dirty="0"/>
              <a:t>ensure that child protection is seen as an ongoing priority issue and that safeguarding and child protection requirements are being followed at all levels of the organisation.</a:t>
            </a:r>
          </a:p>
          <a:p>
            <a:pPr marL="171450" indent="-171450">
              <a:buFont typeface="Arial" panose="020B0604020202020204" pitchFamily="34" charset="0"/>
              <a:buChar char="•"/>
            </a:pPr>
            <a:r>
              <a:rPr lang="en-GB" dirty="0"/>
              <a:t>Be familiar with and work within inter-agency child protection procedures developed by the local child protection agencies. </a:t>
            </a:r>
          </a:p>
          <a:p>
            <a:pPr marL="171450" indent="-171450">
              <a:buFont typeface="Arial" panose="020B0604020202020204" pitchFamily="34" charset="0"/>
              <a:buChar char="•"/>
            </a:pPr>
            <a:r>
              <a:rPr lang="en-GB" dirty="0"/>
              <a:t>Be familiar with issues relating to child protection and abuse, and keep up to date with new developments in this area.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Some other responsibilities are that the DSO Attend regular training in issues relevant to child protection and share knowledge from that training with everyone who works or volunteers with or for children and young people</a:t>
            </a:r>
          </a:p>
          <a:p>
            <a:pPr marL="171450" indent="-171450">
              <a:buFont typeface="Arial" panose="020B0604020202020204" pitchFamily="34" charset="0"/>
              <a:buChar char="•"/>
            </a:pPr>
            <a:r>
              <a:rPr lang="en-GB" dirty="0"/>
              <a:t>Attend team meetings, supervision sessions and management meetings as arranged</a:t>
            </a:r>
          </a:p>
          <a:p>
            <a:pPr marL="171450" indent="-171450">
              <a:buFont typeface="Arial" panose="020B0604020202020204" pitchFamily="34" charset="0"/>
              <a:buChar char="•"/>
            </a:pPr>
            <a:r>
              <a:rPr lang="en-GB" dirty="0"/>
              <a:t>Work flexibly as may be required and carry out any other reasonable duties. </a:t>
            </a:r>
          </a:p>
          <a:p>
            <a:pPr marL="171450" indent="-171450">
              <a:buFont typeface="Arial" panose="020B0604020202020204" pitchFamily="34" charset="0"/>
              <a:buChar char="•"/>
            </a:pPr>
            <a:r>
              <a:rPr lang="en-GB" dirty="0"/>
              <a:t>Ensure that all staff have the correct and up to date DBS checks in place</a:t>
            </a:r>
          </a:p>
        </p:txBody>
      </p:sp>
      <p:sp>
        <p:nvSpPr>
          <p:cNvPr id="4" name="Slide Number Placeholder 3"/>
          <p:cNvSpPr>
            <a:spLocks noGrp="1"/>
          </p:cNvSpPr>
          <p:nvPr>
            <p:ph type="sldNum" sz="quarter" idx="5"/>
          </p:nvPr>
        </p:nvSpPr>
        <p:spPr/>
        <p:txBody>
          <a:bodyPr/>
          <a:lstStyle/>
          <a:p>
            <a:fld id="{D9399B2C-7B7B-4923-858F-7136BA3138C5}" type="slidenum">
              <a:rPr lang="en-GB" smtClean="0"/>
              <a:t>36</a:t>
            </a:fld>
            <a:endParaRPr lang="en-GB"/>
          </a:p>
        </p:txBody>
      </p:sp>
    </p:spTree>
    <p:extLst>
      <p:ext uri="{BB962C8B-B14F-4D97-AF65-F5344CB8AC3E}">
        <p14:creationId xmlns:p14="http://schemas.microsoft.com/office/powerpoint/2010/main" val="4259937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5654BADB-FA7D-47C6-8AF6-B2FA7C12EE40}"/>
              </a:ext>
            </a:extLst>
          </p:cNvPr>
          <p:cNvSpPr>
            <a:spLocks noGrp="1" noRot="1" noChangeAspect="1" noChangeArrowheads="1" noTextEdit="1"/>
          </p:cNvSpPr>
          <p:nvPr>
            <p:ph type="sldImg"/>
          </p:nvPr>
        </p:nvSpPr>
        <p:spPr>
          <a:ln/>
        </p:spPr>
      </p:sp>
      <p:sp>
        <p:nvSpPr>
          <p:cNvPr id="58371" name="Notes Placeholder 2">
            <a:extLst>
              <a:ext uri="{FF2B5EF4-FFF2-40B4-BE49-F238E27FC236}">
                <a16:creationId xmlns:a16="http://schemas.microsoft.com/office/drawing/2014/main" id="{E0D09BA3-4F65-4148-9C0D-8BA0ADF6D0A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Whenever possible, it is considered good practice to inform parents when a referral is being made. However seek advice on this issue from the duty social worker as to whether it is appropriate and/or safe to do so.</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Ensure that if you are ever in a position where you are speaking with parents/carers about a referral or a safeguarding issue, protect yourself by having a witness.</a:t>
            </a:r>
            <a:endParaRPr lang="en-GB" b="0" i="0" dirty="0">
              <a:solidFill>
                <a:srgbClr val="444444"/>
              </a:solidFill>
              <a:effectLst/>
              <a:latin typeface="Calibri" panose="020F0502020204030204" pitchFamily="34" charset="0"/>
            </a:endParaRPr>
          </a:p>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dirty="0">
              <a:latin typeface="Arial" panose="020B0604020202020204" pitchFamily="34" charset="0"/>
            </a:endParaRPr>
          </a:p>
        </p:txBody>
      </p:sp>
      <p:sp>
        <p:nvSpPr>
          <p:cNvPr id="58372" name="Slide Number Placeholder 3">
            <a:extLst>
              <a:ext uri="{FF2B5EF4-FFF2-40B4-BE49-F238E27FC236}">
                <a16:creationId xmlns:a16="http://schemas.microsoft.com/office/drawing/2014/main" id="{C2CC9674-74BB-427D-A7E9-AAA28C89C1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F5F5ACD4-4709-4207-8E7E-3A2CA538B3AB}" type="slidenum">
              <a:rPr lang="cy-GB" altLang="en-US" sz="1200" smtClean="0">
                <a:latin typeface="Arial" panose="020B0604020202020204" pitchFamily="34" charset="0"/>
              </a:rPr>
              <a:pPr/>
              <a:t>37</a:t>
            </a:fld>
            <a:endParaRPr lang="cy-GB" altLang="en-US" sz="1200">
              <a:latin typeface="Arial" panose="020B06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B66609B7-BDEF-438E-B81A-6F6B8ABC57F3}"/>
              </a:ext>
            </a:extLst>
          </p:cNvPr>
          <p:cNvSpPr>
            <a:spLocks noGrp="1" noRot="1" noChangeAspect="1" noChangeArrowheads="1" noTextEdit="1"/>
          </p:cNvSpPr>
          <p:nvPr>
            <p:ph type="sldImg"/>
          </p:nvPr>
        </p:nvSpPr>
        <p:spPr>
          <a:ln/>
        </p:spPr>
      </p:sp>
      <p:sp>
        <p:nvSpPr>
          <p:cNvPr id="60419" name="Notes Placeholder 2">
            <a:extLst>
              <a:ext uri="{FF2B5EF4-FFF2-40B4-BE49-F238E27FC236}">
                <a16:creationId xmlns:a16="http://schemas.microsoft.com/office/drawing/2014/main" id="{D84F77AB-0248-4D3E-8A87-211D2F1BB5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This is why recognising signs and symptoms and changes in behaviour is important.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That is why training and awareness is important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Staff training – Safeguarding training now forms part of the mandatory training requirements for ESTYN and CIW.</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This ensures a consistent, effective approach to recognising signs and symptoms and knowing the procedures.</a:t>
            </a:r>
            <a:endParaRPr lang="en-US" b="0" i="0" dirty="0">
              <a:solidFill>
                <a:srgbClr val="444444"/>
              </a:solidFill>
              <a:effectLst/>
              <a:latin typeface="Calibri" panose="020F0502020204030204" pitchFamily="34" charset="0"/>
            </a:endParaRPr>
          </a:p>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dirty="0">
              <a:latin typeface="Arial" panose="020B0604020202020204" pitchFamily="34" charset="0"/>
            </a:endParaRPr>
          </a:p>
        </p:txBody>
      </p:sp>
      <p:sp>
        <p:nvSpPr>
          <p:cNvPr id="60420" name="Slide Number Placeholder 3">
            <a:extLst>
              <a:ext uri="{FF2B5EF4-FFF2-40B4-BE49-F238E27FC236}">
                <a16:creationId xmlns:a16="http://schemas.microsoft.com/office/drawing/2014/main" id="{9FD14BF7-D186-4C3B-8176-3DCCC39AD18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92A00A75-941B-4E37-AD7B-2D73A69265AA}" type="slidenum">
              <a:rPr lang="cy-GB" altLang="en-US" sz="1200" smtClean="0">
                <a:latin typeface="Arial" panose="020B0604020202020204" pitchFamily="34" charset="0"/>
              </a:rPr>
              <a:pPr/>
              <a:t>38</a:t>
            </a:fld>
            <a:endParaRPr lang="cy-GB" altLang="en-US" sz="1200">
              <a:latin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7203CB13-1049-4A23-B4CB-994DA5B8513D}"/>
              </a:ext>
            </a:extLst>
          </p:cNvPr>
          <p:cNvSpPr>
            <a:spLocks noGrp="1" noRot="1" noChangeAspect="1" noChangeArrowheads="1" noTextEdit="1"/>
          </p:cNvSpPr>
          <p:nvPr>
            <p:ph type="sldImg"/>
          </p:nvPr>
        </p:nvSpPr>
        <p:spPr>
          <a:ln/>
        </p:spPr>
      </p:sp>
      <p:sp>
        <p:nvSpPr>
          <p:cNvPr id="62467" name="Notes Placeholder 2">
            <a:extLst>
              <a:ext uri="{FF2B5EF4-FFF2-40B4-BE49-F238E27FC236}">
                <a16:creationId xmlns:a16="http://schemas.microsoft.com/office/drawing/2014/main" id="{E9A19F18-36B4-408A-B311-9483CF8D865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Remember to consider GDPR 2018 and other statutory policies and requirements under Estyn and CIW which will require complete confidentiality of all information.</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Carefully written/concisely written/ correctly written notes.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Storage of documents is paramount. </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My concern – software that many schools use now, it is secure, easy to use, builds reports, GDPR compliant, supports multiagency working with external agencies.</a:t>
            </a:r>
            <a:endParaRPr lang="en-GB" b="0" i="0" dirty="0">
              <a:solidFill>
                <a:srgbClr val="444444"/>
              </a:solidFill>
              <a:effectLst/>
              <a:latin typeface="Calibri" panose="020F0502020204030204" pitchFamily="34" charset="0"/>
            </a:endParaRPr>
          </a:p>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dirty="0">
              <a:latin typeface="Arial" panose="020B0604020202020204" pitchFamily="34" charset="0"/>
            </a:endParaRPr>
          </a:p>
        </p:txBody>
      </p:sp>
      <p:sp>
        <p:nvSpPr>
          <p:cNvPr id="62468" name="Slide Number Placeholder 3">
            <a:extLst>
              <a:ext uri="{FF2B5EF4-FFF2-40B4-BE49-F238E27FC236}">
                <a16:creationId xmlns:a16="http://schemas.microsoft.com/office/drawing/2014/main" id="{B29ECDBE-1F47-4A4E-9391-024B7069970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FCB0A9F2-BD90-4A66-AC00-57B98349999E}" type="slidenum">
              <a:rPr lang="cy-GB" altLang="en-US" sz="1200" smtClean="0">
                <a:latin typeface="Arial" panose="020B0604020202020204" pitchFamily="34" charset="0"/>
              </a:rPr>
              <a:pPr/>
              <a:t>39</a:t>
            </a:fld>
            <a:endParaRPr lang="cy-GB" altLang="en-US" sz="1200">
              <a:latin typeface="Arial" panose="020B060402020202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800" b="0" i="0" u="none" strike="noStrike" dirty="0">
                <a:solidFill>
                  <a:srgbClr val="000000"/>
                </a:solidFill>
                <a:effectLst/>
                <a:latin typeface="Calibri" panose="020F0502020204030204" pitchFamily="34" charset="0"/>
              </a:rPr>
              <a:t>Operation compass is an initiative that ensures </a:t>
            </a:r>
            <a:r>
              <a:rPr lang="en-US" sz="1800" b="0" i="0" u="none" strike="noStrike" dirty="0">
                <a:solidFill>
                  <a:srgbClr val="000000"/>
                </a:solidFill>
                <a:effectLst/>
                <a:latin typeface="Arial" panose="020B0604020202020204" pitchFamily="34" charset="0"/>
              </a:rPr>
              <a:t>that schools have timely information about all police-attended incidents of domestic abuse, no matter where in the world the child lives.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This enables staff in every school to understand how to support children who are experiencing domestic abuse, no matter where in the world the child lives.</a:t>
            </a:r>
            <a:endParaRPr lang="en-US" b="0" i="0" dirty="0">
              <a:solidFill>
                <a:srgbClr val="444444"/>
              </a:solidFill>
              <a:effectLst/>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40</a:t>
            </a:fld>
            <a:endParaRPr lang="cy-GB" altLang="en-US"/>
          </a:p>
        </p:txBody>
      </p:sp>
    </p:spTree>
    <p:extLst>
      <p:ext uri="{BB962C8B-B14F-4D97-AF65-F5344CB8AC3E}">
        <p14:creationId xmlns:p14="http://schemas.microsoft.com/office/powerpoint/2010/main" val="13011295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832AB054-0219-4B6B-ACF5-37C87165C588}"/>
              </a:ext>
            </a:extLst>
          </p:cNvPr>
          <p:cNvSpPr>
            <a:spLocks noGrp="1" noRot="1" noChangeAspect="1" noChangeArrowheads="1" noTextEdit="1"/>
          </p:cNvSpPr>
          <p:nvPr>
            <p:ph type="sldImg"/>
          </p:nvPr>
        </p:nvSpPr>
        <p:spPr>
          <a:ln/>
        </p:spPr>
      </p:sp>
      <p:sp>
        <p:nvSpPr>
          <p:cNvPr id="64515" name="Notes Placeholder 2">
            <a:extLst>
              <a:ext uri="{FF2B5EF4-FFF2-40B4-BE49-F238E27FC236}">
                <a16:creationId xmlns:a16="http://schemas.microsoft.com/office/drawing/2014/main" id="{8EB1C364-5396-4BB2-9E7F-215C02329AB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64516" name="Slide Number Placeholder 3">
            <a:extLst>
              <a:ext uri="{FF2B5EF4-FFF2-40B4-BE49-F238E27FC236}">
                <a16:creationId xmlns:a16="http://schemas.microsoft.com/office/drawing/2014/main" id="{5CF36E33-E019-455C-878C-A9DBBB8C6BE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B987EC80-7C06-412B-BBAD-789B3901CD8A}" type="slidenum">
              <a:rPr lang="cy-GB" altLang="en-US" sz="1200" smtClean="0">
                <a:latin typeface="Arial" panose="020B0604020202020204" pitchFamily="34" charset="0"/>
              </a:rPr>
              <a:pPr/>
              <a:t>41</a:t>
            </a:fld>
            <a:endParaRPr lang="cy-GB" altLang="en-US" sz="1200">
              <a:latin typeface="Arial" panose="020B0604020202020204"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Demonstrating an excellent understanding of knowledge will support you in achieving high marks.</a:t>
            </a:r>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42</a:t>
            </a:fld>
            <a:endParaRPr lang="cy-GB" altLang="en-US"/>
          </a:p>
        </p:txBody>
      </p:sp>
    </p:spTree>
    <p:extLst>
      <p:ext uri="{BB962C8B-B14F-4D97-AF65-F5344CB8AC3E}">
        <p14:creationId xmlns:p14="http://schemas.microsoft.com/office/powerpoint/2010/main" val="282467958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3FE13C8C-6C08-4218-B0B7-E295F9BB6A90}"/>
              </a:ext>
            </a:extLst>
          </p:cNvPr>
          <p:cNvSpPr>
            <a:spLocks noGrp="1" noRot="1" noChangeAspect="1" noChangeArrowheads="1" noTextEdit="1"/>
          </p:cNvSpPr>
          <p:nvPr>
            <p:ph type="sldImg"/>
          </p:nvPr>
        </p:nvSpPr>
        <p:spPr>
          <a:ln/>
        </p:spPr>
      </p:sp>
      <p:sp>
        <p:nvSpPr>
          <p:cNvPr id="67587" name="Notes Placeholder 2">
            <a:extLst>
              <a:ext uri="{FF2B5EF4-FFF2-40B4-BE49-F238E27FC236}">
                <a16:creationId xmlns:a16="http://schemas.microsoft.com/office/drawing/2014/main" id="{BAC4A327-F0F7-44FB-826B-6095DF168A0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896938" algn="l"/>
                <a:tab pos="1795463" algn="l"/>
                <a:tab pos="2692400" algn="l"/>
                <a:tab pos="3590925" algn="l"/>
                <a:tab pos="4487863" algn="l"/>
                <a:tab pos="5386388" algn="l"/>
                <a:tab pos="6284913" algn="l"/>
                <a:tab pos="7181850" algn="l"/>
                <a:tab pos="8080375" algn="l"/>
                <a:tab pos="8977313" algn="l"/>
                <a:tab pos="9875838" algn="l"/>
              </a:tabLst>
            </a:pPr>
            <a:endParaRPr lang="en-GB" altLang="en-US">
              <a:latin typeface="Arial" panose="020B0604020202020204" pitchFamily="34" charset="0"/>
            </a:endParaRPr>
          </a:p>
        </p:txBody>
      </p:sp>
      <p:sp>
        <p:nvSpPr>
          <p:cNvPr id="67588" name="Slide Number Placeholder 3">
            <a:extLst>
              <a:ext uri="{FF2B5EF4-FFF2-40B4-BE49-F238E27FC236}">
                <a16:creationId xmlns:a16="http://schemas.microsoft.com/office/drawing/2014/main" id="{8F1E3366-F8A6-4380-B0E4-BD868EC1059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13CE6F48-C400-4A55-B90B-E6AFEC4D5793}" type="slidenum">
              <a:rPr lang="cy-GB" altLang="en-US" sz="1200" smtClean="0">
                <a:latin typeface="Arial" panose="020B0604020202020204" pitchFamily="34" charset="0"/>
              </a:rPr>
              <a:pPr/>
              <a:t>43</a:t>
            </a:fld>
            <a:endParaRPr lang="cy-GB" altLang="en-US" sz="1200">
              <a:latin typeface="Arial" panose="020B0604020202020204"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The compliance led model being where settings are doing the minimum in order to meet statutory requirements, so this would be your legal and regulatory safeguarding course, so as you can see by the diagram on the slide, a need is identified, and that could a member of staff whose safeguarding certificate has expired, a generic or standard safeguarding resource or package is sourced, this is then delivered, with an opportunity to evaluate usually on the day of the training.</a:t>
            </a:r>
          </a:p>
          <a:p>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45</a:t>
            </a:fld>
            <a:endParaRPr lang="cy-GB" altLang="en-US"/>
          </a:p>
        </p:txBody>
      </p:sp>
    </p:spTree>
    <p:extLst>
      <p:ext uri="{BB962C8B-B14F-4D97-AF65-F5344CB8AC3E}">
        <p14:creationId xmlns:p14="http://schemas.microsoft.com/office/powerpoint/2010/main" val="22562196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The integrated approach is much more tailored and specific to the needs of the setting, the area, the practitioners and the families of the setting. So a need may be identified, and rather than a generic, standard resource being sourced, or more bespoke and tailored resource is sourced, this is delivered by an appropriate facilitator and aimed specifically at needs, and there is opportunity for on going reflection, follow up and revisiting to embed the knowledge.</a:t>
            </a:r>
          </a:p>
          <a:p>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46</a:t>
            </a:fld>
            <a:endParaRPr lang="cy-GB" altLang="en-US"/>
          </a:p>
        </p:txBody>
      </p:sp>
    </p:spTree>
    <p:extLst>
      <p:ext uri="{BB962C8B-B14F-4D97-AF65-F5344CB8AC3E}">
        <p14:creationId xmlns:p14="http://schemas.microsoft.com/office/powerpoint/2010/main" val="29936828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9413EBE1-D4F8-43AF-85BF-ECCB612FCFAD}"/>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04C85A04-B5A2-4FD3-A5B4-3343A399B57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
        <p:nvSpPr>
          <p:cNvPr id="69636" name="Slide Number Placeholder 3">
            <a:extLst>
              <a:ext uri="{FF2B5EF4-FFF2-40B4-BE49-F238E27FC236}">
                <a16:creationId xmlns:a16="http://schemas.microsoft.com/office/drawing/2014/main" id="{5B3E5319-06FC-4A48-9966-9EF2A8B920B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tabLst>
                <a:tab pos="0" algn="l"/>
                <a:tab pos="438150" algn="l"/>
                <a:tab pos="879475" algn="l"/>
                <a:tab pos="1320800" algn="l"/>
                <a:tab pos="1762125" algn="l"/>
                <a:tab pos="2203450" algn="l"/>
                <a:tab pos="2644775" algn="l"/>
                <a:tab pos="3086100" algn="l"/>
                <a:tab pos="3527425" algn="l"/>
                <a:tab pos="3968750" algn="l"/>
                <a:tab pos="4410075" algn="l"/>
                <a:tab pos="4849813" algn="l"/>
                <a:tab pos="5291138" algn="l"/>
                <a:tab pos="5732463" algn="l"/>
                <a:tab pos="6173788" algn="l"/>
                <a:tab pos="6615113" algn="l"/>
                <a:tab pos="7056438" algn="l"/>
                <a:tab pos="7497763" algn="l"/>
                <a:tab pos="7939088" algn="l"/>
                <a:tab pos="8380413" algn="l"/>
                <a:tab pos="8821738" algn="l"/>
              </a:tabLst>
              <a:defRPr sz="1200">
                <a:solidFill>
                  <a:schemeClr val="tx1"/>
                </a:solidFill>
                <a:latin typeface="Arial" panose="020B0604020202020204" pitchFamily="34" charset="0"/>
                <a:ea typeface="MS PGothic" panose="020B0600070205080204" pitchFamily="34" charset="-128"/>
              </a:defRPr>
            </a:lvl9pPr>
          </a:lstStyle>
          <a:p>
            <a:pPr>
              <a:spcBef>
                <a:spcPct val="0"/>
              </a:spcBef>
            </a:pPr>
            <a:fld id="{6787C643-685F-490F-A2B3-B87FA5B32608}" type="slidenum">
              <a:rPr lang="cy-GB" altLang="en-US" smtClean="0">
                <a:solidFill>
                  <a:srgbClr val="000000"/>
                </a:solidFill>
              </a:rPr>
              <a:pPr>
                <a:spcBef>
                  <a:spcPct val="0"/>
                </a:spcBef>
              </a:pPr>
              <a:t>48</a:t>
            </a:fld>
            <a:endParaRPr lang="cy-GB" altLang="en-US">
              <a:solidFill>
                <a:srgbClr val="000000"/>
              </a:solidFil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2CFAC5DA-3517-46EC-97A8-33CDEB79C4E7}"/>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EE0E8BBE-C612-4A2A-A0B4-64354E241E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71684" name="Slide Number Placeholder 3">
            <a:extLst>
              <a:ext uri="{FF2B5EF4-FFF2-40B4-BE49-F238E27FC236}">
                <a16:creationId xmlns:a16="http://schemas.microsoft.com/office/drawing/2014/main" id="{0A490D98-7D21-425B-83B0-F85296B97C3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3F61415-A22E-4909-B73F-489D68CAD3D5}" type="slidenum">
              <a:rPr lang="cy-GB" altLang="en-US" sz="1200" smtClean="0">
                <a:latin typeface="Arial" panose="020B0604020202020204" pitchFamily="34" charset="0"/>
              </a:rPr>
              <a:pPr/>
              <a:t>49</a:t>
            </a:fld>
            <a:endParaRPr lang="cy-GB" altLang="en-US" sz="120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pPr>
              <a:defRPr/>
            </a:pPr>
            <a:fld id="{C2C0ECDB-DB1D-46DE-BD74-0C957722FC4C}"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pPr>
              <a:defRPr/>
            </a:pPr>
            <a:fld id="{BC3992D4-C7F1-4FFC-85C4-7E1E586751AB}" type="slidenum">
              <a:rPr lang="en-GB" altLang="en-US" smtClean="0"/>
              <a:pPr>
                <a:defRPr/>
              </a:pPr>
              <a:t>‹#›</a:t>
            </a:fld>
            <a:endParaRPr lang="en-GB" altLang="en-US"/>
          </a:p>
        </p:txBody>
      </p:sp>
    </p:spTree>
    <p:extLst>
      <p:ext uri="{BB962C8B-B14F-4D97-AF65-F5344CB8AC3E}">
        <p14:creationId xmlns:p14="http://schemas.microsoft.com/office/powerpoint/2010/main" val="2885822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pPr>
              <a:defRPr/>
            </a:pPr>
            <a:fld id="{C2C0ECDB-DB1D-46DE-BD74-0C957722FC4C}"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pPr>
              <a:defRPr/>
            </a:pPr>
            <a:fld id="{BC3992D4-C7F1-4FFC-85C4-7E1E586751AB}" type="slidenum">
              <a:rPr lang="en-GB" altLang="en-US" smtClean="0"/>
              <a:pPr>
                <a:defRPr/>
              </a:pPr>
              <a:t>‹#›</a:t>
            </a:fld>
            <a:endParaRPr lang="en-GB" altLang="en-US"/>
          </a:p>
        </p:txBody>
      </p:sp>
    </p:spTree>
    <p:extLst>
      <p:ext uri="{BB962C8B-B14F-4D97-AF65-F5344CB8AC3E}">
        <p14:creationId xmlns:p14="http://schemas.microsoft.com/office/powerpoint/2010/main" val="3381147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pPr>
              <a:defRPr/>
            </a:pPr>
            <a:fld id="{C2C0ECDB-DB1D-46DE-BD74-0C957722FC4C}"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pPr>
              <a:defRPr/>
            </a:pPr>
            <a:fld id="{BC3992D4-C7F1-4FFC-85C4-7E1E586751AB}" type="slidenum">
              <a:rPr lang="en-GB" altLang="en-US" smtClean="0"/>
              <a:pPr>
                <a:defRPr/>
              </a:pPr>
              <a:t>‹#›</a:t>
            </a:fld>
            <a:endParaRPr lang="en-GB" altLang="en-US"/>
          </a:p>
        </p:txBody>
      </p:sp>
    </p:spTree>
    <p:extLst>
      <p:ext uri="{BB962C8B-B14F-4D97-AF65-F5344CB8AC3E}">
        <p14:creationId xmlns:p14="http://schemas.microsoft.com/office/powerpoint/2010/main" val="2593535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628650" y="1825625"/>
            <a:ext cx="38862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pPr>
              <a:defRPr/>
            </a:pPr>
            <a:fld id="{C5D46906-ACA7-47E6-9801-94950784BD64}" type="datetimeFigureOut">
              <a:rPr lang="en-GB" smtClean="0"/>
              <a:pPr>
                <a:defRPr/>
              </a:pPr>
              <a:t>12/06/2023</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pPr>
              <a:defRPr/>
            </a:pPr>
            <a:fld id="{DE29F454-87CC-49AD-B415-A173991E88F6}" type="slidenum">
              <a:rPr lang="en-GB" altLang="en-US" smtClean="0"/>
              <a:pPr>
                <a:defRPr/>
              </a:pPr>
              <a:t>‹#›</a:t>
            </a:fld>
            <a:endParaRPr lang="en-GB" altLang="en-US"/>
          </a:p>
        </p:txBody>
      </p:sp>
    </p:spTree>
    <p:extLst>
      <p:ext uri="{BB962C8B-B14F-4D97-AF65-F5344CB8AC3E}">
        <p14:creationId xmlns:p14="http://schemas.microsoft.com/office/powerpoint/2010/main" val="1873549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pPr>
              <a:defRPr/>
            </a:pPr>
            <a:fld id="{1AF878FA-30AC-4C36-BC8B-BCA34C6838D9}" type="datetimeFigureOut">
              <a:rPr lang="en-GB" smtClean="0"/>
              <a:pPr>
                <a:defRPr/>
              </a:pPr>
              <a:t>12/06/2023</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pPr>
              <a:defRPr/>
            </a:pPr>
            <a:fld id="{E75E81B2-52DE-4635-8881-907B84CC39BD}" type="slidenum">
              <a:rPr lang="en-GB" altLang="en-US" smtClean="0"/>
              <a:pPr>
                <a:defRPr/>
              </a:pPr>
              <a:t>‹#›</a:t>
            </a:fld>
            <a:endParaRPr lang="en-GB" altLang="en-US"/>
          </a:p>
        </p:txBody>
      </p:sp>
    </p:spTree>
    <p:extLst>
      <p:ext uri="{BB962C8B-B14F-4D97-AF65-F5344CB8AC3E}">
        <p14:creationId xmlns:p14="http://schemas.microsoft.com/office/powerpoint/2010/main" val="1952935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pPr>
              <a:defRPr/>
            </a:pPr>
            <a:fld id="{133F55D3-DEC4-4DA2-A47E-6A2949D6D937}" type="datetimeFigureOut">
              <a:rPr lang="en-GB" smtClean="0"/>
              <a:pPr>
                <a:defRPr/>
              </a:pPr>
              <a:t>12/06/2023</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pPr>
              <a:defRPr/>
            </a:pPr>
            <a:fld id="{CC6EBC26-0510-45A0-960C-20D9FA7CC5E6}" type="slidenum">
              <a:rPr lang="en-GB" altLang="en-US" smtClean="0"/>
              <a:pPr>
                <a:defRPr/>
              </a:pPr>
              <a:t>‹#›</a:t>
            </a:fld>
            <a:endParaRPr lang="en-GB" altLang="en-US"/>
          </a:p>
        </p:txBody>
      </p:sp>
    </p:spTree>
    <p:extLst>
      <p:ext uri="{BB962C8B-B14F-4D97-AF65-F5344CB8AC3E}">
        <p14:creationId xmlns:p14="http://schemas.microsoft.com/office/powerpoint/2010/main" val="3507993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pPr>
              <a:defRPr/>
            </a:pPr>
            <a:fld id="{6B1E34B3-441E-49F0-B008-E18D480D03C0}" type="datetimeFigureOut">
              <a:rPr lang="en-GB" smtClean="0"/>
              <a:pPr>
                <a:defRPr/>
              </a:pPr>
              <a:t>12/06/2023</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pPr>
              <a:defRPr/>
            </a:pPr>
            <a:fld id="{A3AF10F6-B9DD-4C1A-8505-D614A5501155}" type="slidenum">
              <a:rPr lang="en-GB" altLang="en-US" smtClean="0"/>
              <a:pPr>
                <a:defRPr/>
              </a:pPr>
              <a:t>‹#›</a:t>
            </a:fld>
            <a:endParaRPr lang="en-GB" altLang="en-US"/>
          </a:p>
        </p:txBody>
      </p:sp>
    </p:spTree>
    <p:extLst>
      <p:ext uri="{BB962C8B-B14F-4D97-AF65-F5344CB8AC3E}">
        <p14:creationId xmlns:p14="http://schemas.microsoft.com/office/powerpoint/2010/main" val="1245962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pPr>
              <a:defRPr/>
            </a:pPr>
            <a:fld id="{0E154046-7230-45D0-8EAE-E8ACFE9C1DFD}" type="datetimeFigureOut">
              <a:rPr lang="en-GB" smtClean="0"/>
              <a:pPr>
                <a:defRPr/>
              </a:pPr>
              <a:t>12/06/2023</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pPr>
              <a:defRPr/>
            </a:pPr>
            <a:fld id="{279B80F5-4112-46D8-815C-7670ED5CED5E}" type="slidenum">
              <a:rPr lang="en-GB" altLang="en-US" smtClean="0"/>
              <a:pPr>
                <a:defRPr/>
              </a:pPr>
              <a:t>‹#›</a:t>
            </a:fld>
            <a:endParaRPr lang="en-GB" altLang="en-US"/>
          </a:p>
        </p:txBody>
      </p:sp>
    </p:spTree>
    <p:extLst>
      <p:ext uri="{BB962C8B-B14F-4D97-AF65-F5344CB8AC3E}">
        <p14:creationId xmlns:p14="http://schemas.microsoft.com/office/powerpoint/2010/main" val="3470009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pPr>
              <a:defRPr/>
            </a:pPr>
            <a:fld id="{66CC35D4-F630-4434-A113-7D5E86CE56EA}" type="datetimeFigureOut">
              <a:rPr lang="en-GB" smtClean="0"/>
              <a:pPr>
                <a:defRPr/>
              </a:pPr>
              <a:t>12/06/2023</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pPr>
              <a:defRPr/>
            </a:pPr>
            <a:fld id="{79EE503D-C6EC-4958-A8A6-A7AB1EADD5B5}" type="slidenum">
              <a:rPr lang="en-GB" altLang="en-US" smtClean="0"/>
              <a:pPr>
                <a:defRPr/>
              </a:pPr>
              <a:t>‹#›</a:t>
            </a:fld>
            <a:endParaRPr lang="en-GB" altLang="en-US"/>
          </a:p>
        </p:txBody>
      </p:sp>
    </p:spTree>
    <p:extLst>
      <p:ext uri="{BB962C8B-B14F-4D97-AF65-F5344CB8AC3E}">
        <p14:creationId xmlns:p14="http://schemas.microsoft.com/office/powerpoint/2010/main" val="2438012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pPr>
              <a:defRPr/>
            </a:pPr>
            <a:fld id="{4D535862-AED1-4D10-B49A-19DB0E56CD9C}" type="datetimeFigureOut">
              <a:rPr lang="en-GB" smtClean="0"/>
              <a:pPr>
                <a:defRPr/>
              </a:pPr>
              <a:t>12/06/2023</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pPr>
              <a:defRPr/>
            </a:pPr>
            <a:fld id="{8E4DE58A-640B-4815-AF09-61BD526FA78C}" type="slidenum">
              <a:rPr lang="en-GB" altLang="en-US" smtClean="0"/>
              <a:pPr>
                <a:defRPr/>
              </a:pPr>
              <a:t>‹#›</a:t>
            </a:fld>
            <a:endParaRPr lang="en-GB" altLang="en-US"/>
          </a:p>
        </p:txBody>
      </p:sp>
    </p:spTree>
    <p:extLst>
      <p:ext uri="{BB962C8B-B14F-4D97-AF65-F5344CB8AC3E}">
        <p14:creationId xmlns:p14="http://schemas.microsoft.com/office/powerpoint/2010/main" val="72067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pPr>
              <a:defRPr/>
            </a:pPr>
            <a:fld id="{5DAD014F-4A9F-4E4D-BCF3-FF3F4DBE7765}" type="datetimeFigureOut">
              <a:rPr lang="en-GB" smtClean="0"/>
              <a:pPr>
                <a:defRPr/>
              </a:pPr>
              <a:t>12/06/2023</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pPr>
              <a:defRPr/>
            </a:pPr>
            <a:fld id="{9616F03F-AA78-4C02-9E72-B59EA2256EED}" type="slidenum">
              <a:rPr lang="en-GB" altLang="en-US" smtClean="0"/>
              <a:pPr>
                <a:defRPr/>
              </a:pPr>
              <a:t>‹#›</a:t>
            </a:fld>
            <a:endParaRPr lang="en-GB" altLang="en-US"/>
          </a:p>
        </p:txBody>
      </p:sp>
    </p:spTree>
    <p:extLst>
      <p:ext uri="{BB962C8B-B14F-4D97-AF65-F5344CB8AC3E}">
        <p14:creationId xmlns:p14="http://schemas.microsoft.com/office/powerpoint/2010/main" val="3155524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C2C0ECDB-DB1D-46DE-BD74-0C957722FC4C}"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BC3992D4-C7F1-4FFC-85C4-7E1E586751AB}" type="slidenum">
              <a:rPr lang="en-GB" altLang="en-US" smtClean="0"/>
              <a:pPr>
                <a:defRPr/>
              </a:pPr>
              <a:t>‹#›</a:t>
            </a:fld>
            <a:endParaRPr lang="en-GB" altLang="en-US"/>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8298656" y="0"/>
            <a:ext cx="866775" cy="115416"/>
          </a:xfrm>
          <a:prstGeom prst="rect">
            <a:avLst/>
          </a:prstGeom>
        </p:spPr>
        <p:txBody>
          <a:bodyPr horzOverflow="overflow" lIns="0" tIns="0" rIns="0" bIns="0">
            <a:spAutoFit/>
          </a:bodyPr>
          <a:lstStyle/>
          <a:p>
            <a:pPr algn="r"/>
            <a:r>
              <a:rPr lang="en-GB" sz="75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3"/>
          <a:stretch>
            <a:fillRect/>
          </a:stretch>
        </p:blipFill>
        <p:spPr>
          <a:xfrm>
            <a:off x="21431" y="5713837"/>
            <a:ext cx="9144000" cy="1196127"/>
          </a:xfrm>
          <a:prstGeom prst="rect">
            <a:avLst/>
          </a:prstGeom>
        </p:spPr>
      </p:pic>
    </p:spTree>
    <p:extLst>
      <p:ext uri="{BB962C8B-B14F-4D97-AF65-F5344CB8AC3E}">
        <p14:creationId xmlns:p14="http://schemas.microsoft.com/office/powerpoint/2010/main" val="3885837940"/>
      </p:ext>
    </p:extLst>
  </p:cSld>
  <p:clrMap bg1="lt1" tx1="dk1" bg2="lt2" tx2="dk2" accent1="accent1" accent2="accent2" accent3="accent3" accent4="accent4" accent5="accent5" accent6="accent6" hlink="hlink" folHlink="folHlink"/>
  <p:sldLayoutIdLst>
    <p:sldLayoutId id="2147484173" r:id="rId1"/>
    <p:sldLayoutId id="2147484174" r:id="rId2"/>
    <p:sldLayoutId id="2147484175" r:id="rId3"/>
    <p:sldLayoutId id="2147484176" r:id="rId4"/>
    <p:sldLayoutId id="2147484177" r:id="rId5"/>
    <p:sldLayoutId id="2147484178" r:id="rId6"/>
    <p:sldLayoutId id="2147484179" r:id="rId7"/>
    <p:sldLayoutId id="2147484180" r:id="rId8"/>
    <p:sldLayoutId id="2147484181" r:id="rId9"/>
    <p:sldLayoutId id="2147484182" r:id="rId10"/>
    <p:sldLayoutId id="21474841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cysur.wales/contacts-and-useful-links/reporting-concerns-child/" TargetMode="External"/><Relationship Id="rId2" Type="http://schemas.openxmlformats.org/officeDocument/2006/relationships/hyperlink" Target="https://www.cysur.wale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hyperlink" Target="https://www.operationencompass.org/why-was-operation-encompass-created" TargetMode="External"/><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EjRX38_P5HU"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s://www.youtube.com/watch?v=3Q11zm-L-hQ"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s://www.basw.co.uk/system/files/resources/basw_125225-1_0.pdf" TargetMode="External"/><Relationship Id="rId2" Type="http://schemas.openxmlformats.org/officeDocument/2006/relationships/hyperlink" Target="https://www.operationencompass.org/about-us" TargetMode="External"/><Relationship Id="rId1" Type="http://schemas.openxmlformats.org/officeDocument/2006/relationships/slideLayout" Target="../slideLayouts/slideLayout4.xml"/><Relationship Id="rId4" Type="http://schemas.openxmlformats.org/officeDocument/2006/relationships/hyperlink" Target="https://www.safeguarding.wa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5">
            <a:extLst>
              <a:ext uri="{FF2B5EF4-FFF2-40B4-BE49-F238E27FC236}">
                <a16:creationId xmlns:a16="http://schemas.microsoft.com/office/drawing/2014/main" id="{12E1C814-62C1-439C-BED1-D9C5143C99FE}"/>
              </a:ext>
            </a:extLst>
          </p:cNvPr>
          <p:cNvSpPr>
            <a:spLocks noGrp="1"/>
          </p:cNvSpPr>
          <p:nvPr>
            <p:ph type="ctrTitle"/>
          </p:nvPr>
        </p:nvSpPr>
        <p:spPr>
          <a:xfrm>
            <a:off x="-252536" y="3448675"/>
            <a:ext cx="9649072" cy="4319587"/>
          </a:xfrm>
        </p:spPr>
        <p:txBody>
          <a:bodyPr rtlCol="0">
            <a:normAutofit fontScale="90000"/>
          </a:bodyPr>
          <a:lstStyle/>
          <a:p>
            <a:pPr algn="ctr" eaLnBrk="1" hangingPunct="1">
              <a:spcBef>
                <a:spcPts val="1000"/>
              </a:spcBef>
              <a:defRPr/>
            </a:pPr>
            <a:br>
              <a:rPr lang="cy-GB" altLang="en-US" dirty="0">
                <a:latin typeface="Lucida Sans" pitchFamily="34" charset="0"/>
              </a:rPr>
            </a:br>
            <a:br>
              <a:rPr lang="cy-GB" altLang="en-US" dirty="0">
                <a:latin typeface="Lucida Sans" pitchFamily="34" charset="0"/>
              </a:rPr>
            </a:br>
            <a:br>
              <a:rPr lang="cy-GB" altLang="en-US" dirty="0">
                <a:latin typeface="Lucida Sans" pitchFamily="34" charset="0"/>
              </a:rPr>
            </a:br>
            <a:br>
              <a:rPr lang="cy-GB" altLang="en-US" dirty="0">
                <a:latin typeface="Lucida Sans" pitchFamily="34" charset="0"/>
              </a:rPr>
            </a:br>
            <a:r>
              <a:rPr lang="cy-GB" altLang="en-US" sz="4900" b="1" dirty="0">
                <a:latin typeface="Arial" panose="020B0604020202020204" pitchFamily="34" charset="0"/>
                <a:cs typeface="Arial" panose="020B0604020202020204" pitchFamily="34" charset="0"/>
              </a:rPr>
              <a:t>ECEY5008</a:t>
            </a:r>
            <a:br>
              <a:rPr lang="cy-GB" altLang="en-US" sz="4900" b="1" dirty="0">
                <a:latin typeface="Arial" panose="020B0604020202020204" pitchFamily="34" charset="0"/>
                <a:cs typeface="Arial" panose="020B0604020202020204" pitchFamily="34" charset="0"/>
              </a:rPr>
            </a:br>
            <a:r>
              <a:rPr lang="cy-GB" altLang="en-US" sz="4900" b="1" dirty="0">
                <a:latin typeface="Arial" panose="020B0604020202020204" pitchFamily="34" charset="0"/>
                <a:cs typeface="Arial" panose="020B0604020202020204" pitchFamily="34" charset="0"/>
              </a:rPr>
              <a:t> Diogelu: arfer, </a:t>
            </a:r>
            <a:r>
              <a:rPr lang="cy-GB" altLang="en-US" sz="4900" b="1" dirty="0" err="1">
                <a:latin typeface="Arial" panose="020B0604020202020204" pitchFamily="34" charset="0"/>
                <a:cs typeface="Arial" panose="020B0604020202020204" pitchFamily="34" charset="0"/>
              </a:rPr>
              <a:t>deddfwriarth</a:t>
            </a:r>
            <a:r>
              <a:rPr lang="cy-GB" altLang="en-US" sz="4900" b="1" dirty="0">
                <a:latin typeface="Arial" panose="020B0604020202020204" pitchFamily="34" charset="0"/>
                <a:cs typeface="Arial" panose="020B0604020202020204" pitchFamily="34" charset="0"/>
              </a:rPr>
              <a:t> a’r tîm aml-ddisgyblaeth                               </a:t>
            </a:r>
            <a:r>
              <a:rPr lang="cy-GB" altLang="en-US" sz="4900" b="1" dirty="0" err="1">
                <a:solidFill>
                  <a:schemeClr val="accent6">
                    <a:lumMod val="75000"/>
                  </a:schemeClr>
                </a:solidFill>
                <a:latin typeface="Arial" panose="020B0604020202020204" pitchFamily="34" charset="0"/>
                <a:cs typeface="Arial" panose="020B0604020202020204" pitchFamily="34" charset="0"/>
              </a:rPr>
              <a:t>Safeguarding</a:t>
            </a:r>
            <a:r>
              <a:rPr lang="cy-GB" altLang="en-US" sz="4900" b="1" dirty="0">
                <a:solidFill>
                  <a:schemeClr val="accent6">
                    <a:lumMod val="75000"/>
                  </a:schemeClr>
                </a:solidFill>
                <a:latin typeface="Arial" panose="020B0604020202020204" pitchFamily="34" charset="0"/>
                <a:cs typeface="Arial" panose="020B0604020202020204" pitchFamily="34" charset="0"/>
              </a:rPr>
              <a:t>: </a:t>
            </a:r>
            <a:r>
              <a:rPr lang="cy-GB" altLang="en-US" sz="4900" b="1" dirty="0" err="1">
                <a:solidFill>
                  <a:schemeClr val="accent6">
                    <a:lumMod val="75000"/>
                  </a:schemeClr>
                </a:solidFill>
                <a:latin typeface="Arial" panose="020B0604020202020204" pitchFamily="34" charset="0"/>
                <a:cs typeface="Arial" panose="020B0604020202020204" pitchFamily="34" charset="0"/>
              </a:rPr>
              <a:t>practice</a:t>
            </a:r>
            <a:r>
              <a:rPr lang="cy-GB" altLang="en-US" sz="4900" b="1" dirty="0">
                <a:solidFill>
                  <a:schemeClr val="accent6">
                    <a:lumMod val="75000"/>
                  </a:schemeClr>
                </a:solidFill>
                <a:latin typeface="Arial" panose="020B0604020202020204" pitchFamily="34" charset="0"/>
                <a:cs typeface="Arial" panose="020B0604020202020204" pitchFamily="34" charset="0"/>
              </a:rPr>
              <a:t>, </a:t>
            </a:r>
            <a:r>
              <a:rPr lang="cy-GB" altLang="en-US" sz="4900" b="1" dirty="0" err="1">
                <a:solidFill>
                  <a:schemeClr val="accent6">
                    <a:lumMod val="75000"/>
                  </a:schemeClr>
                </a:solidFill>
                <a:latin typeface="Arial" panose="020B0604020202020204" pitchFamily="34" charset="0"/>
                <a:cs typeface="Arial" panose="020B0604020202020204" pitchFamily="34" charset="0"/>
              </a:rPr>
              <a:t>legislation</a:t>
            </a:r>
            <a:r>
              <a:rPr lang="cy-GB" altLang="en-US" sz="4900" b="1" dirty="0">
                <a:solidFill>
                  <a:schemeClr val="accent6">
                    <a:lumMod val="75000"/>
                  </a:schemeClr>
                </a:solidFill>
                <a:latin typeface="Arial" panose="020B0604020202020204" pitchFamily="34" charset="0"/>
                <a:cs typeface="Arial" panose="020B0604020202020204" pitchFamily="34" charset="0"/>
              </a:rPr>
              <a:t> </a:t>
            </a:r>
            <a:r>
              <a:rPr lang="cy-GB" altLang="en-US" sz="4900" b="1" dirty="0" err="1">
                <a:solidFill>
                  <a:schemeClr val="accent6">
                    <a:lumMod val="75000"/>
                  </a:schemeClr>
                </a:solidFill>
                <a:latin typeface="Arial" panose="020B0604020202020204" pitchFamily="34" charset="0"/>
                <a:cs typeface="Arial" panose="020B0604020202020204" pitchFamily="34" charset="0"/>
              </a:rPr>
              <a:t>and</a:t>
            </a:r>
            <a:r>
              <a:rPr lang="cy-GB" altLang="en-US" sz="4900" b="1" dirty="0">
                <a:solidFill>
                  <a:schemeClr val="accent6">
                    <a:lumMod val="75000"/>
                  </a:schemeClr>
                </a:solidFill>
                <a:latin typeface="Arial" panose="020B0604020202020204" pitchFamily="34" charset="0"/>
                <a:cs typeface="Arial" panose="020B0604020202020204" pitchFamily="34" charset="0"/>
              </a:rPr>
              <a:t> the </a:t>
            </a:r>
            <a:r>
              <a:rPr lang="cy-GB" altLang="en-US" sz="4900" b="1" dirty="0" err="1">
                <a:solidFill>
                  <a:schemeClr val="accent6">
                    <a:lumMod val="75000"/>
                  </a:schemeClr>
                </a:solidFill>
                <a:latin typeface="Arial" panose="020B0604020202020204" pitchFamily="34" charset="0"/>
                <a:cs typeface="Arial" panose="020B0604020202020204" pitchFamily="34" charset="0"/>
              </a:rPr>
              <a:t>multi-disciplinary</a:t>
            </a:r>
            <a:r>
              <a:rPr lang="cy-GB" altLang="en-US" sz="4900" b="1" dirty="0">
                <a:solidFill>
                  <a:schemeClr val="accent6">
                    <a:lumMod val="75000"/>
                  </a:schemeClr>
                </a:solidFill>
                <a:latin typeface="Arial" panose="020B0604020202020204" pitchFamily="34" charset="0"/>
                <a:cs typeface="Arial" panose="020B0604020202020204" pitchFamily="34" charset="0"/>
              </a:rPr>
              <a:t> </a:t>
            </a:r>
            <a:r>
              <a:rPr lang="cy-GB" altLang="en-US" sz="4900" b="1" dirty="0" err="1">
                <a:solidFill>
                  <a:schemeClr val="accent6">
                    <a:lumMod val="75000"/>
                  </a:schemeClr>
                </a:solidFill>
                <a:latin typeface="Arial" panose="020B0604020202020204" pitchFamily="34" charset="0"/>
                <a:cs typeface="Arial" panose="020B0604020202020204" pitchFamily="34" charset="0"/>
              </a:rPr>
              <a:t>team</a:t>
            </a:r>
            <a:r>
              <a:rPr lang="cy-GB" altLang="en-US" sz="4900" b="1" dirty="0">
                <a:solidFill>
                  <a:schemeClr val="accent6">
                    <a:lumMod val="75000"/>
                  </a:schemeClr>
                </a:solidFill>
                <a:latin typeface="Arial" panose="020B0604020202020204" pitchFamily="34" charset="0"/>
                <a:cs typeface="Arial" panose="020B0604020202020204" pitchFamily="34" charset="0"/>
              </a:rPr>
              <a:t> </a:t>
            </a:r>
            <a:br>
              <a:rPr lang="cy-GB" altLang="en-US" sz="4900" b="1" dirty="0">
                <a:latin typeface="Arial" panose="020B0604020202020204" pitchFamily="34" charset="0"/>
                <a:cs typeface="Arial" panose="020B0604020202020204" pitchFamily="34" charset="0"/>
              </a:rPr>
            </a:br>
            <a:r>
              <a:rPr lang="cy-GB" altLang="en-US" sz="4900" b="1" dirty="0">
                <a:latin typeface="+mn-lt"/>
              </a:rPr>
              <a:t>Dilyn Trefniadau</a:t>
            </a:r>
            <a:br>
              <a:rPr lang="cy-GB" altLang="en-US" sz="4900" b="1" dirty="0">
                <a:latin typeface="+mn-lt"/>
              </a:rPr>
            </a:br>
            <a:r>
              <a:rPr lang="cy-GB" altLang="en-US" sz="4900" b="1" i="1" dirty="0" err="1">
                <a:solidFill>
                  <a:schemeClr val="accent6">
                    <a:lumMod val="75000"/>
                  </a:schemeClr>
                </a:solidFill>
                <a:latin typeface="+mn-lt"/>
              </a:rPr>
              <a:t>Following</a:t>
            </a:r>
            <a:r>
              <a:rPr lang="cy-GB" altLang="en-US" sz="4900" b="1" i="1" dirty="0">
                <a:solidFill>
                  <a:schemeClr val="accent6">
                    <a:lumMod val="75000"/>
                  </a:schemeClr>
                </a:solidFill>
                <a:latin typeface="+mn-lt"/>
              </a:rPr>
              <a:t> </a:t>
            </a:r>
            <a:r>
              <a:rPr lang="cy-GB" altLang="en-US" sz="4900" b="1" i="1" dirty="0" err="1">
                <a:solidFill>
                  <a:schemeClr val="accent6">
                    <a:lumMod val="75000"/>
                  </a:schemeClr>
                </a:solidFill>
                <a:latin typeface="+mn-lt"/>
              </a:rPr>
              <a:t>Procedures</a:t>
            </a:r>
            <a:br>
              <a:rPr lang="cy-GB" altLang="en-US" sz="4900" b="1" dirty="0">
                <a:latin typeface="Lucida Sans" panose="020B0602030504020204" pitchFamily="34" charset="0"/>
                <a:cs typeface="Lucida Sans Unicode" panose="020B0602030504020204" pitchFamily="34" charset="0"/>
              </a:rPr>
            </a:br>
            <a:r>
              <a:rPr lang="cy-GB" altLang="en-US" sz="4900" b="1" dirty="0">
                <a:latin typeface="Lucida Sans" panose="020B0602030504020204" pitchFamily="34" charset="0"/>
                <a:cs typeface="Lucida Sans Unicode" panose="020B0602030504020204" pitchFamily="34" charset="0"/>
              </a:rPr>
              <a:t>Darlith 4 </a:t>
            </a:r>
            <a:br>
              <a:rPr lang="cy-GB" altLang="en-US" sz="4900" b="1" dirty="0">
                <a:latin typeface="Lucida Sans" panose="020B0602030504020204" pitchFamily="34" charset="0"/>
                <a:cs typeface="Lucida Sans Unicode" panose="020B0602030504020204" pitchFamily="34" charset="0"/>
              </a:rPr>
            </a:br>
            <a:r>
              <a:rPr lang="cy-GB" altLang="en-US" sz="4900" b="1" dirty="0" err="1">
                <a:solidFill>
                  <a:schemeClr val="accent6">
                    <a:lumMod val="75000"/>
                  </a:schemeClr>
                </a:solidFill>
                <a:latin typeface="Lucida Sans" panose="020B0602030504020204" pitchFamily="34" charset="0"/>
                <a:cs typeface="Lucida Sans Unicode" panose="020B0602030504020204" pitchFamily="34" charset="0"/>
              </a:rPr>
              <a:t>Lecture</a:t>
            </a:r>
            <a:r>
              <a:rPr lang="cy-GB" altLang="en-US" sz="4900" b="1" dirty="0">
                <a:solidFill>
                  <a:schemeClr val="accent6">
                    <a:lumMod val="75000"/>
                  </a:schemeClr>
                </a:solidFill>
                <a:latin typeface="Lucida Sans" panose="020B0602030504020204" pitchFamily="34" charset="0"/>
                <a:cs typeface="Lucida Sans Unicode" panose="020B0602030504020204" pitchFamily="34" charset="0"/>
              </a:rPr>
              <a:t> 4</a:t>
            </a:r>
            <a:br>
              <a:rPr lang="cy-GB" altLang="en-US" i="1" dirty="0">
                <a:latin typeface="Lucida Sans" pitchFamily="34" charset="0"/>
              </a:rPr>
            </a:br>
            <a:br>
              <a:rPr lang="en-US" altLang="en-US" i="1" dirty="0"/>
            </a:br>
            <a:br>
              <a:rPr lang="en-US" altLang="en-US" dirty="0">
                <a:solidFill>
                  <a:schemeClr val="bg1"/>
                </a:solidFill>
              </a:rPr>
            </a:br>
            <a:br>
              <a:rPr lang="en-GB" altLang="en-US" sz="3600" b="1" dirty="0">
                <a:solidFill>
                  <a:schemeClr val="bg1"/>
                </a:solidFill>
              </a:rPr>
            </a:br>
            <a:endParaRPr lang="en-US" altLang="en-US" dirty="0">
              <a:solidFill>
                <a:schemeClr val="bg1"/>
              </a:solidFill>
            </a:endParaRPr>
          </a:p>
        </p:txBody>
      </p:sp>
    </p:spTree>
    <p:extLst>
      <p:ext uri="{BB962C8B-B14F-4D97-AF65-F5344CB8AC3E}">
        <p14:creationId xmlns:p14="http://schemas.microsoft.com/office/powerpoint/2010/main" val="339828560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CE7DD-6D83-46B2-8F4A-44F9AD8B2F60}"/>
              </a:ext>
            </a:extLst>
          </p:cNvPr>
          <p:cNvSpPr>
            <a:spLocks noGrp="1"/>
          </p:cNvSpPr>
          <p:nvPr>
            <p:ph type="title"/>
          </p:nvPr>
        </p:nvSpPr>
        <p:spPr>
          <a:xfrm>
            <a:off x="603702" y="836712"/>
            <a:ext cx="7886700" cy="1325563"/>
          </a:xfrm>
        </p:spPr>
        <p:txBody>
          <a:bodyPr>
            <a:noAutofit/>
          </a:bodyPr>
          <a:lstStyle/>
          <a:p>
            <a:pPr algn="ctr">
              <a:defRPr/>
            </a:pPr>
            <a:r>
              <a:rPr lang="en-GB" sz="4400" b="1" dirty="0">
                <a:latin typeface="Arial" panose="020B0604020202020204" pitchFamily="34" charset="0"/>
                <a:cs typeface="Arial" panose="020B0604020202020204" pitchFamily="34" charset="0"/>
              </a:rPr>
              <a:t>Sgiliau </a:t>
            </a:r>
            <a:r>
              <a:rPr lang="en-GB" sz="4400" b="1" dirty="0" err="1">
                <a:latin typeface="Arial" panose="020B0604020202020204" pitchFamily="34" charset="0"/>
                <a:cs typeface="Arial" panose="020B0604020202020204" pitchFamily="34" charset="0"/>
              </a:rPr>
              <a:t>Cyflogadwyedd</a:t>
            </a:r>
            <a:r>
              <a:rPr lang="en-GB" sz="4400" b="1" dirty="0">
                <a:latin typeface="Arial" panose="020B0604020202020204" pitchFamily="34" charset="0"/>
                <a:cs typeface="Arial" panose="020B0604020202020204" pitchFamily="34" charset="0"/>
              </a:rPr>
              <a:t>/</a:t>
            </a:r>
            <a:r>
              <a:rPr lang="en-GB" sz="4400" b="1" dirty="0" err="1">
                <a:latin typeface="Arial" panose="020B0604020202020204" pitchFamily="34" charset="0"/>
                <a:cs typeface="Arial" panose="020B0604020202020204" pitchFamily="34" charset="0"/>
              </a:rPr>
              <a:t>Trosglwyddadwy</a:t>
            </a:r>
            <a:br>
              <a:rPr lang="en-GB" sz="4400" b="1" dirty="0">
                <a:latin typeface="Arial" panose="020B0604020202020204" pitchFamily="34" charset="0"/>
                <a:cs typeface="Arial" panose="020B0604020202020204" pitchFamily="34" charset="0"/>
              </a:rPr>
            </a:br>
            <a:r>
              <a:rPr lang="en-GB" sz="4400" b="1" dirty="0">
                <a:solidFill>
                  <a:schemeClr val="accent6">
                    <a:lumMod val="75000"/>
                  </a:schemeClr>
                </a:solidFill>
                <a:latin typeface="Arial" panose="020B0604020202020204" pitchFamily="34" charset="0"/>
                <a:cs typeface="Arial" panose="020B0604020202020204" pitchFamily="34" charset="0"/>
              </a:rPr>
              <a:t>Employability/Transferable Skills</a:t>
            </a:r>
            <a:endParaRPr lang="en-US" sz="4400" b="1" dirty="0">
              <a:solidFill>
                <a:schemeClr val="accent6">
                  <a:lumMod val="75000"/>
                </a:schemeClr>
              </a:solidFill>
              <a:latin typeface="Arial" panose="020B0604020202020204" pitchFamily="34" charset="0"/>
              <a:cs typeface="Arial" panose="020B0604020202020204" pitchFamily="34" charset="0"/>
            </a:endParaRPr>
          </a:p>
        </p:txBody>
      </p:sp>
      <p:sp>
        <p:nvSpPr>
          <p:cNvPr id="17411" name="Content Placeholder 2">
            <a:extLst>
              <a:ext uri="{FF2B5EF4-FFF2-40B4-BE49-F238E27FC236}">
                <a16:creationId xmlns:a16="http://schemas.microsoft.com/office/drawing/2014/main" id="{9E9670D7-7568-4BB8-B444-6FBB18317FEA}"/>
              </a:ext>
            </a:extLst>
          </p:cNvPr>
          <p:cNvSpPr>
            <a:spLocks noGrp="1"/>
          </p:cNvSpPr>
          <p:nvPr>
            <p:ph sz="half" idx="1"/>
          </p:nvPr>
        </p:nvSpPr>
        <p:spPr>
          <a:xfrm>
            <a:off x="637525" y="3212976"/>
            <a:ext cx="3886200" cy="4351338"/>
          </a:xfrm>
        </p:spPr>
        <p:txBody>
          <a:bodyPr>
            <a:normAutofit/>
          </a:bodyPr>
          <a:lstStyle/>
          <a:p>
            <a:r>
              <a:rPr lang="en-GB" altLang="en-US" sz="2400" dirty="0" err="1">
                <a:latin typeface="Arial" panose="020B0604020202020204" pitchFamily="34" charset="0"/>
                <a:cs typeface="Arial" panose="020B0604020202020204" pitchFamily="34" charset="0"/>
              </a:rPr>
              <a:t>Proffesiynoldeb</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Ymwybyddiaeth</a:t>
            </a:r>
            <a:r>
              <a:rPr lang="en-GB" altLang="en-US" sz="2400" dirty="0">
                <a:latin typeface="Arial" panose="020B0604020202020204" pitchFamily="34" charset="0"/>
                <a:cs typeface="Arial" panose="020B0604020202020204" pitchFamily="34" charset="0"/>
              </a:rPr>
              <a:t> </a:t>
            </a:r>
          </a:p>
          <a:p>
            <a:r>
              <a:rPr lang="en-GB" altLang="en-US" sz="2400" dirty="0" err="1">
                <a:latin typeface="Arial" panose="020B0604020202020204" pitchFamily="34" charset="0"/>
                <a:cs typeface="Arial" panose="020B0604020202020204" pitchFamily="34" charset="0"/>
              </a:rPr>
              <a:t>Cyfrifoldeb</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Atebolrwydd</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Deallusrwydd</a:t>
            </a:r>
            <a:endParaRPr lang="en-GB" altLang="en-US" sz="2400" dirty="0">
              <a:latin typeface="Arial" panose="020B0604020202020204" pitchFamily="34" charset="0"/>
              <a:cs typeface="Arial" panose="020B0604020202020204" pitchFamily="34" charset="0"/>
            </a:endParaRPr>
          </a:p>
        </p:txBody>
      </p:sp>
      <p:sp>
        <p:nvSpPr>
          <p:cNvPr id="17412" name="Content Placeholder 3">
            <a:extLst>
              <a:ext uri="{FF2B5EF4-FFF2-40B4-BE49-F238E27FC236}">
                <a16:creationId xmlns:a16="http://schemas.microsoft.com/office/drawing/2014/main" id="{FAABE094-63E0-402F-A71E-C920BA572365}"/>
              </a:ext>
            </a:extLst>
          </p:cNvPr>
          <p:cNvSpPr>
            <a:spLocks noGrp="1"/>
          </p:cNvSpPr>
          <p:nvPr>
            <p:ph sz="half" idx="2"/>
          </p:nvPr>
        </p:nvSpPr>
        <p:spPr>
          <a:xfrm>
            <a:off x="5508104" y="3212976"/>
            <a:ext cx="3886200" cy="4351338"/>
          </a:xfrm>
        </p:spPr>
        <p:txBody>
          <a:bodyPr>
            <a:normAutofit/>
          </a:bodyPr>
          <a:lstStyle/>
          <a:p>
            <a:r>
              <a:rPr lang="en-GB" altLang="en-US" sz="2400" dirty="0">
                <a:solidFill>
                  <a:schemeClr val="accent6">
                    <a:lumMod val="75000"/>
                  </a:schemeClr>
                </a:solidFill>
                <a:latin typeface="Arial" panose="020B0604020202020204" pitchFamily="34" charset="0"/>
                <a:cs typeface="Arial" panose="020B0604020202020204" pitchFamily="34" charset="0"/>
              </a:rPr>
              <a:t>Professionalism </a:t>
            </a:r>
          </a:p>
          <a:p>
            <a:r>
              <a:rPr lang="en-GB" altLang="en-US" sz="2400" dirty="0">
                <a:solidFill>
                  <a:schemeClr val="accent6">
                    <a:lumMod val="75000"/>
                  </a:schemeClr>
                </a:solidFill>
                <a:latin typeface="Arial" panose="020B0604020202020204" pitchFamily="34" charset="0"/>
                <a:cs typeface="Arial" panose="020B0604020202020204" pitchFamily="34" charset="0"/>
              </a:rPr>
              <a:t>Awareness</a:t>
            </a:r>
          </a:p>
          <a:p>
            <a:r>
              <a:rPr lang="en-GB" altLang="en-US" sz="2400" dirty="0">
                <a:solidFill>
                  <a:schemeClr val="accent6">
                    <a:lumMod val="75000"/>
                  </a:schemeClr>
                </a:solidFill>
                <a:latin typeface="Arial" panose="020B0604020202020204" pitchFamily="34" charset="0"/>
                <a:cs typeface="Arial" panose="020B0604020202020204" pitchFamily="34" charset="0"/>
              </a:rPr>
              <a:t>Responsibility</a:t>
            </a:r>
          </a:p>
          <a:p>
            <a:r>
              <a:rPr lang="en-GB" altLang="en-US" sz="2400" dirty="0">
                <a:solidFill>
                  <a:schemeClr val="accent6">
                    <a:lumMod val="75000"/>
                  </a:schemeClr>
                </a:solidFill>
                <a:latin typeface="Arial" panose="020B0604020202020204" pitchFamily="34" charset="0"/>
                <a:cs typeface="Arial" panose="020B0604020202020204" pitchFamily="34" charset="0"/>
              </a:rPr>
              <a:t>Accountability</a:t>
            </a:r>
          </a:p>
          <a:p>
            <a:r>
              <a:rPr lang="en-GB" altLang="en-US" sz="2400" dirty="0">
                <a:solidFill>
                  <a:schemeClr val="accent6">
                    <a:lumMod val="75000"/>
                  </a:schemeClr>
                </a:solidFill>
                <a:latin typeface="Arial" panose="020B0604020202020204" pitchFamily="34" charset="0"/>
                <a:cs typeface="Arial" panose="020B0604020202020204" pitchFamily="34" charset="0"/>
              </a:rPr>
              <a:t>Knowledge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928D-8CE7-4A11-A841-592B91C02909}"/>
              </a:ext>
            </a:extLst>
          </p:cNvPr>
          <p:cNvSpPr>
            <a:spLocks noGrp="1"/>
          </p:cNvSpPr>
          <p:nvPr>
            <p:ph type="title"/>
          </p:nvPr>
        </p:nvSpPr>
        <p:spPr>
          <a:xfrm>
            <a:off x="457200" y="692696"/>
            <a:ext cx="8229600" cy="1143000"/>
          </a:xfrm>
        </p:spPr>
        <p:txBody>
          <a:bodyPr>
            <a:noAutofit/>
          </a:bodyPr>
          <a:lstStyle/>
          <a:p>
            <a:pPr algn="ctr">
              <a:defRPr/>
            </a:pPr>
            <a:r>
              <a:rPr lang="en-GB" sz="4400" dirty="0" err="1">
                <a:latin typeface="Arial" panose="020B0604020202020204" pitchFamily="34" charset="0"/>
                <a:cs typeface="Arial" panose="020B0604020202020204" pitchFamily="34" charset="0"/>
              </a:rPr>
              <a:t>Rhaglen</a:t>
            </a:r>
            <a:r>
              <a:rPr lang="en-GB" sz="4400"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Ymarferydd</a:t>
            </a:r>
            <a:r>
              <a:rPr lang="en-GB" sz="4400" b="1"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Blynyddoedd</a:t>
            </a:r>
            <a:r>
              <a:rPr lang="en-GB" sz="4400" b="1"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Cynnar</a:t>
            </a:r>
            <a:br>
              <a:rPr lang="en-GB" sz="4400" dirty="0">
                <a:latin typeface="Arial" panose="020B0604020202020204" pitchFamily="34" charset="0"/>
                <a:cs typeface="Arial" panose="020B0604020202020204" pitchFamily="34" charset="0"/>
              </a:rPr>
            </a:br>
            <a:r>
              <a:rPr lang="en-GB" sz="4400" b="1" dirty="0">
                <a:solidFill>
                  <a:schemeClr val="accent6">
                    <a:lumMod val="75000"/>
                  </a:schemeClr>
                </a:solidFill>
                <a:latin typeface="Arial" panose="020B0604020202020204" pitchFamily="34" charset="0"/>
                <a:cs typeface="Arial" panose="020B0604020202020204" pitchFamily="34" charset="0"/>
              </a:rPr>
              <a:t>Early Years Practitioner </a:t>
            </a:r>
            <a:r>
              <a:rPr lang="en-GB" sz="4400" dirty="0">
                <a:solidFill>
                  <a:schemeClr val="accent6">
                    <a:lumMod val="75000"/>
                  </a:schemeClr>
                </a:solidFill>
                <a:latin typeface="Arial" panose="020B0604020202020204" pitchFamily="34" charset="0"/>
                <a:cs typeface="Arial" panose="020B0604020202020204" pitchFamily="34" charset="0"/>
              </a:rPr>
              <a:t>programme</a:t>
            </a:r>
            <a:endParaRPr lang="en-US" sz="4400" dirty="0">
              <a:solidFill>
                <a:schemeClr val="accent6">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26D2EBA-C730-4B31-8FB8-7CA7FC5B5A8D}"/>
              </a:ext>
            </a:extLst>
          </p:cNvPr>
          <p:cNvSpPr>
            <a:spLocks noGrp="1"/>
          </p:cNvSpPr>
          <p:nvPr>
            <p:ph sz="half" idx="1"/>
          </p:nvPr>
        </p:nvSpPr>
        <p:spPr>
          <a:xfrm>
            <a:off x="390620" y="2636912"/>
            <a:ext cx="4038600" cy="4176713"/>
          </a:xfrm>
        </p:spPr>
        <p:txBody>
          <a:bodyPr/>
          <a:lstStyle/>
          <a:p>
            <a:pPr>
              <a:defRPr/>
            </a:pPr>
            <a:r>
              <a:rPr lang="en-GB" sz="2400" dirty="0" err="1">
                <a:latin typeface="Arial" panose="020B0604020202020204" pitchFamily="34" charset="0"/>
                <a:cs typeface="Arial" panose="020B0604020202020204" pitchFamily="34" charset="0"/>
              </a:rPr>
              <a:t>Meini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prawf</a:t>
            </a:r>
            <a:r>
              <a:rPr lang="en-GB" sz="2400" dirty="0">
                <a:latin typeface="Arial" panose="020B0604020202020204" pitchFamily="34" charset="0"/>
                <a:cs typeface="Arial" panose="020B0604020202020204" pitchFamily="34" charset="0"/>
              </a:rPr>
              <a:t> y NOS a </a:t>
            </a:r>
            <a:r>
              <a:rPr lang="en-GB" sz="2400" dirty="0" err="1">
                <a:latin typeface="Arial" panose="020B0604020202020204" pitchFamily="34" charset="0"/>
                <a:cs typeface="Arial" panose="020B0604020202020204" pitchFamily="34" charset="0"/>
              </a:rPr>
              <a:t>gyflawnwyd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y </a:t>
            </a:r>
            <a:r>
              <a:rPr lang="en-GB" sz="2400" dirty="0" err="1">
                <a:latin typeface="Arial" panose="020B0604020202020204" pitchFamily="34" charset="0"/>
                <a:cs typeface="Arial" panose="020B0604020202020204" pitchFamily="34" charset="0"/>
              </a:rPr>
              <a:t>ddarlith</a:t>
            </a:r>
            <a:r>
              <a:rPr lang="en-GB" sz="2400" dirty="0">
                <a:latin typeface="Arial" panose="020B0604020202020204" pitchFamily="34" charset="0"/>
                <a:cs typeface="Arial" panose="020B0604020202020204" pitchFamily="34" charset="0"/>
              </a:rPr>
              <a:t> hon:</a:t>
            </a:r>
          </a:p>
          <a:p>
            <a:pPr marL="0" indent="0">
              <a:buFont typeface="Arial" panose="020B0604020202020204" pitchFamily="34" charset="0"/>
              <a:buNone/>
              <a:defRPr/>
            </a:pPr>
            <a:r>
              <a:rPr lang="en-GB" sz="2400" dirty="0" err="1">
                <a:latin typeface="Arial" panose="020B0604020202020204" pitchFamily="34" charset="0"/>
                <a:cs typeface="Arial" panose="020B0604020202020204" pitchFamily="34" charset="0"/>
              </a:rPr>
              <a:t>Craidd</a:t>
            </a:r>
            <a:r>
              <a:rPr lang="en-GB" sz="2400" dirty="0">
                <a:latin typeface="Arial" panose="020B0604020202020204" pitchFamily="34" charset="0"/>
                <a:cs typeface="Arial" panose="020B0604020202020204" pitchFamily="34" charset="0"/>
              </a:rPr>
              <a:t> – </a:t>
            </a:r>
          </a:p>
          <a:p>
            <a:pPr marL="0" indent="0">
              <a:buFont typeface="Arial" panose="020B0604020202020204" pitchFamily="34" charset="0"/>
              <a:buNone/>
              <a:defRPr/>
            </a:pPr>
            <a:r>
              <a:rPr lang="en-GB" altLang="en-US" sz="2400" dirty="0">
                <a:latin typeface="Arial" pitchFamily="34" charset="0"/>
                <a:cs typeface="Arial" pitchFamily="34" charset="0"/>
              </a:rPr>
              <a:t>K35, K37, K38, K39, K43</a:t>
            </a:r>
          </a:p>
          <a:p>
            <a:pPr marL="0" indent="0">
              <a:buFont typeface="Arial" panose="020B0604020202020204" pitchFamily="34" charset="0"/>
              <a:buNone/>
              <a:defRPr/>
            </a:pPr>
            <a:r>
              <a:rPr lang="en-GB" altLang="en-US" sz="2400" dirty="0">
                <a:latin typeface="Arial" pitchFamily="34" charset="0"/>
                <a:cs typeface="Arial" pitchFamily="34" charset="0"/>
              </a:rPr>
              <a:t>SCD CCLD 0408 – K74</a:t>
            </a:r>
          </a:p>
          <a:p>
            <a:pPr marL="0" indent="0">
              <a:buFont typeface="Arial" panose="020B0604020202020204" pitchFamily="34" charset="0"/>
              <a:buNone/>
              <a:defRPr/>
            </a:pPr>
            <a:r>
              <a:rPr lang="en-GB" altLang="en-US" sz="2400" dirty="0">
                <a:latin typeface="Arial" pitchFamily="34" charset="0"/>
                <a:cs typeface="Arial" pitchFamily="34" charset="0"/>
              </a:rPr>
              <a:t>SCD HSC 0044 – K54, K58, K59</a:t>
            </a:r>
          </a:p>
          <a:p>
            <a:pPr marL="0" indent="0">
              <a:buFont typeface="Arial" panose="020B0604020202020204" pitchFamily="34" charset="0"/>
              <a:buNone/>
              <a:defRPr/>
            </a:pPr>
            <a:endParaRPr lang="en-GB" dirty="0">
              <a:latin typeface="Lucida Sans" panose="020B0602030504020204" pitchFamily="34" charset="0"/>
            </a:endParaRPr>
          </a:p>
        </p:txBody>
      </p:sp>
      <p:sp>
        <p:nvSpPr>
          <p:cNvPr id="19460" name="Content Placeholder 3">
            <a:extLst>
              <a:ext uri="{FF2B5EF4-FFF2-40B4-BE49-F238E27FC236}">
                <a16:creationId xmlns:a16="http://schemas.microsoft.com/office/drawing/2014/main" id="{68DA0C88-C794-4921-BD98-44C697F1D8E2}"/>
              </a:ext>
            </a:extLst>
          </p:cNvPr>
          <p:cNvSpPr>
            <a:spLocks noGrp="1"/>
          </p:cNvSpPr>
          <p:nvPr>
            <p:ph sz="half" idx="2"/>
          </p:nvPr>
        </p:nvSpPr>
        <p:spPr>
          <a:xfrm>
            <a:off x="4714782" y="2653950"/>
            <a:ext cx="4038600" cy="4105275"/>
          </a:xfrm>
        </p:spPr>
        <p:txBody>
          <a:bodyPr/>
          <a:lstStyle/>
          <a:p>
            <a:pPr marL="0" indent="0">
              <a:buFont typeface="Arial" panose="020B0604020202020204" pitchFamily="34" charset="0"/>
              <a:buNone/>
            </a:pPr>
            <a:r>
              <a:rPr lang="en-GB" altLang="en-US" sz="2400" dirty="0">
                <a:solidFill>
                  <a:schemeClr val="accent6">
                    <a:lumMod val="75000"/>
                  </a:schemeClr>
                </a:solidFill>
                <a:latin typeface="Arial" panose="020B0604020202020204" pitchFamily="34" charset="0"/>
                <a:cs typeface="Arial" panose="020B0604020202020204" pitchFamily="34" charset="0"/>
              </a:rPr>
              <a:t>The NOS criteria met in this lecture:</a:t>
            </a:r>
          </a:p>
          <a:p>
            <a:pPr marL="0" indent="0">
              <a:buFont typeface="Arial" panose="020B0604020202020204" pitchFamily="34" charset="0"/>
              <a:buNone/>
            </a:pPr>
            <a:r>
              <a:rPr lang="en-GB" altLang="en-US" sz="2400" dirty="0">
                <a:solidFill>
                  <a:schemeClr val="accent6">
                    <a:lumMod val="75000"/>
                  </a:schemeClr>
                </a:solidFill>
                <a:latin typeface="Arial" panose="020B0604020202020204" pitchFamily="34" charset="0"/>
                <a:cs typeface="Arial" panose="020B0604020202020204" pitchFamily="34" charset="0"/>
              </a:rPr>
              <a:t>Core – </a:t>
            </a:r>
          </a:p>
          <a:p>
            <a:pPr marL="0" indent="0">
              <a:buFont typeface="Arial" panose="020B0604020202020204" pitchFamily="34" charset="0"/>
              <a:buNone/>
            </a:pPr>
            <a:r>
              <a:rPr lang="en-GB" altLang="en-US" sz="2400" dirty="0">
                <a:solidFill>
                  <a:schemeClr val="accent6">
                    <a:lumMod val="75000"/>
                  </a:schemeClr>
                </a:solidFill>
                <a:latin typeface="Arial" panose="020B0604020202020204" pitchFamily="34" charset="0"/>
                <a:cs typeface="Arial" panose="020B0604020202020204" pitchFamily="34" charset="0"/>
              </a:rPr>
              <a:t>K35, K37, K38, K39, K43</a:t>
            </a:r>
          </a:p>
          <a:p>
            <a:pPr marL="0" indent="0">
              <a:buFont typeface="Arial" panose="020B0604020202020204" pitchFamily="34" charset="0"/>
              <a:buNone/>
            </a:pPr>
            <a:r>
              <a:rPr lang="en-GB" altLang="en-US" sz="2400" dirty="0">
                <a:solidFill>
                  <a:schemeClr val="accent6">
                    <a:lumMod val="75000"/>
                  </a:schemeClr>
                </a:solidFill>
                <a:latin typeface="Arial" panose="020B0604020202020204" pitchFamily="34" charset="0"/>
                <a:cs typeface="Arial" panose="020B0604020202020204" pitchFamily="34" charset="0"/>
              </a:rPr>
              <a:t>SCD CCLD 0408 – K74</a:t>
            </a:r>
          </a:p>
          <a:p>
            <a:pPr marL="0" indent="0">
              <a:buFont typeface="Arial" panose="020B0604020202020204" pitchFamily="34" charset="0"/>
              <a:buNone/>
            </a:pPr>
            <a:r>
              <a:rPr lang="en-GB" altLang="en-US" sz="2400" dirty="0">
                <a:solidFill>
                  <a:schemeClr val="accent6">
                    <a:lumMod val="75000"/>
                  </a:schemeClr>
                </a:solidFill>
                <a:latin typeface="Arial" panose="020B0604020202020204" pitchFamily="34" charset="0"/>
                <a:cs typeface="Arial" panose="020B0604020202020204" pitchFamily="34" charset="0"/>
              </a:rPr>
              <a:t>SCD HSC 0044 – K54, K58, K59</a:t>
            </a:r>
          </a:p>
          <a:p>
            <a:pPr marL="0" indent="0">
              <a:buFont typeface="Arial" panose="020B0604020202020204" pitchFamily="34" charset="0"/>
              <a:buNone/>
            </a:pPr>
            <a:endParaRPr lang="en-GB" altLang="en-US" dirty="0">
              <a:solidFill>
                <a:srgbClr val="0000FF"/>
              </a:solidFill>
              <a:latin typeface="Lucida Sans" panose="020B0602030504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3">
            <a:extLst>
              <a:ext uri="{FF2B5EF4-FFF2-40B4-BE49-F238E27FC236}">
                <a16:creationId xmlns:a16="http://schemas.microsoft.com/office/drawing/2014/main" id="{3D3C8BD6-B393-498D-B4C9-5529EEF8198D}"/>
              </a:ext>
            </a:extLst>
          </p:cNvPr>
          <p:cNvSpPr>
            <a:spLocks noGrp="1"/>
          </p:cNvSpPr>
          <p:nvPr>
            <p:ph type="title"/>
          </p:nvPr>
        </p:nvSpPr>
        <p:spPr>
          <a:xfrm>
            <a:off x="457200" y="274638"/>
            <a:ext cx="8229600" cy="922337"/>
          </a:xfrm>
        </p:spPr>
        <p:txBody>
          <a:bodyPr>
            <a:normAutofit fontScale="90000"/>
          </a:bodyPr>
          <a:lstStyle/>
          <a:p>
            <a:pPr algn="ctr"/>
            <a:br>
              <a:rPr lang="cy-GB" altLang="en-US" dirty="0">
                <a:latin typeface="Lucida Sans" panose="020B0602030504020204" pitchFamily="34" charset="0"/>
              </a:rPr>
            </a:br>
            <a:r>
              <a:rPr lang="cy-GB" altLang="en-US" sz="4900" b="1" dirty="0">
                <a:latin typeface="Arial" panose="020B0604020202020204" pitchFamily="34" charset="0"/>
                <a:cs typeface="Arial" panose="020B0604020202020204" pitchFamily="34" charset="0"/>
              </a:rPr>
              <a:t>Cynnwys</a:t>
            </a:r>
            <a:br>
              <a:rPr lang="cy-GB" altLang="en-US" sz="4900" b="1" dirty="0">
                <a:latin typeface="Arial" panose="020B0604020202020204" pitchFamily="34" charset="0"/>
                <a:cs typeface="Arial" panose="020B0604020202020204" pitchFamily="34" charset="0"/>
              </a:rPr>
            </a:br>
            <a:r>
              <a:rPr lang="cy-GB" altLang="en-US" sz="4900" b="1" dirty="0" err="1">
                <a:solidFill>
                  <a:schemeClr val="accent6">
                    <a:lumMod val="75000"/>
                  </a:schemeClr>
                </a:solidFill>
                <a:latin typeface="Arial" panose="020B0604020202020204" pitchFamily="34" charset="0"/>
                <a:cs typeface="Arial" panose="020B0604020202020204" pitchFamily="34" charset="0"/>
              </a:rPr>
              <a:t>Contents</a:t>
            </a:r>
            <a:br>
              <a:rPr lang="cy-GB" altLang="en-US" dirty="0">
                <a:solidFill>
                  <a:srgbClr val="0000FF"/>
                </a:solidFill>
                <a:latin typeface="Lucida Sans" panose="020B0602030504020204" pitchFamily="34" charset="0"/>
              </a:rPr>
            </a:br>
            <a:endParaRPr lang="en-GB" altLang="en-US" dirty="0"/>
          </a:p>
        </p:txBody>
      </p:sp>
      <p:sp>
        <p:nvSpPr>
          <p:cNvPr id="21507" name="Content Placeholder 4">
            <a:extLst>
              <a:ext uri="{FF2B5EF4-FFF2-40B4-BE49-F238E27FC236}">
                <a16:creationId xmlns:a16="http://schemas.microsoft.com/office/drawing/2014/main" id="{54B30263-2B71-4FC7-B496-F297B8CB148A}"/>
              </a:ext>
            </a:extLst>
          </p:cNvPr>
          <p:cNvSpPr>
            <a:spLocks noGrp="1"/>
          </p:cNvSpPr>
          <p:nvPr>
            <p:ph sz="half" idx="1"/>
          </p:nvPr>
        </p:nvSpPr>
        <p:spPr>
          <a:xfrm>
            <a:off x="533400" y="1628800"/>
            <a:ext cx="4038600" cy="4392613"/>
          </a:xfrm>
        </p:spPr>
        <p:txBody>
          <a:bodyPr/>
          <a:lstStyle/>
          <a:p>
            <a:pPr>
              <a:spcBef>
                <a:spcPts val="700"/>
              </a:spcBef>
              <a:buFont typeface="Arial Unicode MS" pitchFamily="34" charset="-128"/>
              <a:buChar char="•"/>
            </a:pPr>
            <a:r>
              <a:rPr lang="cy-GB" altLang="en-US" dirty="0">
                <a:latin typeface="Arial Unicode MS" pitchFamily="34" charset="-128"/>
              </a:rPr>
              <a:t>Canllawiau Amddiffyn Plant Cymru Gyfan 2008</a:t>
            </a:r>
          </a:p>
          <a:p>
            <a:pPr>
              <a:spcBef>
                <a:spcPts val="700"/>
              </a:spcBef>
              <a:buFont typeface="Arial Unicode MS" pitchFamily="34" charset="-128"/>
              <a:buChar char="•"/>
            </a:pPr>
            <a:r>
              <a:rPr lang="cy-GB" altLang="en-US" b="1" dirty="0">
                <a:latin typeface="Arial Unicode MS" pitchFamily="34" charset="-128"/>
              </a:rPr>
              <a:t>Gweithdrefnau Diogelu Cymru 2019</a:t>
            </a:r>
          </a:p>
          <a:p>
            <a:pPr>
              <a:spcBef>
                <a:spcPts val="700"/>
              </a:spcBef>
              <a:buFont typeface="Arial Unicode MS" pitchFamily="34" charset="-128"/>
              <a:buChar char="•"/>
            </a:pPr>
            <a:r>
              <a:rPr lang="cy-GB" altLang="en-US" dirty="0">
                <a:latin typeface="Arial Unicode MS" pitchFamily="34" charset="-128"/>
              </a:rPr>
              <a:t>Fframwaith deddfwriaethol </a:t>
            </a:r>
          </a:p>
          <a:p>
            <a:pPr>
              <a:spcBef>
                <a:spcPts val="700"/>
              </a:spcBef>
              <a:buFont typeface="Arial Unicode MS" pitchFamily="34" charset="-128"/>
              <a:buChar char="•"/>
            </a:pPr>
            <a:r>
              <a:rPr lang="cy-GB" altLang="en-US" dirty="0">
                <a:latin typeface="Arial Unicode MS" pitchFamily="34" charset="-128"/>
              </a:rPr>
              <a:t>Gweithdrefnau</a:t>
            </a:r>
          </a:p>
          <a:p>
            <a:pPr>
              <a:spcBef>
                <a:spcPts val="700"/>
              </a:spcBef>
              <a:buFont typeface="Arial Unicode MS" pitchFamily="34" charset="-128"/>
              <a:buChar char="•"/>
            </a:pPr>
            <a:r>
              <a:rPr lang="cy-GB" altLang="en-US" dirty="0">
                <a:latin typeface="Arial Unicode MS" pitchFamily="34" charset="-128"/>
              </a:rPr>
              <a:t>Cyfrifoldebau</a:t>
            </a:r>
          </a:p>
          <a:p>
            <a:endParaRPr lang="en-GB" altLang="en-US" dirty="0"/>
          </a:p>
        </p:txBody>
      </p:sp>
      <p:sp>
        <p:nvSpPr>
          <p:cNvPr id="21508" name="Content Placeholder 5">
            <a:extLst>
              <a:ext uri="{FF2B5EF4-FFF2-40B4-BE49-F238E27FC236}">
                <a16:creationId xmlns:a16="http://schemas.microsoft.com/office/drawing/2014/main" id="{0596ACF8-649C-4300-ADF0-B59574F48407}"/>
              </a:ext>
            </a:extLst>
          </p:cNvPr>
          <p:cNvSpPr>
            <a:spLocks noGrp="1"/>
          </p:cNvSpPr>
          <p:nvPr>
            <p:ph sz="half" idx="2"/>
          </p:nvPr>
        </p:nvSpPr>
        <p:spPr>
          <a:xfrm>
            <a:off x="4716016" y="1628799"/>
            <a:ext cx="4038600" cy="4392613"/>
          </a:xfrm>
        </p:spPr>
        <p:txBody>
          <a:bodyPr/>
          <a:lstStyle/>
          <a:p>
            <a:pPr>
              <a:spcBef>
                <a:spcPts val="700"/>
              </a:spcBef>
              <a:buClr>
                <a:srgbClr val="0000FF"/>
              </a:buClr>
              <a:buFont typeface="Arial Unicode MS" pitchFamily="34" charset="-128"/>
              <a:buChar char="•"/>
            </a:pPr>
            <a:r>
              <a:rPr lang="cy-GB" altLang="en-US" dirty="0">
                <a:solidFill>
                  <a:schemeClr val="accent6">
                    <a:lumMod val="75000"/>
                  </a:schemeClr>
                </a:solidFill>
                <a:latin typeface="Arial Unicode MS" pitchFamily="34" charset="-128"/>
              </a:rPr>
              <a:t>All Wales </a:t>
            </a:r>
            <a:r>
              <a:rPr lang="cy-GB" altLang="en-US" dirty="0" err="1">
                <a:solidFill>
                  <a:schemeClr val="accent6">
                    <a:lumMod val="75000"/>
                  </a:schemeClr>
                </a:solidFill>
                <a:latin typeface="Arial Unicode MS" pitchFamily="34" charset="-128"/>
              </a:rPr>
              <a:t>Child</a:t>
            </a:r>
            <a:r>
              <a:rPr lang="cy-GB" altLang="en-US" dirty="0">
                <a:solidFill>
                  <a:schemeClr val="accent6">
                    <a:lumMod val="75000"/>
                  </a:schemeClr>
                </a:solidFill>
                <a:latin typeface="Arial Unicode MS" pitchFamily="34" charset="-128"/>
              </a:rPr>
              <a:t> </a:t>
            </a:r>
            <a:r>
              <a:rPr lang="cy-GB" altLang="en-US" dirty="0" err="1">
                <a:solidFill>
                  <a:schemeClr val="accent6">
                    <a:lumMod val="75000"/>
                  </a:schemeClr>
                </a:solidFill>
                <a:latin typeface="Arial Unicode MS" pitchFamily="34" charset="-128"/>
              </a:rPr>
              <a:t>Protection</a:t>
            </a:r>
            <a:r>
              <a:rPr lang="cy-GB" altLang="en-US" dirty="0">
                <a:solidFill>
                  <a:schemeClr val="accent6">
                    <a:lumMod val="75000"/>
                  </a:schemeClr>
                </a:solidFill>
                <a:latin typeface="Arial Unicode MS" pitchFamily="34" charset="-128"/>
              </a:rPr>
              <a:t> </a:t>
            </a:r>
            <a:r>
              <a:rPr lang="cy-GB" altLang="en-US" dirty="0" err="1">
                <a:solidFill>
                  <a:schemeClr val="accent6">
                    <a:lumMod val="75000"/>
                  </a:schemeClr>
                </a:solidFill>
                <a:latin typeface="Arial Unicode MS" pitchFamily="34" charset="-128"/>
              </a:rPr>
              <a:t>Procedures</a:t>
            </a:r>
            <a:r>
              <a:rPr lang="cy-GB" altLang="en-US" dirty="0">
                <a:solidFill>
                  <a:schemeClr val="accent6">
                    <a:lumMod val="75000"/>
                  </a:schemeClr>
                </a:solidFill>
                <a:latin typeface="Arial Unicode MS" pitchFamily="34" charset="-128"/>
              </a:rPr>
              <a:t>  2008</a:t>
            </a:r>
          </a:p>
          <a:p>
            <a:pPr>
              <a:spcBef>
                <a:spcPts val="700"/>
              </a:spcBef>
              <a:buClr>
                <a:srgbClr val="0000FF"/>
              </a:buClr>
              <a:buFont typeface="Arial Unicode MS" pitchFamily="34" charset="-128"/>
              <a:buChar char="•"/>
            </a:pPr>
            <a:r>
              <a:rPr lang="cy-GB" altLang="en-US" b="1" dirty="0">
                <a:solidFill>
                  <a:schemeClr val="accent6">
                    <a:lumMod val="75000"/>
                  </a:schemeClr>
                </a:solidFill>
                <a:latin typeface="Arial Unicode MS" pitchFamily="34" charset="-128"/>
              </a:rPr>
              <a:t>Wales </a:t>
            </a:r>
            <a:r>
              <a:rPr lang="cy-GB" altLang="en-US" b="1" dirty="0" err="1">
                <a:solidFill>
                  <a:schemeClr val="accent6">
                    <a:lumMod val="75000"/>
                  </a:schemeClr>
                </a:solidFill>
                <a:latin typeface="Arial Unicode MS" pitchFamily="34" charset="-128"/>
              </a:rPr>
              <a:t>Safeguarding</a:t>
            </a:r>
            <a:r>
              <a:rPr lang="cy-GB" altLang="en-US" b="1" dirty="0">
                <a:solidFill>
                  <a:schemeClr val="accent6">
                    <a:lumMod val="75000"/>
                  </a:schemeClr>
                </a:solidFill>
                <a:latin typeface="Arial Unicode MS" pitchFamily="34" charset="-128"/>
              </a:rPr>
              <a:t> </a:t>
            </a:r>
            <a:r>
              <a:rPr lang="cy-GB" altLang="en-US" b="1" dirty="0" err="1">
                <a:solidFill>
                  <a:schemeClr val="accent6">
                    <a:lumMod val="75000"/>
                  </a:schemeClr>
                </a:solidFill>
                <a:latin typeface="Arial Unicode MS" pitchFamily="34" charset="-128"/>
              </a:rPr>
              <a:t>Procedures</a:t>
            </a:r>
            <a:r>
              <a:rPr lang="cy-GB" altLang="en-US" b="1" dirty="0">
                <a:solidFill>
                  <a:schemeClr val="accent6">
                    <a:lumMod val="75000"/>
                  </a:schemeClr>
                </a:solidFill>
                <a:latin typeface="Arial Unicode MS" pitchFamily="34" charset="-128"/>
              </a:rPr>
              <a:t> 2019</a:t>
            </a:r>
          </a:p>
          <a:p>
            <a:pPr>
              <a:spcBef>
                <a:spcPts val="700"/>
              </a:spcBef>
              <a:buClr>
                <a:srgbClr val="0000FF"/>
              </a:buClr>
              <a:buFont typeface="Arial Unicode MS" pitchFamily="34" charset="-128"/>
              <a:buChar char="•"/>
            </a:pPr>
            <a:r>
              <a:rPr lang="cy-GB" altLang="en-US" dirty="0" err="1">
                <a:solidFill>
                  <a:schemeClr val="accent6">
                    <a:lumMod val="75000"/>
                  </a:schemeClr>
                </a:solidFill>
                <a:latin typeface="Arial Unicode MS" pitchFamily="34" charset="-128"/>
              </a:rPr>
              <a:t>Legislative</a:t>
            </a:r>
            <a:r>
              <a:rPr lang="cy-GB" altLang="en-US" dirty="0">
                <a:solidFill>
                  <a:schemeClr val="accent6">
                    <a:lumMod val="75000"/>
                  </a:schemeClr>
                </a:solidFill>
                <a:latin typeface="Arial Unicode MS" pitchFamily="34" charset="-128"/>
              </a:rPr>
              <a:t> </a:t>
            </a:r>
            <a:r>
              <a:rPr lang="cy-GB" altLang="en-US" dirty="0" err="1">
                <a:solidFill>
                  <a:schemeClr val="accent6">
                    <a:lumMod val="75000"/>
                  </a:schemeClr>
                </a:solidFill>
                <a:latin typeface="Arial Unicode MS" pitchFamily="34" charset="-128"/>
              </a:rPr>
              <a:t>Procedures</a:t>
            </a:r>
            <a:endParaRPr lang="cy-GB" altLang="en-US" dirty="0">
              <a:solidFill>
                <a:schemeClr val="accent6">
                  <a:lumMod val="75000"/>
                </a:schemeClr>
              </a:solidFill>
              <a:latin typeface="Arial Unicode MS" pitchFamily="34" charset="-128"/>
            </a:endParaRPr>
          </a:p>
          <a:p>
            <a:pPr>
              <a:spcBef>
                <a:spcPts val="700"/>
              </a:spcBef>
              <a:buClr>
                <a:srgbClr val="0000FF"/>
              </a:buClr>
              <a:buFont typeface="Arial Unicode MS" pitchFamily="34" charset="-128"/>
              <a:buChar char="•"/>
            </a:pPr>
            <a:r>
              <a:rPr lang="cy-GB" altLang="en-US" dirty="0" err="1">
                <a:solidFill>
                  <a:schemeClr val="accent6">
                    <a:lumMod val="75000"/>
                  </a:schemeClr>
                </a:solidFill>
                <a:latin typeface="Arial Unicode MS" pitchFamily="34" charset="-128"/>
              </a:rPr>
              <a:t>Procedures</a:t>
            </a:r>
            <a:endParaRPr lang="cy-GB" altLang="en-US" dirty="0">
              <a:solidFill>
                <a:schemeClr val="accent6">
                  <a:lumMod val="75000"/>
                </a:schemeClr>
              </a:solidFill>
              <a:latin typeface="Arial Unicode MS" pitchFamily="34" charset="-128"/>
            </a:endParaRPr>
          </a:p>
          <a:p>
            <a:pPr>
              <a:spcBef>
                <a:spcPts val="700"/>
              </a:spcBef>
              <a:buClr>
                <a:srgbClr val="0000FF"/>
              </a:buClr>
              <a:buFont typeface="Arial Unicode MS" pitchFamily="34" charset="-128"/>
              <a:buChar char="•"/>
            </a:pPr>
            <a:r>
              <a:rPr lang="cy-GB" altLang="en-US" dirty="0" err="1">
                <a:solidFill>
                  <a:schemeClr val="accent6">
                    <a:lumMod val="75000"/>
                  </a:schemeClr>
                </a:solidFill>
                <a:latin typeface="Arial Unicode MS" pitchFamily="34" charset="-128"/>
              </a:rPr>
              <a:t>Responsibilities</a:t>
            </a:r>
            <a:endParaRPr lang="cy-GB" altLang="en-US" dirty="0">
              <a:solidFill>
                <a:schemeClr val="accent6">
                  <a:lumMod val="75000"/>
                </a:schemeClr>
              </a:solidFill>
              <a:latin typeface="Arial Unicode MS" pitchFamily="34" charset="-128"/>
            </a:endParaRPr>
          </a:p>
          <a:p>
            <a:endParaRPr lang="en-GB"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67ED95C9-2452-4738-8832-7D09D5B20B5E}"/>
              </a:ext>
            </a:extLst>
          </p:cNvPr>
          <p:cNvSpPr>
            <a:spLocks noGrp="1"/>
          </p:cNvSpPr>
          <p:nvPr>
            <p:ph type="title"/>
          </p:nvPr>
        </p:nvSpPr>
        <p:spPr>
          <a:xfrm>
            <a:off x="457200" y="274638"/>
            <a:ext cx="8229600" cy="922337"/>
          </a:xfrm>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Pwrpas</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Canllawiau</a:t>
            </a:r>
            <a:r>
              <a:rPr lang="en-US" altLang="en-US" sz="4900" b="1" dirty="0">
                <a:latin typeface="Arial" panose="020B0604020202020204" pitchFamily="34" charset="0"/>
                <a:cs typeface="Arial" panose="020B0604020202020204" pitchFamily="34" charset="0"/>
              </a:rPr>
              <a:t>?</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Purpose of Procedures?</a:t>
            </a:r>
            <a:br>
              <a:rPr lang="en-US" altLang="en-US" dirty="0">
                <a:solidFill>
                  <a:srgbClr val="0000FF"/>
                </a:solidFill>
              </a:rPr>
            </a:br>
            <a:endParaRPr lang="en-GB" altLang="en-US" dirty="0"/>
          </a:p>
        </p:txBody>
      </p:sp>
      <p:sp>
        <p:nvSpPr>
          <p:cNvPr id="23555" name="Content Placeholder 2">
            <a:extLst>
              <a:ext uri="{FF2B5EF4-FFF2-40B4-BE49-F238E27FC236}">
                <a16:creationId xmlns:a16="http://schemas.microsoft.com/office/drawing/2014/main" id="{3F4570B9-B4BB-43C7-8ABE-0DE7F0217E22}"/>
              </a:ext>
            </a:extLst>
          </p:cNvPr>
          <p:cNvSpPr>
            <a:spLocks noGrp="1"/>
          </p:cNvSpPr>
          <p:nvPr>
            <p:ph sz="half" idx="1"/>
          </p:nvPr>
        </p:nvSpPr>
        <p:spPr>
          <a:xfrm>
            <a:off x="457200" y="1700808"/>
            <a:ext cx="4038600" cy="4171950"/>
          </a:xfrm>
        </p:spPr>
        <p:txBody>
          <a:bodyPr/>
          <a:lstStyle/>
          <a:p>
            <a:pPr marL="0" indent="0">
              <a:spcBef>
                <a:spcPts val="700"/>
              </a:spcBef>
              <a:buFont typeface="Arial" panose="020B0604020202020204" pitchFamily="34" charset="0"/>
              <a:buNone/>
              <a:defRPr/>
            </a:pPr>
            <a:r>
              <a:rPr lang="en-US" altLang="en-US" sz="2400" b="1" dirty="0" err="1">
                <a:latin typeface="Arial" panose="020B0604020202020204" pitchFamily="34" charset="0"/>
                <a:cs typeface="Arial" panose="020B0604020202020204" pitchFamily="34" charset="0"/>
              </a:rPr>
              <a:t>Canllawiau</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Amddiffyn</a:t>
            </a:r>
            <a:r>
              <a:rPr lang="en-US" altLang="en-US" sz="2400" b="1" dirty="0">
                <a:latin typeface="Arial" panose="020B0604020202020204" pitchFamily="34" charset="0"/>
                <a:cs typeface="Arial" panose="020B0604020202020204" pitchFamily="34" charset="0"/>
              </a:rPr>
              <a:t> Plant </a:t>
            </a:r>
            <a:r>
              <a:rPr lang="en-US" altLang="en-US" sz="2400" b="1" dirty="0" err="1">
                <a:latin typeface="Arial" panose="020B0604020202020204" pitchFamily="34" charset="0"/>
                <a:cs typeface="Arial" panose="020B0604020202020204" pitchFamily="34" charset="0"/>
              </a:rPr>
              <a:t>Cymru</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Gyfan</a:t>
            </a:r>
            <a:endParaRPr lang="en-US" altLang="en-US" sz="2400" b="1" dirty="0">
              <a:latin typeface="Arial" panose="020B0604020202020204" pitchFamily="34" charset="0"/>
              <a:cs typeface="Arial" panose="020B0604020202020204" pitchFamily="34" charset="0"/>
            </a:endParaRPr>
          </a:p>
          <a:p>
            <a:pPr>
              <a:spcBef>
                <a:spcPts val="700"/>
              </a:spcBef>
              <a:defRPr/>
            </a:pPr>
            <a:r>
              <a:rPr lang="en-US" altLang="en-US" sz="2400" dirty="0" err="1">
                <a:latin typeface="Arial" panose="020B0604020202020204" pitchFamily="34" charset="0"/>
                <a:cs typeface="Arial" panose="020B0604020202020204" pitchFamily="34" charset="0"/>
              </a:rPr>
              <a:t>Cyhoeddwyd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2002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gyntaf</a:t>
            </a:r>
            <a:endParaRPr lang="en-US" altLang="en-US" sz="2400" dirty="0">
              <a:latin typeface="Arial" panose="020B0604020202020204" pitchFamily="34" charset="0"/>
              <a:cs typeface="Arial" panose="020B0604020202020204" pitchFamily="34" charset="0"/>
            </a:endParaRPr>
          </a:p>
          <a:p>
            <a:pPr>
              <a:spcBef>
                <a:spcPts val="700"/>
              </a:spcBef>
              <a:defRPr/>
            </a:pPr>
            <a:r>
              <a:rPr lang="en-US" altLang="en-US" sz="2400" dirty="0" err="1">
                <a:latin typeface="Arial" panose="020B0604020202020204" pitchFamily="34" charset="0"/>
                <a:cs typeface="Arial" panose="020B0604020202020204" pitchFamily="34" charset="0"/>
              </a:rPr>
              <a:t>Diweddarwyd</a:t>
            </a:r>
            <a:r>
              <a:rPr lang="en-US" altLang="en-US" sz="2400" dirty="0">
                <a:latin typeface="Arial" panose="020B0604020202020204" pitchFamily="34" charset="0"/>
                <a:cs typeface="Arial" panose="020B0604020202020204" pitchFamily="34" charset="0"/>
              </a:rPr>
              <a:t> o </a:t>
            </a:r>
            <a:r>
              <a:rPr lang="en-US" altLang="en-US" sz="2400" dirty="0" err="1">
                <a:latin typeface="Arial" panose="020B0604020202020204" pitchFamily="34" charset="0"/>
                <a:cs typeface="Arial" panose="020B0604020202020204" pitchFamily="34" charset="0"/>
              </a:rPr>
              <a:t>ganlyniad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Adroddiad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Ymchwiliad</a:t>
            </a:r>
            <a:r>
              <a:rPr lang="en-US" altLang="en-US" sz="2400" dirty="0">
                <a:latin typeface="Arial" panose="020B0604020202020204" pitchFamily="34" charset="0"/>
                <a:cs typeface="Arial" panose="020B0604020202020204" pitchFamily="34" charset="0"/>
              </a:rPr>
              <a:t> Victoria </a:t>
            </a:r>
            <a:r>
              <a:rPr lang="en-US" altLang="en-US" sz="2400" dirty="0" err="1">
                <a:latin typeface="Arial" panose="020B0604020202020204" pitchFamily="34" charset="0"/>
                <a:cs typeface="Arial" panose="020B0604020202020204" pitchFamily="34" charset="0"/>
              </a:rPr>
              <a:t>Climbié</a:t>
            </a:r>
            <a:endParaRPr lang="en-US" altLang="en-US" sz="2400" dirty="0">
              <a:latin typeface="Arial" panose="020B0604020202020204" pitchFamily="34" charset="0"/>
              <a:cs typeface="Arial" panose="020B0604020202020204" pitchFamily="34" charset="0"/>
            </a:endParaRPr>
          </a:p>
          <a:p>
            <a:pPr>
              <a:spcBef>
                <a:spcPts val="700"/>
              </a:spcBef>
              <a:defRPr/>
            </a:pPr>
            <a:r>
              <a:rPr lang="en-US" altLang="en-US" sz="2400" dirty="0" err="1">
                <a:latin typeface="Arial" panose="020B0604020202020204" pitchFamily="34" charset="0"/>
                <a:cs typeface="Arial" panose="020B0604020202020204" pitchFamily="34" charset="0"/>
              </a:rPr>
              <a:t>Diweddariadau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blynyddol</a:t>
            </a:r>
            <a:endParaRPr lang="en-US" altLang="en-US" sz="2400" dirty="0">
              <a:latin typeface="Arial" panose="020B0604020202020204" pitchFamily="34" charset="0"/>
              <a:cs typeface="Arial" panose="020B0604020202020204" pitchFamily="34" charset="0"/>
            </a:endParaRPr>
          </a:p>
          <a:p>
            <a:pPr>
              <a:spcBef>
                <a:spcPts val="700"/>
              </a:spcBef>
              <a:defRPr/>
            </a:pPr>
            <a:r>
              <a:rPr lang="en-US" altLang="en-US" sz="2400" dirty="0">
                <a:latin typeface="Arial" panose="020B0604020202020204" pitchFamily="34" charset="0"/>
                <a:cs typeface="Arial" panose="020B0604020202020204" pitchFamily="34" charset="0"/>
              </a:rPr>
              <a:t>BLDP</a:t>
            </a:r>
          </a:p>
          <a:p>
            <a:pPr>
              <a:spcBef>
                <a:spcPts val="700"/>
              </a:spcBef>
              <a:defRPr/>
            </a:pPr>
            <a:r>
              <a:rPr lang="en-US" altLang="en-US" sz="2400" dirty="0">
                <a:latin typeface="Arial" panose="020B0604020202020204" pitchFamily="34" charset="0"/>
                <a:cs typeface="Arial" panose="020B0604020202020204" pitchFamily="34" charset="0"/>
              </a:rPr>
              <a:t>I </a:t>
            </a:r>
            <a:r>
              <a:rPr lang="en-US" altLang="en-US" sz="2400" dirty="0" err="1">
                <a:latin typeface="Arial" panose="020B0604020202020204" pitchFamily="34" charset="0"/>
                <a:cs typeface="Arial" panose="020B0604020202020204" pitchFamily="34" charset="0"/>
              </a:rPr>
              <a:t>ddarparu</a:t>
            </a:r>
            <a:r>
              <a:rPr lang="en-US" altLang="en-US" sz="2400" dirty="0">
                <a:latin typeface="Arial" panose="020B0604020202020204" pitchFamily="34" charset="0"/>
                <a:cs typeface="Arial" panose="020B0604020202020204" pitchFamily="34" charset="0"/>
              </a:rPr>
              <a:t> un </a:t>
            </a:r>
            <a:r>
              <a:rPr lang="en-US" altLang="en-US" sz="2400" dirty="0" err="1">
                <a:latin typeface="Arial" panose="020B0604020202020204" pitchFamily="34" charset="0"/>
                <a:cs typeface="Arial" panose="020B0604020202020204" pitchFamily="34" charset="0"/>
              </a:rPr>
              <a:t>fframwaith</a:t>
            </a:r>
            <a:endParaRPr lang="en-US" altLang="en-US" sz="2400" dirty="0">
              <a:latin typeface="Arial" panose="020B0604020202020204" pitchFamily="34" charset="0"/>
              <a:cs typeface="Arial" panose="020B0604020202020204" pitchFamily="34" charset="0"/>
            </a:endParaRPr>
          </a:p>
          <a:p>
            <a:pPr>
              <a:defRPr/>
            </a:pPr>
            <a:endParaRPr lang="en-GB" altLang="en-US" sz="2400" dirty="0"/>
          </a:p>
        </p:txBody>
      </p:sp>
      <p:sp>
        <p:nvSpPr>
          <p:cNvPr id="23556" name="Content Placeholder 3">
            <a:extLst>
              <a:ext uri="{FF2B5EF4-FFF2-40B4-BE49-F238E27FC236}">
                <a16:creationId xmlns:a16="http://schemas.microsoft.com/office/drawing/2014/main" id="{CA2D9983-3802-48A1-9BFC-9AA62B54C958}"/>
              </a:ext>
            </a:extLst>
          </p:cNvPr>
          <p:cNvSpPr>
            <a:spLocks noGrp="1"/>
          </p:cNvSpPr>
          <p:nvPr>
            <p:ph sz="half" idx="2"/>
          </p:nvPr>
        </p:nvSpPr>
        <p:spPr>
          <a:xfrm>
            <a:off x="4800600" y="1700808"/>
            <a:ext cx="3886200" cy="4351338"/>
          </a:xfrm>
        </p:spPr>
        <p:txBody>
          <a:bodyPr/>
          <a:lstStyle/>
          <a:p>
            <a:pPr marL="0" indent="0">
              <a:spcBef>
                <a:spcPts val="700"/>
              </a:spcBef>
              <a:buClr>
                <a:srgbClr val="0000FF"/>
              </a:buClr>
              <a:buFont typeface="Arial" panose="020B0604020202020204" pitchFamily="34" charset="0"/>
              <a:buNone/>
              <a:defRPr/>
            </a:pPr>
            <a:r>
              <a:rPr lang="en-US" altLang="en-US" sz="2400" b="1" dirty="0">
                <a:solidFill>
                  <a:schemeClr val="accent6">
                    <a:lumMod val="75000"/>
                  </a:schemeClr>
                </a:solidFill>
                <a:latin typeface="Arial" panose="020B0604020202020204" pitchFamily="34" charset="0"/>
                <a:cs typeface="Arial" panose="020B0604020202020204" pitchFamily="34" charset="0"/>
              </a:rPr>
              <a:t>All Wales Child Protection Procedures</a:t>
            </a:r>
          </a:p>
          <a:p>
            <a:pPr>
              <a:spcBef>
                <a:spcPts val="700"/>
              </a:spcBef>
              <a:buClr>
                <a:srgbClr val="0000FF"/>
              </a:buClr>
              <a:defRPr/>
            </a:pPr>
            <a:r>
              <a:rPr lang="en-US" altLang="en-US" sz="2400" dirty="0">
                <a:solidFill>
                  <a:schemeClr val="accent6">
                    <a:lumMod val="75000"/>
                  </a:schemeClr>
                </a:solidFill>
                <a:latin typeface="Arial" panose="020B0604020202020204" pitchFamily="34" charset="0"/>
                <a:cs typeface="Arial" panose="020B0604020202020204" pitchFamily="34" charset="0"/>
              </a:rPr>
              <a:t>First published in 2002</a:t>
            </a:r>
          </a:p>
          <a:p>
            <a:pPr>
              <a:spcBef>
                <a:spcPts val="700"/>
              </a:spcBef>
              <a:buClr>
                <a:srgbClr val="0000FF"/>
              </a:buClr>
              <a:defRPr/>
            </a:pPr>
            <a:r>
              <a:rPr lang="en-US" altLang="en-US" sz="2400" dirty="0">
                <a:solidFill>
                  <a:schemeClr val="accent6">
                    <a:lumMod val="75000"/>
                  </a:schemeClr>
                </a:solidFill>
                <a:latin typeface="Arial" panose="020B0604020202020204" pitchFamily="34" charset="0"/>
                <a:cs typeface="Arial" panose="020B0604020202020204" pitchFamily="34" charset="0"/>
              </a:rPr>
              <a:t>Reviewed following Victoria </a:t>
            </a:r>
            <a:r>
              <a:rPr lang="en-US" altLang="en-US" sz="2400" dirty="0" err="1">
                <a:solidFill>
                  <a:schemeClr val="accent6">
                    <a:lumMod val="75000"/>
                  </a:schemeClr>
                </a:solidFill>
                <a:latin typeface="Arial" panose="020B0604020202020204" pitchFamily="34" charset="0"/>
                <a:cs typeface="Arial" panose="020B0604020202020204" pitchFamily="34" charset="0"/>
              </a:rPr>
              <a:t>Climbié</a:t>
            </a:r>
            <a:endParaRPr lang="en-US" altLang="en-US" sz="2400" dirty="0">
              <a:solidFill>
                <a:schemeClr val="accent6">
                  <a:lumMod val="75000"/>
                </a:schemeClr>
              </a:solidFill>
              <a:latin typeface="Arial" panose="020B0604020202020204" pitchFamily="34" charset="0"/>
              <a:cs typeface="Arial" panose="020B0604020202020204" pitchFamily="34" charset="0"/>
            </a:endParaRPr>
          </a:p>
          <a:p>
            <a:pPr>
              <a:spcBef>
                <a:spcPts val="700"/>
              </a:spcBef>
              <a:buFontTx/>
              <a:buNone/>
              <a:defRPr/>
            </a:pPr>
            <a:r>
              <a:rPr lang="en-US" altLang="en-US" sz="2400" dirty="0">
                <a:solidFill>
                  <a:schemeClr val="accent6">
                    <a:lumMod val="75000"/>
                  </a:schemeClr>
                </a:solidFill>
                <a:latin typeface="Arial" panose="020B0604020202020204" pitchFamily="34" charset="0"/>
                <a:cs typeface="Arial" panose="020B0604020202020204" pitchFamily="34" charset="0"/>
              </a:rPr>
              <a:t>   Inquiry Report</a:t>
            </a:r>
          </a:p>
          <a:p>
            <a:pPr>
              <a:spcBef>
                <a:spcPts val="700"/>
              </a:spcBef>
              <a:buClr>
                <a:srgbClr val="0000FF"/>
              </a:buClr>
              <a:defRPr/>
            </a:pPr>
            <a:r>
              <a:rPr lang="en-US" altLang="en-US" sz="2400" dirty="0">
                <a:solidFill>
                  <a:schemeClr val="accent6">
                    <a:lumMod val="75000"/>
                  </a:schemeClr>
                </a:solidFill>
                <a:latin typeface="Arial" panose="020B0604020202020204" pitchFamily="34" charset="0"/>
                <a:cs typeface="Arial" panose="020B0604020202020204" pitchFamily="34" charset="0"/>
              </a:rPr>
              <a:t>Annual updates</a:t>
            </a:r>
          </a:p>
          <a:p>
            <a:pPr>
              <a:spcBef>
                <a:spcPts val="700"/>
              </a:spcBef>
              <a:buClr>
                <a:srgbClr val="0000FF"/>
              </a:buClr>
              <a:defRPr/>
            </a:pPr>
            <a:r>
              <a:rPr lang="en-US" altLang="en-US" sz="2400" dirty="0">
                <a:solidFill>
                  <a:schemeClr val="accent6">
                    <a:lumMod val="75000"/>
                  </a:schemeClr>
                </a:solidFill>
                <a:latin typeface="Arial" panose="020B0604020202020204" pitchFamily="34" charset="0"/>
                <a:cs typeface="Arial" panose="020B0604020202020204" pitchFamily="34" charset="0"/>
              </a:rPr>
              <a:t>LSCB</a:t>
            </a:r>
          </a:p>
          <a:p>
            <a:pPr>
              <a:spcBef>
                <a:spcPts val="700"/>
              </a:spcBef>
              <a:buClr>
                <a:srgbClr val="0000FF"/>
              </a:buClr>
              <a:defRPr/>
            </a:pPr>
            <a:r>
              <a:rPr lang="en-US" altLang="en-US" sz="2400" dirty="0">
                <a:solidFill>
                  <a:schemeClr val="accent6">
                    <a:lumMod val="75000"/>
                  </a:schemeClr>
                </a:solidFill>
                <a:latin typeface="Arial" panose="020B0604020202020204" pitchFamily="34" charset="0"/>
                <a:cs typeface="Arial" panose="020B0604020202020204" pitchFamily="34" charset="0"/>
              </a:rPr>
              <a:t>To provide one framework</a:t>
            </a:r>
          </a:p>
          <a:p>
            <a:pPr>
              <a:defRPr/>
            </a:pPr>
            <a:endParaRPr lang="en-GB"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036A2904-7596-4CC0-96DC-52037A9590E8}"/>
              </a:ext>
            </a:extLst>
          </p:cNvPr>
          <p:cNvSpPr>
            <a:spLocks noGrp="1"/>
          </p:cNvSpPr>
          <p:nvPr>
            <p:ph type="title"/>
          </p:nvPr>
        </p:nvSpPr>
        <p:spPr/>
        <p:txBody>
          <a:bodyPr>
            <a:noAutofit/>
          </a:bodyPr>
          <a:lstStyle/>
          <a:p>
            <a:pPr algn="ctr"/>
            <a:r>
              <a:rPr lang="en-GB" altLang="en-US" sz="4400" b="1" dirty="0" err="1">
                <a:latin typeface="Arial" panose="020B0604020202020204" pitchFamily="34" charset="0"/>
                <a:cs typeface="Arial" panose="020B0604020202020204" pitchFamily="34" charset="0"/>
              </a:rPr>
              <a:t>Comisiynydd</a:t>
            </a:r>
            <a:r>
              <a:rPr lang="en-GB" altLang="en-US" sz="4400" b="1" dirty="0">
                <a:latin typeface="Arial" panose="020B0604020202020204" pitchFamily="34" charset="0"/>
                <a:cs typeface="Arial" panose="020B0604020202020204" pitchFamily="34" charset="0"/>
              </a:rPr>
              <a:t> Plant Cymru</a:t>
            </a:r>
            <a:br>
              <a:rPr lang="en-GB" altLang="en-US" sz="4400" b="1" dirty="0">
                <a:latin typeface="Arial" panose="020B0604020202020204" pitchFamily="34" charset="0"/>
                <a:cs typeface="Arial" panose="020B0604020202020204" pitchFamily="34" charset="0"/>
              </a:rPr>
            </a:br>
            <a:r>
              <a:rPr lang="en-GB" altLang="en-US" sz="4400" b="1" dirty="0">
                <a:solidFill>
                  <a:schemeClr val="accent6">
                    <a:lumMod val="75000"/>
                  </a:schemeClr>
                </a:solidFill>
                <a:latin typeface="Arial" panose="020B0604020202020204" pitchFamily="34" charset="0"/>
                <a:cs typeface="Arial" panose="020B0604020202020204" pitchFamily="34" charset="0"/>
              </a:rPr>
              <a:t>Children’s commissioner for Wales</a:t>
            </a:r>
          </a:p>
        </p:txBody>
      </p:sp>
      <p:pic>
        <p:nvPicPr>
          <p:cNvPr id="27653" name="Picture 5">
            <a:extLst>
              <a:ext uri="{FF2B5EF4-FFF2-40B4-BE49-F238E27FC236}">
                <a16:creationId xmlns:a16="http://schemas.microsoft.com/office/drawing/2014/main" id="{AEB41B83-3B86-44EE-BCE0-6DFE43FA0EB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925607" y="2420888"/>
            <a:ext cx="4023680" cy="268245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E44F6D3-099F-4557-8A29-C1BE096FEE33}"/>
              </a:ext>
            </a:extLst>
          </p:cNvPr>
          <p:cNvSpPr txBox="1"/>
          <p:nvPr/>
        </p:nvSpPr>
        <p:spPr>
          <a:xfrm>
            <a:off x="323528" y="2060848"/>
            <a:ext cx="4608512" cy="3539430"/>
          </a:xfrm>
          <a:prstGeom prst="rect">
            <a:avLst/>
          </a:prstGeom>
          <a:noFill/>
        </p:spPr>
        <p:txBody>
          <a:bodyPr wrap="square" rtlCol="0">
            <a:spAutoFit/>
          </a:bodyPr>
          <a:lstStyle/>
          <a:p>
            <a:pPr marL="342900" indent="-342900">
              <a:buFont typeface="Arial" panose="020B0604020202020204" pitchFamily="34" charset="0"/>
              <a:buChar char="•"/>
            </a:pPr>
            <a:r>
              <a:rPr lang="en-GB" sz="2800" dirty="0" err="1">
                <a:latin typeface="Arial" panose="020B0604020202020204" pitchFamily="34" charset="0"/>
                <a:cs typeface="Arial" panose="020B0604020202020204" pitchFamily="34" charset="0"/>
              </a:rPr>
              <a:t>Deddf</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Comisiynydd</a:t>
            </a:r>
            <a:r>
              <a:rPr lang="en-GB" sz="2800" dirty="0">
                <a:latin typeface="Arial" panose="020B0604020202020204" pitchFamily="34" charset="0"/>
                <a:cs typeface="Arial" panose="020B0604020202020204" pitchFamily="34" charset="0"/>
              </a:rPr>
              <a:t> Plant Cymru 2001/ </a:t>
            </a:r>
            <a:r>
              <a:rPr lang="en-GB" sz="2800" dirty="0">
                <a:solidFill>
                  <a:schemeClr val="accent6">
                    <a:lumMod val="75000"/>
                  </a:schemeClr>
                </a:solidFill>
                <a:latin typeface="Arial" panose="020B0604020202020204" pitchFamily="34" charset="0"/>
                <a:cs typeface="Arial" panose="020B0604020202020204" pitchFamily="34" charset="0"/>
              </a:rPr>
              <a:t>Children’s commissioner for Wales Act 2001</a:t>
            </a: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Peter Clark 2001-2007</a:t>
            </a: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Keith </a:t>
            </a:r>
            <a:r>
              <a:rPr lang="en-GB" sz="2800" dirty="0" err="1">
                <a:latin typeface="Arial" panose="020B0604020202020204" pitchFamily="34" charset="0"/>
                <a:cs typeface="Arial" panose="020B0604020202020204" pitchFamily="34" charset="0"/>
              </a:rPr>
              <a:t>Towler</a:t>
            </a:r>
            <a:r>
              <a:rPr lang="en-GB" sz="2800" dirty="0">
                <a:latin typeface="Arial" panose="020B0604020202020204" pitchFamily="34" charset="0"/>
                <a:cs typeface="Arial" panose="020B0604020202020204" pitchFamily="34" charset="0"/>
              </a:rPr>
              <a:t> 2008-2015</a:t>
            </a: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Sally Holland 2015-2022</a:t>
            </a: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Rocio Cifuentes 2022-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B41F3-C94F-402B-BD28-D3E3A80E6338}"/>
              </a:ext>
            </a:extLst>
          </p:cNvPr>
          <p:cNvSpPr>
            <a:spLocks noGrp="1"/>
          </p:cNvSpPr>
          <p:nvPr>
            <p:ph type="title"/>
          </p:nvPr>
        </p:nvSpPr>
        <p:spPr>
          <a:xfrm>
            <a:off x="556642" y="836712"/>
            <a:ext cx="7886700" cy="1325563"/>
          </a:xfrm>
        </p:spPr>
        <p:txBody>
          <a:bodyPr>
            <a:noAutofit/>
          </a:bodyPr>
          <a:lstStyle/>
          <a:p>
            <a:pPr algn="ctr"/>
            <a:r>
              <a:rPr lang="en-GB" sz="4400" b="1" dirty="0">
                <a:latin typeface="Arial" panose="020B0604020202020204" pitchFamily="34" charset="0"/>
                <a:cs typeface="Arial" panose="020B0604020202020204" pitchFamily="34" charset="0"/>
              </a:rPr>
              <a:t>Canllawiau </a:t>
            </a:r>
            <a:r>
              <a:rPr lang="en-GB" sz="4400" b="1" dirty="0" err="1">
                <a:latin typeface="Arial" panose="020B0604020202020204" pitchFamily="34" charset="0"/>
                <a:cs typeface="Arial" panose="020B0604020202020204" pitchFamily="34" charset="0"/>
              </a:rPr>
              <a:t>amddiffyn</a:t>
            </a:r>
            <a:r>
              <a:rPr lang="en-GB" sz="4400" b="1" dirty="0">
                <a:latin typeface="Arial" panose="020B0604020202020204" pitchFamily="34" charset="0"/>
                <a:cs typeface="Arial" panose="020B0604020202020204" pitchFamily="34" charset="0"/>
              </a:rPr>
              <a:t> plant Cymru </a:t>
            </a:r>
            <a:r>
              <a:rPr lang="en-GB" sz="4400" b="1" dirty="0" err="1">
                <a:latin typeface="Arial" panose="020B0604020202020204" pitchFamily="34" charset="0"/>
                <a:cs typeface="Arial" panose="020B0604020202020204" pitchFamily="34" charset="0"/>
              </a:rPr>
              <a:t>Gyfan</a:t>
            </a:r>
            <a:r>
              <a:rPr lang="en-GB" sz="4400" b="1" dirty="0">
                <a:latin typeface="Arial" panose="020B0604020202020204" pitchFamily="34" charset="0"/>
                <a:cs typeface="Arial" panose="020B0604020202020204" pitchFamily="34" charset="0"/>
              </a:rPr>
              <a:t> 2008</a:t>
            </a:r>
            <a:br>
              <a:rPr lang="en-GB" sz="4400" b="1" dirty="0">
                <a:latin typeface="Arial" panose="020B0604020202020204" pitchFamily="34" charset="0"/>
                <a:cs typeface="Arial" panose="020B0604020202020204" pitchFamily="34" charset="0"/>
              </a:rPr>
            </a:br>
            <a:r>
              <a:rPr lang="en-GB" sz="4400" b="1" dirty="0">
                <a:solidFill>
                  <a:schemeClr val="accent6">
                    <a:lumMod val="75000"/>
                  </a:schemeClr>
                </a:solidFill>
                <a:latin typeface="Arial" panose="020B0604020202020204" pitchFamily="34" charset="0"/>
                <a:cs typeface="Arial" panose="020B0604020202020204" pitchFamily="34" charset="0"/>
              </a:rPr>
              <a:t>All Wales Child Protection Procedures</a:t>
            </a:r>
            <a:br>
              <a:rPr lang="en-GB" sz="4400" b="1" dirty="0">
                <a:solidFill>
                  <a:schemeClr val="accent6">
                    <a:lumMod val="75000"/>
                  </a:schemeClr>
                </a:solidFill>
                <a:latin typeface="Arial" panose="020B0604020202020204" pitchFamily="34" charset="0"/>
                <a:cs typeface="Arial" panose="020B0604020202020204" pitchFamily="34" charset="0"/>
              </a:rPr>
            </a:br>
            <a:r>
              <a:rPr lang="en-GB" sz="4400" b="1" dirty="0">
                <a:solidFill>
                  <a:schemeClr val="accent6">
                    <a:lumMod val="75000"/>
                  </a:schemeClr>
                </a:solidFill>
                <a:latin typeface="Arial" panose="020B0604020202020204" pitchFamily="34" charset="0"/>
                <a:cs typeface="Arial" panose="020B0604020202020204" pitchFamily="34" charset="0"/>
              </a:rPr>
              <a:t>2008</a:t>
            </a:r>
          </a:p>
        </p:txBody>
      </p:sp>
      <p:pic>
        <p:nvPicPr>
          <p:cNvPr id="5" name="Content Placeholder 3">
            <a:extLst>
              <a:ext uri="{FF2B5EF4-FFF2-40B4-BE49-F238E27FC236}">
                <a16:creationId xmlns:a16="http://schemas.microsoft.com/office/drawing/2014/main" id="{D92E38D4-A5BB-4AC4-BC97-34F647D03B81}"/>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539552" y="2441937"/>
            <a:ext cx="2376264" cy="3143980"/>
          </a:xfrm>
        </p:spPr>
      </p:pic>
      <p:sp>
        <p:nvSpPr>
          <p:cNvPr id="4" name="Content Placeholder 3">
            <a:extLst>
              <a:ext uri="{FF2B5EF4-FFF2-40B4-BE49-F238E27FC236}">
                <a16:creationId xmlns:a16="http://schemas.microsoft.com/office/drawing/2014/main" id="{ABE2E47D-19E4-402A-8C1C-F03678394D7E}"/>
              </a:ext>
            </a:extLst>
          </p:cNvPr>
          <p:cNvSpPr>
            <a:spLocks noGrp="1"/>
          </p:cNvSpPr>
          <p:nvPr>
            <p:ph sz="half" idx="2"/>
          </p:nvPr>
        </p:nvSpPr>
        <p:spPr>
          <a:xfrm>
            <a:off x="4718248" y="3284984"/>
            <a:ext cx="3886200" cy="2160240"/>
          </a:xfrm>
        </p:spPr>
        <p:txBody>
          <a:bodyPr>
            <a:normAutofit fontScale="92500" lnSpcReduction="10000"/>
          </a:bodyPr>
          <a:lstStyle/>
          <a:p>
            <a:r>
              <a:rPr lang="en-GB" sz="2800" dirty="0" err="1">
                <a:latin typeface="Arial" panose="020B0604020202020204" pitchFamily="34" charset="0"/>
                <a:cs typeface="Arial" panose="020B0604020202020204" pitchFamily="34" charset="0"/>
              </a:rPr>
              <a:t>Cyfrifoldeb</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pawb</a:t>
            </a:r>
            <a:r>
              <a:rPr lang="en-GB" sz="2800" dirty="0">
                <a:latin typeface="Arial" panose="020B0604020202020204" pitchFamily="34" charset="0"/>
                <a:cs typeface="Arial" panose="020B0604020202020204" pitchFamily="34" charset="0"/>
              </a:rPr>
              <a:t>/ </a:t>
            </a:r>
            <a:r>
              <a:rPr lang="en-GB" sz="2800" dirty="0">
                <a:solidFill>
                  <a:schemeClr val="accent6">
                    <a:lumMod val="75000"/>
                  </a:schemeClr>
                </a:solidFill>
                <a:latin typeface="Arial" panose="020B0604020202020204" pitchFamily="34" charset="0"/>
                <a:cs typeface="Arial" panose="020B0604020202020204" pitchFamily="34" charset="0"/>
              </a:rPr>
              <a:t>Everyone’s responsibility</a:t>
            </a:r>
          </a:p>
          <a:p>
            <a:r>
              <a:rPr lang="en-GB" sz="2800" dirty="0" err="1">
                <a:latin typeface="Arial" panose="020B0604020202020204" pitchFamily="34" charset="0"/>
                <a:cs typeface="Arial" panose="020B0604020202020204" pitchFamily="34" charset="0"/>
              </a:rPr>
              <a:t>Glir</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Cynhwysfawr</a:t>
            </a:r>
            <a:r>
              <a:rPr lang="en-GB" sz="2800" dirty="0">
                <a:latin typeface="Arial" panose="020B0604020202020204" pitchFamily="34" charset="0"/>
                <a:cs typeface="Arial" panose="020B0604020202020204" pitchFamily="34" charset="0"/>
              </a:rPr>
              <a:t>/    </a:t>
            </a:r>
            <a:r>
              <a:rPr lang="en-GB" sz="2800" dirty="0">
                <a:solidFill>
                  <a:schemeClr val="accent6">
                    <a:lumMod val="75000"/>
                  </a:schemeClr>
                </a:solidFill>
                <a:latin typeface="Arial" panose="020B0604020202020204" pitchFamily="34" charset="0"/>
                <a:cs typeface="Arial" panose="020B0604020202020204" pitchFamily="34" charset="0"/>
              </a:rPr>
              <a:t>Clear, concise and comprehensive</a:t>
            </a:r>
          </a:p>
          <a:p>
            <a:endParaRPr lang="en-GB" dirty="0"/>
          </a:p>
        </p:txBody>
      </p:sp>
    </p:spTree>
    <p:extLst>
      <p:ext uri="{BB962C8B-B14F-4D97-AF65-F5344CB8AC3E}">
        <p14:creationId xmlns:p14="http://schemas.microsoft.com/office/powerpoint/2010/main" val="2552456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5505FFA9-F2DA-4C47-BDE2-B5D029C8337E}"/>
              </a:ext>
            </a:extLst>
          </p:cNvPr>
          <p:cNvSpPr>
            <a:spLocks noGrp="1"/>
          </p:cNvSpPr>
          <p:nvPr>
            <p:ph type="title"/>
          </p:nvPr>
        </p:nvSpPr>
        <p:spPr/>
        <p:txBody>
          <a:bodyPr>
            <a:normAutofit fontScale="90000"/>
          </a:bodyPr>
          <a:lstStyle/>
          <a:p>
            <a:pPr algn="ctr"/>
            <a:br>
              <a:rPr lang="en-US" altLang="en-US" dirty="0"/>
            </a:br>
            <a:r>
              <a:rPr lang="en-US" altLang="en-US" sz="4900" b="1" dirty="0">
                <a:latin typeface="Arial" panose="020B0604020202020204" pitchFamily="34" charset="0"/>
                <a:cs typeface="Arial" panose="020B0604020202020204" pitchFamily="34" charset="0"/>
              </a:rPr>
              <a:t>I </a:t>
            </a:r>
            <a:r>
              <a:rPr lang="en-US" altLang="en-US" sz="4900" b="1" dirty="0" err="1">
                <a:latin typeface="Arial" panose="020B0604020202020204" pitchFamily="34" charset="0"/>
                <a:cs typeface="Arial" panose="020B0604020202020204" pitchFamily="34" charset="0"/>
              </a:rPr>
              <a:t>bwy</a:t>
            </a:r>
            <a:r>
              <a:rPr lang="en-US" altLang="en-US" sz="4900" b="1" dirty="0">
                <a:latin typeface="Arial" panose="020B0604020202020204" pitchFamily="34" charset="0"/>
                <a:cs typeface="Arial" panose="020B0604020202020204" pitchFamily="34" charset="0"/>
              </a:rPr>
              <a:t>?</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Who for?</a:t>
            </a:r>
            <a:br>
              <a:rPr lang="en-US" altLang="en-US" dirty="0">
                <a:solidFill>
                  <a:srgbClr val="0000FF"/>
                </a:solidFill>
              </a:rPr>
            </a:br>
            <a:endParaRPr lang="en-GB" altLang="en-US" dirty="0"/>
          </a:p>
        </p:txBody>
      </p:sp>
      <p:sp>
        <p:nvSpPr>
          <p:cNvPr id="32771" name="Content Placeholder 2">
            <a:extLst>
              <a:ext uri="{FF2B5EF4-FFF2-40B4-BE49-F238E27FC236}">
                <a16:creationId xmlns:a16="http://schemas.microsoft.com/office/drawing/2014/main" id="{8B30C98A-39FB-4DCD-B49B-6C1CE9B5240E}"/>
              </a:ext>
            </a:extLst>
          </p:cNvPr>
          <p:cNvSpPr>
            <a:spLocks noGrp="1"/>
          </p:cNvSpPr>
          <p:nvPr>
            <p:ph sz="half" idx="1"/>
          </p:nvPr>
        </p:nvSpPr>
        <p:spPr>
          <a:xfrm>
            <a:off x="397768" y="1825625"/>
            <a:ext cx="3886200" cy="4351338"/>
          </a:xfrm>
        </p:spPr>
        <p:txBody>
          <a:bodyPr>
            <a:normAutofit/>
          </a:bodyPr>
          <a:lstStyle/>
          <a:p>
            <a:pPr>
              <a:spcBef>
                <a:spcPts val="700"/>
              </a:spcBef>
            </a:pPr>
            <a:r>
              <a:rPr lang="en-US" altLang="en-US" sz="2800" dirty="0" err="1">
                <a:latin typeface="Arial" panose="020B0604020202020204" pitchFamily="34" charset="0"/>
                <a:cs typeface="Arial" panose="020B0604020202020204" pitchFamily="34" charset="0"/>
              </a:rPr>
              <a:t>Unrhyw</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unigolyn</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sydd</a:t>
            </a:r>
            <a:r>
              <a:rPr lang="en-US" altLang="en-US" sz="2800" dirty="0">
                <a:latin typeface="Arial" panose="020B0604020202020204" pitchFamily="34" charset="0"/>
                <a:cs typeface="Arial" panose="020B0604020202020204" pitchFamily="34" charset="0"/>
              </a:rPr>
              <a:t>…</a:t>
            </a:r>
          </a:p>
          <a:p>
            <a:pPr>
              <a:spcBef>
                <a:spcPts val="700"/>
              </a:spcBef>
            </a:pPr>
            <a:r>
              <a:rPr lang="en-US" altLang="en-US" sz="2800" dirty="0" err="1">
                <a:latin typeface="Arial" panose="020B0604020202020204" pitchFamily="34" charset="0"/>
                <a:cs typeface="Arial" panose="020B0604020202020204" pitchFamily="34" charset="0"/>
              </a:rPr>
              <a:t>Unrhyw</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asiantaeth</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sydd</a:t>
            </a:r>
            <a:r>
              <a:rPr lang="en-US" altLang="en-US" sz="2800" dirty="0">
                <a:latin typeface="Arial" panose="020B0604020202020204" pitchFamily="34" charset="0"/>
                <a:cs typeface="Arial" panose="020B0604020202020204" pitchFamily="34" charset="0"/>
              </a:rPr>
              <a:t>… </a:t>
            </a:r>
          </a:p>
          <a:p>
            <a:pPr>
              <a:spcBef>
                <a:spcPts val="700"/>
              </a:spcBef>
              <a:buFontTx/>
              <a:buNone/>
            </a:pPr>
            <a:r>
              <a:rPr lang="en-US" altLang="en-US" sz="2800" dirty="0">
                <a:latin typeface="Arial" panose="020B0604020202020204" pitchFamily="34" charset="0"/>
                <a:cs typeface="Arial" panose="020B0604020202020204" pitchFamily="34" charset="0"/>
              </a:rPr>
              <a:t>…</a:t>
            </a:r>
            <a:r>
              <a:rPr lang="en-US" altLang="en-US" sz="2800" dirty="0" err="1">
                <a:latin typeface="Arial" panose="020B0604020202020204" pitchFamily="34" charset="0"/>
                <a:cs typeface="Arial" panose="020B0604020202020204" pitchFamily="34" charset="0"/>
              </a:rPr>
              <a:t>yn</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gweithio</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gyda</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phlant</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teuluoedd</a:t>
            </a:r>
            <a:r>
              <a:rPr lang="en-US" altLang="en-US" sz="2800" dirty="0">
                <a:latin typeface="Arial" panose="020B0604020202020204" pitchFamily="34" charset="0"/>
                <a:cs typeface="Arial" panose="020B0604020202020204" pitchFamily="34" charset="0"/>
              </a:rPr>
              <a:t> neu </a:t>
            </a:r>
            <a:r>
              <a:rPr lang="en-US" altLang="en-US" sz="2800" dirty="0" err="1">
                <a:latin typeface="Arial" panose="020B0604020202020204" pitchFamily="34" charset="0"/>
                <a:cs typeface="Arial" panose="020B0604020202020204" pitchFamily="34" charset="0"/>
              </a:rPr>
              <a:t>oedolion</a:t>
            </a:r>
            <a:r>
              <a:rPr lang="en-US" altLang="en-US" sz="2800" dirty="0">
                <a:latin typeface="Arial" panose="020B0604020202020204" pitchFamily="34" charset="0"/>
                <a:cs typeface="Arial" panose="020B0604020202020204" pitchFamily="34" charset="0"/>
              </a:rPr>
              <a:t> a </a:t>
            </a:r>
            <a:r>
              <a:rPr lang="en-US" altLang="en-US" sz="2800" dirty="0" err="1">
                <a:latin typeface="Arial" panose="020B0604020202020204" pitchFamily="34" charset="0"/>
                <a:cs typeface="Arial" panose="020B0604020202020204" pitchFamily="34" charset="0"/>
              </a:rPr>
              <a:t>allai</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achosi</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niwed</a:t>
            </a:r>
            <a:endParaRPr lang="en-US" altLang="en-US" sz="2800" dirty="0">
              <a:latin typeface="Arial" panose="020B0604020202020204" pitchFamily="34" charset="0"/>
              <a:cs typeface="Arial" panose="020B0604020202020204" pitchFamily="34" charset="0"/>
            </a:endParaRPr>
          </a:p>
          <a:p>
            <a:pPr>
              <a:spcBef>
                <a:spcPts val="700"/>
              </a:spcBef>
              <a:buFontTx/>
              <a:buNone/>
            </a:pPr>
            <a:r>
              <a:rPr lang="en-GB" sz="1200" b="1" dirty="0">
                <a:latin typeface="Arial" panose="020B0604020202020204" pitchFamily="34" charset="0"/>
                <a:cs typeface="Arial" panose="020B0604020202020204" pitchFamily="34" charset="0"/>
              </a:rPr>
              <a:t>	Canllawiau </a:t>
            </a:r>
            <a:r>
              <a:rPr lang="en-GB" sz="1200" b="1" dirty="0" err="1">
                <a:latin typeface="Arial" panose="020B0604020202020204" pitchFamily="34" charset="0"/>
                <a:cs typeface="Arial" panose="020B0604020202020204" pitchFamily="34" charset="0"/>
              </a:rPr>
              <a:t>amddiffyn</a:t>
            </a:r>
            <a:r>
              <a:rPr lang="en-GB" sz="1200" b="1" dirty="0">
                <a:latin typeface="Arial" panose="020B0604020202020204" pitchFamily="34" charset="0"/>
                <a:cs typeface="Arial" panose="020B0604020202020204" pitchFamily="34" charset="0"/>
              </a:rPr>
              <a:t> plant Cymru </a:t>
            </a:r>
            <a:r>
              <a:rPr lang="en-GB" sz="1200" b="1" dirty="0" err="1">
                <a:latin typeface="Arial" panose="020B0604020202020204" pitchFamily="34" charset="0"/>
                <a:cs typeface="Arial" panose="020B0604020202020204" pitchFamily="34" charset="0"/>
              </a:rPr>
              <a:t>Gyfan</a:t>
            </a:r>
            <a:r>
              <a:rPr lang="en-GB" sz="1200" b="1" dirty="0">
                <a:latin typeface="Arial" panose="020B0604020202020204" pitchFamily="34" charset="0"/>
                <a:cs typeface="Arial" panose="020B0604020202020204" pitchFamily="34" charset="0"/>
              </a:rPr>
              <a:t> 2008</a:t>
            </a:r>
            <a:endParaRPr lang="en-GB" altLang="en-US" sz="1200" dirty="0">
              <a:latin typeface="Arial" panose="020B0604020202020204" pitchFamily="34" charset="0"/>
              <a:cs typeface="Arial" panose="020B0604020202020204" pitchFamily="34" charset="0"/>
            </a:endParaRPr>
          </a:p>
        </p:txBody>
      </p:sp>
      <p:sp>
        <p:nvSpPr>
          <p:cNvPr id="32772" name="Content Placeholder 3">
            <a:extLst>
              <a:ext uri="{FF2B5EF4-FFF2-40B4-BE49-F238E27FC236}">
                <a16:creationId xmlns:a16="http://schemas.microsoft.com/office/drawing/2014/main" id="{A1856B0E-9537-4DB4-B374-B2A2852E3273}"/>
              </a:ext>
            </a:extLst>
          </p:cNvPr>
          <p:cNvSpPr>
            <a:spLocks noGrp="1"/>
          </p:cNvSpPr>
          <p:nvPr>
            <p:ph sz="half" idx="2"/>
          </p:nvPr>
        </p:nvSpPr>
        <p:spPr/>
        <p:txBody>
          <a:bodyPr/>
          <a:lstStyle/>
          <a:p>
            <a:pPr>
              <a:spcBef>
                <a:spcPts val="700"/>
              </a:spcBef>
              <a:buClr>
                <a:srgbClr val="0000FF"/>
              </a:buClr>
            </a:pPr>
            <a:r>
              <a:rPr lang="en-US" altLang="en-US" sz="2800" dirty="0">
                <a:solidFill>
                  <a:schemeClr val="accent6">
                    <a:lumMod val="75000"/>
                  </a:schemeClr>
                </a:solidFill>
                <a:latin typeface="Arial" panose="020B0604020202020204" pitchFamily="34" charset="0"/>
                <a:cs typeface="Arial" panose="020B0604020202020204" pitchFamily="34" charset="0"/>
              </a:rPr>
              <a:t>Any individual who…</a:t>
            </a:r>
          </a:p>
          <a:p>
            <a:pPr>
              <a:spcBef>
                <a:spcPts val="700"/>
              </a:spcBef>
              <a:buClr>
                <a:srgbClr val="0000FF"/>
              </a:buClr>
            </a:pPr>
            <a:r>
              <a:rPr lang="en-US" altLang="en-US" sz="2800" dirty="0">
                <a:solidFill>
                  <a:schemeClr val="accent6">
                    <a:lumMod val="75000"/>
                  </a:schemeClr>
                </a:solidFill>
                <a:latin typeface="Arial" panose="020B0604020202020204" pitchFamily="34" charset="0"/>
                <a:cs typeface="Arial" panose="020B0604020202020204" pitchFamily="34" charset="0"/>
              </a:rPr>
              <a:t>Any agency who…</a:t>
            </a:r>
          </a:p>
          <a:p>
            <a:pPr>
              <a:spcBef>
                <a:spcPts val="700"/>
              </a:spcBef>
              <a:buClr>
                <a:srgbClr val="0000FF"/>
              </a:buClr>
              <a:buFont typeface="Arial" panose="020B0604020202020204" pitchFamily="34" charset="0"/>
              <a:buNone/>
            </a:pPr>
            <a:endParaRPr lang="en-US" altLang="en-US" sz="2800" dirty="0">
              <a:solidFill>
                <a:schemeClr val="accent6">
                  <a:lumMod val="75000"/>
                </a:schemeClr>
              </a:solidFill>
              <a:latin typeface="Arial" panose="020B0604020202020204" pitchFamily="34" charset="0"/>
              <a:cs typeface="Arial" panose="020B0604020202020204" pitchFamily="34" charset="0"/>
            </a:endParaRPr>
          </a:p>
          <a:p>
            <a:pPr>
              <a:spcBef>
                <a:spcPts val="700"/>
              </a:spcBef>
              <a:buFontTx/>
              <a:buNone/>
            </a:pPr>
            <a:r>
              <a:rPr lang="en-US" altLang="en-US" sz="2800" dirty="0">
                <a:solidFill>
                  <a:schemeClr val="accent6">
                    <a:lumMod val="75000"/>
                  </a:schemeClr>
                </a:solidFill>
                <a:latin typeface="Arial" panose="020B0604020202020204" pitchFamily="34" charset="0"/>
                <a:cs typeface="Arial" panose="020B0604020202020204" pitchFamily="34" charset="0"/>
              </a:rPr>
              <a:t>…works with children, families or with adults who may be a risk to children</a:t>
            </a:r>
          </a:p>
          <a:p>
            <a:pPr algn="r">
              <a:spcBef>
                <a:spcPts val="300"/>
              </a:spcBef>
              <a:buFontTx/>
              <a:buNone/>
            </a:pPr>
            <a:r>
              <a:rPr lang="en-US" altLang="en-US" sz="1200" dirty="0">
                <a:solidFill>
                  <a:schemeClr val="accent6">
                    <a:lumMod val="75000"/>
                  </a:schemeClr>
                </a:solidFill>
              </a:rPr>
              <a:t>All Wales Child Protection Procedures, 2008:49</a:t>
            </a:r>
          </a:p>
          <a:p>
            <a:endParaRPr lang="en-GB"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B491081E-B0CC-4813-A8BE-9D8228BAA006}"/>
              </a:ext>
            </a:extLst>
          </p:cNvPr>
          <p:cNvSpPr>
            <a:spLocks noGrp="1"/>
          </p:cNvSpPr>
          <p:nvPr>
            <p:ph type="title"/>
          </p:nvPr>
        </p:nvSpPr>
        <p:spPr/>
        <p:txBody>
          <a:bodyPr>
            <a:normAutofit/>
          </a:bodyPr>
          <a:lstStyle/>
          <a:p>
            <a:pPr algn="ctr"/>
            <a:r>
              <a:rPr lang="en-GB" altLang="en-US" sz="4800" b="1" dirty="0"/>
              <a:t>2019</a:t>
            </a:r>
          </a:p>
        </p:txBody>
      </p:sp>
      <p:pic>
        <p:nvPicPr>
          <p:cNvPr id="34819" name="Content Placeholder 6">
            <a:extLst>
              <a:ext uri="{FF2B5EF4-FFF2-40B4-BE49-F238E27FC236}">
                <a16:creationId xmlns:a16="http://schemas.microsoft.com/office/drawing/2014/main" id="{791C2854-A4FE-413A-83CA-C787C74B342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1844675"/>
            <a:ext cx="8964613" cy="2803525"/>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5773E9F4-B143-426E-A129-E33791696410}"/>
              </a:ext>
            </a:extLst>
          </p:cNvPr>
          <p:cNvSpPr>
            <a:spLocks noGrp="1"/>
          </p:cNvSpPr>
          <p:nvPr>
            <p:ph type="title"/>
          </p:nvPr>
        </p:nvSpPr>
        <p:spPr/>
        <p:txBody>
          <a:bodyPr/>
          <a:lstStyle/>
          <a:p>
            <a:endParaRPr lang="en-GB" altLang="en-US"/>
          </a:p>
        </p:txBody>
      </p:sp>
      <p:pic>
        <p:nvPicPr>
          <p:cNvPr id="35843" name="Content Placeholder 3">
            <a:extLst>
              <a:ext uri="{FF2B5EF4-FFF2-40B4-BE49-F238E27FC236}">
                <a16:creationId xmlns:a16="http://schemas.microsoft.com/office/drawing/2014/main" id="{AE00FE21-8CD1-43FC-AFB7-4299384ED1C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4E508073-7300-4DE3-8EEE-B4D404D2320C}"/>
              </a:ext>
            </a:extLst>
          </p:cNvPr>
          <p:cNvSpPr>
            <a:spLocks noGrp="1"/>
          </p:cNvSpPr>
          <p:nvPr>
            <p:ph type="title"/>
          </p:nvPr>
        </p:nvSpPr>
        <p:spPr/>
        <p:txBody>
          <a:bodyPr>
            <a:normAutofit fontScale="90000"/>
          </a:bodyPr>
          <a:lstStyle/>
          <a:p>
            <a:pPr algn="ctr"/>
            <a:br>
              <a:rPr lang="en-US" altLang="en-US" dirty="0"/>
            </a:br>
            <a:r>
              <a:rPr lang="en-US" altLang="en-US" sz="4900" b="1" dirty="0">
                <a:latin typeface="Arial" panose="020B0604020202020204" pitchFamily="34" charset="0"/>
                <a:cs typeface="Arial" panose="020B0604020202020204" pitchFamily="34" charset="0"/>
              </a:rPr>
              <a:t>Lord Laming</a:t>
            </a:r>
            <a:br>
              <a:rPr lang="en-US" altLang="en-US" dirty="0"/>
            </a:br>
            <a:endParaRPr lang="en-GB" altLang="en-US" dirty="0"/>
          </a:p>
        </p:txBody>
      </p:sp>
      <p:sp>
        <p:nvSpPr>
          <p:cNvPr id="5" name="Content Placeholder 4">
            <a:extLst>
              <a:ext uri="{FF2B5EF4-FFF2-40B4-BE49-F238E27FC236}">
                <a16:creationId xmlns:a16="http://schemas.microsoft.com/office/drawing/2014/main" id="{534B2515-EB45-44A8-8962-32F2D986EB84}"/>
              </a:ext>
            </a:extLst>
          </p:cNvPr>
          <p:cNvSpPr>
            <a:spLocks noGrp="1"/>
          </p:cNvSpPr>
          <p:nvPr>
            <p:ph idx="1"/>
          </p:nvPr>
        </p:nvSpPr>
        <p:spPr/>
        <p:txBody>
          <a:bodyPr/>
          <a:lstStyle/>
          <a:p>
            <a:pPr>
              <a:defRPr/>
            </a:pPr>
            <a:endParaRPr lang="en-GB" dirty="0"/>
          </a:p>
          <a:p>
            <a:pPr marL="0" indent="0">
              <a:buFont typeface="Arial" panose="020B0604020202020204" pitchFamily="34" charset="0"/>
              <a:buNone/>
              <a:defRPr/>
            </a:pPr>
            <a:r>
              <a:rPr lang="en-US" altLang="en-US" dirty="0"/>
              <a:t>‘</a:t>
            </a:r>
            <a:r>
              <a:rPr lang="en-US" altLang="en-US" sz="3600" dirty="0">
                <a:solidFill>
                  <a:schemeClr val="accent6">
                    <a:lumMod val="75000"/>
                  </a:schemeClr>
                </a:solidFill>
              </a:rPr>
              <a:t>Doing the basic things well keeps children safe.’</a:t>
            </a:r>
          </a:p>
          <a:p>
            <a:pPr marL="0" indent="0">
              <a:buFont typeface="Arial" panose="020B0604020202020204" pitchFamily="34" charset="0"/>
              <a:buNone/>
              <a:defRPr/>
            </a:pPr>
            <a:endParaRPr lang="en-US" altLang="en-US" sz="3600" dirty="0">
              <a:solidFill>
                <a:schemeClr val="accent6">
                  <a:lumMod val="75000"/>
                </a:schemeClr>
              </a:solidFill>
            </a:endParaRPr>
          </a:p>
          <a:p>
            <a:pPr marL="0" indent="0" algn="r">
              <a:buFont typeface="Arial" panose="020B0604020202020204" pitchFamily="34" charset="0"/>
              <a:buNone/>
              <a:defRPr/>
            </a:pPr>
            <a:r>
              <a:rPr lang="en-US" altLang="en-US" sz="3600" dirty="0">
                <a:solidFill>
                  <a:schemeClr val="accent6">
                    <a:lumMod val="75000"/>
                  </a:schemeClr>
                </a:solidFill>
              </a:rPr>
              <a:t>Lord Laming, The Victoria </a:t>
            </a:r>
            <a:r>
              <a:rPr lang="en-US" altLang="en-US" sz="3600" dirty="0" err="1">
                <a:solidFill>
                  <a:schemeClr val="accent6">
                    <a:lumMod val="75000"/>
                  </a:schemeClr>
                </a:solidFill>
              </a:rPr>
              <a:t>Climbi</a:t>
            </a:r>
            <a:r>
              <a:rPr lang="en-US" altLang="en-US" sz="3600" dirty="0" err="1">
                <a:solidFill>
                  <a:schemeClr val="accent6">
                    <a:lumMod val="75000"/>
                  </a:schemeClr>
                </a:solidFill>
                <a:cs typeface="Arial" pitchFamily="34" charset="0"/>
              </a:rPr>
              <a:t>é</a:t>
            </a:r>
            <a:r>
              <a:rPr lang="en-US" altLang="en-US" sz="3600" dirty="0">
                <a:solidFill>
                  <a:schemeClr val="accent6">
                    <a:lumMod val="75000"/>
                  </a:schemeClr>
                </a:solidFill>
              </a:rPr>
              <a:t> Inquiry, 2003:190 </a:t>
            </a:r>
          </a:p>
          <a:p>
            <a:pPr marL="0" indent="0">
              <a:buFont typeface="Arial" panose="020B0604020202020204" pitchFamily="34" charset="0"/>
              <a:buNone/>
              <a:defRPr/>
            </a:pPr>
            <a:endParaRPr lang="en-US" altLang="en-US" dirty="0"/>
          </a:p>
          <a:p>
            <a:pPr marL="0" indent="0">
              <a:buFont typeface="Arial" panose="020B0604020202020204" pitchFamily="34" charset="0"/>
              <a:buNone/>
              <a:defRPr/>
            </a:pPr>
            <a:endParaRPr lang="en-US" altLang="en-US" dirty="0"/>
          </a:p>
          <a:p>
            <a:pPr>
              <a:defRPr/>
            </a:pP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2D78AD86-06DD-4DBE-9E06-2013ACCF42B7}"/>
              </a:ext>
            </a:extLst>
          </p:cNvPr>
          <p:cNvSpPr>
            <a:spLocks noGrp="1"/>
          </p:cNvSpPr>
          <p:nvPr>
            <p:ph type="title"/>
          </p:nvPr>
        </p:nvSpPr>
        <p:spPr>
          <a:xfrm>
            <a:off x="457200" y="274638"/>
            <a:ext cx="8229600" cy="922337"/>
          </a:xfrm>
        </p:spPr>
        <p:txBody>
          <a:bodyPr>
            <a:normAutofit fontScale="90000"/>
          </a:bodyPr>
          <a:lstStyle/>
          <a:p>
            <a:pPr algn="ctr"/>
            <a:br>
              <a:rPr lang="en-US" altLang="en-US" dirty="0"/>
            </a:br>
            <a:r>
              <a:rPr lang="en-US" altLang="en-US" sz="4900" b="1" dirty="0" err="1"/>
              <a:t>Fframwaith</a:t>
            </a:r>
            <a:r>
              <a:rPr lang="en-US" altLang="en-US" sz="4900" b="1" dirty="0"/>
              <a:t> </a:t>
            </a:r>
            <a:r>
              <a:rPr lang="en-US" altLang="en-US" sz="4900" b="1" dirty="0" err="1"/>
              <a:t>Deddfwriaethol</a:t>
            </a:r>
            <a:br>
              <a:rPr lang="en-US" altLang="en-US" sz="4900" b="1" dirty="0"/>
            </a:br>
            <a:r>
              <a:rPr lang="en-US" altLang="en-US" sz="4900" b="1" dirty="0">
                <a:solidFill>
                  <a:schemeClr val="accent6">
                    <a:lumMod val="75000"/>
                  </a:schemeClr>
                </a:solidFill>
              </a:rPr>
              <a:t>Legislative Framework</a:t>
            </a:r>
            <a:br>
              <a:rPr lang="en-US" altLang="en-US" dirty="0">
                <a:solidFill>
                  <a:srgbClr val="0000FF"/>
                </a:solidFill>
              </a:rPr>
            </a:br>
            <a:endParaRPr lang="en-GB" altLang="en-US" dirty="0"/>
          </a:p>
        </p:txBody>
      </p:sp>
      <p:sp>
        <p:nvSpPr>
          <p:cNvPr id="30723" name="Content Placeholder 2">
            <a:extLst>
              <a:ext uri="{FF2B5EF4-FFF2-40B4-BE49-F238E27FC236}">
                <a16:creationId xmlns:a16="http://schemas.microsoft.com/office/drawing/2014/main" id="{21C4851F-9057-4B08-BA28-D605ED647FEA}"/>
              </a:ext>
            </a:extLst>
          </p:cNvPr>
          <p:cNvSpPr>
            <a:spLocks noGrp="1"/>
          </p:cNvSpPr>
          <p:nvPr>
            <p:ph sz="half" idx="1"/>
          </p:nvPr>
        </p:nvSpPr>
        <p:spPr>
          <a:xfrm>
            <a:off x="179512" y="1412875"/>
            <a:ext cx="4248472" cy="4176713"/>
          </a:xfrm>
        </p:spPr>
        <p:txBody>
          <a:bodyPr vert="horz" lIns="91440" tIns="45720" rIns="91440" bIns="45720" rtlCol="0" anchor="t">
            <a:normAutofit/>
          </a:bodyPr>
          <a:lstStyle/>
          <a:p>
            <a:pPr>
              <a:spcBef>
                <a:spcPts val="500"/>
              </a:spcBef>
            </a:pPr>
            <a:r>
              <a:rPr lang="en-US" sz="2400" b="1" dirty="0" err="1">
                <a:ea typeface="+mn-lt"/>
                <a:cs typeface="+mn-lt"/>
              </a:rPr>
              <a:t>Deddf</a:t>
            </a:r>
            <a:r>
              <a:rPr lang="en-US" sz="2400" b="1" dirty="0">
                <a:ea typeface="+mn-lt"/>
                <a:cs typeface="+mn-lt"/>
              </a:rPr>
              <a:t> Plant 1989</a:t>
            </a:r>
            <a:endParaRPr lang="en-US" sz="2400" dirty="0">
              <a:ea typeface="+mn-lt"/>
              <a:cs typeface="+mn-lt"/>
            </a:endParaRPr>
          </a:p>
          <a:p>
            <a:pPr>
              <a:spcBef>
                <a:spcPts val="500"/>
              </a:spcBef>
            </a:pPr>
            <a:r>
              <a:rPr lang="en-US" sz="2400" b="1" dirty="0">
                <a:ea typeface="+mn-lt"/>
                <a:cs typeface="+mn-lt"/>
              </a:rPr>
              <a:t>CCUHP</a:t>
            </a:r>
            <a:endParaRPr lang="en-US" sz="2400" dirty="0">
              <a:ea typeface="+mn-lt"/>
              <a:cs typeface="+mn-lt"/>
            </a:endParaRPr>
          </a:p>
          <a:p>
            <a:pPr>
              <a:spcBef>
                <a:spcPts val="500"/>
              </a:spcBef>
            </a:pPr>
            <a:r>
              <a:rPr lang="en-US" sz="2400" b="1" dirty="0" err="1">
                <a:ea typeface="+mn-lt"/>
                <a:cs typeface="+mn-lt"/>
              </a:rPr>
              <a:t>Deddf</a:t>
            </a:r>
            <a:r>
              <a:rPr lang="en-US" sz="2400" b="1" dirty="0">
                <a:ea typeface="+mn-lt"/>
                <a:cs typeface="+mn-lt"/>
              </a:rPr>
              <a:t> </a:t>
            </a:r>
            <a:r>
              <a:rPr lang="en-US" sz="2400" b="1" dirty="0" err="1">
                <a:ea typeface="+mn-lt"/>
                <a:cs typeface="+mn-lt"/>
              </a:rPr>
              <a:t>Hawliau</a:t>
            </a:r>
            <a:r>
              <a:rPr lang="en-US" sz="2400" b="1" dirty="0">
                <a:ea typeface="+mn-lt"/>
                <a:cs typeface="+mn-lt"/>
              </a:rPr>
              <a:t> </a:t>
            </a:r>
            <a:r>
              <a:rPr lang="en-US" sz="2400" b="1" dirty="0" err="1">
                <a:ea typeface="+mn-lt"/>
                <a:cs typeface="+mn-lt"/>
              </a:rPr>
              <a:t>Dynol</a:t>
            </a:r>
            <a:r>
              <a:rPr lang="en-US" sz="2400" b="1" dirty="0">
                <a:ea typeface="+mn-lt"/>
                <a:cs typeface="+mn-lt"/>
              </a:rPr>
              <a:t> 1998</a:t>
            </a:r>
            <a:endParaRPr lang="en-US" sz="2400" dirty="0">
              <a:ea typeface="+mn-lt"/>
              <a:cs typeface="+mn-lt"/>
            </a:endParaRPr>
          </a:p>
          <a:p>
            <a:pPr>
              <a:spcBef>
                <a:spcPts val="500"/>
              </a:spcBef>
            </a:pPr>
            <a:r>
              <a:rPr lang="en-US" sz="2400" b="1" dirty="0" err="1">
                <a:ea typeface="+mn-lt"/>
                <a:cs typeface="+mn-lt"/>
              </a:rPr>
              <a:t>Derddf</a:t>
            </a:r>
            <a:r>
              <a:rPr lang="en-US" sz="2400" b="1" dirty="0">
                <a:ea typeface="+mn-lt"/>
                <a:cs typeface="+mn-lt"/>
              </a:rPr>
              <a:t> </a:t>
            </a:r>
            <a:r>
              <a:rPr lang="en-US" sz="2400" b="1" dirty="0" err="1">
                <a:ea typeface="+mn-lt"/>
                <a:cs typeface="+mn-lt"/>
              </a:rPr>
              <a:t>Safonau</a:t>
            </a:r>
            <a:r>
              <a:rPr lang="en-US" sz="2400" b="1" dirty="0">
                <a:ea typeface="+mn-lt"/>
                <a:cs typeface="+mn-lt"/>
              </a:rPr>
              <a:t> </a:t>
            </a:r>
            <a:r>
              <a:rPr lang="en-US" sz="2400" b="1" dirty="0" err="1">
                <a:ea typeface="+mn-lt"/>
                <a:cs typeface="+mn-lt"/>
              </a:rPr>
              <a:t>Gofal</a:t>
            </a:r>
            <a:r>
              <a:rPr lang="en-US" sz="2400" b="1" dirty="0">
                <a:ea typeface="+mn-lt"/>
                <a:cs typeface="+mn-lt"/>
              </a:rPr>
              <a:t> 2000</a:t>
            </a:r>
            <a:endParaRPr lang="en-US" sz="2400" dirty="0">
              <a:ea typeface="+mn-lt"/>
              <a:cs typeface="+mn-lt"/>
            </a:endParaRPr>
          </a:p>
          <a:p>
            <a:pPr>
              <a:spcBef>
                <a:spcPts val="500"/>
              </a:spcBef>
            </a:pPr>
            <a:r>
              <a:rPr lang="en-US" sz="2400" b="1" dirty="0">
                <a:cs typeface="Calibri"/>
              </a:rPr>
              <a:t>RDDC 2018</a:t>
            </a:r>
            <a:endParaRPr lang="en-US" sz="2400" dirty="0">
              <a:ea typeface="+mn-lt"/>
              <a:cs typeface="+mn-lt"/>
            </a:endParaRPr>
          </a:p>
          <a:p>
            <a:pPr>
              <a:spcBef>
                <a:spcPts val="500"/>
              </a:spcBef>
            </a:pPr>
            <a:r>
              <a:rPr lang="en-US" sz="2400" b="1" dirty="0" err="1">
                <a:ea typeface="+mn-lt"/>
                <a:cs typeface="+mn-lt"/>
              </a:rPr>
              <a:t>Deddf</a:t>
            </a:r>
            <a:r>
              <a:rPr lang="en-US" sz="2400" b="1" dirty="0">
                <a:ea typeface="+mn-lt"/>
                <a:cs typeface="+mn-lt"/>
              </a:rPr>
              <a:t> </a:t>
            </a:r>
            <a:r>
              <a:rPr lang="en-US" sz="2400" b="1" dirty="0" err="1">
                <a:ea typeface="+mn-lt"/>
                <a:cs typeface="+mn-lt"/>
              </a:rPr>
              <a:t>Comisiynydd</a:t>
            </a:r>
            <a:r>
              <a:rPr lang="en-US" sz="2400" b="1" dirty="0">
                <a:ea typeface="+mn-lt"/>
                <a:cs typeface="+mn-lt"/>
              </a:rPr>
              <a:t> Plant Cymru 2001</a:t>
            </a:r>
            <a:endParaRPr lang="en-US" sz="2400" dirty="0">
              <a:ea typeface="+mn-lt"/>
              <a:cs typeface="+mn-lt"/>
            </a:endParaRPr>
          </a:p>
          <a:p>
            <a:pPr>
              <a:spcBef>
                <a:spcPts val="500"/>
              </a:spcBef>
            </a:pPr>
            <a:r>
              <a:rPr lang="en-US" sz="2400" b="1" dirty="0" err="1">
                <a:ea typeface="+mn-lt"/>
                <a:cs typeface="+mn-lt"/>
              </a:rPr>
              <a:t>Adroddiad</a:t>
            </a:r>
            <a:r>
              <a:rPr lang="en-US" sz="2400" b="1" dirty="0">
                <a:ea typeface="+mn-lt"/>
                <a:cs typeface="+mn-lt"/>
              </a:rPr>
              <a:t> Bichard 2004</a:t>
            </a:r>
            <a:endParaRPr lang="en-US" sz="2400" dirty="0">
              <a:ea typeface="+mn-lt"/>
              <a:cs typeface="+mn-lt"/>
            </a:endParaRPr>
          </a:p>
          <a:p>
            <a:pPr>
              <a:spcBef>
                <a:spcPts val="500"/>
              </a:spcBef>
            </a:pPr>
            <a:r>
              <a:rPr lang="en-US" sz="2400" b="1" dirty="0" err="1">
                <a:ea typeface="+mn-lt"/>
                <a:cs typeface="+mn-lt"/>
              </a:rPr>
              <a:t>Deddf</a:t>
            </a:r>
            <a:r>
              <a:rPr lang="en-US" sz="2400" b="1" dirty="0">
                <a:ea typeface="+mn-lt"/>
                <a:cs typeface="+mn-lt"/>
              </a:rPr>
              <a:t> Plant 2004</a:t>
            </a:r>
            <a:endParaRPr lang="en-US" sz="2400" dirty="0">
              <a:ea typeface="+mn-lt"/>
              <a:cs typeface="+mn-lt"/>
            </a:endParaRPr>
          </a:p>
          <a:p>
            <a:endParaRPr lang="en-GB" altLang="en-US" dirty="0"/>
          </a:p>
        </p:txBody>
      </p:sp>
      <p:sp>
        <p:nvSpPr>
          <p:cNvPr id="30724" name="Content Placeholder 3">
            <a:extLst>
              <a:ext uri="{FF2B5EF4-FFF2-40B4-BE49-F238E27FC236}">
                <a16:creationId xmlns:a16="http://schemas.microsoft.com/office/drawing/2014/main" id="{27F4CF47-3DC2-4629-A5C5-B5B96B6E40FD}"/>
              </a:ext>
            </a:extLst>
          </p:cNvPr>
          <p:cNvSpPr>
            <a:spLocks noGrp="1"/>
          </p:cNvSpPr>
          <p:nvPr>
            <p:ph sz="half" idx="2"/>
          </p:nvPr>
        </p:nvSpPr>
        <p:spPr>
          <a:xfrm>
            <a:off x="4648200" y="1412875"/>
            <a:ext cx="4495800" cy="4176713"/>
          </a:xfrm>
        </p:spPr>
        <p:txBody>
          <a:bodyPr vert="horz" lIns="91440" tIns="45720" rIns="91440" bIns="45720" rtlCol="0" anchor="t">
            <a:normAutofit/>
          </a:bodyPr>
          <a:lstStyle/>
          <a:p>
            <a:pPr>
              <a:spcBef>
                <a:spcPts val="500"/>
              </a:spcBef>
              <a:buClr>
                <a:srgbClr val="0000FF"/>
              </a:buClr>
            </a:pPr>
            <a:r>
              <a:rPr lang="en-US" sz="2400" b="1" dirty="0">
                <a:solidFill>
                  <a:schemeClr val="accent6">
                    <a:lumMod val="75000"/>
                  </a:schemeClr>
                </a:solidFill>
                <a:ea typeface="+mn-lt"/>
                <a:cs typeface="+mn-lt"/>
              </a:rPr>
              <a:t>Children Act 1989</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ea typeface="+mn-lt"/>
                <a:cs typeface="+mn-lt"/>
              </a:rPr>
              <a:t>UNCRC</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ea typeface="+mn-lt"/>
                <a:cs typeface="+mn-lt"/>
              </a:rPr>
              <a:t>The Human Rights Act 1998</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ea typeface="+mn-lt"/>
                <a:cs typeface="+mn-lt"/>
              </a:rPr>
              <a:t>Care Standards Act 2000</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cs typeface="Calibri"/>
              </a:rPr>
              <a:t>GDPR 2018</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ea typeface="+mn-lt"/>
                <a:cs typeface="+mn-lt"/>
              </a:rPr>
              <a:t>Children’s Commissioner for Wales Act 2001</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ea typeface="+mn-lt"/>
                <a:cs typeface="+mn-lt"/>
              </a:rPr>
              <a:t>The Bichard Report 2004 </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ea typeface="+mn-lt"/>
                <a:cs typeface="+mn-lt"/>
              </a:rPr>
              <a:t>Children Act 2004</a:t>
            </a:r>
            <a:endParaRPr lang="en-US" sz="2400" dirty="0">
              <a:solidFill>
                <a:schemeClr val="accent6">
                  <a:lumMod val="75000"/>
                </a:schemeClr>
              </a:solidFill>
              <a:ea typeface="+mn-lt"/>
              <a:cs typeface="+mn-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2D78AD86-06DD-4DBE-9E06-2013ACCF42B7}"/>
              </a:ext>
            </a:extLst>
          </p:cNvPr>
          <p:cNvSpPr>
            <a:spLocks noGrp="1"/>
          </p:cNvSpPr>
          <p:nvPr>
            <p:ph type="title"/>
          </p:nvPr>
        </p:nvSpPr>
        <p:spPr>
          <a:xfrm>
            <a:off x="457200" y="274638"/>
            <a:ext cx="8229600" cy="922337"/>
          </a:xfrm>
        </p:spPr>
        <p:txBody>
          <a:bodyPr>
            <a:normAutofit fontScale="90000"/>
          </a:bodyPr>
          <a:lstStyle/>
          <a:p>
            <a:pPr algn="ctr"/>
            <a:br>
              <a:rPr lang="en-US" altLang="en-US" dirty="0"/>
            </a:br>
            <a:r>
              <a:rPr lang="en-US" altLang="en-US" sz="4900" b="1" dirty="0" err="1"/>
              <a:t>Fframwaith</a:t>
            </a:r>
            <a:r>
              <a:rPr lang="en-US" altLang="en-US" sz="4900" b="1" dirty="0"/>
              <a:t> </a:t>
            </a:r>
            <a:r>
              <a:rPr lang="en-US" altLang="en-US" sz="4900" b="1" dirty="0" err="1"/>
              <a:t>Deddfwriaethol</a:t>
            </a:r>
            <a:br>
              <a:rPr lang="en-US" altLang="en-US" sz="4900" b="1" dirty="0"/>
            </a:br>
            <a:r>
              <a:rPr lang="en-US" altLang="en-US" sz="4900" b="1" dirty="0">
                <a:solidFill>
                  <a:schemeClr val="accent6">
                    <a:lumMod val="75000"/>
                  </a:schemeClr>
                </a:solidFill>
              </a:rPr>
              <a:t>Legislative Framework</a:t>
            </a:r>
            <a:br>
              <a:rPr lang="en-US" altLang="en-US" dirty="0">
                <a:solidFill>
                  <a:srgbClr val="0000FF"/>
                </a:solidFill>
              </a:rPr>
            </a:br>
            <a:endParaRPr lang="en-GB" altLang="en-US" dirty="0"/>
          </a:p>
        </p:txBody>
      </p:sp>
      <p:sp>
        <p:nvSpPr>
          <p:cNvPr id="30723" name="Content Placeholder 2">
            <a:extLst>
              <a:ext uri="{FF2B5EF4-FFF2-40B4-BE49-F238E27FC236}">
                <a16:creationId xmlns:a16="http://schemas.microsoft.com/office/drawing/2014/main" id="{21C4851F-9057-4B08-BA28-D605ED647FEA}"/>
              </a:ext>
            </a:extLst>
          </p:cNvPr>
          <p:cNvSpPr>
            <a:spLocks noGrp="1"/>
          </p:cNvSpPr>
          <p:nvPr>
            <p:ph sz="half" idx="1"/>
          </p:nvPr>
        </p:nvSpPr>
        <p:spPr>
          <a:xfrm>
            <a:off x="107503" y="1412875"/>
            <a:ext cx="4388297" cy="4176713"/>
          </a:xfrm>
        </p:spPr>
        <p:txBody>
          <a:bodyPr vert="horz" lIns="91440" tIns="45720" rIns="91440" bIns="45720" rtlCol="0" anchor="t">
            <a:normAutofit/>
          </a:bodyPr>
          <a:lstStyle/>
          <a:p>
            <a:pPr>
              <a:spcBef>
                <a:spcPts val="500"/>
              </a:spcBef>
            </a:pPr>
            <a:r>
              <a:rPr lang="en-US" sz="2400" b="1" dirty="0" err="1">
                <a:ea typeface="+mn-lt"/>
                <a:cs typeface="+mn-lt"/>
              </a:rPr>
              <a:t>Deddf</a:t>
            </a:r>
            <a:r>
              <a:rPr lang="en-US" sz="2400" b="1" dirty="0">
                <a:ea typeface="+mn-lt"/>
                <a:cs typeface="+mn-lt"/>
              </a:rPr>
              <a:t> </a:t>
            </a:r>
            <a:r>
              <a:rPr lang="en-US" sz="2400" b="1" dirty="0" err="1">
                <a:ea typeface="+mn-lt"/>
                <a:cs typeface="+mn-lt"/>
              </a:rPr>
              <a:t>Gofal</a:t>
            </a:r>
            <a:r>
              <a:rPr lang="en-US" sz="2400" b="1" dirty="0">
                <a:ea typeface="+mn-lt"/>
                <a:cs typeface="+mn-lt"/>
              </a:rPr>
              <a:t> Plant 2006</a:t>
            </a:r>
            <a:endParaRPr lang="en-US" sz="2400" dirty="0">
              <a:ea typeface="+mn-lt"/>
              <a:cs typeface="+mn-lt"/>
            </a:endParaRPr>
          </a:p>
          <a:p>
            <a:pPr>
              <a:spcBef>
                <a:spcPts val="500"/>
              </a:spcBef>
            </a:pPr>
            <a:r>
              <a:rPr lang="en-US" sz="2400" b="1" dirty="0" err="1">
                <a:ea typeface="+mn-lt"/>
                <a:cs typeface="+mn-lt"/>
              </a:rPr>
              <a:t>Mesur</a:t>
            </a:r>
            <a:r>
              <a:rPr lang="en-US" sz="2400" b="1" dirty="0">
                <a:ea typeface="+mn-lt"/>
                <a:cs typeface="+mn-lt"/>
              </a:rPr>
              <a:t> Plant a </a:t>
            </a:r>
            <a:r>
              <a:rPr lang="en-US" sz="2400" b="1" dirty="0" err="1">
                <a:ea typeface="+mn-lt"/>
                <a:cs typeface="+mn-lt"/>
              </a:rPr>
              <a:t>Phobl</a:t>
            </a:r>
            <a:r>
              <a:rPr lang="en-US" sz="2400" b="1" dirty="0">
                <a:ea typeface="+mn-lt"/>
                <a:cs typeface="+mn-lt"/>
              </a:rPr>
              <a:t> </a:t>
            </a:r>
            <a:r>
              <a:rPr lang="en-US" sz="2400" b="1" dirty="0" err="1">
                <a:ea typeface="+mn-lt"/>
                <a:cs typeface="+mn-lt"/>
              </a:rPr>
              <a:t>ifanc</a:t>
            </a:r>
            <a:r>
              <a:rPr lang="en-US" sz="2400" b="1" dirty="0">
                <a:ea typeface="+mn-lt"/>
                <a:cs typeface="+mn-lt"/>
              </a:rPr>
              <a:t> (Cymru) 2011</a:t>
            </a:r>
            <a:endParaRPr lang="en-US" sz="2400" dirty="0">
              <a:ea typeface="+mn-lt"/>
              <a:cs typeface="+mn-lt"/>
            </a:endParaRPr>
          </a:p>
          <a:p>
            <a:pPr>
              <a:spcBef>
                <a:spcPts val="500"/>
              </a:spcBef>
            </a:pPr>
            <a:r>
              <a:rPr lang="en-US" sz="2400" b="1" dirty="0" err="1">
                <a:ea typeface="+mn-lt"/>
                <a:cs typeface="+mn-lt"/>
              </a:rPr>
              <a:t>Deddf</a:t>
            </a:r>
            <a:r>
              <a:rPr lang="en-US" sz="2400" b="1" dirty="0">
                <a:ea typeface="+mn-lt"/>
                <a:cs typeface="+mn-lt"/>
              </a:rPr>
              <a:t> </a:t>
            </a:r>
            <a:r>
              <a:rPr lang="en-US" sz="2400" b="1" dirty="0" err="1">
                <a:ea typeface="+mn-lt"/>
                <a:cs typeface="+mn-lt"/>
              </a:rPr>
              <a:t>Gwasanaethau</a:t>
            </a:r>
            <a:r>
              <a:rPr lang="en-US" sz="2400" b="1" dirty="0">
                <a:ea typeface="+mn-lt"/>
                <a:cs typeface="+mn-lt"/>
              </a:rPr>
              <a:t>         </a:t>
            </a:r>
            <a:r>
              <a:rPr lang="en-US" sz="2400" b="1" dirty="0" err="1">
                <a:ea typeface="+mn-lt"/>
                <a:cs typeface="+mn-lt"/>
              </a:rPr>
              <a:t>Cymdeithasol</a:t>
            </a:r>
            <a:r>
              <a:rPr lang="en-US" sz="2400" b="1" dirty="0">
                <a:ea typeface="+mn-lt"/>
                <a:cs typeface="+mn-lt"/>
              </a:rPr>
              <a:t> a </a:t>
            </a:r>
            <a:r>
              <a:rPr lang="en-US" sz="2400" b="1" dirty="0" err="1">
                <a:ea typeface="+mn-lt"/>
                <a:cs typeface="+mn-lt"/>
              </a:rPr>
              <a:t>Llesiant</a:t>
            </a:r>
            <a:r>
              <a:rPr lang="en-US" sz="2400" b="1" dirty="0">
                <a:ea typeface="+mn-lt"/>
                <a:cs typeface="+mn-lt"/>
              </a:rPr>
              <a:t> (Cymru) 2014</a:t>
            </a:r>
            <a:endParaRPr lang="en-US" sz="2400" dirty="0">
              <a:ea typeface="+mn-lt"/>
              <a:cs typeface="+mn-lt"/>
            </a:endParaRPr>
          </a:p>
          <a:p>
            <a:r>
              <a:rPr lang="en-GB" sz="2400" b="1" dirty="0" err="1">
                <a:cs typeface="Calibri"/>
              </a:rPr>
              <a:t>Deddf</a:t>
            </a:r>
            <a:r>
              <a:rPr lang="en-GB" sz="2400" b="1" dirty="0">
                <a:cs typeface="Calibri"/>
              </a:rPr>
              <a:t> </a:t>
            </a:r>
            <a:r>
              <a:rPr lang="en-GB" sz="2400" b="1" dirty="0" err="1">
                <a:cs typeface="Calibri"/>
              </a:rPr>
              <a:t>Addysg</a:t>
            </a:r>
            <a:r>
              <a:rPr lang="en-GB" sz="2400" b="1" dirty="0">
                <a:cs typeface="Calibri"/>
              </a:rPr>
              <a:t> 2002</a:t>
            </a:r>
            <a:endParaRPr lang="en-US" sz="2400" dirty="0">
              <a:ea typeface="+mn-lt"/>
              <a:cs typeface="+mn-lt"/>
            </a:endParaRPr>
          </a:p>
          <a:p>
            <a:r>
              <a:rPr lang="en-GB" sz="2400" b="1" dirty="0" err="1">
                <a:cs typeface="Calibri"/>
              </a:rPr>
              <a:t>Deddf</a:t>
            </a:r>
            <a:r>
              <a:rPr lang="en-GB" sz="2400" b="1" dirty="0">
                <a:cs typeface="Calibri"/>
              </a:rPr>
              <a:t> </a:t>
            </a:r>
            <a:r>
              <a:rPr lang="en-GB" sz="2400" b="1" dirty="0" err="1">
                <a:cs typeface="Calibri"/>
              </a:rPr>
              <a:t>Amddiffyn</a:t>
            </a:r>
            <a:r>
              <a:rPr lang="en-GB" sz="2400" b="1" dirty="0">
                <a:cs typeface="Calibri"/>
              </a:rPr>
              <a:t> Plant 1999</a:t>
            </a:r>
            <a:endParaRPr lang="en-US" sz="2400" dirty="0">
              <a:ea typeface="+mn-lt"/>
              <a:cs typeface="+mn-lt"/>
            </a:endParaRPr>
          </a:p>
          <a:p>
            <a:r>
              <a:rPr lang="en-GB" sz="2400" b="1" dirty="0" err="1">
                <a:latin typeface="Arial"/>
                <a:cs typeface="Arial"/>
              </a:rPr>
              <a:t>Deddf</a:t>
            </a:r>
            <a:r>
              <a:rPr lang="en-GB" sz="2400" b="1" dirty="0">
                <a:latin typeface="Arial"/>
                <a:cs typeface="Arial"/>
              </a:rPr>
              <a:t> </a:t>
            </a:r>
            <a:r>
              <a:rPr lang="en-GB" sz="2400" b="1" dirty="0" err="1">
                <a:latin typeface="Arial"/>
                <a:cs typeface="Arial"/>
              </a:rPr>
              <a:t>Llesiant</a:t>
            </a:r>
            <a:r>
              <a:rPr lang="en-GB" sz="2400" b="1" dirty="0">
                <a:latin typeface="Arial"/>
                <a:cs typeface="Arial"/>
              </a:rPr>
              <a:t> </a:t>
            </a:r>
            <a:r>
              <a:rPr lang="en-GB" sz="2400" b="1" dirty="0" err="1">
                <a:latin typeface="Arial"/>
                <a:cs typeface="Arial"/>
              </a:rPr>
              <a:t>Cenedlaethau'r</a:t>
            </a:r>
            <a:r>
              <a:rPr lang="en-GB" sz="2400" b="1" dirty="0">
                <a:latin typeface="Arial"/>
                <a:cs typeface="Arial"/>
              </a:rPr>
              <a:t>  </a:t>
            </a:r>
            <a:r>
              <a:rPr lang="en-GB" sz="2400" b="1" dirty="0" err="1">
                <a:latin typeface="Arial"/>
                <a:cs typeface="Arial"/>
              </a:rPr>
              <a:t>Dyfodol</a:t>
            </a:r>
            <a:r>
              <a:rPr lang="en-GB" sz="2400" b="1" dirty="0">
                <a:latin typeface="Arial"/>
                <a:cs typeface="Arial"/>
              </a:rPr>
              <a:t> (Cymru)</a:t>
            </a:r>
            <a:endParaRPr lang="en-US" sz="2400" dirty="0"/>
          </a:p>
          <a:p>
            <a:endParaRPr lang="en-GB" altLang="en-US" dirty="0"/>
          </a:p>
        </p:txBody>
      </p:sp>
      <p:sp>
        <p:nvSpPr>
          <p:cNvPr id="30724" name="Content Placeholder 3">
            <a:extLst>
              <a:ext uri="{FF2B5EF4-FFF2-40B4-BE49-F238E27FC236}">
                <a16:creationId xmlns:a16="http://schemas.microsoft.com/office/drawing/2014/main" id="{27F4CF47-3DC2-4629-A5C5-B5B96B6E40FD}"/>
              </a:ext>
            </a:extLst>
          </p:cNvPr>
          <p:cNvSpPr>
            <a:spLocks noGrp="1"/>
          </p:cNvSpPr>
          <p:nvPr>
            <p:ph sz="half" idx="2"/>
          </p:nvPr>
        </p:nvSpPr>
        <p:spPr>
          <a:xfrm>
            <a:off x="4648200" y="1412875"/>
            <a:ext cx="4676328" cy="4176713"/>
          </a:xfrm>
        </p:spPr>
        <p:txBody>
          <a:bodyPr vert="horz" lIns="91440" tIns="45720" rIns="91440" bIns="45720" rtlCol="0" anchor="t">
            <a:noAutofit/>
          </a:bodyPr>
          <a:lstStyle/>
          <a:p>
            <a:pPr>
              <a:spcBef>
                <a:spcPts val="500"/>
              </a:spcBef>
            </a:pPr>
            <a:r>
              <a:rPr lang="en-US" sz="2400" b="1" dirty="0">
                <a:solidFill>
                  <a:schemeClr val="accent6">
                    <a:lumMod val="75000"/>
                  </a:schemeClr>
                </a:solidFill>
                <a:ea typeface="+mn-lt"/>
                <a:cs typeface="+mn-lt"/>
              </a:rPr>
              <a:t>Childcare Act 2006</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ea typeface="+mn-lt"/>
                <a:cs typeface="+mn-lt"/>
              </a:rPr>
              <a:t>Children and Young Persons (Wales) Measure 2011</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ea typeface="+mn-lt"/>
                <a:cs typeface="+mn-lt"/>
              </a:rPr>
              <a:t>Social Services and Well-being Act (Wales) 2014)</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cs typeface="Calibri"/>
              </a:rPr>
              <a:t>Education Act 2002</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cs typeface="Calibri"/>
              </a:rPr>
              <a:t>Protection of Children Act 1999</a:t>
            </a:r>
            <a:endParaRPr lang="en-US" sz="2400" dirty="0">
              <a:solidFill>
                <a:schemeClr val="accent6">
                  <a:lumMod val="75000"/>
                </a:schemeClr>
              </a:solidFill>
              <a:ea typeface="+mn-lt"/>
              <a:cs typeface="+mn-lt"/>
            </a:endParaRPr>
          </a:p>
          <a:p>
            <a:pPr>
              <a:spcBef>
                <a:spcPts val="500"/>
              </a:spcBef>
            </a:pPr>
            <a:r>
              <a:rPr lang="en-US" sz="2400" b="1" dirty="0">
                <a:solidFill>
                  <a:schemeClr val="accent6">
                    <a:lumMod val="75000"/>
                  </a:schemeClr>
                </a:solidFill>
                <a:cs typeface="Calibri"/>
              </a:rPr>
              <a:t>Well-being of Future Generations (Wales) Act  2015</a:t>
            </a:r>
            <a:endParaRPr lang="en-US" sz="2400" dirty="0">
              <a:solidFill>
                <a:schemeClr val="accent6">
                  <a:lumMod val="75000"/>
                </a:schemeClr>
              </a:solidFill>
            </a:endParaRPr>
          </a:p>
        </p:txBody>
      </p:sp>
    </p:spTree>
    <p:extLst>
      <p:ext uri="{BB962C8B-B14F-4D97-AF65-F5344CB8AC3E}">
        <p14:creationId xmlns:p14="http://schemas.microsoft.com/office/powerpoint/2010/main" val="1001913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CAD481CA-B22D-451F-87FC-567B1C1A0FB1}"/>
              </a:ext>
            </a:extLst>
          </p:cNvPr>
          <p:cNvSpPr>
            <a:spLocks noGrp="1"/>
          </p:cNvSpPr>
          <p:nvPr>
            <p:ph type="title"/>
          </p:nvPr>
        </p:nvSpPr>
        <p:spPr/>
        <p:txBody>
          <a:bodyPr>
            <a:normAutofit/>
          </a:bodyPr>
          <a:lstStyle/>
          <a:p>
            <a:pPr algn="ctr"/>
            <a:r>
              <a:rPr lang="en-GB" altLang="en-US" sz="4400" b="1" dirty="0"/>
              <a:t>Teil 2</a:t>
            </a:r>
            <a:br>
              <a:rPr lang="en-GB" altLang="en-US" sz="4400" b="1" dirty="0"/>
            </a:br>
            <a:r>
              <a:rPr lang="en-GB" altLang="en-US" sz="4400" b="1" dirty="0">
                <a:solidFill>
                  <a:schemeClr val="accent6">
                    <a:lumMod val="75000"/>
                  </a:schemeClr>
                </a:solidFill>
              </a:rPr>
              <a:t>Tile 2</a:t>
            </a:r>
          </a:p>
        </p:txBody>
      </p:sp>
      <p:sp>
        <p:nvSpPr>
          <p:cNvPr id="37891" name="Content Placeholder 2">
            <a:extLst>
              <a:ext uri="{FF2B5EF4-FFF2-40B4-BE49-F238E27FC236}">
                <a16:creationId xmlns:a16="http://schemas.microsoft.com/office/drawing/2014/main" id="{7FD14537-FCB8-4FE5-B0A0-2AADF7663402}"/>
              </a:ext>
            </a:extLst>
          </p:cNvPr>
          <p:cNvSpPr>
            <a:spLocks noGrp="1"/>
          </p:cNvSpPr>
          <p:nvPr>
            <p:ph idx="1"/>
          </p:nvPr>
        </p:nvSpPr>
        <p:spPr>
          <a:xfrm>
            <a:off x="900113" y="1989138"/>
            <a:ext cx="6985000" cy="1511300"/>
          </a:xfrm>
          <a:solidFill>
            <a:srgbClr val="009999"/>
          </a:solidFill>
        </p:spPr>
        <p:txBody>
          <a:bodyPr/>
          <a:lstStyle/>
          <a:p>
            <a:pPr marL="0" indent="0">
              <a:buFont typeface="Arial" panose="020B0604020202020204" pitchFamily="34" charset="0"/>
              <a:buNone/>
            </a:pPr>
            <a:r>
              <a:rPr lang="en-GB" altLang="en-US" sz="4000" b="1">
                <a:solidFill>
                  <a:schemeClr val="bg1"/>
                </a:solidFill>
              </a:rPr>
              <a:t>Plant a phobl ifanc sy’n wynebu risg o gamriniaeth</a:t>
            </a:r>
          </a:p>
          <a:p>
            <a:pPr marL="0" indent="0">
              <a:buFont typeface="Arial" panose="020B0604020202020204" pitchFamily="34" charset="0"/>
              <a:buNone/>
            </a:pPr>
            <a:endParaRPr lang="en-GB" altLang="en-US" sz="3600"/>
          </a:p>
          <a:p>
            <a:pPr marL="0" indent="0">
              <a:buFont typeface="Arial" panose="020B0604020202020204" pitchFamily="34" charset="0"/>
              <a:buNone/>
            </a:pPr>
            <a:endParaRPr lang="en-GB" altLang="en-US" sz="3600"/>
          </a:p>
          <a:p>
            <a:pPr marL="0" indent="0">
              <a:buFont typeface="Arial" panose="020B0604020202020204" pitchFamily="34" charset="0"/>
              <a:buNone/>
            </a:pPr>
            <a:endParaRPr lang="en-GB" altLang="en-US" sz="3600"/>
          </a:p>
        </p:txBody>
      </p:sp>
      <p:sp>
        <p:nvSpPr>
          <p:cNvPr id="4" name="Rectangle 3">
            <a:extLst>
              <a:ext uri="{FF2B5EF4-FFF2-40B4-BE49-F238E27FC236}">
                <a16:creationId xmlns:a16="http://schemas.microsoft.com/office/drawing/2014/main" id="{4CA8EC9E-DEF6-4012-A57A-DB934E596C5C}"/>
              </a:ext>
            </a:extLst>
          </p:cNvPr>
          <p:cNvSpPr/>
          <p:nvPr/>
        </p:nvSpPr>
        <p:spPr>
          <a:xfrm>
            <a:off x="900113" y="4076700"/>
            <a:ext cx="6985000" cy="1368425"/>
          </a:xfrm>
          <a:prstGeom prst="rect">
            <a:avLst/>
          </a:prstGeom>
          <a:solidFill>
            <a:srgbClr val="0099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4000" b="1" dirty="0"/>
              <a:t>Children and young people at risk of harm</a:t>
            </a:r>
          </a:p>
        </p:txBody>
      </p:sp>
      <p:sp>
        <p:nvSpPr>
          <p:cNvPr id="5" name="Rectangle 4">
            <a:extLst>
              <a:ext uri="{FF2B5EF4-FFF2-40B4-BE49-F238E27FC236}">
                <a16:creationId xmlns:a16="http://schemas.microsoft.com/office/drawing/2014/main" id="{EC05B867-ECAC-4F57-BE68-52A6D51288D5}"/>
              </a:ext>
            </a:extLst>
          </p:cNvPr>
          <p:cNvSpPr/>
          <p:nvPr/>
        </p:nvSpPr>
        <p:spPr>
          <a:xfrm>
            <a:off x="457200" y="2065338"/>
            <a:ext cx="8435975"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68BF31C1-873E-44DC-858A-AC66BD51F0F6}"/>
              </a:ext>
            </a:extLst>
          </p:cNvPr>
          <p:cNvSpPr>
            <a:spLocks noGrp="1"/>
          </p:cNvSpPr>
          <p:nvPr>
            <p:ph type="title"/>
          </p:nvPr>
        </p:nvSpPr>
        <p:spPr/>
        <p:txBody>
          <a:bodyPr>
            <a:normAutofit/>
          </a:bodyPr>
          <a:lstStyle/>
          <a:p>
            <a:pPr algn="ctr"/>
            <a:r>
              <a:rPr lang="en-GB" altLang="en-US" sz="4400" b="1" dirty="0"/>
              <a:t>Teil 4</a:t>
            </a:r>
            <a:br>
              <a:rPr lang="en-GB" altLang="en-US" sz="4400" b="1" dirty="0"/>
            </a:br>
            <a:r>
              <a:rPr lang="en-GB" altLang="en-US" sz="4400" b="1" dirty="0">
                <a:solidFill>
                  <a:schemeClr val="accent6">
                    <a:lumMod val="75000"/>
                  </a:schemeClr>
                </a:solidFill>
              </a:rPr>
              <a:t>Tile 4</a:t>
            </a:r>
          </a:p>
        </p:txBody>
      </p:sp>
      <p:sp>
        <p:nvSpPr>
          <p:cNvPr id="39939" name="Content Placeholder 2">
            <a:extLst>
              <a:ext uri="{FF2B5EF4-FFF2-40B4-BE49-F238E27FC236}">
                <a16:creationId xmlns:a16="http://schemas.microsoft.com/office/drawing/2014/main" id="{A2A5526B-FA91-4572-B974-771C603A7F6F}"/>
              </a:ext>
            </a:extLst>
          </p:cNvPr>
          <p:cNvSpPr>
            <a:spLocks noGrp="1"/>
          </p:cNvSpPr>
          <p:nvPr>
            <p:ph idx="1"/>
          </p:nvPr>
        </p:nvSpPr>
        <p:spPr>
          <a:xfrm>
            <a:off x="684213" y="1722438"/>
            <a:ext cx="7200900" cy="1851025"/>
          </a:xfrm>
          <a:solidFill>
            <a:srgbClr val="008080"/>
          </a:solidFill>
        </p:spPr>
        <p:txBody>
          <a:bodyPr/>
          <a:lstStyle/>
          <a:p>
            <a:pPr marL="0" indent="0">
              <a:buFont typeface="Arial" panose="020B0604020202020204" pitchFamily="34" charset="0"/>
              <a:buNone/>
            </a:pPr>
            <a:endParaRPr lang="en-GB" altLang="en-US" sz="3600">
              <a:solidFill>
                <a:schemeClr val="bg1"/>
              </a:solidFill>
            </a:endParaRPr>
          </a:p>
          <a:p>
            <a:pPr marL="0" indent="0">
              <a:buFont typeface="Arial" panose="020B0604020202020204" pitchFamily="34" charset="0"/>
              <a:buNone/>
            </a:pPr>
            <a:r>
              <a:rPr lang="en-GB" altLang="en-US" sz="4000" b="1">
                <a:solidFill>
                  <a:schemeClr val="bg1"/>
                </a:solidFill>
              </a:rPr>
              <a:t>Byrddau Diogelu Rhanbarthol</a:t>
            </a:r>
            <a:endParaRPr lang="en-GB" altLang="en-US" sz="4000" b="1"/>
          </a:p>
          <a:p>
            <a:pPr marL="0" indent="0">
              <a:buFont typeface="Arial" panose="020B0604020202020204" pitchFamily="34" charset="0"/>
              <a:buNone/>
            </a:pPr>
            <a:endParaRPr lang="en-GB" altLang="en-US" sz="3600"/>
          </a:p>
          <a:p>
            <a:pPr marL="0" indent="0">
              <a:buFont typeface="Arial" panose="020B0604020202020204" pitchFamily="34" charset="0"/>
              <a:buNone/>
            </a:pPr>
            <a:endParaRPr lang="en-GB" altLang="en-US" sz="3600"/>
          </a:p>
        </p:txBody>
      </p:sp>
      <p:sp>
        <p:nvSpPr>
          <p:cNvPr id="4" name="Rectangle 3">
            <a:extLst>
              <a:ext uri="{FF2B5EF4-FFF2-40B4-BE49-F238E27FC236}">
                <a16:creationId xmlns:a16="http://schemas.microsoft.com/office/drawing/2014/main" id="{A2F8D7BA-9B8A-44AB-ADBC-704175B213BB}"/>
              </a:ext>
            </a:extLst>
          </p:cNvPr>
          <p:cNvSpPr/>
          <p:nvPr/>
        </p:nvSpPr>
        <p:spPr>
          <a:xfrm>
            <a:off x="684213" y="3878263"/>
            <a:ext cx="7200900" cy="1566862"/>
          </a:xfrm>
          <a:prstGeom prst="rect">
            <a:avLst/>
          </a:prstGeom>
          <a:solidFill>
            <a:srgbClr val="00808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4000" b="1" dirty="0"/>
              <a:t>Regional Safeguarding Boards</a:t>
            </a:r>
          </a:p>
        </p:txBody>
      </p:sp>
      <p:sp>
        <p:nvSpPr>
          <p:cNvPr id="5" name="Rectangle 4">
            <a:extLst>
              <a:ext uri="{FF2B5EF4-FFF2-40B4-BE49-F238E27FC236}">
                <a16:creationId xmlns:a16="http://schemas.microsoft.com/office/drawing/2014/main" id="{CEC25E60-D8BC-4880-9C18-8B971F711B82}"/>
              </a:ext>
            </a:extLst>
          </p:cNvPr>
          <p:cNvSpPr/>
          <p:nvPr/>
        </p:nvSpPr>
        <p:spPr>
          <a:xfrm>
            <a:off x="457200" y="1722438"/>
            <a:ext cx="8435975"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9170B3EC-59E6-4C18-BF01-D1A1371E4A95}"/>
              </a:ext>
            </a:extLst>
          </p:cNvPr>
          <p:cNvSpPr>
            <a:spLocks noGrp="1"/>
          </p:cNvSpPr>
          <p:nvPr>
            <p:ph type="title"/>
          </p:nvPr>
        </p:nvSpPr>
        <p:spPr>
          <a:xfrm>
            <a:off x="628650" y="620688"/>
            <a:ext cx="7886700" cy="1325563"/>
          </a:xfrm>
        </p:spPr>
        <p:txBody>
          <a:bodyPr>
            <a:noAutofit/>
          </a:bodyPr>
          <a:lstStyle/>
          <a:p>
            <a:pPr algn="ctr"/>
            <a:r>
              <a:rPr lang="en-GB" altLang="en-US" sz="4400" b="1" dirty="0" err="1">
                <a:latin typeface="Arial" panose="020B0604020202020204" pitchFamily="34" charset="0"/>
                <a:cs typeface="Arial" panose="020B0604020202020204" pitchFamily="34" charset="0"/>
              </a:rPr>
              <a:t>Esiampl</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Bwrdd</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Diogelu</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Lleol</a:t>
            </a:r>
            <a:br>
              <a:rPr lang="en-GB" altLang="en-US" sz="4400" b="1" dirty="0">
                <a:latin typeface="Arial" panose="020B0604020202020204" pitchFamily="34" charset="0"/>
                <a:cs typeface="Arial" panose="020B0604020202020204" pitchFamily="34" charset="0"/>
              </a:rPr>
            </a:br>
            <a:r>
              <a:rPr lang="en-GB" altLang="en-US" sz="4400" b="1" dirty="0">
                <a:solidFill>
                  <a:schemeClr val="accent6">
                    <a:lumMod val="75000"/>
                  </a:schemeClr>
                </a:solidFill>
                <a:latin typeface="Arial" panose="020B0604020202020204" pitchFamily="34" charset="0"/>
                <a:cs typeface="Arial" panose="020B0604020202020204" pitchFamily="34" charset="0"/>
              </a:rPr>
              <a:t>Example of Local Safeguarding Board</a:t>
            </a:r>
          </a:p>
        </p:txBody>
      </p:sp>
      <p:sp>
        <p:nvSpPr>
          <p:cNvPr id="40963" name="Content Placeholder 2">
            <a:extLst>
              <a:ext uri="{FF2B5EF4-FFF2-40B4-BE49-F238E27FC236}">
                <a16:creationId xmlns:a16="http://schemas.microsoft.com/office/drawing/2014/main" id="{D00F5815-9B92-42EE-BBD8-52C430B47591}"/>
              </a:ext>
            </a:extLst>
          </p:cNvPr>
          <p:cNvSpPr>
            <a:spLocks noGrp="1"/>
          </p:cNvSpPr>
          <p:nvPr>
            <p:ph idx="1"/>
          </p:nvPr>
        </p:nvSpPr>
        <p:spPr>
          <a:xfrm>
            <a:off x="628650" y="2348880"/>
            <a:ext cx="7886700" cy="4351338"/>
          </a:xfrm>
        </p:spPr>
        <p:txBody>
          <a:bodyPr/>
          <a:lstStyle/>
          <a:p>
            <a:pPr marL="0" indent="0" algn="ctr">
              <a:buFont typeface="Arial" panose="020B0604020202020204" pitchFamily="34" charset="0"/>
              <a:buNone/>
            </a:pPr>
            <a:endParaRPr lang="en-GB" altLang="en-US"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altLang="en-US" dirty="0">
                <a:solidFill>
                  <a:schemeClr val="accent6">
                    <a:lumMod val="75000"/>
                  </a:schemeClr>
                </a:solidFill>
                <a:latin typeface="Arial" panose="020B0604020202020204" pitchFamily="34" charset="0"/>
                <a:cs typeface="Arial" panose="020B0604020202020204" pitchFamily="34" charset="0"/>
              </a:rPr>
              <a:t>Mid and West Wales Safeguarding Board</a:t>
            </a:r>
          </a:p>
          <a:p>
            <a:pPr marL="0" indent="0" algn="ctr">
              <a:buFont typeface="Arial" panose="020B0604020202020204" pitchFamily="34" charset="0"/>
              <a:buNone/>
            </a:pPr>
            <a:r>
              <a:rPr lang="en-GB" altLang="en-US" dirty="0">
                <a:latin typeface="Arial" panose="020B0604020202020204" pitchFamily="34" charset="0"/>
                <a:cs typeface="Arial" panose="020B0604020202020204" pitchFamily="34" charset="0"/>
                <a:hlinkClick r:id="rId2"/>
              </a:rPr>
              <a:t>https://www.cysur.wales/</a:t>
            </a:r>
            <a:endParaRPr lang="en-GB" altLang="en-US"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altLang="en-US" dirty="0">
                <a:solidFill>
                  <a:schemeClr val="accent6">
                    <a:lumMod val="75000"/>
                  </a:schemeClr>
                </a:solidFill>
                <a:latin typeface="Arial" panose="020B0604020202020204" pitchFamily="34" charset="0"/>
                <a:cs typeface="Arial" panose="020B0604020202020204" pitchFamily="34" charset="0"/>
              </a:rPr>
              <a:t>Link to a Referral form:</a:t>
            </a:r>
          </a:p>
          <a:p>
            <a:pPr marL="0" indent="0" algn="ctr">
              <a:buFont typeface="Arial" panose="020B0604020202020204" pitchFamily="34" charset="0"/>
              <a:buNone/>
            </a:pPr>
            <a:r>
              <a:rPr lang="en-GB" altLang="en-US" dirty="0">
                <a:latin typeface="Arial" panose="020B0604020202020204" pitchFamily="34" charset="0"/>
                <a:cs typeface="Arial" panose="020B0604020202020204" pitchFamily="34" charset="0"/>
                <a:hlinkClick r:id="rId3"/>
              </a:rPr>
              <a:t>https://www.cysur.wales/contacts-and-useful-links/reporting-concerns-child/</a:t>
            </a:r>
            <a:endParaRPr lang="en-GB" altLang="en-US"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altLang="en-US" sz="2400" i="1" dirty="0">
                <a:solidFill>
                  <a:schemeClr val="accent6">
                    <a:lumMod val="75000"/>
                  </a:schemeClr>
                </a:solidFill>
                <a:latin typeface="Arial" panose="020B0604020202020204" pitchFamily="34" charset="0"/>
                <a:cs typeface="Arial" panose="020B0604020202020204" pitchFamily="34" charset="0"/>
              </a:rPr>
              <a:t>If you have any doubts about sharing or reporting your concerns, Speak Out. Don’t think what if I’m Wrong – </a:t>
            </a:r>
            <a:r>
              <a:rPr lang="en-GB" altLang="en-US" sz="2400" b="1" i="1" dirty="0">
                <a:solidFill>
                  <a:schemeClr val="accent6">
                    <a:lumMod val="75000"/>
                  </a:schemeClr>
                </a:solidFill>
                <a:latin typeface="Arial" panose="020B0604020202020204" pitchFamily="34" charset="0"/>
                <a:cs typeface="Arial" panose="020B0604020202020204" pitchFamily="34" charset="0"/>
              </a:rPr>
              <a:t>think what if I’m Right!  (</a:t>
            </a:r>
            <a:r>
              <a:rPr lang="en-GB" altLang="en-US" sz="2400" b="1" i="1" dirty="0" err="1">
                <a:solidFill>
                  <a:schemeClr val="accent6">
                    <a:lumMod val="75000"/>
                  </a:schemeClr>
                </a:solidFill>
                <a:latin typeface="Arial" panose="020B0604020202020204" pitchFamily="34" charset="0"/>
                <a:cs typeface="Arial" panose="020B0604020202020204" pitchFamily="34" charset="0"/>
              </a:rPr>
              <a:t>Cysur</a:t>
            </a:r>
            <a:r>
              <a:rPr lang="en-GB" altLang="en-US" sz="2400" b="1" i="1" dirty="0">
                <a:solidFill>
                  <a:schemeClr val="accent6">
                    <a:lumMod val="75000"/>
                  </a:schemeClr>
                </a:solidFill>
                <a:latin typeface="Arial" panose="020B0604020202020204" pitchFamily="34" charset="0"/>
                <a:cs typeface="Arial" panose="020B0604020202020204" pitchFamily="34" charset="0"/>
              </a:rPr>
              <a:t> website, 2020).</a:t>
            </a:r>
          </a:p>
          <a:p>
            <a:pPr marL="0" indent="0">
              <a:buFont typeface="Arial" panose="020B0604020202020204" pitchFamily="34" charset="0"/>
              <a:buNone/>
            </a:pPr>
            <a:endParaRPr lang="en-GB"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809C1764-0A10-41D8-8022-087163647E07}"/>
              </a:ext>
            </a:extLst>
          </p:cNvPr>
          <p:cNvSpPr>
            <a:spLocks noGrp="1"/>
          </p:cNvSpPr>
          <p:nvPr>
            <p:ph type="title"/>
          </p:nvPr>
        </p:nvSpPr>
        <p:spPr/>
        <p:txBody>
          <a:bodyPr>
            <a:normAutofit/>
          </a:bodyPr>
          <a:lstStyle/>
          <a:p>
            <a:pPr algn="ctr"/>
            <a:r>
              <a:rPr lang="en-GB" altLang="en-US" sz="4400" b="1" dirty="0"/>
              <a:t>Teil 5</a:t>
            </a:r>
            <a:br>
              <a:rPr lang="en-GB" altLang="en-US" sz="4400" b="1" dirty="0"/>
            </a:br>
            <a:r>
              <a:rPr lang="en-GB" altLang="en-US" sz="4400" b="1" dirty="0">
                <a:solidFill>
                  <a:schemeClr val="accent6">
                    <a:lumMod val="75000"/>
                  </a:schemeClr>
                </a:solidFill>
              </a:rPr>
              <a:t>Tile 5</a:t>
            </a:r>
          </a:p>
        </p:txBody>
      </p:sp>
      <p:sp>
        <p:nvSpPr>
          <p:cNvPr id="41987" name="Content Placeholder 2">
            <a:extLst>
              <a:ext uri="{FF2B5EF4-FFF2-40B4-BE49-F238E27FC236}">
                <a16:creationId xmlns:a16="http://schemas.microsoft.com/office/drawing/2014/main" id="{C9603771-DA35-451E-97D3-4C5D8ACE6803}"/>
              </a:ext>
            </a:extLst>
          </p:cNvPr>
          <p:cNvSpPr>
            <a:spLocks noGrp="1"/>
          </p:cNvSpPr>
          <p:nvPr>
            <p:ph idx="1"/>
          </p:nvPr>
        </p:nvSpPr>
        <p:spPr>
          <a:xfrm>
            <a:off x="900113" y="1916113"/>
            <a:ext cx="6985000" cy="1728787"/>
          </a:xfrm>
          <a:solidFill>
            <a:srgbClr val="92D050"/>
          </a:solidFill>
        </p:spPr>
        <p:txBody>
          <a:bodyPr/>
          <a:lstStyle/>
          <a:p>
            <a:pPr marL="0" indent="0">
              <a:buFont typeface="Arial" panose="020B0604020202020204" pitchFamily="34" charset="0"/>
              <a:buNone/>
            </a:pPr>
            <a:r>
              <a:rPr lang="en-GB" altLang="en-US" sz="3600">
                <a:solidFill>
                  <a:schemeClr val="bg1"/>
                </a:solidFill>
              </a:rPr>
              <a:t> </a:t>
            </a:r>
          </a:p>
          <a:p>
            <a:pPr marL="0" indent="0">
              <a:buFont typeface="Arial" panose="020B0604020202020204" pitchFamily="34" charset="0"/>
              <a:buNone/>
            </a:pPr>
            <a:r>
              <a:rPr lang="en-GB" altLang="en-US" sz="4400" b="1">
                <a:solidFill>
                  <a:schemeClr val="bg1"/>
                </a:solidFill>
              </a:rPr>
              <a:t>Geirfa</a:t>
            </a:r>
          </a:p>
          <a:p>
            <a:pPr marL="0" indent="0">
              <a:buFont typeface="Arial" panose="020B0604020202020204" pitchFamily="34" charset="0"/>
              <a:buNone/>
            </a:pPr>
            <a:endParaRPr lang="en-GB" altLang="en-US" sz="3600"/>
          </a:p>
          <a:p>
            <a:pPr marL="0" indent="0">
              <a:buFont typeface="Arial" panose="020B0604020202020204" pitchFamily="34" charset="0"/>
              <a:buNone/>
            </a:pPr>
            <a:endParaRPr lang="en-GB" altLang="en-US" sz="3600"/>
          </a:p>
        </p:txBody>
      </p:sp>
      <p:sp>
        <p:nvSpPr>
          <p:cNvPr id="4" name="Rectangle 3">
            <a:extLst>
              <a:ext uri="{FF2B5EF4-FFF2-40B4-BE49-F238E27FC236}">
                <a16:creationId xmlns:a16="http://schemas.microsoft.com/office/drawing/2014/main" id="{D1B47522-D046-4CB7-881D-CFEE3D655CCF}"/>
              </a:ext>
            </a:extLst>
          </p:cNvPr>
          <p:cNvSpPr/>
          <p:nvPr/>
        </p:nvSpPr>
        <p:spPr>
          <a:xfrm>
            <a:off x="877888" y="3933825"/>
            <a:ext cx="6985000" cy="13668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3600" dirty="0"/>
              <a:t> </a:t>
            </a:r>
            <a:r>
              <a:rPr lang="en-GB" sz="4400" b="1" dirty="0"/>
              <a:t>Glossary</a:t>
            </a:r>
          </a:p>
        </p:txBody>
      </p:sp>
      <p:sp>
        <p:nvSpPr>
          <p:cNvPr id="5" name="Rectangle 4">
            <a:extLst>
              <a:ext uri="{FF2B5EF4-FFF2-40B4-BE49-F238E27FC236}">
                <a16:creationId xmlns:a16="http://schemas.microsoft.com/office/drawing/2014/main" id="{6FAA5264-FD9D-4B0E-AFEE-3B82DA9403FD}"/>
              </a:ext>
            </a:extLst>
          </p:cNvPr>
          <p:cNvSpPr/>
          <p:nvPr/>
        </p:nvSpPr>
        <p:spPr>
          <a:xfrm>
            <a:off x="460375" y="503238"/>
            <a:ext cx="8435975"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1EA2A824-3BF8-4ED8-AE60-C0412B4FB7D4}"/>
              </a:ext>
            </a:extLst>
          </p:cNvPr>
          <p:cNvSpPr>
            <a:spLocks noGrp="1"/>
          </p:cNvSpPr>
          <p:nvPr>
            <p:ph type="title"/>
          </p:nvPr>
        </p:nvSpPr>
        <p:spPr/>
        <p:txBody>
          <a:bodyPr>
            <a:normAutofit fontScale="90000"/>
          </a:bodyPr>
          <a:lstStyle/>
          <a:p>
            <a:pPr algn="ctr"/>
            <a:br>
              <a:rPr lang="en-US" altLang="en-US" dirty="0"/>
            </a:br>
            <a:r>
              <a:rPr lang="en-US" altLang="en-US" sz="4900" dirty="0" err="1">
                <a:latin typeface="Arial" panose="020B0604020202020204" pitchFamily="34" charset="0"/>
                <a:cs typeface="Arial" panose="020B0604020202020204" pitchFamily="34" charset="0"/>
              </a:rPr>
              <a:t>Adnabod</a:t>
            </a:r>
            <a:r>
              <a:rPr lang="en-US" altLang="en-US" sz="4900"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Niwed</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Sylweddol</a:t>
            </a:r>
            <a:br>
              <a:rPr lang="en-US" altLang="en-US" sz="4900" b="1" dirty="0">
                <a:latin typeface="Arial" panose="020B0604020202020204" pitchFamily="34" charset="0"/>
                <a:cs typeface="Arial" panose="020B0604020202020204" pitchFamily="34" charset="0"/>
              </a:rPr>
            </a:br>
            <a:r>
              <a:rPr lang="en-US" altLang="en-US" sz="4900" dirty="0">
                <a:solidFill>
                  <a:schemeClr val="accent6">
                    <a:lumMod val="75000"/>
                  </a:schemeClr>
                </a:solidFill>
                <a:latin typeface="Arial" panose="020B0604020202020204" pitchFamily="34" charset="0"/>
                <a:cs typeface="Arial" panose="020B0604020202020204" pitchFamily="34" charset="0"/>
              </a:rPr>
              <a:t>Identifying </a:t>
            </a:r>
            <a:r>
              <a:rPr lang="en-US" altLang="en-US" sz="4900" b="1" dirty="0">
                <a:solidFill>
                  <a:schemeClr val="accent6">
                    <a:lumMod val="75000"/>
                  </a:schemeClr>
                </a:solidFill>
                <a:latin typeface="Arial" panose="020B0604020202020204" pitchFamily="34" charset="0"/>
                <a:cs typeface="Arial" panose="020B0604020202020204" pitchFamily="34" charset="0"/>
              </a:rPr>
              <a:t>Significant Harm</a:t>
            </a:r>
            <a:br>
              <a:rPr lang="en-US" altLang="en-US" b="1" dirty="0">
                <a:solidFill>
                  <a:srgbClr val="0000FF"/>
                </a:solidFill>
              </a:rPr>
            </a:br>
            <a:endParaRPr lang="en-GB" altLang="en-US" dirty="0"/>
          </a:p>
        </p:txBody>
      </p:sp>
      <p:sp>
        <p:nvSpPr>
          <p:cNvPr id="43011" name="Content Placeholder 2">
            <a:extLst>
              <a:ext uri="{FF2B5EF4-FFF2-40B4-BE49-F238E27FC236}">
                <a16:creationId xmlns:a16="http://schemas.microsoft.com/office/drawing/2014/main" id="{D509364C-575C-4177-8243-A2742916BF87}"/>
              </a:ext>
            </a:extLst>
          </p:cNvPr>
          <p:cNvSpPr>
            <a:spLocks noGrp="1"/>
          </p:cNvSpPr>
          <p:nvPr>
            <p:ph sz="half" idx="1"/>
          </p:nvPr>
        </p:nvSpPr>
        <p:spPr/>
        <p:txBody>
          <a:bodyPr/>
          <a:lstStyle/>
          <a:p>
            <a:pPr>
              <a:spcBef>
                <a:spcPts val="700"/>
              </a:spcBef>
            </a:pPr>
            <a:r>
              <a:rPr lang="en-US" altLang="en-US" sz="2400" dirty="0" err="1">
                <a:latin typeface="Arial" panose="020B0604020202020204" pitchFamily="34" charset="0"/>
                <a:cs typeface="Arial" panose="020B0604020202020204" pitchFamily="34" charset="0"/>
              </a:rPr>
              <a:t>Cyflwynwyd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gyntaf</a:t>
            </a:r>
            <a:r>
              <a:rPr lang="en-US" altLang="en-US" sz="2400" dirty="0">
                <a:latin typeface="Arial" panose="020B0604020202020204" pitchFamily="34" charset="0"/>
                <a:cs typeface="Arial" panose="020B0604020202020204" pitchFamily="34" charset="0"/>
              </a:rPr>
              <a:t>  - </a:t>
            </a:r>
            <a:r>
              <a:rPr lang="en-US" altLang="en-US" sz="2400" dirty="0" err="1">
                <a:latin typeface="Arial" panose="020B0604020202020204" pitchFamily="34" charset="0"/>
                <a:cs typeface="Arial" panose="020B0604020202020204" pitchFamily="34" charset="0"/>
              </a:rPr>
              <a:t>Deddf</a:t>
            </a:r>
            <a:r>
              <a:rPr lang="en-US" altLang="en-US" sz="2400" dirty="0">
                <a:latin typeface="Arial" panose="020B0604020202020204" pitchFamily="34" charset="0"/>
                <a:cs typeface="Arial" panose="020B0604020202020204" pitchFamily="34" charset="0"/>
              </a:rPr>
              <a:t> Plant 1989</a:t>
            </a:r>
          </a:p>
          <a:p>
            <a:pPr>
              <a:spcBef>
                <a:spcPts val="700"/>
              </a:spcBef>
            </a:pPr>
            <a:r>
              <a:rPr lang="en-US" altLang="en-US" sz="2400" dirty="0" err="1">
                <a:latin typeface="Arial" panose="020B0604020202020204" pitchFamily="34" charset="0"/>
                <a:cs typeface="Arial" panose="020B0604020202020204" pitchFamily="34" charset="0"/>
              </a:rPr>
              <a:t>Trothwy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sydd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cyfiawnhau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ymyrryd</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cael</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ei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ddiffinio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fel</a:t>
            </a:r>
            <a:r>
              <a:rPr lang="en-US" altLang="en-US" sz="2400" dirty="0">
                <a:latin typeface="Arial" panose="020B0604020202020204" pitchFamily="34" charset="0"/>
                <a:cs typeface="Arial" panose="020B0604020202020204" pitchFamily="34" charset="0"/>
              </a:rPr>
              <a:t> ‘trin </a:t>
            </a:r>
            <a:r>
              <a:rPr lang="en-US" altLang="en-US" sz="2400" dirty="0" err="1">
                <a:latin typeface="Arial" panose="020B0604020202020204" pitchFamily="34" charset="0"/>
                <a:cs typeface="Arial" panose="020B0604020202020204" pitchFamily="34" charset="0"/>
              </a:rPr>
              <a:t>plentyn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wael</a:t>
            </a:r>
            <a:r>
              <a:rPr lang="en-US" altLang="en-US" sz="2400" dirty="0">
                <a:latin typeface="Arial" panose="020B0604020202020204" pitchFamily="34" charset="0"/>
                <a:cs typeface="Arial" panose="020B0604020202020204" pitchFamily="34" charset="0"/>
              </a:rPr>
              <a:t>’ neu ‘</a:t>
            </a:r>
            <a:r>
              <a:rPr lang="en-US" altLang="en-US" sz="2400" dirty="0" err="1">
                <a:latin typeface="Arial" panose="020B0604020202020204" pitchFamily="34" charset="0"/>
                <a:cs typeface="Arial" panose="020B0604020202020204" pitchFamily="34" charset="0"/>
              </a:rPr>
              <a:t>niweidio’n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ddifrifol</a:t>
            </a:r>
            <a:r>
              <a:rPr lang="en-US" altLang="en-US" sz="2400" dirty="0">
                <a:latin typeface="Arial" panose="020B0604020202020204" pitchFamily="34" charset="0"/>
                <a:cs typeface="Arial" panose="020B0604020202020204" pitchFamily="34" charset="0"/>
              </a:rPr>
              <a:t>’</a:t>
            </a:r>
          </a:p>
          <a:p>
            <a:pPr algn="r">
              <a:spcBef>
                <a:spcPts val="300"/>
              </a:spcBef>
              <a:buFontTx/>
              <a:buNone/>
            </a:pPr>
            <a:r>
              <a:rPr lang="en-US" altLang="en-US" sz="1200" dirty="0" err="1"/>
              <a:t>Canllawiau</a:t>
            </a:r>
            <a:r>
              <a:rPr lang="en-US" altLang="en-US" sz="1200" dirty="0"/>
              <a:t> </a:t>
            </a:r>
            <a:r>
              <a:rPr lang="en-US" altLang="en-US" sz="1200" dirty="0" err="1"/>
              <a:t>Amddiffyn</a:t>
            </a:r>
            <a:r>
              <a:rPr lang="en-US" altLang="en-US" sz="1200" dirty="0"/>
              <a:t> Plant Cymru </a:t>
            </a:r>
            <a:r>
              <a:rPr lang="en-US" altLang="en-US" sz="1200" dirty="0" err="1"/>
              <a:t>Gyfan</a:t>
            </a:r>
            <a:r>
              <a:rPr lang="en-US" altLang="en-US" sz="1200" dirty="0"/>
              <a:t>,  2008: 58</a:t>
            </a:r>
          </a:p>
          <a:p>
            <a:endParaRPr lang="en-GB" altLang="en-US" dirty="0"/>
          </a:p>
        </p:txBody>
      </p:sp>
      <p:sp>
        <p:nvSpPr>
          <p:cNvPr id="43012" name="Content Placeholder 3">
            <a:extLst>
              <a:ext uri="{FF2B5EF4-FFF2-40B4-BE49-F238E27FC236}">
                <a16:creationId xmlns:a16="http://schemas.microsoft.com/office/drawing/2014/main" id="{1B86D8B0-DA31-474E-BDE7-8CF6E252500A}"/>
              </a:ext>
            </a:extLst>
          </p:cNvPr>
          <p:cNvSpPr>
            <a:spLocks noGrp="1"/>
          </p:cNvSpPr>
          <p:nvPr>
            <p:ph sz="half" idx="2"/>
          </p:nvPr>
        </p:nvSpPr>
        <p:spPr/>
        <p:txBody>
          <a:bodyPr/>
          <a:lstStyle/>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First introduced in the Children Act 1989</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The threshold which justifies intervention</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Defined as                              ‘ill-treatment’ or ‘impairment’ </a:t>
            </a:r>
            <a:endParaRPr lang="en-US" altLang="en-US" dirty="0">
              <a:solidFill>
                <a:schemeClr val="accent6">
                  <a:lumMod val="75000"/>
                </a:schemeClr>
              </a:solidFill>
            </a:endParaRPr>
          </a:p>
          <a:p>
            <a:pPr algn="r">
              <a:spcBef>
                <a:spcPts val="300"/>
              </a:spcBef>
              <a:buFontTx/>
              <a:buNone/>
            </a:pPr>
            <a:r>
              <a:rPr lang="en-US" altLang="en-US" sz="1200" dirty="0">
                <a:solidFill>
                  <a:schemeClr val="accent6">
                    <a:lumMod val="75000"/>
                  </a:schemeClr>
                </a:solidFill>
              </a:rPr>
              <a:t>All Wales Child Protection Procedures, 2008:59</a:t>
            </a:r>
          </a:p>
          <a:p>
            <a:endParaRPr lang="en-GB"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65D89765-40D6-465A-A6FF-A17DF5404169}"/>
              </a:ext>
            </a:extLst>
          </p:cNvPr>
          <p:cNvSpPr>
            <a:spLocks noGrp="1"/>
          </p:cNvSpPr>
          <p:nvPr>
            <p:ph type="title"/>
          </p:nvPr>
        </p:nvSpPr>
        <p:spPr/>
        <p:txBody>
          <a:bodyPr>
            <a:normAutofit/>
          </a:bodyPr>
          <a:lstStyle/>
          <a:p>
            <a:pPr algn="ctr"/>
            <a:r>
              <a:rPr lang="en-GB" altLang="en-US" sz="4400" b="1" dirty="0" err="1">
                <a:latin typeface="Arial" panose="020B0604020202020204" pitchFamily="34" charset="0"/>
                <a:cs typeface="Arial" panose="020B0604020202020204" pitchFamily="34" charset="0"/>
              </a:rPr>
              <a:t>Niwed</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Sylweddol</a:t>
            </a:r>
            <a:br>
              <a:rPr lang="en-GB" altLang="en-US" sz="4400" b="1" dirty="0">
                <a:latin typeface="Arial" panose="020B0604020202020204" pitchFamily="34" charset="0"/>
                <a:cs typeface="Arial" panose="020B0604020202020204" pitchFamily="34" charset="0"/>
              </a:rPr>
            </a:br>
            <a:r>
              <a:rPr lang="en-GB" altLang="en-US" sz="4400" b="1" dirty="0">
                <a:solidFill>
                  <a:schemeClr val="accent6">
                    <a:lumMod val="75000"/>
                  </a:schemeClr>
                </a:solidFill>
                <a:latin typeface="Arial" panose="020B0604020202020204" pitchFamily="34" charset="0"/>
                <a:cs typeface="Arial" panose="020B0604020202020204" pitchFamily="34" charset="0"/>
              </a:rPr>
              <a:t>Significant Harm</a:t>
            </a:r>
          </a:p>
        </p:txBody>
      </p:sp>
      <p:sp>
        <p:nvSpPr>
          <p:cNvPr id="3" name="Content Placeholder 2">
            <a:extLst>
              <a:ext uri="{FF2B5EF4-FFF2-40B4-BE49-F238E27FC236}">
                <a16:creationId xmlns:a16="http://schemas.microsoft.com/office/drawing/2014/main" id="{813D4F93-D264-43A4-A0F8-B568C000D93E}"/>
              </a:ext>
            </a:extLst>
          </p:cNvPr>
          <p:cNvSpPr>
            <a:spLocks noGrp="1"/>
          </p:cNvSpPr>
          <p:nvPr>
            <p:ph sz="half" idx="1"/>
          </p:nvPr>
        </p:nvSpPr>
        <p:spPr>
          <a:xfrm>
            <a:off x="628650" y="1825625"/>
            <a:ext cx="3886200" cy="3691607"/>
          </a:xfrm>
          <a:solidFill>
            <a:srgbClr val="009999"/>
          </a:solidFill>
        </p:spPr>
        <p:txBody>
          <a:bodyPr/>
          <a:lstStyle/>
          <a:p>
            <a:pPr marL="0" indent="0">
              <a:buFont typeface="Arial" panose="020B0604020202020204" pitchFamily="34" charset="0"/>
              <a:buNone/>
              <a:defRPr/>
            </a:pPr>
            <a:r>
              <a:rPr lang="en-GB" b="1" dirty="0" err="1">
                <a:solidFill>
                  <a:schemeClr val="bg1"/>
                </a:solidFill>
              </a:rPr>
              <a:t>Gweithdrefnau</a:t>
            </a:r>
            <a:r>
              <a:rPr lang="en-GB" b="1" dirty="0">
                <a:solidFill>
                  <a:schemeClr val="bg1"/>
                </a:solidFill>
              </a:rPr>
              <a:t> </a:t>
            </a:r>
            <a:r>
              <a:rPr lang="en-GB" b="1" dirty="0" err="1">
                <a:solidFill>
                  <a:schemeClr val="bg1"/>
                </a:solidFill>
              </a:rPr>
              <a:t>Diogelu</a:t>
            </a:r>
            <a:r>
              <a:rPr lang="en-GB" b="1" dirty="0">
                <a:solidFill>
                  <a:schemeClr val="bg1"/>
                </a:solidFill>
              </a:rPr>
              <a:t> </a:t>
            </a:r>
            <a:r>
              <a:rPr lang="en-GB" b="1" dirty="0" err="1">
                <a:solidFill>
                  <a:schemeClr val="bg1"/>
                </a:solidFill>
              </a:rPr>
              <a:t>Cymru</a:t>
            </a:r>
            <a:r>
              <a:rPr lang="en-GB" b="1" dirty="0">
                <a:solidFill>
                  <a:schemeClr val="bg1"/>
                </a:solidFill>
              </a:rPr>
              <a:t>:</a:t>
            </a:r>
          </a:p>
          <a:p>
            <a:pPr marL="0" indent="0">
              <a:buFont typeface="Arial" panose="020B0604020202020204" pitchFamily="34" charset="0"/>
              <a:buNone/>
              <a:defRPr/>
            </a:pPr>
            <a:r>
              <a:rPr lang="en-GB" b="1" dirty="0">
                <a:solidFill>
                  <a:schemeClr val="bg1"/>
                </a:solidFill>
              </a:rPr>
              <a:t>Teil 2: Plant a </a:t>
            </a:r>
            <a:r>
              <a:rPr lang="en-GB" b="1" dirty="0" err="1">
                <a:solidFill>
                  <a:schemeClr val="bg1"/>
                </a:solidFill>
              </a:rPr>
              <a:t>phobl</a:t>
            </a:r>
            <a:r>
              <a:rPr lang="en-GB" b="1" dirty="0">
                <a:solidFill>
                  <a:schemeClr val="bg1"/>
                </a:solidFill>
              </a:rPr>
              <a:t> </a:t>
            </a:r>
            <a:r>
              <a:rPr lang="en-GB" b="1" dirty="0" err="1">
                <a:solidFill>
                  <a:schemeClr val="bg1"/>
                </a:solidFill>
              </a:rPr>
              <a:t>ifanc</a:t>
            </a:r>
            <a:r>
              <a:rPr lang="en-GB" b="1" dirty="0">
                <a:solidFill>
                  <a:schemeClr val="bg1"/>
                </a:solidFill>
              </a:rPr>
              <a:t> </a:t>
            </a:r>
            <a:r>
              <a:rPr lang="en-GB" b="1" dirty="0" err="1">
                <a:solidFill>
                  <a:schemeClr val="bg1"/>
                </a:solidFill>
              </a:rPr>
              <a:t>sydd</a:t>
            </a:r>
            <a:r>
              <a:rPr lang="en-GB" b="1" dirty="0">
                <a:solidFill>
                  <a:schemeClr val="bg1"/>
                </a:solidFill>
              </a:rPr>
              <a:t> </a:t>
            </a:r>
            <a:r>
              <a:rPr lang="en-GB" b="1" dirty="0" err="1">
                <a:solidFill>
                  <a:schemeClr val="bg1"/>
                </a:solidFill>
              </a:rPr>
              <a:t>mewn</a:t>
            </a:r>
            <a:r>
              <a:rPr lang="en-GB" b="1" dirty="0">
                <a:solidFill>
                  <a:schemeClr val="bg1"/>
                </a:solidFill>
              </a:rPr>
              <a:t> </a:t>
            </a:r>
            <a:r>
              <a:rPr lang="en-GB" b="1" dirty="0" err="1">
                <a:solidFill>
                  <a:schemeClr val="bg1"/>
                </a:solidFill>
              </a:rPr>
              <a:t>perygl</a:t>
            </a:r>
            <a:r>
              <a:rPr lang="en-GB" b="1" dirty="0">
                <a:solidFill>
                  <a:schemeClr val="bg1"/>
                </a:solidFill>
              </a:rPr>
              <a:t> o </a:t>
            </a:r>
            <a:r>
              <a:rPr lang="en-GB" b="1" dirty="0" err="1">
                <a:solidFill>
                  <a:schemeClr val="bg1"/>
                </a:solidFill>
              </a:rPr>
              <a:t>niwed</a:t>
            </a:r>
            <a:endParaRPr lang="en-GB" b="1" dirty="0">
              <a:solidFill>
                <a:schemeClr val="bg1"/>
              </a:solidFill>
            </a:endParaRPr>
          </a:p>
          <a:p>
            <a:pPr marL="0" indent="0">
              <a:buFont typeface="Arial" panose="020B0604020202020204" pitchFamily="34" charset="0"/>
              <a:buNone/>
              <a:defRPr/>
            </a:pPr>
            <a:r>
              <a:rPr lang="en-GB" b="1" dirty="0" err="1">
                <a:solidFill>
                  <a:schemeClr val="bg1"/>
                </a:solidFill>
              </a:rPr>
              <a:t>Adran</a:t>
            </a:r>
            <a:r>
              <a:rPr lang="en-GB" b="1" dirty="0">
                <a:solidFill>
                  <a:schemeClr val="bg1"/>
                </a:solidFill>
              </a:rPr>
              <a:t> 3 </a:t>
            </a:r>
            <a:r>
              <a:rPr lang="en-GB" b="1" dirty="0" err="1">
                <a:solidFill>
                  <a:schemeClr val="bg1"/>
                </a:solidFill>
              </a:rPr>
              <a:t>Rhan</a:t>
            </a:r>
            <a:r>
              <a:rPr lang="en-GB" b="1" dirty="0">
                <a:solidFill>
                  <a:schemeClr val="bg1"/>
                </a:solidFill>
              </a:rPr>
              <a:t> 1:</a:t>
            </a:r>
          </a:p>
          <a:p>
            <a:pPr>
              <a:defRPr/>
            </a:pPr>
            <a:r>
              <a:rPr lang="en-GB" b="1" dirty="0" err="1">
                <a:solidFill>
                  <a:schemeClr val="bg1"/>
                </a:solidFill>
              </a:rPr>
              <a:t>Niwed</a:t>
            </a:r>
            <a:r>
              <a:rPr lang="en-GB" b="1" dirty="0">
                <a:solidFill>
                  <a:schemeClr val="bg1"/>
                </a:solidFill>
              </a:rPr>
              <a:t> </a:t>
            </a:r>
            <a:r>
              <a:rPr lang="en-GB" b="1" dirty="0" err="1">
                <a:solidFill>
                  <a:schemeClr val="bg1"/>
                </a:solidFill>
              </a:rPr>
              <a:t>Sylweddol</a:t>
            </a:r>
            <a:endParaRPr lang="en-GB" b="1" dirty="0">
              <a:solidFill>
                <a:schemeClr val="bg1"/>
              </a:solidFill>
            </a:endParaRPr>
          </a:p>
        </p:txBody>
      </p:sp>
      <p:sp>
        <p:nvSpPr>
          <p:cNvPr id="4" name="Content Placeholder 3">
            <a:extLst>
              <a:ext uri="{FF2B5EF4-FFF2-40B4-BE49-F238E27FC236}">
                <a16:creationId xmlns:a16="http://schemas.microsoft.com/office/drawing/2014/main" id="{E7CAB4C9-074A-4834-B29C-9FDD7099BEED}"/>
              </a:ext>
            </a:extLst>
          </p:cNvPr>
          <p:cNvSpPr>
            <a:spLocks noGrp="1"/>
          </p:cNvSpPr>
          <p:nvPr>
            <p:ph sz="half" idx="2"/>
          </p:nvPr>
        </p:nvSpPr>
        <p:spPr>
          <a:xfrm>
            <a:off x="4629150" y="1825625"/>
            <a:ext cx="3886200" cy="3691607"/>
          </a:xfrm>
          <a:solidFill>
            <a:srgbClr val="009999"/>
          </a:solidFill>
        </p:spPr>
        <p:txBody>
          <a:bodyPr/>
          <a:lstStyle/>
          <a:p>
            <a:pPr marL="0" indent="0">
              <a:buFont typeface="Arial" panose="020B0604020202020204" pitchFamily="34" charset="0"/>
              <a:buNone/>
              <a:defRPr/>
            </a:pPr>
            <a:r>
              <a:rPr lang="en-GB" b="1" dirty="0">
                <a:solidFill>
                  <a:schemeClr val="bg1"/>
                </a:solidFill>
              </a:rPr>
              <a:t>Wales Safeguarding Procedures:</a:t>
            </a:r>
          </a:p>
          <a:p>
            <a:pPr marL="0" indent="0">
              <a:buFont typeface="Arial" panose="020B0604020202020204" pitchFamily="34" charset="0"/>
              <a:buNone/>
              <a:defRPr/>
            </a:pPr>
            <a:r>
              <a:rPr lang="en-GB" b="1" dirty="0">
                <a:solidFill>
                  <a:schemeClr val="bg1"/>
                </a:solidFill>
              </a:rPr>
              <a:t>Tile 2: Children and young people at risk of harm</a:t>
            </a:r>
          </a:p>
          <a:p>
            <a:pPr marL="0" indent="0">
              <a:buFont typeface="Arial" panose="020B0604020202020204" pitchFamily="34" charset="0"/>
              <a:buNone/>
              <a:defRPr/>
            </a:pPr>
            <a:r>
              <a:rPr lang="en-GB" b="1" dirty="0">
                <a:solidFill>
                  <a:schemeClr val="bg1"/>
                </a:solidFill>
              </a:rPr>
              <a:t>Section 3 Part 1:</a:t>
            </a:r>
          </a:p>
          <a:p>
            <a:pPr>
              <a:defRPr/>
            </a:pPr>
            <a:r>
              <a:rPr lang="en-GB" b="1" dirty="0">
                <a:solidFill>
                  <a:schemeClr val="bg1"/>
                </a:solidFill>
              </a:rPr>
              <a:t>Significant Harm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D59F15C7-8FA3-4A47-AD58-7204ACBB0D84}"/>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Adran</a:t>
            </a:r>
            <a:r>
              <a:rPr lang="en-US" altLang="en-US" sz="4900" b="1" dirty="0">
                <a:latin typeface="Arial" panose="020B0604020202020204" pitchFamily="34" charset="0"/>
                <a:cs typeface="Arial" panose="020B0604020202020204" pitchFamily="34" charset="0"/>
              </a:rPr>
              <a:t> 47</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Section 47</a:t>
            </a:r>
            <a:br>
              <a:rPr lang="en-US" altLang="en-US" dirty="0">
                <a:solidFill>
                  <a:srgbClr val="0000FF"/>
                </a:solidFill>
              </a:rPr>
            </a:br>
            <a:endParaRPr lang="en-GB" altLang="en-US" dirty="0"/>
          </a:p>
        </p:txBody>
      </p:sp>
      <p:sp>
        <p:nvSpPr>
          <p:cNvPr id="46083" name="Content Placeholder 2">
            <a:extLst>
              <a:ext uri="{FF2B5EF4-FFF2-40B4-BE49-F238E27FC236}">
                <a16:creationId xmlns:a16="http://schemas.microsoft.com/office/drawing/2014/main" id="{48DC1EB8-1412-4B87-B4F0-64417FEB1AC8}"/>
              </a:ext>
            </a:extLst>
          </p:cNvPr>
          <p:cNvSpPr>
            <a:spLocks noGrp="1"/>
          </p:cNvSpPr>
          <p:nvPr>
            <p:ph sz="half" idx="1"/>
          </p:nvPr>
        </p:nvSpPr>
        <p:spPr/>
        <p:txBody>
          <a:bodyPr/>
          <a:lstStyle/>
          <a:p>
            <a:pPr>
              <a:spcBef>
                <a:spcPts val="700"/>
              </a:spcBef>
            </a:pPr>
            <a:endParaRPr lang="en-US" altLang="en-US" dirty="0"/>
          </a:p>
          <a:p>
            <a:pPr>
              <a:spcBef>
                <a:spcPts val="700"/>
              </a:spcBef>
            </a:pPr>
            <a:r>
              <a:rPr lang="en-US" altLang="en-US" sz="2400" dirty="0">
                <a:latin typeface="Arial" panose="020B0604020202020204" pitchFamily="34" charset="0"/>
                <a:cs typeface="Arial" panose="020B0604020202020204" pitchFamily="34" charset="0"/>
              </a:rPr>
              <a:t>Beth </a:t>
            </a:r>
            <a:r>
              <a:rPr lang="en-US" altLang="en-US" sz="2400" dirty="0" err="1">
                <a:latin typeface="Arial" panose="020B0604020202020204" pitchFamily="34" charset="0"/>
                <a:cs typeface="Arial" panose="020B0604020202020204" pitchFamily="34" charset="0"/>
              </a:rPr>
              <a:t>yw</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hwn</a:t>
            </a:r>
            <a:r>
              <a:rPr lang="en-US" altLang="en-US" sz="2400" dirty="0">
                <a:latin typeface="Arial" panose="020B0604020202020204" pitchFamily="34" charset="0"/>
                <a:cs typeface="Arial" panose="020B0604020202020204" pitchFamily="34" charset="0"/>
              </a:rPr>
              <a:t>?</a:t>
            </a:r>
          </a:p>
          <a:p>
            <a:pPr>
              <a:spcBef>
                <a:spcPts val="700"/>
              </a:spcBef>
            </a:pPr>
            <a:r>
              <a:rPr lang="en-US" altLang="en-US" sz="2400" dirty="0" err="1">
                <a:latin typeface="Arial" panose="020B0604020202020204" pitchFamily="34" charset="0"/>
                <a:cs typeface="Arial" panose="020B0604020202020204" pitchFamily="34" charset="0"/>
              </a:rPr>
              <a:t>Pwy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sydd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dechrau’r</a:t>
            </a:r>
            <a:r>
              <a:rPr lang="en-US" altLang="en-US" sz="2400" dirty="0">
                <a:latin typeface="Arial" panose="020B0604020202020204" pitchFamily="34" charset="0"/>
                <a:cs typeface="Arial" panose="020B0604020202020204" pitchFamily="34" charset="0"/>
              </a:rPr>
              <a:t> broses?</a:t>
            </a:r>
          </a:p>
          <a:p>
            <a:pPr>
              <a:spcBef>
                <a:spcPts val="700"/>
              </a:spcBef>
            </a:pPr>
            <a:r>
              <a:rPr lang="en-US" altLang="en-US" sz="2400" dirty="0">
                <a:latin typeface="Arial" panose="020B0604020202020204" pitchFamily="34" charset="0"/>
                <a:cs typeface="Arial" panose="020B0604020202020204" pitchFamily="34" charset="0"/>
              </a:rPr>
              <a:t>O </a:t>
            </a:r>
            <a:r>
              <a:rPr lang="en-US" altLang="en-US" sz="2400" dirty="0" err="1">
                <a:latin typeface="Arial" panose="020B0604020202020204" pitchFamily="34" charset="0"/>
                <a:cs typeface="Arial" panose="020B0604020202020204" pitchFamily="34" charset="0"/>
              </a:rPr>
              <a:t>fewn</a:t>
            </a:r>
            <a:r>
              <a:rPr lang="en-US" altLang="en-US" sz="2400" dirty="0">
                <a:latin typeface="Arial" panose="020B0604020202020204" pitchFamily="34" charset="0"/>
                <a:cs typeface="Arial" panose="020B0604020202020204" pitchFamily="34" charset="0"/>
              </a:rPr>
              <a:t> 24 </a:t>
            </a:r>
            <a:r>
              <a:rPr lang="en-US" altLang="en-US" sz="2400" dirty="0" err="1">
                <a:latin typeface="Arial" panose="020B0604020202020204" pitchFamily="34" charset="0"/>
                <a:cs typeface="Arial" panose="020B0604020202020204" pitchFamily="34" charset="0"/>
              </a:rPr>
              <a:t>awr</a:t>
            </a:r>
            <a:endParaRPr lang="en-US" altLang="en-US" sz="2400" dirty="0">
              <a:latin typeface="Arial" panose="020B0604020202020204" pitchFamily="34" charset="0"/>
              <a:cs typeface="Arial" panose="020B0604020202020204" pitchFamily="34" charset="0"/>
            </a:endParaRPr>
          </a:p>
          <a:p>
            <a:endParaRPr lang="en-GB" altLang="en-US" dirty="0"/>
          </a:p>
        </p:txBody>
      </p:sp>
      <p:sp>
        <p:nvSpPr>
          <p:cNvPr id="46084" name="Content Placeholder 3">
            <a:extLst>
              <a:ext uri="{FF2B5EF4-FFF2-40B4-BE49-F238E27FC236}">
                <a16:creationId xmlns:a16="http://schemas.microsoft.com/office/drawing/2014/main" id="{6623C9D5-BACD-486E-B3B6-99852728076C}"/>
              </a:ext>
            </a:extLst>
          </p:cNvPr>
          <p:cNvSpPr>
            <a:spLocks noGrp="1"/>
          </p:cNvSpPr>
          <p:nvPr>
            <p:ph sz="half" idx="2"/>
          </p:nvPr>
        </p:nvSpPr>
        <p:spPr/>
        <p:txBody>
          <a:bodyPr/>
          <a:lstStyle/>
          <a:p>
            <a:pPr>
              <a:spcBef>
                <a:spcPts val="700"/>
              </a:spcBef>
              <a:buClr>
                <a:srgbClr val="0000FF"/>
              </a:buClr>
            </a:pPr>
            <a:endParaRPr lang="en-US" altLang="en-US" dirty="0">
              <a:solidFill>
                <a:srgbClr val="0000FF"/>
              </a:solidFill>
            </a:endParaRP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What is this?</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Who begins the process?</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Within 24 hours</a:t>
            </a:r>
          </a:p>
          <a:p>
            <a:pPr>
              <a:spcBef>
                <a:spcPts val="700"/>
              </a:spcBef>
              <a:buClr>
                <a:srgbClr val="0000FF"/>
              </a:buClr>
            </a:pPr>
            <a:endParaRPr lang="en-US" altLang="en-US" dirty="0">
              <a:solidFill>
                <a:srgbClr val="0000FF"/>
              </a:solidFill>
            </a:endParaRPr>
          </a:p>
          <a:p>
            <a:pPr>
              <a:spcBef>
                <a:spcPts val="700"/>
              </a:spcBef>
              <a:buClr>
                <a:srgbClr val="0000FF"/>
              </a:buClr>
            </a:pPr>
            <a:endParaRPr lang="en-US" altLang="en-US" dirty="0">
              <a:solidFill>
                <a:srgbClr val="0000F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0F011ECB-216F-4236-9D63-603D8C8DCD68}"/>
              </a:ext>
            </a:extLst>
          </p:cNvPr>
          <p:cNvSpPr>
            <a:spLocks noGrp="1"/>
          </p:cNvSpPr>
          <p:nvPr>
            <p:ph type="title"/>
          </p:nvPr>
        </p:nvSpPr>
        <p:spPr/>
        <p:txBody>
          <a:bodyPr>
            <a:normAutofit/>
          </a:bodyPr>
          <a:lstStyle/>
          <a:p>
            <a:pPr algn="ctr"/>
            <a:r>
              <a:rPr lang="en-GB" altLang="en-US" sz="4400" b="1" dirty="0" err="1">
                <a:latin typeface="Arial" panose="020B0604020202020204" pitchFamily="34" charset="0"/>
                <a:cs typeface="Arial" panose="020B0604020202020204" pitchFamily="34" charset="0"/>
              </a:rPr>
              <a:t>Adran</a:t>
            </a:r>
            <a:r>
              <a:rPr lang="en-GB" altLang="en-US" sz="4400" b="1" dirty="0">
                <a:latin typeface="Arial" panose="020B0604020202020204" pitchFamily="34" charset="0"/>
                <a:cs typeface="Arial" panose="020B0604020202020204" pitchFamily="34" charset="0"/>
              </a:rPr>
              <a:t> 47</a:t>
            </a:r>
            <a:br>
              <a:rPr lang="en-GB" altLang="en-US" sz="4400" b="1" dirty="0">
                <a:latin typeface="Arial" panose="020B0604020202020204" pitchFamily="34" charset="0"/>
                <a:cs typeface="Arial" panose="020B0604020202020204" pitchFamily="34" charset="0"/>
              </a:rPr>
            </a:br>
            <a:r>
              <a:rPr lang="en-GB" altLang="en-US" sz="4400" b="1" dirty="0">
                <a:solidFill>
                  <a:schemeClr val="accent6">
                    <a:lumMod val="75000"/>
                  </a:schemeClr>
                </a:solidFill>
                <a:latin typeface="Arial" panose="020B0604020202020204" pitchFamily="34" charset="0"/>
                <a:cs typeface="Arial" panose="020B0604020202020204" pitchFamily="34" charset="0"/>
              </a:rPr>
              <a:t>Section 47</a:t>
            </a:r>
          </a:p>
        </p:txBody>
      </p:sp>
      <p:sp>
        <p:nvSpPr>
          <p:cNvPr id="3" name="Content Placeholder 2">
            <a:extLst>
              <a:ext uri="{FF2B5EF4-FFF2-40B4-BE49-F238E27FC236}">
                <a16:creationId xmlns:a16="http://schemas.microsoft.com/office/drawing/2014/main" id="{92E2EE2D-2B32-4D3A-A257-20A288E73C9A}"/>
              </a:ext>
            </a:extLst>
          </p:cNvPr>
          <p:cNvSpPr>
            <a:spLocks noGrp="1"/>
          </p:cNvSpPr>
          <p:nvPr>
            <p:ph sz="half" idx="1"/>
          </p:nvPr>
        </p:nvSpPr>
        <p:spPr>
          <a:solidFill>
            <a:srgbClr val="009999"/>
          </a:solidFill>
        </p:spPr>
        <p:txBody>
          <a:bodyPr/>
          <a:lstStyle/>
          <a:p>
            <a:pPr marL="0" indent="0">
              <a:buFont typeface="Arial" panose="020B0604020202020204" pitchFamily="34" charset="0"/>
              <a:buNone/>
              <a:defRPr/>
            </a:pPr>
            <a:r>
              <a:rPr lang="en-GB" b="1" dirty="0" err="1">
                <a:solidFill>
                  <a:schemeClr val="bg1"/>
                </a:solidFill>
              </a:rPr>
              <a:t>Gweithdrefnau</a:t>
            </a:r>
            <a:r>
              <a:rPr lang="en-GB" b="1" dirty="0">
                <a:solidFill>
                  <a:schemeClr val="bg1"/>
                </a:solidFill>
              </a:rPr>
              <a:t> </a:t>
            </a:r>
            <a:r>
              <a:rPr lang="en-GB" b="1" dirty="0" err="1">
                <a:solidFill>
                  <a:schemeClr val="bg1"/>
                </a:solidFill>
              </a:rPr>
              <a:t>Diogelu</a:t>
            </a:r>
            <a:r>
              <a:rPr lang="en-GB" b="1" dirty="0">
                <a:solidFill>
                  <a:schemeClr val="bg1"/>
                </a:solidFill>
              </a:rPr>
              <a:t> </a:t>
            </a:r>
            <a:r>
              <a:rPr lang="en-GB" b="1" dirty="0" err="1">
                <a:solidFill>
                  <a:schemeClr val="bg1"/>
                </a:solidFill>
              </a:rPr>
              <a:t>Cymru</a:t>
            </a:r>
            <a:r>
              <a:rPr lang="en-GB" b="1" dirty="0">
                <a:solidFill>
                  <a:schemeClr val="bg1"/>
                </a:solidFill>
              </a:rPr>
              <a:t>:</a:t>
            </a:r>
          </a:p>
          <a:p>
            <a:pPr marL="0" indent="0">
              <a:buFont typeface="Arial" panose="020B0604020202020204" pitchFamily="34" charset="0"/>
              <a:buNone/>
              <a:defRPr/>
            </a:pPr>
            <a:r>
              <a:rPr lang="en-GB" b="1" dirty="0" err="1">
                <a:solidFill>
                  <a:schemeClr val="bg1"/>
                </a:solidFill>
              </a:rPr>
              <a:t>Adran</a:t>
            </a:r>
            <a:r>
              <a:rPr lang="en-GB" b="1" dirty="0">
                <a:solidFill>
                  <a:schemeClr val="bg1"/>
                </a:solidFill>
              </a:rPr>
              <a:t> 2: Plant a </a:t>
            </a:r>
            <a:r>
              <a:rPr lang="en-GB" b="1" dirty="0" err="1">
                <a:solidFill>
                  <a:schemeClr val="bg1"/>
                </a:solidFill>
              </a:rPr>
              <a:t>phobl</a:t>
            </a:r>
            <a:r>
              <a:rPr lang="en-GB" b="1" dirty="0">
                <a:solidFill>
                  <a:schemeClr val="bg1"/>
                </a:solidFill>
              </a:rPr>
              <a:t> </a:t>
            </a:r>
            <a:r>
              <a:rPr lang="en-GB" b="1" dirty="0" err="1">
                <a:solidFill>
                  <a:schemeClr val="bg1"/>
                </a:solidFill>
              </a:rPr>
              <a:t>ifanc</a:t>
            </a:r>
            <a:r>
              <a:rPr lang="en-GB" b="1" dirty="0">
                <a:solidFill>
                  <a:schemeClr val="bg1"/>
                </a:solidFill>
              </a:rPr>
              <a:t> </a:t>
            </a:r>
            <a:r>
              <a:rPr lang="en-GB" b="1" dirty="0" err="1">
                <a:solidFill>
                  <a:schemeClr val="bg1"/>
                </a:solidFill>
              </a:rPr>
              <a:t>sydd</a:t>
            </a:r>
            <a:r>
              <a:rPr lang="en-GB" b="1" dirty="0">
                <a:solidFill>
                  <a:schemeClr val="bg1"/>
                </a:solidFill>
              </a:rPr>
              <a:t> </a:t>
            </a:r>
            <a:r>
              <a:rPr lang="en-GB" b="1" dirty="0" err="1">
                <a:solidFill>
                  <a:schemeClr val="bg1"/>
                </a:solidFill>
              </a:rPr>
              <a:t>mewn</a:t>
            </a:r>
            <a:r>
              <a:rPr lang="en-GB" b="1" dirty="0">
                <a:solidFill>
                  <a:schemeClr val="bg1"/>
                </a:solidFill>
              </a:rPr>
              <a:t> </a:t>
            </a:r>
            <a:r>
              <a:rPr lang="en-GB" b="1" dirty="0" err="1">
                <a:solidFill>
                  <a:schemeClr val="bg1"/>
                </a:solidFill>
              </a:rPr>
              <a:t>perygl</a:t>
            </a:r>
            <a:r>
              <a:rPr lang="en-GB" b="1" dirty="0">
                <a:solidFill>
                  <a:schemeClr val="bg1"/>
                </a:solidFill>
              </a:rPr>
              <a:t> o </a:t>
            </a:r>
            <a:r>
              <a:rPr lang="en-GB" b="1" dirty="0" err="1">
                <a:solidFill>
                  <a:schemeClr val="bg1"/>
                </a:solidFill>
              </a:rPr>
              <a:t>niwed</a:t>
            </a:r>
            <a:endParaRPr lang="en-GB" b="1" dirty="0">
              <a:solidFill>
                <a:schemeClr val="bg1"/>
              </a:solidFill>
            </a:endParaRPr>
          </a:p>
          <a:p>
            <a:pPr marL="0" indent="0">
              <a:buFont typeface="Arial" panose="020B0604020202020204" pitchFamily="34" charset="0"/>
              <a:buNone/>
              <a:defRPr/>
            </a:pPr>
            <a:r>
              <a:rPr lang="en-GB" b="1" dirty="0" err="1">
                <a:solidFill>
                  <a:schemeClr val="bg1"/>
                </a:solidFill>
              </a:rPr>
              <a:t>Adran</a:t>
            </a:r>
            <a:r>
              <a:rPr lang="en-GB" b="1" dirty="0">
                <a:solidFill>
                  <a:schemeClr val="bg1"/>
                </a:solidFill>
              </a:rPr>
              <a:t> 3 </a:t>
            </a:r>
            <a:r>
              <a:rPr lang="en-GB" b="1" dirty="0" err="1">
                <a:solidFill>
                  <a:schemeClr val="bg1"/>
                </a:solidFill>
              </a:rPr>
              <a:t>Rhan</a:t>
            </a:r>
            <a:r>
              <a:rPr lang="en-GB" b="1" dirty="0">
                <a:solidFill>
                  <a:schemeClr val="bg1"/>
                </a:solidFill>
              </a:rPr>
              <a:t> 2:</a:t>
            </a:r>
          </a:p>
          <a:p>
            <a:pPr>
              <a:defRPr/>
            </a:pPr>
            <a:r>
              <a:rPr lang="en-GB" b="1" dirty="0" err="1">
                <a:solidFill>
                  <a:schemeClr val="bg1"/>
                </a:solidFill>
              </a:rPr>
              <a:t>Trosolwg</a:t>
            </a:r>
            <a:endParaRPr lang="en-GB" b="1" dirty="0">
              <a:solidFill>
                <a:schemeClr val="bg1"/>
              </a:solidFill>
            </a:endParaRPr>
          </a:p>
          <a:p>
            <a:pPr>
              <a:defRPr/>
            </a:pPr>
            <a:r>
              <a:rPr lang="en-GB" b="1" dirty="0" err="1">
                <a:solidFill>
                  <a:schemeClr val="bg1"/>
                </a:solidFill>
              </a:rPr>
              <a:t>Ymholiadau</a:t>
            </a:r>
            <a:r>
              <a:rPr lang="en-GB" b="1" dirty="0">
                <a:solidFill>
                  <a:schemeClr val="bg1"/>
                </a:solidFill>
              </a:rPr>
              <a:t> </a:t>
            </a:r>
            <a:r>
              <a:rPr lang="en-GB" b="1" dirty="0" err="1">
                <a:solidFill>
                  <a:schemeClr val="bg1"/>
                </a:solidFill>
              </a:rPr>
              <a:t>Adran</a:t>
            </a:r>
            <a:r>
              <a:rPr lang="en-GB" b="1" dirty="0">
                <a:solidFill>
                  <a:schemeClr val="bg1"/>
                </a:solidFill>
              </a:rPr>
              <a:t> 47</a:t>
            </a:r>
          </a:p>
          <a:p>
            <a:pPr>
              <a:defRPr/>
            </a:pPr>
            <a:endParaRPr lang="en-GB" b="1" dirty="0">
              <a:solidFill>
                <a:schemeClr val="bg1"/>
              </a:solidFill>
            </a:endParaRPr>
          </a:p>
        </p:txBody>
      </p:sp>
      <p:sp>
        <p:nvSpPr>
          <p:cNvPr id="4" name="Content Placeholder 3">
            <a:extLst>
              <a:ext uri="{FF2B5EF4-FFF2-40B4-BE49-F238E27FC236}">
                <a16:creationId xmlns:a16="http://schemas.microsoft.com/office/drawing/2014/main" id="{D378AC1D-B3D8-46B4-925A-C964E2D6F773}"/>
              </a:ext>
            </a:extLst>
          </p:cNvPr>
          <p:cNvSpPr>
            <a:spLocks noGrp="1"/>
          </p:cNvSpPr>
          <p:nvPr>
            <p:ph sz="half" idx="2"/>
          </p:nvPr>
        </p:nvSpPr>
        <p:spPr>
          <a:solidFill>
            <a:srgbClr val="009999"/>
          </a:solidFill>
        </p:spPr>
        <p:txBody>
          <a:bodyPr/>
          <a:lstStyle/>
          <a:p>
            <a:pPr marL="0" indent="0">
              <a:buFont typeface="Arial" panose="020B0604020202020204" pitchFamily="34" charset="0"/>
              <a:buNone/>
              <a:defRPr/>
            </a:pPr>
            <a:r>
              <a:rPr lang="en-GB" b="1" dirty="0">
                <a:solidFill>
                  <a:schemeClr val="bg1"/>
                </a:solidFill>
              </a:rPr>
              <a:t>Wales Safeguarding Procedures:</a:t>
            </a:r>
          </a:p>
          <a:p>
            <a:pPr marL="0" indent="0">
              <a:buFont typeface="Arial" panose="020B0604020202020204" pitchFamily="34" charset="0"/>
              <a:buNone/>
              <a:defRPr/>
            </a:pPr>
            <a:r>
              <a:rPr lang="en-GB" b="1" dirty="0">
                <a:solidFill>
                  <a:schemeClr val="bg1"/>
                </a:solidFill>
              </a:rPr>
              <a:t>Section2: Children and young people at risk of harm</a:t>
            </a:r>
          </a:p>
          <a:p>
            <a:pPr marL="0" indent="0">
              <a:buFont typeface="Arial" panose="020B0604020202020204" pitchFamily="34" charset="0"/>
              <a:buNone/>
              <a:defRPr/>
            </a:pPr>
            <a:r>
              <a:rPr lang="en-GB" b="1" dirty="0">
                <a:solidFill>
                  <a:schemeClr val="bg1"/>
                </a:solidFill>
              </a:rPr>
              <a:t>Section 3 Part 2:</a:t>
            </a:r>
          </a:p>
          <a:p>
            <a:pPr>
              <a:defRPr/>
            </a:pPr>
            <a:r>
              <a:rPr lang="en-GB" b="1" dirty="0">
                <a:solidFill>
                  <a:schemeClr val="bg1"/>
                </a:solidFill>
              </a:rPr>
              <a:t>Overview</a:t>
            </a:r>
          </a:p>
          <a:p>
            <a:pPr>
              <a:defRPr/>
            </a:pPr>
            <a:r>
              <a:rPr lang="en-GB" b="1" dirty="0">
                <a:solidFill>
                  <a:schemeClr val="bg1"/>
                </a:solidFill>
              </a:rPr>
              <a:t>S47 Enquiries</a:t>
            </a:r>
          </a:p>
          <a:p>
            <a:pPr>
              <a:defRPr/>
            </a:pPr>
            <a:endParaRPr lang="en-GB" b="1" dirty="0">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E9DA270F-D304-4004-8C5A-2DB6A38FCEF6}"/>
              </a:ext>
            </a:extLst>
          </p:cNvPr>
          <p:cNvSpPr>
            <a:spLocks noGrp="1"/>
          </p:cNvSpPr>
          <p:nvPr>
            <p:ph type="title"/>
          </p:nvPr>
        </p:nvSpPr>
        <p:spPr>
          <a:xfrm>
            <a:off x="-103184" y="692696"/>
            <a:ext cx="9309025" cy="473075"/>
          </a:xfrm>
        </p:spPr>
        <p:txBody>
          <a:bodyPr>
            <a:noAutofit/>
          </a:bodyPr>
          <a:lstStyle/>
          <a:p>
            <a:pPr algn="ctr"/>
            <a:r>
              <a:rPr lang="en-GB" altLang="en-US" sz="3600" b="1" dirty="0" err="1">
                <a:latin typeface="Arial" panose="020B0604020202020204" pitchFamily="34" charset="0"/>
                <a:cs typeface="Arial" panose="020B0604020202020204" pitchFamily="34" charset="0"/>
              </a:rPr>
              <a:t>Cynhadledd</a:t>
            </a:r>
            <a:r>
              <a:rPr lang="en-GB" altLang="en-US" sz="3600" b="1" dirty="0">
                <a:latin typeface="Arial" panose="020B0604020202020204" pitchFamily="34" charset="0"/>
                <a:cs typeface="Arial" panose="020B0604020202020204" pitchFamily="34" charset="0"/>
              </a:rPr>
              <a:t> </a:t>
            </a:r>
            <a:r>
              <a:rPr lang="en-GB" altLang="en-US" sz="3600" b="1" dirty="0" err="1">
                <a:latin typeface="Arial" panose="020B0604020202020204" pitchFamily="34" charset="0"/>
                <a:cs typeface="Arial" panose="020B0604020202020204" pitchFamily="34" charset="0"/>
              </a:rPr>
              <a:t>Diogelu</a:t>
            </a:r>
            <a:r>
              <a:rPr lang="en-GB" altLang="en-US" sz="3600" b="1" dirty="0">
                <a:latin typeface="Arial" panose="020B0604020202020204" pitchFamily="34" charset="0"/>
                <a:cs typeface="Arial" panose="020B0604020202020204" pitchFamily="34" charset="0"/>
              </a:rPr>
              <a:t> </a:t>
            </a:r>
            <a:r>
              <a:rPr lang="en-GB" altLang="en-US" sz="3600" b="1" dirty="0" err="1">
                <a:latin typeface="Arial" panose="020B0604020202020204" pitchFamily="34" charset="0"/>
                <a:cs typeface="Arial" panose="020B0604020202020204" pitchFamily="34" charset="0"/>
              </a:rPr>
              <a:t>Plentyn</a:t>
            </a:r>
            <a:r>
              <a:rPr lang="en-GB" altLang="en-US" sz="3600" b="1" dirty="0">
                <a:latin typeface="Arial" panose="020B0604020202020204" pitchFamily="34" charset="0"/>
                <a:cs typeface="Arial" panose="020B0604020202020204" pitchFamily="34" charset="0"/>
              </a:rPr>
              <a:t> </a:t>
            </a:r>
            <a:r>
              <a:rPr lang="en-GB" altLang="en-US" sz="3600" b="1" dirty="0" err="1">
                <a:latin typeface="Arial" panose="020B0604020202020204" pitchFamily="34" charset="0"/>
                <a:cs typeface="Arial" panose="020B0604020202020204" pitchFamily="34" charset="0"/>
              </a:rPr>
              <a:t>Cychwynnol</a:t>
            </a:r>
            <a:r>
              <a:rPr lang="en-GB" altLang="en-US" sz="3600" b="1" dirty="0">
                <a:latin typeface="Arial" panose="020B0604020202020204" pitchFamily="34" charset="0"/>
                <a:cs typeface="Arial" panose="020B0604020202020204" pitchFamily="34" charset="0"/>
              </a:rPr>
              <a:t> (CDPC)</a:t>
            </a:r>
            <a:br>
              <a:rPr lang="en-GB" altLang="en-US" sz="3600" b="1" dirty="0">
                <a:latin typeface="Arial" panose="020B0604020202020204" pitchFamily="34" charset="0"/>
                <a:cs typeface="Arial" panose="020B0604020202020204" pitchFamily="34" charset="0"/>
              </a:rPr>
            </a:br>
            <a:r>
              <a:rPr lang="en-GB" altLang="en-US" sz="3600" b="1" dirty="0">
                <a:solidFill>
                  <a:schemeClr val="accent6">
                    <a:lumMod val="75000"/>
                  </a:schemeClr>
                </a:solidFill>
                <a:latin typeface="Arial" panose="020B0604020202020204" pitchFamily="34" charset="0"/>
                <a:cs typeface="Arial" panose="020B0604020202020204" pitchFamily="34" charset="0"/>
              </a:rPr>
              <a:t>Initial Child Protection Conference (ICPC)</a:t>
            </a:r>
          </a:p>
        </p:txBody>
      </p:sp>
      <p:sp>
        <p:nvSpPr>
          <p:cNvPr id="49155" name="Content Placeholder 2">
            <a:extLst>
              <a:ext uri="{FF2B5EF4-FFF2-40B4-BE49-F238E27FC236}">
                <a16:creationId xmlns:a16="http://schemas.microsoft.com/office/drawing/2014/main" id="{649E6150-5EA4-4BFA-BE60-135C65FCF793}"/>
              </a:ext>
            </a:extLst>
          </p:cNvPr>
          <p:cNvSpPr>
            <a:spLocks noGrp="1"/>
          </p:cNvSpPr>
          <p:nvPr>
            <p:ph sz="half" idx="1"/>
          </p:nvPr>
        </p:nvSpPr>
        <p:spPr>
          <a:xfrm>
            <a:off x="87279" y="2060848"/>
            <a:ext cx="4464050" cy="4321175"/>
          </a:xfrm>
        </p:spPr>
        <p:txBody>
          <a:bodyPr/>
          <a:lstStyle/>
          <a:p>
            <a:r>
              <a:rPr lang="cy-GB" altLang="en-US" sz="2000" dirty="0">
                <a:latin typeface="Arial" panose="020B0604020202020204" pitchFamily="34" charset="0"/>
                <a:cs typeface="Arial" panose="020B0604020202020204" pitchFamily="34" charset="0"/>
              </a:rPr>
              <a:t>Mae Cynhadledd Diogelu Plentyn Cychwynnol yn cael ei drefnu os yw’r plentyn yn wynebu risg o </a:t>
            </a:r>
            <a:r>
              <a:rPr lang="cy-GB" altLang="en-US" sz="2000" b="1" dirty="0">
                <a:latin typeface="Arial" panose="020B0604020202020204" pitchFamily="34" charset="0"/>
                <a:cs typeface="Arial" panose="020B0604020202020204" pitchFamily="34" charset="0"/>
              </a:rPr>
              <a:t>niwed sylweddol (ar ôl ymholiadau adran 47)</a:t>
            </a:r>
            <a:r>
              <a:rPr lang="cy-GB" altLang="en-US" sz="2000" dirty="0">
                <a:latin typeface="Arial" panose="020B0604020202020204" pitchFamily="34" charset="0"/>
                <a:cs typeface="Arial" panose="020B0604020202020204" pitchFamily="34" charset="0"/>
              </a:rPr>
              <a:t>.</a:t>
            </a:r>
          </a:p>
          <a:p>
            <a:r>
              <a:rPr lang="cy-GB" altLang="en-US" sz="2000" dirty="0">
                <a:latin typeface="Arial" panose="020B0604020202020204" pitchFamily="34" charset="0"/>
                <a:cs typeface="Arial" panose="020B0604020202020204" pitchFamily="34" charset="0"/>
              </a:rPr>
              <a:t>Yn y gynhadledd achos, mae pobl proffesiynol priodol yn rhannu gwybodaeth, adnabod risgiau a gosod amlinelliad o beth sydd rhaid gwneud er mwyn amddiffyn y plentyn.  </a:t>
            </a:r>
          </a:p>
          <a:p>
            <a:r>
              <a:rPr lang="cy-GB" altLang="en-US" sz="2000" dirty="0">
                <a:latin typeface="Arial" panose="020B0604020202020204" pitchFamily="34" charset="0"/>
                <a:cs typeface="Arial" panose="020B0604020202020204" pitchFamily="34" charset="0"/>
              </a:rPr>
              <a:t>Yng Nghymru, rhaid bod hwn yn digwydd o fewn </a:t>
            </a:r>
            <a:r>
              <a:rPr lang="cy-GB" altLang="en-US" sz="2000" b="1" dirty="0">
                <a:latin typeface="Arial" panose="020B0604020202020204" pitchFamily="34" charset="0"/>
                <a:cs typeface="Arial" panose="020B0604020202020204" pitchFamily="34" charset="0"/>
              </a:rPr>
              <a:t>15 diwrnod gwaith.   </a:t>
            </a:r>
          </a:p>
        </p:txBody>
      </p:sp>
      <p:sp>
        <p:nvSpPr>
          <p:cNvPr id="49156" name="Content Placeholder 3">
            <a:extLst>
              <a:ext uri="{FF2B5EF4-FFF2-40B4-BE49-F238E27FC236}">
                <a16:creationId xmlns:a16="http://schemas.microsoft.com/office/drawing/2014/main" id="{7858DDFB-F330-4F9B-8A50-F7F38725A5CE}"/>
              </a:ext>
            </a:extLst>
          </p:cNvPr>
          <p:cNvSpPr>
            <a:spLocks noGrp="1"/>
          </p:cNvSpPr>
          <p:nvPr>
            <p:ph sz="half" idx="2"/>
          </p:nvPr>
        </p:nvSpPr>
        <p:spPr>
          <a:xfrm>
            <a:off x="4788024" y="2060847"/>
            <a:ext cx="3908424" cy="4321175"/>
          </a:xfrm>
        </p:spPr>
        <p:txBody>
          <a:bodyPr/>
          <a:lstStyle/>
          <a:p>
            <a:r>
              <a:rPr lang="en-GB" altLang="en-US" sz="2000" dirty="0">
                <a:solidFill>
                  <a:schemeClr val="accent6">
                    <a:lumMod val="75000"/>
                  </a:schemeClr>
                </a:solidFill>
                <a:latin typeface="Arial" panose="020B0604020202020204" pitchFamily="34" charset="0"/>
                <a:cs typeface="Arial" panose="020B0604020202020204" pitchFamily="34" charset="0"/>
              </a:rPr>
              <a:t>An Initial Child Protection Conference is held if the child is at risk of </a:t>
            </a:r>
            <a:r>
              <a:rPr lang="en-GB" altLang="en-US" sz="2000" b="1" dirty="0">
                <a:solidFill>
                  <a:schemeClr val="accent6">
                    <a:lumMod val="75000"/>
                  </a:schemeClr>
                </a:solidFill>
                <a:latin typeface="Arial" panose="020B0604020202020204" pitchFamily="34" charset="0"/>
                <a:cs typeface="Arial" panose="020B0604020202020204" pitchFamily="34" charset="0"/>
              </a:rPr>
              <a:t>significant harm (after section 47 enquiries)</a:t>
            </a:r>
            <a:r>
              <a:rPr lang="en-GB" altLang="en-US" sz="2000" dirty="0">
                <a:solidFill>
                  <a:schemeClr val="accent6">
                    <a:lumMod val="75000"/>
                  </a:schemeClr>
                </a:solidFill>
                <a:latin typeface="Arial" panose="020B0604020202020204" pitchFamily="34" charset="0"/>
                <a:cs typeface="Arial" panose="020B0604020202020204" pitchFamily="34" charset="0"/>
              </a:rPr>
              <a:t>. </a:t>
            </a:r>
          </a:p>
          <a:p>
            <a:r>
              <a:rPr lang="en-GB" altLang="en-US" sz="2000" dirty="0">
                <a:solidFill>
                  <a:schemeClr val="accent6">
                    <a:lumMod val="75000"/>
                  </a:schemeClr>
                </a:solidFill>
                <a:latin typeface="Arial" panose="020B0604020202020204" pitchFamily="34" charset="0"/>
                <a:cs typeface="Arial" panose="020B0604020202020204" pitchFamily="34" charset="0"/>
              </a:rPr>
              <a:t>At the case conference relevant professionals share information, identify risks and outline what needs to be done to protect the child.</a:t>
            </a:r>
          </a:p>
          <a:p>
            <a:r>
              <a:rPr lang="en-GB" altLang="en-US" sz="2000" dirty="0">
                <a:solidFill>
                  <a:schemeClr val="accent6">
                    <a:lumMod val="75000"/>
                  </a:schemeClr>
                </a:solidFill>
                <a:latin typeface="Arial" panose="020B0604020202020204" pitchFamily="34" charset="0"/>
                <a:cs typeface="Arial" panose="020B0604020202020204" pitchFamily="34" charset="0"/>
              </a:rPr>
              <a:t>In Wales, this must happen within </a:t>
            </a:r>
            <a:r>
              <a:rPr lang="en-GB" altLang="en-US" sz="2000" b="1" dirty="0">
                <a:solidFill>
                  <a:schemeClr val="accent6">
                    <a:lumMod val="75000"/>
                  </a:schemeClr>
                </a:solidFill>
                <a:latin typeface="Arial" panose="020B0604020202020204" pitchFamily="34" charset="0"/>
                <a:cs typeface="Arial" panose="020B0604020202020204" pitchFamily="34" charset="0"/>
              </a:rPr>
              <a:t>15 working days. </a:t>
            </a:r>
            <a:endParaRPr lang="en-GB" altLang="en-US" sz="2000" dirty="0">
              <a:solidFill>
                <a:schemeClr val="accent6">
                  <a:lumMod val="75000"/>
                </a:schemeClr>
              </a:solidFill>
              <a:latin typeface="Arial" panose="020B0604020202020204" pitchFamily="34" charset="0"/>
              <a:cs typeface="Arial" panose="020B0604020202020204" pitchFamily="34" charset="0"/>
            </a:endParaRPr>
          </a:p>
          <a:p>
            <a:endParaRPr lang="en-GB"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8180E342-24BA-4FA2-9EAB-3E44B050BACB}"/>
              </a:ext>
            </a:extLst>
          </p:cNvPr>
          <p:cNvSpPr>
            <a:spLocks noGrp="1"/>
          </p:cNvSpPr>
          <p:nvPr>
            <p:ph type="title"/>
          </p:nvPr>
        </p:nvSpPr>
        <p:spPr>
          <a:xfrm>
            <a:off x="457200" y="242888"/>
            <a:ext cx="8229600" cy="706437"/>
          </a:xfrm>
        </p:spPr>
        <p:txBody>
          <a:bodyPr>
            <a:noAutofit/>
          </a:bodyPr>
          <a:lstStyle/>
          <a:p>
            <a:pPr algn="ctr"/>
            <a:r>
              <a:rPr lang="en-GB" altLang="en-US" sz="4400" b="1" dirty="0" err="1">
                <a:latin typeface="Arial" panose="020B0604020202020204" pitchFamily="34" charset="0"/>
                <a:cs typeface="Arial" panose="020B0604020202020204" pitchFamily="34" charset="0"/>
              </a:rPr>
              <a:t>Canlyniad</a:t>
            </a:r>
            <a:r>
              <a:rPr lang="en-GB" altLang="en-US" sz="4400" b="1" dirty="0">
                <a:latin typeface="Arial" panose="020B0604020202020204" pitchFamily="34" charset="0"/>
                <a:cs typeface="Arial" panose="020B0604020202020204" pitchFamily="34" charset="0"/>
              </a:rPr>
              <a:t> CDPC</a:t>
            </a:r>
            <a:br>
              <a:rPr lang="en-GB" altLang="en-US" sz="4400" b="1" dirty="0">
                <a:latin typeface="Arial" panose="020B0604020202020204" pitchFamily="34" charset="0"/>
                <a:cs typeface="Arial" panose="020B0604020202020204" pitchFamily="34" charset="0"/>
              </a:rPr>
            </a:br>
            <a:r>
              <a:rPr lang="en-GB" altLang="en-US" sz="4400" b="1" dirty="0">
                <a:solidFill>
                  <a:schemeClr val="accent6">
                    <a:lumMod val="75000"/>
                  </a:schemeClr>
                </a:solidFill>
                <a:latin typeface="Arial" panose="020B0604020202020204" pitchFamily="34" charset="0"/>
                <a:cs typeface="Arial" panose="020B0604020202020204" pitchFamily="34" charset="0"/>
              </a:rPr>
              <a:t>Outcome of an ICCP</a:t>
            </a:r>
          </a:p>
        </p:txBody>
      </p:sp>
      <p:sp>
        <p:nvSpPr>
          <p:cNvPr id="51203" name="Content Placeholder 2">
            <a:extLst>
              <a:ext uri="{FF2B5EF4-FFF2-40B4-BE49-F238E27FC236}">
                <a16:creationId xmlns:a16="http://schemas.microsoft.com/office/drawing/2014/main" id="{6651836D-B12F-44FF-90AA-C97D86DDC927}"/>
              </a:ext>
            </a:extLst>
          </p:cNvPr>
          <p:cNvSpPr>
            <a:spLocks noGrp="1"/>
          </p:cNvSpPr>
          <p:nvPr>
            <p:ph sz="half" idx="1"/>
          </p:nvPr>
        </p:nvSpPr>
        <p:spPr>
          <a:xfrm>
            <a:off x="179388" y="1268413"/>
            <a:ext cx="4316412" cy="4321175"/>
          </a:xfrm>
        </p:spPr>
        <p:txBody>
          <a:bodyPr/>
          <a:lstStyle/>
          <a:p>
            <a:r>
              <a:rPr lang="cy-GB" altLang="en-US" sz="2000" dirty="0"/>
              <a:t>Os yw’r sawl proffesiynol yn y gynhadledd cychwynnol yn penderfynu bod y plentyn yn wynebu risg o niwed sylweddol, bydd y plentyn yn cael ei ychwanegu i </a:t>
            </a:r>
            <a:r>
              <a:rPr lang="cy-GB" altLang="en-US" sz="2000" b="1" dirty="0"/>
              <a:t>Gofrestr Diogelu Plentyn</a:t>
            </a:r>
            <a:r>
              <a:rPr lang="cy-GB" altLang="en-US" sz="2000" dirty="0"/>
              <a:t> a/neu bydd paratoadau ar gyfer </a:t>
            </a:r>
            <a:r>
              <a:rPr lang="cy-GB" altLang="en-US" sz="2000" b="1" dirty="0"/>
              <a:t>Cynllun Diogelu’r Plentyn. </a:t>
            </a:r>
          </a:p>
          <a:p>
            <a:r>
              <a:rPr lang="cy-GB" altLang="en-US" sz="2000" dirty="0"/>
              <a:t>Bydd cynadleddau achos yn parhau i gwrdd yn gyson nes yr amser nad oes risg sylweddol i’r plentyn, neu ei fod yn cael ei osod mewn i ofal.  </a:t>
            </a:r>
          </a:p>
        </p:txBody>
      </p:sp>
      <p:sp>
        <p:nvSpPr>
          <p:cNvPr id="51204" name="Content Placeholder 3">
            <a:extLst>
              <a:ext uri="{FF2B5EF4-FFF2-40B4-BE49-F238E27FC236}">
                <a16:creationId xmlns:a16="http://schemas.microsoft.com/office/drawing/2014/main" id="{0D0F9781-9650-4EF8-9B51-AAFADE012BF2}"/>
              </a:ext>
            </a:extLst>
          </p:cNvPr>
          <p:cNvSpPr>
            <a:spLocks noGrp="1"/>
          </p:cNvSpPr>
          <p:nvPr>
            <p:ph sz="half" idx="2"/>
          </p:nvPr>
        </p:nvSpPr>
        <p:spPr>
          <a:xfrm>
            <a:off x="4648200" y="1268413"/>
            <a:ext cx="4316413" cy="4321175"/>
          </a:xfrm>
        </p:spPr>
        <p:txBody>
          <a:bodyPr/>
          <a:lstStyle/>
          <a:p>
            <a:r>
              <a:rPr lang="en-GB" altLang="en-US" sz="2200" dirty="0">
                <a:solidFill>
                  <a:schemeClr val="accent6">
                    <a:lumMod val="75000"/>
                  </a:schemeClr>
                </a:solidFill>
              </a:rPr>
              <a:t>If professionals at the initial case conference decide a child is at risk of significant harm they will add the child to the </a:t>
            </a:r>
            <a:r>
              <a:rPr lang="en-GB" altLang="en-US" sz="2200" b="1" dirty="0">
                <a:solidFill>
                  <a:schemeClr val="accent6">
                    <a:lumMod val="75000"/>
                  </a:schemeClr>
                </a:solidFill>
              </a:rPr>
              <a:t>Child Protection Register </a:t>
            </a:r>
            <a:r>
              <a:rPr lang="en-GB" altLang="en-US" sz="2200" dirty="0">
                <a:solidFill>
                  <a:schemeClr val="accent6">
                    <a:lumMod val="75000"/>
                  </a:schemeClr>
                </a:solidFill>
              </a:rPr>
              <a:t>and/or a </a:t>
            </a:r>
            <a:r>
              <a:rPr lang="en-GB" altLang="en-US" sz="2200" b="1" dirty="0">
                <a:solidFill>
                  <a:schemeClr val="accent6">
                    <a:lumMod val="75000"/>
                  </a:schemeClr>
                </a:solidFill>
              </a:rPr>
              <a:t>Child Protection Plan </a:t>
            </a:r>
            <a:r>
              <a:rPr lang="en-GB" altLang="en-US" sz="2200" dirty="0">
                <a:solidFill>
                  <a:schemeClr val="accent6">
                    <a:lumMod val="75000"/>
                  </a:schemeClr>
                </a:solidFill>
              </a:rPr>
              <a:t>is drawn up. </a:t>
            </a:r>
          </a:p>
          <a:p>
            <a:r>
              <a:rPr lang="en-GB" altLang="en-US" sz="2200" dirty="0">
                <a:solidFill>
                  <a:schemeClr val="accent6">
                    <a:lumMod val="75000"/>
                  </a:schemeClr>
                </a:solidFill>
              </a:rPr>
              <a:t>Case conferences will continue at regular intervals until the child is no longer considered at risk of significant harm or until they are taken into care.</a:t>
            </a:r>
          </a:p>
          <a:p>
            <a:endParaRPr lang="en-GB"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6B445FD4-5FA5-4798-96A5-44FBD5A4D238}"/>
              </a:ext>
            </a:extLst>
          </p:cNvPr>
          <p:cNvSpPr>
            <a:spLocks noGrp="1"/>
          </p:cNvSpPr>
          <p:nvPr>
            <p:ph type="title"/>
          </p:nvPr>
        </p:nvSpPr>
        <p:spPr>
          <a:xfrm>
            <a:off x="-108520" y="476672"/>
            <a:ext cx="9721080" cy="417512"/>
          </a:xfrm>
        </p:spPr>
        <p:txBody>
          <a:bodyPr>
            <a:normAutofit fontScale="90000"/>
          </a:bodyPr>
          <a:lstStyle/>
          <a:p>
            <a:pPr algn="ctr"/>
            <a:br>
              <a:rPr lang="en-US" altLang="en-US" sz="3200" b="1" dirty="0"/>
            </a:br>
            <a:br>
              <a:rPr lang="en-US" altLang="en-US" sz="3200" b="1" dirty="0"/>
            </a:br>
            <a:r>
              <a:rPr lang="en-US" altLang="en-US" sz="4900" b="1" dirty="0" err="1">
                <a:latin typeface="Arial" panose="020B0604020202020204" pitchFamily="34" charset="0"/>
                <a:cs typeface="Arial" panose="020B0604020202020204" pitchFamily="34" charset="0"/>
              </a:rPr>
              <a:t>Pobl</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proffesiynol</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yn</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gweithio</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gyda’u</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gilydd</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Professionals working together</a:t>
            </a:r>
            <a:br>
              <a:rPr lang="en-US" altLang="en-US" b="1" dirty="0">
                <a:solidFill>
                  <a:srgbClr val="0000FF"/>
                </a:solidFill>
              </a:rPr>
            </a:br>
            <a:endParaRPr lang="en-GB" altLang="en-US" dirty="0"/>
          </a:p>
        </p:txBody>
      </p:sp>
      <p:sp>
        <p:nvSpPr>
          <p:cNvPr id="53251" name="Content Placeholder 2">
            <a:extLst>
              <a:ext uri="{FF2B5EF4-FFF2-40B4-BE49-F238E27FC236}">
                <a16:creationId xmlns:a16="http://schemas.microsoft.com/office/drawing/2014/main" id="{0C8DC295-4E65-46EF-A28C-5B2B4F6214BA}"/>
              </a:ext>
            </a:extLst>
          </p:cNvPr>
          <p:cNvSpPr>
            <a:spLocks noGrp="1"/>
          </p:cNvSpPr>
          <p:nvPr>
            <p:ph sz="half" idx="1"/>
          </p:nvPr>
        </p:nvSpPr>
        <p:spPr>
          <a:xfrm>
            <a:off x="169925" y="1988840"/>
            <a:ext cx="4392488" cy="4321175"/>
          </a:xfrm>
        </p:spPr>
        <p:txBody>
          <a:bodyPr>
            <a:normAutofit lnSpcReduction="10000"/>
          </a:bodyPr>
          <a:lstStyle/>
          <a:p>
            <a:pPr>
              <a:spcBef>
                <a:spcPts val="700"/>
              </a:spcBef>
            </a:pPr>
            <a:r>
              <a:rPr lang="en-US" altLang="en-US" sz="2400" dirty="0" err="1">
                <a:latin typeface="Arial" panose="020B0604020202020204" pitchFamily="34" charset="0"/>
                <a:cs typeface="Arial" panose="020B0604020202020204" pitchFamily="34" charset="0"/>
              </a:rPr>
              <a:t>Byrddau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Diogelu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Rhanbarthol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Gwasanaethau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Cymdeithasol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Heddlu</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Awdurdod</a:t>
            </a:r>
            <a:r>
              <a:rPr lang="en-US" altLang="en-US" sz="2400" dirty="0">
                <a:latin typeface="Arial" panose="020B0604020202020204" pitchFamily="34" charset="0"/>
                <a:cs typeface="Arial" panose="020B0604020202020204" pitchFamily="34" charset="0"/>
              </a:rPr>
              <a:t> Iechyd</a:t>
            </a:r>
          </a:p>
          <a:p>
            <a:pPr>
              <a:spcBef>
                <a:spcPts val="700"/>
              </a:spcBef>
            </a:pPr>
            <a:r>
              <a:rPr lang="en-US" altLang="en-US" sz="2400" dirty="0" err="1">
                <a:latin typeface="Arial" panose="020B0604020202020204" pitchFamily="34" charset="0"/>
                <a:cs typeface="Arial" panose="020B0604020202020204" pitchFamily="34" charset="0"/>
              </a:rPr>
              <a:t>Awdurdod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Addysg</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Gwasanaeth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Prawf</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a:latin typeface="Arial" panose="020B0604020202020204" pitchFamily="34" charset="0"/>
                <a:cs typeface="Arial" panose="020B0604020202020204" pitchFamily="34" charset="0"/>
              </a:rPr>
              <a:t>CAFCAS – Cymru</a:t>
            </a:r>
          </a:p>
          <a:p>
            <a:pPr>
              <a:spcBef>
                <a:spcPts val="700"/>
              </a:spcBef>
            </a:pPr>
            <a:r>
              <a:rPr lang="en-US" altLang="en-US" sz="2400" dirty="0">
                <a:latin typeface="Arial" panose="020B0604020202020204" pitchFamily="34" charset="0"/>
                <a:cs typeface="Arial" panose="020B0604020202020204" pitchFamily="34" charset="0"/>
              </a:rPr>
              <a:t>NSPCC – Cymru</a:t>
            </a:r>
          </a:p>
          <a:p>
            <a:pPr>
              <a:spcBef>
                <a:spcPts val="700"/>
              </a:spcBef>
            </a:pPr>
            <a:r>
              <a:rPr lang="en-US" altLang="en-US" sz="2400" dirty="0">
                <a:latin typeface="Arial" panose="020B0604020202020204" pitchFamily="34" charset="0"/>
                <a:cs typeface="Arial" panose="020B0604020202020204" pitchFamily="34" charset="0"/>
              </a:rPr>
              <a:t>MASH – </a:t>
            </a:r>
            <a:r>
              <a:rPr lang="en-US" altLang="en-US" sz="2400" dirty="0" err="1">
                <a:latin typeface="Arial" panose="020B0604020202020204" pitchFamily="34" charset="0"/>
                <a:cs typeface="Arial" panose="020B0604020202020204" pitchFamily="34" charset="0"/>
              </a:rPr>
              <a:t>Hyb</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diogelu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amlasiantaeth</a:t>
            </a:r>
            <a:endParaRPr lang="en-US" altLang="en-US" sz="2400" dirty="0">
              <a:latin typeface="Arial" panose="020B0604020202020204" pitchFamily="34" charset="0"/>
              <a:cs typeface="Arial" panose="020B0604020202020204" pitchFamily="34" charset="0"/>
            </a:endParaRPr>
          </a:p>
          <a:p>
            <a:endParaRPr lang="en-GB" altLang="en-US" dirty="0"/>
          </a:p>
        </p:txBody>
      </p:sp>
      <p:sp>
        <p:nvSpPr>
          <p:cNvPr id="53252" name="Content Placeholder 3">
            <a:extLst>
              <a:ext uri="{FF2B5EF4-FFF2-40B4-BE49-F238E27FC236}">
                <a16:creationId xmlns:a16="http://schemas.microsoft.com/office/drawing/2014/main" id="{AE6F3039-83DD-41CE-80D3-E1EEA12FB72C}"/>
              </a:ext>
            </a:extLst>
          </p:cNvPr>
          <p:cNvSpPr>
            <a:spLocks noGrp="1"/>
          </p:cNvSpPr>
          <p:nvPr>
            <p:ph sz="half" idx="2"/>
          </p:nvPr>
        </p:nvSpPr>
        <p:spPr>
          <a:xfrm>
            <a:off x="4572000" y="1988840"/>
            <a:ext cx="4614662" cy="3961135"/>
          </a:xfrm>
        </p:spPr>
        <p:txBody>
          <a:bodyPr>
            <a:normAutofit lnSpcReduction="10000"/>
          </a:bodyPr>
          <a:lstStyle/>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Regional Safeguarding Boards</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Social Services</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Police</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Health Authority</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Education Authority</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Probation</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CAFCAS - Cymru</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NSPCC – Cymru</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MASH – Multi Agency Safeguarding Hub</a:t>
            </a:r>
          </a:p>
          <a:p>
            <a:endParaRPr lang="en-GB" altLang="en-US" dirty="0"/>
          </a:p>
        </p:txBody>
      </p:sp>
      <p:pic>
        <p:nvPicPr>
          <p:cNvPr id="2" name="Picture 2">
            <a:extLst>
              <a:ext uri="{FF2B5EF4-FFF2-40B4-BE49-F238E27FC236}">
                <a16:creationId xmlns:a16="http://schemas.microsoft.com/office/drawing/2014/main" id="{BCC526EB-2B63-2942-C0D1-7A12DBD3C785}"/>
              </a:ext>
            </a:extLst>
          </p:cNvPr>
          <p:cNvPicPr>
            <a:picLocks noChangeAspect="1"/>
          </p:cNvPicPr>
          <p:nvPr/>
        </p:nvPicPr>
        <p:blipFill>
          <a:blip r:embed="rId3"/>
          <a:stretch>
            <a:fillRect/>
          </a:stretch>
        </p:blipFill>
        <p:spPr>
          <a:xfrm>
            <a:off x="3973145" y="3009455"/>
            <a:ext cx="781050" cy="771525"/>
          </a:xfrm>
          <a:prstGeom prst="rect">
            <a:avLst/>
          </a:prstGeom>
        </p:spPr>
      </p:pic>
      <p:pic>
        <p:nvPicPr>
          <p:cNvPr id="3" name="Picture 3">
            <a:extLst>
              <a:ext uri="{FF2B5EF4-FFF2-40B4-BE49-F238E27FC236}">
                <a16:creationId xmlns:a16="http://schemas.microsoft.com/office/drawing/2014/main" id="{23BD4C61-3D01-E4FE-1033-D9F39869E5FE}"/>
              </a:ext>
            </a:extLst>
          </p:cNvPr>
          <p:cNvPicPr>
            <a:picLocks noChangeAspect="1"/>
          </p:cNvPicPr>
          <p:nvPr/>
        </p:nvPicPr>
        <p:blipFill>
          <a:blip r:embed="rId3"/>
          <a:stretch>
            <a:fillRect/>
          </a:stretch>
        </p:blipFill>
        <p:spPr>
          <a:xfrm>
            <a:off x="3100411" y="3009455"/>
            <a:ext cx="781050" cy="77152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F0C6C-7127-F280-15AF-EFB9176004A0}"/>
              </a:ext>
            </a:extLst>
          </p:cNvPr>
          <p:cNvSpPr>
            <a:spLocks noGrp="1"/>
          </p:cNvSpPr>
          <p:nvPr>
            <p:ph type="title"/>
          </p:nvPr>
        </p:nvSpPr>
        <p:spPr>
          <a:xfrm>
            <a:off x="0" y="-171400"/>
            <a:ext cx="9361040" cy="1325563"/>
          </a:xfrm>
        </p:spPr>
        <p:txBody>
          <a:bodyPr/>
          <a:lstStyle/>
          <a:p>
            <a:r>
              <a:rPr lang="en-GB" b="1" dirty="0" err="1"/>
              <a:t>Fframwaith</a:t>
            </a:r>
            <a:r>
              <a:rPr lang="en-GB" b="1" dirty="0"/>
              <a:t> </a:t>
            </a:r>
            <a:r>
              <a:rPr lang="en-GB" b="1" dirty="0" err="1"/>
              <a:t>Asesiad</a:t>
            </a:r>
            <a:r>
              <a:rPr lang="en-GB" b="1" dirty="0"/>
              <a:t>/ </a:t>
            </a:r>
            <a:r>
              <a:rPr lang="en-GB" b="1" dirty="0">
                <a:solidFill>
                  <a:schemeClr val="accent6">
                    <a:lumMod val="75000"/>
                  </a:schemeClr>
                </a:solidFill>
              </a:rPr>
              <a:t>Assessment Framework</a:t>
            </a:r>
          </a:p>
        </p:txBody>
      </p:sp>
      <p:pic>
        <p:nvPicPr>
          <p:cNvPr id="1026" name="Picture 2">
            <a:extLst>
              <a:ext uri="{FF2B5EF4-FFF2-40B4-BE49-F238E27FC236}">
                <a16:creationId xmlns:a16="http://schemas.microsoft.com/office/drawing/2014/main" id="{D8F3DF11-0FDC-1182-27E9-47EFAA72EF39}"/>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547664" y="1052736"/>
            <a:ext cx="5599534" cy="4595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206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0FC64-C9C1-3273-8DD9-AD713F08DE4B}"/>
              </a:ext>
            </a:extLst>
          </p:cNvPr>
          <p:cNvSpPr>
            <a:spLocks noGrp="1"/>
          </p:cNvSpPr>
          <p:nvPr>
            <p:ph type="title"/>
          </p:nvPr>
        </p:nvSpPr>
        <p:spPr>
          <a:xfrm>
            <a:off x="214230" y="873126"/>
            <a:ext cx="9156699" cy="1345615"/>
          </a:xfrm>
        </p:spPr>
        <p:txBody>
          <a:bodyPr>
            <a:normAutofit fontScale="90000"/>
          </a:bodyPr>
          <a:lstStyle/>
          <a:p>
            <a:pPr algn="ctr"/>
            <a:r>
              <a:rPr lang="en-GB" sz="4400" b="1" err="1"/>
              <a:t>Byrddau</a:t>
            </a:r>
            <a:r>
              <a:rPr lang="en-GB" sz="4400" b="1" dirty="0"/>
              <a:t> </a:t>
            </a:r>
            <a:r>
              <a:rPr lang="en-GB" sz="4400" b="1" err="1"/>
              <a:t>Diogelu</a:t>
            </a:r>
            <a:r>
              <a:rPr lang="en-GB" sz="4400" b="1" dirty="0"/>
              <a:t> </a:t>
            </a:r>
            <a:r>
              <a:rPr lang="en-GB" sz="4400" b="1" err="1"/>
              <a:t>Rhanbarthol</a:t>
            </a:r>
            <a:r>
              <a:rPr lang="en-GB" sz="4400" b="1" dirty="0"/>
              <a:t> (Cymru)</a:t>
            </a:r>
            <a:br>
              <a:rPr lang="en-GB" sz="4400" b="1" dirty="0"/>
            </a:br>
            <a:r>
              <a:rPr lang="en-GB" sz="4400" b="1" dirty="0">
                <a:solidFill>
                  <a:schemeClr val="accent6">
                    <a:lumMod val="75000"/>
                  </a:schemeClr>
                </a:solidFill>
              </a:rPr>
              <a:t>Regional Safeguarding Boards (Wales</a:t>
            </a:r>
            <a:r>
              <a:rPr lang="en-GB" b="1" dirty="0">
                <a:solidFill>
                  <a:schemeClr val="accent6">
                    <a:lumMod val="75000"/>
                  </a:schemeClr>
                </a:solidFill>
              </a:rPr>
              <a:t>)</a:t>
            </a:r>
            <a:br>
              <a:rPr lang="en-GB" dirty="0"/>
            </a:br>
            <a:endParaRPr lang="en-GB" dirty="0">
              <a:cs typeface="Arial" panose="020B0604020202020204"/>
            </a:endParaRPr>
          </a:p>
        </p:txBody>
      </p:sp>
      <p:sp>
        <p:nvSpPr>
          <p:cNvPr id="3" name="Content Placeholder 2">
            <a:extLst>
              <a:ext uri="{FF2B5EF4-FFF2-40B4-BE49-F238E27FC236}">
                <a16:creationId xmlns:a16="http://schemas.microsoft.com/office/drawing/2014/main" id="{5A061569-715A-9801-DD60-F7D8A854275F}"/>
              </a:ext>
            </a:extLst>
          </p:cNvPr>
          <p:cNvSpPr>
            <a:spLocks noGrp="1"/>
          </p:cNvSpPr>
          <p:nvPr>
            <p:ph sz="half" idx="1"/>
          </p:nvPr>
        </p:nvSpPr>
        <p:spPr>
          <a:xfrm>
            <a:off x="521703" y="2547520"/>
            <a:ext cx="3886200" cy="4351338"/>
          </a:xfrm>
        </p:spPr>
        <p:txBody>
          <a:bodyPr vert="horz" lIns="91440" tIns="45720" rIns="91440" bIns="45720" rtlCol="0" anchor="t">
            <a:normAutofit/>
          </a:bodyPr>
          <a:lstStyle/>
          <a:p>
            <a:r>
              <a:rPr lang="en-GB" sz="2400" dirty="0">
                <a:solidFill>
                  <a:srgbClr val="202124"/>
                </a:solidFill>
                <a:latin typeface="Arial"/>
                <a:cs typeface="Arial"/>
              </a:rPr>
              <a:t>Yn </a:t>
            </a:r>
            <a:r>
              <a:rPr lang="en-GB" sz="2400" dirty="0" err="1">
                <a:solidFill>
                  <a:srgbClr val="202124"/>
                </a:solidFill>
                <a:latin typeface="Arial"/>
                <a:cs typeface="Arial"/>
              </a:rPr>
              <a:t>flaenorol</a:t>
            </a:r>
            <a:r>
              <a:rPr lang="en-GB" sz="2400" dirty="0">
                <a:solidFill>
                  <a:srgbClr val="202124"/>
                </a:solidFill>
                <a:latin typeface="Arial"/>
                <a:cs typeface="Arial"/>
              </a:rPr>
              <a:t> 22 o </a:t>
            </a:r>
            <a:r>
              <a:rPr lang="en-GB" sz="2400" dirty="0" err="1">
                <a:solidFill>
                  <a:srgbClr val="202124"/>
                </a:solidFill>
                <a:latin typeface="Arial"/>
                <a:cs typeface="Arial"/>
              </a:rPr>
              <a:t>Fyrddau</a:t>
            </a:r>
            <a:r>
              <a:rPr lang="en-GB" sz="2400" dirty="0">
                <a:solidFill>
                  <a:srgbClr val="202124"/>
                </a:solidFill>
                <a:latin typeface="Arial"/>
                <a:cs typeface="Arial"/>
              </a:rPr>
              <a:t> </a:t>
            </a:r>
            <a:r>
              <a:rPr lang="en-GB" sz="2400" dirty="0" err="1">
                <a:solidFill>
                  <a:srgbClr val="202124"/>
                </a:solidFill>
                <a:latin typeface="Arial"/>
                <a:cs typeface="Arial"/>
              </a:rPr>
              <a:t>Lleol</a:t>
            </a:r>
            <a:r>
              <a:rPr lang="en-GB" sz="2400" dirty="0">
                <a:solidFill>
                  <a:srgbClr val="202124"/>
                </a:solidFill>
                <a:latin typeface="Arial"/>
                <a:cs typeface="Arial"/>
              </a:rPr>
              <a:t> </a:t>
            </a:r>
            <a:r>
              <a:rPr lang="en-GB" sz="2400" dirty="0" err="1">
                <a:solidFill>
                  <a:srgbClr val="202124"/>
                </a:solidFill>
                <a:latin typeface="Arial"/>
                <a:cs typeface="Arial"/>
              </a:rPr>
              <a:t>Diogelu</a:t>
            </a:r>
            <a:r>
              <a:rPr lang="en-GB" sz="2400" dirty="0">
                <a:solidFill>
                  <a:srgbClr val="202124"/>
                </a:solidFill>
                <a:latin typeface="Arial"/>
                <a:cs typeface="Arial"/>
              </a:rPr>
              <a:t> Plant a </a:t>
            </a:r>
            <a:r>
              <a:rPr lang="en-GB" sz="2400" dirty="0" err="1">
                <a:solidFill>
                  <a:srgbClr val="202124"/>
                </a:solidFill>
                <a:latin typeface="Arial"/>
                <a:cs typeface="Arial"/>
              </a:rPr>
              <a:t>sefydlwyd</a:t>
            </a:r>
            <a:r>
              <a:rPr lang="en-GB" sz="2400" dirty="0">
                <a:solidFill>
                  <a:srgbClr val="202124"/>
                </a:solidFill>
                <a:latin typeface="Arial"/>
                <a:cs typeface="Arial"/>
              </a:rPr>
              <a:t> o dan </a:t>
            </a:r>
            <a:r>
              <a:rPr lang="en-GB" sz="2400" dirty="0" err="1">
                <a:solidFill>
                  <a:srgbClr val="202124"/>
                </a:solidFill>
                <a:latin typeface="Arial"/>
                <a:cs typeface="Arial"/>
              </a:rPr>
              <a:t>Ddeddf</a:t>
            </a:r>
            <a:r>
              <a:rPr lang="en-GB" sz="2400" dirty="0">
                <a:solidFill>
                  <a:srgbClr val="202124"/>
                </a:solidFill>
                <a:latin typeface="Arial"/>
                <a:cs typeface="Arial"/>
              </a:rPr>
              <a:t> Plant 2004</a:t>
            </a:r>
            <a:endParaRPr lang="en-GB" sz="2400" dirty="0">
              <a:solidFill>
                <a:srgbClr val="000000"/>
              </a:solidFill>
              <a:latin typeface="Arial"/>
              <a:cs typeface="Arial"/>
            </a:endParaRPr>
          </a:p>
          <a:p>
            <a:r>
              <a:rPr lang="en-GB" sz="2400" dirty="0">
                <a:solidFill>
                  <a:srgbClr val="202124"/>
                </a:solidFill>
                <a:latin typeface="Arial"/>
                <a:cs typeface="Arial"/>
              </a:rPr>
              <a:t>Wedi </a:t>
            </a:r>
            <a:r>
              <a:rPr lang="en-GB" sz="2400" dirty="0" err="1">
                <a:solidFill>
                  <a:srgbClr val="202124"/>
                </a:solidFill>
                <a:latin typeface="Arial"/>
                <a:cs typeface="Arial"/>
              </a:rPr>
              <a:t>gostwng</a:t>
            </a:r>
            <a:r>
              <a:rPr lang="en-GB" sz="2400" dirty="0">
                <a:solidFill>
                  <a:srgbClr val="202124"/>
                </a:solidFill>
                <a:latin typeface="Arial"/>
                <a:cs typeface="Arial"/>
              </a:rPr>
              <a:t> </a:t>
            </a:r>
            <a:r>
              <a:rPr lang="en-GB" sz="2400" dirty="0" err="1">
                <a:solidFill>
                  <a:srgbClr val="202124"/>
                </a:solidFill>
                <a:latin typeface="Arial"/>
                <a:cs typeface="Arial"/>
              </a:rPr>
              <a:t>i</a:t>
            </a:r>
            <a:r>
              <a:rPr lang="en-GB" sz="2400" dirty="0">
                <a:solidFill>
                  <a:srgbClr val="202124"/>
                </a:solidFill>
                <a:latin typeface="Arial"/>
                <a:cs typeface="Arial"/>
              </a:rPr>
              <a:t> </a:t>
            </a:r>
            <a:r>
              <a:rPr lang="en-GB" sz="2400" dirty="0" err="1">
                <a:solidFill>
                  <a:srgbClr val="202124"/>
                </a:solidFill>
                <a:latin typeface="Arial"/>
                <a:cs typeface="Arial"/>
              </a:rPr>
              <a:t>ddim</a:t>
            </a:r>
            <a:r>
              <a:rPr lang="en-GB" sz="2400" dirty="0">
                <a:solidFill>
                  <a:srgbClr val="202124"/>
                </a:solidFill>
                <a:latin typeface="Arial"/>
                <a:cs typeface="Arial"/>
              </a:rPr>
              <a:t> </a:t>
            </a:r>
            <a:r>
              <a:rPr lang="en-GB" sz="2400" dirty="0" err="1">
                <a:solidFill>
                  <a:srgbClr val="202124"/>
                </a:solidFill>
                <a:latin typeface="Arial"/>
                <a:cs typeface="Arial"/>
              </a:rPr>
              <a:t>ond</a:t>
            </a:r>
            <a:r>
              <a:rPr lang="en-GB" sz="2400" dirty="0">
                <a:solidFill>
                  <a:srgbClr val="202124"/>
                </a:solidFill>
                <a:latin typeface="Arial"/>
                <a:cs typeface="Arial"/>
              </a:rPr>
              <a:t> 6 </a:t>
            </a:r>
            <a:r>
              <a:rPr lang="en-GB" sz="2400" dirty="0" err="1">
                <a:solidFill>
                  <a:srgbClr val="202124"/>
                </a:solidFill>
                <a:latin typeface="Arial"/>
                <a:cs typeface="Arial"/>
              </a:rPr>
              <a:t>Bwrdd</a:t>
            </a:r>
            <a:r>
              <a:rPr lang="en-GB" sz="2400" dirty="0">
                <a:solidFill>
                  <a:srgbClr val="202124"/>
                </a:solidFill>
                <a:latin typeface="Arial"/>
                <a:cs typeface="Arial"/>
              </a:rPr>
              <a:t> </a:t>
            </a:r>
            <a:r>
              <a:rPr lang="en-GB" sz="2400" dirty="0" err="1">
                <a:solidFill>
                  <a:srgbClr val="202124"/>
                </a:solidFill>
                <a:latin typeface="Arial"/>
                <a:cs typeface="Arial"/>
              </a:rPr>
              <a:t>Diogelu</a:t>
            </a:r>
            <a:r>
              <a:rPr lang="en-GB" sz="2400" dirty="0">
                <a:solidFill>
                  <a:srgbClr val="202124"/>
                </a:solidFill>
                <a:latin typeface="Arial"/>
                <a:cs typeface="Arial"/>
              </a:rPr>
              <a:t> </a:t>
            </a:r>
            <a:r>
              <a:rPr lang="en-GB" sz="2400" dirty="0" err="1">
                <a:solidFill>
                  <a:srgbClr val="202124"/>
                </a:solidFill>
                <a:latin typeface="Arial"/>
                <a:cs typeface="Arial"/>
              </a:rPr>
              <a:t>Rhanbarthol</a:t>
            </a:r>
            <a:r>
              <a:rPr lang="en-GB" sz="2400" dirty="0">
                <a:solidFill>
                  <a:srgbClr val="202124"/>
                </a:solidFill>
                <a:latin typeface="Arial"/>
                <a:cs typeface="Arial"/>
              </a:rPr>
              <a:t> </a:t>
            </a:r>
            <a:endParaRPr lang="en-GB" sz="2400">
              <a:cs typeface="Arial" panose="020B0604020202020204"/>
            </a:endParaRPr>
          </a:p>
        </p:txBody>
      </p:sp>
      <p:sp>
        <p:nvSpPr>
          <p:cNvPr id="4" name="Content Placeholder 3">
            <a:extLst>
              <a:ext uri="{FF2B5EF4-FFF2-40B4-BE49-F238E27FC236}">
                <a16:creationId xmlns:a16="http://schemas.microsoft.com/office/drawing/2014/main" id="{94508209-5D82-6F8B-420C-0B4F7470B6F8}"/>
              </a:ext>
            </a:extLst>
          </p:cNvPr>
          <p:cNvSpPr>
            <a:spLocks noGrp="1"/>
          </p:cNvSpPr>
          <p:nvPr>
            <p:ph sz="half" idx="2"/>
          </p:nvPr>
        </p:nvSpPr>
        <p:spPr>
          <a:xfrm>
            <a:off x="4749466" y="2547520"/>
            <a:ext cx="4354094" cy="4351338"/>
          </a:xfrm>
        </p:spPr>
        <p:txBody>
          <a:bodyPr vert="horz" lIns="91440" tIns="45720" rIns="91440" bIns="45720" rtlCol="0" anchor="t">
            <a:noAutofit/>
          </a:bodyPr>
          <a:lstStyle/>
          <a:p>
            <a:pPr>
              <a:lnSpc>
                <a:spcPct val="100000"/>
              </a:lnSpc>
              <a:spcBef>
                <a:spcPct val="30000"/>
              </a:spcBef>
              <a:spcAft>
                <a:spcPct val="0"/>
              </a:spcAft>
            </a:pPr>
            <a:r>
              <a:rPr lang="en-GB" sz="2400" dirty="0">
                <a:solidFill>
                  <a:schemeClr val="accent6">
                    <a:lumMod val="75000"/>
                  </a:schemeClr>
                </a:solidFill>
                <a:cs typeface="Arial"/>
              </a:rPr>
              <a:t>Previously 22 Local Safeguarding Children's Boards that were established under the Children Act 2004</a:t>
            </a:r>
            <a:endParaRPr lang="en-US">
              <a:solidFill>
                <a:schemeClr val="accent6">
                  <a:lumMod val="75000"/>
                </a:schemeClr>
              </a:solidFill>
              <a:cs typeface="Arial"/>
            </a:endParaRPr>
          </a:p>
          <a:p>
            <a:pPr>
              <a:lnSpc>
                <a:spcPct val="100000"/>
              </a:lnSpc>
              <a:spcBef>
                <a:spcPct val="30000"/>
              </a:spcBef>
              <a:spcAft>
                <a:spcPct val="0"/>
              </a:spcAft>
            </a:pPr>
            <a:r>
              <a:rPr lang="en-GB" sz="2400" dirty="0">
                <a:solidFill>
                  <a:schemeClr val="accent6">
                    <a:lumMod val="75000"/>
                  </a:schemeClr>
                </a:solidFill>
                <a:cs typeface="Arial"/>
              </a:rPr>
              <a:t>Now reduced to just 6 Regional Safeguarding Boards</a:t>
            </a:r>
            <a:r>
              <a:rPr lang="en-US" sz="2400" dirty="0">
                <a:solidFill>
                  <a:schemeClr val="accent6">
                    <a:lumMod val="75000"/>
                  </a:schemeClr>
                </a:solidFill>
                <a:cs typeface="Arial"/>
              </a:rPr>
              <a:t> </a:t>
            </a:r>
            <a:endParaRPr lang="en-US" sz="2400">
              <a:solidFill>
                <a:schemeClr val="accent6">
                  <a:lumMod val="75000"/>
                </a:schemeClr>
              </a:solidFill>
              <a:cs typeface="Arial"/>
            </a:endParaRPr>
          </a:p>
          <a:p>
            <a:pPr>
              <a:lnSpc>
                <a:spcPct val="100000"/>
              </a:lnSpc>
              <a:spcBef>
                <a:spcPct val="30000"/>
              </a:spcBef>
              <a:spcAft>
                <a:spcPct val="0"/>
              </a:spcAft>
            </a:pPr>
            <a:endParaRPr lang="en-GB" sz="1800" dirty="0">
              <a:solidFill>
                <a:srgbClr val="444444"/>
              </a:solidFill>
              <a:cs typeface="Arial"/>
            </a:endParaRPr>
          </a:p>
          <a:p>
            <a:pPr>
              <a:lnSpc>
                <a:spcPct val="100000"/>
              </a:lnSpc>
              <a:spcBef>
                <a:spcPct val="30000"/>
              </a:spcBef>
              <a:spcAft>
                <a:spcPct val="0"/>
              </a:spcAft>
            </a:pPr>
            <a:endParaRPr lang="en-GB" sz="1800">
              <a:cs typeface="Arial"/>
            </a:endParaRPr>
          </a:p>
        </p:txBody>
      </p:sp>
    </p:spTree>
    <p:extLst>
      <p:ext uri="{BB962C8B-B14F-4D97-AF65-F5344CB8AC3E}">
        <p14:creationId xmlns:p14="http://schemas.microsoft.com/office/powerpoint/2010/main" val="34687887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E462F-B060-FB10-B5D0-7A9366A69E2C}"/>
              </a:ext>
            </a:extLst>
          </p:cNvPr>
          <p:cNvSpPr>
            <a:spLocks noGrp="1"/>
          </p:cNvSpPr>
          <p:nvPr>
            <p:ph type="title"/>
          </p:nvPr>
        </p:nvSpPr>
        <p:spPr/>
        <p:txBody>
          <a:bodyPr>
            <a:noAutofit/>
          </a:bodyPr>
          <a:lstStyle/>
          <a:p>
            <a:pPr algn="ctr"/>
            <a:r>
              <a:rPr lang="en-GB" sz="3600" dirty="0" err="1"/>
              <a:t>Partneriaeth</a:t>
            </a:r>
            <a:r>
              <a:rPr lang="en-GB" sz="3600" dirty="0"/>
              <a:t> (</a:t>
            </a:r>
            <a:r>
              <a:rPr lang="en-GB" sz="3600" dirty="0" err="1"/>
              <a:t>Lloegr</a:t>
            </a:r>
            <a:r>
              <a:rPr lang="en-GB" sz="3600" dirty="0"/>
              <a:t>)</a:t>
            </a:r>
            <a:br>
              <a:rPr lang="en-GB" sz="3600" dirty="0"/>
            </a:br>
            <a:r>
              <a:rPr lang="en-GB" sz="3600" dirty="0">
                <a:solidFill>
                  <a:schemeClr val="accent6">
                    <a:lumMod val="75000"/>
                  </a:schemeClr>
                </a:solidFill>
              </a:rPr>
              <a:t>Partnerships (England)</a:t>
            </a:r>
          </a:p>
        </p:txBody>
      </p:sp>
      <p:sp>
        <p:nvSpPr>
          <p:cNvPr id="3" name="Content Placeholder 2">
            <a:extLst>
              <a:ext uri="{FF2B5EF4-FFF2-40B4-BE49-F238E27FC236}">
                <a16:creationId xmlns:a16="http://schemas.microsoft.com/office/drawing/2014/main" id="{941CC8F1-7F15-5A9A-E8B9-418A22AEDCA8}"/>
              </a:ext>
            </a:extLst>
          </p:cNvPr>
          <p:cNvSpPr>
            <a:spLocks noGrp="1"/>
          </p:cNvSpPr>
          <p:nvPr>
            <p:ph sz="half" idx="1"/>
          </p:nvPr>
        </p:nvSpPr>
        <p:spPr/>
        <p:txBody>
          <a:bodyPr/>
          <a:lstStyle/>
          <a:p>
            <a:pPr marL="0" indent="0" algn="ctr">
              <a:buNone/>
            </a:pPr>
            <a:r>
              <a:rPr lang="en-GB" dirty="0" err="1"/>
              <a:t>Partneriaeth</a:t>
            </a:r>
            <a:r>
              <a:rPr lang="en-GB" dirty="0"/>
              <a:t> </a:t>
            </a:r>
            <a:r>
              <a:rPr lang="en-GB" dirty="0" err="1"/>
              <a:t>diogelu</a:t>
            </a:r>
            <a:endParaRPr lang="en-GB" dirty="0"/>
          </a:p>
          <a:p>
            <a:pPr algn="ctr"/>
            <a:r>
              <a:rPr lang="en-GB" dirty="0" err="1"/>
              <a:t>Awdurdod</a:t>
            </a:r>
            <a:r>
              <a:rPr lang="en-GB" dirty="0"/>
              <a:t> </a:t>
            </a:r>
            <a:r>
              <a:rPr lang="en-GB" dirty="0" err="1"/>
              <a:t>Lleol</a:t>
            </a:r>
            <a:endParaRPr lang="en-GB" dirty="0"/>
          </a:p>
          <a:p>
            <a:pPr algn="ctr"/>
            <a:r>
              <a:rPr lang="en-GB" dirty="0" err="1"/>
              <a:t>Heddlu</a:t>
            </a:r>
            <a:endParaRPr lang="en-GB" dirty="0"/>
          </a:p>
          <a:p>
            <a:pPr algn="ctr"/>
            <a:r>
              <a:rPr lang="en-GB" dirty="0"/>
              <a:t>Iechyd</a:t>
            </a:r>
          </a:p>
        </p:txBody>
      </p:sp>
      <p:sp>
        <p:nvSpPr>
          <p:cNvPr id="4" name="Content Placeholder 3">
            <a:extLst>
              <a:ext uri="{FF2B5EF4-FFF2-40B4-BE49-F238E27FC236}">
                <a16:creationId xmlns:a16="http://schemas.microsoft.com/office/drawing/2014/main" id="{D69FE3F2-10D4-6210-8A15-31E036A7BA21}"/>
              </a:ext>
            </a:extLst>
          </p:cNvPr>
          <p:cNvSpPr>
            <a:spLocks noGrp="1"/>
          </p:cNvSpPr>
          <p:nvPr>
            <p:ph sz="half" idx="2"/>
          </p:nvPr>
        </p:nvSpPr>
        <p:spPr/>
        <p:txBody>
          <a:bodyPr/>
          <a:lstStyle/>
          <a:p>
            <a:pPr marL="0" indent="0" algn="ctr">
              <a:buNone/>
            </a:pPr>
            <a:r>
              <a:rPr lang="en-GB" dirty="0">
                <a:solidFill>
                  <a:schemeClr val="accent6">
                    <a:lumMod val="75000"/>
                  </a:schemeClr>
                </a:solidFill>
              </a:rPr>
              <a:t>Safeguarding partnerships</a:t>
            </a:r>
          </a:p>
          <a:p>
            <a:pPr algn="ctr"/>
            <a:r>
              <a:rPr lang="en-GB" dirty="0">
                <a:solidFill>
                  <a:schemeClr val="accent6">
                    <a:lumMod val="75000"/>
                  </a:schemeClr>
                </a:solidFill>
              </a:rPr>
              <a:t>Local Authority</a:t>
            </a:r>
          </a:p>
          <a:p>
            <a:pPr algn="ctr"/>
            <a:r>
              <a:rPr lang="en-GB" dirty="0">
                <a:solidFill>
                  <a:schemeClr val="accent6">
                    <a:lumMod val="75000"/>
                  </a:schemeClr>
                </a:solidFill>
              </a:rPr>
              <a:t>Police</a:t>
            </a:r>
          </a:p>
          <a:p>
            <a:pPr algn="ctr"/>
            <a:r>
              <a:rPr lang="en-GB" dirty="0">
                <a:solidFill>
                  <a:schemeClr val="accent6">
                    <a:lumMod val="75000"/>
                  </a:schemeClr>
                </a:solidFill>
              </a:rPr>
              <a:t>Health</a:t>
            </a:r>
          </a:p>
        </p:txBody>
      </p:sp>
      <p:pic>
        <p:nvPicPr>
          <p:cNvPr id="5" name="Picture 4">
            <a:extLst>
              <a:ext uri="{FF2B5EF4-FFF2-40B4-BE49-F238E27FC236}">
                <a16:creationId xmlns:a16="http://schemas.microsoft.com/office/drawing/2014/main" id="{82055B5B-768F-86A1-B381-0D7CFB9AABC4}"/>
              </a:ext>
            </a:extLst>
          </p:cNvPr>
          <p:cNvPicPr>
            <a:picLocks noChangeAspect="1"/>
          </p:cNvPicPr>
          <p:nvPr/>
        </p:nvPicPr>
        <p:blipFill>
          <a:blip r:embed="rId2"/>
          <a:stretch>
            <a:fillRect/>
          </a:stretch>
        </p:blipFill>
        <p:spPr>
          <a:xfrm>
            <a:off x="512773" y="2108635"/>
            <a:ext cx="577811" cy="577811"/>
          </a:xfrm>
          <a:prstGeom prst="rect">
            <a:avLst/>
          </a:prstGeom>
        </p:spPr>
      </p:pic>
      <p:pic>
        <p:nvPicPr>
          <p:cNvPr id="6" name="Picture 5">
            <a:extLst>
              <a:ext uri="{FF2B5EF4-FFF2-40B4-BE49-F238E27FC236}">
                <a16:creationId xmlns:a16="http://schemas.microsoft.com/office/drawing/2014/main" id="{062096A6-B8C9-6EEC-BE81-72853ACD4321}"/>
              </a:ext>
            </a:extLst>
          </p:cNvPr>
          <p:cNvPicPr>
            <a:picLocks noChangeAspect="1"/>
          </p:cNvPicPr>
          <p:nvPr/>
        </p:nvPicPr>
        <p:blipFill>
          <a:blip r:embed="rId2"/>
          <a:stretch>
            <a:fillRect/>
          </a:stretch>
        </p:blipFill>
        <p:spPr>
          <a:xfrm>
            <a:off x="8283595" y="2108635"/>
            <a:ext cx="577811" cy="577811"/>
          </a:xfrm>
          <a:prstGeom prst="rect">
            <a:avLst/>
          </a:prstGeom>
        </p:spPr>
      </p:pic>
    </p:spTree>
    <p:extLst>
      <p:ext uri="{BB962C8B-B14F-4D97-AF65-F5344CB8AC3E}">
        <p14:creationId xmlns:p14="http://schemas.microsoft.com/office/powerpoint/2010/main" val="39180995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C8432-CCF6-9BF6-21E5-91237900853B}"/>
              </a:ext>
            </a:extLst>
          </p:cNvPr>
          <p:cNvSpPr>
            <a:spLocks noGrp="1"/>
          </p:cNvSpPr>
          <p:nvPr>
            <p:ph type="title"/>
          </p:nvPr>
        </p:nvSpPr>
        <p:spPr>
          <a:xfrm>
            <a:off x="179512" y="365126"/>
            <a:ext cx="8335838" cy="1325563"/>
          </a:xfrm>
        </p:spPr>
        <p:txBody>
          <a:bodyPr>
            <a:noAutofit/>
          </a:bodyPr>
          <a:lstStyle/>
          <a:p>
            <a:pPr algn="ctr"/>
            <a:r>
              <a:rPr lang="en-GB" sz="3600" b="1" err="1"/>
              <a:t>Cyfrifoldebau’r</a:t>
            </a:r>
            <a:r>
              <a:rPr lang="en-GB" sz="3600" b="1" dirty="0"/>
              <a:t> </a:t>
            </a:r>
            <a:r>
              <a:rPr lang="en-GB" sz="3600" b="1" err="1"/>
              <a:t>Partneriaeth</a:t>
            </a:r>
            <a:r>
              <a:rPr lang="en-GB" sz="3600" b="1" dirty="0"/>
              <a:t> Diogelu</a:t>
            </a:r>
            <a:br>
              <a:rPr lang="en-GB" sz="3600" b="1" dirty="0"/>
            </a:br>
            <a:r>
              <a:rPr lang="en-GB" sz="3600" b="1" dirty="0">
                <a:solidFill>
                  <a:schemeClr val="accent6">
                    <a:lumMod val="75000"/>
                  </a:schemeClr>
                </a:solidFill>
              </a:rPr>
              <a:t>Responsibilities of the Safeguarding Partnership</a:t>
            </a:r>
          </a:p>
        </p:txBody>
      </p:sp>
      <p:sp>
        <p:nvSpPr>
          <p:cNvPr id="3" name="Content Placeholder 2">
            <a:extLst>
              <a:ext uri="{FF2B5EF4-FFF2-40B4-BE49-F238E27FC236}">
                <a16:creationId xmlns:a16="http://schemas.microsoft.com/office/drawing/2014/main" id="{85F4F343-92F5-D6D1-040F-CA7EAA151CBF}"/>
              </a:ext>
            </a:extLst>
          </p:cNvPr>
          <p:cNvSpPr>
            <a:spLocks noGrp="1"/>
          </p:cNvSpPr>
          <p:nvPr>
            <p:ph sz="half" idx="1"/>
          </p:nvPr>
        </p:nvSpPr>
        <p:spPr/>
        <p:txBody>
          <a:bodyPr/>
          <a:lstStyle/>
          <a:p>
            <a:r>
              <a:rPr lang="en-GB" dirty="0" err="1"/>
              <a:t>Cynnwys</a:t>
            </a:r>
            <a:r>
              <a:rPr lang="en-GB" dirty="0"/>
              <a:t> </a:t>
            </a:r>
            <a:r>
              <a:rPr lang="en-GB" dirty="0" err="1"/>
              <a:t>asiantaethau</a:t>
            </a:r>
            <a:r>
              <a:rPr lang="en-GB" dirty="0"/>
              <a:t> </a:t>
            </a:r>
            <a:r>
              <a:rPr lang="en-GB" dirty="0" err="1"/>
              <a:t>perthnasol</a:t>
            </a:r>
            <a:r>
              <a:rPr lang="en-GB" dirty="0"/>
              <a:t> </a:t>
            </a:r>
            <a:r>
              <a:rPr lang="en-GB" dirty="0" err="1"/>
              <a:t>yn</a:t>
            </a:r>
            <a:r>
              <a:rPr lang="en-GB" dirty="0"/>
              <a:t> </a:t>
            </a:r>
            <a:r>
              <a:rPr lang="en-GB" dirty="0" err="1"/>
              <a:t>yr</a:t>
            </a:r>
            <a:r>
              <a:rPr lang="en-GB" dirty="0"/>
              <a:t> </a:t>
            </a:r>
            <a:r>
              <a:rPr lang="en-GB" dirty="0" err="1"/>
              <a:t>ardal</a:t>
            </a:r>
            <a:endParaRPr lang="en-GB" dirty="0"/>
          </a:p>
          <a:p>
            <a:r>
              <a:rPr lang="en-GB" dirty="0"/>
              <a:t>Nodi a </a:t>
            </a:r>
            <a:r>
              <a:rPr lang="en-GB" dirty="0" err="1"/>
              <a:t>gorchwilio</a:t>
            </a:r>
            <a:r>
              <a:rPr lang="en-GB" dirty="0"/>
              <a:t> </a:t>
            </a:r>
            <a:r>
              <a:rPr lang="en-GB" dirty="0" err="1"/>
              <a:t>adolygiad</a:t>
            </a:r>
            <a:r>
              <a:rPr lang="en-GB" dirty="0"/>
              <a:t> o </a:t>
            </a:r>
            <a:r>
              <a:rPr lang="en-GB" dirty="0" err="1"/>
              <a:t>achosion</a:t>
            </a:r>
            <a:r>
              <a:rPr lang="en-GB" dirty="0"/>
              <a:t> </a:t>
            </a:r>
            <a:r>
              <a:rPr lang="en-GB" dirty="0" err="1"/>
              <a:t>diogelu</a:t>
            </a:r>
            <a:r>
              <a:rPr lang="en-GB" dirty="0"/>
              <a:t> </a:t>
            </a:r>
            <a:r>
              <a:rPr lang="en-GB" dirty="0" err="1"/>
              <a:t>difrifol</a:t>
            </a:r>
            <a:endParaRPr lang="en-GB" dirty="0"/>
          </a:p>
          <a:p>
            <a:r>
              <a:rPr lang="en-GB" dirty="0" err="1"/>
              <a:t>Cyhoeddi</a:t>
            </a:r>
            <a:r>
              <a:rPr lang="en-GB" dirty="0"/>
              <a:t> </a:t>
            </a:r>
            <a:r>
              <a:rPr lang="en-GB" dirty="0" err="1"/>
              <a:t>trefniadau</a:t>
            </a:r>
            <a:r>
              <a:rPr lang="en-GB" dirty="0"/>
              <a:t> </a:t>
            </a:r>
            <a:r>
              <a:rPr lang="en-GB" dirty="0" err="1"/>
              <a:t>diogelu</a:t>
            </a:r>
            <a:r>
              <a:rPr lang="en-GB" dirty="0"/>
              <a:t> </a:t>
            </a:r>
            <a:r>
              <a:rPr lang="en-GB" dirty="0" err="1"/>
              <a:t>lleol</a:t>
            </a:r>
            <a:endParaRPr lang="en-GB" dirty="0"/>
          </a:p>
          <a:p>
            <a:r>
              <a:rPr lang="en-GB" dirty="0" err="1"/>
              <a:t>Trefnu</a:t>
            </a:r>
            <a:r>
              <a:rPr lang="en-GB" dirty="0"/>
              <a:t> </a:t>
            </a:r>
            <a:r>
              <a:rPr lang="en-GB" dirty="0" err="1"/>
              <a:t>craffu</a:t>
            </a:r>
            <a:r>
              <a:rPr lang="en-GB" dirty="0"/>
              <a:t> </a:t>
            </a:r>
            <a:r>
              <a:rPr lang="en-GB" dirty="0" err="1"/>
              <a:t>cyhoeddus</a:t>
            </a:r>
            <a:r>
              <a:rPr lang="en-GB" dirty="0"/>
              <a:t> </a:t>
            </a:r>
            <a:r>
              <a:rPr lang="en-GB" dirty="0" err="1"/>
              <a:t>o’r</a:t>
            </a:r>
            <a:r>
              <a:rPr lang="en-GB" dirty="0"/>
              <a:t> </a:t>
            </a:r>
            <a:r>
              <a:rPr lang="en-GB" dirty="0" err="1"/>
              <a:t>drefniadau</a:t>
            </a:r>
            <a:r>
              <a:rPr lang="en-GB" dirty="0"/>
              <a:t> </a:t>
            </a:r>
            <a:r>
              <a:rPr lang="en-GB" dirty="0" err="1"/>
              <a:t>diogelu</a:t>
            </a:r>
            <a:endParaRPr lang="en-GB" dirty="0"/>
          </a:p>
          <a:p>
            <a:r>
              <a:rPr lang="en-GB" dirty="0" err="1"/>
              <a:t>Cyhoeddi</a:t>
            </a:r>
            <a:r>
              <a:rPr lang="en-GB" dirty="0"/>
              <a:t> </a:t>
            </a:r>
            <a:r>
              <a:rPr lang="en-GB" dirty="0" err="1"/>
              <a:t>adroddiadau</a:t>
            </a:r>
            <a:r>
              <a:rPr lang="en-GB" dirty="0"/>
              <a:t> </a:t>
            </a:r>
            <a:r>
              <a:rPr lang="en-GB" dirty="0" err="1"/>
              <a:t>adolygu</a:t>
            </a:r>
            <a:r>
              <a:rPr lang="en-GB" dirty="0"/>
              <a:t> </a:t>
            </a:r>
            <a:r>
              <a:rPr lang="en-GB" dirty="0" err="1"/>
              <a:t>blynyddol</a:t>
            </a:r>
            <a:r>
              <a:rPr lang="en-GB" dirty="0"/>
              <a:t> </a:t>
            </a:r>
            <a:r>
              <a:rPr lang="en-GB" dirty="0" err="1"/>
              <a:t>ar</a:t>
            </a:r>
            <a:r>
              <a:rPr lang="en-GB" dirty="0"/>
              <a:t> </a:t>
            </a:r>
            <a:r>
              <a:rPr lang="en-GB" dirty="0" err="1"/>
              <a:t>ei</a:t>
            </a:r>
            <a:r>
              <a:rPr lang="en-GB" dirty="0"/>
              <a:t> </a:t>
            </a:r>
            <a:r>
              <a:rPr lang="en-GB" dirty="0" err="1"/>
              <a:t>gweithgareddau</a:t>
            </a:r>
            <a:r>
              <a:rPr lang="en-GB" dirty="0"/>
              <a:t> </a:t>
            </a:r>
            <a:r>
              <a:rPr lang="en-GB" dirty="0" err="1"/>
              <a:t>diogelu</a:t>
            </a:r>
            <a:endParaRPr lang="en-GB" dirty="0"/>
          </a:p>
        </p:txBody>
      </p:sp>
      <p:sp>
        <p:nvSpPr>
          <p:cNvPr id="4" name="Content Placeholder 3">
            <a:extLst>
              <a:ext uri="{FF2B5EF4-FFF2-40B4-BE49-F238E27FC236}">
                <a16:creationId xmlns:a16="http://schemas.microsoft.com/office/drawing/2014/main" id="{A3945D9A-9CDE-BCE5-8044-28D947412F1A}"/>
              </a:ext>
            </a:extLst>
          </p:cNvPr>
          <p:cNvSpPr>
            <a:spLocks noGrp="1"/>
          </p:cNvSpPr>
          <p:nvPr>
            <p:ph sz="half" idx="2"/>
          </p:nvPr>
        </p:nvSpPr>
        <p:spPr/>
        <p:txBody>
          <a:bodyPr/>
          <a:lstStyle/>
          <a:p>
            <a:r>
              <a:rPr lang="en-GB" dirty="0">
                <a:solidFill>
                  <a:schemeClr val="accent6">
                    <a:lumMod val="75000"/>
                  </a:schemeClr>
                </a:solidFill>
              </a:rPr>
              <a:t>Involve relevant agencies in the area</a:t>
            </a:r>
          </a:p>
          <a:p>
            <a:r>
              <a:rPr lang="en-GB" dirty="0">
                <a:solidFill>
                  <a:schemeClr val="accent6">
                    <a:lumMod val="75000"/>
                  </a:schemeClr>
                </a:solidFill>
              </a:rPr>
              <a:t>Identify and supervise the review of serious safeguarding cases</a:t>
            </a:r>
          </a:p>
          <a:p>
            <a:r>
              <a:rPr lang="en-GB" dirty="0">
                <a:solidFill>
                  <a:schemeClr val="accent6">
                    <a:lumMod val="75000"/>
                  </a:schemeClr>
                </a:solidFill>
              </a:rPr>
              <a:t>Publish local safeguarding arrangements</a:t>
            </a:r>
          </a:p>
          <a:p>
            <a:r>
              <a:rPr lang="en-GB" dirty="0">
                <a:solidFill>
                  <a:schemeClr val="accent6">
                    <a:lumMod val="75000"/>
                  </a:schemeClr>
                </a:solidFill>
              </a:rPr>
              <a:t>Arrange public scrutiny of safeguarding arrangements</a:t>
            </a:r>
          </a:p>
          <a:p>
            <a:r>
              <a:rPr lang="en-GB" dirty="0">
                <a:solidFill>
                  <a:schemeClr val="accent6">
                    <a:lumMod val="75000"/>
                  </a:schemeClr>
                </a:solidFill>
              </a:rPr>
              <a:t>Publish annual review reports on their safeguarding activity</a:t>
            </a:r>
          </a:p>
        </p:txBody>
      </p:sp>
      <p:pic>
        <p:nvPicPr>
          <p:cNvPr id="5" name="Picture 4">
            <a:extLst>
              <a:ext uri="{FF2B5EF4-FFF2-40B4-BE49-F238E27FC236}">
                <a16:creationId xmlns:a16="http://schemas.microsoft.com/office/drawing/2014/main" id="{3F157FAC-804A-6C77-64B6-265C1394D137}"/>
              </a:ext>
            </a:extLst>
          </p:cNvPr>
          <p:cNvPicPr>
            <a:picLocks noChangeAspect="1"/>
          </p:cNvPicPr>
          <p:nvPr/>
        </p:nvPicPr>
        <p:blipFill>
          <a:blip r:embed="rId3"/>
          <a:stretch>
            <a:fillRect/>
          </a:stretch>
        </p:blipFill>
        <p:spPr>
          <a:xfrm>
            <a:off x="8283595" y="1597151"/>
            <a:ext cx="577811" cy="577811"/>
          </a:xfrm>
          <a:prstGeom prst="rect">
            <a:avLst/>
          </a:prstGeom>
        </p:spPr>
      </p:pic>
      <p:pic>
        <p:nvPicPr>
          <p:cNvPr id="6" name="Picture 5">
            <a:extLst>
              <a:ext uri="{FF2B5EF4-FFF2-40B4-BE49-F238E27FC236}">
                <a16:creationId xmlns:a16="http://schemas.microsoft.com/office/drawing/2014/main" id="{897B1D6F-9A40-B376-4347-EC0E80B124B5}"/>
              </a:ext>
            </a:extLst>
          </p:cNvPr>
          <p:cNvPicPr>
            <a:picLocks noChangeAspect="1"/>
          </p:cNvPicPr>
          <p:nvPr/>
        </p:nvPicPr>
        <p:blipFill>
          <a:blip r:embed="rId3"/>
          <a:stretch>
            <a:fillRect/>
          </a:stretch>
        </p:blipFill>
        <p:spPr>
          <a:xfrm>
            <a:off x="151500" y="1690301"/>
            <a:ext cx="577811" cy="577811"/>
          </a:xfrm>
          <a:prstGeom prst="rect">
            <a:avLst/>
          </a:prstGeom>
        </p:spPr>
      </p:pic>
    </p:spTree>
    <p:extLst>
      <p:ext uri="{BB962C8B-B14F-4D97-AF65-F5344CB8AC3E}">
        <p14:creationId xmlns:p14="http://schemas.microsoft.com/office/powerpoint/2010/main" val="1902120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AEA12-3BF2-6A6D-ACE6-ABD07FD90A5E}"/>
              </a:ext>
            </a:extLst>
          </p:cNvPr>
          <p:cNvSpPr>
            <a:spLocks noGrp="1"/>
          </p:cNvSpPr>
          <p:nvPr>
            <p:ph type="title"/>
          </p:nvPr>
        </p:nvSpPr>
        <p:spPr/>
        <p:txBody>
          <a:bodyPr>
            <a:normAutofit/>
          </a:bodyPr>
          <a:lstStyle/>
          <a:p>
            <a:r>
              <a:rPr lang="en-GB" sz="3600" b="1" err="1"/>
              <a:t>Asiantaethau</a:t>
            </a:r>
            <a:r>
              <a:rPr lang="en-GB" sz="3600" b="1" dirty="0"/>
              <a:t> </a:t>
            </a:r>
            <a:r>
              <a:rPr lang="en-GB" sz="3600" b="1" err="1"/>
              <a:t>eraill</a:t>
            </a:r>
            <a:r>
              <a:rPr lang="en-GB" sz="3600" b="1" dirty="0"/>
              <a:t>/ </a:t>
            </a:r>
            <a:r>
              <a:rPr lang="en-GB" sz="3600" b="1" dirty="0">
                <a:solidFill>
                  <a:schemeClr val="accent6">
                    <a:lumMod val="75000"/>
                  </a:schemeClr>
                </a:solidFill>
              </a:rPr>
              <a:t>Other agencies</a:t>
            </a:r>
          </a:p>
        </p:txBody>
      </p:sp>
      <p:sp>
        <p:nvSpPr>
          <p:cNvPr id="3" name="Content Placeholder 2">
            <a:extLst>
              <a:ext uri="{FF2B5EF4-FFF2-40B4-BE49-F238E27FC236}">
                <a16:creationId xmlns:a16="http://schemas.microsoft.com/office/drawing/2014/main" id="{F1D77FDE-C69E-8539-4AD4-647A2FA0900D}"/>
              </a:ext>
            </a:extLst>
          </p:cNvPr>
          <p:cNvSpPr>
            <a:spLocks noGrp="1"/>
          </p:cNvSpPr>
          <p:nvPr>
            <p:ph sz="half" idx="1"/>
          </p:nvPr>
        </p:nvSpPr>
        <p:spPr/>
        <p:txBody>
          <a:bodyPr vert="horz" lIns="91440" tIns="45720" rIns="91440" bIns="45720" rtlCol="0" anchor="t">
            <a:normAutofit/>
          </a:bodyPr>
          <a:lstStyle/>
          <a:p>
            <a:r>
              <a:rPr lang="en-GB" sz="2400" err="1"/>
              <a:t>Addysg</a:t>
            </a:r>
            <a:r>
              <a:rPr lang="en-GB" sz="2400" dirty="0"/>
              <a:t> (</a:t>
            </a:r>
            <a:r>
              <a:rPr lang="en-GB" sz="2400" err="1"/>
              <a:t>wladwriaeth</a:t>
            </a:r>
            <a:r>
              <a:rPr lang="en-GB" sz="2400" dirty="0"/>
              <a:t> a </a:t>
            </a:r>
            <a:r>
              <a:rPr lang="en-GB" sz="2400" err="1"/>
              <a:t>preifat</a:t>
            </a:r>
            <a:r>
              <a:rPr lang="en-GB" sz="2400" dirty="0"/>
              <a:t>)</a:t>
            </a:r>
            <a:endParaRPr lang="en-GB" sz="2400" dirty="0">
              <a:cs typeface="Arial"/>
            </a:endParaRPr>
          </a:p>
          <a:p>
            <a:r>
              <a:rPr lang="en-GB" sz="2400" err="1"/>
              <a:t>Gwasanaeth</a:t>
            </a:r>
            <a:r>
              <a:rPr lang="en-GB" sz="2400" dirty="0"/>
              <a:t> </a:t>
            </a:r>
            <a:r>
              <a:rPr lang="en-GB" sz="2400" err="1"/>
              <a:t>prawf</a:t>
            </a:r>
            <a:r>
              <a:rPr lang="en-GB" sz="2400" dirty="0"/>
              <a:t> a </a:t>
            </a:r>
            <a:r>
              <a:rPr lang="en-GB" sz="2400" err="1"/>
              <a:t>carchardai</a:t>
            </a:r>
            <a:endParaRPr lang="en-GB" sz="2400">
              <a:cs typeface="Arial"/>
            </a:endParaRPr>
          </a:p>
          <a:p>
            <a:r>
              <a:rPr lang="en-GB" sz="2400" err="1"/>
              <a:t>Gwasanaeth</a:t>
            </a:r>
            <a:r>
              <a:rPr lang="en-GB" sz="2400" dirty="0"/>
              <a:t> </a:t>
            </a:r>
            <a:r>
              <a:rPr lang="en-GB" sz="2400" err="1"/>
              <a:t>tân</a:t>
            </a:r>
            <a:endParaRPr lang="en-GB" sz="2400">
              <a:cs typeface="Arial"/>
            </a:endParaRPr>
          </a:p>
          <a:p>
            <a:r>
              <a:rPr lang="en-GB" sz="2400" err="1"/>
              <a:t>Grwpiau</a:t>
            </a:r>
            <a:r>
              <a:rPr lang="en-GB" sz="2400" dirty="0"/>
              <a:t> </a:t>
            </a:r>
            <a:r>
              <a:rPr lang="en-GB" sz="2400" err="1"/>
              <a:t>cymunedol</a:t>
            </a:r>
            <a:r>
              <a:rPr lang="en-GB" sz="2400" dirty="0"/>
              <a:t>, </a:t>
            </a:r>
            <a:r>
              <a:rPr lang="en-GB" sz="2400" err="1"/>
              <a:t>ffydd</a:t>
            </a:r>
            <a:r>
              <a:rPr lang="en-GB" sz="2400" dirty="0"/>
              <a:t>, </a:t>
            </a:r>
            <a:r>
              <a:rPr lang="en-GB" sz="2400" err="1"/>
              <a:t>chwaraeon</a:t>
            </a:r>
            <a:r>
              <a:rPr lang="en-GB" sz="2400" dirty="0"/>
              <a:t>, </a:t>
            </a:r>
            <a:r>
              <a:rPr lang="en-GB" sz="2400" err="1"/>
              <a:t>elusen</a:t>
            </a:r>
            <a:endParaRPr lang="en-GB" sz="2400"/>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1C661068-863E-5D56-097A-B4292AA8923D}"/>
              </a:ext>
            </a:extLst>
          </p:cNvPr>
          <p:cNvSpPr>
            <a:spLocks noGrp="1"/>
          </p:cNvSpPr>
          <p:nvPr>
            <p:ph sz="half" idx="2"/>
          </p:nvPr>
        </p:nvSpPr>
        <p:spPr/>
        <p:txBody>
          <a:bodyPr vert="horz" lIns="91440" tIns="45720" rIns="91440" bIns="45720" rtlCol="0" anchor="t">
            <a:normAutofit/>
          </a:bodyPr>
          <a:lstStyle/>
          <a:p>
            <a:r>
              <a:rPr lang="en-GB" sz="2400" dirty="0">
                <a:solidFill>
                  <a:schemeClr val="accent6">
                    <a:lumMod val="75000"/>
                  </a:schemeClr>
                </a:solidFill>
              </a:rPr>
              <a:t>Education (state and private)</a:t>
            </a:r>
            <a:endParaRPr lang="en-GB" sz="2400" dirty="0">
              <a:solidFill>
                <a:schemeClr val="accent6">
                  <a:lumMod val="75000"/>
                </a:schemeClr>
              </a:solidFill>
              <a:cs typeface="Arial"/>
            </a:endParaRPr>
          </a:p>
          <a:p>
            <a:r>
              <a:rPr lang="en-GB" sz="2400" dirty="0">
                <a:solidFill>
                  <a:schemeClr val="accent6">
                    <a:lumMod val="75000"/>
                  </a:schemeClr>
                </a:solidFill>
              </a:rPr>
              <a:t>Probation and prison services</a:t>
            </a:r>
            <a:endParaRPr lang="en-GB" sz="2400" dirty="0">
              <a:solidFill>
                <a:schemeClr val="accent6">
                  <a:lumMod val="75000"/>
                </a:schemeClr>
              </a:solidFill>
              <a:cs typeface="Arial"/>
            </a:endParaRPr>
          </a:p>
          <a:p>
            <a:r>
              <a:rPr lang="en-GB" sz="2400" dirty="0">
                <a:solidFill>
                  <a:schemeClr val="accent6">
                    <a:lumMod val="75000"/>
                  </a:schemeClr>
                </a:solidFill>
              </a:rPr>
              <a:t>Fire Service</a:t>
            </a:r>
            <a:endParaRPr lang="en-GB" sz="2400" dirty="0">
              <a:solidFill>
                <a:schemeClr val="accent6">
                  <a:lumMod val="75000"/>
                </a:schemeClr>
              </a:solidFill>
              <a:cs typeface="Arial"/>
            </a:endParaRPr>
          </a:p>
          <a:p>
            <a:r>
              <a:rPr lang="en-GB" sz="2400" dirty="0">
                <a:solidFill>
                  <a:schemeClr val="accent6">
                    <a:lumMod val="75000"/>
                  </a:schemeClr>
                </a:solidFill>
              </a:rPr>
              <a:t>Community faith, support, sport, charity groups</a:t>
            </a:r>
            <a:endParaRPr lang="en-GB" sz="2400" dirty="0">
              <a:solidFill>
                <a:schemeClr val="accent6">
                  <a:lumMod val="75000"/>
                </a:schemeClr>
              </a:solidFill>
              <a:cs typeface="Arial"/>
            </a:endParaRPr>
          </a:p>
          <a:p>
            <a:endParaRPr lang="en-GB" dirty="0"/>
          </a:p>
        </p:txBody>
      </p:sp>
      <p:pic>
        <p:nvPicPr>
          <p:cNvPr id="5" name="Picture 4">
            <a:extLst>
              <a:ext uri="{FF2B5EF4-FFF2-40B4-BE49-F238E27FC236}">
                <a16:creationId xmlns:a16="http://schemas.microsoft.com/office/drawing/2014/main" id="{5F2F15AF-D9BD-4D86-A0D0-0125B681C220}"/>
              </a:ext>
            </a:extLst>
          </p:cNvPr>
          <p:cNvPicPr>
            <a:picLocks noChangeAspect="1"/>
          </p:cNvPicPr>
          <p:nvPr/>
        </p:nvPicPr>
        <p:blipFill>
          <a:blip r:embed="rId2"/>
          <a:stretch>
            <a:fillRect/>
          </a:stretch>
        </p:blipFill>
        <p:spPr>
          <a:xfrm>
            <a:off x="50839" y="1603352"/>
            <a:ext cx="577811" cy="577811"/>
          </a:xfrm>
          <a:prstGeom prst="rect">
            <a:avLst/>
          </a:prstGeom>
        </p:spPr>
      </p:pic>
      <p:pic>
        <p:nvPicPr>
          <p:cNvPr id="6" name="Picture 5">
            <a:extLst>
              <a:ext uri="{FF2B5EF4-FFF2-40B4-BE49-F238E27FC236}">
                <a16:creationId xmlns:a16="http://schemas.microsoft.com/office/drawing/2014/main" id="{3C443F17-20CA-3A6C-7A07-CC5AB51CCC58}"/>
              </a:ext>
            </a:extLst>
          </p:cNvPr>
          <p:cNvPicPr>
            <a:picLocks noChangeAspect="1"/>
          </p:cNvPicPr>
          <p:nvPr/>
        </p:nvPicPr>
        <p:blipFill>
          <a:blip r:embed="rId2"/>
          <a:stretch>
            <a:fillRect/>
          </a:stretch>
        </p:blipFill>
        <p:spPr>
          <a:xfrm>
            <a:off x="8307997" y="1603352"/>
            <a:ext cx="577811" cy="577811"/>
          </a:xfrm>
          <a:prstGeom prst="rect">
            <a:avLst/>
          </a:prstGeom>
        </p:spPr>
      </p:pic>
    </p:spTree>
    <p:extLst>
      <p:ext uri="{BB962C8B-B14F-4D97-AF65-F5344CB8AC3E}">
        <p14:creationId xmlns:p14="http://schemas.microsoft.com/office/powerpoint/2010/main" val="9176024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2B8371-18D2-E6F2-0B66-87D682B01BE9}"/>
              </a:ext>
            </a:extLst>
          </p:cNvPr>
          <p:cNvSpPr>
            <a:spLocks noGrp="1"/>
          </p:cNvSpPr>
          <p:nvPr>
            <p:ph sz="half" idx="1"/>
          </p:nvPr>
        </p:nvSpPr>
        <p:spPr>
          <a:xfrm>
            <a:off x="247943" y="2109257"/>
            <a:ext cx="3886200" cy="3263504"/>
          </a:xfrm>
        </p:spPr>
        <p:txBody>
          <a:bodyPr>
            <a:normAutofit fontScale="92500" lnSpcReduction="10000"/>
          </a:bodyPr>
          <a:lstStyle/>
          <a:p>
            <a:r>
              <a:rPr lang="cy-GB" dirty="0"/>
              <a:t>Dulliau cydweithredol
Agored a gonest</a:t>
            </a:r>
          </a:p>
          <a:p>
            <a:r>
              <a:rPr lang="cy-GB" dirty="0"/>
              <a:t>Cyfathrebu cywir ac effeithiol
Rhannu a chofnodi gwybodaeth yn effeithiol</a:t>
            </a:r>
          </a:p>
          <a:p>
            <a:r>
              <a:rPr lang="cy-GB" dirty="0"/>
              <a:t>Dilynol
Iaith benodol</a:t>
            </a:r>
          </a:p>
          <a:p>
            <a:r>
              <a:rPr lang="cy-GB" dirty="0"/>
              <a:t>Her
Blaenoriaethu</a:t>
            </a:r>
          </a:p>
          <a:p>
            <a:endParaRPr lang="en-GB" dirty="0"/>
          </a:p>
        </p:txBody>
      </p:sp>
      <p:sp>
        <p:nvSpPr>
          <p:cNvPr id="4" name="Content Placeholder 3">
            <a:extLst>
              <a:ext uri="{FF2B5EF4-FFF2-40B4-BE49-F238E27FC236}">
                <a16:creationId xmlns:a16="http://schemas.microsoft.com/office/drawing/2014/main" id="{EECB0EED-90D0-EBA2-D5EF-A071CFFDFC43}"/>
              </a:ext>
            </a:extLst>
          </p:cNvPr>
          <p:cNvSpPr>
            <a:spLocks noGrp="1"/>
          </p:cNvSpPr>
          <p:nvPr>
            <p:ph sz="half" idx="2"/>
          </p:nvPr>
        </p:nvSpPr>
        <p:spPr>
          <a:xfrm>
            <a:off x="4860389" y="2002156"/>
            <a:ext cx="3886200" cy="3263504"/>
          </a:xfrm>
        </p:spPr>
        <p:txBody>
          <a:bodyPr>
            <a:normAutofit fontScale="92500" lnSpcReduction="10000"/>
          </a:bodyPr>
          <a:lstStyle/>
          <a:p>
            <a:r>
              <a:rPr lang="en-GB" dirty="0">
                <a:solidFill>
                  <a:schemeClr val="accent6">
                    <a:lumMod val="75000"/>
                  </a:schemeClr>
                </a:solidFill>
              </a:rPr>
              <a:t>Collaborative approaches</a:t>
            </a:r>
          </a:p>
          <a:p>
            <a:r>
              <a:rPr lang="en-GB" dirty="0">
                <a:solidFill>
                  <a:schemeClr val="accent6">
                    <a:lumMod val="75000"/>
                  </a:schemeClr>
                </a:solidFill>
              </a:rPr>
              <a:t>Open and honest</a:t>
            </a:r>
          </a:p>
          <a:p>
            <a:r>
              <a:rPr lang="en-GB" dirty="0">
                <a:solidFill>
                  <a:schemeClr val="accent6">
                    <a:lumMod val="75000"/>
                  </a:schemeClr>
                </a:solidFill>
              </a:rPr>
              <a:t>Accurate and Effective communication</a:t>
            </a:r>
          </a:p>
          <a:p>
            <a:r>
              <a:rPr lang="en-GB" dirty="0">
                <a:solidFill>
                  <a:schemeClr val="accent6">
                    <a:lumMod val="75000"/>
                  </a:schemeClr>
                </a:solidFill>
              </a:rPr>
              <a:t>Effective sharing and recording of information</a:t>
            </a:r>
          </a:p>
          <a:p>
            <a:r>
              <a:rPr lang="en-GB" dirty="0">
                <a:solidFill>
                  <a:schemeClr val="accent6">
                    <a:lumMod val="75000"/>
                  </a:schemeClr>
                </a:solidFill>
              </a:rPr>
              <a:t>Follow up</a:t>
            </a:r>
          </a:p>
          <a:p>
            <a:r>
              <a:rPr lang="en-GB" dirty="0">
                <a:solidFill>
                  <a:schemeClr val="accent6">
                    <a:lumMod val="75000"/>
                  </a:schemeClr>
                </a:solidFill>
              </a:rPr>
              <a:t>Specific language</a:t>
            </a:r>
          </a:p>
          <a:p>
            <a:r>
              <a:rPr lang="en-GB" dirty="0">
                <a:solidFill>
                  <a:schemeClr val="accent6">
                    <a:lumMod val="75000"/>
                  </a:schemeClr>
                </a:solidFill>
              </a:rPr>
              <a:t>Challenge</a:t>
            </a:r>
          </a:p>
          <a:p>
            <a:r>
              <a:rPr lang="en-GB" dirty="0">
                <a:solidFill>
                  <a:schemeClr val="accent6">
                    <a:lumMod val="75000"/>
                  </a:schemeClr>
                </a:solidFill>
              </a:rPr>
              <a:t>Prioritise</a:t>
            </a:r>
          </a:p>
          <a:p>
            <a:pPr marL="0" indent="0">
              <a:buNone/>
            </a:pPr>
            <a:endParaRPr lang="en-GB" sz="1800" dirty="0"/>
          </a:p>
          <a:p>
            <a:endParaRPr lang="en-GB" sz="1500" dirty="0"/>
          </a:p>
        </p:txBody>
      </p:sp>
      <p:sp>
        <p:nvSpPr>
          <p:cNvPr id="5" name="TextBox 4">
            <a:extLst>
              <a:ext uri="{FF2B5EF4-FFF2-40B4-BE49-F238E27FC236}">
                <a16:creationId xmlns:a16="http://schemas.microsoft.com/office/drawing/2014/main" id="{E14D3302-2CC9-B1D7-3A66-B91AC8EEFF4A}"/>
              </a:ext>
            </a:extLst>
          </p:cNvPr>
          <p:cNvSpPr txBox="1"/>
          <p:nvPr/>
        </p:nvSpPr>
        <p:spPr>
          <a:xfrm>
            <a:off x="-252536" y="116632"/>
            <a:ext cx="9523952" cy="1661993"/>
          </a:xfrm>
          <a:prstGeom prst="rect">
            <a:avLst/>
          </a:prstGeom>
          <a:noFill/>
        </p:spPr>
        <p:txBody>
          <a:bodyPr wrap="square" rtlCol="0">
            <a:spAutoFit/>
          </a:bodyPr>
          <a:lstStyle/>
          <a:p>
            <a:pPr algn="ctr"/>
            <a:r>
              <a:rPr lang="cy-GB" sz="3400" b="1" dirty="0">
                <a:latin typeface="Arial" panose="020B0604020202020204" pitchFamily="34" charset="0"/>
              </a:rPr>
              <a:t>Rolau a chyfrifoldebau tîm </a:t>
            </a:r>
            <a:r>
              <a:rPr lang="cy-GB" sz="3400" b="1" dirty="0" err="1">
                <a:latin typeface="Arial" panose="020B0604020202020204" pitchFamily="34" charset="0"/>
              </a:rPr>
              <a:t>amlasiantaethol</a:t>
            </a:r>
            <a:endParaRPr lang="cy-GB" sz="3400" b="1" dirty="0">
              <a:latin typeface="Arial" panose="020B0604020202020204" pitchFamily="34" charset="0"/>
            </a:endParaRPr>
          </a:p>
          <a:p>
            <a:pPr algn="ctr"/>
            <a:r>
              <a:rPr lang="en-GB" sz="3400" b="1" dirty="0">
                <a:solidFill>
                  <a:schemeClr val="accent6">
                    <a:lumMod val="75000"/>
                  </a:schemeClr>
                </a:solidFill>
                <a:latin typeface="Arial" panose="020B0604020202020204" pitchFamily="34" charset="0"/>
              </a:rPr>
              <a:t>Roles and responsibilities of a multi-agency team</a:t>
            </a:r>
            <a:endParaRPr lang="en-GB" sz="3400" b="1" dirty="0"/>
          </a:p>
        </p:txBody>
      </p:sp>
    </p:spTree>
    <p:extLst>
      <p:ext uri="{BB962C8B-B14F-4D97-AF65-F5344CB8AC3E}">
        <p14:creationId xmlns:p14="http://schemas.microsoft.com/office/powerpoint/2010/main" val="42585955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48ED1283-503E-496A-8CAE-24407FDF5260}"/>
              </a:ext>
            </a:extLst>
          </p:cNvPr>
          <p:cNvSpPr>
            <a:spLocks noGrp="1"/>
          </p:cNvSpPr>
          <p:nvPr>
            <p:ph type="title"/>
          </p:nvPr>
        </p:nvSpPr>
        <p:spPr>
          <a:xfrm>
            <a:off x="457200" y="274638"/>
            <a:ext cx="8229600" cy="922337"/>
          </a:xfrm>
        </p:spPr>
        <p:txBody>
          <a:bodyPr>
            <a:noAutofit/>
          </a:bodyPr>
          <a:lstStyle/>
          <a:p>
            <a:pPr algn="ctr"/>
            <a:r>
              <a:rPr lang="en-GB" altLang="en-US" sz="4400" b="1" dirty="0">
                <a:latin typeface="Arial" panose="020B0604020202020204" pitchFamily="34" charset="0"/>
                <a:cs typeface="Arial" panose="020B0604020202020204" pitchFamily="34" charset="0"/>
              </a:rPr>
              <a:t>Polisi </a:t>
            </a:r>
            <a:r>
              <a:rPr lang="en-GB" altLang="en-US" sz="4400" b="1" dirty="0" err="1">
                <a:latin typeface="Arial" panose="020B0604020202020204" pitchFamily="34" charset="0"/>
                <a:cs typeface="Arial" panose="020B0604020202020204" pitchFamily="34" charset="0"/>
              </a:rPr>
              <a:t>Diogelu</a:t>
            </a:r>
            <a:br>
              <a:rPr lang="en-GB" altLang="en-US" sz="4400" b="1" dirty="0">
                <a:latin typeface="Arial" panose="020B0604020202020204" pitchFamily="34" charset="0"/>
                <a:cs typeface="Arial" panose="020B0604020202020204" pitchFamily="34" charset="0"/>
              </a:rPr>
            </a:br>
            <a:r>
              <a:rPr lang="en-GB" altLang="en-US" sz="4400" b="1" dirty="0">
                <a:solidFill>
                  <a:schemeClr val="accent6">
                    <a:lumMod val="75000"/>
                  </a:schemeClr>
                </a:solidFill>
                <a:latin typeface="Arial" panose="020B0604020202020204" pitchFamily="34" charset="0"/>
                <a:cs typeface="Arial" panose="020B0604020202020204" pitchFamily="34" charset="0"/>
              </a:rPr>
              <a:t>Safeguarding Policy</a:t>
            </a:r>
          </a:p>
        </p:txBody>
      </p:sp>
      <p:sp>
        <p:nvSpPr>
          <p:cNvPr id="55299" name="Content Placeholder 3">
            <a:extLst>
              <a:ext uri="{FF2B5EF4-FFF2-40B4-BE49-F238E27FC236}">
                <a16:creationId xmlns:a16="http://schemas.microsoft.com/office/drawing/2014/main" id="{26B10EFF-F6C2-45C0-B677-A745E801AEAC}"/>
              </a:ext>
            </a:extLst>
          </p:cNvPr>
          <p:cNvSpPr>
            <a:spLocks noGrp="1"/>
          </p:cNvSpPr>
          <p:nvPr>
            <p:ph sz="half" idx="1"/>
          </p:nvPr>
        </p:nvSpPr>
        <p:spPr>
          <a:xfrm>
            <a:off x="637312" y="1484313"/>
            <a:ext cx="3886200" cy="4351338"/>
          </a:xfrm>
        </p:spPr>
        <p:txBody>
          <a:bodyPr/>
          <a:lstStyle/>
          <a:p>
            <a:pPr marL="0" indent="0"/>
            <a:r>
              <a:rPr lang="en-US" altLang="en-US" sz="2000" dirty="0" err="1">
                <a:latin typeface="Arial" panose="020B0604020202020204" pitchFamily="34" charset="0"/>
                <a:cs typeface="Arial" panose="020B0604020202020204" pitchFamily="34" charset="0"/>
              </a:rPr>
              <a:t>Nas-cynhelir</a:t>
            </a:r>
            <a:r>
              <a:rPr lang="en-US" altLang="en-US" sz="2000" dirty="0">
                <a:latin typeface="Arial" panose="020B0604020202020204" pitchFamily="34" charset="0"/>
                <a:cs typeface="Arial" panose="020B0604020202020204" pitchFamily="34" charset="0"/>
              </a:rPr>
              <a:t>: AGC/</a:t>
            </a:r>
            <a:r>
              <a:rPr lang="en-US" altLang="en-US" sz="2000" dirty="0" err="1">
                <a:latin typeface="Arial" panose="020B0604020202020204" pitchFamily="34" charset="0"/>
                <a:cs typeface="Arial" panose="020B0604020202020204" pitchFamily="34" charset="0"/>
              </a:rPr>
              <a:t>Estyn</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Cynhelir</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Estyn</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Dogfennaeth</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Diogelu</a:t>
            </a:r>
            <a:r>
              <a:rPr lang="en-US" altLang="en-US" sz="2000" dirty="0">
                <a:latin typeface="Arial" panose="020B0604020202020204" pitchFamily="34" charset="0"/>
                <a:cs typeface="Arial" panose="020B0604020202020204" pitchFamily="34" charset="0"/>
              </a:rPr>
              <a:t> </a:t>
            </a:r>
            <a:r>
              <a:rPr lang="en-US" altLang="en-US" sz="2000" b="1" dirty="0" err="1">
                <a:latin typeface="Arial" panose="020B0604020202020204" pitchFamily="34" charset="0"/>
                <a:cs typeface="Arial" panose="020B0604020202020204" pitchFamily="34" charset="0"/>
              </a:rPr>
              <a:t>statudol</a:t>
            </a:r>
            <a:r>
              <a:rPr lang="en-US" altLang="en-US" sz="2000" b="1" dirty="0">
                <a:latin typeface="Arial" panose="020B0604020202020204" pitchFamily="34" charset="0"/>
                <a:cs typeface="Arial" panose="020B0604020202020204" pitchFamily="34" charset="0"/>
              </a:rPr>
              <a:t>/</a:t>
            </a:r>
            <a:r>
              <a:rPr lang="en-US" altLang="en-US" sz="2000" b="1" dirty="0" err="1">
                <a:latin typeface="Arial" panose="020B0604020202020204" pitchFamily="34" charset="0"/>
                <a:cs typeface="Arial" panose="020B0604020202020204" pitchFamily="34" charset="0"/>
              </a:rPr>
              <a:t>cyfreithiol</a:t>
            </a:r>
            <a:r>
              <a:rPr lang="en-US" altLang="en-US" sz="2000" dirty="0">
                <a:latin typeface="Arial" panose="020B0604020202020204" pitchFamily="34" charset="0"/>
                <a:cs typeface="Arial" panose="020B0604020202020204" pitchFamily="34" charset="0"/>
              </a:rPr>
              <a:t> (er </a:t>
            </a:r>
            <a:r>
              <a:rPr lang="en-US" altLang="en-US" sz="2000" dirty="0" err="1">
                <a:latin typeface="Arial" panose="020B0604020202020204" pitchFamily="34" charset="0"/>
                <a:cs typeface="Arial" panose="020B0604020202020204" pitchFamily="34" charset="0"/>
              </a:rPr>
              <a:t>engraifft</a:t>
            </a:r>
            <a:r>
              <a:rPr lang="en-US" altLang="en-US" sz="2000" dirty="0">
                <a:latin typeface="Arial" panose="020B0604020202020204" pitchFamily="34" charset="0"/>
                <a:cs typeface="Arial" panose="020B0604020202020204" pitchFamily="34" charset="0"/>
              </a:rPr>
              <a:t> Safin 20 SGC)</a:t>
            </a:r>
          </a:p>
          <a:p>
            <a:pPr marL="0" indent="0"/>
            <a:r>
              <a:rPr lang="en-US" altLang="en-US" sz="2000" dirty="0" err="1">
                <a:latin typeface="Arial" panose="020B0604020202020204" pitchFamily="34" charset="0"/>
                <a:cs typeface="Arial" panose="020B0604020202020204" pitchFamily="34" charset="0"/>
              </a:rPr>
              <a:t>Dogfen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pawb</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Dogfen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gweithio</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Dogfen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sydd</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yn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cael</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ei</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adolygu</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yn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gyson</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Adnabod</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rôl</a:t>
            </a:r>
            <a:r>
              <a:rPr lang="en-US" altLang="en-US" sz="2000" dirty="0">
                <a:latin typeface="Arial" panose="020B0604020202020204" pitchFamily="34" charset="0"/>
                <a:cs typeface="Arial" panose="020B0604020202020204" pitchFamily="34" charset="0"/>
              </a:rPr>
              <a:t> </a:t>
            </a:r>
            <a:r>
              <a:rPr lang="en-US" altLang="en-US" sz="2000" b="1" dirty="0" err="1">
                <a:latin typeface="Arial" panose="020B0604020202020204" pitchFamily="34" charset="0"/>
                <a:cs typeface="Arial" panose="020B0604020202020204" pitchFamily="34" charset="0"/>
              </a:rPr>
              <a:t>Swyddog</a:t>
            </a:r>
            <a:r>
              <a:rPr lang="en-US" altLang="en-US" sz="2000" b="1" dirty="0">
                <a:latin typeface="Arial" panose="020B0604020202020204" pitchFamily="34" charset="0"/>
                <a:cs typeface="Arial" panose="020B0604020202020204" pitchFamily="34" charset="0"/>
              </a:rPr>
              <a:t>(ion) </a:t>
            </a:r>
            <a:r>
              <a:rPr lang="en-US" altLang="en-US" sz="2000" b="1" dirty="0" err="1">
                <a:latin typeface="Arial" panose="020B0604020202020204" pitchFamily="34" charset="0"/>
                <a:cs typeface="Arial" panose="020B0604020202020204" pitchFamily="34" charset="0"/>
              </a:rPr>
              <a:t>Diogelu</a:t>
            </a:r>
            <a:r>
              <a:rPr lang="en-US" altLang="en-US" sz="2000" b="1" dirty="0">
                <a:latin typeface="Arial" panose="020B0604020202020204" pitchFamily="34" charset="0"/>
                <a:cs typeface="Arial" panose="020B0604020202020204" pitchFamily="34" charset="0"/>
              </a:rPr>
              <a:t> </a:t>
            </a:r>
            <a:r>
              <a:rPr lang="en-US" altLang="en-US" sz="2000" b="1" dirty="0" err="1">
                <a:latin typeface="Arial" panose="020B0604020202020204" pitchFamily="34" charset="0"/>
                <a:cs typeface="Arial" panose="020B0604020202020204" pitchFamily="34" charset="0"/>
              </a:rPr>
              <a:t>Penodedig</a:t>
            </a:r>
            <a:r>
              <a:rPr lang="en-US" altLang="en-US" sz="2000" b="1" dirty="0">
                <a:latin typeface="Arial" panose="020B0604020202020204" pitchFamily="34" charset="0"/>
                <a:cs typeface="Arial" panose="020B0604020202020204" pitchFamily="34" charset="0"/>
              </a:rPr>
              <a:t> y </a:t>
            </a:r>
            <a:r>
              <a:rPr lang="en-US" altLang="en-US" sz="2000" b="1" dirty="0" err="1">
                <a:latin typeface="Arial" panose="020B0604020202020204" pitchFamily="34" charset="0"/>
                <a:cs typeface="Arial" panose="020B0604020202020204" pitchFamily="34" charset="0"/>
              </a:rPr>
              <a:t>lleoliad</a:t>
            </a:r>
            <a:endParaRPr lang="en-US" altLang="en-US" sz="2000" b="1" dirty="0">
              <a:latin typeface="Arial" panose="020B0604020202020204" pitchFamily="34" charset="0"/>
              <a:cs typeface="Arial" panose="020B0604020202020204" pitchFamily="34" charset="0"/>
            </a:endParaRPr>
          </a:p>
          <a:p>
            <a:pPr marL="0" indent="0"/>
            <a:endParaRPr lang="en-US" altLang="en-US" sz="2000" dirty="0"/>
          </a:p>
        </p:txBody>
      </p:sp>
      <p:sp>
        <p:nvSpPr>
          <p:cNvPr id="2" name="Content Placeholder 1">
            <a:extLst>
              <a:ext uri="{FF2B5EF4-FFF2-40B4-BE49-F238E27FC236}">
                <a16:creationId xmlns:a16="http://schemas.microsoft.com/office/drawing/2014/main" id="{82798A99-0342-4AD0-8ACD-EC70326558C3}"/>
              </a:ext>
            </a:extLst>
          </p:cNvPr>
          <p:cNvSpPr>
            <a:spLocks noGrp="1"/>
          </p:cNvSpPr>
          <p:nvPr>
            <p:ph sz="half" idx="2"/>
          </p:nvPr>
        </p:nvSpPr>
        <p:spPr>
          <a:xfrm>
            <a:off x="4648200" y="1484313"/>
            <a:ext cx="4038600" cy="4105275"/>
          </a:xfrm>
        </p:spPr>
        <p:txBody>
          <a:bodyPr/>
          <a:lstStyle/>
          <a:p>
            <a:pPr marL="0" indent="0">
              <a:defRPr/>
            </a:pPr>
            <a:r>
              <a:rPr lang="en-US" altLang="en-US" sz="2000" dirty="0">
                <a:solidFill>
                  <a:schemeClr val="accent6">
                    <a:lumMod val="75000"/>
                  </a:schemeClr>
                </a:solidFill>
                <a:latin typeface="Arial" panose="020B0604020202020204" pitchFamily="34" charset="0"/>
                <a:cs typeface="Arial" panose="020B0604020202020204" pitchFamily="34" charset="0"/>
              </a:rPr>
              <a:t>Non-maintained: CIW/</a:t>
            </a:r>
            <a:r>
              <a:rPr lang="en-US" altLang="en-US" sz="2000" dirty="0" err="1">
                <a:solidFill>
                  <a:schemeClr val="accent6">
                    <a:lumMod val="75000"/>
                  </a:schemeClr>
                </a:solidFill>
                <a:latin typeface="Arial" panose="020B0604020202020204" pitchFamily="34" charset="0"/>
                <a:cs typeface="Arial" panose="020B0604020202020204" pitchFamily="34" charset="0"/>
              </a:rPr>
              <a:t>Estyn</a:t>
            </a:r>
            <a:endParaRPr lang="en-US" altLang="en-US" sz="2000" dirty="0">
              <a:solidFill>
                <a:schemeClr val="accent6">
                  <a:lumMod val="75000"/>
                </a:schemeClr>
              </a:solidFill>
              <a:latin typeface="Arial" panose="020B0604020202020204" pitchFamily="34" charset="0"/>
              <a:cs typeface="Arial" panose="020B0604020202020204" pitchFamily="34" charset="0"/>
            </a:endParaRPr>
          </a:p>
          <a:p>
            <a:pPr marL="0" indent="0">
              <a:defRPr/>
            </a:pPr>
            <a:r>
              <a:rPr lang="en-US" altLang="en-US" sz="2000" dirty="0">
                <a:solidFill>
                  <a:schemeClr val="accent6">
                    <a:lumMod val="75000"/>
                  </a:schemeClr>
                </a:solidFill>
                <a:latin typeface="Arial" panose="020B0604020202020204" pitchFamily="34" charset="0"/>
                <a:cs typeface="Arial" panose="020B0604020202020204" pitchFamily="34" charset="0"/>
              </a:rPr>
              <a:t>Maintained: </a:t>
            </a:r>
            <a:r>
              <a:rPr lang="en-US" altLang="en-US" sz="2000" dirty="0" err="1">
                <a:solidFill>
                  <a:schemeClr val="accent6">
                    <a:lumMod val="75000"/>
                  </a:schemeClr>
                </a:solidFill>
                <a:latin typeface="Arial" panose="020B0604020202020204" pitchFamily="34" charset="0"/>
                <a:cs typeface="Arial" panose="020B0604020202020204" pitchFamily="34" charset="0"/>
              </a:rPr>
              <a:t>Estyn</a:t>
            </a:r>
            <a:r>
              <a:rPr lang="en-US" altLang="en-US" sz="2000" dirty="0">
                <a:solidFill>
                  <a:schemeClr val="accent6">
                    <a:lumMod val="75000"/>
                  </a:schemeClr>
                </a:solidFill>
                <a:latin typeface="Arial" panose="020B0604020202020204" pitchFamily="34" charset="0"/>
                <a:cs typeface="Arial" panose="020B0604020202020204" pitchFamily="34" charset="0"/>
              </a:rPr>
              <a:t> </a:t>
            </a:r>
          </a:p>
          <a:p>
            <a:pPr marL="0" indent="0">
              <a:defRPr/>
            </a:pPr>
            <a:r>
              <a:rPr lang="en-US" altLang="en-US" sz="2000" b="1" dirty="0">
                <a:solidFill>
                  <a:schemeClr val="accent6">
                    <a:lumMod val="75000"/>
                  </a:schemeClr>
                </a:solidFill>
                <a:latin typeface="Arial" panose="020B0604020202020204" pitchFamily="34" charset="0"/>
                <a:cs typeface="Arial" panose="020B0604020202020204" pitchFamily="34" charset="0"/>
              </a:rPr>
              <a:t>Statutory/Legal</a:t>
            </a:r>
            <a:r>
              <a:rPr lang="en-US" altLang="en-US" sz="2000" dirty="0">
                <a:solidFill>
                  <a:schemeClr val="accent6">
                    <a:lumMod val="75000"/>
                  </a:schemeClr>
                </a:solidFill>
                <a:latin typeface="Arial" panose="020B0604020202020204" pitchFamily="34" charset="0"/>
                <a:cs typeface="Arial" panose="020B0604020202020204" pitchFamily="34" charset="0"/>
              </a:rPr>
              <a:t> Safeguarding documents (For example: Standard 20 NMS)</a:t>
            </a:r>
          </a:p>
          <a:p>
            <a:pPr marL="0" indent="0">
              <a:defRPr/>
            </a:pPr>
            <a:r>
              <a:rPr lang="en-US" altLang="en-US" sz="2000" dirty="0">
                <a:solidFill>
                  <a:schemeClr val="accent6">
                    <a:lumMod val="75000"/>
                  </a:schemeClr>
                </a:solidFill>
                <a:latin typeface="Arial" panose="020B0604020202020204" pitchFamily="34" charset="0"/>
                <a:cs typeface="Arial" panose="020B0604020202020204" pitchFamily="34" charset="0"/>
              </a:rPr>
              <a:t>Everyone’s document</a:t>
            </a:r>
          </a:p>
          <a:p>
            <a:pPr marL="0" indent="0">
              <a:defRPr/>
            </a:pPr>
            <a:r>
              <a:rPr lang="en-US" altLang="en-US" sz="2000" dirty="0">
                <a:solidFill>
                  <a:schemeClr val="accent6">
                    <a:lumMod val="75000"/>
                  </a:schemeClr>
                </a:solidFill>
                <a:latin typeface="Arial" panose="020B0604020202020204" pitchFamily="34" charset="0"/>
                <a:cs typeface="Arial" panose="020B0604020202020204" pitchFamily="34" charset="0"/>
              </a:rPr>
              <a:t>Working document  </a:t>
            </a:r>
          </a:p>
          <a:p>
            <a:pPr marL="0" indent="0">
              <a:defRPr/>
            </a:pPr>
            <a:r>
              <a:rPr lang="en-US" altLang="en-US" sz="2000" dirty="0">
                <a:solidFill>
                  <a:schemeClr val="accent6">
                    <a:lumMod val="75000"/>
                  </a:schemeClr>
                </a:solidFill>
                <a:latin typeface="Arial" panose="020B0604020202020204" pitchFamily="34" charset="0"/>
                <a:cs typeface="Arial" panose="020B0604020202020204" pitchFamily="34" charset="0"/>
              </a:rPr>
              <a:t>A document which is regularly reviewed </a:t>
            </a:r>
          </a:p>
          <a:p>
            <a:pPr marL="0" indent="0">
              <a:defRPr/>
            </a:pPr>
            <a:r>
              <a:rPr lang="en-US" altLang="en-US" sz="2000" dirty="0" err="1">
                <a:solidFill>
                  <a:schemeClr val="accent6">
                    <a:lumMod val="75000"/>
                  </a:schemeClr>
                </a:solidFill>
                <a:latin typeface="Arial" panose="020B0604020202020204" pitchFamily="34" charset="0"/>
                <a:cs typeface="Arial" panose="020B0604020202020204" pitchFamily="34" charset="0"/>
              </a:rPr>
              <a:t>Recognising</a:t>
            </a:r>
            <a:r>
              <a:rPr lang="en-US" altLang="en-US" sz="2000" dirty="0">
                <a:solidFill>
                  <a:schemeClr val="accent6">
                    <a:lumMod val="75000"/>
                  </a:schemeClr>
                </a:solidFill>
                <a:latin typeface="Arial" panose="020B0604020202020204" pitchFamily="34" charset="0"/>
                <a:cs typeface="Arial" panose="020B0604020202020204" pitchFamily="34" charset="0"/>
              </a:rPr>
              <a:t> the role of the </a:t>
            </a:r>
            <a:r>
              <a:rPr lang="en-US" altLang="en-US" sz="2000" b="1" dirty="0">
                <a:solidFill>
                  <a:schemeClr val="accent6">
                    <a:lumMod val="75000"/>
                  </a:schemeClr>
                </a:solidFill>
                <a:latin typeface="Arial" panose="020B0604020202020204" pitchFamily="34" charset="0"/>
                <a:cs typeface="Arial" panose="020B0604020202020204" pitchFamily="34" charset="0"/>
              </a:rPr>
              <a:t>Designated Safeguarding Officer(s) at the setting</a:t>
            </a:r>
          </a:p>
          <a:p>
            <a:pPr>
              <a:defRPr/>
            </a:pP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2B8371-18D2-E6F2-0B66-87D682B01BE9}"/>
              </a:ext>
            </a:extLst>
          </p:cNvPr>
          <p:cNvSpPr>
            <a:spLocks noGrp="1"/>
          </p:cNvSpPr>
          <p:nvPr>
            <p:ph sz="half" idx="1"/>
          </p:nvPr>
        </p:nvSpPr>
        <p:spPr>
          <a:xfrm>
            <a:off x="384196" y="188640"/>
            <a:ext cx="8456204" cy="3124581"/>
          </a:xfrm>
        </p:spPr>
        <p:txBody>
          <a:bodyPr vert="horz" lIns="91440" tIns="45720" rIns="91440" bIns="45720" rtlCol="0" anchor="t">
            <a:normAutofit fontScale="85000" lnSpcReduction="10000"/>
          </a:bodyPr>
          <a:lstStyle/>
          <a:p>
            <a:pPr marL="0" indent="0" algn="ctr">
              <a:buNone/>
            </a:pPr>
            <a:r>
              <a:rPr lang="cy-GB" sz="3600" b="1" dirty="0">
                <a:latin typeface="Arial"/>
                <a:cs typeface="Arial"/>
              </a:rPr>
              <a:t>Rolau a chyfrifoldebau tîm amlasiantaethol ym maes amddiffyn plant ac mewn ystod o gyfarfodydd diogelu</a:t>
            </a:r>
          </a:p>
          <a:p>
            <a:pPr marL="0" indent="0" algn="ctr">
              <a:buNone/>
            </a:pPr>
            <a:r>
              <a:rPr lang="en-GB" sz="3600" b="1" dirty="0">
                <a:solidFill>
                  <a:schemeClr val="accent6">
                    <a:lumMod val="75000"/>
                  </a:schemeClr>
                </a:solidFill>
                <a:latin typeface="Arial"/>
                <a:cs typeface="Arial"/>
              </a:rPr>
              <a:t>Roles and responsibilities of a multi-agency team in child protection and in a</a:t>
            </a:r>
            <a:endParaRPr lang="en-GB" b="1" dirty="0">
              <a:solidFill>
                <a:schemeClr val="accent6">
                  <a:lumMod val="75000"/>
                </a:schemeClr>
              </a:solidFill>
              <a:latin typeface="Arial"/>
              <a:cs typeface="Arial"/>
            </a:endParaRPr>
          </a:p>
          <a:p>
            <a:pPr marL="0" indent="0" algn="ctr">
              <a:buNone/>
            </a:pPr>
            <a:r>
              <a:rPr lang="en-GB" sz="3600" b="1" dirty="0">
                <a:solidFill>
                  <a:schemeClr val="accent6">
                    <a:lumMod val="75000"/>
                  </a:schemeClr>
                </a:solidFill>
                <a:latin typeface="Arial"/>
                <a:cs typeface="Arial"/>
              </a:rPr>
              <a:t>range of safeguarding meetings </a:t>
            </a:r>
            <a:r>
              <a:rPr lang="cy-GB" sz="7600" b="1" dirty="0">
                <a:latin typeface="Arial"/>
                <a:cs typeface="Arial"/>
              </a:rPr>
              <a:t> </a:t>
            </a:r>
            <a:endParaRPr lang="en-GB" b="1">
              <a:latin typeface="Arial"/>
              <a:cs typeface="Arial"/>
            </a:endParaRPr>
          </a:p>
        </p:txBody>
      </p:sp>
      <p:pic>
        <p:nvPicPr>
          <p:cNvPr id="1026" name="Picture 2" descr="Free Puzzle Cliparts, Download Free Puzzle Cliparts png images, Free  ClipArts on Clipart Library">
            <a:extLst>
              <a:ext uri="{FF2B5EF4-FFF2-40B4-BE49-F238E27FC236}">
                <a16:creationId xmlns:a16="http://schemas.microsoft.com/office/drawing/2014/main" id="{73AA12E7-6957-5772-023F-B364E293FD84}"/>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3285691" y="3486099"/>
            <a:ext cx="2492792" cy="2142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1546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C59BA9-80B2-79B5-824B-9E3D46145828}"/>
              </a:ext>
            </a:extLst>
          </p:cNvPr>
          <p:cNvSpPr>
            <a:spLocks noGrp="1"/>
          </p:cNvSpPr>
          <p:nvPr>
            <p:ph sz="half" idx="1"/>
          </p:nvPr>
        </p:nvSpPr>
        <p:spPr>
          <a:xfrm>
            <a:off x="130042" y="2602780"/>
            <a:ext cx="4350587" cy="3263504"/>
          </a:xfrm>
        </p:spPr>
        <p:txBody>
          <a:bodyPr>
            <a:normAutofit/>
          </a:bodyPr>
          <a:lstStyle/>
          <a:p>
            <a:r>
              <a:rPr lang="cy-GB" dirty="0"/>
              <a:t>Datblygu ac adolygu polisïau a gweithdrefnau amddiffyn
Gweithredu polisïau a gweithdrefnau, gan sicrhau yr ymatebir i bob pryder yn briodol</a:t>
            </a:r>
          </a:p>
          <a:p>
            <a:r>
              <a:rPr lang="cy-GB" dirty="0"/>
              <a:t>Sicrhau bod yr holl </a:t>
            </a:r>
            <a:r>
              <a:rPr lang="cy-GB" dirty="0" err="1"/>
              <a:t>randdeiliaid</a:t>
            </a:r>
            <a:r>
              <a:rPr lang="cy-GB" dirty="0"/>
              <a:t> yn deall y polisi a'r gweithdrefnau</a:t>
            </a:r>
          </a:p>
        </p:txBody>
      </p:sp>
      <p:sp>
        <p:nvSpPr>
          <p:cNvPr id="4" name="Content Placeholder 3">
            <a:extLst>
              <a:ext uri="{FF2B5EF4-FFF2-40B4-BE49-F238E27FC236}">
                <a16:creationId xmlns:a16="http://schemas.microsoft.com/office/drawing/2014/main" id="{FE3C798A-EFF1-AAFE-CF59-5AB47DAB6095}"/>
              </a:ext>
            </a:extLst>
          </p:cNvPr>
          <p:cNvSpPr>
            <a:spLocks noGrp="1"/>
          </p:cNvSpPr>
          <p:nvPr>
            <p:ph sz="half" idx="2"/>
          </p:nvPr>
        </p:nvSpPr>
        <p:spPr>
          <a:xfrm>
            <a:off x="4663373" y="2564904"/>
            <a:ext cx="4384808" cy="3263504"/>
          </a:xfrm>
        </p:spPr>
        <p:txBody>
          <a:bodyPr>
            <a:normAutofit/>
          </a:bodyPr>
          <a:lstStyle/>
          <a:p>
            <a:r>
              <a:rPr lang="en-GB" dirty="0">
                <a:solidFill>
                  <a:schemeClr val="accent6">
                    <a:lumMod val="75000"/>
                  </a:schemeClr>
                </a:solidFill>
              </a:rPr>
              <a:t>Develop and review protection policies and procedures</a:t>
            </a:r>
          </a:p>
          <a:p>
            <a:r>
              <a:rPr lang="en-GB" dirty="0">
                <a:solidFill>
                  <a:schemeClr val="accent6">
                    <a:lumMod val="75000"/>
                  </a:schemeClr>
                </a:solidFill>
              </a:rPr>
              <a:t>Implement policies and procedures, ensuring all concerns are responded to appropriately</a:t>
            </a:r>
          </a:p>
          <a:p>
            <a:r>
              <a:rPr lang="en-GB" dirty="0">
                <a:solidFill>
                  <a:schemeClr val="accent6">
                    <a:lumMod val="75000"/>
                  </a:schemeClr>
                </a:solidFill>
              </a:rPr>
              <a:t>Ensure all stakeholders understand the policy and procedures</a:t>
            </a:r>
          </a:p>
          <a:p>
            <a:endParaRPr lang="en-GB" dirty="0"/>
          </a:p>
        </p:txBody>
      </p:sp>
      <p:sp>
        <p:nvSpPr>
          <p:cNvPr id="5" name="Title 1">
            <a:extLst>
              <a:ext uri="{FF2B5EF4-FFF2-40B4-BE49-F238E27FC236}">
                <a16:creationId xmlns:a16="http://schemas.microsoft.com/office/drawing/2014/main" id="{5DB41AED-408B-17C0-D059-103CB81B9FC5}"/>
              </a:ext>
            </a:extLst>
          </p:cNvPr>
          <p:cNvSpPr txBox="1">
            <a:spLocks/>
          </p:cNvSpPr>
          <p:nvPr/>
        </p:nvSpPr>
        <p:spPr>
          <a:xfrm>
            <a:off x="164263" y="1016633"/>
            <a:ext cx="4350587" cy="994172"/>
          </a:xfrm>
          <a:prstGeom prst="rect">
            <a:avLst/>
          </a:prstGeom>
        </p:spPr>
        <p:txBody>
          <a:bodyPr vert="horz" lIns="68580" tIns="34290" rIns="68580" bIns="3429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300" dirty="0"/>
          </a:p>
        </p:txBody>
      </p:sp>
      <p:sp>
        <p:nvSpPr>
          <p:cNvPr id="6" name="TextBox 5">
            <a:extLst>
              <a:ext uri="{FF2B5EF4-FFF2-40B4-BE49-F238E27FC236}">
                <a16:creationId xmlns:a16="http://schemas.microsoft.com/office/drawing/2014/main" id="{A31C9FA5-6041-077F-C1F4-A3EB79738C7B}"/>
              </a:ext>
            </a:extLst>
          </p:cNvPr>
          <p:cNvSpPr txBox="1"/>
          <p:nvPr/>
        </p:nvSpPr>
        <p:spPr>
          <a:xfrm>
            <a:off x="-303820" y="82877"/>
            <a:ext cx="9637339" cy="2308324"/>
          </a:xfrm>
          <a:prstGeom prst="rect">
            <a:avLst/>
          </a:prstGeom>
          <a:noFill/>
        </p:spPr>
        <p:txBody>
          <a:bodyPr wrap="square" rtlCol="0">
            <a:spAutoFit/>
          </a:bodyPr>
          <a:lstStyle/>
          <a:p>
            <a:pPr algn="ctr"/>
            <a:r>
              <a:rPr lang="cy-GB" sz="3600" dirty="0">
                <a:latin typeface="Arial" panose="020B0604020202020204" pitchFamily="34" charset="0"/>
              </a:rPr>
              <a:t>Rolau a chyfrifoldebau'r Swyddog Diogelu Dynodedig </a:t>
            </a:r>
            <a:r>
              <a:rPr lang="en-GB" sz="3600" dirty="0">
                <a:latin typeface="Arial" panose="020B0604020202020204" pitchFamily="34" charset="0"/>
              </a:rPr>
              <a:t>(DSO)</a:t>
            </a:r>
          </a:p>
          <a:p>
            <a:pPr algn="ctr"/>
            <a:r>
              <a:rPr lang="en-GB" sz="3600" dirty="0">
                <a:solidFill>
                  <a:schemeClr val="accent6">
                    <a:lumMod val="75000"/>
                  </a:schemeClr>
                </a:solidFill>
                <a:latin typeface="Arial" panose="020B0604020202020204" pitchFamily="34" charset="0"/>
              </a:rPr>
              <a:t>Roles and responsibilities of the Designated Safeguarding Officer (DSO)</a:t>
            </a:r>
            <a:endParaRPr lang="en-GB" sz="3600" dirty="0"/>
          </a:p>
        </p:txBody>
      </p:sp>
      <p:pic>
        <p:nvPicPr>
          <p:cNvPr id="2" name="Picture 1">
            <a:extLst>
              <a:ext uri="{FF2B5EF4-FFF2-40B4-BE49-F238E27FC236}">
                <a16:creationId xmlns:a16="http://schemas.microsoft.com/office/drawing/2014/main" id="{F7DE0FE0-5210-4B9E-117B-9CCDCCEF6678}"/>
              </a:ext>
            </a:extLst>
          </p:cNvPr>
          <p:cNvPicPr>
            <a:picLocks noChangeAspect="1"/>
          </p:cNvPicPr>
          <p:nvPr/>
        </p:nvPicPr>
        <p:blipFill>
          <a:blip r:embed="rId3"/>
          <a:stretch>
            <a:fillRect/>
          </a:stretch>
        </p:blipFill>
        <p:spPr>
          <a:xfrm>
            <a:off x="7308304" y="1707637"/>
            <a:ext cx="770415" cy="770415"/>
          </a:xfrm>
          <a:prstGeom prst="rect">
            <a:avLst/>
          </a:prstGeom>
        </p:spPr>
      </p:pic>
      <p:pic>
        <p:nvPicPr>
          <p:cNvPr id="7" name="Picture 6">
            <a:extLst>
              <a:ext uri="{FF2B5EF4-FFF2-40B4-BE49-F238E27FC236}">
                <a16:creationId xmlns:a16="http://schemas.microsoft.com/office/drawing/2014/main" id="{54A1DE3F-CA44-567D-FB34-2D5AD9365149}"/>
              </a:ext>
            </a:extLst>
          </p:cNvPr>
          <p:cNvPicPr>
            <a:picLocks noChangeAspect="1"/>
          </p:cNvPicPr>
          <p:nvPr/>
        </p:nvPicPr>
        <p:blipFill>
          <a:blip r:embed="rId3"/>
          <a:stretch>
            <a:fillRect/>
          </a:stretch>
        </p:blipFill>
        <p:spPr>
          <a:xfrm>
            <a:off x="1763688" y="606508"/>
            <a:ext cx="770415" cy="770415"/>
          </a:xfrm>
          <a:prstGeom prst="rect">
            <a:avLst/>
          </a:prstGeom>
        </p:spPr>
      </p:pic>
    </p:spTree>
    <p:extLst>
      <p:ext uri="{BB962C8B-B14F-4D97-AF65-F5344CB8AC3E}">
        <p14:creationId xmlns:p14="http://schemas.microsoft.com/office/powerpoint/2010/main" val="29938764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C59BA9-80B2-79B5-824B-9E3D46145828}"/>
              </a:ext>
            </a:extLst>
          </p:cNvPr>
          <p:cNvSpPr>
            <a:spLocks noGrp="1"/>
          </p:cNvSpPr>
          <p:nvPr>
            <p:ph sz="half" idx="1"/>
          </p:nvPr>
        </p:nvSpPr>
        <p:spPr>
          <a:xfrm>
            <a:off x="130042" y="2602780"/>
            <a:ext cx="4350587" cy="3263504"/>
          </a:xfrm>
        </p:spPr>
        <p:txBody>
          <a:bodyPr>
            <a:normAutofit/>
          </a:bodyPr>
          <a:lstStyle/>
          <a:p>
            <a:r>
              <a:rPr lang="cy-GB" dirty="0"/>
              <a:t>Sicrhau bod gan blant a theuluoedd bwynt cyswllt penodol, a'u bod yn ymwybodol ohono 
Derbyn a chofnodi gwybodaeth</a:t>
            </a:r>
          </a:p>
        </p:txBody>
      </p:sp>
      <p:sp>
        <p:nvSpPr>
          <p:cNvPr id="4" name="Content Placeholder 3">
            <a:extLst>
              <a:ext uri="{FF2B5EF4-FFF2-40B4-BE49-F238E27FC236}">
                <a16:creationId xmlns:a16="http://schemas.microsoft.com/office/drawing/2014/main" id="{FE3C798A-EFF1-AAFE-CF59-5AB47DAB6095}"/>
              </a:ext>
            </a:extLst>
          </p:cNvPr>
          <p:cNvSpPr>
            <a:spLocks noGrp="1"/>
          </p:cNvSpPr>
          <p:nvPr>
            <p:ph sz="half" idx="2"/>
          </p:nvPr>
        </p:nvSpPr>
        <p:spPr>
          <a:xfrm>
            <a:off x="4663373" y="2564904"/>
            <a:ext cx="4384808" cy="3263504"/>
          </a:xfrm>
        </p:spPr>
        <p:txBody>
          <a:bodyPr>
            <a:normAutofit/>
          </a:bodyPr>
          <a:lstStyle/>
          <a:p>
            <a:r>
              <a:rPr lang="en-GB" dirty="0">
                <a:solidFill>
                  <a:schemeClr val="accent6">
                    <a:lumMod val="75000"/>
                  </a:schemeClr>
                </a:solidFill>
              </a:rPr>
              <a:t>Ensure children and families have, and are aware of a specific point of contact</a:t>
            </a:r>
          </a:p>
          <a:p>
            <a:r>
              <a:rPr lang="en-GB" dirty="0">
                <a:solidFill>
                  <a:schemeClr val="accent6">
                    <a:lumMod val="75000"/>
                  </a:schemeClr>
                </a:solidFill>
              </a:rPr>
              <a:t>Receive and record information</a:t>
            </a:r>
          </a:p>
          <a:p>
            <a:endParaRPr lang="en-GB" dirty="0"/>
          </a:p>
        </p:txBody>
      </p:sp>
      <p:sp>
        <p:nvSpPr>
          <p:cNvPr id="5" name="Title 1">
            <a:extLst>
              <a:ext uri="{FF2B5EF4-FFF2-40B4-BE49-F238E27FC236}">
                <a16:creationId xmlns:a16="http://schemas.microsoft.com/office/drawing/2014/main" id="{5DB41AED-408B-17C0-D059-103CB81B9FC5}"/>
              </a:ext>
            </a:extLst>
          </p:cNvPr>
          <p:cNvSpPr txBox="1">
            <a:spLocks/>
          </p:cNvSpPr>
          <p:nvPr/>
        </p:nvSpPr>
        <p:spPr>
          <a:xfrm>
            <a:off x="164263" y="1016633"/>
            <a:ext cx="4350587" cy="994172"/>
          </a:xfrm>
          <a:prstGeom prst="rect">
            <a:avLst/>
          </a:prstGeom>
        </p:spPr>
        <p:txBody>
          <a:bodyPr vert="horz" lIns="68580" tIns="34290" rIns="68580" bIns="3429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300" dirty="0"/>
          </a:p>
        </p:txBody>
      </p:sp>
      <p:sp>
        <p:nvSpPr>
          <p:cNvPr id="6" name="TextBox 5">
            <a:extLst>
              <a:ext uri="{FF2B5EF4-FFF2-40B4-BE49-F238E27FC236}">
                <a16:creationId xmlns:a16="http://schemas.microsoft.com/office/drawing/2014/main" id="{A31C9FA5-6041-077F-C1F4-A3EB79738C7B}"/>
              </a:ext>
            </a:extLst>
          </p:cNvPr>
          <p:cNvSpPr txBox="1"/>
          <p:nvPr/>
        </p:nvSpPr>
        <p:spPr>
          <a:xfrm>
            <a:off x="-303820" y="82877"/>
            <a:ext cx="9637339" cy="2308324"/>
          </a:xfrm>
          <a:prstGeom prst="rect">
            <a:avLst/>
          </a:prstGeom>
          <a:noFill/>
        </p:spPr>
        <p:txBody>
          <a:bodyPr wrap="square" rtlCol="0">
            <a:spAutoFit/>
          </a:bodyPr>
          <a:lstStyle/>
          <a:p>
            <a:pPr algn="ctr"/>
            <a:r>
              <a:rPr lang="cy-GB" sz="3600" dirty="0">
                <a:latin typeface="Arial" panose="020B0604020202020204" pitchFamily="34" charset="0"/>
              </a:rPr>
              <a:t>Rolau a chyfrifoldebau'r Swyddog Diogelu Dynodedig </a:t>
            </a:r>
            <a:r>
              <a:rPr lang="en-GB" sz="3600" dirty="0">
                <a:latin typeface="Arial" panose="020B0604020202020204" pitchFamily="34" charset="0"/>
              </a:rPr>
              <a:t>(DSO)</a:t>
            </a:r>
          </a:p>
          <a:p>
            <a:pPr algn="ctr"/>
            <a:r>
              <a:rPr lang="en-GB" sz="3600" dirty="0">
                <a:solidFill>
                  <a:schemeClr val="accent6">
                    <a:lumMod val="75000"/>
                  </a:schemeClr>
                </a:solidFill>
                <a:latin typeface="Arial" panose="020B0604020202020204" pitchFamily="34" charset="0"/>
              </a:rPr>
              <a:t>Roles and responsibilities of the Designated Safeguarding Officer (DSO)</a:t>
            </a:r>
            <a:endParaRPr lang="en-GB" sz="3600" dirty="0"/>
          </a:p>
        </p:txBody>
      </p:sp>
      <p:pic>
        <p:nvPicPr>
          <p:cNvPr id="2" name="Picture 1">
            <a:extLst>
              <a:ext uri="{FF2B5EF4-FFF2-40B4-BE49-F238E27FC236}">
                <a16:creationId xmlns:a16="http://schemas.microsoft.com/office/drawing/2014/main" id="{F7DE0FE0-5210-4B9E-117B-9CCDCCEF6678}"/>
              </a:ext>
            </a:extLst>
          </p:cNvPr>
          <p:cNvPicPr>
            <a:picLocks noChangeAspect="1"/>
          </p:cNvPicPr>
          <p:nvPr/>
        </p:nvPicPr>
        <p:blipFill>
          <a:blip r:embed="rId3"/>
          <a:stretch>
            <a:fillRect/>
          </a:stretch>
        </p:blipFill>
        <p:spPr>
          <a:xfrm>
            <a:off x="7308304" y="1707637"/>
            <a:ext cx="770415" cy="770415"/>
          </a:xfrm>
          <a:prstGeom prst="rect">
            <a:avLst/>
          </a:prstGeom>
        </p:spPr>
      </p:pic>
      <p:pic>
        <p:nvPicPr>
          <p:cNvPr id="7" name="Picture 6">
            <a:extLst>
              <a:ext uri="{FF2B5EF4-FFF2-40B4-BE49-F238E27FC236}">
                <a16:creationId xmlns:a16="http://schemas.microsoft.com/office/drawing/2014/main" id="{54A1DE3F-CA44-567D-FB34-2D5AD9365149}"/>
              </a:ext>
            </a:extLst>
          </p:cNvPr>
          <p:cNvPicPr>
            <a:picLocks noChangeAspect="1"/>
          </p:cNvPicPr>
          <p:nvPr/>
        </p:nvPicPr>
        <p:blipFill>
          <a:blip r:embed="rId3"/>
          <a:stretch>
            <a:fillRect/>
          </a:stretch>
        </p:blipFill>
        <p:spPr>
          <a:xfrm>
            <a:off x="1763688" y="606508"/>
            <a:ext cx="770415" cy="770415"/>
          </a:xfrm>
          <a:prstGeom prst="rect">
            <a:avLst/>
          </a:prstGeom>
        </p:spPr>
      </p:pic>
    </p:spTree>
    <p:extLst>
      <p:ext uri="{BB962C8B-B14F-4D97-AF65-F5344CB8AC3E}">
        <p14:creationId xmlns:p14="http://schemas.microsoft.com/office/powerpoint/2010/main" val="23904824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C59BA9-80B2-79B5-824B-9E3D46145828}"/>
              </a:ext>
            </a:extLst>
          </p:cNvPr>
          <p:cNvSpPr>
            <a:spLocks noGrp="1"/>
          </p:cNvSpPr>
          <p:nvPr>
            <p:ph sz="half" idx="1"/>
          </p:nvPr>
        </p:nvSpPr>
        <p:spPr>
          <a:xfrm>
            <a:off x="107504" y="2348880"/>
            <a:ext cx="4536504" cy="3263504"/>
          </a:xfrm>
        </p:spPr>
        <p:txBody>
          <a:bodyPr>
            <a:noAutofit/>
          </a:bodyPr>
          <a:lstStyle/>
          <a:p>
            <a:r>
              <a:rPr lang="cy-GB" sz="2400" dirty="0"/>
              <a:t>Ymateb i'r pryderon
Cysylltu ag asiantaethau eraill</a:t>
            </a:r>
          </a:p>
          <a:p>
            <a:r>
              <a:rPr lang="cy-GB" sz="2400" dirty="0"/>
              <a:t>Storio a chadw cofnodion
Gweithio'n agos gydag adroddiad rheolaidd i'r pwyllgor rheoli / bwrdd ymddiriedolwyr</a:t>
            </a:r>
          </a:p>
        </p:txBody>
      </p:sp>
      <p:sp>
        <p:nvSpPr>
          <p:cNvPr id="4" name="Content Placeholder 3">
            <a:extLst>
              <a:ext uri="{FF2B5EF4-FFF2-40B4-BE49-F238E27FC236}">
                <a16:creationId xmlns:a16="http://schemas.microsoft.com/office/drawing/2014/main" id="{FE3C798A-EFF1-AAFE-CF59-5AB47DAB6095}"/>
              </a:ext>
            </a:extLst>
          </p:cNvPr>
          <p:cNvSpPr>
            <a:spLocks noGrp="1"/>
          </p:cNvSpPr>
          <p:nvPr>
            <p:ph sz="half" idx="2"/>
          </p:nvPr>
        </p:nvSpPr>
        <p:spPr>
          <a:xfrm>
            <a:off x="4932040" y="2391201"/>
            <a:ext cx="4320480" cy="4351338"/>
          </a:xfrm>
        </p:spPr>
        <p:txBody>
          <a:bodyPr>
            <a:normAutofit/>
          </a:bodyPr>
          <a:lstStyle/>
          <a:p>
            <a:r>
              <a:rPr lang="en-GB" sz="2400" dirty="0">
                <a:solidFill>
                  <a:schemeClr val="accent6">
                    <a:lumMod val="75000"/>
                  </a:schemeClr>
                </a:solidFill>
              </a:rPr>
              <a:t>Respond to concerns</a:t>
            </a:r>
          </a:p>
          <a:p>
            <a:r>
              <a:rPr lang="en-GB" sz="2400" dirty="0">
                <a:solidFill>
                  <a:schemeClr val="accent6">
                    <a:lumMod val="75000"/>
                  </a:schemeClr>
                </a:solidFill>
              </a:rPr>
              <a:t>Liaise with other agencies</a:t>
            </a:r>
          </a:p>
          <a:p>
            <a:r>
              <a:rPr lang="en-GB" sz="2400" dirty="0">
                <a:solidFill>
                  <a:schemeClr val="accent6">
                    <a:lumMod val="75000"/>
                  </a:schemeClr>
                </a:solidFill>
              </a:rPr>
              <a:t>Store and retain records</a:t>
            </a:r>
          </a:p>
          <a:p>
            <a:r>
              <a:rPr lang="en-GB" sz="2400" dirty="0">
                <a:solidFill>
                  <a:schemeClr val="accent6">
                    <a:lumMod val="75000"/>
                  </a:schemeClr>
                </a:solidFill>
              </a:rPr>
              <a:t>Work closely with and regularly report to management committee/ board of trustees</a:t>
            </a:r>
          </a:p>
          <a:p>
            <a:endParaRPr lang="en-GB" dirty="0"/>
          </a:p>
          <a:p>
            <a:endParaRPr lang="en-GB" dirty="0"/>
          </a:p>
          <a:p>
            <a:endParaRPr lang="en-GB" dirty="0"/>
          </a:p>
          <a:p>
            <a:endParaRPr lang="en-GB" dirty="0"/>
          </a:p>
        </p:txBody>
      </p:sp>
      <p:sp>
        <p:nvSpPr>
          <p:cNvPr id="8" name="Title 1">
            <a:extLst>
              <a:ext uri="{FF2B5EF4-FFF2-40B4-BE49-F238E27FC236}">
                <a16:creationId xmlns:a16="http://schemas.microsoft.com/office/drawing/2014/main" id="{928F1F18-201C-987E-316C-342D53BE59DF}"/>
              </a:ext>
            </a:extLst>
          </p:cNvPr>
          <p:cNvSpPr txBox="1">
            <a:spLocks/>
          </p:cNvSpPr>
          <p:nvPr/>
        </p:nvSpPr>
        <p:spPr>
          <a:xfrm>
            <a:off x="164263" y="1016633"/>
            <a:ext cx="4350587" cy="994172"/>
          </a:xfrm>
          <a:prstGeom prst="rect">
            <a:avLst/>
          </a:prstGeom>
        </p:spPr>
        <p:txBody>
          <a:bodyPr vert="horz" lIns="68580" tIns="34290" rIns="68580" bIns="3429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300" dirty="0"/>
          </a:p>
        </p:txBody>
      </p:sp>
      <p:sp>
        <p:nvSpPr>
          <p:cNvPr id="7" name="TextBox 6">
            <a:extLst>
              <a:ext uri="{FF2B5EF4-FFF2-40B4-BE49-F238E27FC236}">
                <a16:creationId xmlns:a16="http://schemas.microsoft.com/office/drawing/2014/main" id="{1C27A521-1789-E8F3-3D56-EFB6ECCC2F69}"/>
              </a:ext>
            </a:extLst>
          </p:cNvPr>
          <p:cNvSpPr txBox="1"/>
          <p:nvPr/>
        </p:nvSpPr>
        <p:spPr>
          <a:xfrm>
            <a:off x="-303820" y="82877"/>
            <a:ext cx="9637339" cy="2308324"/>
          </a:xfrm>
          <a:prstGeom prst="rect">
            <a:avLst/>
          </a:prstGeom>
          <a:noFill/>
        </p:spPr>
        <p:txBody>
          <a:bodyPr wrap="square" rtlCol="0">
            <a:spAutoFit/>
          </a:bodyPr>
          <a:lstStyle/>
          <a:p>
            <a:pPr algn="ctr"/>
            <a:r>
              <a:rPr lang="cy-GB" sz="3600" dirty="0">
                <a:latin typeface="Arial" panose="020B0604020202020204" pitchFamily="34" charset="0"/>
              </a:rPr>
              <a:t>Rolau a chyfrifoldebau'r Swyddog Diogelu Dynodedig </a:t>
            </a:r>
            <a:r>
              <a:rPr lang="en-GB" sz="3600" dirty="0">
                <a:latin typeface="Arial" panose="020B0604020202020204" pitchFamily="34" charset="0"/>
              </a:rPr>
              <a:t>(DSO)</a:t>
            </a:r>
          </a:p>
          <a:p>
            <a:pPr algn="ctr"/>
            <a:r>
              <a:rPr lang="en-GB" sz="3600" dirty="0">
                <a:solidFill>
                  <a:schemeClr val="accent6">
                    <a:lumMod val="75000"/>
                  </a:schemeClr>
                </a:solidFill>
                <a:latin typeface="Arial" panose="020B0604020202020204" pitchFamily="34" charset="0"/>
              </a:rPr>
              <a:t>Roles and responsibilities of the Designated Safeguarding Officer (DSO)</a:t>
            </a:r>
            <a:endParaRPr lang="en-GB" sz="3600" dirty="0"/>
          </a:p>
        </p:txBody>
      </p:sp>
      <p:pic>
        <p:nvPicPr>
          <p:cNvPr id="2" name="Picture 1">
            <a:extLst>
              <a:ext uri="{FF2B5EF4-FFF2-40B4-BE49-F238E27FC236}">
                <a16:creationId xmlns:a16="http://schemas.microsoft.com/office/drawing/2014/main" id="{7463F422-C382-C610-32C8-4C587CDE60E4}"/>
              </a:ext>
            </a:extLst>
          </p:cNvPr>
          <p:cNvPicPr>
            <a:picLocks noChangeAspect="1"/>
          </p:cNvPicPr>
          <p:nvPr/>
        </p:nvPicPr>
        <p:blipFill>
          <a:blip r:embed="rId3"/>
          <a:stretch>
            <a:fillRect/>
          </a:stretch>
        </p:blipFill>
        <p:spPr>
          <a:xfrm>
            <a:off x="1763688" y="606508"/>
            <a:ext cx="770415" cy="770415"/>
          </a:xfrm>
          <a:prstGeom prst="rect">
            <a:avLst/>
          </a:prstGeom>
        </p:spPr>
      </p:pic>
      <p:pic>
        <p:nvPicPr>
          <p:cNvPr id="5" name="Picture 4">
            <a:extLst>
              <a:ext uri="{FF2B5EF4-FFF2-40B4-BE49-F238E27FC236}">
                <a16:creationId xmlns:a16="http://schemas.microsoft.com/office/drawing/2014/main" id="{2DE2E4C6-2D47-064B-43A0-384267192F46}"/>
              </a:ext>
            </a:extLst>
          </p:cNvPr>
          <p:cNvPicPr>
            <a:picLocks noChangeAspect="1"/>
          </p:cNvPicPr>
          <p:nvPr/>
        </p:nvPicPr>
        <p:blipFill>
          <a:blip r:embed="rId3"/>
          <a:stretch>
            <a:fillRect/>
          </a:stretch>
        </p:blipFill>
        <p:spPr>
          <a:xfrm>
            <a:off x="7380312" y="1700808"/>
            <a:ext cx="770415" cy="770415"/>
          </a:xfrm>
          <a:prstGeom prst="rect">
            <a:avLst/>
          </a:prstGeom>
        </p:spPr>
      </p:pic>
    </p:spTree>
    <p:extLst>
      <p:ext uri="{BB962C8B-B14F-4D97-AF65-F5344CB8AC3E}">
        <p14:creationId xmlns:p14="http://schemas.microsoft.com/office/powerpoint/2010/main" val="15013093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C59BA9-80B2-79B5-824B-9E3D46145828}"/>
              </a:ext>
            </a:extLst>
          </p:cNvPr>
          <p:cNvSpPr>
            <a:spLocks noGrp="1"/>
          </p:cNvSpPr>
          <p:nvPr>
            <p:ph sz="half" idx="1"/>
          </p:nvPr>
        </p:nvSpPr>
        <p:spPr>
          <a:xfrm>
            <a:off x="107504" y="2348880"/>
            <a:ext cx="4608512" cy="3263504"/>
          </a:xfrm>
        </p:spPr>
        <p:txBody>
          <a:bodyPr>
            <a:noAutofit/>
          </a:bodyPr>
          <a:lstStyle/>
          <a:p>
            <a:r>
              <a:rPr lang="cy-GB" sz="2400" dirty="0"/>
              <a:t>Sicrhau bod diogelu yn flaenoriaeth i'r lleoliad
Gweithio o fewn polisïau amlasiantaethol</a:t>
            </a:r>
          </a:p>
          <a:p>
            <a:r>
              <a:rPr lang="cy-GB" sz="2400" dirty="0"/>
              <a:t>Byddwch yn gyfredol ac yn gyfoes</a:t>
            </a:r>
          </a:p>
        </p:txBody>
      </p:sp>
      <p:sp>
        <p:nvSpPr>
          <p:cNvPr id="4" name="Content Placeholder 3">
            <a:extLst>
              <a:ext uri="{FF2B5EF4-FFF2-40B4-BE49-F238E27FC236}">
                <a16:creationId xmlns:a16="http://schemas.microsoft.com/office/drawing/2014/main" id="{FE3C798A-EFF1-AAFE-CF59-5AB47DAB6095}"/>
              </a:ext>
            </a:extLst>
          </p:cNvPr>
          <p:cNvSpPr>
            <a:spLocks noGrp="1"/>
          </p:cNvSpPr>
          <p:nvPr>
            <p:ph sz="half" idx="2"/>
          </p:nvPr>
        </p:nvSpPr>
        <p:spPr>
          <a:xfrm>
            <a:off x="4932040" y="2391201"/>
            <a:ext cx="4320480" cy="4351338"/>
          </a:xfrm>
        </p:spPr>
        <p:txBody>
          <a:bodyPr>
            <a:normAutofit/>
          </a:bodyPr>
          <a:lstStyle/>
          <a:p>
            <a:r>
              <a:rPr lang="en-GB" sz="2400" dirty="0">
                <a:solidFill>
                  <a:schemeClr val="accent6">
                    <a:lumMod val="75000"/>
                  </a:schemeClr>
                </a:solidFill>
              </a:rPr>
              <a:t>Ensure safeguarding is a priority for the setting</a:t>
            </a:r>
          </a:p>
          <a:p>
            <a:r>
              <a:rPr lang="en-GB" sz="2400" dirty="0">
                <a:solidFill>
                  <a:schemeClr val="accent6">
                    <a:lumMod val="75000"/>
                  </a:schemeClr>
                </a:solidFill>
              </a:rPr>
              <a:t>Work within multiagency policies</a:t>
            </a:r>
          </a:p>
          <a:p>
            <a:r>
              <a:rPr lang="en-GB" sz="2400" dirty="0">
                <a:solidFill>
                  <a:schemeClr val="accent6">
                    <a:lumMod val="75000"/>
                  </a:schemeClr>
                </a:solidFill>
              </a:rPr>
              <a:t>Be current and up to date</a:t>
            </a:r>
          </a:p>
          <a:p>
            <a:endParaRPr lang="en-GB" dirty="0"/>
          </a:p>
          <a:p>
            <a:endParaRPr lang="en-GB" dirty="0"/>
          </a:p>
          <a:p>
            <a:endParaRPr lang="en-GB" dirty="0"/>
          </a:p>
          <a:p>
            <a:endParaRPr lang="en-GB" dirty="0"/>
          </a:p>
        </p:txBody>
      </p:sp>
      <p:sp>
        <p:nvSpPr>
          <p:cNvPr id="8" name="Title 1">
            <a:extLst>
              <a:ext uri="{FF2B5EF4-FFF2-40B4-BE49-F238E27FC236}">
                <a16:creationId xmlns:a16="http://schemas.microsoft.com/office/drawing/2014/main" id="{928F1F18-201C-987E-316C-342D53BE59DF}"/>
              </a:ext>
            </a:extLst>
          </p:cNvPr>
          <p:cNvSpPr txBox="1">
            <a:spLocks/>
          </p:cNvSpPr>
          <p:nvPr/>
        </p:nvSpPr>
        <p:spPr>
          <a:xfrm>
            <a:off x="164263" y="1016633"/>
            <a:ext cx="4350587" cy="994172"/>
          </a:xfrm>
          <a:prstGeom prst="rect">
            <a:avLst/>
          </a:prstGeom>
        </p:spPr>
        <p:txBody>
          <a:bodyPr vert="horz" lIns="68580" tIns="34290" rIns="68580" bIns="3429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300" dirty="0"/>
          </a:p>
        </p:txBody>
      </p:sp>
      <p:sp>
        <p:nvSpPr>
          <p:cNvPr id="7" name="TextBox 6">
            <a:extLst>
              <a:ext uri="{FF2B5EF4-FFF2-40B4-BE49-F238E27FC236}">
                <a16:creationId xmlns:a16="http://schemas.microsoft.com/office/drawing/2014/main" id="{1C27A521-1789-E8F3-3D56-EFB6ECCC2F69}"/>
              </a:ext>
            </a:extLst>
          </p:cNvPr>
          <p:cNvSpPr txBox="1"/>
          <p:nvPr/>
        </p:nvSpPr>
        <p:spPr>
          <a:xfrm>
            <a:off x="-303820" y="82877"/>
            <a:ext cx="9637339" cy="2308324"/>
          </a:xfrm>
          <a:prstGeom prst="rect">
            <a:avLst/>
          </a:prstGeom>
          <a:noFill/>
        </p:spPr>
        <p:txBody>
          <a:bodyPr wrap="square" rtlCol="0">
            <a:spAutoFit/>
          </a:bodyPr>
          <a:lstStyle/>
          <a:p>
            <a:pPr algn="ctr"/>
            <a:r>
              <a:rPr lang="cy-GB" sz="3600" dirty="0">
                <a:latin typeface="Arial" panose="020B0604020202020204" pitchFamily="34" charset="0"/>
              </a:rPr>
              <a:t>Rolau a chyfrifoldebau'r Swyddog Diogelu Dynodedig </a:t>
            </a:r>
            <a:r>
              <a:rPr lang="en-GB" sz="3600" dirty="0">
                <a:latin typeface="Arial" panose="020B0604020202020204" pitchFamily="34" charset="0"/>
              </a:rPr>
              <a:t>(DSO)</a:t>
            </a:r>
          </a:p>
          <a:p>
            <a:pPr algn="ctr"/>
            <a:r>
              <a:rPr lang="en-GB" sz="3600" dirty="0">
                <a:solidFill>
                  <a:schemeClr val="accent6">
                    <a:lumMod val="75000"/>
                  </a:schemeClr>
                </a:solidFill>
                <a:latin typeface="Arial" panose="020B0604020202020204" pitchFamily="34" charset="0"/>
              </a:rPr>
              <a:t>Roles and responsibilities of the Designated Safeguarding Officer (DSO)</a:t>
            </a:r>
            <a:endParaRPr lang="en-GB" sz="3600" dirty="0"/>
          </a:p>
        </p:txBody>
      </p:sp>
    </p:spTree>
    <p:extLst>
      <p:ext uri="{BB962C8B-B14F-4D97-AF65-F5344CB8AC3E}">
        <p14:creationId xmlns:p14="http://schemas.microsoft.com/office/powerpoint/2010/main" val="36396624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1D5D5DB2-AA2C-4A55-86FF-B0E9F24F5C06}"/>
              </a:ext>
            </a:extLst>
          </p:cNvPr>
          <p:cNvSpPr>
            <a:spLocks noGrp="1"/>
          </p:cNvSpPr>
          <p:nvPr>
            <p:ph type="title"/>
          </p:nvPr>
        </p:nvSpPr>
        <p:spPr>
          <a:xfrm>
            <a:off x="457200" y="274638"/>
            <a:ext cx="8229600" cy="777875"/>
          </a:xfrm>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Caniatâd</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rhieni</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Parental Consent</a:t>
            </a:r>
            <a:br>
              <a:rPr lang="en-US" altLang="en-US" dirty="0">
                <a:solidFill>
                  <a:srgbClr val="0000FF"/>
                </a:solidFill>
              </a:rPr>
            </a:br>
            <a:endParaRPr lang="en-GB" altLang="en-US" dirty="0"/>
          </a:p>
        </p:txBody>
      </p:sp>
      <p:sp>
        <p:nvSpPr>
          <p:cNvPr id="57347" name="Content Placeholder 2">
            <a:extLst>
              <a:ext uri="{FF2B5EF4-FFF2-40B4-BE49-F238E27FC236}">
                <a16:creationId xmlns:a16="http://schemas.microsoft.com/office/drawing/2014/main" id="{F6BC2EE9-D41A-43DC-A1F6-3BE77CBDBCCF}"/>
              </a:ext>
            </a:extLst>
          </p:cNvPr>
          <p:cNvSpPr>
            <a:spLocks noGrp="1"/>
          </p:cNvSpPr>
          <p:nvPr>
            <p:ph sz="half" idx="1"/>
          </p:nvPr>
        </p:nvSpPr>
        <p:spPr>
          <a:xfrm>
            <a:off x="457200" y="1412776"/>
            <a:ext cx="3968552" cy="4351338"/>
          </a:xfrm>
        </p:spPr>
        <p:txBody>
          <a:bodyPr/>
          <a:lstStyle/>
          <a:p>
            <a:pPr>
              <a:lnSpc>
                <a:spcPct val="90000"/>
              </a:lnSpc>
              <a:spcBef>
                <a:spcPts val="600"/>
              </a:spcBef>
            </a:pPr>
            <a:r>
              <a:rPr lang="en-US" altLang="en-US" sz="2400" dirty="0" err="1">
                <a:latin typeface="Arial" panose="020B0604020202020204" pitchFamily="34" charset="0"/>
                <a:cs typeface="Arial" panose="020B0604020202020204" pitchFamily="34" charset="0"/>
              </a:rPr>
              <a:t>Blaenoriaeth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ddiogelu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plentyn</a:t>
            </a:r>
            <a:endParaRPr lang="en-US" altLang="en-US" sz="2400" dirty="0">
              <a:latin typeface="Arial" panose="020B0604020202020204" pitchFamily="34" charset="0"/>
              <a:cs typeface="Arial" panose="020B0604020202020204" pitchFamily="34" charset="0"/>
            </a:endParaRPr>
          </a:p>
          <a:p>
            <a:pPr>
              <a:lnSpc>
                <a:spcPct val="90000"/>
              </a:lnSpc>
              <a:spcBef>
                <a:spcPts val="600"/>
              </a:spcBef>
            </a:pPr>
            <a:r>
              <a:rPr lang="en-US" altLang="en-US" sz="2400" b="1" dirty="0" err="1">
                <a:latin typeface="Arial" panose="020B0604020202020204" pitchFamily="34" charset="0"/>
                <a:cs typeface="Arial" panose="020B0604020202020204" pitchFamily="34" charset="0"/>
              </a:rPr>
              <a:t>Ymarfer</a:t>
            </a:r>
            <a:r>
              <a:rPr lang="en-US" altLang="en-US" sz="2400" b="1" dirty="0">
                <a:latin typeface="Arial" panose="020B0604020202020204" pitchFamily="34" charset="0"/>
                <a:cs typeface="Arial" panose="020B0604020202020204" pitchFamily="34" charset="0"/>
              </a:rPr>
              <a:t> da </a:t>
            </a:r>
            <a:r>
              <a:rPr lang="en-US" altLang="en-US" sz="2400" b="1" dirty="0" err="1">
                <a:latin typeface="Arial" panose="020B0604020202020204" pitchFamily="34" charset="0"/>
                <a:cs typeface="Arial" panose="020B0604020202020204" pitchFamily="34" charset="0"/>
              </a:rPr>
              <a:t>i</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hysbysu</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serch</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hynny</a:t>
            </a:r>
            <a:r>
              <a:rPr lang="en-US" altLang="en-US" sz="2400" b="1" dirty="0">
                <a:latin typeface="Arial" panose="020B0604020202020204" pitchFamily="34" charset="0"/>
                <a:cs typeface="Arial" panose="020B0604020202020204" pitchFamily="34" charset="0"/>
              </a:rPr>
              <a:t>…</a:t>
            </a:r>
          </a:p>
          <a:p>
            <a:pPr>
              <a:lnSpc>
                <a:spcPct val="90000"/>
              </a:lnSpc>
              <a:spcBef>
                <a:spcPts val="600"/>
              </a:spcBef>
            </a:pPr>
            <a:r>
              <a:rPr lang="en-US" altLang="en-US" sz="2200" dirty="0" err="1">
                <a:latin typeface="Arial" panose="020B0604020202020204" pitchFamily="34" charset="0"/>
                <a:cs typeface="Arial" panose="020B0604020202020204" pitchFamily="34" charset="0"/>
              </a:rPr>
              <a:t>Gwasanaethau</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Cymdeithasol</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i</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benderfynu</a:t>
            </a:r>
            <a:r>
              <a:rPr lang="en-US" altLang="en-US" sz="2200" dirty="0">
                <a:latin typeface="Arial" panose="020B0604020202020204" pitchFamily="34" charset="0"/>
                <a:cs typeface="Arial" panose="020B0604020202020204" pitchFamily="34" charset="0"/>
              </a:rPr>
              <a:t>…</a:t>
            </a:r>
          </a:p>
          <a:p>
            <a:pPr>
              <a:lnSpc>
                <a:spcPct val="90000"/>
              </a:lnSpc>
              <a:spcBef>
                <a:spcPts val="600"/>
              </a:spcBef>
            </a:pPr>
            <a:r>
              <a:rPr lang="en-US" altLang="en-US" sz="2200" dirty="0" err="1">
                <a:latin typeface="Arial" panose="020B0604020202020204" pitchFamily="34" charset="0"/>
                <a:cs typeface="Arial" panose="020B0604020202020204" pitchFamily="34" charset="0"/>
              </a:rPr>
              <a:t>Ble</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mae</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amheuaeth</a:t>
            </a:r>
            <a:r>
              <a:rPr lang="en-US" altLang="en-US" sz="2200" dirty="0">
                <a:latin typeface="Arial" panose="020B0604020202020204" pitchFamily="34" charset="0"/>
                <a:cs typeface="Arial" panose="020B0604020202020204" pitchFamily="34" charset="0"/>
              </a:rPr>
              <a:t> o </a:t>
            </a:r>
            <a:r>
              <a:rPr lang="en-US" altLang="en-US" sz="2200" dirty="0" err="1">
                <a:latin typeface="Arial" panose="020B0604020202020204" pitchFamily="34" charset="0"/>
                <a:cs typeface="Arial" panose="020B0604020202020204" pitchFamily="34" charset="0"/>
              </a:rPr>
              <a:t>gamdrinaneth</a:t>
            </a:r>
            <a:r>
              <a:rPr lang="en-US" altLang="en-US" sz="2200" dirty="0">
                <a:latin typeface="Arial" panose="020B0604020202020204" pitchFamily="34" charset="0"/>
                <a:cs typeface="Arial" panose="020B0604020202020204" pitchFamily="34" charset="0"/>
              </a:rPr>
              <a:t>…</a:t>
            </a:r>
            <a:r>
              <a:rPr lang="en-US" altLang="en-US" sz="2200" dirty="0" err="1">
                <a:latin typeface="Arial" panose="020B0604020202020204" pitchFamily="34" charset="0"/>
                <a:cs typeface="Arial" panose="020B0604020202020204" pitchFamily="34" charset="0"/>
              </a:rPr>
              <a:t>mae</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ymholiadau</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yn</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gallu</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parhau</a:t>
            </a:r>
            <a:r>
              <a:rPr lang="en-US" altLang="en-US" sz="2200" dirty="0">
                <a:latin typeface="Arial" panose="020B0604020202020204" pitchFamily="34" charset="0"/>
                <a:cs typeface="Arial" panose="020B0604020202020204" pitchFamily="34" charset="0"/>
              </a:rPr>
              <a:t> neu </a:t>
            </a:r>
            <a:r>
              <a:rPr lang="en-US" altLang="en-US" sz="2200" dirty="0" err="1">
                <a:latin typeface="Arial" panose="020B0604020202020204" pitchFamily="34" charset="0"/>
                <a:cs typeface="Arial" panose="020B0604020202020204" pitchFamily="34" charset="0"/>
              </a:rPr>
              <a:t>yn</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aml</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yn</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parhau</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heb</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hysbysu’r</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rhieni,gofalwyr</a:t>
            </a:r>
            <a:r>
              <a:rPr lang="en-US" altLang="en-US" sz="2200" dirty="0">
                <a:latin typeface="Arial" panose="020B0604020202020204" pitchFamily="34" charset="0"/>
                <a:cs typeface="Arial" panose="020B0604020202020204" pitchFamily="34" charset="0"/>
              </a:rPr>
              <a:t>. </a:t>
            </a:r>
          </a:p>
          <a:p>
            <a:endParaRPr lang="en-GB" altLang="en-US" sz="2000" dirty="0"/>
          </a:p>
        </p:txBody>
      </p:sp>
      <p:sp>
        <p:nvSpPr>
          <p:cNvPr id="57348" name="Content Placeholder 3">
            <a:extLst>
              <a:ext uri="{FF2B5EF4-FFF2-40B4-BE49-F238E27FC236}">
                <a16:creationId xmlns:a16="http://schemas.microsoft.com/office/drawing/2014/main" id="{698DC8BF-2773-4071-80A7-B1B36C0FC6C6}"/>
              </a:ext>
            </a:extLst>
          </p:cNvPr>
          <p:cNvSpPr>
            <a:spLocks noGrp="1"/>
          </p:cNvSpPr>
          <p:nvPr>
            <p:ph sz="half" idx="2"/>
          </p:nvPr>
        </p:nvSpPr>
        <p:spPr>
          <a:xfrm>
            <a:off x="4644008" y="1412776"/>
            <a:ext cx="3886200" cy="4351338"/>
          </a:xfrm>
        </p:spPr>
        <p:txBody>
          <a:bodyPr/>
          <a:lstStyle/>
          <a:p>
            <a:pPr>
              <a:lnSpc>
                <a:spcPct val="90000"/>
              </a:lnSpc>
              <a:spcBef>
                <a:spcPts val="6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Priority is to safeguard child</a:t>
            </a:r>
          </a:p>
          <a:p>
            <a:pPr>
              <a:lnSpc>
                <a:spcPct val="90000"/>
              </a:lnSpc>
              <a:spcBef>
                <a:spcPts val="600"/>
              </a:spcBef>
              <a:buClr>
                <a:srgbClr val="0000FF"/>
              </a:buClr>
            </a:pPr>
            <a:r>
              <a:rPr lang="en-US" altLang="en-US" sz="2400" b="1" dirty="0">
                <a:solidFill>
                  <a:schemeClr val="accent6">
                    <a:lumMod val="75000"/>
                  </a:schemeClr>
                </a:solidFill>
                <a:latin typeface="Arial" panose="020B0604020202020204" pitchFamily="34" charset="0"/>
                <a:cs typeface="Arial" panose="020B0604020202020204" pitchFamily="34" charset="0"/>
              </a:rPr>
              <a:t>Good Practice to inform, however…</a:t>
            </a:r>
          </a:p>
          <a:p>
            <a:pPr>
              <a:lnSpc>
                <a:spcPct val="90000"/>
              </a:lnSpc>
              <a:spcBef>
                <a:spcPts val="6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Social Services decide…</a:t>
            </a:r>
          </a:p>
          <a:p>
            <a:pPr>
              <a:lnSpc>
                <a:spcPct val="90000"/>
              </a:lnSpc>
              <a:spcBef>
                <a:spcPts val="6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Where abuse is suspected…enquiries can be/are often carried out without the knowledge of parents/caregivers</a:t>
            </a:r>
          </a:p>
          <a:p>
            <a:endParaRPr lang="en-GB"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1FE05F30-0F92-4418-8F9B-A35A41CD0FA1}"/>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Adnabod</a:t>
            </a:r>
            <a:r>
              <a:rPr lang="en-US" altLang="en-US" sz="4900" b="1" dirty="0">
                <a:latin typeface="Arial" panose="020B0604020202020204" pitchFamily="34" charset="0"/>
                <a:cs typeface="Arial" panose="020B0604020202020204" pitchFamily="34" charset="0"/>
              </a:rPr>
              <a:t> ac </a:t>
            </a:r>
            <a:r>
              <a:rPr lang="en-US" altLang="en-US" sz="4900" b="1" dirty="0" err="1">
                <a:latin typeface="Arial" panose="020B0604020202020204" pitchFamily="34" charset="0"/>
                <a:cs typeface="Arial" panose="020B0604020202020204" pitchFamily="34" charset="0"/>
              </a:rPr>
              <a:t>Atgyfeirio</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Recognition a Referral</a:t>
            </a:r>
            <a:br>
              <a:rPr lang="en-US" altLang="en-US" dirty="0">
                <a:solidFill>
                  <a:srgbClr val="0000FF"/>
                </a:solidFill>
              </a:rPr>
            </a:br>
            <a:endParaRPr lang="en-GB" altLang="en-US" dirty="0"/>
          </a:p>
        </p:txBody>
      </p:sp>
      <p:sp>
        <p:nvSpPr>
          <p:cNvPr id="59395" name="Content Placeholder 2">
            <a:extLst>
              <a:ext uri="{FF2B5EF4-FFF2-40B4-BE49-F238E27FC236}">
                <a16:creationId xmlns:a16="http://schemas.microsoft.com/office/drawing/2014/main" id="{50C51592-2CAB-43D9-BB4F-69A73F3D9203}"/>
              </a:ext>
            </a:extLst>
          </p:cNvPr>
          <p:cNvSpPr>
            <a:spLocks noGrp="1"/>
          </p:cNvSpPr>
          <p:nvPr>
            <p:ph sz="half" idx="1"/>
          </p:nvPr>
        </p:nvSpPr>
        <p:spPr/>
        <p:txBody>
          <a:bodyPr/>
          <a:lstStyle/>
          <a:p>
            <a:r>
              <a:rPr lang="en-US" altLang="en-US" sz="2400" dirty="0" err="1">
                <a:latin typeface="Arial" panose="020B0604020202020204" pitchFamily="34" charset="0"/>
                <a:cs typeface="Arial" panose="020B0604020202020204" pitchFamily="34" charset="0"/>
              </a:rPr>
              <a:t>Rhaid</a:t>
            </a:r>
            <a:r>
              <a:rPr lang="en-US" altLang="en-US" sz="2400" dirty="0">
                <a:latin typeface="Arial" panose="020B0604020202020204" pitchFamily="34" charset="0"/>
                <a:cs typeface="Arial" panose="020B0604020202020204" pitchFamily="34" charset="0"/>
              </a:rPr>
              <a:t> bod </a:t>
            </a:r>
            <a:r>
              <a:rPr lang="en-US" altLang="en-US" sz="2400" dirty="0" err="1">
                <a:latin typeface="Arial" panose="020B0604020202020204" pitchFamily="34" charset="0"/>
                <a:cs typeface="Arial" panose="020B0604020202020204" pitchFamily="34" charset="0"/>
              </a:rPr>
              <a:t>awdurdodau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lleol</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sicrhau</a:t>
            </a:r>
            <a:r>
              <a:rPr lang="en-US" altLang="en-US" sz="2400" dirty="0">
                <a:latin typeface="Arial" panose="020B0604020202020204" pitchFamily="34" charset="0"/>
                <a:cs typeface="Arial" panose="020B0604020202020204" pitchFamily="34" charset="0"/>
              </a:rPr>
              <a:t> bod </a:t>
            </a:r>
            <a:r>
              <a:rPr lang="en-US" altLang="en-US" sz="2400" dirty="0" err="1">
                <a:latin typeface="Arial" panose="020B0604020202020204" pitchFamily="34" charset="0"/>
                <a:cs typeface="Arial" panose="020B0604020202020204" pitchFamily="34" charset="0"/>
              </a:rPr>
              <a:t>trefniadau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effeithiol</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ar</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gael</a:t>
            </a:r>
            <a:r>
              <a:rPr lang="en-US" altLang="en-US" sz="2400" dirty="0">
                <a:latin typeface="Arial" panose="020B0604020202020204" pitchFamily="34" charset="0"/>
                <a:cs typeface="Arial" panose="020B0604020202020204" pitchFamily="34" charset="0"/>
              </a:rPr>
              <a:t> er </a:t>
            </a:r>
            <a:r>
              <a:rPr lang="en-US" altLang="en-US" sz="2400" dirty="0" err="1">
                <a:latin typeface="Arial" panose="020B0604020202020204" pitchFamily="34" charset="0"/>
                <a:cs typeface="Arial" panose="020B0604020202020204" pitchFamily="34" charset="0"/>
              </a:rPr>
              <a:t>mwyn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galluogi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unigolion</a:t>
            </a:r>
            <a:r>
              <a:rPr lang="en-US" altLang="en-US" sz="2400" dirty="0">
                <a:latin typeface="Arial" panose="020B0604020202020204" pitchFamily="34" charset="0"/>
                <a:cs typeface="Arial" panose="020B0604020202020204" pitchFamily="34" charset="0"/>
              </a:rPr>
              <a:t> neu </a:t>
            </a:r>
            <a:r>
              <a:rPr lang="en-US" altLang="en-US" sz="2400" dirty="0" err="1">
                <a:latin typeface="Arial" panose="020B0604020202020204" pitchFamily="34" charset="0"/>
                <a:cs typeface="Arial" panose="020B0604020202020204" pitchFamily="34" charset="0"/>
              </a:rPr>
              <a:t>asiantaethau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adnabod</a:t>
            </a:r>
            <a:r>
              <a:rPr lang="en-US" altLang="en-US" sz="2400" dirty="0">
                <a:latin typeface="Arial" panose="020B0604020202020204" pitchFamily="34" charset="0"/>
                <a:cs typeface="Arial" panose="020B0604020202020204" pitchFamily="34" charset="0"/>
              </a:rPr>
              <a:t> a </a:t>
            </a:r>
            <a:r>
              <a:rPr lang="en-US" altLang="en-US" sz="2400" dirty="0" err="1">
                <a:latin typeface="Arial" panose="020B0604020202020204" pitchFamily="34" charset="0"/>
                <a:cs typeface="Arial" panose="020B0604020202020204" pitchFamily="34" charset="0"/>
              </a:rPr>
              <a:t>gweithredu</a:t>
            </a:r>
            <a:endParaRPr lang="en-US" altLang="en-US" sz="2400" dirty="0">
              <a:latin typeface="Arial" panose="020B0604020202020204" pitchFamily="34" charset="0"/>
              <a:cs typeface="Arial" panose="020B0604020202020204" pitchFamily="34" charset="0"/>
            </a:endParaRPr>
          </a:p>
          <a:p>
            <a:endParaRPr lang="en-GB" altLang="en-US" dirty="0"/>
          </a:p>
        </p:txBody>
      </p:sp>
      <p:sp>
        <p:nvSpPr>
          <p:cNvPr id="59396" name="Content Placeholder 3">
            <a:extLst>
              <a:ext uri="{FF2B5EF4-FFF2-40B4-BE49-F238E27FC236}">
                <a16:creationId xmlns:a16="http://schemas.microsoft.com/office/drawing/2014/main" id="{F1EB90BA-EE65-4C2F-ADF0-1871075D2096}"/>
              </a:ext>
            </a:extLst>
          </p:cNvPr>
          <p:cNvSpPr>
            <a:spLocks noGrp="1"/>
          </p:cNvSpPr>
          <p:nvPr>
            <p:ph sz="half" idx="2"/>
          </p:nvPr>
        </p:nvSpPr>
        <p:spPr/>
        <p:txBody>
          <a:bodyPr/>
          <a:lstStyle/>
          <a:p>
            <a:r>
              <a:rPr lang="en-US" altLang="en-US" sz="2400" dirty="0">
                <a:solidFill>
                  <a:schemeClr val="accent6">
                    <a:lumMod val="75000"/>
                  </a:schemeClr>
                </a:solidFill>
                <a:latin typeface="Arial" panose="020B0604020202020204" pitchFamily="34" charset="0"/>
                <a:cs typeface="Arial" panose="020B0604020202020204" pitchFamily="34" charset="0"/>
              </a:rPr>
              <a:t>Local authorities must ensure that they have effective systems in place which allow individuals and agencies to recognize and respond</a:t>
            </a:r>
          </a:p>
          <a:p>
            <a:endParaRPr lang="en-GB" alt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EC088981-BC91-4689-AC0E-45FC3A259FF8}"/>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Cadw</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Cofnodion</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Record Keeping</a:t>
            </a:r>
            <a:br>
              <a:rPr lang="en-US" altLang="en-US" dirty="0">
                <a:solidFill>
                  <a:srgbClr val="0000FF"/>
                </a:solidFill>
              </a:rPr>
            </a:br>
            <a:endParaRPr lang="en-GB" altLang="en-US" dirty="0"/>
          </a:p>
        </p:txBody>
      </p:sp>
      <p:sp>
        <p:nvSpPr>
          <p:cNvPr id="61443" name="Content Placeholder 2">
            <a:extLst>
              <a:ext uri="{FF2B5EF4-FFF2-40B4-BE49-F238E27FC236}">
                <a16:creationId xmlns:a16="http://schemas.microsoft.com/office/drawing/2014/main" id="{9A15F857-AAF6-41C1-87F1-EDA362693DF3}"/>
              </a:ext>
            </a:extLst>
          </p:cNvPr>
          <p:cNvSpPr>
            <a:spLocks noGrp="1"/>
          </p:cNvSpPr>
          <p:nvPr>
            <p:ph sz="half" idx="1"/>
          </p:nvPr>
        </p:nvSpPr>
        <p:spPr/>
        <p:txBody>
          <a:bodyPr/>
          <a:lstStyle/>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gywir</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gryno</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glir</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Llofnod</a:t>
            </a:r>
            <a:r>
              <a:rPr lang="en-US" altLang="en-US" sz="2400" dirty="0">
                <a:latin typeface="Arial" panose="020B0604020202020204" pitchFamily="34" charset="0"/>
                <a:cs typeface="Arial" panose="020B0604020202020204" pitchFamily="34" charset="0"/>
              </a:rPr>
              <a:t> a </a:t>
            </a:r>
            <a:r>
              <a:rPr lang="en-US" altLang="en-US" sz="2400" dirty="0" err="1">
                <a:latin typeface="Arial" panose="020B0604020202020204" pitchFamily="34" charset="0"/>
                <a:cs typeface="Arial" panose="020B0604020202020204" pitchFamily="34" charset="0"/>
              </a:rPr>
              <a:t>dyddiad</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a:latin typeface="Arial" panose="020B0604020202020204" pitchFamily="34" charset="0"/>
                <a:cs typeface="Arial" panose="020B0604020202020204" pitchFamily="34" charset="0"/>
              </a:rPr>
              <a:t>Iaith </a:t>
            </a:r>
            <a:r>
              <a:rPr lang="en-US" altLang="en-US" sz="2400" dirty="0" err="1">
                <a:latin typeface="Arial" panose="020B0604020202020204" pitchFamily="34" charset="0"/>
                <a:cs typeface="Arial" panose="020B0604020202020204" pitchFamily="34" charset="0"/>
              </a:rPr>
              <a:t>syml</a:t>
            </a:r>
            <a:r>
              <a:rPr lang="en-US" altLang="en-US" sz="2400" dirty="0">
                <a:latin typeface="Arial" panose="020B0604020202020204" pitchFamily="34" charset="0"/>
                <a:cs typeface="Arial" panose="020B0604020202020204" pitchFamily="34" charset="0"/>
              </a:rPr>
              <a:t> a </a:t>
            </a:r>
            <a:r>
              <a:rPr lang="en-US" altLang="en-US" sz="2400" dirty="0" err="1">
                <a:latin typeface="Arial" panose="020B0604020202020204" pitchFamily="34" charset="0"/>
                <a:cs typeface="Arial" panose="020B0604020202020204" pitchFamily="34" charset="0"/>
              </a:rPr>
              <a:t>ffeithiol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gyfrinachol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Cadw</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storio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dinistrio</a:t>
            </a:r>
            <a:endParaRPr lang="en-US" altLang="en-US" sz="2400" dirty="0">
              <a:latin typeface="Arial" panose="020B0604020202020204" pitchFamily="34" charset="0"/>
              <a:cs typeface="Arial" panose="020B0604020202020204" pitchFamily="34" charset="0"/>
            </a:endParaRPr>
          </a:p>
          <a:p>
            <a:endParaRPr lang="en-GB" altLang="en-US" dirty="0"/>
          </a:p>
        </p:txBody>
      </p:sp>
      <p:sp>
        <p:nvSpPr>
          <p:cNvPr id="61444" name="Content Placeholder 3">
            <a:extLst>
              <a:ext uri="{FF2B5EF4-FFF2-40B4-BE49-F238E27FC236}">
                <a16:creationId xmlns:a16="http://schemas.microsoft.com/office/drawing/2014/main" id="{030E797D-3B5A-4EC6-A5F3-CA13B72D33F6}"/>
              </a:ext>
            </a:extLst>
          </p:cNvPr>
          <p:cNvSpPr>
            <a:spLocks noGrp="1"/>
          </p:cNvSpPr>
          <p:nvPr>
            <p:ph sz="half" idx="2"/>
          </p:nvPr>
        </p:nvSpPr>
        <p:spPr>
          <a:xfrm>
            <a:off x="4629150" y="1825625"/>
            <a:ext cx="3975298" cy="4351338"/>
          </a:xfrm>
        </p:spPr>
        <p:txBody>
          <a:bodyPr/>
          <a:lstStyle/>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Correct</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Concise</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Clear</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Signature and date</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Clear, simple language – which is factual</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Keeping, storing and destroying </a:t>
            </a:r>
          </a:p>
          <a:p>
            <a:endParaRPr lang="en-GB" alt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7311-F4C1-A8E8-42F2-A3159C231AF4}"/>
              </a:ext>
            </a:extLst>
          </p:cNvPr>
          <p:cNvSpPr>
            <a:spLocks noGrp="1"/>
          </p:cNvSpPr>
          <p:nvPr>
            <p:ph type="title"/>
          </p:nvPr>
        </p:nvSpPr>
        <p:spPr/>
        <p:txBody>
          <a:bodyPr>
            <a:normAutofit/>
          </a:bodyPr>
          <a:lstStyle/>
          <a:p>
            <a:pPr algn="ctr"/>
            <a:r>
              <a:rPr lang="en-GB" sz="4800" b="1" dirty="0">
                <a:ea typeface="+mj-lt"/>
                <a:cs typeface="+mj-lt"/>
              </a:rPr>
              <a:t>Operation Encompass</a:t>
            </a:r>
            <a:endParaRPr lang="en-US" sz="4800" dirty="0">
              <a:cs typeface="Calibri Light" panose="020F0302020204030204"/>
            </a:endParaRPr>
          </a:p>
        </p:txBody>
      </p:sp>
      <p:sp>
        <p:nvSpPr>
          <p:cNvPr id="4" name="Content Placeholder 3">
            <a:extLst>
              <a:ext uri="{FF2B5EF4-FFF2-40B4-BE49-F238E27FC236}">
                <a16:creationId xmlns:a16="http://schemas.microsoft.com/office/drawing/2014/main" id="{B85E9195-706A-EED0-3DB8-7C4A9434FC7C}"/>
              </a:ext>
            </a:extLst>
          </p:cNvPr>
          <p:cNvSpPr>
            <a:spLocks noGrp="1"/>
          </p:cNvSpPr>
          <p:nvPr>
            <p:ph sz="half" idx="2"/>
          </p:nvPr>
        </p:nvSpPr>
        <p:spPr>
          <a:xfrm>
            <a:off x="1115616" y="1825625"/>
            <a:ext cx="7399734" cy="4351338"/>
          </a:xfrm>
        </p:spPr>
        <p:txBody>
          <a:bodyPr vert="horz" lIns="91440" tIns="45720" rIns="91440" bIns="45720" rtlCol="0" anchor="t">
            <a:normAutofit/>
          </a:bodyPr>
          <a:lstStyle/>
          <a:p>
            <a:r>
              <a:rPr lang="en-GB" sz="2800" dirty="0">
                <a:cs typeface="Calibri"/>
                <a:hlinkClick r:id="rId3"/>
              </a:rPr>
              <a:t>https://www.operationencompass.org/why-was-operation-encompass-created</a:t>
            </a:r>
          </a:p>
          <a:p>
            <a:r>
              <a:rPr lang="en-GB" sz="2800" dirty="0">
                <a:solidFill>
                  <a:schemeClr val="accent6">
                    <a:lumMod val="75000"/>
                  </a:schemeClr>
                </a:solidFill>
                <a:ea typeface="+mn-lt"/>
                <a:cs typeface="+mn-lt"/>
              </a:rPr>
              <a:t>'</a:t>
            </a:r>
            <a:r>
              <a:rPr lang="en-GB" sz="2800" dirty="0">
                <a:solidFill>
                  <a:schemeClr val="accent6">
                    <a:lumMod val="75000"/>
                  </a:schemeClr>
                </a:solidFill>
                <a:cs typeface="Calibri"/>
              </a:rPr>
              <a:t>Operation Encompass is a police and education early information safeguarding partnership enabling schools to offer immediate support to children experiencing domestic abuse' </a:t>
            </a:r>
            <a:endParaRPr lang="en-US" sz="2800" dirty="0">
              <a:solidFill>
                <a:schemeClr val="accent6">
                  <a:lumMod val="75000"/>
                </a:schemeClr>
              </a:solidFill>
              <a:ea typeface="+mn-lt"/>
              <a:cs typeface="+mn-lt"/>
            </a:endParaRPr>
          </a:p>
          <a:p>
            <a:pPr marL="0" indent="0">
              <a:buNone/>
            </a:pPr>
            <a:r>
              <a:rPr lang="en-GB" sz="2800" dirty="0">
                <a:solidFill>
                  <a:schemeClr val="accent6">
                    <a:lumMod val="75000"/>
                  </a:schemeClr>
                </a:solidFill>
                <a:ea typeface="+mn-lt"/>
                <a:cs typeface="+mn-lt"/>
              </a:rPr>
              <a:t>    Operation Encompass (no date)</a:t>
            </a:r>
            <a:endParaRPr lang="en-GB" sz="2800" dirty="0">
              <a:solidFill>
                <a:schemeClr val="accent6">
                  <a:lumMod val="75000"/>
                </a:schemeClr>
              </a:solidFill>
              <a:cs typeface="Calibri" panose="020F0502020204030204"/>
            </a:endParaRPr>
          </a:p>
        </p:txBody>
      </p:sp>
    </p:spTree>
    <p:extLst>
      <p:ext uri="{BB962C8B-B14F-4D97-AF65-F5344CB8AC3E}">
        <p14:creationId xmlns:p14="http://schemas.microsoft.com/office/powerpoint/2010/main" val="37911342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7199E01F-11E7-4FA3-A1FF-7FC5039206D9}"/>
              </a:ext>
            </a:extLst>
          </p:cNvPr>
          <p:cNvSpPr>
            <a:spLocks noGrp="1"/>
          </p:cNvSpPr>
          <p:nvPr>
            <p:ph type="title"/>
          </p:nvPr>
        </p:nvSpPr>
        <p:spPr>
          <a:xfrm>
            <a:off x="-252536" y="332656"/>
            <a:ext cx="9505056" cy="1325563"/>
          </a:xfrm>
        </p:spPr>
        <p:txBody>
          <a:bodyPr>
            <a:noAutofit/>
          </a:bodyPr>
          <a:lstStyle/>
          <a:p>
            <a:pPr algn="ctr"/>
            <a:r>
              <a:rPr lang="en-GB" altLang="en-US" sz="4000" b="1" dirty="0" err="1">
                <a:latin typeface="Arial" panose="020B0604020202020204" pitchFamily="34" charset="0"/>
                <a:cs typeface="Arial" panose="020B0604020202020204" pitchFamily="34" charset="0"/>
              </a:rPr>
              <a:t>Asesiad</a:t>
            </a:r>
            <a:r>
              <a:rPr lang="en-GB" altLang="en-US" sz="4000" b="1" dirty="0">
                <a:latin typeface="Arial" panose="020B0604020202020204" pitchFamily="34" charset="0"/>
                <a:cs typeface="Arial" panose="020B0604020202020204" pitchFamily="34" charset="0"/>
              </a:rPr>
              <a:t> </a:t>
            </a:r>
            <a:r>
              <a:rPr lang="en-GB" altLang="en-US" sz="4000" b="1" dirty="0" err="1">
                <a:latin typeface="Arial" panose="020B0604020202020204" pitchFamily="34" charset="0"/>
                <a:cs typeface="Arial" panose="020B0604020202020204" pitchFamily="34" charset="0"/>
              </a:rPr>
              <a:t>Cychwynnol</a:t>
            </a:r>
            <a:r>
              <a:rPr lang="en-GB" altLang="en-US" sz="4000" b="1" dirty="0">
                <a:latin typeface="Arial" panose="020B0604020202020204" pitchFamily="34" charset="0"/>
                <a:cs typeface="Arial" panose="020B0604020202020204" pitchFamily="34" charset="0"/>
              </a:rPr>
              <a:t> </a:t>
            </a:r>
            <a:r>
              <a:rPr lang="en-GB" altLang="en-US" sz="4000" b="1" dirty="0" err="1">
                <a:latin typeface="Arial" panose="020B0604020202020204" pitchFamily="34" charset="0"/>
                <a:cs typeface="Arial" panose="020B0604020202020204" pitchFamily="34" charset="0"/>
              </a:rPr>
              <a:t>Diogelu</a:t>
            </a:r>
            <a:r>
              <a:rPr lang="en-GB" altLang="en-US" sz="4000" b="1" dirty="0">
                <a:latin typeface="Arial" panose="020B0604020202020204" pitchFamily="34" charset="0"/>
                <a:cs typeface="Arial" panose="020B0604020202020204" pitchFamily="34" charset="0"/>
              </a:rPr>
              <a:t> Plant</a:t>
            </a:r>
            <a:br>
              <a:rPr lang="en-GB" altLang="en-US" sz="4000" b="1" dirty="0">
                <a:latin typeface="Arial" panose="020B0604020202020204" pitchFamily="34" charset="0"/>
                <a:cs typeface="Arial" panose="020B0604020202020204" pitchFamily="34" charset="0"/>
              </a:rPr>
            </a:br>
            <a:r>
              <a:rPr lang="en-GB" altLang="en-US" sz="4000" b="1" dirty="0">
                <a:solidFill>
                  <a:schemeClr val="accent6">
                    <a:lumMod val="75000"/>
                  </a:schemeClr>
                </a:solidFill>
                <a:latin typeface="Arial" panose="020B0604020202020204" pitchFamily="34" charset="0"/>
                <a:cs typeface="Arial" panose="020B0604020202020204" pitchFamily="34" charset="0"/>
              </a:rPr>
              <a:t>Initial Child Protection Conference</a:t>
            </a:r>
          </a:p>
        </p:txBody>
      </p:sp>
      <p:sp>
        <p:nvSpPr>
          <p:cNvPr id="63491" name="Content Placeholder 4">
            <a:extLst>
              <a:ext uri="{FF2B5EF4-FFF2-40B4-BE49-F238E27FC236}">
                <a16:creationId xmlns:a16="http://schemas.microsoft.com/office/drawing/2014/main" id="{E18B0991-2E27-4614-BB1F-0EB0B0FB6778}"/>
              </a:ext>
            </a:extLst>
          </p:cNvPr>
          <p:cNvSpPr>
            <a:spLocks noGrp="1"/>
          </p:cNvSpPr>
          <p:nvPr>
            <p:ph idx="1"/>
          </p:nvPr>
        </p:nvSpPr>
        <p:spPr/>
        <p:txBody>
          <a:bodyPr/>
          <a:lstStyle/>
          <a:p>
            <a:pPr marL="0" indent="0">
              <a:buFont typeface="Arial" panose="020B0604020202020204" pitchFamily="34" charset="0"/>
              <a:buNone/>
            </a:pPr>
            <a:r>
              <a:rPr lang="en-GB" altLang="en-US" b="1" dirty="0">
                <a:hlinkClick r:id="rId3">
                  <a:extLst>
                    <a:ext uri="{A12FA001-AC4F-418D-AE19-62706E023703}">
                      <ahyp:hlinkClr xmlns:ahyp="http://schemas.microsoft.com/office/drawing/2018/hyperlinkcolor" val="tx"/>
                    </a:ext>
                  </a:extLst>
                </a:hlinkClick>
              </a:rPr>
              <a:t>Background:</a:t>
            </a:r>
          </a:p>
          <a:p>
            <a:pPr marL="0" indent="0">
              <a:buFont typeface="Arial" panose="020B0604020202020204" pitchFamily="34" charset="0"/>
              <a:buNone/>
            </a:pPr>
            <a:r>
              <a:rPr lang="en-GB" altLang="en-US" dirty="0">
                <a:solidFill>
                  <a:srgbClr val="0563C1"/>
                </a:solidFill>
                <a:hlinkClick r:id="rId3">
                  <a:extLst>
                    <a:ext uri="{A12FA001-AC4F-418D-AE19-62706E023703}">
                      <ahyp:hlinkClr xmlns:ahyp="http://schemas.microsoft.com/office/drawing/2018/hyperlinkcolor" val="tx"/>
                    </a:ext>
                  </a:extLst>
                </a:hlinkClick>
              </a:rPr>
              <a:t>Anne and Terry's story (Part 1) - child protection conference – YouTube</a:t>
            </a:r>
            <a:endParaRPr lang="en-GB" altLang="en-US" dirty="0"/>
          </a:p>
          <a:p>
            <a:pPr marL="0" indent="0">
              <a:buFont typeface="Arial" panose="020B0604020202020204" pitchFamily="34" charset="0"/>
              <a:buNone/>
            </a:pPr>
            <a:endParaRPr lang="en-GB" altLang="en-US" dirty="0"/>
          </a:p>
          <a:p>
            <a:pPr marL="0" indent="0">
              <a:buFont typeface="Arial" panose="020B0604020202020204" pitchFamily="34" charset="0"/>
              <a:buNone/>
            </a:pPr>
            <a:r>
              <a:rPr lang="en-GB" altLang="en-US" b="1" u="sng" dirty="0"/>
              <a:t>Initial Child Protection Conference:</a:t>
            </a:r>
          </a:p>
          <a:p>
            <a:pPr marL="0" indent="0">
              <a:buFont typeface="Arial" panose="020B0604020202020204" pitchFamily="34" charset="0"/>
              <a:buNone/>
            </a:pPr>
            <a:r>
              <a:rPr lang="en-GB" altLang="en-US" dirty="0">
                <a:hlinkClick r:id="rId4"/>
              </a:rPr>
              <a:t>https://www.youtube.com/watch?v=3Q11zm-L-hQ</a:t>
            </a:r>
            <a:endParaRPr lang="en-GB" alt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EEB64763-6895-4250-9B86-9076E8EF13B0}"/>
              </a:ext>
            </a:extLst>
          </p:cNvPr>
          <p:cNvSpPr>
            <a:spLocks noGrp="1"/>
          </p:cNvSpPr>
          <p:nvPr>
            <p:ph type="title"/>
          </p:nvPr>
        </p:nvSpPr>
        <p:spPr>
          <a:xfrm>
            <a:off x="457200" y="274638"/>
            <a:ext cx="8229600" cy="850900"/>
          </a:xfrm>
        </p:spPr>
        <p:txBody>
          <a:bodyPr>
            <a:noAutofit/>
          </a:bodyPr>
          <a:lstStyle/>
          <a:p>
            <a:pPr algn="ctr"/>
            <a:r>
              <a:rPr lang="en-GB" altLang="en-US" sz="4400" b="1" dirty="0" err="1">
                <a:latin typeface="Arial" panose="020B0604020202020204" pitchFamily="34" charset="0"/>
                <a:cs typeface="Arial" panose="020B0604020202020204" pitchFamily="34" charset="0"/>
              </a:rPr>
              <a:t>Nawr</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ymchwiliwch</a:t>
            </a:r>
            <a:r>
              <a:rPr lang="en-GB" altLang="en-US" sz="4400" b="1" dirty="0">
                <a:latin typeface="Arial" panose="020B0604020202020204" pitchFamily="34" charset="0"/>
                <a:cs typeface="Arial" panose="020B0604020202020204" pitchFamily="34" charset="0"/>
              </a:rPr>
              <a:t>…</a:t>
            </a:r>
            <a:br>
              <a:rPr lang="en-GB" altLang="en-US" sz="4400" b="1" dirty="0">
                <a:latin typeface="Arial" panose="020B0604020202020204" pitchFamily="34" charset="0"/>
                <a:cs typeface="Arial" panose="020B0604020202020204" pitchFamily="34" charset="0"/>
              </a:rPr>
            </a:br>
            <a:r>
              <a:rPr lang="en-GB" altLang="en-US" sz="4400" b="1" dirty="0">
                <a:solidFill>
                  <a:schemeClr val="accent6">
                    <a:lumMod val="75000"/>
                  </a:schemeClr>
                </a:solidFill>
                <a:latin typeface="Arial" panose="020B0604020202020204" pitchFamily="34" charset="0"/>
                <a:cs typeface="Arial" panose="020B0604020202020204" pitchFamily="34" charset="0"/>
              </a:rPr>
              <a:t>Now research …</a:t>
            </a:r>
          </a:p>
        </p:txBody>
      </p:sp>
      <p:sp>
        <p:nvSpPr>
          <p:cNvPr id="3" name="Content Placeholder 2">
            <a:extLst>
              <a:ext uri="{FF2B5EF4-FFF2-40B4-BE49-F238E27FC236}">
                <a16:creationId xmlns:a16="http://schemas.microsoft.com/office/drawing/2014/main" id="{F4EF377B-40FD-4096-AA91-42FDE22E9718}"/>
              </a:ext>
            </a:extLst>
          </p:cNvPr>
          <p:cNvSpPr>
            <a:spLocks noGrp="1"/>
          </p:cNvSpPr>
          <p:nvPr>
            <p:ph sz="half" idx="1"/>
          </p:nvPr>
        </p:nvSpPr>
        <p:spPr>
          <a:xfrm>
            <a:off x="457200" y="1412875"/>
            <a:ext cx="4038600" cy="4176713"/>
          </a:xfrm>
          <a:solidFill>
            <a:srgbClr val="009999"/>
          </a:solidFill>
        </p:spPr>
        <p:txBody>
          <a:bodyPr/>
          <a:lstStyle/>
          <a:p>
            <a:pPr marL="0" indent="0">
              <a:buFont typeface="Arial" panose="020B0604020202020204" pitchFamily="34" charset="0"/>
              <a:buNone/>
              <a:defRPr/>
            </a:pPr>
            <a:r>
              <a:rPr lang="en-GB" b="1" dirty="0" err="1">
                <a:solidFill>
                  <a:schemeClr val="bg1"/>
                </a:solidFill>
              </a:rPr>
              <a:t>Gweithdrefnau</a:t>
            </a:r>
            <a:r>
              <a:rPr lang="en-GB" b="1" dirty="0">
                <a:solidFill>
                  <a:schemeClr val="bg1"/>
                </a:solidFill>
              </a:rPr>
              <a:t> </a:t>
            </a:r>
            <a:r>
              <a:rPr lang="en-GB" b="1" dirty="0" err="1">
                <a:solidFill>
                  <a:schemeClr val="bg1"/>
                </a:solidFill>
              </a:rPr>
              <a:t>Diogelu</a:t>
            </a:r>
            <a:r>
              <a:rPr lang="en-GB" b="1" dirty="0">
                <a:solidFill>
                  <a:schemeClr val="bg1"/>
                </a:solidFill>
              </a:rPr>
              <a:t> </a:t>
            </a:r>
            <a:r>
              <a:rPr lang="en-GB" b="1" dirty="0" err="1">
                <a:solidFill>
                  <a:schemeClr val="bg1"/>
                </a:solidFill>
              </a:rPr>
              <a:t>Cymru</a:t>
            </a:r>
            <a:r>
              <a:rPr lang="en-GB" b="1" dirty="0">
                <a:solidFill>
                  <a:schemeClr val="bg1"/>
                </a:solidFill>
              </a:rPr>
              <a:t>:</a:t>
            </a:r>
          </a:p>
          <a:p>
            <a:pPr marL="0" indent="0">
              <a:buFont typeface="Arial" panose="020B0604020202020204" pitchFamily="34" charset="0"/>
              <a:buNone/>
              <a:defRPr/>
            </a:pPr>
            <a:r>
              <a:rPr lang="en-GB" sz="2400" dirty="0" err="1">
                <a:solidFill>
                  <a:schemeClr val="bg1"/>
                </a:solidFill>
              </a:rPr>
              <a:t>Adran</a:t>
            </a:r>
            <a:r>
              <a:rPr lang="en-GB" sz="2400" dirty="0">
                <a:solidFill>
                  <a:schemeClr val="bg1"/>
                </a:solidFill>
              </a:rPr>
              <a:t> 2: Plant a </a:t>
            </a:r>
            <a:r>
              <a:rPr lang="en-GB" sz="2400" dirty="0" err="1">
                <a:solidFill>
                  <a:schemeClr val="bg1"/>
                </a:solidFill>
              </a:rPr>
              <a:t>phobl</a:t>
            </a:r>
            <a:r>
              <a:rPr lang="en-GB" sz="2400" dirty="0">
                <a:solidFill>
                  <a:schemeClr val="bg1"/>
                </a:solidFill>
              </a:rPr>
              <a:t> </a:t>
            </a:r>
            <a:r>
              <a:rPr lang="en-GB" sz="2400" dirty="0" err="1">
                <a:solidFill>
                  <a:schemeClr val="bg1"/>
                </a:solidFill>
              </a:rPr>
              <a:t>ifanc</a:t>
            </a:r>
            <a:r>
              <a:rPr lang="en-GB" sz="2400" dirty="0">
                <a:solidFill>
                  <a:schemeClr val="bg1"/>
                </a:solidFill>
              </a:rPr>
              <a:t> </a:t>
            </a:r>
            <a:r>
              <a:rPr lang="en-GB" sz="2400" dirty="0" err="1">
                <a:solidFill>
                  <a:schemeClr val="bg1"/>
                </a:solidFill>
              </a:rPr>
              <a:t>sydd</a:t>
            </a:r>
            <a:r>
              <a:rPr lang="en-GB" sz="2400" dirty="0">
                <a:solidFill>
                  <a:schemeClr val="bg1"/>
                </a:solidFill>
              </a:rPr>
              <a:t> </a:t>
            </a:r>
            <a:r>
              <a:rPr lang="en-GB" sz="2400" dirty="0" err="1">
                <a:solidFill>
                  <a:schemeClr val="bg1"/>
                </a:solidFill>
              </a:rPr>
              <a:t>mewn</a:t>
            </a:r>
            <a:r>
              <a:rPr lang="en-GB" sz="2400" dirty="0">
                <a:solidFill>
                  <a:schemeClr val="bg1"/>
                </a:solidFill>
              </a:rPr>
              <a:t> </a:t>
            </a:r>
            <a:r>
              <a:rPr lang="en-GB" sz="2400" dirty="0" err="1">
                <a:solidFill>
                  <a:schemeClr val="bg1"/>
                </a:solidFill>
              </a:rPr>
              <a:t>perygl</a:t>
            </a:r>
            <a:r>
              <a:rPr lang="en-GB" sz="2400" dirty="0">
                <a:solidFill>
                  <a:schemeClr val="bg1"/>
                </a:solidFill>
              </a:rPr>
              <a:t> o </a:t>
            </a:r>
            <a:r>
              <a:rPr lang="en-GB" sz="2400" dirty="0" err="1">
                <a:solidFill>
                  <a:schemeClr val="bg1"/>
                </a:solidFill>
              </a:rPr>
              <a:t>niwed</a:t>
            </a:r>
            <a:endParaRPr lang="en-GB" sz="2400" dirty="0">
              <a:solidFill>
                <a:schemeClr val="bg1"/>
              </a:solidFill>
            </a:endParaRPr>
          </a:p>
          <a:p>
            <a:pPr marL="0" indent="0">
              <a:buFont typeface="Arial" panose="020B0604020202020204" pitchFamily="34" charset="0"/>
              <a:buNone/>
              <a:defRPr/>
            </a:pPr>
            <a:endParaRPr lang="en-GB" sz="2400" dirty="0">
              <a:solidFill>
                <a:schemeClr val="bg1"/>
              </a:solidFill>
            </a:endParaRPr>
          </a:p>
          <a:p>
            <a:pPr marL="0" indent="0">
              <a:buFont typeface="Arial" panose="020B0604020202020204" pitchFamily="34" charset="0"/>
              <a:buNone/>
              <a:defRPr/>
            </a:pPr>
            <a:r>
              <a:rPr lang="en-GB" sz="2400" dirty="0" err="1">
                <a:solidFill>
                  <a:schemeClr val="bg1"/>
                </a:solidFill>
              </a:rPr>
              <a:t>Adran</a:t>
            </a:r>
            <a:r>
              <a:rPr lang="en-GB" sz="2400" dirty="0">
                <a:solidFill>
                  <a:schemeClr val="bg1"/>
                </a:solidFill>
              </a:rPr>
              <a:t> 3 </a:t>
            </a:r>
            <a:r>
              <a:rPr lang="en-GB" sz="2400" dirty="0" err="1">
                <a:solidFill>
                  <a:schemeClr val="bg1"/>
                </a:solidFill>
              </a:rPr>
              <a:t>Rhan</a:t>
            </a:r>
            <a:r>
              <a:rPr lang="en-GB" sz="2400" dirty="0">
                <a:solidFill>
                  <a:schemeClr val="bg1"/>
                </a:solidFill>
              </a:rPr>
              <a:t> 2:</a:t>
            </a:r>
          </a:p>
          <a:p>
            <a:pPr>
              <a:defRPr/>
            </a:pPr>
            <a:r>
              <a:rPr lang="en-GB" sz="2400" dirty="0" err="1">
                <a:solidFill>
                  <a:schemeClr val="bg1"/>
                </a:solidFill>
              </a:rPr>
              <a:t>Penderfynu</a:t>
            </a:r>
            <a:r>
              <a:rPr lang="en-GB" sz="2400" dirty="0">
                <a:solidFill>
                  <a:schemeClr val="bg1"/>
                </a:solidFill>
              </a:rPr>
              <a:t> a </a:t>
            </a:r>
            <a:r>
              <a:rPr lang="en-GB" sz="2400" dirty="0" err="1">
                <a:solidFill>
                  <a:schemeClr val="bg1"/>
                </a:solidFill>
              </a:rPr>
              <a:t>chynadleddau</a:t>
            </a:r>
            <a:r>
              <a:rPr lang="en-GB" sz="2400" dirty="0">
                <a:solidFill>
                  <a:schemeClr val="bg1"/>
                </a:solidFill>
              </a:rPr>
              <a:t> </a:t>
            </a:r>
            <a:r>
              <a:rPr lang="en-GB" sz="2400" dirty="0" err="1">
                <a:solidFill>
                  <a:schemeClr val="bg1"/>
                </a:solidFill>
              </a:rPr>
              <a:t>amddiffyn</a:t>
            </a:r>
            <a:r>
              <a:rPr lang="en-GB" sz="2400" dirty="0">
                <a:solidFill>
                  <a:schemeClr val="bg1"/>
                </a:solidFill>
              </a:rPr>
              <a:t> plant </a:t>
            </a:r>
            <a:r>
              <a:rPr lang="en-GB" sz="2400" dirty="0" err="1">
                <a:solidFill>
                  <a:schemeClr val="bg1"/>
                </a:solidFill>
              </a:rPr>
              <a:t>ychwynnol</a:t>
            </a:r>
            <a:r>
              <a:rPr lang="en-GB" sz="2400" dirty="0">
                <a:solidFill>
                  <a:schemeClr val="bg1"/>
                </a:solidFill>
              </a:rPr>
              <a:t> (</a:t>
            </a:r>
            <a:r>
              <a:rPr lang="en-GB" sz="2400" dirty="0" err="1">
                <a:solidFill>
                  <a:schemeClr val="bg1"/>
                </a:solidFill>
              </a:rPr>
              <a:t>Pwynt</a:t>
            </a:r>
            <a:r>
              <a:rPr lang="en-GB" sz="2400" dirty="0">
                <a:solidFill>
                  <a:schemeClr val="bg1"/>
                </a:solidFill>
              </a:rPr>
              <a:t> 4 </a:t>
            </a:r>
            <a:r>
              <a:rPr lang="en-GB" sz="2400" dirty="0" err="1">
                <a:solidFill>
                  <a:schemeClr val="bg1"/>
                </a:solidFill>
              </a:rPr>
              <a:t>ymlaen</a:t>
            </a:r>
            <a:r>
              <a:rPr lang="en-GB" sz="2400" dirty="0">
                <a:solidFill>
                  <a:schemeClr val="bg1"/>
                </a:solidFill>
              </a:rPr>
              <a:t>)</a:t>
            </a:r>
          </a:p>
        </p:txBody>
      </p:sp>
      <p:sp>
        <p:nvSpPr>
          <p:cNvPr id="4" name="Content Placeholder 3">
            <a:extLst>
              <a:ext uri="{FF2B5EF4-FFF2-40B4-BE49-F238E27FC236}">
                <a16:creationId xmlns:a16="http://schemas.microsoft.com/office/drawing/2014/main" id="{FE400118-769D-4686-8EF1-62815572C356}"/>
              </a:ext>
            </a:extLst>
          </p:cNvPr>
          <p:cNvSpPr>
            <a:spLocks noGrp="1"/>
          </p:cNvSpPr>
          <p:nvPr>
            <p:ph sz="half" idx="2"/>
          </p:nvPr>
        </p:nvSpPr>
        <p:spPr>
          <a:xfrm>
            <a:off x="4648200" y="1412875"/>
            <a:ext cx="4038600" cy="4176713"/>
          </a:xfrm>
          <a:solidFill>
            <a:srgbClr val="009999"/>
          </a:solidFill>
        </p:spPr>
        <p:txBody>
          <a:bodyPr/>
          <a:lstStyle/>
          <a:p>
            <a:pPr marL="0" indent="0">
              <a:buFont typeface="Arial" panose="020B0604020202020204" pitchFamily="34" charset="0"/>
              <a:buNone/>
              <a:defRPr/>
            </a:pPr>
            <a:r>
              <a:rPr lang="en-GB" b="1" dirty="0">
                <a:solidFill>
                  <a:schemeClr val="bg1"/>
                </a:solidFill>
              </a:rPr>
              <a:t>Wales Safeguarding Procedures:</a:t>
            </a:r>
          </a:p>
          <a:p>
            <a:pPr marL="0" indent="0">
              <a:buFont typeface="Arial" panose="020B0604020202020204" pitchFamily="34" charset="0"/>
              <a:buNone/>
              <a:defRPr/>
            </a:pPr>
            <a:r>
              <a:rPr lang="en-GB" sz="2400" dirty="0">
                <a:solidFill>
                  <a:schemeClr val="bg1"/>
                </a:solidFill>
              </a:rPr>
              <a:t>Section2: Children and young people at risk of harm</a:t>
            </a:r>
          </a:p>
          <a:p>
            <a:pPr marL="0" indent="0">
              <a:buFont typeface="Arial" panose="020B0604020202020204" pitchFamily="34" charset="0"/>
              <a:buNone/>
              <a:defRPr/>
            </a:pPr>
            <a:endParaRPr lang="en-GB" sz="2400" dirty="0">
              <a:solidFill>
                <a:schemeClr val="bg1"/>
              </a:solidFill>
            </a:endParaRPr>
          </a:p>
          <a:p>
            <a:pPr marL="0" indent="0">
              <a:buFont typeface="Arial" panose="020B0604020202020204" pitchFamily="34" charset="0"/>
              <a:buNone/>
              <a:defRPr/>
            </a:pPr>
            <a:r>
              <a:rPr lang="en-GB" sz="2400" dirty="0">
                <a:solidFill>
                  <a:schemeClr val="bg1"/>
                </a:solidFill>
              </a:rPr>
              <a:t>Section 3 Part 2:</a:t>
            </a:r>
          </a:p>
          <a:p>
            <a:pPr marL="0" indent="0">
              <a:buFont typeface="Arial" panose="020B0604020202020204" pitchFamily="34" charset="0"/>
              <a:buNone/>
              <a:defRPr/>
            </a:pPr>
            <a:r>
              <a:rPr lang="en-GB" sz="2400" dirty="0">
                <a:solidFill>
                  <a:schemeClr val="bg1"/>
                </a:solidFill>
              </a:rPr>
              <a:t>Decision making and  initial child protection conferences (Point 4 onwards).</a:t>
            </a:r>
          </a:p>
          <a:p>
            <a:pPr>
              <a:defRPr/>
            </a:pPr>
            <a:endParaRPr lang="en-GB" b="1" dirty="0">
              <a:solidFill>
                <a:schemeClr val="bg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370D2C35-9327-443E-A8BE-2326272F5307}"/>
              </a:ext>
            </a:extLst>
          </p:cNvPr>
          <p:cNvSpPr>
            <a:spLocks noGrp="1"/>
          </p:cNvSpPr>
          <p:nvPr>
            <p:ph type="title"/>
          </p:nvPr>
        </p:nvSpPr>
        <p:spPr>
          <a:xfrm>
            <a:off x="224061" y="116632"/>
            <a:ext cx="8695878" cy="1325563"/>
          </a:xfrm>
        </p:spPr>
        <p:txBody>
          <a:bodyPr>
            <a:normAutofit fontScale="90000"/>
          </a:bodyPr>
          <a:lstStyle/>
          <a:p>
            <a:pPr algn="ctr"/>
            <a:br>
              <a:rPr lang="en-US" altLang="en-US" sz="4900" dirty="0"/>
            </a:br>
            <a:r>
              <a:rPr lang="en-US" altLang="en-US" sz="4900" b="1" dirty="0" err="1">
                <a:latin typeface="Arial" panose="020B0604020202020204" pitchFamily="34" charset="0"/>
                <a:cs typeface="Arial" panose="020B0604020202020204" pitchFamily="34" charset="0"/>
              </a:rPr>
              <a:t>Diogelu</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plentyn</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ar</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frys</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Immediate protection of a child</a:t>
            </a:r>
            <a:br>
              <a:rPr lang="en-US" altLang="en-US" dirty="0">
                <a:solidFill>
                  <a:srgbClr val="0000FF"/>
                </a:solidFill>
              </a:rPr>
            </a:br>
            <a:endParaRPr lang="en-GB" altLang="en-US" dirty="0"/>
          </a:p>
        </p:txBody>
      </p:sp>
      <p:sp>
        <p:nvSpPr>
          <p:cNvPr id="66563" name="Content Placeholder 2">
            <a:extLst>
              <a:ext uri="{FF2B5EF4-FFF2-40B4-BE49-F238E27FC236}">
                <a16:creationId xmlns:a16="http://schemas.microsoft.com/office/drawing/2014/main" id="{4AD5A0C1-551A-44D3-8912-CA0D2DE3DE81}"/>
              </a:ext>
            </a:extLst>
          </p:cNvPr>
          <p:cNvSpPr>
            <a:spLocks noGrp="1"/>
          </p:cNvSpPr>
          <p:nvPr>
            <p:ph sz="half" idx="1"/>
          </p:nvPr>
        </p:nvSpPr>
        <p:spPr/>
        <p:txBody>
          <a:bodyPr/>
          <a:lstStyle/>
          <a:p>
            <a:pPr>
              <a:spcBef>
                <a:spcPts val="700"/>
              </a:spcBef>
            </a:pPr>
            <a:r>
              <a:rPr lang="en-US" altLang="en-US" sz="2400" dirty="0" err="1">
                <a:latin typeface="Arial" panose="020B0604020202020204" pitchFamily="34" charset="0"/>
                <a:cs typeface="Arial" panose="020B0604020202020204" pitchFamily="34" charset="0"/>
              </a:rPr>
              <a:t>Materion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difrifol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Materion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cymhleth</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Hawliau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gan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yr</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awdurdodau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ar</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gyfer</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tynnu’r</a:t>
            </a:r>
            <a:r>
              <a:rPr lang="en-US" altLang="en-US" sz="2400" dirty="0">
                <a:latin typeface="Arial" panose="020B0604020202020204" pitchFamily="34" charset="0"/>
                <a:cs typeface="Arial" panose="020B0604020202020204" pitchFamily="34" charset="0"/>
              </a:rPr>
              <a:t> plant </a:t>
            </a:r>
            <a:r>
              <a:rPr lang="en-US" altLang="en-US" sz="2400" dirty="0" err="1">
                <a:latin typeface="Arial" panose="020B0604020202020204" pitchFamily="34" charset="0"/>
                <a:cs typeface="Arial" panose="020B0604020202020204" pitchFamily="34" charset="0"/>
              </a:rPr>
              <a:t>oddi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wrth</a:t>
            </a:r>
            <a:r>
              <a:rPr lang="en-US" altLang="en-US" sz="2400" dirty="0">
                <a:latin typeface="Arial" panose="020B0604020202020204" pitchFamily="34" charset="0"/>
                <a:cs typeface="Arial" panose="020B0604020202020204" pitchFamily="34" charset="0"/>
              </a:rPr>
              <a:t> y </a:t>
            </a:r>
            <a:r>
              <a:rPr lang="en-US" altLang="en-US" sz="2400" dirty="0" err="1">
                <a:latin typeface="Arial" panose="020B0604020202020204" pitchFamily="34" charset="0"/>
                <a:cs typeface="Arial" panose="020B0604020202020204" pitchFamily="34" charset="0"/>
              </a:rPr>
              <a:t>sefyllfa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syth</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a:latin typeface="Arial" panose="020B0604020202020204" pitchFamily="34" charset="0"/>
                <a:cs typeface="Arial" panose="020B0604020202020204" pitchFamily="34" charset="0"/>
              </a:rPr>
              <a:t>Y broses </a:t>
            </a:r>
            <a:r>
              <a:rPr lang="en-US" altLang="en-US" sz="2400" dirty="0" err="1">
                <a:latin typeface="Arial" panose="020B0604020202020204" pitchFamily="34" charset="0"/>
                <a:cs typeface="Arial" panose="020B0604020202020204" pitchFamily="34" charset="0"/>
              </a:rPr>
              <a:t>meddygol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a:latin typeface="Arial" panose="020B0604020202020204" pitchFamily="34" charset="0"/>
                <a:cs typeface="Arial" panose="020B0604020202020204" pitchFamily="34" charset="0"/>
              </a:rPr>
              <a:t>Y broses </a:t>
            </a:r>
            <a:r>
              <a:rPr lang="en-US" altLang="en-US" sz="2400" dirty="0" err="1">
                <a:latin typeface="Arial" panose="020B0604020202020204" pitchFamily="34" charset="0"/>
                <a:cs typeface="Arial" panose="020B0604020202020204" pitchFamily="34" charset="0"/>
              </a:rPr>
              <a:t>gofal</a:t>
            </a:r>
            <a:r>
              <a:rPr lang="en-US" altLang="en-US" sz="2400" dirty="0">
                <a:latin typeface="Arial" panose="020B0604020202020204" pitchFamily="34" charset="0"/>
                <a:cs typeface="Arial" panose="020B0604020202020204" pitchFamily="34" charset="0"/>
              </a:rPr>
              <a:t> </a:t>
            </a:r>
          </a:p>
          <a:p>
            <a:endParaRPr lang="en-GB" altLang="en-US" dirty="0"/>
          </a:p>
        </p:txBody>
      </p:sp>
      <p:sp>
        <p:nvSpPr>
          <p:cNvPr id="66564" name="Content Placeholder 3">
            <a:extLst>
              <a:ext uri="{FF2B5EF4-FFF2-40B4-BE49-F238E27FC236}">
                <a16:creationId xmlns:a16="http://schemas.microsoft.com/office/drawing/2014/main" id="{0E27761E-7780-4E0F-8187-1A9D6A16D989}"/>
              </a:ext>
            </a:extLst>
          </p:cNvPr>
          <p:cNvSpPr>
            <a:spLocks noGrp="1"/>
          </p:cNvSpPr>
          <p:nvPr>
            <p:ph sz="half" idx="2"/>
          </p:nvPr>
        </p:nvSpPr>
        <p:spPr/>
        <p:txBody>
          <a:bodyPr/>
          <a:lstStyle/>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Serious matters</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Complex matters</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Powers by authorities to remove children immediately from the situation</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The medical process</a:t>
            </a:r>
          </a:p>
          <a:p>
            <a:pPr>
              <a:spcBef>
                <a:spcPts val="700"/>
              </a:spcBef>
              <a:buClr>
                <a:srgbClr val="0000FF"/>
              </a:buClr>
            </a:pPr>
            <a:r>
              <a:rPr lang="en-US" altLang="en-US" sz="2400" dirty="0">
                <a:solidFill>
                  <a:schemeClr val="accent6">
                    <a:lumMod val="75000"/>
                  </a:schemeClr>
                </a:solidFill>
                <a:latin typeface="Arial" panose="020B0604020202020204" pitchFamily="34" charset="0"/>
                <a:cs typeface="Arial" panose="020B0604020202020204" pitchFamily="34" charset="0"/>
              </a:rPr>
              <a:t>The care process</a:t>
            </a:r>
          </a:p>
          <a:p>
            <a:endParaRPr lang="en-GB" alt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68A86-0B3A-A8ED-83D5-CC4893947719}"/>
              </a:ext>
            </a:extLst>
          </p:cNvPr>
          <p:cNvSpPr>
            <a:spLocks noGrp="1"/>
          </p:cNvSpPr>
          <p:nvPr>
            <p:ph type="title"/>
          </p:nvPr>
        </p:nvSpPr>
        <p:spPr>
          <a:xfrm>
            <a:off x="-108520" y="620688"/>
            <a:ext cx="9145016" cy="1325563"/>
          </a:xfrm>
        </p:spPr>
        <p:txBody>
          <a:bodyPr>
            <a:noAutofit/>
          </a:bodyPr>
          <a:lstStyle/>
          <a:p>
            <a:pPr algn="ctr"/>
            <a:r>
              <a:rPr lang="en-GB" sz="4400" b="1" dirty="0" err="1">
                <a:ea typeface="+mj-lt"/>
                <a:cs typeface="+mj-lt"/>
              </a:rPr>
              <a:t>Symud</a:t>
            </a:r>
            <a:r>
              <a:rPr lang="en-GB" sz="4400" b="1" dirty="0">
                <a:ea typeface="+mj-lt"/>
                <a:cs typeface="+mj-lt"/>
              </a:rPr>
              <a:t> o </a:t>
            </a:r>
            <a:r>
              <a:rPr lang="en-GB" sz="4400" b="1" dirty="0" err="1">
                <a:ea typeface="+mj-lt"/>
                <a:cs typeface="+mj-lt"/>
              </a:rPr>
              <a:t>fodel</a:t>
            </a:r>
            <a:r>
              <a:rPr lang="en-GB" sz="4400" b="1" dirty="0">
                <a:ea typeface="+mj-lt"/>
                <a:cs typeface="+mj-lt"/>
              </a:rPr>
              <a:t> </a:t>
            </a:r>
            <a:r>
              <a:rPr lang="en-GB" sz="4400" b="1" dirty="0" err="1">
                <a:ea typeface="+mj-lt"/>
                <a:cs typeface="+mj-lt"/>
              </a:rPr>
              <a:t>cydymffurfiaeth</a:t>
            </a:r>
            <a:r>
              <a:rPr lang="en-GB" sz="4400" b="1" dirty="0">
                <a:ea typeface="+mj-lt"/>
                <a:cs typeface="+mj-lt"/>
              </a:rPr>
              <a:t> </a:t>
            </a:r>
            <a:r>
              <a:rPr lang="en-GB" sz="4400" b="1" dirty="0" err="1">
                <a:ea typeface="+mj-lt"/>
                <a:cs typeface="+mj-lt"/>
              </a:rPr>
              <a:t>i</a:t>
            </a:r>
            <a:r>
              <a:rPr lang="en-GB" sz="4400" b="1" dirty="0">
                <a:ea typeface="+mj-lt"/>
                <a:cs typeface="+mj-lt"/>
              </a:rPr>
              <a:t> </a:t>
            </a:r>
            <a:r>
              <a:rPr lang="en-GB" sz="4400" b="1" dirty="0" err="1">
                <a:ea typeface="+mj-lt"/>
                <a:cs typeface="+mj-lt"/>
              </a:rPr>
              <a:t>ddull</a:t>
            </a:r>
            <a:r>
              <a:rPr lang="en-GB" sz="4400" b="1" dirty="0">
                <a:ea typeface="+mj-lt"/>
                <a:cs typeface="+mj-lt"/>
              </a:rPr>
              <a:t> </a:t>
            </a:r>
            <a:r>
              <a:rPr lang="en-GB" sz="4400" b="1" dirty="0" err="1">
                <a:ea typeface="+mj-lt"/>
                <a:cs typeface="+mj-lt"/>
              </a:rPr>
              <a:t>integredig</a:t>
            </a:r>
            <a:br>
              <a:rPr lang="en-GB" sz="4400" b="1" dirty="0">
                <a:cs typeface="Calibri Light"/>
              </a:rPr>
            </a:br>
            <a:r>
              <a:rPr lang="en-GB" sz="4400" b="1" dirty="0">
                <a:solidFill>
                  <a:schemeClr val="accent6">
                    <a:lumMod val="75000"/>
                  </a:schemeClr>
                </a:solidFill>
                <a:cs typeface="Calibri Light"/>
              </a:rPr>
              <a:t>Moving from a compliance model to an integrated approach</a:t>
            </a:r>
          </a:p>
        </p:txBody>
      </p:sp>
      <p:sp>
        <p:nvSpPr>
          <p:cNvPr id="3" name="Content Placeholder 2">
            <a:extLst>
              <a:ext uri="{FF2B5EF4-FFF2-40B4-BE49-F238E27FC236}">
                <a16:creationId xmlns:a16="http://schemas.microsoft.com/office/drawing/2014/main" id="{617B6C7A-B694-AB0A-EFA1-A149BF2E177C}"/>
              </a:ext>
            </a:extLst>
          </p:cNvPr>
          <p:cNvSpPr>
            <a:spLocks noGrp="1"/>
          </p:cNvSpPr>
          <p:nvPr>
            <p:ph sz="half" idx="1"/>
          </p:nvPr>
        </p:nvSpPr>
        <p:spPr/>
        <p:txBody>
          <a:bodyPr vert="horz" lIns="91440" tIns="45720" rIns="91440" bIns="45720" rtlCol="0" anchor="t">
            <a:normAutofit/>
          </a:bodyPr>
          <a:lstStyle/>
          <a:p>
            <a:endParaRPr lang="en-GB" dirty="0">
              <a:cs typeface="Calibri"/>
            </a:endParaRPr>
          </a:p>
          <a:p>
            <a:endParaRPr lang="en-GB" dirty="0">
              <a:cs typeface="Calibri"/>
            </a:endParaRPr>
          </a:p>
          <a:p>
            <a:endParaRPr lang="en-GB" dirty="0">
              <a:cs typeface="Calibri"/>
            </a:endParaRPr>
          </a:p>
        </p:txBody>
      </p:sp>
      <p:sp>
        <p:nvSpPr>
          <p:cNvPr id="4" name="Content Placeholder 3">
            <a:extLst>
              <a:ext uri="{FF2B5EF4-FFF2-40B4-BE49-F238E27FC236}">
                <a16:creationId xmlns:a16="http://schemas.microsoft.com/office/drawing/2014/main" id="{32427115-9DA0-214D-1397-B977EE953FBF}"/>
              </a:ext>
            </a:extLst>
          </p:cNvPr>
          <p:cNvSpPr>
            <a:spLocks noGrp="1"/>
          </p:cNvSpPr>
          <p:nvPr>
            <p:ph sz="half" idx="2"/>
          </p:nvPr>
        </p:nvSpPr>
        <p:spPr>
          <a:xfrm>
            <a:off x="5004048" y="2636912"/>
            <a:ext cx="3579942" cy="4351338"/>
          </a:xfrm>
        </p:spPr>
        <p:txBody>
          <a:bodyPr vert="horz" lIns="91440" tIns="45720" rIns="91440" bIns="45720" rtlCol="0" anchor="t">
            <a:normAutofit/>
          </a:bodyPr>
          <a:lstStyle/>
          <a:p>
            <a:r>
              <a:rPr lang="en-GB" sz="2400" dirty="0">
                <a:solidFill>
                  <a:schemeClr val="accent6">
                    <a:lumMod val="75000"/>
                  </a:schemeClr>
                </a:solidFill>
                <a:cs typeface="Calibri"/>
              </a:rPr>
              <a:t>Compliance model – delivery of statutory safeguarding duty</a:t>
            </a:r>
          </a:p>
          <a:p>
            <a:endParaRPr lang="en-GB" sz="2400" dirty="0">
              <a:solidFill>
                <a:schemeClr val="accent6">
                  <a:lumMod val="75000"/>
                </a:schemeClr>
              </a:solidFill>
              <a:cs typeface="Calibri"/>
            </a:endParaRPr>
          </a:p>
          <a:p>
            <a:r>
              <a:rPr lang="en-GB" sz="2400" dirty="0">
                <a:solidFill>
                  <a:schemeClr val="accent6">
                    <a:lumMod val="75000"/>
                  </a:schemeClr>
                </a:solidFill>
                <a:cs typeface="Calibri"/>
              </a:rPr>
              <a:t>Integrated approach – reflective and bespoke embedded into your own practice </a:t>
            </a:r>
          </a:p>
        </p:txBody>
      </p:sp>
      <p:sp>
        <p:nvSpPr>
          <p:cNvPr id="5" name="TextBox 4">
            <a:extLst>
              <a:ext uri="{FF2B5EF4-FFF2-40B4-BE49-F238E27FC236}">
                <a16:creationId xmlns:a16="http://schemas.microsoft.com/office/drawing/2014/main" id="{F67429C6-3EA8-2DAC-EC03-78FD95854865}"/>
              </a:ext>
            </a:extLst>
          </p:cNvPr>
          <p:cNvSpPr txBox="1"/>
          <p:nvPr/>
        </p:nvSpPr>
        <p:spPr>
          <a:xfrm>
            <a:off x="323528" y="2636912"/>
            <a:ext cx="3716664" cy="33701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100" dirty="0">
                <a:latin typeface="Calibri"/>
                <a:ea typeface="ＭＳ Ｐゴシック"/>
                <a:cs typeface="Times"/>
              </a:rPr>
              <a:t>•</a:t>
            </a:r>
            <a:r>
              <a:rPr lang="en-GB" sz="2400" dirty="0">
                <a:ea typeface="ＭＳ Ｐゴシック"/>
                <a:cs typeface="Times"/>
              </a:rPr>
              <a:t>Model </a:t>
            </a:r>
            <a:r>
              <a:rPr lang="en-GB" sz="2400" dirty="0" err="1">
                <a:ea typeface="ＭＳ Ｐゴシック"/>
                <a:cs typeface="Times"/>
              </a:rPr>
              <a:t>cydymffurfiaeth</a:t>
            </a:r>
            <a:r>
              <a:rPr lang="en-GB" sz="2400" dirty="0">
                <a:ea typeface="ＭＳ Ｐゴシック"/>
                <a:cs typeface="Times"/>
              </a:rPr>
              <a:t> – </a:t>
            </a:r>
            <a:r>
              <a:rPr lang="en-GB" sz="2400" dirty="0" err="1">
                <a:ea typeface="ＭＳ Ｐゴシック"/>
                <a:cs typeface="Times"/>
              </a:rPr>
              <a:t>cyflawni’r</a:t>
            </a:r>
            <a:r>
              <a:rPr lang="en-GB" sz="2400" dirty="0">
                <a:ea typeface="ＭＳ Ｐゴシック"/>
                <a:cs typeface="Times"/>
              </a:rPr>
              <a:t> </a:t>
            </a:r>
            <a:r>
              <a:rPr lang="en-GB" sz="2400" dirty="0" err="1">
                <a:ea typeface="ＭＳ Ｐゴシック"/>
                <a:cs typeface="Times"/>
              </a:rPr>
              <a:t>ddyletswydd</a:t>
            </a:r>
            <a:r>
              <a:rPr lang="en-GB" sz="2400" dirty="0">
                <a:ea typeface="ＭＳ Ｐゴシック"/>
                <a:cs typeface="Times"/>
              </a:rPr>
              <a:t> </a:t>
            </a:r>
            <a:r>
              <a:rPr lang="en-GB" sz="2400" dirty="0" err="1">
                <a:ea typeface="ＭＳ Ｐゴシック"/>
                <a:cs typeface="Times"/>
              </a:rPr>
              <a:t>diogelu</a:t>
            </a:r>
            <a:r>
              <a:rPr lang="en-GB" sz="2400" dirty="0">
                <a:ea typeface="ＭＳ Ｐゴシック"/>
                <a:cs typeface="Times"/>
              </a:rPr>
              <a:t> </a:t>
            </a:r>
            <a:r>
              <a:rPr lang="en-GB" sz="2400" dirty="0" err="1">
                <a:ea typeface="ＭＳ Ｐゴシック"/>
                <a:cs typeface="Times"/>
              </a:rPr>
              <a:t>statudol</a:t>
            </a:r>
            <a:r>
              <a:rPr lang="en-GB" sz="2400" dirty="0">
                <a:ea typeface="ＭＳ Ｐゴシック"/>
                <a:cs typeface="Times"/>
              </a:rPr>
              <a:t> </a:t>
            </a:r>
            <a:endParaRPr lang="en-US" sz="2400" dirty="0">
              <a:cs typeface="Calibri"/>
            </a:endParaRPr>
          </a:p>
          <a:p>
            <a:endParaRPr lang="en-GB" sz="2400" dirty="0">
              <a:ea typeface="ＭＳ Ｐゴシック"/>
              <a:cs typeface="Times"/>
            </a:endParaRPr>
          </a:p>
          <a:p>
            <a:r>
              <a:rPr lang="en-GB" sz="2400" dirty="0">
                <a:ea typeface="ＭＳ Ｐゴシック"/>
                <a:cs typeface="Times"/>
              </a:rPr>
              <a:t>•Dull </a:t>
            </a:r>
            <a:r>
              <a:rPr lang="en-GB" sz="2400" dirty="0" err="1">
                <a:ea typeface="ＭＳ Ｐゴシック"/>
                <a:cs typeface="Times"/>
              </a:rPr>
              <a:t>integredig</a:t>
            </a:r>
            <a:r>
              <a:rPr lang="en-GB" sz="2400" dirty="0">
                <a:ea typeface="ＭＳ Ｐゴシック"/>
                <a:cs typeface="Times"/>
              </a:rPr>
              <a:t> – </a:t>
            </a:r>
            <a:r>
              <a:rPr lang="en-GB" sz="2400" dirty="0" err="1">
                <a:ea typeface="ＭＳ Ｐゴシック"/>
                <a:cs typeface="Times"/>
              </a:rPr>
              <a:t>adfyfyriol</a:t>
            </a:r>
            <a:r>
              <a:rPr lang="en-GB" sz="2400" dirty="0">
                <a:ea typeface="ＭＳ Ｐゴシック"/>
                <a:cs typeface="Times"/>
              </a:rPr>
              <a:t> a </a:t>
            </a:r>
            <a:r>
              <a:rPr lang="en-GB" sz="2400" dirty="0" err="1">
                <a:ea typeface="ＭＳ Ｐゴシック"/>
                <a:cs typeface="Times"/>
              </a:rPr>
              <a:t>phwrpasol</a:t>
            </a:r>
            <a:r>
              <a:rPr lang="en-GB" sz="2400" dirty="0">
                <a:ea typeface="ＭＳ Ｐゴシック"/>
                <a:cs typeface="Times"/>
              </a:rPr>
              <a:t>, </a:t>
            </a:r>
            <a:r>
              <a:rPr lang="en-GB" sz="2400" dirty="0" err="1">
                <a:ea typeface="ＭＳ Ｐゴシック"/>
                <a:cs typeface="Times"/>
              </a:rPr>
              <a:t>wedi</a:t>
            </a:r>
            <a:r>
              <a:rPr lang="en-GB" sz="2400" dirty="0">
                <a:ea typeface="ＭＳ Ｐゴシック"/>
                <a:cs typeface="Times"/>
              </a:rPr>
              <a:t> </a:t>
            </a:r>
            <a:r>
              <a:rPr lang="en-GB" sz="2400" dirty="0" err="1">
                <a:ea typeface="ＭＳ Ｐゴシック"/>
                <a:cs typeface="Times"/>
              </a:rPr>
              <a:t>ymgorffori</a:t>
            </a:r>
            <a:r>
              <a:rPr lang="en-GB" sz="2400" dirty="0">
                <a:ea typeface="ＭＳ Ｐゴシック"/>
                <a:cs typeface="Times"/>
              </a:rPr>
              <a:t> </a:t>
            </a:r>
            <a:r>
              <a:rPr lang="en-GB" sz="2400" dirty="0" err="1">
                <a:ea typeface="ＭＳ Ｐゴシック"/>
                <a:cs typeface="Times"/>
              </a:rPr>
              <a:t>yn</a:t>
            </a:r>
            <a:r>
              <a:rPr lang="en-GB" sz="2400" dirty="0">
                <a:ea typeface="ＭＳ Ｐゴシック"/>
                <a:cs typeface="Times"/>
              </a:rPr>
              <a:t> </a:t>
            </a:r>
            <a:r>
              <a:rPr lang="en-GB" sz="2400" dirty="0" err="1">
                <a:ea typeface="ＭＳ Ｐゴシック"/>
                <a:cs typeface="Times"/>
              </a:rPr>
              <a:t>eich</a:t>
            </a:r>
            <a:r>
              <a:rPr lang="en-GB" sz="2400" dirty="0">
                <a:ea typeface="ＭＳ Ｐゴシック"/>
                <a:cs typeface="Times"/>
              </a:rPr>
              <a:t> </a:t>
            </a:r>
            <a:r>
              <a:rPr lang="en-GB" sz="2400" dirty="0" err="1">
                <a:ea typeface="ＭＳ Ｐゴシック"/>
                <a:cs typeface="Times"/>
              </a:rPr>
              <a:t>arfer</a:t>
            </a:r>
            <a:r>
              <a:rPr lang="en-GB" sz="2400" dirty="0">
                <a:ea typeface="ＭＳ Ｐゴシック"/>
                <a:cs typeface="Times"/>
              </a:rPr>
              <a:t> </a:t>
            </a:r>
            <a:r>
              <a:rPr lang="en-GB" sz="2400" dirty="0" err="1">
                <a:ea typeface="ＭＳ Ｐゴシック"/>
                <a:cs typeface="Times"/>
              </a:rPr>
              <a:t>eich</a:t>
            </a:r>
            <a:r>
              <a:rPr lang="en-GB" sz="2400" dirty="0">
                <a:ea typeface="ＭＳ Ｐゴシック"/>
                <a:cs typeface="Times"/>
              </a:rPr>
              <a:t> </a:t>
            </a:r>
            <a:r>
              <a:rPr lang="en-GB" sz="2400" dirty="0" err="1">
                <a:ea typeface="ＭＳ Ｐゴシック"/>
                <a:cs typeface="Times"/>
              </a:rPr>
              <a:t>hun</a:t>
            </a:r>
            <a:endParaRPr lang="en-GB" sz="2400" dirty="0">
              <a:ea typeface="ＭＳ Ｐゴシック"/>
              <a:cs typeface="Calibri"/>
            </a:endParaRPr>
          </a:p>
          <a:p>
            <a:pPr algn="l"/>
            <a:endParaRPr lang="en-GB" sz="2100" dirty="0">
              <a:latin typeface="Calibri"/>
              <a:cs typeface="Times"/>
            </a:endParaRPr>
          </a:p>
        </p:txBody>
      </p:sp>
    </p:spTree>
    <p:extLst>
      <p:ext uri="{BB962C8B-B14F-4D97-AF65-F5344CB8AC3E}">
        <p14:creationId xmlns:p14="http://schemas.microsoft.com/office/powerpoint/2010/main" val="7933694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E7F85-302D-B4A0-E531-015B2D5779CA}"/>
              </a:ext>
            </a:extLst>
          </p:cNvPr>
          <p:cNvSpPr>
            <a:spLocks noGrp="1"/>
          </p:cNvSpPr>
          <p:nvPr>
            <p:ph type="title"/>
          </p:nvPr>
        </p:nvSpPr>
        <p:spPr/>
        <p:txBody>
          <a:bodyPr>
            <a:normAutofit/>
          </a:bodyPr>
          <a:lstStyle/>
          <a:p>
            <a:pPr algn="ctr"/>
            <a:r>
              <a:rPr lang="en-GB" sz="4400" b="1" dirty="0">
                <a:cs typeface="Calibri Light"/>
              </a:rPr>
              <a:t>Model </a:t>
            </a:r>
            <a:r>
              <a:rPr lang="en-GB" sz="4400" b="1" dirty="0" err="1">
                <a:cs typeface="Calibri Light"/>
              </a:rPr>
              <a:t>Cydymffurfiad</a:t>
            </a:r>
            <a:br>
              <a:rPr lang="en-GB" sz="4400" b="1" dirty="0">
                <a:cs typeface="Calibri Light"/>
              </a:rPr>
            </a:br>
            <a:r>
              <a:rPr lang="en-GB" sz="4400" b="1" dirty="0">
                <a:solidFill>
                  <a:schemeClr val="accent6">
                    <a:lumMod val="75000"/>
                  </a:schemeClr>
                </a:solidFill>
                <a:cs typeface="Calibri Light"/>
              </a:rPr>
              <a:t>Compliance model</a:t>
            </a:r>
          </a:p>
        </p:txBody>
      </p:sp>
      <p:pic>
        <p:nvPicPr>
          <p:cNvPr id="3" name="Picture 3" descr="Icon&#10;&#10;Description automatically generated">
            <a:extLst>
              <a:ext uri="{FF2B5EF4-FFF2-40B4-BE49-F238E27FC236}">
                <a16:creationId xmlns:a16="http://schemas.microsoft.com/office/drawing/2014/main" id="{B05B86F3-A02E-E522-4288-AD65A1A3F00C}"/>
              </a:ext>
            </a:extLst>
          </p:cNvPr>
          <p:cNvPicPr>
            <a:picLocks noChangeAspect="1"/>
          </p:cNvPicPr>
          <p:nvPr/>
        </p:nvPicPr>
        <p:blipFill rotWithShape="1">
          <a:blip r:embed="rId3"/>
          <a:srcRect l="30074" t="-2323" r="27491" b="2193"/>
          <a:stretch/>
        </p:blipFill>
        <p:spPr>
          <a:xfrm>
            <a:off x="2335747" y="1541782"/>
            <a:ext cx="4468425" cy="3768521"/>
          </a:xfrm>
          <a:prstGeom prst="rect">
            <a:avLst/>
          </a:prstGeom>
        </p:spPr>
      </p:pic>
    </p:spTree>
    <p:extLst>
      <p:ext uri="{BB962C8B-B14F-4D97-AF65-F5344CB8AC3E}">
        <p14:creationId xmlns:p14="http://schemas.microsoft.com/office/powerpoint/2010/main" val="28552950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C5B21-82D3-480D-E373-9B5D9FFEF44D}"/>
              </a:ext>
            </a:extLst>
          </p:cNvPr>
          <p:cNvSpPr>
            <a:spLocks noGrp="1"/>
          </p:cNvSpPr>
          <p:nvPr>
            <p:ph type="title"/>
          </p:nvPr>
        </p:nvSpPr>
        <p:spPr/>
        <p:txBody>
          <a:bodyPr>
            <a:normAutofit/>
          </a:bodyPr>
          <a:lstStyle/>
          <a:p>
            <a:pPr algn="ctr"/>
            <a:r>
              <a:rPr lang="en-GB" sz="4400" b="1" dirty="0">
                <a:cs typeface="Calibri Light"/>
              </a:rPr>
              <a:t>Dull </a:t>
            </a:r>
            <a:r>
              <a:rPr lang="en-GB" sz="4400" b="1" dirty="0" err="1">
                <a:cs typeface="Calibri Light"/>
              </a:rPr>
              <a:t>integredig</a:t>
            </a:r>
            <a:br>
              <a:rPr lang="en-GB" sz="4400" b="1" dirty="0">
                <a:cs typeface="Calibri Light"/>
              </a:rPr>
            </a:br>
            <a:r>
              <a:rPr lang="en-GB" sz="4400" b="1" dirty="0">
                <a:solidFill>
                  <a:schemeClr val="accent6">
                    <a:lumMod val="75000"/>
                  </a:schemeClr>
                </a:solidFill>
                <a:cs typeface="Calibri Light"/>
              </a:rPr>
              <a:t>Integrated Approach</a:t>
            </a:r>
          </a:p>
        </p:txBody>
      </p:sp>
      <p:pic>
        <p:nvPicPr>
          <p:cNvPr id="3" name="Picture 3" descr="Diagram&#10;&#10;Description automatically generated">
            <a:extLst>
              <a:ext uri="{FF2B5EF4-FFF2-40B4-BE49-F238E27FC236}">
                <a16:creationId xmlns:a16="http://schemas.microsoft.com/office/drawing/2014/main" id="{790462A0-704A-00AB-065F-1113A7FE7184}"/>
              </a:ext>
            </a:extLst>
          </p:cNvPr>
          <p:cNvPicPr>
            <a:picLocks noChangeAspect="1"/>
          </p:cNvPicPr>
          <p:nvPr/>
        </p:nvPicPr>
        <p:blipFill>
          <a:blip r:embed="rId3"/>
          <a:stretch>
            <a:fillRect/>
          </a:stretch>
        </p:blipFill>
        <p:spPr>
          <a:xfrm>
            <a:off x="1962644" y="1644597"/>
            <a:ext cx="5218712" cy="3474050"/>
          </a:xfrm>
          <a:prstGeom prst="rect">
            <a:avLst/>
          </a:prstGeom>
        </p:spPr>
      </p:pic>
    </p:spTree>
    <p:extLst>
      <p:ext uri="{BB962C8B-B14F-4D97-AF65-F5344CB8AC3E}">
        <p14:creationId xmlns:p14="http://schemas.microsoft.com/office/powerpoint/2010/main" val="23438259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AFEE4-B9E2-0773-B1E5-DDE89AF53BE8}"/>
              </a:ext>
            </a:extLst>
          </p:cNvPr>
          <p:cNvSpPr>
            <a:spLocks noGrp="1"/>
          </p:cNvSpPr>
          <p:nvPr>
            <p:ph type="title"/>
          </p:nvPr>
        </p:nvSpPr>
        <p:spPr/>
        <p:txBody>
          <a:bodyPr>
            <a:normAutofit/>
          </a:bodyPr>
          <a:lstStyle/>
          <a:p>
            <a:pPr algn="ctr"/>
            <a:r>
              <a:rPr lang="en-GB" sz="4400" b="1" dirty="0" err="1">
                <a:ea typeface="Calibri Light"/>
                <a:cs typeface="Calibri Light"/>
              </a:rPr>
              <a:t>Cyfrifoldeb</a:t>
            </a:r>
            <a:r>
              <a:rPr lang="en-GB" sz="4400" b="1" dirty="0">
                <a:ea typeface="Calibri Light"/>
                <a:cs typeface="Calibri Light"/>
              </a:rPr>
              <a:t> </a:t>
            </a:r>
            <a:r>
              <a:rPr lang="en-GB" sz="4400" b="1" dirty="0" err="1">
                <a:ea typeface="Calibri Light"/>
                <a:cs typeface="Calibri Light"/>
              </a:rPr>
              <a:t>Pawb</a:t>
            </a:r>
            <a:br>
              <a:rPr lang="en-US" sz="4400" b="1" dirty="0"/>
            </a:br>
            <a:r>
              <a:rPr lang="en-GB" sz="4400" b="1" dirty="0">
                <a:solidFill>
                  <a:schemeClr val="accent6">
                    <a:lumMod val="75000"/>
                  </a:schemeClr>
                </a:solidFill>
                <a:ea typeface="Calibri Light"/>
                <a:cs typeface="Calibri Light"/>
              </a:rPr>
              <a:t>Everyone's Responsibility</a:t>
            </a:r>
          </a:p>
        </p:txBody>
      </p:sp>
      <p:sp>
        <p:nvSpPr>
          <p:cNvPr id="3" name="Content Placeholder 2">
            <a:extLst>
              <a:ext uri="{FF2B5EF4-FFF2-40B4-BE49-F238E27FC236}">
                <a16:creationId xmlns:a16="http://schemas.microsoft.com/office/drawing/2014/main" id="{03398E5B-59B3-44B3-DB91-48D8AADB46B6}"/>
              </a:ext>
            </a:extLst>
          </p:cNvPr>
          <p:cNvSpPr>
            <a:spLocks noGrp="1"/>
          </p:cNvSpPr>
          <p:nvPr>
            <p:ph sz="half" idx="1"/>
          </p:nvPr>
        </p:nvSpPr>
        <p:spPr/>
        <p:txBody>
          <a:bodyPr vert="horz" lIns="91440" tIns="45720" rIns="91440" bIns="45720" rtlCol="0" anchor="t">
            <a:normAutofit/>
          </a:bodyPr>
          <a:lstStyle/>
          <a:p>
            <a:pPr marL="0" indent="0">
              <a:buNone/>
            </a:pPr>
            <a:r>
              <a:rPr lang="en-GB" sz="2400" dirty="0">
                <a:ea typeface="Calibri"/>
                <a:cs typeface="Calibri"/>
              </a:rPr>
              <a:t>'Ni all </a:t>
            </a:r>
            <a:r>
              <a:rPr lang="en-GB" sz="2400" dirty="0" err="1">
                <a:ea typeface="Calibri"/>
                <a:cs typeface="Calibri"/>
              </a:rPr>
              <a:t>unrhyw</a:t>
            </a:r>
            <a:r>
              <a:rPr lang="en-GB" sz="2400" dirty="0">
                <a:ea typeface="Calibri"/>
                <a:cs typeface="Calibri"/>
              </a:rPr>
              <a:t> </a:t>
            </a:r>
            <a:r>
              <a:rPr lang="en-GB" sz="2400" dirty="0" err="1">
                <a:ea typeface="Calibri"/>
                <a:cs typeface="Calibri"/>
              </a:rPr>
              <a:t>asiantaeth</a:t>
            </a:r>
            <a:r>
              <a:rPr lang="en-GB" sz="2400" dirty="0">
                <a:ea typeface="Calibri"/>
                <a:cs typeface="Calibri"/>
              </a:rPr>
              <a:t> </a:t>
            </a:r>
            <a:r>
              <a:rPr lang="en-GB" sz="2400" dirty="0" err="1">
                <a:ea typeface="Calibri"/>
                <a:cs typeface="Calibri"/>
              </a:rPr>
              <a:t>lwyddo</a:t>
            </a:r>
            <a:r>
              <a:rPr lang="en-GB" sz="2400" dirty="0">
                <a:ea typeface="Calibri"/>
                <a:cs typeface="Calibri"/>
              </a:rPr>
              <a:t> </a:t>
            </a:r>
            <a:r>
              <a:rPr lang="en-GB" sz="2400" dirty="0" err="1">
                <a:ea typeface="Calibri"/>
                <a:cs typeface="Calibri"/>
              </a:rPr>
              <a:t>i</a:t>
            </a:r>
            <a:r>
              <a:rPr lang="en-GB" sz="2400" dirty="0">
                <a:ea typeface="Calibri"/>
                <a:cs typeface="Calibri"/>
              </a:rPr>
              <a:t> </a:t>
            </a:r>
            <a:r>
              <a:rPr lang="en-GB" sz="2400" dirty="0" err="1">
                <a:ea typeface="Calibri"/>
                <a:cs typeface="Calibri"/>
              </a:rPr>
              <a:t>amddiffyn</a:t>
            </a:r>
            <a:r>
              <a:rPr lang="en-GB" sz="2400" dirty="0">
                <a:ea typeface="Calibri"/>
                <a:cs typeface="Calibri"/>
              </a:rPr>
              <a:t> plant </a:t>
            </a:r>
            <a:r>
              <a:rPr lang="en-GB" sz="2400" dirty="0" err="1">
                <a:ea typeface="Calibri"/>
                <a:cs typeface="Calibri"/>
              </a:rPr>
              <a:t>yn</a:t>
            </a:r>
            <a:r>
              <a:rPr lang="en-GB" sz="2400" dirty="0">
                <a:ea typeface="Calibri"/>
                <a:cs typeface="Calibri"/>
              </a:rPr>
              <a:t> </a:t>
            </a:r>
            <a:r>
              <a:rPr lang="en-GB" sz="2400" dirty="0" err="1">
                <a:ea typeface="Calibri"/>
                <a:cs typeface="Calibri"/>
              </a:rPr>
              <a:t>effeithiol</a:t>
            </a:r>
            <a:r>
              <a:rPr lang="en-GB" sz="2400" dirty="0">
                <a:ea typeface="Calibri"/>
                <a:cs typeface="Calibri"/>
              </a:rPr>
              <a:t> </a:t>
            </a:r>
            <a:r>
              <a:rPr lang="en-GB" sz="2400" dirty="0" err="1">
                <a:ea typeface="Calibri"/>
                <a:cs typeface="Calibri"/>
              </a:rPr>
              <a:t>trwy</a:t>
            </a:r>
            <a:r>
              <a:rPr lang="en-GB" sz="2400" dirty="0">
                <a:ea typeface="Calibri"/>
                <a:cs typeface="Calibri"/>
              </a:rPr>
              <a:t> </a:t>
            </a:r>
            <a:r>
              <a:rPr lang="en-GB" sz="2400" dirty="0" err="1">
                <a:ea typeface="Calibri"/>
                <a:cs typeface="Calibri"/>
              </a:rPr>
              <a:t>weithio</a:t>
            </a:r>
            <a:r>
              <a:rPr lang="en-GB" sz="2400" dirty="0">
                <a:ea typeface="Calibri"/>
                <a:cs typeface="Calibri"/>
              </a:rPr>
              <a:t> </a:t>
            </a:r>
            <a:r>
              <a:rPr lang="en-GB" sz="2400" dirty="0" err="1">
                <a:ea typeface="Calibri"/>
                <a:cs typeface="Calibri"/>
              </a:rPr>
              <a:t>ar</a:t>
            </a:r>
            <a:r>
              <a:rPr lang="en-GB" sz="2400" dirty="0">
                <a:ea typeface="Calibri"/>
                <a:cs typeface="Calibri"/>
              </a:rPr>
              <a:t> </a:t>
            </a:r>
            <a:r>
              <a:rPr lang="en-GB" sz="2400" dirty="0" err="1">
                <a:ea typeface="Calibri"/>
                <a:cs typeface="Calibri"/>
              </a:rPr>
              <a:t>ei</a:t>
            </a:r>
            <a:r>
              <a:rPr lang="en-GB" sz="2400" dirty="0">
                <a:ea typeface="Calibri"/>
                <a:cs typeface="Calibri"/>
              </a:rPr>
              <a:t> </a:t>
            </a:r>
            <a:r>
              <a:rPr lang="en-GB" sz="2400" dirty="0" err="1">
                <a:ea typeface="Calibri"/>
                <a:cs typeface="Calibri"/>
              </a:rPr>
              <a:t>phen</a:t>
            </a:r>
            <a:r>
              <a:rPr lang="en-GB" sz="2400" dirty="0">
                <a:ea typeface="Calibri"/>
                <a:cs typeface="Calibri"/>
              </a:rPr>
              <a:t> </a:t>
            </a:r>
            <a:r>
              <a:rPr lang="en-GB" sz="2400" dirty="0" err="1">
                <a:ea typeface="Calibri"/>
                <a:cs typeface="Calibri"/>
              </a:rPr>
              <a:t>ei</a:t>
            </a:r>
            <a:r>
              <a:rPr lang="en-GB" sz="2400" dirty="0">
                <a:ea typeface="Calibri"/>
                <a:cs typeface="Calibri"/>
              </a:rPr>
              <a:t> </a:t>
            </a:r>
            <a:r>
              <a:rPr lang="en-GB" sz="2400" dirty="0" err="1">
                <a:ea typeface="Calibri"/>
                <a:cs typeface="Calibri"/>
              </a:rPr>
              <a:t>hun</a:t>
            </a:r>
            <a:r>
              <a:rPr lang="en-GB" sz="2400" dirty="0">
                <a:ea typeface="Calibri"/>
                <a:cs typeface="Calibri"/>
              </a:rPr>
              <a:t>'</a:t>
            </a:r>
            <a:endParaRPr lang="en-US" sz="2400" dirty="0"/>
          </a:p>
          <a:p>
            <a:endParaRPr lang="en-GB" sz="2400" dirty="0">
              <a:ea typeface="Calibri"/>
              <a:cs typeface="Calibri"/>
            </a:endParaRPr>
          </a:p>
          <a:p>
            <a:pPr marL="0" indent="0">
              <a:buNone/>
            </a:pPr>
            <a:r>
              <a:rPr lang="en-GB" sz="2400" dirty="0" err="1">
                <a:ea typeface="Calibri"/>
                <a:cs typeface="Calibri"/>
              </a:rPr>
              <a:t>Canllawiau</a:t>
            </a:r>
            <a:r>
              <a:rPr lang="en-GB" sz="2400" dirty="0">
                <a:ea typeface="Calibri"/>
                <a:cs typeface="Calibri"/>
              </a:rPr>
              <a:t> </a:t>
            </a:r>
            <a:r>
              <a:rPr lang="en-GB" sz="2400" dirty="0" err="1">
                <a:ea typeface="Calibri"/>
                <a:cs typeface="Calibri"/>
              </a:rPr>
              <a:t>Amddiffyn</a:t>
            </a:r>
            <a:r>
              <a:rPr lang="en-GB" sz="2400" dirty="0">
                <a:ea typeface="Calibri"/>
                <a:cs typeface="Calibri"/>
              </a:rPr>
              <a:t> Plant Cymru </a:t>
            </a:r>
            <a:r>
              <a:rPr lang="en-GB" sz="2400" dirty="0" err="1">
                <a:ea typeface="Calibri"/>
                <a:cs typeface="Calibri"/>
              </a:rPr>
              <a:t>Gyfan</a:t>
            </a:r>
            <a:r>
              <a:rPr lang="en-GB" sz="2400" dirty="0">
                <a:ea typeface="Calibri"/>
                <a:cs typeface="Calibri"/>
              </a:rPr>
              <a:t>, 2008: 46</a:t>
            </a:r>
          </a:p>
        </p:txBody>
      </p:sp>
      <p:sp>
        <p:nvSpPr>
          <p:cNvPr id="4" name="Content Placeholder 3">
            <a:extLst>
              <a:ext uri="{FF2B5EF4-FFF2-40B4-BE49-F238E27FC236}">
                <a16:creationId xmlns:a16="http://schemas.microsoft.com/office/drawing/2014/main" id="{6F5A05D7-FCC0-70FC-9720-86B60251A838}"/>
              </a:ext>
            </a:extLst>
          </p:cNvPr>
          <p:cNvSpPr>
            <a:spLocks noGrp="1"/>
          </p:cNvSpPr>
          <p:nvPr>
            <p:ph sz="half" idx="2"/>
          </p:nvPr>
        </p:nvSpPr>
        <p:spPr>
          <a:xfrm>
            <a:off x="4629150" y="1825625"/>
            <a:ext cx="4204503" cy="4351338"/>
          </a:xfrm>
        </p:spPr>
        <p:txBody>
          <a:bodyPr vert="horz" lIns="91440" tIns="45720" rIns="91440" bIns="45720" rtlCol="0" anchor="t">
            <a:normAutofit/>
          </a:bodyPr>
          <a:lstStyle/>
          <a:p>
            <a:pPr marL="0" indent="0">
              <a:buNone/>
            </a:pPr>
            <a:r>
              <a:rPr lang="en-GB" sz="2400" dirty="0">
                <a:solidFill>
                  <a:schemeClr val="accent6">
                    <a:lumMod val="75000"/>
                  </a:schemeClr>
                </a:solidFill>
                <a:ea typeface="Calibri"/>
                <a:cs typeface="Calibri"/>
              </a:rPr>
              <a:t>'The effective protection of Children cannot be achieved by a single agency acting on its own'</a:t>
            </a:r>
          </a:p>
          <a:p>
            <a:pPr marL="0" indent="0">
              <a:buNone/>
            </a:pPr>
            <a:endParaRPr lang="en-GB" sz="2400" dirty="0">
              <a:solidFill>
                <a:srgbClr val="0000FF"/>
              </a:solidFill>
              <a:ea typeface="Calibri"/>
              <a:cs typeface="Calibri"/>
            </a:endParaRPr>
          </a:p>
          <a:p>
            <a:pPr marL="0" indent="0">
              <a:buNone/>
            </a:pPr>
            <a:r>
              <a:rPr lang="en-GB" sz="2400" dirty="0">
                <a:solidFill>
                  <a:schemeClr val="accent6">
                    <a:lumMod val="75000"/>
                  </a:schemeClr>
                </a:solidFill>
                <a:ea typeface="Calibri"/>
                <a:cs typeface="Calibri"/>
              </a:rPr>
              <a:t>All Wales Child Protection Procedures, 2008: 46</a:t>
            </a:r>
          </a:p>
        </p:txBody>
      </p:sp>
    </p:spTree>
    <p:extLst>
      <p:ext uri="{BB962C8B-B14F-4D97-AF65-F5344CB8AC3E}">
        <p14:creationId xmlns:p14="http://schemas.microsoft.com/office/powerpoint/2010/main" val="39990450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AE53329E-3FBF-4E88-9C7B-D71873D7574F}"/>
              </a:ext>
            </a:extLst>
          </p:cNvPr>
          <p:cNvSpPr>
            <a:spLocks noGrp="1"/>
          </p:cNvSpPr>
          <p:nvPr>
            <p:ph type="title"/>
          </p:nvPr>
        </p:nvSpPr>
        <p:spPr>
          <a:xfrm>
            <a:off x="684212" y="260648"/>
            <a:ext cx="8135937" cy="633413"/>
          </a:xfrm>
        </p:spPr>
        <p:txBody>
          <a:bodyPr>
            <a:noAutofit/>
          </a:bodyPr>
          <a:lstStyle/>
          <a:p>
            <a:pPr algn="ctr"/>
            <a:r>
              <a:rPr lang="en-GB" altLang="en-US" sz="4400" b="1" dirty="0">
                <a:latin typeface="Arial" panose="020B0604020202020204" pitchFamily="34" charset="0"/>
                <a:cs typeface="Arial" panose="020B0604020202020204" pitchFamily="34" charset="0"/>
              </a:rPr>
              <a:t>I </a:t>
            </a:r>
            <a:r>
              <a:rPr lang="en-GB" altLang="en-US" sz="4400" b="1" dirty="0" err="1">
                <a:latin typeface="Arial" panose="020B0604020202020204" pitchFamily="34" charset="0"/>
                <a:cs typeface="Arial" panose="020B0604020202020204" pitchFamily="34" charset="0"/>
              </a:rPr>
              <a:t>gloi</a:t>
            </a:r>
            <a:r>
              <a:rPr lang="en-GB" altLang="en-US" sz="4400" b="1" dirty="0">
                <a:latin typeface="Arial" panose="020B0604020202020204" pitchFamily="34" charset="0"/>
                <a:cs typeface="Arial" panose="020B0604020202020204" pitchFamily="34" charset="0"/>
              </a:rPr>
              <a:t>…</a:t>
            </a:r>
            <a:br>
              <a:rPr lang="en-GB" altLang="en-US" sz="4400" b="1" dirty="0">
                <a:latin typeface="Arial" panose="020B0604020202020204" pitchFamily="34" charset="0"/>
                <a:cs typeface="Arial" panose="020B0604020202020204" pitchFamily="34" charset="0"/>
              </a:rPr>
            </a:br>
            <a:r>
              <a:rPr lang="en-GB" altLang="en-US" sz="4400" b="1" dirty="0">
                <a:solidFill>
                  <a:schemeClr val="accent6">
                    <a:lumMod val="75000"/>
                  </a:schemeClr>
                </a:solidFill>
                <a:latin typeface="Arial" panose="020B0604020202020204" pitchFamily="34" charset="0"/>
                <a:cs typeface="Arial" panose="020B0604020202020204" pitchFamily="34" charset="0"/>
              </a:rPr>
              <a:t>To summarise…</a:t>
            </a:r>
          </a:p>
        </p:txBody>
      </p:sp>
      <p:sp>
        <p:nvSpPr>
          <p:cNvPr id="68611" name="Content Placeholder 3">
            <a:extLst>
              <a:ext uri="{FF2B5EF4-FFF2-40B4-BE49-F238E27FC236}">
                <a16:creationId xmlns:a16="http://schemas.microsoft.com/office/drawing/2014/main" id="{C738FB6F-0353-4C1A-9CBA-7DBD2A96F7D3}"/>
              </a:ext>
            </a:extLst>
          </p:cNvPr>
          <p:cNvSpPr>
            <a:spLocks noGrp="1"/>
          </p:cNvSpPr>
          <p:nvPr>
            <p:ph sz="half" idx="1"/>
          </p:nvPr>
        </p:nvSpPr>
        <p:spPr>
          <a:xfrm>
            <a:off x="179512" y="1412776"/>
            <a:ext cx="4038600" cy="4464050"/>
          </a:xfrm>
        </p:spPr>
        <p:txBody>
          <a:bodyPr>
            <a:noAutofit/>
          </a:bodyPr>
          <a:lstStyle/>
          <a:p>
            <a:pPr marL="0" indent="0"/>
            <a:r>
              <a:rPr lang="cy-GB" altLang="en-US" sz="1800" dirty="0">
                <a:latin typeface="Arial" panose="020B0604020202020204" pitchFamily="34" charset="0"/>
                <a:cs typeface="Arial" panose="020B0604020202020204" pitchFamily="34" charset="0"/>
              </a:rPr>
              <a:t>Hyfforddiant/Cyrsiau</a:t>
            </a:r>
          </a:p>
          <a:p>
            <a:pPr marL="0" indent="0"/>
            <a:r>
              <a:rPr lang="cy-GB" altLang="en-US" sz="1800" dirty="0">
                <a:latin typeface="Arial" panose="020B0604020202020204" pitchFamily="34" charset="0"/>
                <a:cs typeface="Arial" panose="020B0604020202020204" pitchFamily="34" charset="0"/>
              </a:rPr>
              <a:t>Gwybodaeth a dealltwriaeth = hyder</a:t>
            </a:r>
          </a:p>
          <a:p>
            <a:pPr marL="0" indent="0"/>
            <a:r>
              <a:rPr lang="cy-GB" altLang="en-US" sz="1800" dirty="0">
                <a:latin typeface="Arial" panose="020B0604020202020204" pitchFamily="34" charset="0"/>
                <a:cs typeface="Arial" panose="020B0604020202020204" pitchFamily="34" charset="0"/>
              </a:rPr>
              <a:t>Nabod y plant yn eich gofal</a:t>
            </a:r>
          </a:p>
          <a:p>
            <a:pPr marL="0" indent="0"/>
            <a:r>
              <a:rPr lang="cy-GB" altLang="en-US" sz="1800" dirty="0">
                <a:latin typeface="Arial" panose="020B0604020202020204" pitchFamily="34" charset="0"/>
                <a:cs typeface="Arial" panose="020B0604020202020204" pitchFamily="34" charset="0"/>
              </a:rPr>
              <a:t>Nabod teuluoedd y plan (</a:t>
            </a:r>
            <a:r>
              <a:rPr lang="cy-GB" altLang="en-US" sz="1800" dirty="0" err="1">
                <a:latin typeface="Arial" panose="020B0604020202020204" pitchFamily="34" charset="0"/>
                <a:cs typeface="Arial" panose="020B0604020202020204" pitchFamily="34" charset="0"/>
              </a:rPr>
              <a:t>deal</a:t>
            </a:r>
            <a:r>
              <a:rPr lang="cy-GB" altLang="en-US" sz="1800" dirty="0">
                <a:latin typeface="Arial" panose="020B0604020202020204" pitchFamily="34" charset="0"/>
                <a:cs typeface="Arial" panose="020B0604020202020204" pitchFamily="34" charset="0"/>
              </a:rPr>
              <a:t> cefndiroedd)</a:t>
            </a:r>
          </a:p>
          <a:p>
            <a:pPr marL="0" indent="0"/>
            <a:r>
              <a:rPr lang="cy-GB" altLang="en-US" sz="1800" dirty="0">
                <a:latin typeface="Arial" panose="020B0604020202020204" pitchFamily="34" charset="0"/>
                <a:cs typeface="Arial" panose="020B0604020202020204" pitchFamily="34" charset="0"/>
              </a:rPr>
              <a:t>Adnabod arwyddion a newidiadau mewn ymddygiad</a:t>
            </a:r>
          </a:p>
          <a:p>
            <a:pPr marL="0" indent="0">
              <a:buFont typeface="Arial" panose="020B0604020202020204" pitchFamily="34" charset="0"/>
              <a:buNone/>
            </a:pPr>
            <a:r>
              <a:rPr lang="cy-GB" altLang="en-US" sz="1800" dirty="0">
                <a:latin typeface="Arial" panose="020B0604020202020204" pitchFamily="34" charset="0"/>
                <a:cs typeface="Arial" panose="020B0604020202020204" pitchFamily="34" charset="0"/>
              </a:rPr>
              <a:t>Cydweithio</a:t>
            </a:r>
          </a:p>
          <a:p>
            <a:pPr marL="0" indent="0">
              <a:buFont typeface="Arial" panose="020B0604020202020204" pitchFamily="34" charset="0"/>
              <a:buNone/>
            </a:pPr>
            <a:r>
              <a:rPr lang="cy-GB" altLang="en-US" sz="1800" dirty="0">
                <a:latin typeface="Arial" panose="020B0604020202020204" pitchFamily="34" charset="0"/>
                <a:cs typeface="Arial" panose="020B0604020202020204" pitchFamily="34" charset="0"/>
              </a:rPr>
              <a:t>Cyfathrebu</a:t>
            </a:r>
          </a:p>
          <a:p>
            <a:pPr marL="0" indent="0">
              <a:buFont typeface="Arial" panose="020B0604020202020204" pitchFamily="34" charset="0"/>
              <a:buNone/>
            </a:pPr>
            <a:r>
              <a:rPr lang="cy-GB" altLang="en-US" sz="1800" dirty="0">
                <a:latin typeface="Arial" panose="020B0604020202020204" pitchFamily="34" charset="0"/>
                <a:cs typeface="Arial" panose="020B0604020202020204" pitchFamily="34" charset="0"/>
              </a:rPr>
              <a:t>Cysondeb</a:t>
            </a:r>
          </a:p>
          <a:p>
            <a:pPr marL="0" indent="0">
              <a:buFont typeface="Arial" panose="020B0604020202020204" pitchFamily="34" charset="0"/>
              <a:buNone/>
            </a:pPr>
            <a:r>
              <a:rPr lang="cy-GB" altLang="en-US" sz="1800" dirty="0">
                <a:latin typeface="Arial" panose="020B0604020202020204" pitchFamily="34" charset="0"/>
                <a:cs typeface="Arial" panose="020B0604020202020204" pitchFamily="34" charset="0"/>
              </a:rPr>
              <a:t>Cyfrinachedd</a:t>
            </a:r>
          </a:p>
          <a:p>
            <a:pPr marL="0" indent="0"/>
            <a:r>
              <a:rPr lang="cy-GB" altLang="en-US" sz="1800" b="1" dirty="0">
                <a:latin typeface="Arial" panose="020B0604020202020204" pitchFamily="34" charset="0"/>
                <a:cs typeface="Arial" panose="020B0604020202020204" pitchFamily="34" charset="0"/>
              </a:rPr>
              <a:t>Cyfrifoldeb personol</a:t>
            </a:r>
          </a:p>
          <a:p>
            <a:pPr marL="0" indent="0"/>
            <a:r>
              <a:rPr lang="cy-GB" altLang="en-US" sz="1800" dirty="0">
                <a:latin typeface="Arial" panose="020B0604020202020204" pitchFamily="34" charset="0"/>
                <a:cs typeface="Arial" panose="020B0604020202020204" pitchFamily="34" charset="0"/>
              </a:rPr>
              <a:t>Gweithredu…bob amser…</a:t>
            </a:r>
          </a:p>
        </p:txBody>
      </p:sp>
      <p:sp>
        <p:nvSpPr>
          <p:cNvPr id="2" name="Content Placeholder 1">
            <a:extLst>
              <a:ext uri="{FF2B5EF4-FFF2-40B4-BE49-F238E27FC236}">
                <a16:creationId xmlns:a16="http://schemas.microsoft.com/office/drawing/2014/main" id="{4943F2F2-A1AE-4F9F-924D-0C2400F71F92}"/>
              </a:ext>
            </a:extLst>
          </p:cNvPr>
          <p:cNvSpPr>
            <a:spLocks noGrp="1"/>
          </p:cNvSpPr>
          <p:nvPr>
            <p:ph sz="half" idx="2"/>
          </p:nvPr>
        </p:nvSpPr>
        <p:spPr>
          <a:xfrm>
            <a:off x="5004048" y="1423615"/>
            <a:ext cx="4038600" cy="4321175"/>
          </a:xfrm>
        </p:spPr>
        <p:txBody>
          <a:bodyPr>
            <a:normAutofit lnSpcReduction="10000"/>
          </a:bodyPr>
          <a:lstStyle/>
          <a:p>
            <a:pPr marL="0" indent="0">
              <a:defRPr/>
            </a:pPr>
            <a:r>
              <a:rPr lang="en-GB" altLang="en-US" sz="1800" dirty="0">
                <a:solidFill>
                  <a:schemeClr val="accent6">
                    <a:lumMod val="75000"/>
                  </a:schemeClr>
                </a:solidFill>
                <a:latin typeface="Arial" panose="020B0604020202020204" pitchFamily="34" charset="0"/>
                <a:cs typeface="Arial" panose="020B0604020202020204" pitchFamily="34" charset="0"/>
              </a:rPr>
              <a:t>Training/Courses</a:t>
            </a:r>
          </a:p>
          <a:p>
            <a:pPr marL="0" indent="0">
              <a:defRPr/>
            </a:pPr>
            <a:r>
              <a:rPr lang="en-GB" altLang="en-US" sz="1800" dirty="0">
                <a:solidFill>
                  <a:schemeClr val="accent6">
                    <a:lumMod val="75000"/>
                  </a:schemeClr>
                </a:solidFill>
                <a:latin typeface="Arial" panose="020B0604020202020204" pitchFamily="34" charset="0"/>
                <a:cs typeface="Arial" panose="020B0604020202020204" pitchFamily="34" charset="0"/>
              </a:rPr>
              <a:t>Knowledge and understanding = confidence</a:t>
            </a:r>
          </a:p>
          <a:p>
            <a:pPr marL="0" indent="0">
              <a:defRPr/>
            </a:pPr>
            <a:r>
              <a:rPr lang="en-GB" altLang="en-US" sz="1800" dirty="0">
                <a:solidFill>
                  <a:schemeClr val="accent6">
                    <a:lumMod val="75000"/>
                  </a:schemeClr>
                </a:solidFill>
                <a:latin typeface="Arial" panose="020B0604020202020204" pitchFamily="34" charset="0"/>
                <a:cs typeface="Arial" panose="020B0604020202020204" pitchFamily="34" charset="0"/>
              </a:rPr>
              <a:t>Knowing the children in your care</a:t>
            </a:r>
          </a:p>
          <a:p>
            <a:pPr marL="0" indent="0">
              <a:defRPr/>
            </a:pPr>
            <a:r>
              <a:rPr lang="en-GB" altLang="en-US" sz="1800" dirty="0">
                <a:solidFill>
                  <a:schemeClr val="accent6">
                    <a:lumMod val="75000"/>
                  </a:schemeClr>
                </a:solidFill>
                <a:latin typeface="Arial" panose="020B0604020202020204" pitchFamily="34" charset="0"/>
                <a:cs typeface="Arial" panose="020B0604020202020204" pitchFamily="34" charset="0"/>
              </a:rPr>
              <a:t>Knowing the families of children (understanding backgrounds)</a:t>
            </a:r>
          </a:p>
          <a:p>
            <a:pPr marL="0" indent="0">
              <a:defRPr/>
            </a:pPr>
            <a:r>
              <a:rPr lang="en-GB" altLang="en-US" sz="1800" dirty="0">
                <a:solidFill>
                  <a:schemeClr val="accent6">
                    <a:lumMod val="75000"/>
                  </a:schemeClr>
                </a:solidFill>
                <a:latin typeface="Arial" panose="020B0604020202020204" pitchFamily="34" charset="0"/>
                <a:cs typeface="Arial" panose="020B0604020202020204" pitchFamily="34" charset="0"/>
              </a:rPr>
              <a:t>Recognising signs, indicators and changes to behaviour</a:t>
            </a:r>
          </a:p>
          <a:p>
            <a:pPr marL="0" indent="0">
              <a:buFont typeface="Arial" panose="020B0604020202020204" pitchFamily="34" charset="0"/>
              <a:buNone/>
              <a:defRPr/>
            </a:pPr>
            <a:r>
              <a:rPr lang="en-GB" altLang="en-US" sz="1800" dirty="0">
                <a:solidFill>
                  <a:schemeClr val="accent6">
                    <a:lumMod val="75000"/>
                  </a:schemeClr>
                </a:solidFill>
                <a:latin typeface="Arial" panose="020B0604020202020204" pitchFamily="34" charset="0"/>
                <a:cs typeface="Arial" panose="020B0604020202020204" pitchFamily="34" charset="0"/>
              </a:rPr>
              <a:t>Cooperation</a:t>
            </a:r>
          </a:p>
          <a:p>
            <a:pPr marL="0" indent="0">
              <a:buFont typeface="Arial" panose="020B0604020202020204" pitchFamily="34" charset="0"/>
              <a:buNone/>
              <a:defRPr/>
            </a:pPr>
            <a:r>
              <a:rPr lang="en-GB" altLang="en-US" sz="1800" dirty="0">
                <a:solidFill>
                  <a:schemeClr val="accent6">
                    <a:lumMod val="75000"/>
                  </a:schemeClr>
                </a:solidFill>
                <a:latin typeface="Arial" panose="020B0604020202020204" pitchFamily="34" charset="0"/>
                <a:cs typeface="Arial" panose="020B0604020202020204" pitchFamily="34" charset="0"/>
              </a:rPr>
              <a:t>Communication</a:t>
            </a:r>
          </a:p>
          <a:p>
            <a:pPr marL="0" indent="0">
              <a:buFont typeface="Arial" panose="020B0604020202020204" pitchFamily="34" charset="0"/>
              <a:buNone/>
              <a:defRPr/>
            </a:pPr>
            <a:r>
              <a:rPr lang="en-GB" altLang="en-US" sz="1800" dirty="0">
                <a:solidFill>
                  <a:schemeClr val="accent6">
                    <a:lumMod val="75000"/>
                  </a:schemeClr>
                </a:solidFill>
                <a:latin typeface="Arial" panose="020B0604020202020204" pitchFamily="34" charset="0"/>
                <a:cs typeface="Arial" panose="020B0604020202020204" pitchFamily="34" charset="0"/>
              </a:rPr>
              <a:t>Consistency</a:t>
            </a:r>
          </a:p>
          <a:p>
            <a:pPr marL="0" indent="0">
              <a:buFont typeface="Arial" panose="020B0604020202020204" pitchFamily="34" charset="0"/>
              <a:buNone/>
              <a:defRPr/>
            </a:pPr>
            <a:r>
              <a:rPr lang="en-GB" altLang="en-US" sz="1800" dirty="0">
                <a:solidFill>
                  <a:schemeClr val="accent6">
                    <a:lumMod val="75000"/>
                  </a:schemeClr>
                </a:solidFill>
                <a:latin typeface="Arial" panose="020B0604020202020204" pitchFamily="34" charset="0"/>
                <a:cs typeface="Arial" panose="020B0604020202020204" pitchFamily="34" charset="0"/>
              </a:rPr>
              <a:t>Confidentiality</a:t>
            </a:r>
          </a:p>
          <a:p>
            <a:pPr marL="0" indent="0">
              <a:defRPr/>
            </a:pPr>
            <a:r>
              <a:rPr lang="en-GB" altLang="en-US" sz="1800" b="1" dirty="0">
                <a:solidFill>
                  <a:schemeClr val="accent6">
                    <a:lumMod val="75000"/>
                  </a:schemeClr>
                </a:solidFill>
                <a:latin typeface="Arial" panose="020B0604020202020204" pitchFamily="34" charset="0"/>
                <a:cs typeface="Arial" panose="020B0604020202020204" pitchFamily="34" charset="0"/>
              </a:rPr>
              <a:t>Personal responsibility  </a:t>
            </a:r>
          </a:p>
          <a:p>
            <a:pPr marL="0" indent="0">
              <a:defRPr/>
            </a:pPr>
            <a:r>
              <a:rPr lang="en-GB" altLang="en-US" sz="1800" dirty="0">
                <a:solidFill>
                  <a:schemeClr val="accent6">
                    <a:lumMod val="75000"/>
                  </a:schemeClr>
                </a:solidFill>
                <a:latin typeface="Arial" panose="020B0604020202020204" pitchFamily="34" charset="0"/>
                <a:cs typeface="Arial" panose="020B0604020202020204" pitchFamily="34" charset="0"/>
              </a:rPr>
              <a:t>Action…every time …</a:t>
            </a:r>
          </a:p>
          <a:p>
            <a:pPr>
              <a:defRPr/>
            </a:pPr>
            <a:endParaRPr lang="en-GB"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6910D129-4EED-4EEF-849B-668AF3030F1D}"/>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Ymchwil</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pellach</a:t>
            </a:r>
            <a:r>
              <a:rPr lang="en-US" altLang="en-US" sz="4900" b="1" dirty="0">
                <a:latin typeface="Arial" panose="020B0604020202020204" pitchFamily="34" charset="0"/>
                <a:cs typeface="Arial" panose="020B0604020202020204" pitchFamily="34" charset="0"/>
              </a:rPr>
              <a:t>…</a:t>
            </a:r>
            <a:br>
              <a:rPr lang="en-US" altLang="en-US" sz="4900" b="1" dirty="0">
                <a:latin typeface="Arial" panose="020B0604020202020204" pitchFamily="34" charset="0"/>
                <a:cs typeface="Arial" panose="020B0604020202020204" pitchFamily="34" charset="0"/>
              </a:rPr>
            </a:br>
            <a:r>
              <a:rPr lang="en-US" altLang="en-US" sz="4900" b="1" dirty="0">
                <a:solidFill>
                  <a:schemeClr val="accent6">
                    <a:lumMod val="75000"/>
                  </a:schemeClr>
                </a:solidFill>
                <a:latin typeface="Arial" panose="020B0604020202020204" pitchFamily="34" charset="0"/>
                <a:cs typeface="Arial" panose="020B0604020202020204" pitchFamily="34" charset="0"/>
              </a:rPr>
              <a:t>Further research…</a:t>
            </a:r>
            <a:br>
              <a:rPr lang="en-US" altLang="en-US" dirty="0">
                <a:solidFill>
                  <a:srgbClr val="0000FF"/>
                </a:solidFill>
              </a:rPr>
            </a:br>
            <a:endParaRPr lang="en-GB" altLang="en-US" dirty="0"/>
          </a:p>
        </p:txBody>
      </p:sp>
      <p:pic>
        <p:nvPicPr>
          <p:cNvPr id="70659" name="Content Placeholder 1">
            <a:extLst>
              <a:ext uri="{FF2B5EF4-FFF2-40B4-BE49-F238E27FC236}">
                <a16:creationId xmlns:a16="http://schemas.microsoft.com/office/drawing/2014/main" id="{3975B56A-DA2E-43E9-A6CB-961AE2DBC80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755650" y="1628775"/>
            <a:ext cx="7931150" cy="3384550"/>
          </a:xfr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51EB6-D76A-484E-A6DF-B185DEEFB142}"/>
              </a:ext>
            </a:extLst>
          </p:cNvPr>
          <p:cNvSpPr>
            <a:spLocks noGrp="1"/>
          </p:cNvSpPr>
          <p:nvPr>
            <p:ph type="title"/>
          </p:nvPr>
        </p:nvSpPr>
        <p:spPr/>
        <p:txBody>
          <a:bodyPr>
            <a:normAutofit/>
          </a:bodyPr>
          <a:lstStyle/>
          <a:p>
            <a:pPr algn="ctr"/>
            <a:r>
              <a:rPr lang="en-GB" sz="4400" b="1" dirty="0" err="1">
                <a:cs typeface="Calibri Light"/>
              </a:rPr>
              <a:t>Cyfeirnod</a:t>
            </a:r>
            <a:r>
              <a:rPr lang="en-GB" sz="4400" b="1" dirty="0">
                <a:cs typeface="Calibri Light"/>
              </a:rPr>
              <a:t>/ </a:t>
            </a:r>
            <a:r>
              <a:rPr lang="en-GB" sz="4400" b="1" dirty="0">
                <a:solidFill>
                  <a:schemeClr val="accent6">
                    <a:lumMod val="75000"/>
                  </a:schemeClr>
                </a:solidFill>
                <a:cs typeface="Calibri Light"/>
              </a:rPr>
              <a:t>References</a:t>
            </a:r>
          </a:p>
        </p:txBody>
      </p:sp>
      <p:sp>
        <p:nvSpPr>
          <p:cNvPr id="3" name="Content Placeholder 2">
            <a:extLst>
              <a:ext uri="{FF2B5EF4-FFF2-40B4-BE49-F238E27FC236}">
                <a16:creationId xmlns:a16="http://schemas.microsoft.com/office/drawing/2014/main" id="{4D6D0B93-C5C2-1097-8C4A-CF64BE96FCF3}"/>
              </a:ext>
            </a:extLst>
          </p:cNvPr>
          <p:cNvSpPr>
            <a:spLocks noGrp="1"/>
          </p:cNvSpPr>
          <p:nvPr>
            <p:ph sz="half" idx="1"/>
          </p:nvPr>
        </p:nvSpPr>
        <p:spPr>
          <a:xfrm>
            <a:off x="628650" y="1825625"/>
            <a:ext cx="7605793" cy="4351338"/>
          </a:xfrm>
        </p:spPr>
        <p:txBody>
          <a:bodyPr vert="horz" lIns="91440" tIns="45720" rIns="91440" bIns="45720" rtlCol="0" anchor="t">
            <a:normAutofit/>
          </a:bodyPr>
          <a:lstStyle/>
          <a:p>
            <a:endParaRPr lang="en-GB" dirty="0">
              <a:ea typeface="+mn-lt"/>
              <a:cs typeface="+mn-lt"/>
            </a:endParaRPr>
          </a:p>
          <a:p>
            <a:r>
              <a:rPr lang="en-GB" dirty="0">
                <a:ea typeface="+mn-lt"/>
                <a:cs typeface="+mn-lt"/>
              </a:rPr>
              <a:t>Operation Encompass (no date) </a:t>
            </a:r>
            <a:r>
              <a:rPr lang="en-GB" dirty="0">
                <a:ea typeface="+mn-lt"/>
                <a:cs typeface="+mn-lt"/>
                <a:hlinkClick r:id="rId2"/>
              </a:rPr>
              <a:t>https://www.operationencompass.org/about-us</a:t>
            </a:r>
            <a:r>
              <a:rPr lang="en-GB" dirty="0">
                <a:ea typeface="+mn-lt"/>
                <a:cs typeface="+mn-lt"/>
              </a:rPr>
              <a:t> (Accessed: 10th June 2022).</a:t>
            </a:r>
          </a:p>
          <a:p>
            <a:r>
              <a:rPr lang="en-GB" dirty="0">
                <a:ea typeface="+mn-lt"/>
                <a:cs typeface="+mn-lt"/>
              </a:rPr>
              <a:t>The Office of the Children's Commissioner for Wales (2008) </a:t>
            </a:r>
            <a:r>
              <a:rPr lang="en-GB" dirty="0">
                <a:ea typeface="+mn-lt"/>
                <a:cs typeface="+mn-lt"/>
                <a:hlinkClick r:id="rId3"/>
              </a:rPr>
              <a:t>https://www.basw.co.uk/system/files/resources/basw_125225-1_0.pdf</a:t>
            </a:r>
            <a:r>
              <a:rPr lang="en-GB" dirty="0">
                <a:ea typeface="+mn-lt"/>
                <a:cs typeface="+mn-lt"/>
              </a:rPr>
              <a:t> (Accessed: 10th June 2022)</a:t>
            </a:r>
          </a:p>
          <a:p>
            <a:r>
              <a:rPr lang="en-GB" dirty="0">
                <a:ea typeface="+mn-lt"/>
                <a:cs typeface="+mn-lt"/>
              </a:rPr>
              <a:t>Wales Safeguarding Procedures Project Board (2019) </a:t>
            </a:r>
            <a:r>
              <a:rPr lang="en-GB" dirty="0">
                <a:ea typeface="+mn-lt"/>
                <a:cs typeface="+mn-lt"/>
                <a:hlinkClick r:id="rId4"/>
              </a:rPr>
              <a:t>Wales Safeguarding Procedures</a:t>
            </a:r>
            <a:r>
              <a:rPr lang="en-GB" dirty="0">
                <a:ea typeface="+mn-lt"/>
                <a:cs typeface="+mn-lt"/>
              </a:rPr>
              <a:t> [Accessed 05/12/19]</a:t>
            </a:r>
            <a:endParaRPr lang="en-GB" dirty="0">
              <a:cs typeface="Calibri"/>
            </a:endParaRPr>
          </a:p>
        </p:txBody>
      </p:sp>
    </p:spTree>
    <p:extLst>
      <p:ext uri="{BB962C8B-B14F-4D97-AF65-F5344CB8AC3E}">
        <p14:creationId xmlns:p14="http://schemas.microsoft.com/office/powerpoint/2010/main" val="3226098468"/>
      </p:ext>
    </p:extLst>
  </p:cSld>
  <p:clrMapOvr>
    <a:masterClrMapping/>
  </p:clrMapOvr>
</p:sld>
</file>

<file path=ppt/theme/theme1.xml><?xml version="1.0" encoding="utf-8"?>
<a:theme xmlns:a="http://schemas.openxmlformats.org/drawingml/2006/main" name="UWTSD PP Template (Cream background)">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Them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em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 Template (Cream background)</Template>
  <TotalTime>0</TotalTime>
  <Words>5879</Words>
  <Application>Microsoft Office PowerPoint</Application>
  <PresentationFormat>On-screen Show (4:3)</PresentationFormat>
  <Paragraphs>562</Paragraphs>
  <Slides>50</Slides>
  <Notes>42</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UWTSD PP Template (Cream background)</vt:lpstr>
      <vt:lpstr>    ECEY5008  Diogelu: arfer, deddfwriarth a’r tîm aml-ddisgyblaeth                               Safeguarding: practice, legislation and the multi-disciplinary team  Dilyn Trefniadau Following Procedures Darlith 4  Lecture 4    </vt:lpstr>
      <vt:lpstr>Sgiliau Cyflogadwyedd/Trosglwyddadwy Employability/Transferable Skills</vt:lpstr>
      <vt:lpstr>Rhaglen Ymarferydd Blynyddoedd Cynnar Early Years Practitioner programme</vt:lpstr>
      <vt:lpstr> Cynnwys Contents </vt:lpstr>
      <vt:lpstr> Pwrpas Canllawiau? Purpose of Procedures? </vt:lpstr>
      <vt:lpstr>Comisiynydd Plant Cymru Children’s commissioner for Wales</vt:lpstr>
      <vt:lpstr>Canllawiau amddiffyn plant Cymru Gyfan 2008 All Wales Child Protection Procedures 2008</vt:lpstr>
      <vt:lpstr> I bwy? Who for? </vt:lpstr>
      <vt:lpstr>2019</vt:lpstr>
      <vt:lpstr>PowerPoint Presentation</vt:lpstr>
      <vt:lpstr> Lord Laming </vt:lpstr>
      <vt:lpstr> Fframwaith Deddfwriaethol Legislative Framework </vt:lpstr>
      <vt:lpstr> Fframwaith Deddfwriaethol Legislative Framework </vt:lpstr>
      <vt:lpstr>Teil 2 Tile 2</vt:lpstr>
      <vt:lpstr>Teil 4 Tile 4</vt:lpstr>
      <vt:lpstr>Esiampl Bwrdd Diogelu Lleol Example of Local Safeguarding Board</vt:lpstr>
      <vt:lpstr>Teil 5 Tile 5</vt:lpstr>
      <vt:lpstr> Adnabod Niwed Sylweddol Identifying Significant Harm </vt:lpstr>
      <vt:lpstr>Niwed Sylweddol Significant Harm</vt:lpstr>
      <vt:lpstr> Adran 47 Section 47 </vt:lpstr>
      <vt:lpstr>Adran 47 Section 47</vt:lpstr>
      <vt:lpstr>Cynhadledd Diogelu Plentyn Cychwynnol (CDPC) Initial Child Protection Conference (ICPC)</vt:lpstr>
      <vt:lpstr>Canlyniad CDPC Outcome of an ICCP</vt:lpstr>
      <vt:lpstr>  Pobl proffesiynol yn gweithio gyda’u gilydd Professionals working together </vt:lpstr>
      <vt:lpstr>Fframwaith Asesiad/ Assessment Framework</vt:lpstr>
      <vt:lpstr>Byrddau Diogelu Rhanbarthol (Cymru) Regional Safeguarding Boards (Wales) </vt:lpstr>
      <vt:lpstr>Partneriaeth (Lloegr) Partnerships (England)</vt:lpstr>
      <vt:lpstr>Cyfrifoldebau’r Partneriaeth Diogelu Responsibilities of the Safeguarding Partnership</vt:lpstr>
      <vt:lpstr>Asiantaethau eraill/ Other agencies</vt:lpstr>
      <vt:lpstr>PowerPoint Presentation</vt:lpstr>
      <vt:lpstr>Polisi Diogelu Safeguarding Policy</vt:lpstr>
      <vt:lpstr>PowerPoint Presentation</vt:lpstr>
      <vt:lpstr>PowerPoint Presentation</vt:lpstr>
      <vt:lpstr>PowerPoint Presentation</vt:lpstr>
      <vt:lpstr>PowerPoint Presentation</vt:lpstr>
      <vt:lpstr>PowerPoint Presentation</vt:lpstr>
      <vt:lpstr> Caniatâd rhieni Parental Consent </vt:lpstr>
      <vt:lpstr> Adnabod ac Atgyfeirio Recognition a Referral </vt:lpstr>
      <vt:lpstr> Cadw Cofnodion Record Keeping </vt:lpstr>
      <vt:lpstr>Operation Encompass</vt:lpstr>
      <vt:lpstr>Asesiad Cychwynnol Diogelu Plant Initial Child Protection Conference</vt:lpstr>
      <vt:lpstr>Nawr ymchwiliwch… Now research …</vt:lpstr>
      <vt:lpstr> Diogelu plentyn ar frys Immediate protection of a child </vt:lpstr>
      <vt:lpstr>Symud o fodel cydymffurfiaeth i ddull integredig Moving from a compliance model to an integrated approach</vt:lpstr>
      <vt:lpstr>Model Cydymffurfiad Compliance model</vt:lpstr>
      <vt:lpstr>Dull integredig Integrated Approach</vt:lpstr>
      <vt:lpstr>Cyfrifoldeb Pawb Everyone's Responsibility</vt:lpstr>
      <vt:lpstr>I gloi… To summarise…</vt:lpstr>
      <vt:lpstr> Ymchwil pellach… Further research… </vt:lpstr>
      <vt:lpstr>Cyfeirnod/ References</vt:lpstr>
    </vt:vector>
  </TitlesOfParts>
  <Company>Stills Design &amp; Advertising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Templed PowerPoint Bwrdd yr Iaith Gymraeg</dc:title>
  <dc:creator>chris carpenter</dc:creator>
  <cp:keywords>templed, dempled, thempled, powerpoint, bwrdd, fwrdd, iaith, cymraeg, gymraeg, chymraeg, cyflwyniadau, gyflwyniadau, chyflwyniadau, delwedd, ddelwedd,</cp:keywords>
  <cp:lastModifiedBy>Natasha Young</cp:lastModifiedBy>
  <cp:revision>310</cp:revision>
  <cp:lastPrinted>2019-09-26T07:22:30Z</cp:lastPrinted>
  <dcterms:created xsi:type="dcterms:W3CDTF">2004-04-06T15:50:52Z</dcterms:created>
  <dcterms:modified xsi:type="dcterms:W3CDTF">2023-06-12T10:44:14Z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WLBCategory">
    <vt:lpwstr>61</vt:lpwstr>
  </property>
  <property fmtid="{D5CDD505-2E9C-101B-9397-08002B2CF9AE}" pid="3" name="Target Audiences">
    <vt:lpwstr/>
  </property>
  <property fmtid="{D5CDD505-2E9C-101B-9397-08002B2CF9AE}" pid="4" name="Description0">
    <vt:lpwstr>Dyma dempled y Bwrdd ar gyfer cyflwyniadau PowerPoint. Mae'n cynnwys gwybodaeth a fydd o gymorth i chi lunio cyflwyniadau sydd yn cyflwyno delwedd y Bwrdd yn gyson. Cofiwch lynu'n gaeth at y templed - peidiwch â'i newid o gwbl.</vt:lpwstr>
  </property>
  <property fmtid="{D5CDD505-2E9C-101B-9397-08002B2CF9AE}" pid="5" name="Sites">
    <vt:lpwstr>;#Intranet Site;#</vt:lpwstr>
  </property>
  <property fmtid="{D5CDD505-2E9C-101B-9397-08002B2CF9AE}" pid="6" name="Name">
    <vt:lpwstr>1091.PPT</vt:lpwstr>
  </property>
  <property fmtid="{D5CDD505-2E9C-101B-9397-08002B2CF9AE}" pid="7" name="Date">
    <vt:lpwstr>2007-03-12T00:00:00Z</vt:lpwstr>
  </property>
  <property fmtid="{D5CDD505-2E9C-101B-9397-08002B2CF9AE}" pid="8" name="Order">
    <vt:lpwstr>211100.000000000</vt:lpwstr>
  </property>
  <property fmtid="{D5CDD505-2E9C-101B-9397-08002B2CF9AE}" pid="9" name="Hidden">
    <vt:lpwstr>0</vt:lpwstr>
  </property>
  <property fmtid="{D5CDD505-2E9C-101B-9397-08002B2CF9AE}" pid="10" name="IsPopular">
    <vt:lpwstr>0</vt:lpwstr>
  </property>
  <property fmtid="{D5CDD505-2E9C-101B-9397-08002B2CF9AE}" pid="11" name="xd_Signature">
    <vt:lpwstr/>
  </property>
  <property fmtid="{D5CDD505-2E9C-101B-9397-08002B2CF9AE}" pid="12" name="TemplateUrl">
    <vt:lpwstr/>
  </property>
  <property fmtid="{D5CDD505-2E9C-101B-9397-08002B2CF9AE}" pid="13" name="PublishingStartDate">
    <vt:lpwstr/>
  </property>
  <property fmtid="{D5CDD505-2E9C-101B-9397-08002B2CF9AE}" pid="14" name="PublishingExpirationDate">
    <vt:lpwstr/>
  </property>
  <property fmtid="{D5CDD505-2E9C-101B-9397-08002B2CF9AE}" pid="15" name="xd_ProgID">
    <vt:lpwstr/>
  </property>
  <property fmtid="{D5CDD505-2E9C-101B-9397-08002B2CF9AE}" pid="16" name="Keywords0">
    <vt:lpwstr>templed, dempled, thempled, powerpoint, bwrdd, fwrdd, iaith, cymraeg, gymraeg, chymraeg, cyflwyniadau, gyflwyniadau, chyflwyniadau, delwedd, ddelwedd, </vt:lpwstr>
  </property>
  <property fmtid="{D5CDD505-2E9C-101B-9397-08002B2CF9AE}" pid="17" name="Language">
    <vt:lpwstr>Welsh</vt:lpwstr>
  </property>
  <property fmtid="{D5CDD505-2E9C-101B-9397-08002B2CF9AE}" pid="18" name="display_urn:schemas-microsoft-com:office:office#Editor">
    <vt:lpwstr>NTDD2413\Operator</vt:lpwstr>
  </property>
  <property fmtid="{D5CDD505-2E9C-101B-9397-08002B2CF9AE}" pid="19" name="display_urn:schemas-microsoft-com:office:office#Author">
    <vt:lpwstr>Jeremy Evas</vt:lpwstr>
  </property>
  <property fmtid="{D5CDD505-2E9C-101B-9397-08002B2CF9AE}" pid="20" name="ContentTypeId">
    <vt:lpwstr>0x01010029C9ACB7DBE74D46989F0EEF1A4019DC</vt:lpwstr>
  </property>
</Properties>
</file>