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4681"/>
  </p:normalViewPr>
  <p:slideViewPr>
    <p:cSldViewPr snapToGrid="0" snapToObjects="1">
      <p:cViewPr varScale="1">
        <p:scale>
          <a:sx n="121" d="100"/>
          <a:sy n="121" d="100"/>
        </p:scale>
        <p:origin x="20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7/10/26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7/10/26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7/10/26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7/10/26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7/10/26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7/10/26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7/10/26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F4A5-B69F-A848-80F4-E8BBF84DCED6}"/>
              </a:ext>
            </a:extLst>
          </p:cNvPr>
          <p:cNvSpPr>
            <a:spLocks noGrp="1"/>
          </p:cNvSpPr>
          <p:nvPr>
            <p:ph type="ctrTitle"/>
          </p:nvPr>
        </p:nvSpPr>
        <p:spPr>
          <a:xfrm>
            <a:off x="2831651" y="4803197"/>
            <a:ext cx="5518066" cy="2268559"/>
          </a:xfrm>
        </p:spPr>
        <p:txBody>
          <a:bodyPr>
            <a:normAutofit/>
          </a:bodyPr>
          <a:lstStyle/>
          <a:p>
            <a:r>
              <a:rPr lang="en-US" sz="1800" dirty="0"/>
              <a:t>Malik Shaukat sultan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2309243</a:t>
            </a:r>
            <a:r>
              <a:rPr lang="en-GB" sz="1800" dirty="0">
                <a:effectLst/>
              </a:rPr>
              <a:t> </a:t>
            </a:r>
            <a:r>
              <a:rPr lang="en-US" sz="1800" dirty="0"/>
              <a:t> </a:t>
            </a:r>
          </a:p>
        </p:txBody>
      </p:sp>
      <p:sp>
        <p:nvSpPr>
          <p:cNvPr id="3" name="Subtitle 2">
            <a:extLst>
              <a:ext uri="{FF2B5EF4-FFF2-40B4-BE49-F238E27FC236}">
                <a16:creationId xmlns:a16="http://schemas.microsoft.com/office/drawing/2014/main" id="{9064C910-0633-2946-9612-F3034A968EB3}"/>
              </a:ext>
            </a:extLst>
          </p:cNvPr>
          <p:cNvSpPr>
            <a:spLocks noGrp="1"/>
          </p:cNvSpPr>
          <p:nvPr>
            <p:ph type="subTitle" idx="1"/>
          </p:nvPr>
        </p:nvSpPr>
        <p:spPr>
          <a:xfrm>
            <a:off x="2831651" y="1124075"/>
            <a:ext cx="5357600" cy="2858983"/>
          </a:xfrm>
        </p:spPr>
        <p:txBody>
          <a:bodyPr>
            <a:noAutofit/>
          </a:bodyPr>
          <a:lstStyle/>
          <a:p>
            <a:r>
              <a:rPr lang="en-GB" sz="2800" b="1" dirty="0">
                <a:effectLst/>
                <a:latin typeface="Arial" panose="020B0604020202020204" pitchFamily="34" charset="0"/>
                <a:ea typeface="Times New Roman" panose="02020603050405020304" pitchFamily="18" charset="0"/>
              </a:rPr>
              <a:t>Health, Wellbeing and Sustainable Development</a:t>
            </a:r>
            <a:r>
              <a:rPr lang="en-GB" sz="2800" b="1" dirty="0">
                <a:effectLst/>
              </a:rPr>
              <a:t> </a:t>
            </a:r>
            <a:r>
              <a:rPr lang="en-US" sz="2800" b="1" dirty="0"/>
              <a:t>6030 component 1</a:t>
            </a:r>
          </a:p>
          <a:p>
            <a:r>
              <a:rPr lang="en-GB" sz="2800" b="1" dirty="0">
                <a:effectLst/>
                <a:latin typeface="Arial" panose="020B0604020202020204" pitchFamily="34" charset="0"/>
                <a:ea typeface="Times New Roman" panose="02020603050405020304" pitchFamily="18" charset="0"/>
              </a:rPr>
              <a:t>Lecturer: Philip Jones </a:t>
            </a:r>
            <a:r>
              <a:rPr lang="en-US" sz="2800" dirty="0"/>
              <a:t> </a:t>
            </a:r>
          </a:p>
        </p:txBody>
      </p:sp>
    </p:spTree>
    <p:extLst>
      <p:ext uri="{BB962C8B-B14F-4D97-AF65-F5344CB8AC3E}">
        <p14:creationId xmlns:p14="http://schemas.microsoft.com/office/powerpoint/2010/main" val="2751733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C8866B-6FBC-784E-94FD-7ACA679D3B7D}"/>
              </a:ext>
            </a:extLst>
          </p:cNvPr>
          <p:cNvSpPr txBox="1"/>
          <p:nvPr/>
        </p:nvSpPr>
        <p:spPr>
          <a:xfrm>
            <a:off x="2432487" y="1844593"/>
            <a:ext cx="7327025" cy="3477875"/>
          </a:xfrm>
          <a:prstGeom prst="rect">
            <a:avLst/>
          </a:prstGeom>
          <a:noFill/>
        </p:spPr>
        <p:txBody>
          <a:bodyPr wrap="square">
            <a:spAutoFit/>
          </a:bodyPr>
          <a:lstStyle/>
          <a:p>
            <a:r>
              <a:rPr lang="en-GB" sz="4400" dirty="0"/>
              <a:t>Critically Examining the Integration of Health, Wellbeing and Sustainable Development in Health and Social Care</a:t>
            </a:r>
            <a:endParaRPr lang="en-US" sz="4400" dirty="0"/>
          </a:p>
        </p:txBody>
      </p:sp>
    </p:spTree>
    <p:extLst>
      <p:ext uri="{BB962C8B-B14F-4D97-AF65-F5344CB8AC3E}">
        <p14:creationId xmlns:p14="http://schemas.microsoft.com/office/powerpoint/2010/main" val="3517074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7" name="Freeform: Shape 16">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 name="Picture 18">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1" name="Rectangle 20">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Oval 26">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6A08B6D-471F-EF43-822B-C0AAA08BFB4E}"/>
              </a:ext>
            </a:extLst>
          </p:cNvPr>
          <p:cNvSpPr txBox="1"/>
          <p:nvPr/>
        </p:nvSpPr>
        <p:spPr>
          <a:xfrm>
            <a:off x="1785938" y="2052116"/>
            <a:ext cx="9452519" cy="3997828"/>
          </a:xfrm>
          <a:prstGeom prst="rect">
            <a:avLst/>
          </a:prstGeom>
        </p:spPr>
        <p:txBody>
          <a:bodyPr vert="horz" lIns="91440" tIns="45720" rIns="91440" bIns="45720" rtlCol="0" anchor="t">
            <a:normAutofit/>
          </a:bodyPr>
          <a:lstStyle/>
          <a:p>
            <a:pPr defTabSz="914400">
              <a:lnSpc>
                <a:spcPct val="120000"/>
              </a:lnSpc>
              <a:spcAft>
                <a:spcPts val="600"/>
              </a:spcAft>
              <a:buClr>
                <a:schemeClr val="accent6"/>
              </a:buClr>
              <a:buSzPct val="90000"/>
              <a:buFont typeface="Wingdings" panose="05000000000000000000" pitchFamily="2" charset="2"/>
              <a:buChar char="§"/>
            </a:pPr>
            <a:r>
              <a:rPr lang="en-US" dirty="0"/>
              <a:t>Health, wellbeing and sustainable development are now closely linked in health and social care because services must improve present outcomes while remaining effective for future generations (World Health Organization, 2023; World Health Organization, 2025a). This shift has moved attention beyond treatment alone to prevention, equity and wider social factors that shape health (World Health Organization, 2025b)</a:t>
            </a:r>
          </a:p>
        </p:txBody>
      </p:sp>
      <p:sp>
        <p:nvSpPr>
          <p:cNvPr id="6" name="TextBox 5">
            <a:extLst>
              <a:ext uri="{FF2B5EF4-FFF2-40B4-BE49-F238E27FC236}">
                <a16:creationId xmlns:a16="http://schemas.microsoft.com/office/drawing/2014/main" id="{F774FD8D-03FC-304A-BE95-6088C63D0918}"/>
              </a:ext>
            </a:extLst>
          </p:cNvPr>
          <p:cNvSpPr txBox="1"/>
          <p:nvPr/>
        </p:nvSpPr>
        <p:spPr>
          <a:xfrm>
            <a:off x="2648608" y="583324"/>
            <a:ext cx="3819754" cy="523220"/>
          </a:xfrm>
          <a:prstGeom prst="rect">
            <a:avLst/>
          </a:prstGeom>
          <a:noFill/>
        </p:spPr>
        <p:txBody>
          <a:bodyPr wrap="square" rtlCol="0">
            <a:spAutoFit/>
          </a:bodyPr>
          <a:lstStyle/>
          <a:p>
            <a:pPr>
              <a:spcAft>
                <a:spcPts val="600"/>
              </a:spcAft>
            </a:pPr>
            <a:r>
              <a:rPr lang="en-US" sz="2800" dirty="0"/>
              <a:t>Introduction </a:t>
            </a:r>
            <a:endParaRPr lang="en-US" sz="2800"/>
          </a:p>
        </p:txBody>
      </p:sp>
    </p:spTree>
    <p:extLst>
      <p:ext uri="{BB962C8B-B14F-4D97-AF65-F5344CB8AC3E}">
        <p14:creationId xmlns:p14="http://schemas.microsoft.com/office/powerpoint/2010/main" val="2734442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CD557CE-2AB8-44E1-AABA-A21D2274F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58DCB6E5-A344-4A17-A353-EC4D71E6C4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4D82F4F2-6117-4CCD-94A7-4AFD603EC3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3CCA9FB2-FFC7-4B6D-8E30-9D2CC14E7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CF6D6F6-E7F9-4521-BD22-74A61D8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B566E74-1425-46AC-885D-D2DAEE365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FD971-47E5-244B-91C1-FA49A0C1D278}"/>
              </a:ext>
            </a:extLst>
          </p:cNvPr>
          <p:cNvSpPr>
            <a:spLocks noGrp="1"/>
          </p:cNvSpPr>
          <p:nvPr>
            <p:ph type="title"/>
          </p:nvPr>
        </p:nvSpPr>
        <p:spPr>
          <a:xfrm>
            <a:off x="1969804" y="808056"/>
            <a:ext cx="3317492" cy="1077229"/>
          </a:xfrm>
        </p:spPr>
        <p:txBody>
          <a:bodyPr vert="horz" lIns="91440" tIns="45720" rIns="91440" bIns="45720" rtlCol="0" anchor="t">
            <a:normAutofit/>
          </a:bodyPr>
          <a:lstStyle/>
          <a:p>
            <a:pPr algn="l"/>
            <a:r>
              <a:rPr lang="en-US" dirty="0"/>
              <a:t>Key concepts </a:t>
            </a:r>
            <a:endParaRPr lang="en-US"/>
          </a:p>
        </p:txBody>
      </p:sp>
      <p:sp>
        <p:nvSpPr>
          <p:cNvPr id="5" name="TextBox 4">
            <a:extLst>
              <a:ext uri="{FF2B5EF4-FFF2-40B4-BE49-F238E27FC236}">
                <a16:creationId xmlns:a16="http://schemas.microsoft.com/office/drawing/2014/main" id="{0C3E1A02-372B-0046-8EC2-C79A5BE5AAD5}"/>
              </a:ext>
            </a:extLst>
          </p:cNvPr>
          <p:cNvSpPr txBox="1"/>
          <p:nvPr/>
        </p:nvSpPr>
        <p:spPr>
          <a:xfrm>
            <a:off x="1969803" y="2052116"/>
            <a:ext cx="3317493" cy="3997828"/>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buFont typeface="Wingdings" panose="05000000000000000000" pitchFamily="2" charset="2"/>
              <a:buChar char="§"/>
            </a:pPr>
            <a:r>
              <a:rPr lang="en-US" sz="1500"/>
              <a:t>Health is more than the absence of disease; it includes physical, mental and social well-being (World Health Organization, 2021). Wellbeing is a holistic concept covering emotional, social and physical functioning as well as life satisfaction (World Health Organization, 2021). Sustainable development means meeting current needs without compromising the ability of future generations to meet theirs (World Health Organization, 2023).</a:t>
            </a:r>
          </a:p>
        </p:txBody>
      </p:sp>
      <p:pic>
        <p:nvPicPr>
          <p:cNvPr id="9" name="Graphic 8" descr="Stethoscope">
            <a:extLst>
              <a:ext uri="{FF2B5EF4-FFF2-40B4-BE49-F238E27FC236}">
                <a16:creationId xmlns:a16="http://schemas.microsoft.com/office/drawing/2014/main" id="{8DC9B5C5-972F-2F92-3969-18BB1B28B72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4766" y="1103522"/>
            <a:ext cx="4651619" cy="465161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4" name="Rectangle 23">
            <a:extLst>
              <a:ext uri="{FF2B5EF4-FFF2-40B4-BE49-F238E27FC236}">
                <a16:creationId xmlns:a16="http://schemas.microsoft.com/office/drawing/2014/main" id="{06858379-D070-40E4-8A3D-F29E90C5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33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4BED97-055E-6D42-AA36-9FEACA737ACE}"/>
              </a:ext>
            </a:extLst>
          </p:cNvPr>
          <p:cNvSpPr>
            <a:spLocks noGrp="1"/>
          </p:cNvSpPr>
          <p:nvPr>
            <p:ph type="title"/>
          </p:nvPr>
        </p:nvSpPr>
        <p:spPr>
          <a:xfrm>
            <a:off x="1518412" y="1201723"/>
            <a:ext cx="3133750" cy="4454554"/>
          </a:xfrm>
        </p:spPr>
        <p:txBody>
          <a:bodyPr vert="horz" lIns="91440" tIns="45720" rIns="91440" bIns="45720" rtlCol="0" anchor="ctr">
            <a:normAutofit/>
          </a:bodyPr>
          <a:lstStyle/>
          <a:p>
            <a:r>
              <a:rPr lang="en-US" sz="3600"/>
              <a:t>Why these ideas matter</a:t>
            </a:r>
          </a:p>
        </p:txBody>
      </p:sp>
      <p:sp>
        <p:nvSpPr>
          <p:cNvPr id="5" name="TextBox 4">
            <a:extLst>
              <a:ext uri="{FF2B5EF4-FFF2-40B4-BE49-F238E27FC236}">
                <a16:creationId xmlns:a16="http://schemas.microsoft.com/office/drawing/2014/main" id="{01B81FCC-BE92-F04A-AD8D-F334F222D90A}"/>
              </a:ext>
            </a:extLst>
          </p:cNvPr>
          <p:cNvSpPr txBox="1"/>
          <p:nvPr/>
        </p:nvSpPr>
        <p:spPr>
          <a:xfrm>
            <a:off x="5454363" y="1201723"/>
            <a:ext cx="5329250" cy="4454554"/>
          </a:xfrm>
          <a:prstGeom prst="rect">
            <a:avLst/>
          </a:prstGeom>
        </p:spPr>
        <p:txBody>
          <a:bodyPr vert="horz" lIns="91440" tIns="45720" rIns="91440" bIns="45720" rtlCol="0" anchor="ctr">
            <a:normAutofit/>
          </a:bodyPr>
          <a:lstStyle/>
          <a:p>
            <a:pPr defTabSz="914400">
              <a:lnSpc>
                <a:spcPct val="120000"/>
              </a:lnSpc>
              <a:spcAft>
                <a:spcPts val="600"/>
              </a:spcAft>
              <a:buClr>
                <a:schemeClr val="accent6"/>
              </a:buClr>
              <a:buSzPct val="90000"/>
              <a:buFont typeface="Wingdings" panose="05000000000000000000" pitchFamily="2" charset="2"/>
              <a:buChar char="§"/>
            </a:pPr>
            <a:r>
              <a:rPr lang="en-US"/>
              <a:t>WHO argues that health is heavily shaped by social determinants such as housing, income, education and employment (World Health Organization, 2025b). This means health and social care services cannot work effectively in isolation from wider public policy (World Health Organization, 2023). The integration of these concepts is therefore central to modern service planning, prevention and long-term resilience (World Health Organization, 2023)</a:t>
            </a:r>
          </a:p>
        </p:txBody>
      </p:sp>
    </p:spTree>
    <p:extLst>
      <p:ext uri="{BB962C8B-B14F-4D97-AF65-F5344CB8AC3E}">
        <p14:creationId xmlns:p14="http://schemas.microsoft.com/office/powerpoint/2010/main" val="1966058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97B08B2-0DA5-4B7F-A47D-5C15ECFB0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tethoscope">
            <a:extLst>
              <a:ext uri="{FF2B5EF4-FFF2-40B4-BE49-F238E27FC236}">
                <a16:creationId xmlns:a16="http://schemas.microsoft.com/office/drawing/2014/main" id="{F0ECEF43-E08D-81AF-666A-3EBE853421C4}"/>
              </a:ext>
            </a:extLst>
          </p:cNvPr>
          <p:cNvPicPr>
            <a:picLocks noChangeAspect="1"/>
          </p:cNvPicPr>
          <p:nvPr/>
        </p:nvPicPr>
        <p:blipFill>
          <a:blip r:embed="rId3"/>
          <a:srcRect t="4877" r="-1" b="10850"/>
          <a:stretch>
            <a:fillRect/>
          </a:stretch>
        </p:blipFill>
        <p:spPr>
          <a:xfrm>
            <a:off x="20" y="227"/>
            <a:ext cx="12191675" cy="6858000"/>
          </a:xfrm>
          <a:prstGeom prst="rect">
            <a:avLst/>
          </a:prstGeom>
        </p:spPr>
      </p:pic>
      <p:pic>
        <p:nvPicPr>
          <p:cNvPr id="13" name="Picture 12">
            <a:extLst>
              <a:ext uri="{FF2B5EF4-FFF2-40B4-BE49-F238E27FC236}">
                <a16:creationId xmlns:a16="http://schemas.microsoft.com/office/drawing/2014/main" id="{19C770FC-6D2D-4B73-8219-CFEB0B146F7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2DD31FDA-BCB5-4B8D-8FB8-8CCF019C9F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590A298A-601D-412F-9A93-09DCA9DBE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474A3CD-596C-4FAC-8913-C98848CD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A99299-7151-43AF-94CF-2ADA8412B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50C8F-9EEA-5C4E-A538-9D794EEDCAF1}"/>
              </a:ext>
            </a:extLst>
          </p:cNvPr>
          <p:cNvSpPr>
            <a:spLocks noGrp="1"/>
          </p:cNvSpPr>
          <p:nvPr>
            <p:ph type="title"/>
          </p:nvPr>
        </p:nvSpPr>
        <p:spPr>
          <a:xfrm>
            <a:off x="1974738" y="808056"/>
            <a:ext cx="2659944" cy="1225532"/>
          </a:xfrm>
        </p:spPr>
        <p:txBody>
          <a:bodyPr vert="horz" lIns="91440" tIns="45720" rIns="91440" bIns="45720" rtlCol="0" anchor="t">
            <a:normAutofit/>
          </a:bodyPr>
          <a:lstStyle/>
          <a:p>
            <a:pPr algn="l"/>
            <a:r>
              <a:rPr lang="en-US" sz="2600"/>
              <a:t>Integration of approaches</a:t>
            </a:r>
          </a:p>
        </p:txBody>
      </p:sp>
      <p:sp>
        <p:nvSpPr>
          <p:cNvPr id="5" name="TextBox 4">
            <a:extLst>
              <a:ext uri="{FF2B5EF4-FFF2-40B4-BE49-F238E27FC236}">
                <a16:creationId xmlns:a16="http://schemas.microsoft.com/office/drawing/2014/main" id="{12F9C780-63E6-DF49-91A9-21751712B64E}"/>
              </a:ext>
            </a:extLst>
          </p:cNvPr>
          <p:cNvSpPr txBox="1"/>
          <p:nvPr/>
        </p:nvSpPr>
        <p:spPr>
          <a:xfrm>
            <a:off x="1966281" y="2171700"/>
            <a:ext cx="2668401" cy="3878243"/>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buFont typeface="Wingdings" panose="05000000000000000000" pitchFamily="2" charset="2"/>
              <a:buChar char="§"/>
            </a:pPr>
            <a:r>
              <a:rPr lang="en-US" sz="1200"/>
              <a:t>Health in All Policies requires non-health sectors to consider the health and equity consequences of their decisions (World Health Organization, 2023; World Health Organization, 2025c). Holistic care also means combining physical, mental and social support rather than treating conditions as separate issues (World Health Organization, 2021). In practice, this creates more coordinated and person-centred care, but it also requires strong partnership working and shared accountability (World Health Organization, 2023)</a:t>
            </a:r>
          </a:p>
        </p:txBody>
      </p:sp>
      <p:sp>
        <p:nvSpPr>
          <p:cNvPr id="23" name="Rectangle 22">
            <a:extLst>
              <a:ext uri="{FF2B5EF4-FFF2-40B4-BE49-F238E27FC236}">
                <a16:creationId xmlns:a16="http://schemas.microsoft.com/office/drawing/2014/main" id="{09BB4655-F250-4A6F-9526-13AFF6118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8167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D02AEE-30DC-4942-A9CA-7A14F8B8E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D5823F2-909F-442D-BD72-0681CCC140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4231EAF6-FA22-4615-A4D3-D171F7E17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F2699857-2714-4E6A-8E11-6BEB9DF7F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46078E7-FDC0-448B-97DE-4EDA7702E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66E038-37B1-43CF-AFE0-B21E9F57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E5ECC-7D46-F149-A466-5E420E453982}"/>
              </a:ext>
            </a:extLst>
          </p:cNvPr>
          <p:cNvSpPr>
            <a:spLocks noGrp="1"/>
          </p:cNvSpPr>
          <p:nvPr>
            <p:ph type="title"/>
          </p:nvPr>
        </p:nvSpPr>
        <p:spPr>
          <a:xfrm>
            <a:off x="1964444" y="808056"/>
            <a:ext cx="3319381" cy="1077229"/>
          </a:xfrm>
        </p:spPr>
        <p:txBody>
          <a:bodyPr>
            <a:normAutofit/>
          </a:bodyPr>
          <a:lstStyle/>
          <a:p>
            <a:pPr algn="l"/>
            <a:r>
              <a:rPr lang="en-GB" dirty="0"/>
              <a:t>Theoretical perspectives</a:t>
            </a:r>
            <a:endParaRPr lang="en-US"/>
          </a:p>
        </p:txBody>
      </p:sp>
      <p:sp>
        <p:nvSpPr>
          <p:cNvPr id="3" name="Content Placeholder 2">
            <a:extLst>
              <a:ext uri="{FF2B5EF4-FFF2-40B4-BE49-F238E27FC236}">
                <a16:creationId xmlns:a16="http://schemas.microsoft.com/office/drawing/2014/main" id="{0F7708F8-6773-7342-B7B9-8706DC32141F}"/>
              </a:ext>
            </a:extLst>
          </p:cNvPr>
          <p:cNvSpPr>
            <a:spLocks noGrp="1"/>
          </p:cNvSpPr>
          <p:nvPr>
            <p:ph idx="1"/>
          </p:nvPr>
        </p:nvSpPr>
        <p:spPr>
          <a:xfrm>
            <a:off x="1964444" y="2052116"/>
            <a:ext cx="3319381" cy="3997828"/>
          </a:xfrm>
        </p:spPr>
        <p:txBody>
          <a:bodyPr>
            <a:normAutofit/>
          </a:bodyPr>
          <a:lstStyle/>
          <a:p>
            <a:pPr>
              <a:lnSpc>
                <a:spcPct val="110000"/>
              </a:lnSpc>
            </a:pPr>
            <a:r>
              <a:rPr lang="en-GB" sz="1400"/>
              <a:t>The biopsychosocial model combines biological, psychological and social influences on health and illness (Wade and Halligan, 2017; Engel, 1977). It is useful because many health problems are affected by stress, behaviour and social context as well as biology (Wade and Halligan, 2017). However, a critical limitation is that the model can become too broad unless it is applied carefully to specific conditions and settings (Wade and Halligan, 2017).</a:t>
            </a:r>
            <a:endParaRPr lang="en-US" sz="1400"/>
          </a:p>
        </p:txBody>
      </p:sp>
      <p:pic>
        <p:nvPicPr>
          <p:cNvPr id="5" name="Picture 4" descr="Molecular DNA structure">
            <a:extLst>
              <a:ext uri="{FF2B5EF4-FFF2-40B4-BE49-F238E27FC236}">
                <a16:creationId xmlns:a16="http://schemas.microsoft.com/office/drawing/2014/main" id="{A7798407-995E-4FE4-AE3C-5492255A4682}"/>
              </a:ext>
            </a:extLst>
          </p:cNvPr>
          <p:cNvPicPr>
            <a:picLocks noChangeAspect="1"/>
          </p:cNvPicPr>
          <p:nvPr/>
        </p:nvPicPr>
        <p:blipFill>
          <a:blip r:embed="rId5"/>
          <a:srcRect l="19461" r="29065" b="-2"/>
          <a:stretch>
            <a:fillRect/>
          </a:stretch>
        </p:blipFill>
        <p:spPr>
          <a:xfrm>
            <a:off x="6096543" y="227"/>
            <a:ext cx="5288377" cy="6858000"/>
          </a:xfrm>
          <a:prstGeom prst="rect">
            <a:avLst/>
          </a:prstGeom>
          <a:ln w="12700">
            <a:solidFill>
              <a:schemeClr val="tx1"/>
            </a:solidFill>
          </a:ln>
        </p:spPr>
      </p:pic>
      <p:sp>
        <p:nvSpPr>
          <p:cNvPr id="21" name="Rectangle 20">
            <a:extLst>
              <a:ext uri="{FF2B5EF4-FFF2-40B4-BE49-F238E27FC236}">
                <a16:creationId xmlns:a16="http://schemas.microsoft.com/office/drawing/2014/main" id="{31E37FC9-ED36-42CE-9877-9EAB50FA8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916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useBgFill="1">
        <p:nvSpPr>
          <p:cNvPr id="10" name="Rectangle 9">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FCFF961-4E84-4FD1-859C-B7F410031C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793" y="0"/>
            <a:ext cx="4632503" cy="6858000"/>
          </a:xfrm>
          <a:prstGeom prst="rect">
            <a:avLst/>
          </a:prstGeom>
        </p:spPr>
      </p:pic>
      <p:sp>
        <p:nvSpPr>
          <p:cNvPr id="2" name="Title 1">
            <a:extLst>
              <a:ext uri="{FF2B5EF4-FFF2-40B4-BE49-F238E27FC236}">
                <a16:creationId xmlns:a16="http://schemas.microsoft.com/office/drawing/2014/main" id="{0CDFA25F-D21A-A246-8659-0FC1D7454480}"/>
              </a:ext>
            </a:extLst>
          </p:cNvPr>
          <p:cNvSpPr>
            <a:spLocks noGrp="1"/>
          </p:cNvSpPr>
          <p:nvPr>
            <p:ph type="title"/>
          </p:nvPr>
        </p:nvSpPr>
        <p:spPr>
          <a:xfrm>
            <a:off x="1389300" y="1201723"/>
            <a:ext cx="2888120" cy="4454554"/>
          </a:xfrm>
        </p:spPr>
        <p:txBody>
          <a:bodyPr anchor="ctr">
            <a:normAutofit/>
          </a:bodyPr>
          <a:lstStyle/>
          <a:p>
            <a:r>
              <a:rPr lang="en-GB" sz="3600"/>
              <a:t>Policy and governance</a:t>
            </a:r>
            <a:endParaRPr lang="en-US" sz="3600"/>
          </a:p>
        </p:txBody>
      </p:sp>
      <p:sp>
        <p:nvSpPr>
          <p:cNvPr id="14" name="Rectangle 13">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F737BB4-6553-47A8-893F-178A10C6B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77F2504-FEC1-634E-B38E-E674BA626E94}"/>
              </a:ext>
            </a:extLst>
          </p:cNvPr>
          <p:cNvSpPr>
            <a:spLocks noGrp="1"/>
          </p:cNvSpPr>
          <p:nvPr>
            <p:ph idx="1"/>
          </p:nvPr>
        </p:nvSpPr>
        <p:spPr>
          <a:xfrm>
            <a:off x="5329969" y="647750"/>
            <a:ext cx="5850936" cy="5571066"/>
          </a:xfrm>
        </p:spPr>
        <p:txBody>
          <a:bodyPr anchor="ctr">
            <a:normAutofit/>
          </a:bodyPr>
          <a:lstStyle/>
          <a:p>
            <a:r>
              <a:rPr lang="en-GB" sz="1800"/>
              <a:t>Health policies increasingly support prevention, mental health and integrated care, reflecting a wider commitment to wellbeing rather than treatment alone (NHS England, 2019). However, implementation is oen limited by funding pressures, workforce shortages and regulatory complexity (NHS England, 2019; World Health Organization, 2023). This means good policy does not automatically lead to good service delivery unless there is sustained investment and coordination (World Health Organization, 2023).</a:t>
            </a:r>
            <a:endParaRPr lang="en-US" sz="1800"/>
          </a:p>
        </p:txBody>
      </p:sp>
    </p:spTree>
    <p:extLst>
      <p:ext uri="{BB962C8B-B14F-4D97-AF65-F5344CB8AC3E}">
        <p14:creationId xmlns:p14="http://schemas.microsoft.com/office/powerpoint/2010/main" val="421908836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A8EAB-C1D4-B645-A2EE-135778615C72}"/>
              </a:ext>
            </a:extLst>
          </p:cNvPr>
          <p:cNvSpPr>
            <a:spLocks noGrp="1"/>
          </p:cNvSpPr>
          <p:nvPr>
            <p:ph type="title"/>
          </p:nvPr>
        </p:nvSpPr>
        <p:spPr>
          <a:xfrm>
            <a:off x="1518412" y="1201723"/>
            <a:ext cx="3133750" cy="4454554"/>
          </a:xfrm>
        </p:spPr>
        <p:txBody>
          <a:bodyPr anchor="ctr">
            <a:normAutofit/>
          </a:bodyPr>
          <a:lstStyle/>
          <a:p>
            <a:r>
              <a:rPr lang="en-GB" sz="3600"/>
              <a:t>Service delivery</a:t>
            </a:r>
            <a:endParaRPr lang="en-US" sz="3600"/>
          </a:p>
        </p:txBody>
      </p:sp>
      <p:sp>
        <p:nvSpPr>
          <p:cNvPr id="3" name="Content Placeholder 2">
            <a:extLst>
              <a:ext uri="{FF2B5EF4-FFF2-40B4-BE49-F238E27FC236}">
                <a16:creationId xmlns:a16="http://schemas.microsoft.com/office/drawing/2014/main" id="{B4313B19-92FF-ED4F-A18B-22986B746D1F}"/>
              </a:ext>
            </a:extLst>
          </p:cNvPr>
          <p:cNvSpPr>
            <a:spLocks noGrp="1"/>
          </p:cNvSpPr>
          <p:nvPr>
            <p:ph idx="1"/>
          </p:nvPr>
        </p:nvSpPr>
        <p:spPr>
          <a:xfrm>
            <a:off x="5454363" y="1201723"/>
            <a:ext cx="5329250" cy="4454554"/>
          </a:xfrm>
        </p:spPr>
        <p:txBody>
          <a:bodyPr anchor="ctr">
            <a:normAutofit/>
          </a:bodyPr>
          <a:lstStyle/>
          <a:p>
            <a:r>
              <a:rPr lang="en-GB" sz="1800"/>
              <a:t>Telehealth, community-based services and multidisciplinary teams can improve access, continuity and convenience for service users (World Health Organization, 2022). These approaches can also support sustainability by reducing unnecessary travel and making services more flexible (World Health Organization, 2022). A major concern, however, is digital exclusion, as some people may struggle with access, confidence or connectivity (NHS England, 2023)</a:t>
            </a:r>
            <a:endParaRPr lang="en-US" sz="1800"/>
          </a:p>
        </p:txBody>
      </p:sp>
    </p:spTree>
    <p:extLst>
      <p:ext uri="{BB962C8B-B14F-4D97-AF65-F5344CB8AC3E}">
        <p14:creationId xmlns:p14="http://schemas.microsoft.com/office/powerpoint/2010/main" val="3294065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B5586C7B-9F26-1C4A-BBAD-6F60C73471BA}"/>
              </a:ext>
            </a:extLst>
          </p:cNvPr>
          <p:cNvSpPr>
            <a:spLocks noGrp="1"/>
          </p:cNvSpPr>
          <p:nvPr>
            <p:ph type="title"/>
          </p:nvPr>
        </p:nvSpPr>
        <p:spPr>
          <a:xfrm>
            <a:off x="2611808" y="1022548"/>
            <a:ext cx="7958331" cy="1308063"/>
          </a:xfrm>
        </p:spPr>
        <p:txBody>
          <a:bodyPr anchor="b">
            <a:normAutofit/>
          </a:bodyPr>
          <a:lstStyle/>
          <a:p>
            <a:pPr algn="l"/>
            <a:r>
              <a:rPr lang="en-GB" sz="4400">
                <a:solidFill>
                  <a:srgbClr val="1F2D29"/>
                </a:solidFill>
              </a:rPr>
              <a:t>Public health initiatives</a:t>
            </a:r>
            <a:endParaRPr lang="en-US" sz="4400">
              <a:solidFill>
                <a:srgbClr val="1F2D29"/>
              </a:solidFill>
            </a:endParaRPr>
          </a:p>
        </p:txBody>
      </p:sp>
      <p:sp>
        <p:nvSpPr>
          <p:cNvPr id="3" name="Content Placeholder 2">
            <a:extLst>
              <a:ext uri="{FF2B5EF4-FFF2-40B4-BE49-F238E27FC236}">
                <a16:creationId xmlns:a16="http://schemas.microsoft.com/office/drawing/2014/main" id="{9E2EE76C-6564-4D4D-B9D8-FBDBF4055577}"/>
              </a:ext>
            </a:extLst>
          </p:cNvPr>
          <p:cNvSpPr>
            <a:spLocks noGrp="1"/>
          </p:cNvSpPr>
          <p:nvPr>
            <p:ph idx="1"/>
          </p:nvPr>
        </p:nvSpPr>
        <p:spPr>
          <a:xfrm>
            <a:off x="2302933" y="2641604"/>
            <a:ext cx="7621606" cy="3443107"/>
          </a:xfrm>
        </p:spPr>
        <p:txBody>
          <a:bodyPr anchor="t">
            <a:normAutofit/>
          </a:bodyPr>
          <a:lstStyle/>
          <a:p>
            <a:r>
              <a:rPr lang="en-GB" sz="1600">
                <a:solidFill>
                  <a:srgbClr val="1F2D29"/>
                </a:solidFill>
              </a:rPr>
              <a:t>Public health campaigns help people adopt healthier lifestyles and support healthier environments, which reduces pressure on acute services (World Health Organization, 2023a). This includes action on smoking, diet, exercise, immunisation and environmental health (World Health Organization, 2023a). The wider impact is that public health can improve both individual wellbeing and population-level sustainability (World Health Organization, 2023a).</a:t>
            </a:r>
            <a:endParaRPr lang="en-US" sz="1600">
              <a:solidFill>
                <a:srgbClr val="1F2D29"/>
              </a:solidFill>
            </a:endParaRPr>
          </a:p>
        </p:txBody>
      </p:sp>
    </p:spTree>
    <p:extLst>
      <p:ext uri="{BB962C8B-B14F-4D97-AF65-F5344CB8AC3E}">
        <p14:creationId xmlns:p14="http://schemas.microsoft.com/office/powerpoint/2010/main" val="108894273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88E10-EFB7-164F-A3DF-D067FE1167F1}"/>
              </a:ext>
            </a:extLst>
          </p:cNvPr>
          <p:cNvSpPr>
            <a:spLocks noGrp="1"/>
          </p:cNvSpPr>
          <p:nvPr>
            <p:ph type="title"/>
          </p:nvPr>
        </p:nvSpPr>
        <p:spPr>
          <a:xfrm>
            <a:off x="1974738" y="808056"/>
            <a:ext cx="4986954" cy="1077229"/>
          </a:xfrm>
        </p:spPr>
        <p:txBody>
          <a:bodyPr>
            <a:normAutofit/>
          </a:bodyPr>
          <a:lstStyle/>
          <a:p>
            <a:pPr algn="l"/>
            <a:r>
              <a:rPr lang="en-US" dirty="0"/>
              <a:t>Equity and access</a:t>
            </a:r>
            <a:endParaRPr lang="en-US"/>
          </a:p>
        </p:txBody>
      </p:sp>
      <p:sp>
        <p:nvSpPr>
          <p:cNvPr id="3" name="Content Placeholder 2">
            <a:extLst>
              <a:ext uri="{FF2B5EF4-FFF2-40B4-BE49-F238E27FC236}">
                <a16:creationId xmlns:a16="http://schemas.microsoft.com/office/drawing/2014/main" id="{7C730B9D-7630-AC4D-BFC6-4E17C6876DFC}"/>
              </a:ext>
            </a:extLst>
          </p:cNvPr>
          <p:cNvSpPr>
            <a:spLocks noGrp="1"/>
          </p:cNvSpPr>
          <p:nvPr>
            <p:ph idx="1"/>
          </p:nvPr>
        </p:nvSpPr>
        <p:spPr>
          <a:xfrm>
            <a:off x="1974739" y="2052116"/>
            <a:ext cx="4901548" cy="3997828"/>
          </a:xfrm>
        </p:spPr>
        <p:txBody>
          <a:bodyPr>
            <a:normAutofit/>
          </a:bodyPr>
          <a:lstStyle/>
          <a:p>
            <a:pPr>
              <a:lnSpc>
                <a:spcPct val="110000"/>
              </a:lnSpc>
            </a:pPr>
            <a:r>
              <a:rPr lang="en-GB" sz="1800"/>
              <a:t>Health equity means that avoidable and unfair differences in health should be reduced as far as possible (World Health Organization, 2021). Universal health coverage is important because it aims to ensure access to quality services without financial hardship (World Health Organization, 2025a). Targeted interventions are also needed for disadvantaged groups, because universal provision alone does not always remove unequal outcomes (World Health Organization, 2025b).</a:t>
            </a:r>
            <a:endParaRPr lang="en-US" sz="1800"/>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a:extLst>
              <a:ext uri="{FF2B5EF4-FFF2-40B4-BE49-F238E27FC236}">
                <a16:creationId xmlns:a16="http://schemas.microsoft.com/office/drawing/2014/main" id="{BE4AE120-75AC-FFF2-35D0-A95B6E78DC01}"/>
              </a:ext>
            </a:extLst>
          </p:cNvPr>
          <p:cNvPicPr>
            <a:picLocks noChangeAspect="1"/>
          </p:cNvPicPr>
          <p:nvPr/>
        </p:nvPicPr>
        <p:blipFill>
          <a:blip r:embed="rId3"/>
          <a:srcRect l="11600" r="43072" b="-2"/>
          <a:stretch>
            <a:fillRect/>
          </a:stretch>
        </p:blipFill>
        <p:spPr>
          <a:xfrm>
            <a:off x="753465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252807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5"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FD255-C731-0C4F-AFA2-C241C5C80B9C}"/>
              </a:ext>
            </a:extLst>
          </p:cNvPr>
          <p:cNvSpPr>
            <a:spLocks noGrp="1"/>
          </p:cNvSpPr>
          <p:nvPr>
            <p:ph type="title"/>
          </p:nvPr>
        </p:nvSpPr>
        <p:spPr>
          <a:xfrm>
            <a:off x="2188901" y="808056"/>
            <a:ext cx="8381238" cy="1077229"/>
          </a:xfrm>
        </p:spPr>
        <p:txBody>
          <a:bodyPr>
            <a:normAutofit/>
          </a:bodyPr>
          <a:lstStyle/>
          <a:p>
            <a:pPr algn="l"/>
            <a:r>
              <a:rPr lang="en-US" sz="4800"/>
              <a:t>Critical evaluation </a:t>
            </a:r>
          </a:p>
        </p:txBody>
      </p:sp>
      <p:sp>
        <p:nvSpPr>
          <p:cNvPr id="3" name="Content Placeholder 2">
            <a:extLst>
              <a:ext uri="{FF2B5EF4-FFF2-40B4-BE49-F238E27FC236}">
                <a16:creationId xmlns:a16="http://schemas.microsoft.com/office/drawing/2014/main" id="{62626DDA-9BB9-F14D-B381-E0D1896A69BB}"/>
              </a:ext>
            </a:extLst>
          </p:cNvPr>
          <p:cNvSpPr>
            <a:spLocks noGrp="1"/>
          </p:cNvSpPr>
          <p:nvPr>
            <p:ph idx="1"/>
          </p:nvPr>
        </p:nvSpPr>
        <p:spPr>
          <a:xfrm>
            <a:off x="2256639" y="2052116"/>
            <a:ext cx="6572814" cy="3997828"/>
          </a:xfrm>
        </p:spPr>
        <p:txBody>
          <a:bodyPr anchor="t">
            <a:normAutofit/>
          </a:bodyPr>
          <a:lstStyle/>
          <a:p>
            <a:r>
              <a:rPr lang="en-GB" sz="1800"/>
              <a:t>The integration of health, wellbeing and sustainable development improves care by encouraging prevention, coordination and fairness (World Health Organization, 2023). However, it can be difficult to measure, expensive to maintain and slow to implement across complex systems (Wade and Halligan, 2017; World Health Organization, 2023). The strongest services are those that combine holistic care with strong governance, adequate funding and active monitoring of inequality (World Health Organization, 2025b).</a:t>
            </a:r>
            <a:endParaRPr lang="en-US" sz="1800"/>
          </a:p>
        </p:txBody>
      </p:sp>
    </p:spTree>
    <p:extLst>
      <p:ext uri="{BB962C8B-B14F-4D97-AF65-F5344CB8AC3E}">
        <p14:creationId xmlns:p14="http://schemas.microsoft.com/office/powerpoint/2010/main" val="1031605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7AFFF3F7-4395-4F19-BC12-8940796BE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6" y="0"/>
            <a:ext cx="10906093"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44318-ED8E-B44B-B283-744E9E4806F6}"/>
              </a:ext>
            </a:extLst>
          </p:cNvPr>
          <p:cNvSpPr>
            <a:spLocks noGrp="1"/>
          </p:cNvSpPr>
          <p:nvPr>
            <p:ph type="title"/>
          </p:nvPr>
        </p:nvSpPr>
        <p:spPr>
          <a:xfrm>
            <a:off x="2250081" y="808056"/>
            <a:ext cx="8006760" cy="1518934"/>
          </a:xfrm>
        </p:spPr>
        <p:txBody>
          <a:bodyPr anchor="t">
            <a:normAutofit/>
          </a:bodyPr>
          <a:lstStyle/>
          <a:p>
            <a:pPr algn="l"/>
            <a:r>
              <a:rPr lang="en-US" sz="5000">
                <a:solidFill>
                  <a:schemeClr val="tx2"/>
                </a:solidFill>
              </a:rPr>
              <a:t>Conclusion </a:t>
            </a:r>
          </a:p>
        </p:txBody>
      </p:sp>
      <p:sp>
        <p:nvSpPr>
          <p:cNvPr id="18" name="Right Triangle 17">
            <a:extLst>
              <a:ext uri="{FF2B5EF4-FFF2-40B4-BE49-F238E27FC236}">
                <a16:creationId xmlns:a16="http://schemas.microsoft.com/office/drawing/2014/main" id="{0BFD2628-8E1E-4A9C-8CC0-A0433268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09734" y="80805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EB6462-6670-4F4C-8157-A18B21AC5181}"/>
              </a:ext>
            </a:extLst>
          </p:cNvPr>
          <p:cNvSpPr>
            <a:spLocks noGrp="1"/>
          </p:cNvSpPr>
          <p:nvPr>
            <p:ph idx="1"/>
          </p:nvPr>
        </p:nvSpPr>
        <p:spPr>
          <a:xfrm>
            <a:off x="2250080" y="2547708"/>
            <a:ext cx="8006760" cy="3502235"/>
          </a:xfrm>
        </p:spPr>
        <p:txBody>
          <a:bodyPr anchor="ctr">
            <a:normAutofit/>
          </a:bodyPr>
          <a:lstStyle/>
          <a:p>
            <a:r>
              <a:rPr lang="en-GB">
                <a:solidFill>
                  <a:schemeClr val="tx2"/>
                </a:solidFill>
              </a:rPr>
              <a:t>Overall, integrating these concepts strengthens health and social care because it improves outcomes, supports prevention and reduces inequalities (World Health Organization, 2023; World Health Organization, 2025a). The challenge is to make this integration practical, properly funded and equitable rather than purely aspirational (NHS England, 2023; World Health Organization, 2025b). Sustainable, person-centred services depend on viewing health, wellbeing and development as connected responsibilities (World Health Organization, 2023).</a:t>
            </a:r>
            <a:endParaRPr lang="en-US">
              <a:solidFill>
                <a:schemeClr val="tx2"/>
              </a:solidFill>
            </a:endParaRPr>
          </a:p>
        </p:txBody>
      </p:sp>
      <p:sp>
        <p:nvSpPr>
          <p:cNvPr id="20" name="Rectangle 19">
            <a:extLst>
              <a:ext uri="{FF2B5EF4-FFF2-40B4-BE49-F238E27FC236}">
                <a16:creationId xmlns:a16="http://schemas.microsoft.com/office/drawing/2014/main" id="{D0DAE048-BF8A-4A95-8DBC-D3A926B94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71960" y="0"/>
            <a:ext cx="32004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366699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2"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513BC-2EE5-E043-9996-EE43570A7E01}"/>
              </a:ext>
            </a:extLst>
          </p:cNvPr>
          <p:cNvSpPr>
            <a:spLocks noGrp="1"/>
          </p:cNvSpPr>
          <p:nvPr>
            <p:ph type="title"/>
          </p:nvPr>
        </p:nvSpPr>
        <p:spPr>
          <a:xfrm>
            <a:off x="2611808" y="808056"/>
            <a:ext cx="7958331" cy="1530542"/>
          </a:xfrm>
        </p:spPr>
        <p:txBody>
          <a:bodyPr>
            <a:normAutofit/>
          </a:bodyPr>
          <a:lstStyle/>
          <a:p>
            <a:pPr algn="l"/>
            <a:r>
              <a:rPr lang="en-US" sz="4800"/>
              <a:t>References </a:t>
            </a:r>
          </a:p>
        </p:txBody>
      </p:sp>
      <p:sp>
        <p:nvSpPr>
          <p:cNvPr id="3" name="Content Placeholder 2">
            <a:extLst>
              <a:ext uri="{FF2B5EF4-FFF2-40B4-BE49-F238E27FC236}">
                <a16:creationId xmlns:a16="http://schemas.microsoft.com/office/drawing/2014/main" id="{CFAC0923-99B9-FA48-9371-88FAF2F88F49}"/>
              </a:ext>
            </a:extLst>
          </p:cNvPr>
          <p:cNvSpPr>
            <a:spLocks noGrp="1"/>
          </p:cNvSpPr>
          <p:nvPr>
            <p:ph idx="1"/>
          </p:nvPr>
        </p:nvSpPr>
        <p:spPr>
          <a:xfrm>
            <a:off x="2362874" y="2662280"/>
            <a:ext cx="8207265" cy="3387664"/>
          </a:xfrm>
        </p:spPr>
        <p:txBody>
          <a:bodyPr anchor="t">
            <a:normAutofit/>
          </a:bodyPr>
          <a:lstStyle/>
          <a:p>
            <a:pPr>
              <a:lnSpc>
                <a:spcPct val="110000"/>
              </a:lnSpc>
            </a:pPr>
            <a:r>
              <a:rPr lang="en-GB" sz="1400"/>
              <a:t>Engel, G.L. (1977) </a:t>
            </a:r>
            <a:r>
              <a:rPr lang="en-GB" sz="1400" err="1"/>
              <a:t>ʻThe</a:t>
            </a:r>
            <a:r>
              <a:rPr lang="en-GB" sz="1400"/>
              <a:t> need for a new medical model: a challenge for </a:t>
            </a:r>
            <a:r>
              <a:rPr lang="en-GB" sz="1400" err="1"/>
              <a:t>biomedicineʼ</a:t>
            </a:r>
            <a:r>
              <a:rPr lang="en-GB" sz="1400"/>
              <a:t>, Science, 196(4286), pp. 129-136. NHS England (2019) NHS Mental Health Implementation Plan 2019/20–2023/24. NHS England (2023) Inclusive digital healthcare: a framework for NHS action on digital inclusion. Wade, D.T. and Halligan, P.W. (2017) </a:t>
            </a:r>
            <a:r>
              <a:rPr lang="en-GB" sz="1400" err="1"/>
              <a:t>ʻThe</a:t>
            </a:r>
            <a:r>
              <a:rPr lang="en-GB" sz="1400"/>
              <a:t> biopsychosocial model of illness: a model whose time has </a:t>
            </a:r>
            <a:r>
              <a:rPr lang="en-GB" sz="1400" err="1"/>
              <a:t>comeʼ</a:t>
            </a:r>
            <a:r>
              <a:rPr lang="en-GB" sz="1400"/>
              <a:t>. World Health Organization (2021) Health equity. World Health Organization (2022) Consolidated telemedicine implementation guide. World Health Organization (2023) Promoting Health in All Policies and intersectoral action capacities. World Health Organization (2023a) Climate change and health. Slide 9: Public health initiatives Slide 10: Equity and access Slide 11: Critical evaluation Slide 12: Conclusion Slide 13: References World Health Organization (2025a) Universal health coverage (UHC). World Health Organization (2025b) Health inequities are shortening lives by decades. World Health Organization (2025c) What you need to know about Health in All Policies: key messages.</a:t>
            </a:r>
            <a:endParaRPr lang="en-US" sz="1400"/>
          </a:p>
        </p:txBody>
      </p:sp>
    </p:spTree>
    <p:extLst>
      <p:ext uri="{BB962C8B-B14F-4D97-AF65-F5344CB8AC3E}">
        <p14:creationId xmlns:p14="http://schemas.microsoft.com/office/powerpoint/2010/main" val="41020196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otalTime>0</TotalTime>
  <Words>1108</Words>
  <Application>Microsoft Macintosh PowerPoint</Application>
  <PresentationFormat>Widescreen</PresentationFormat>
  <Paragraphs>28</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MS Shell Dlg 2</vt:lpstr>
      <vt:lpstr>Wingdings</vt:lpstr>
      <vt:lpstr>Wingdings 3</vt:lpstr>
      <vt:lpstr>Madison</vt:lpstr>
      <vt:lpstr>Malik Shaukat sultan -2309243  </vt:lpstr>
      <vt:lpstr>PowerPoint Presentation</vt:lpstr>
      <vt:lpstr>PowerPoint Presentation</vt:lpstr>
      <vt:lpstr>Key concepts </vt:lpstr>
      <vt:lpstr>Why these ideas matter</vt:lpstr>
      <vt:lpstr>Integration of approaches</vt:lpstr>
      <vt:lpstr>Theoretical perspectives</vt:lpstr>
      <vt:lpstr>Policy and governance</vt:lpstr>
      <vt:lpstr>Service delivery</vt:lpstr>
      <vt:lpstr>Public health initiatives</vt:lpstr>
      <vt:lpstr>Equity and access</vt:lpstr>
      <vt:lpstr>Critical evaluation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Malik Shaukat sultan -2309243  </dc:title>
  <dc:creator>kohinoor sultan</dc:creator>
  <cp:lastModifiedBy>kohinoor sultan</cp:lastModifiedBy>
  <cp:revision>1</cp:revision>
  <dcterms:created xsi:type="dcterms:W3CDTF">2026-07-10T11:25:22Z</dcterms:created>
  <dcterms:modified xsi:type="dcterms:W3CDTF">2026-07-10T11:25:30Z</dcterms:modified>
</cp:coreProperties>
</file>