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58" r:id="rId10"/>
    <p:sldId id="266" r:id="rId11"/>
    <p:sldId id="268" r:id="rId12"/>
    <p:sldId id="27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510" autoAdjust="0"/>
    <p:restoredTop sz="77181"/>
  </p:normalViewPr>
  <p:slideViewPr>
    <p:cSldViewPr snapToGrid="0">
      <p:cViewPr varScale="1">
        <p:scale>
          <a:sx n="49" d="100"/>
          <a:sy n="49" d="100"/>
        </p:scale>
        <p:origin x="744" y="36"/>
      </p:cViewPr>
      <p:guideLst/>
    </p:cSldViewPr>
  </p:slideViewPr>
  <p:notesTextViewPr>
    <p:cViewPr>
      <p:scale>
        <a:sx n="50" d="100"/>
        <a:sy n="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B9DEEB-D5D6-E646-9755-E46163586DAB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63CBAF-6BFA-D546-927C-0B3053EB56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8302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63CBAF-6BFA-D546-927C-0B3053EB563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0299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63CBAF-6BFA-D546-927C-0B3053EB563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1103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Michael Lombardo and Robert 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Eichinger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developed </a:t>
            </a:r>
            <a:r>
              <a:rPr lang="en-US" dirty="0"/>
              <a:t> T7 model of Teamwork was developed to define factors that affect team effectiveness.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63CBAF-6BFA-D546-927C-0B3053EB563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0994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600" dirty="0"/>
              <a:t>”The five </a:t>
            </a:r>
            <a:r>
              <a:rPr lang="en-US" sz="1600" dirty="0" err="1"/>
              <a:t>dysfucntions</a:t>
            </a:r>
            <a:r>
              <a:rPr lang="en-US" sz="1600" dirty="0"/>
              <a:t> of a team” wrote by </a:t>
            </a:r>
            <a:r>
              <a:rPr lang="en-US" sz="1600" dirty="0" err="1"/>
              <a:t>Patrik</a:t>
            </a:r>
            <a:r>
              <a:rPr lang="en-US" sz="1600" dirty="0"/>
              <a:t> Lencioni presents teamwork </a:t>
            </a:r>
            <a:r>
              <a:rPr lang="en-US" sz="1600" dirty="0" err="1"/>
              <a:t>effectivenss</a:t>
            </a:r>
            <a:r>
              <a:rPr lang="en-US" sz="1600" dirty="0"/>
              <a:t> based upon dysfunctions, politics, and conflicts. </a:t>
            </a:r>
          </a:p>
          <a:p>
            <a:endParaRPr lang="en-US" sz="1600" dirty="0"/>
          </a:p>
          <a:p>
            <a:r>
              <a:rPr lang="en-GB" sz="18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 absence of trust:</a:t>
            </a:r>
            <a:r>
              <a:rPr lang="en-GB" sz="18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If team members are afraid to be vulnerable or afraid to ask for help, then they won't turn to their teammates for assistance.</a:t>
            </a:r>
          </a:p>
          <a:p>
            <a:r>
              <a:rPr lang="en-GB" sz="18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fear of conflict:</a:t>
            </a:r>
            <a:r>
              <a:rPr lang="en-GB" sz="18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If everyone tried to preserve peace at all costs, there wouldn't be any dynamic conflicts that result in productive ideas.</a:t>
            </a:r>
          </a:p>
          <a:p>
            <a:r>
              <a:rPr lang="en-GB" sz="18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lack of commitment:</a:t>
            </a:r>
            <a:r>
              <a:rPr lang="en-GB" sz="18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If people aren't committed to their work or team, then they won't follow through on their decisions or deadlines.</a:t>
            </a:r>
          </a:p>
          <a:p>
            <a:r>
              <a:rPr lang="en-GB" sz="18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Avoidance of accountability:</a:t>
            </a:r>
            <a:r>
              <a:rPr lang="en-GB" sz="18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This is another drawback of the fear of conflict where no one wants to hold others accountable for their work.</a:t>
            </a:r>
          </a:p>
          <a:p>
            <a:r>
              <a:rPr lang="en-GB" sz="1800" b="1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Inattention to results:</a:t>
            </a:r>
            <a:r>
              <a:rPr lang="en-GB" sz="18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If personal goals become more important than the success of the group, no one will monitor and optimize team performance.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63CBAF-6BFA-D546-927C-0B3053EB563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1495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63CBAF-6BFA-D546-927C-0B3053EB563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28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37FB58-B70B-17C0-B727-A554738BE9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762AA4-134D-9CED-5F3D-55539FE47B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BA4CE7-4913-0464-0930-A27F87B33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1B05F-1287-AA45-B67A-4AFEFEA94C0F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8897AF-B5F5-4631-3906-5435824F39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C0DF93-56BA-5414-9531-86B663B36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E46-94E8-6A49-929F-F16C8AFEB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454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CD59DD-6448-9DA7-535F-F384C6E15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272A27-3684-0D7E-F4C9-0BEB5A2444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DF242E-9B49-4C7F-2363-FBA8A6C6F4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1B05F-1287-AA45-B67A-4AFEFEA94C0F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DA1C2-0D49-35B3-0F80-C403D304A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05ADB-6783-2351-272D-7D183552B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E46-94E8-6A49-929F-F16C8AFEB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367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F15157-E4FC-2A45-E109-C3751C059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075B90-E2C4-D497-F53A-F9D42E6280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9F5591-ACCE-6B1F-3589-C0744C347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1B05F-1287-AA45-B67A-4AFEFEA94C0F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030FB1-B32C-1E0A-62F7-7AA7AA04A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23F6F9-A3FC-9AE4-C919-3DE2B9429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E46-94E8-6A49-929F-F16C8AFEB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484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838F6E-693E-74C9-A464-D255F66E3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C5F0A2-C4E7-E56D-6205-8D5A19E849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50C6EA-B6D9-75D0-D710-180658411E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7AAD66-4572-3B10-7263-49E995C38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1B05F-1287-AA45-B67A-4AFEFEA94C0F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34357F-D1FF-0DBF-B0D1-EBB902450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A9FA51-9467-8403-E561-1FCCC4646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E46-94E8-6A49-929F-F16C8AFEB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377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A9CD34-1482-4C0D-715D-0C35422C3D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4AAECB-0C7D-836C-3F2C-4F568CE021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E46295-230A-0DE6-085D-5B3723E6BD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0DA1DB-18D6-8877-3C9C-23058C5C34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337857-1195-B7AF-B694-AE2E4BE18B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8BA2383-D7F4-BF10-DEE5-D86BF26B0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1B05F-1287-AA45-B67A-4AFEFEA94C0F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232304-E1A2-06EE-85D3-4C9264B35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8ECBDF-1B5C-2667-A5AB-F0855D76C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E46-94E8-6A49-929F-F16C8AFEB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321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9766E-3D29-FEAD-82C4-1656F75D7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180F03-D9C8-3669-8631-B588E32C2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1B05F-1287-AA45-B67A-4AFEFEA94C0F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987B78-7D65-2CE2-4907-4664EBFF9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DA9C36-84EB-1251-6C3A-785C4C525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E46-94E8-6A49-929F-F16C8AFEB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416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A1EAFD2-9684-119A-4600-5A94752BCE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1B05F-1287-AA45-B67A-4AFEFEA94C0F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92D5EE-0063-56E3-FC34-91BAADC08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8AA744-3598-3E94-8D21-566DD8167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E46-94E8-6A49-929F-F16C8AFEB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814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DBE112-BDE6-747E-7F33-315822C11B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254425-F72C-5D53-24DA-F5955CA8BB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BADB9B-FE00-C86C-B55A-8A578B2274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87BBD3-F381-4D45-15E1-C62E01CFC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1B05F-1287-AA45-B67A-4AFEFEA94C0F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1C00C1-9595-E113-C780-25261E833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BAB62C-4C40-C4BF-2E25-70F179E7D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E46-94E8-6A49-929F-F16C8AFEB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862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B3E9EF-373D-50AE-5990-E09435E71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554FFD-8DE1-89DA-0667-8B21ACE19F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4AF827-E57A-3A11-955E-E18EC3298D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F39B4A-E03C-2774-EEF9-954B4D1CF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1B05F-1287-AA45-B67A-4AFEFEA94C0F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DFF5E6-6C43-66FF-D681-477544529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8B3D05-84DF-97CF-C5BC-FFAA7BE9A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E46-94E8-6A49-929F-F16C8AFEB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537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F19DB2-4DEE-0CD3-1C26-231681728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D32616-3059-0070-6E5D-C510C9A520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E3823A-2EC5-796B-EA43-23B1974A1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1B05F-1287-AA45-B67A-4AFEFEA94C0F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17A133-B99A-776F-686E-D4FFEB3C4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1502F7-5503-F276-213E-75036C6CB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E46-94E8-6A49-929F-F16C8AFEB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777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59A74E-48E4-17D7-B61B-009837D812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DE14EB-5355-FC82-2999-406C9BC4F6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0661FD-E23A-776C-427D-0308EF229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1B05F-1287-AA45-B67A-4AFEFEA94C0F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E6F3EE-8689-9907-ACDC-3D2C9DDB90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C60245-97C1-9652-3D9C-83AFB0698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1E46-94E8-6A49-929F-F16C8AFEB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177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EBFDCF-BD45-F89E-B92C-7C30822F7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503D54-DCB2-8AE9-546F-BCCD3886D2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DD193B-96A6-C3E9-1084-34D657E688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41B05F-1287-AA45-B67A-4AFEFEA94C0F}" type="datetimeFigureOut">
              <a:rPr lang="en-US" smtClean="0"/>
              <a:t>10/21/2023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55488D-A2C3-3A87-83A1-90F332E4A4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2C784B-ED59-185E-7D39-DB7CD8A45C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01E46-94E8-6A49-929F-F16C8AFEBB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070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62932-F246-A9D6-66AB-54725455166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8000" b="1" dirty="0">
                <a:latin typeface="Broadway" panose="04040905080B02020502" pitchFamily="82" charset="0"/>
                <a:cs typeface="AngsanaUPC" panose="020B0502040204020203" pitchFamily="18" charset="-34"/>
              </a:rPr>
              <a:t>Teamwork</a:t>
            </a:r>
            <a:r>
              <a:rPr lang="en-US" dirty="0">
                <a:latin typeface="Broadway" panose="04040905080B02020502" pitchFamily="82" charset="0"/>
                <a:cs typeface="AngsanaUPC" panose="020B0502040204020203" pitchFamily="18" charset="-34"/>
              </a:rPr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7FCA97-8ED2-3632-9A92-75EAB6324D3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718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48494-11CA-E622-EE05-E232C586F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pPr algn="ctr"/>
            <a:r>
              <a:rPr lang="en-US" sz="6000" b="1" dirty="0"/>
              <a:t>What is a Teamwork? </a:t>
            </a:r>
          </a:p>
        </p:txBody>
      </p:sp>
      <p:sp>
        <p:nvSpPr>
          <p:cNvPr id="103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875257-1D57-6DB0-352F-19A2EA8075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3640" y="2071316"/>
            <a:ext cx="7286045" cy="4119172"/>
          </a:xfrm>
        </p:spPr>
        <p:txBody>
          <a:bodyPr anchor="t">
            <a:noAutofit/>
          </a:bodyPr>
          <a:lstStyle/>
          <a:p>
            <a:pPr marL="0" indent="0" algn="ctr">
              <a:buNone/>
            </a:pPr>
            <a:r>
              <a:rPr lang="en-GB" sz="4400" dirty="0"/>
              <a:t>Teams can be categorised as a group of people with complementary skills who strive to achieve a common purpose and hold responsibility for their contribution. </a:t>
            </a:r>
          </a:p>
          <a:p>
            <a:pPr marL="0" indent="0" algn="ctr">
              <a:buNone/>
            </a:pPr>
            <a:endParaRPr lang="en-GB" sz="4400" dirty="0"/>
          </a:p>
        </p:txBody>
      </p:sp>
      <p:pic>
        <p:nvPicPr>
          <p:cNvPr id="1026" name="Picture 2" descr="How to have effective teamwork: Lessons from pop culture | RingCentral">
            <a:extLst>
              <a:ext uri="{FF2B5EF4-FFF2-40B4-BE49-F238E27FC236}">
                <a16:creationId xmlns:a16="http://schemas.microsoft.com/office/drawing/2014/main" id="{3AB7E96D-DFAE-B182-EF8D-E4743FB43D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85" r="21740"/>
          <a:stretch/>
        </p:blipFill>
        <p:spPr bwMode="auto">
          <a:xfrm>
            <a:off x="7675658" y="2093976"/>
            <a:ext cx="3941064" cy="409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65308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6" name="Rectangle 2061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D75140-A5B9-A2CA-B577-41C8B7882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480"/>
            <a:ext cx="5547360" cy="146762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31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Rubin, Plovnick, and Fry's </a:t>
            </a:r>
            <a:r>
              <a:rPr lang="en-US" sz="31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GRPI </a:t>
            </a:r>
            <a:r>
              <a:rPr lang="en-US" sz="3100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Model of Team Effectiveness (1997)</a:t>
            </a:r>
            <a:br>
              <a:rPr lang="en-US" sz="2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22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67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C5FFC9-1255-CD7C-6E93-7B20EF297655}"/>
              </a:ext>
            </a:extLst>
          </p:cNvPr>
          <p:cNvSpPr txBox="1"/>
          <p:nvPr/>
        </p:nvSpPr>
        <p:spPr>
          <a:xfrm>
            <a:off x="24002" y="1225685"/>
            <a:ext cx="5312283" cy="5650603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b="1" i="0" strike="noStrike" dirty="0">
                <a:effectLst/>
              </a:rPr>
              <a:t>Goals:</a:t>
            </a:r>
            <a:r>
              <a:rPr lang="en-US" sz="3200" b="0" i="0" strike="noStrike" dirty="0">
                <a:effectLst/>
              </a:rPr>
              <a:t> Well-defined objectives plus communicated priorities and expectations.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b="1" i="0" strike="noStrike" dirty="0">
                <a:effectLst/>
              </a:rPr>
              <a:t>Roles:</a:t>
            </a:r>
            <a:r>
              <a:rPr lang="en-US" sz="3200" b="0" i="0" strike="noStrike" dirty="0">
                <a:effectLst/>
              </a:rPr>
              <a:t> Well-defined responsibilities and acceptance of a leader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b="1" i="0" strike="noStrike" dirty="0">
                <a:effectLst/>
              </a:rPr>
              <a:t>Processes:</a:t>
            </a:r>
            <a:r>
              <a:rPr lang="en-US" sz="3200" b="0" i="0" strike="noStrike" dirty="0">
                <a:effectLst/>
              </a:rPr>
              <a:t> Clear decision-making processes.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 b="1" i="0" strike="noStrike" dirty="0">
                <a:effectLst/>
              </a:rPr>
              <a:t>Interpersonal relationships:</a:t>
            </a:r>
            <a:r>
              <a:rPr lang="en-US" sz="3200" b="0" i="0" strike="noStrike" dirty="0">
                <a:effectLst/>
              </a:rPr>
              <a:t> Good communication, trust, and </a:t>
            </a:r>
            <a:r>
              <a:rPr lang="en-US" sz="3200" b="0" i="0" u="none" strike="noStrike" dirty="0">
                <a:effectLst/>
              </a:rPr>
              <a:t>flexibility.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67DBE3F-2DE6-6D48-7104-E3D4AD626FF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64277" y="840105"/>
            <a:ext cx="6903720" cy="5177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7752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1" name="Rectangle 3080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F58339-D373-CDC1-4FE6-AF6CC53D7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7" y="108013"/>
            <a:ext cx="5288280" cy="2232291"/>
          </a:xfrm>
        </p:spPr>
        <p:txBody>
          <a:bodyPr anchor="b">
            <a:normAutofit/>
          </a:bodyPr>
          <a:lstStyle/>
          <a:p>
            <a:r>
              <a:rPr lang="en-GB" dirty="0"/>
              <a:t>The T7 Model of Team Effectiveness. </a:t>
            </a:r>
            <a:br>
              <a:rPr lang="en-GB" dirty="0"/>
            </a:br>
            <a:endParaRPr lang="en-US" sz="5400" dirty="0"/>
          </a:p>
        </p:txBody>
      </p:sp>
      <p:sp>
        <p:nvSpPr>
          <p:cNvPr id="3083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8" name="Content Placeholder 3077">
            <a:extLst>
              <a:ext uri="{FF2B5EF4-FFF2-40B4-BE49-F238E27FC236}">
                <a16:creationId xmlns:a16="http://schemas.microsoft.com/office/drawing/2014/main" id="{F3BE2F35-FCD5-62AC-F2CD-E0CAEDDC7A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013" y="2807208"/>
            <a:ext cx="5318654" cy="4069080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dirty="0"/>
              <a:t>This model of teamwork emphasizes the factors that can impact effectiveness. </a:t>
            </a:r>
          </a:p>
          <a:p>
            <a:r>
              <a:rPr lang="en-US" b="1" dirty="0"/>
              <a:t>Trust: </a:t>
            </a:r>
            <a:r>
              <a:rPr lang="en-GB" dirty="0"/>
              <a:t>knowledge of team support</a:t>
            </a:r>
          </a:p>
          <a:p>
            <a:r>
              <a:rPr lang="en-US" b="1" dirty="0"/>
              <a:t>Task:</a:t>
            </a:r>
            <a:r>
              <a:rPr lang="en-US" dirty="0"/>
              <a:t> Execution </a:t>
            </a:r>
          </a:p>
          <a:p>
            <a:r>
              <a:rPr lang="en-US" b="1" dirty="0"/>
              <a:t>Talent</a:t>
            </a:r>
            <a:r>
              <a:rPr lang="en-US" dirty="0"/>
              <a:t>: Skills to contribute</a:t>
            </a:r>
          </a:p>
          <a:p>
            <a:r>
              <a:rPr lang="en-US" b="1" dirty="0"/>
              <a:t>Teaming</a:t>
            </a:r>
            <a:r>
              <a:rPr lang="en-US" dirty="0"/>
              <a:t>: function as a team. </a:t>
            </a:r>
          </a:p>
          <a:p>
            <a:r>
              <a:rPr lang="en-US" b="1" dirty="0"/>
              <a:t>Thrust: </a:t>
            </a:r>
            <a:r>
              <a:rPr lang="en-US" dirty="0"/>
              <a:t>A common goal</a:t>
            </a:r>
          </a:p>
          <a:p>
            <a:pPr marL="0" indent="0">
              <a:buNone/>
            </a:pPr>
            <a:endParaRPr lang="en-US" sz="2200" dirty="0"/>
          </a:p>
        </p:txBody>
      </p:sp>
      <p:pic>
        <p:nvPicPr>
          <p:cNvPr id="3074" name="Picture 2" descr="Diagram&#10;&#10;Description automatically generated">
            <a:extLst>
              <a:ext uri="{FF2B5EF4-FFF2-40B4-BE49-F238E27FC236}">
                <a16:creationId xmlns:a16="http://schemas.microsoft.com/office/drawing/2014/main" id="{2C9221D9-19C5-A8A3-84F1-2586FB216D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88294" y="589788"/>
            <a:ext cx="6903720" cy="5005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1467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5" name="Rectangle 4104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B2DE59-BDC5-70C5-0C28-20A36D31AD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/>
          </a:bodyPr>
          <a:lstStyle/>
          <a:p>
            <a:r>
              <a:rPr lang="en-US" sz="5000" dirty="0"/>
              <a:t>The Lencioni Model </a:t>
            </a:r>
          </a:p>
        </p:txBody>
      </p:sp>
      <p:sp>
        <p:nvSpPr>
          <p:cNvPr id="4107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8C106CB3-52E3-5A96-D5B0-8E2CC2A177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93736" y="639520"/>
            <a:ext cx="6476660" cy="6181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56D8F7F-D190-7356-30FF-B048FA69CD0F}"/>
              </a:ext>
            </a:extLst>
          </p:cNvPr>
          <p:cNvSpPr txBox="1"/>
          <p:nvPr/>
        </p:nvSpPr>
        <p:spPr>
          <a:xfrm>
            <a:off x="821604" y="3052977"/>
            <a:ext cx="38418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The five dysfunctions of a team written by </a:t>
            </a:r>
            <a:r>
              <a:rPr lang="en-GB" sz="3200" b="1" dirty="0" err="1"/>
              <a:t>Patrik</a:t>
            </a:r>
            <a:r>
              <a:rPr lang="en-GB" sz="3200" b="1" dirty="0"/>
              <a:t> Lencioni,</a:t>
            </a:r>
          </a:p>
        </p:txBody>
      </p:sp>
    </p:spTree>
    <p:extLst>
      <p:ext uri="{BB962C8B-B14F-4D97-AF65-F5344CB8AC3E}">
        <p14:creationId xmlns:p14="http://schemas.microsoft.com/office/powerpoint/2010/main" val="23757611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C806D-952F-75DD-73BA-11BDE246E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Advantages of working within a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C47702-5F7E-6392-520E-B206E78523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It builds trust</a:t>
            </a:r>
            <a:endParaRPr lang="en-US" b="1" dirty="0"/>
          </a:p>
          <a:p>
            <a:r>
              <a:rPr lang="en-GB" b="1" dirty="0"/>
              <a:t>Understanding Development</a:t>
            </a:r>
          </a:p>
          <a:p>
            <a:r>
              <a:rPr lang="en-GB" b="1" dirty="0"/>
              <a:t>Fosters Creativity </a:t>
            </a:r>
          </a:p>
          <a:p>
            <a:r>
              <a:rPr lang="en-GB" b="1" dirty="0"/>
              <a:t>Develops Motivation </a:t>
            </a:r>
          </a:p>
          <a:p>
            <a:r>
              <a:rPr lang="en-GB" b="1" dirty="0"/>
              <a:t>Develop Conflict and Resolution skills</a:t>
            </a:r>
          </a:p>
          <a:p>
            <a:r>
              <a:rPr lang="en-GB" b="1" dirty="0"/>
              <a:t>Promotes Diversity </a:t>
            </a:r>
          </a:p>
          <a:p>
            <a:r>
              <a:rPr lang="en-GB" b="1" dirty="0"/>
              <a:t>Reduction in work stress </a:t>
            </a:r>
          </a:p>
          <a:p>
            <a:endParaRPr lang="en-GB" b="1" dirty="0"/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9385115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F240CD-38A1-1EFF-2F53-1E99C98F5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Disadvantages of Teamwork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9AAB1-0398-49D4-C884-6C49C7616D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??</a:t>
            </a:r>
          </a:p>
        </p:txBody>
      </p:sp>
    </p:spTree>
    <p:extLst>
      <p:ext uri="{BB962C8B-B14F-4D97-AF65-F5344CB8AC3E}">
        <p14:creationId xmlns:p14="http://schemas.microsoft.com/office/powerpoint/2010/main" val="19581681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5" name="Rectangle 7174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63F39B-136E-40C5-E513-D840E9B2E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/>
          </a:bodyPr>
          <a:lstStyle/>
          <a:p>
            <a:r>
              <a:rPr lang="en-US" sz="5400"/>
              <a:t>Activity </a:t>
            </a:r>
          </a:p>
        </p:txBody>
      </p:sp>
      <p:sp>
        <p:nvSpPr>
          <p:cNvPr id="7177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3B9ACB-6D92-AF1D-B182-537D3984C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807208"/>
            <a:ext cx="5288280" cy="4014216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3200" dirty="0"/>
              <a:t>In pairs or groups, provide a definition of the following terms:</a:t>
            </a:r>
          </a:p>
          <a:p>
            <a:r>
              <a:rPr lang="en-US" sz="3200" dirty="0"/>
              <a:t>Interdisciplinary </a:t>
            </a:r>
          </a:p>
          <a:p>
            <a:r>
              <a:rPr lang="en-US" sz="3200" dirty="0"/>
              <a:t>Multidisciplinary </a:t>
            </a:r>
          </a:p>
          <a:p>
            <a:pPr marL="0" indent="0">
              <a:buNone/>
            </a:pPr>
            <a:endParaRPr lang="en-US" sz="2200" dirty="0"/>
          </a:p>
        </p:txBody>
      </p:sp>
      <p:pic>
        <p:nvPicPr>
          <p:cNvPr id="7170" name="Picture 2" descr="997,304 Group activity Images, Stock Photos &amp; Vectors | Shutterstock">
            <a:extLst>
              <a:ext uri="{FF2B5EF4-FFF2-40B4-BE49-F238E27FC236}">
                <a16:creationId xmlns:a16="http://schemas.microsoft.com/office/drawing/2014/main" id="{29169029-4D8A-FA49-CF31-00B3F944C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88280" y="385754"/>
            <a:ext cx="6903720" cy="4842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5285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DCEDC1-1C24-A0D8-2FFD-E60838E183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sz="5400"/>
              <a:t>Multidisciplinary Teams</a:t>
            </a:r>
          </a:p>
        </p:txBody>
      </p:sp>
      <p:sp>
        <p:nvSpPr>
          <p:cNvPr id="5129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3B5456-BE02-1944-58CA-6642B836F9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200" dirty="0"/>
              <a:t> </a:t>
            </a:r>
            <a:r>
              <a:rPr lang="en-GB" sz="3600" dirty="0"/>
              <a:t>Multidisciplinary team(s) area group of health care practitioners who are members of various disciplines, each providing specific provisions to achieve a positive outcome for the patient.  </a:t>
            </a:r>
            <a:endParaRPr lang="en-US" sz="2200" dirty="0"/>
          </a:p>
        </p:txBody>
      </p:sp>
      <p:pic>
        <p:nvPicPr>
          <p:cNvPr id="5122" name="Picture 2" descr="This is How to Fit in on a Multidisciplinary Team at Work">
            <a:extLst>
              <a:ext uri="{FF2B5EF4-FFF2-40B4-BE49-F238E27FC236}">
                <a16:creationId xmlns:a16="http://schemas.microsoft.com/office/drawing/2014/main" id="{05E9A0A7-DB21-4553-4D3F-C3A4E0A9EB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95" r="30330"/>
          <a:stretch/>
        </p:blipFill>
        <p:spPr bwMode="auto">
          <a:xfrm>
            <a:off x="7675658" y="2093976"/>
            <a:ext cx="3941064" cy="409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0023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1" name="Rectangle 6150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FA58B3-E572-851E-8E24-28C61C8914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sz="5400"/>
              <a:t>Interdisciplinary Teams </a:t>
            </a:r>
          </a:p>
        </p:txBody>
      </p:sp>
      <p:sp>
        <p:nvSpPr>
          <p:cNvPr id="615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F5767F-5B38-4838-4452-9CFA1B4307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r>
              <a:rPr lang="en-GB" sz="3600" dirty="0"/>
              <a:t>Interdisciplinary approach involves team members from different disciplines working collaboratively, with a common purpose, to set goals, make decisions and share resources and responsibilities.</a:t>
            </a:r>
            <a:endParaRPr lang="en-US" sz="3600" dirty="0"/>
          </a:p>
        </p:txBody>
      </p:sp>
      <p:pic>
        <p:nvPicPr>
          <p:cNvPr id="6146" name="Picture 2" descr="7 Reasons Why Teamwork Matters Most in Project Management - nTask">
            <a:extLst>
              <a:ext uri="{FF2B5EF4-FFF2-40B4-BE49-F238E27FC236}">
                <a16:creationId xmlns:a16="http://schemas.microsoft.com/office/drawing/2014/main" id="{62D603C6-7607-9EF5-DEA3-FB9D98814B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43" r="34375" b="1"/>
          <a:stretch/>
        </p:blipFill>
        <p:spPr bwMode="auto">
          <a:xfrm>
            <a:off x="7675658" y="2093976"/>
            <a:ext cx="3941064" cy="409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10428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AD1BAA-A45B-F91E-4F3E-58500E12C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dirty="0">
                <a:latin typeface="Aharoni" panose="02010803020104030203" pitchFamily="2" charset="-79"/>
                <a:cs typeface="Aharoni" panose="02010803020104030203" pitchFamily="2" charset="-79"/>
              </a:rPr>
              <a:t>Teams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D0BC7A-C1B8-72F1-9660-9E5C54E05C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Can you give me examples of good teams.</a:t>
            </a:r>
          </a:p>
          <a:p>
            <a:r>
              <a:rPr lang="en-GB" sz="4400" dirty="0"/>
              <a:t>What do you think constitutes a good team.</a:t>
            </a:r>
          </a:p>
          <a:p>
            <a:r>
              <a:rPr lang="en-GB" sz="4400" dirty="0"/>
              <a:t>A successful team is a group of many hands and one mind.</a:t>
            </a:r>
          </a:p>
          <a:p>
            <a:endParaRPr lang="en-GB" sz="440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3658E6-C336-D4A8-BF23-715ED910B8A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85000" lnSpcReduction="20000"/>
          </a:bodyPr>
          <a:lstStyle/>
          <a:p>
            <a:pPr algn="ctr"/>
            <a:r>
              <a:rPr lang="en-GB" sz="4800" dirty="0"/>
              <a:t>Team work</a:t>
            </a:r>
          </a:p>
          <a:p>
            <a:r>
              <a:rPr lang="en-GB" sz="4800" dirty="0"/>
              <a:t>Coming together is the beginning</a:t>
            </a:r>
          </a:p>
          <a:p>
            <a:r>
              <a:rPr lang="en-GB" sz="4800" dirty="0"/>
              <a:t>Keeping together is progress</a:t>
            </a:r>
          </a:p>
          <a:p>
            <a:r>
              <a:rPr lang="en-GB" sz="4800" dirty="0"/>
              <a:t>Working together is success.</a:t>
            </a:r>
          </a:p>
          <a:p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2785160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Video 4" descr="A blue sky with some clouds&#10;&#10;Description automatically generated with low confidence">
            <a:extLst>
              <a:ext uri="{FF2B5EF4-FFF2-40B4-BE49-F238E27FC236}">
                <a16:creationId xmlns:a16="http://schemas.microsoft.com/office/drawing/2014/main" id="{0728001B-1702-5AA1-66A5-0BD4E32D2A5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210" r="1" b="75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9D3C01-4A1C-B249-0EC6-C479BF2906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sz="5200" b="1">
                <a:solidFill>
                  <a:srgbClr val="FFFFFF"/>
                </a:solidFill>
              </a:rPr>
              <a:t>Thank you remember teamwork is essential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F0DDE6-B172-11BC-0B56-56E5C827C3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Jan Howells-Johnson</a:t>
            </a:r>
          </a:p>
        </p:txBody>
      </p:sp>
    </p:spTree>
    <p:extLst>
      <p:ext uri="{BB962C8B-B14F-4D97-AF65-F5344CB8AC3E}">
        <p14:creationId xmlns:p14="http://schemas.microsoft.com/office/powerpoint/2010/main" val="4063158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4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492</Words>
  <Application>Microsoft Office PowerPoint</Application>
  <PresentationFormat>Widescreen</PresentationFormat>
  <Paragraphs>58</Paragraphs>
  <Slides>12</Slides>
  <Notes>5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Aharoni</vt:lpstr>
      <vt:lpstr>Arial</vt:lpstr>
      <vt:lpstr>Broadway</vt:lpstr>
      <vt:lpstr>Calibri</vt:lpstr>
      <vt:lpstr>Calibri Light</vt:lpstr>
      <vt:lpstr>Office Theme</vt:lpstr>
      <vt:lpstr>Teamwork </vt:lpstr>
      <vt:lpstr>What is a Teamwork? </vt:lpstr>
      <vt:lpstr>Rubin, Plovnick, and Fry's GRPI Model of Team Effectiveness (1997) </vt:lpstr>
      <vt:lpstr>The T7 Model of Team Effectiveness.  </vt:lpstr>
      <vt:lpstr>The Lencioni Model </vt:lpstr>
      <vt:lpstr>Advantages of working within a Team</vt:lpstr>
      <vt:lpstr>Disadvantages of Teamwork </vt:lpstr>
      <vt:lpstr>Activity </vt:lpstr>
      <vt:lpstr>Multidisciplinary Teams</vt:lpstr>
      <vt:lpstr>Interdisciplinary Teams </vt:lpstr>
      <vt:lpstr>Teams</vt:lpstr>
      <vt:lpstr>Thank you remember teamwork is essential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Teamwork</dc:title>
  <dc:creator>Jonathan Andrew Wyatt (P144511)</dc:creator>
  <cp:lastModifiedBy>Janet Howells-Johnson</cp:lastModifiedBy>
  <cp:revision>5</cp:revision>
  <dcterms:created xsi:type="dcterms:W3CDTF">2022-08-03T21:26:03Z</dcterms:created>
  <dcterms:modified xsi:type="dcterms:W3CDTF">2023-10-21T17:01:34Z</dcterms:modified>
</cp:coreProperties>
</file>