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Agrandir Bold" pitchFamily="2" charset="77"/>
      <p:regular r:id="rId13"/>
    </p:embeddedFont>
    <p:embeddedFont>
      <p:font typeface="Poppins" pitchFamily="2" charset="77"/>
      <p:regular r:id="rId14"/>
    </p:embeddedFont>
    <p:embeddedFont>
      <p:font typeface="Poppins Bold"/>
      <p:regular r:id="rId15"/>
    </p:embeddedFont>
    <p:embeddedFont>
      <p:font typeface="Poppins Italics" pitchFamily="2" charset="77"/>
      <p:regular r:id="rId16"/>
    </p:embeddedFont>
    <p:embeddedFont>
      <p:font typeface="Poppins Medium" pitchFamily="2" charset="77"/>
      <p:regular r:id="rId17"/>
    </p:embeddedFont>
    <p:embeddedFont>
      <p:font typeface="Poppins Semi-Bold" pitchFamily="2" charset="77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sv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9.png"/><Relationship Id="rId7" Type="http://schemas.openxmlformats.org/officeDocument/2006/relationships/image" Target="../media/image17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8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18.svg"/><Relationship Id="rId5" Type="http://schemas.openxmlformats.org/officeDocument/2006/relationships/image" Target="../media/image21.png"/><Relationship Id="rId10" Type="http://schemas.openxmlformats.org/officeDocument/2006/relationships/image" Target="../media/image12.svg"/><Relationship Id="rId4" Type="http://schemas.openxmlformats.org/officeDocument/2006/relationships/image" Target="../media/image20.png"/><Relationship Id="rId9" Type="http://schemas.openxmlformats.org/officeDocument/2006/relationships/image" Target="../media/image25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26.png"/><Relationship Id="rId7" Type="http://schemas.openxmlformats.org/officeDocument/2006/relationships/image" Target="../media/image12.sv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9.svg"/><Relationship Id="rId7" Type="http://schemas.openxmlformats.org/officeDocument/2006/relationships/image" Target="../media/image18.sv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svg"/><Relationship Id="rId5" Type="http://schemas.openxmlformats.org/officeDocument/2006/relationships/image" Target="../media/image31.svg"/><Relationship Id="rId4" Type="http://schemas.openxmlformats.org/officeDocument/2006/relationships/image" Target="../media/image30.png"/><Relationship Id="rId9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9.png"/><Relationship Id="rId7" Type="http://schemas.openxmlformats.org/officeDocument/2006/relationships/image" Target="../media/image3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svg"/><Relationship Id="rId11" Type="http://schemas.openxmlformats.org/officeDocument/2006/relationships/image" Target="../media/image18.svg"/><Relationship Id="rId5" Type="http://schemas.openxmlformats.org/officeDocument/2006/relationships/image" Target="../media/image2.svg"/><Relationship Id="rId10" Type="http://schemas.openxmlformats.org/officeDocument/2006/relationships/image" Target="../media/image7.svg"/><Relationship Id="rId4" Type="http://schemas.openxmlformats.org/officeDocument/2006/relationships/image" Target="../media/image34.png"/><Relationship Id="rId9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37.png"/><Relationship Id="rId7" Type="http://schemas.openxmlformats.org/officeDocument/2006/relationships/image" Target="../media/image41.sv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svg"/><Relationship Id="rId9" Type="http://schemas.openxmlformats.org/officeDocument/2006/relationships/image" Target="../media/image7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svg"/><Relationship Id="rId10" Type="http://schemas.openxmlformats.org/officeDocument/2006/relationships/image" Target="../media/image12.svg"/><Relationship Id="rId4" Type="http://schemas.openxmlformats.org/officeDocument/2006/relationships/image" Target="../media/image43.svg"/><Relationship Id="rId9" Type="http://schemas.openxmlformats.org/officeDocument/2006/relationships/image" Target="../media/image18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48.png"/><Relationship Id="rId7" Type="http://schemas.openxmlformats.org/officeDocument/2006/relationships/image" Target="../media/image50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39.png"/><Relationship Id="rId4" Type="http://schemas.openxmlformats.org/officeDocument/2006/relationships/image" Target="../media/image38.svg"/><Relationship Id="rId9" Type="http://schemas.openxmlformats.org/officeDocument/2006/relationships/image" Target="../media/image7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51.png"/><Relationship Id="rId7" Type="http://schemas.openxmlformats.org/officeDocument/2006/relationships/image" Target="../media/image52.sv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55.svg"/><Relationship Id="rId5" Type="http://schemas.openxmlformats.org/officeDocument/2006/relationships/image" Target="../media/image7.svg"/><Relationship Id="rId10" Type="http://schemas.openxmlformats.org/officeDocument/2006/relationships/image" Target="../media/image54.svg"/><Relationship Id="rId4" Type="http://schemas.openxmlformats.org/officeDocument/2006/relationships/image" Target="../media/image2.svg"/><Relationship Id="rId9" Type="http://schemas.openxmlformats.org/officeDocument/2006/relationships/image" Target="../media/image5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64511"/>
            <a:ext cx="20228884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66" b="-666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Freeform 3"/>
          <p:cNvSpPr/>
          <p:nvPr/>
        </p:nvSpPr>
        <p:spPr>
          <a:xfrm rot="-743573" flipH="1">
            <a:off x="17020934" y="7834736"/>
            <a:ext cx="945145" cy="2395530"/>
          </a:xfrm>
          <a:custGeom>
            <a:avLst/>
            <a:gdLst/>
            <a:ahLst/>
            <a:cxnLst/>
            <a:rect l="l" t="t" r="r" b="b"/>
            <a:pathLst>
              <a:path w="945145" h="2395530">
                <a:moveTo>
                  <a:pt x="945145" y="0"/>
                </a:moveTo>
                <a:lnTo>
                  <a:pt x="0" y="0"/>
                </a:lnTo>
                <a:lnTo>
                  <a:pt x="0" y="2395530"/>
                </a:lnTo>
                <a:lnTo>
                  <a:pt x="945145" y="2395530"/>
                </a:lnTo>
                <a:lnTo>
                  <a:pt x="945145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0" y="9547486"/>
            <a:ext cx="18288000" cy="739514"/>
            <a:chOff x="0" y="0"/>
            <a:chExt cx="4816593" cy="19476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16592" cy="194769"/>
            </a:xfrm>
            <a:custGeom>
              <a:avLst/>
              <a:gdLst/>
              <a:ahLst/>
              <a:cxnLst/>
              <a:rect l="l" t="t" r="r" b="b"/>
              <a:pathLst>
                <a:path w="4816592" h="194769">
                  <a:moveTo>
                    <a:pt x="0" y="0"/>
                  </a:moveTo>
                  <a:lnTo>
                    <a:pt x="4816592" y="0"/>
                  </a:lnTo>
                  <a:lnTo>
                    <a:pt x="4816592" y="194769"/>
                  </a:lnTo>
                  <a:lnTo>
                    <a:pt x="0" y="194769"/>
                  </a:ln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66675"/>
              <a:ext cx="4816593" cy="261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0605778" y="7652392"/>
            <a:ext cx="6133678" cy="1605908"/>
          </a:xfrm>
          <a:custGeom>
            <a:avLst/>
            <a:gdLst/>
            <a:ahLst/>
            <a:cxnLst/>
            <a:rect l="l" t="t" r="r" b="b"/>
            <a:pathLst>
              <a:path w="6133678" h="1605908">
                <a:moveTo>
                  <a:pt x="0" y="0"/>
                </a:moveTo>
                <a:lnTo>
                  <a:pt x="6133677" y="0"/>
                </a:lnTo>
                <a:lnTo>
                  <a:pt x="6133677" y="1605908"/>
                </a:lnTo>
                <a:lnTo>
                  <a:pt x="0" y="160590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8" name="Group 8"/>
          <p:cNvGrpSpPr/>
          <p:nvPr/>
        </p:nvGrpSpPr>
        <p:grpSpPr>
          <a:xfrm>
            <a:off x="10085933" y="1556817"/>
            <a:ext cx="7173367" cy="7173367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" name="Freeform 10"/>
          <p:cNvSpPr/>
          <p:nvPr/>
        </p:nvSpPr>
        <p:spPr>
          <a:xfrm>
            <a:off x="9171878" y="3146706"/>
            <a:ext cx="3264548" cy="9781418"/>
          </a:xfrm>
          <a:custGeom>
            <a:avLst/>
            <a:gdLst/>
            <a:ahLst/>
            <a:cxnLst/>
            <a:rect l="l" t="t" r="r" b="b"/>
            <a:pathLst>
              <a:path w="3264548" h="9781418">
                <a:moveTo>
                  <a:pt x="0" y="0"/>
                </a:moveTo>
                <a:lnTo>
                  <a:pt x="3264549" y="0"/>
                </a:lnTo>
                <a:lnTo>
                  <a:pt x="3264549" y="9781418"/>
                </a:lnTo>
                <a:lnTo>
                  <a:pt x="0" y="978141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15654833" y="1738370"/>
            <a:ext cx="975424" cy="1307101"/>
          </a:xfrm>
          <a:custGeom>
            <a:avLst/>
            <a:gdLst/>
            <a:ahLst/>
            <a:cxnLst/>
            <a:rect l="l" t="t" r="r" b="b"/>
            <a:pathLst>
              <a:path w="975424" h="1307101">
                <a:moveTo>
                  <a:pt x="0" y="0"/>
                </a:moveTo>
                <a:lnTo>
                  <a:pt x="975424" y="0"/>
                </a:lnTo>
                <a:lnTo>
                  <a:pt x="975424" y="1307101"/>
                </a:lnTo>
                <a:lnTo>
                  <a:pt x="0" y="130710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 rot="2073304">
            <a:off x="-223662" y="334165"/>
            <a:ext cx="945145" cy="2395530"/>
          </a:xfrm>
          <a:custGeom>
            <a:avLst/>
            <a:gdLst/>
            <a:ahLst/>
            <a:cxnLst/>
            <a:rect l="l" t="t" r="r" b="b"/>
            <a:pathLst>
              <a:path w="945145" h="2395530">
                <a:moveTo>
                  <a:pt x="0" y="0"/>
                </a:moveTo>
                <a:lnTo>
                  <a:pt x="945145" y="0"/>
                </a:lnTo>
                <a:lnTo>
                  <a:pt x="945145" y="2395530"/>
                </a:lnTo>
                <a:lnTo>
                  <a:pt x="0" y="239553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664989" y="9730392"/>
            <a:ext cx="652494" cy="373701"/>
          </a:xfrm>
          <a:custGeom>
            <a:avLst/>
            <a:gdLst/>
            <a:ahLst/>
            <a:cxnLst/>
            <a:rect l="l" t="t" r="r" b="b"/>
            <a:pathLst>
              <a:path w="652494" h="373701">
                <a:moveTo>
                  <a:pt x="0" y="0"/>
                </a:moveTo>
                <a:lnTo>
                  <a:pt x="652494" y="0"/>
                </a:lnTo>
                <a:lnTo>
                  <a:pt x="652494" y="373701"/>
                </a:lnTo>
                <a:lnTo>
                  <a:pt x="0" y="3737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2618871" y="8104282"/>
            <a:ext cx="5600181" cy="4192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357"/>
              </a:lnSpc>
            </a:pPr>
            <a:r>
              <a:rPr lang="en-US" sz="2398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Bianca Glow Makeup Studio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5C71D98-B22B-E240-E86F-67DA05465A82}"/>
              </a:ext>
            </a:extLst>
          </p:cNvPr>
          <p:cNvSpPr txBox="1"/>
          <p:nvPr/>
        </p:nvSpPr>
        <p:spPr>
          <a:xfrm>
            <a:off x="7822729" y="555319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0888111-1376-5086-0D13-B5BEFC18266A}"/>
              </a:ext>
            </a:extLst>
          </p:cNvPr>
          <p:cNvSpPr txBox="1"/>
          <p:nvPr/>
        </p:nvSpPr>
        <p:spPr>
          <a:xfrm>
            <a:off x="2137145" y="583847"/>
            <a:ext cx="1068044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CERTHE BUSINESS SKILLS FOR THE WORKPLACE</a:t>
            </a:r>
            <a:endParaRPr lang="en-GB" sz="3200" b="1" kern="100" dirty="0"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EEBD9FD-6DC2-72F6-0E28-46FDCF7359CC}"/>
              </a:ext>
            </a:extLst>
          </p:cNvPr>
          <p:cNvSpPr txBox="1"/>
          <p:nvPr/>
        </p:nvSpPr>
        <p:spPr>
          <a:xfrm>
            <a:off x="2563839" y="1539586"/>
            <a:ext cx="793198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ENTERPRISE AND ENTREPRENEURSHIP (LCLM4006_LON)</a:t>
            </a:r>
            <a:endParaRPr lang="en-GB" sz="28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861E39F-C784-E559-C740-ED5041EBEAA9}"/>
              </a:ext>
            </a:extLst>
          </p:cNvPr>
          <p:cNvSpPr txBox="1"/>
          <p:nvPr/>
        </p:nvSpPr>
        <p:spPr>
          <a:xfrm>
            <a:off x="2407994" y="5872935"/>
            <a:ext cx="6587429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ID: 2440910</a:t>
            </a:r>
            <a:endParaRPr lang="en-GB" sz="28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BIANCA-ELENA JARCU</a:t>
            </a:r>
            <a:endParaRPr lang="en-GB" sz="28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LECTURE’S NAME: </a:t>
            </a:r>
            <a:r>
              <a:rPr lang="en-US" sz="2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SHENGFENG</a:t>
            </a:r>
            <a:r>
              <a:rPr lang="en-US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MEI</a:t>
            </a:r>
            <a:endParaRPr lang="en-GB" sz="28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58" b="-10086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Freeform 3"/>
          <p:cNvSpPr/>
          <p:nvPr/>
        </p:nvSpPr>
        <p:spPr>
          <a:xfrm>
            <a:off x="3177175" y="8829881"/>
            <a:ext cx="3743645" cy="3743645"/>
          </a:xfrm>
          <a:custGeom>
            <a:avLst/>
            <a:gdLst/>
            <a:ahLst/>
            <a:cxnLst/>
            <a:rect l="l" t="t" r="r" b="b"/>
            <a:pathLst>
              <a:path w="3743645" h="3743645">
                <a:moveTo>
                  <a:pt x="0" y="0"/>
                </a:moveTo>
                <a:lnTo>
                  <a:pt x="3743645" y="0"/>
                </a:lnTo>
                <a:lnTo>
                  <a:pt x="3743645" y="3743645"/>
                </a:lnTo>
                <a:lnTo>
                  <a:pt x="0" y="37436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8843075">
            <a:off x="4646728" y="-1576945"/>
            <a:ext cx="2786287" cy="3297628"/>
          </a:xfrm>
          <a:custGeom>
            <a:avLst/>
            <a:gdLst/>
            <a:ahLst/>
            <a:cxnLst/>
            <a:rect l="l" t="t" r="r" b="b"/>
            <a:pathLst>
              <a:path w="2786287" h="3297628">
                <a:moveTo>
                  <a:pt x="0" y="0"/>
                </a:moveTo>
                <a:lnTo>
                  <a:pt x="2786287" y="0"/>
                </a:lnTo>
                <a:lnTo>
                  <a:pt x="2786287" y="3297627"/>
                </a:lnTo>
                <a:lnTo>
                  <a:pt x="0" y="329762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27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-1437631" y="-338565"/>
            <a:ext cx="6248168" cy="11040268"/>
            <a:chOff x="0" y="0"/>
            <a:chExt cx="968005" cy="171042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68005" cy="1710426"/>
            </a:xfrm>
            <a:custGeom>
              <a:avLst/>
              <a:gdLst/>
              <a:ahLst/>
              <a:cxnLst/>
              <a:rect l="l" t="t" r="r" b="b"/>
              <a:pathLst>
                <a:path w="968005" h="1710426">
                  <a:moveTo>
                    <a:pt x="61954" y="0"/>
                  </a:moveTo>
                  <a:lnTo>
                    <a:pt x="906051" y="0"/>
                  </a:lnTo>
                  <a:cubicBezTo>
                    <a:pt x="940267" y="0"/>
                    <a:pt x="968005" y="27738"/>
                    <a:pt x="968005" y="61954"/>
                  </a:cubicBezTo>
                  <a:lnTo>
                    <a:pt x="968005" y="1648473"/>
                  </a:lnTo>
                  <a:cubicBezTo>
                    <a:pt x="968005" y="1682689"/>
                    <a:pt x="940267" y="1710426"/>
                    <a:pt x="906051" y="1710426"/>
                  </a:cubicBezTo>
                  <a:lnTo>
                    <a:pt x="61954" y="1710426"/>
                  </a:lnTo>
                  <a:cubicBezTo>
                    <a:pt x="27738" y="1710426"/>
                    <a:pt x="0" y="1682689"/>
                    <a:pt x="0" y="1648473"/>
                  </a:cubicBezTo>
                  <a:lnTo>
                    <a:pt x="0" y="61954"/>
                  </a:lnTo>
                  <a:cubicBezTo>
                    <a:pt x="0" y="27738"/>
                    <a:pt x="27738" y="0"/>
                    <a:pt x="61954" y="0"/>
                  </a:cubicBezTo>
                  <a:close/>
                </a:path>
              </a:pathLst>
            </a:custGeom>
            <a:blipFill>
              <a:blip r:embed="rId5"/>
              <a:stretch>
                <a:fillRect l="-358" r="-358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753512" y="7214975"/>
            <a:ext cx="821282" cy="82128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B0A0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567201" y="7214975"/>
            <a:ext cx="821282" cy="821282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B0A0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753512" y="5558808"/>
            <a:ext cx="821282" cy="821282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B0A0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1567201" y="5558808"/>
            <a:ext cx="821282" cy="821282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B0A0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4690682" y="-2528310"/>
            <a:ext cx="3743645" cy="3743645"/>
          </a:xfrm>
          <a:custGeom>
            <a:avLst/>
            <a:gdLst/>
            <a:ahLst/>
            <a:cxnLst/>
            <a:rect l="l" t="t" r="r" b="b"/>
            <a:pathLst>
              <a:path w="3743645" h="3743645">
                <a:moveTo>
                  <a:pt x="0" y="0"/>
                </a:moveTo>
                <a:lnTo>
                  <a:pt x="3743644" y="0"/>
                </a:lnTo>
                <a:lnTo>
                  <a:pt x="3743644" y="3743645"/>
                </a:lnTo>
                <a:lnTo>
                  <a:pt x="0" y="37436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0" name="Group 20"/>
          <p:cNvGrpSpPr/>
          <p:nvPr/>
        </p:nvGrpSpPr>
        <p:grpSpPr>
          <a:xfrm>
            <a:off x="13104161" y="1716798"/>
            <a:ext cx="3458343" cy="631419"/>
            <a:chOff x="0" y="0"/>
            <a:chExt cx="910839" cy="1663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910839" cy="166300"/>
            </a:xfrm>
            <a:custGeom>
              <a:avLst/>
              <a:gdLst/>
              <a:ahLst/>
              <a:cxnLst/>
              <a:rect l="l" t="t" r="r" b="b"/>
              <a:pathLst>
                <a:path w="910839" h="166300">
                  <a:moveTo>
                    <a:pt x="83150" y="0"/>
                  </a:moveTo>
                  <a:lnTo>
                    <a:pt x="827689" y="0"/>
                  </a:lnTo>
                  <a:cubicBezTo>
                    <a:pt x="849742" y="0"/>
                    <a:pt x="870892" y="8760"/>
                    <a:pt x="886485" y="24354"/>
                  </a:cubicBezTo>
                  <a:cubicBezTo>
                    <a:pt x="902079" y="39948"/>
                    <a:pt x="910839" y="61097"/>
                    <a:pt x="910839" y="83150"/>
                  </a:cubicBezTo>
                  <a:lnTo>
                    <a:pt x="910839" y="83150"/>
                  </a:lnTo>
                  <a:cubicBezTo>
                    <a:pt x="910839" y="129072"/>
                    <a:pt x="873612" y="166300"/>
                    <a:pt x="827689" y="166300"/>
                  </a:cubicBezTo>
                  <a:lnTo>
                    <a:pt x="83150" y="166300"/>
                  </a:lnTo>
                  <a:cubicBezTo>
                    <a:pt x="61097" y="166300"/>
                    <a:pt x="39948" y="157539"/>
                    <a:pt x="24354" y="141946"/>
                  </a:cubicBezTo>
                  <a:cubicBezTo>
                    <a:pt x="8760" y="126352"/>
                    <a:pt x="0" y="105203"/>
                    <a:pt x="0" y="83150"/>
                  </a:cubicBezTo>
                  <a:lnTo>
                    <a:pt x="0" y="83150"/>
                  </a:lnTo>
                  <a:cubicBezTo>
                    <a:pt x="0" y="61097"/>
                    <a:pt x="8760" y="39948"/>
                    <a:pt x="24354" y="24354"/>
                  </a:cubicBezTo>
                  <a:cubicBezTo>
                    <a:pt x="39948" y="8760"/>
                    <a:pt x="61097" y="0"/>
                    <a:pt x="83150" y="0"/>
                  </a:cubicBez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66675"/>
              <a:ext cx="910839" cy="232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 rot="-6154434">
            <a:off x="15866157" y="8106118"/>
            <a:ext cx="2786287" cy="3297628"/>
          </a:xfrm>
          <a:custGeom>
            <a:avLst/>
            <a:gdLst/>
            <a:ahLst/>
            <a:cxnLst/>
            <a:rect l="l" t="t" r="r" b="b"/>
            <a:pathLst>
              <a:path w="2786287" h="3297628">
                <a:moveTo>
                  <a:pt x="0" y="0"/>
                </a:moveTo>
                <a:lnTo>
                  <a:pt x="2786286" y="0"/>
                </a:lnTo>
                <a:lnTo>
                  <a:pt x="2786286" y="3297628"/>
                </a:lnTo>
                <a:lnTo>
                  <a:pt x="0" y="329762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27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4"/>
          <p:cNvSpPr/>
          <p:nvPr/>
        </p:nvSpPr>
        <p:spPr>
          <a:xfrm>
            <a:off x="16116771" y="4175991"/>
            <a:ext cx="656195" cy="375821"/>
          </a:xfrm>
          <a:custGeom>
            <a:avLst/>
            <a:gdLst/>
            <a:ahLst/>
            <a:cxnLst/>
            <a:rect l="l" t="t" r="r" b="b"/>
            <a:pathLst>
              <a:path w="656195" h="375821">
                <a:moveTo>
                  <a:pt x="0" y="0"/>
                </a:moveTo>
                <a:lnTo>
                  <a:pt x="656195" y="0"/>
                </a:lnTo>
                <a:lnTo>
                  <a:pt x="656195" y="375821"/>
                </a:lnTo>
                <a:lnTo>
                  <a:pt x="0" y="3758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AutoShape 25"/>
          <p:cNvSpPr/>
          <p:nvPr/>
        </p:nvSpPr>
        <p:spPr>
          <a:xfrm>
            <a:off x="5753512" y="4932812"/>
            <a:ext cx="11019454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6" name="Freeform 26"/>
          <p:cNvSpPr/>
          <p:nvPr/>
        </p:nvSpPr>
        <p:spPr>
          <a:xfrm>
            <a:off x="6029441" y="5729671"/>
            <a:ext cx="269424" cy="479557"/>
          </a:xfrm>
          <a:custGeom>
            <a:avLst/>
            <a:gdLst/>
            <a:ahLst/>
            <a:cxnLst/>
            <a:rect l="l" t="t" r="r" b="b"/>
            <a:pathLst>
              <a:path w="269424" h="479557">
                <a:moveTo>
                  <a:pt x="0" y="0"/>
                </a:moveTo>
                <a:lnTo>
                  <a:pt x="269424" y="0"/>
                </a:lnTo>
                <a:lnTo>
                  <a:pt x="269424" y="479557"/>
                </a:lnTo>
                <a:lnTo>
                  <a:pt x="0" y="47955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Freeform 27"/>
          <p:cNvSpPr/>
          <p:nvPr/>
        </p:nvSpPr>
        <p:spPr>
          <a:xfrm>
            <a:off x="6029441" y="7385837"/>
            <a:ext cx="269424" cy="479557"/>
          </a:xfrm>
          <a:custGeom>
            <a:avLst/>
            <a:gdLst/>
            <a:ahLst/>
            <a:cxnLst/>
            <a:rect l="l" t="t" r="r" b="b"/>
            <a:pathLst>
              <a:path w="269424" h="479557">
                <a:moveTo>
                  <a:pt x="0" y="0"/>
                </a:moveTo>
                <a:lnTo>
                  <a:pt x="269424" y="0"/>
                </a:lnTo>
                <a:lnTo>
                  <a:pt x="269424" y="479557"/>
                </a:lnTo>
                <a:lnTo>
                  <a:pt x="0" y="47955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28"/>
          <p:cNvSpPr/>
          <p:nvPr/>
        </p:nvSpPr>
        <p:spPr>
          <a:xfrm>
            <a:off x="11843130" y="5729671"/>
            <a:ext cx="269424" cy="479557"/>
          </a:xfrm>
          <a:custGeom>
            <a:avLst/>
            <a:gdLst/>
            <a:ahLst/>
            <a:cxnLst/>
            <a:rect l="l" t="t" r="r" b="b"/>
            <a:pathLst>
              <a:path w="269424" h="479557">
                <a:moveTo>
                  <a:pt x="0" y="0"/>
                </a:moveTo>
                <a:lnTo>
                  <a:pt x="269424" y="0"/>
                </a:lnTo>
                <a:lnTo>
                  <a:pt x="269424" y="479557"/>
                </a:lnTo>
                <a:lnTo>
                  <a:pt x="0" y="47955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9" name="Freeform 29"/>
          <p:cNvSpPr/>
          <p:nvPr/>
        </p:nvSpPr>
        <p:spPr>
          <a:xfrm>
            <a:off x="11843130" y="7385837"/>
            <a:ext cx="269424" cy="479557"/>
          </a:xfrm>
          <a:custGeom>
            <a:avLst/>
            <a:gdLst/>
            <a:ahLst/>
            <a:cxnLst/>
            <a:rect l="l" t="t" r="r" b="b"/>
            <a:pathLst>
              <a:path w="269424" h="479557">
                <a:moveTo>
                  <a:pt x="0" y="0"/>
                </a:moveTo>
                <a:lnTo>
                  <a:pt x="269424" y="0"/>
                </a:lnTo>
                <a:lnTo>
                  <a:pt x="269424" y="479557"/>
                </a:lnTo>
                <a:lnTo>
                  <a:pt x="0" y="47955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TextBox 30"/>
          <p:cNvSpPr txBox="1"/>
          <p:nvPr/>
        </p:nvSpPr>
        <p:spPr>
          <a:xfrm>
            <a:off x="6794709" y="7084278"/>
            <a:ext cx="3739123" cy="1109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9"/>
              </a:lnSpc>
            </a:pP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Services include weddings, events, photoshoots, proms, and makeup lessons.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2608398" y="7084278"/>
            <a:ext cx="4164568" cy="1379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9"/>
              </a:lnSpc>
            </a:pP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Our mission: Creating warm, inclusive, and empowering beauty experiences for every client.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794709" y="5428112"/>
            <a:ext cx="4103019" cy="1379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9"/>
              </a:lnSpc>
            </a:pP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Located in Folkestone, Kent – your local destination for </a:t>
            </a:r>
            <a:r>
              <a:rPr lang="en-US" sz="2600" b="1" dirty="0" err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personalised</a:t>
            </a: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 beauty services.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2608398" y="5428112"/>
            <a:ext cx="4164568" cy="1109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9"/>
              </a:lnSpc>
            </a:pPr>
            <a:r>
              <a:rPr lang="en-US" sz="2600" b="1" dirty="0" err="1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Specialising</a:t>
            </a: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 in high-end makeup for teenage girls and young women seeking confidence.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3197547" y="1805812"/>
            <a:ext cx="3271572" cy="3169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482"/>
              </a:lnSpc>
              <a:spcBef>
                <a:spcPct val="0"/>
              </a:spcBef>
            </a:pPr>
            <a:r>
              <a:rPr lang="en-US" sz="1773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Bianca Glow Makeup Studio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53512" y="2474727"/>
            <a:ext cx="3968433" cy="863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27"/>
              </a:lnSpc>
            </a:pPr>
            <a:r>
              <a:rPr lang="en-US" sz="5025" b="1" dirty="0">
                <a:solidFill>
                  <a:srgbClr val="0B0A0A"/>
                </a:solidFill>
                <a:latin typeface="Agrandir Bold"/>
                <a:ea typeface="Agrandir Bold"/>
                <a:cs typeface="Agrandir Bold"/>
                <a:sym typeface="Agrandir Bold"/>
              </a:rPr>
              <a:t>Introduction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58" b="-1008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180921" y="-2906601"/>
            <a:ext cx="6268736" cy="6268736"/>
          </a:xfrm>
          <a:custGeom>
            <a:avLst/>
            <a:gdLst/>
            <a:ahLst/>
            <a:cxnLst/>
            <a:rect l="l" t="t" r="r" b="b"/>
            <a:pathLst>
              <a:path w="6268736" h="6268736">
                <a:moveTo>
                  <a:pt x="0" y="0"/>
                </a:moveTo>
                <a:lnTo>
                  <a:pt x="6268737" y="0"/>
                </a:lnTo>
                <a:lnTo>
                  <a:pt x="6268737" y="6268737"/>
                </a:lnTo>
                <a:lnTo>
                  <a:pt x="0" y="626873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9457379" y="1263557"/>
            <a:ext cx="7041302" cy="7759885"/>
            <a:chOff x="0" y="0"/>
            <a:chExt cx="1069836" cy="117901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69836" cy="1179016"/>
            </a:xfrm>
            <a:custGeom>
              <a:avLst/>
              <a:gdLst/>
              <a:ahLst/>
              <a:cxnLst/>
              <a:rect l="l" t="t" r="r" b="b"/>
              <a:pathLst>
                <a:path w="1069836" h="1179016">
                  <a:moveTo>
                    <a:pt x="57174" y="0"/>
                  </a:moveTo>
                  <a:lnTo>
                    <a:pt x="1012662" y="0"/>
                  </a:lnTo>
                  <a:cubicBezTo>
                    <a:pt x="1027826" y="0"/>
                    <a:pt x="1042368" y="6024"/>
                    <a:pt x="1053090" y="16746"/>
                  </a:cubicBezTo>
                  <a:cubicBezTo>
                    <a:pt x="1063813" y="27468"/>
                    <a:pt x="1069836" y="42011"/>
                    <a:pt x="1069836" y="57174"/>
                  </a:cubicBezTo>
                  <a:lnTo>
                    <a:pt x="1069836" y="1121842"/>
                  </a:lnTo>
                  <a:cubicBezTo>
                    <a:pt x="1069836" y="1137005"/>
                    <a:pt x="1063813" y="1151548"/>
                    <a:pt x="1053090" y="1162270"/>
                  </a:cubicBezTo>
                  <a:cubicBezTo>
                    <a:pt x="1042368" y="1172992"/>
                    <a:pt x="1027826" y="1179016"/>
                    <a:pt x="1012662" y="1179016"/>
                  </a:cubicBezTo>
                  <a:lnTo>
                    <a:pt x="57174" y="1179016"/>
                  </a:lnTo>
                  <a:cubicBezTo>
                    <a:pt x="42011" y="1179016"/>
                    <a:pt x="27468" y="1172992"/>
                    <a:pt x="16746" y="1162270"/>
                  </a:cubicBezTo>
                  <a:cubicBezTo>
                    <a:pt x="6024" y="1151548"/>
                    <a:pt x="0" y="1137005"/>
                    <a:pt x="0" y="1121842"/>
                  </a:cubicBezTo>
                  <a:lnTo>
                    <a:pt x="0" y="57174"/>
                  </a:lnTo>
                  <a:cubicBezTo>
                    <a:pt x="0" y="42011"/>
                    <a:pt x="6024" y="27468"/>
                    <a:pt x="16746" y="16746"/>
                  </a:cubicBezTo>
                  <a:cubicBezTo>
                    <a:pt x="27468" y="6024"/>
                    <a:pt x="42011" y="0"/>
                    <a:pt x="57174" y="0"/>
                  </a:cubicBezTo>
                  <a:close/>
                </a:path>
              </a:pathLst>
            </a:custGeom>
            <a:blipFill>
              <a:blip r:embed="rId4"/>
              <a:stretch>
                <a:fillRect l="-5102" r="-5102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Freeform 6"/>
          <p:cNvSpPr/>
          <p:nvPr/>
        </p:nvSpPr>
        <p:spPr>
          <a:xfrm>
            <a:off x="15315042" y="-29955"/>
            <a:ext cx="1893995" cy="3556798"/>
          </a:xfrm>
          <a:custGeom>
            <a:avLst/>
            <a:gdLst/>
            <a:ahLst/>
            <a:cxnLst/>
            <a:rect l="l" t="t" r="r" b="b"/>
            <a:pathLst>
              <a:path w="1893995" h="3556798">
                <a:moveTo>
                  <a:pt x="0" y="0"/>
                </a:moveTo>
                <a:lnTo>
                  <a:pt x="1893995" y="0"/>
                </a:lnTo>
                <a:lnTo>
                  <a:pt x="1893995" y="3556798"/>
                </a:lnTo>
                <a:lnTo>
                  <a:pt x="0" y="355679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-314117" y="9023443"/>
            <a:ext cx="4041189" cy="4041189"/>
          </a:xfrm>
          <a:custGeom>
            <a:avLst/>
            <a:gdLst/>
            <a:ahLst/>
            <a:cxnLst/>
            <a:rect l="l" t="t" r="r" b="b"/>
            <a:pathLst>
              <a:path w="4041189" h="4041189">
                <a:moveTo>
                  <a:pt x="0" y="0"/>
                </a:moveTo>
                <a:lnTo>
                  <a:pt x="4041189" y="0"/>
                </a:lnTo>
                <a:lnTo>
                  <a:pt x="4041189" y="4041189"/>
                </a:lnTo>
                <a:lnTo>
                  <a:pt x="0" y="40411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49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-314117" y="7898856"/>
            <a:ext cx="2685635" cy="3527927"/>
          </a:xfrm>
          <a:custGeom>
            <a:avLst/>
            <a:gdLst/>
            <a:ahLst/>
            <a:cxnLst/>
            <a:rect l="l" t="t" r="r" b="b"/>
            <a:pathLst>
              <a:path w="2685635" h="3527927">
                <a:moveTo>
                  <a:pt x="0" y="0"/>
                </a:moveTo>
                <a:lnTo>
                  <a:pt x="2685634" y="0"/>
                </a:lnTo>
                <a:lnTo>
                  <a:pt x="2685634" y="3527928"/>
                </a:lnTo>
                <a:lnTo>
                  <a:pt x="0" y="352792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2115696" y="6264368"/>
            <a:ext cx="1330519" cy="1335527"/>
          </a:xfrm>
          <a:custGeom>
            <a:avLst/>
            <a:gdLst/>
            <a:ahLst/>
            <a:cxnLst/>
            <a:rect l="l" t="t" r="r" b="b"/>
            <a:pathLst>
              <a:path w="1330519" h="1335527">
                <a:moveTo>
                  <a:pt x="0" y="0"/>
                </a:moveTo>
                <a:lnTo>
                  <a:pt x="1330520" y="0"/>
                </a:lnTo>
                <a:lnTo>
                  <a:pt x="1330520" y="1335528"/>
                </a:lnTo>
                <a:lnTo>
                  <a:pt x="0" y="13355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2371517" y="2361376"/>
            <a:ext cx="6364184" cy="1944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800"/>
              </a:lnSpc>
            </a:pPr>
            <a:r>
              <a:rPr lang="en-US" sz="6800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Vision &amp; Mission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906075" y="5444045"/>
            <a:ext cx="4829626" cy="3241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</a:pPr>
            <a:r>
              <a:rPr lang="en-US" sz="26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Vision: To be the go-to studio where teens and young women feel confident, beautiful, and empowered.</a:t>
            </a:r>
          </a:p>
          <a:p>
            <a:pPr marL="0" lvl="0" indent="0" algn="l">
              <a:lnSpc>
                <a:spcPts val="2800"/>
              </a:lnSpc>
            </a:pPr>
            <a:r>
              <a:rPr lang="en-US" sz="26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Mission: Delivering </a:t>
            </a:r>
            <a:r>
              <a:rPr lang="en-US" sz="26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personalised</a:t>
            </a:r>
            <a:r>
              <a:rPr lang="en-US" sz="26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ethical, trend-forward beauty experiences with premium, eco-friendly products.</a:t>
            </a:r>
          </a:p>
        </p:txBody>
      </p:sp>
      <p:sp>
        <p:nvSpPr>
          <p:cNvPr id="12" name="AutoShape 12"/>
          <p:cNvSpPr/>
          <p:nvPr/>
        </p:nvSpPr>
        <p:spPr>
          <a:xfrm flipV="1">
            <a:off x="2371517" y="4705837"/>
            <a:ext cx="6364184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6603105" y="9258300"/>
            <a:ext cx="656195" cy="375821"/>
          </a:xfrm>
          <a:custGeom>
            <a:avLst/>
            <a:gdLst/>
            <a:ahLst/>
            <a:cxnLst/>
            <a:rect l="l" t="t" r="r" b="b"/>
            <a:pathLst>
              <a:path w="656195" h="375821">
                <a:moveTo>
                  <a:pt x="0" y="0"/>
                </a:moveTo>
                <a:lnTo>
                  <a:pt x="656195" y="0"/>
                </a:lnTo>
                <a:lnTo>
                  <a:pt x="656195" y="375821"/>
                </a:lnTo>
                <a:lnTo>
                  <a:pt x="0" y="3758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-314117" y="556260"/>
            <a:ext cx="960011" cy="472440"/>
          </a:xfrm>
          <a:custGeom>
            <a:avLst/>
            <a:gdLst/>
            <a:ahLst/>
            <a:cxnLst/>
            <a:rect l="l" t="t" r="r" b="b"/>
            <a:pathLst>
              <a:path w="960011" h="472440">
                <a:moveTo>
                  <a:pt x="0" y="0"/>
                </a:moveTo>
                <a:lnTo>
                  <a:pt x="960011" y="0"/>
                </a:lnTo>
                <a:lnTo>
                  <a:pt x="960011" y="472440"/>
                </a:lnTo>
                <a:lnTo>
                  <a:pt x="0" y="4724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58" b="-1008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271867" y="7725665"/>
            <a:ext cx="3138128" cy="0"/>
          </a:xfrm>
          <a:prstGeom prst="line">
            <a:avLst/>
          </a:prstGeom>
          <a:ln w="19050" cap="rnd">
            <a:solidFill>
              <a:srgbClr val="0B0A0A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5263013" y="7725665"/>
            <a:ext cx="3108256" cy="0"/>
          </a:xfrm>
          <a:prstGeom prst="line">
            <a:avLst/>
          </a:prstGeom>
          <a:ln w="19050" cap="rnd">
            <a:solidFill>
              <a:srgbClr val="0B0A0A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5" name="AutoShape 5"/>
          <p:cNvSpPr/>
          <p:nvPr/>
        </p:nvSpPr>
        <p:spPr>
          <a:xfrm>
            <a:off x="9252859" y="7725665"/>
            <a:ext cx="3092948" cy="0"/>
          </a:xfrm>
          <a:prstGeom prst="line">
            <a:avLst/>
          </a:prstGeom>
          <a:ln w="19050" cap="rnd">
            <a:solidFill>
              <a:srgbClr val="0B0A0A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6" name="AutoShape 6"/>
          <p:cNvSpPr/>
          <p:nvPr/>
        </p:nvSpPr>
        <p:spPr>
          <a:xfrm>
            <a:off x="13072921" y="7725665"/>
            <a:ext cx="3943212" cy="0"/>
          </a:xfrm>
          <a:prstGeom prst="line">
            <a:avLst/>
          </a:prstGeom>
          <a:ln w="19050" cap="rnd">
            <a:solidFill>
              <a:srgbClr val="0B0A0A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7" name="Group 7"/>
          <p:cNvGrpSpPr/>
          <p:nvPr/>
        </p:nvGrpSpPr>
        <p:grpSpPr>
          <a:xfrm>
            <a:off x="8364032" y="1515034"/>
            <a:ext cx="8408934" cy="3368634"/>
            <a:chOff x="0" y="0"/>
            <a:chExt cx="1046645" cy="41928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46645" cy="419288"/>
            </a:xfrm>
            <a:custGeom>
              <a:avLst/>
              <a:gdLst/>
              <a:ahLst/>
              <a:cxnLst/>
              <a:rect l="l" t="t" r="r" b="b"/>
              <a:pathLst>
                <a:path w="1046645" h="419288">
                  <a:moveTo>
                    <a:pt x="27620" y="0"/>
                  </a:moveTo>
                  <a:lnTo>
                    <a:pt x="1019025" y="0"/>
                  </a:lnTo>
                  <a:cubicBezTo>
                    <a:pt x="1034279" y="0"/>
                    <a:pt x="1046645" y="12366"/>
                    <a:pt x="1046645" y="27620"/>
                  </a:cubicBezTo>
                  <a:lnTo>
                    <a:pt x="1046645" y="391668"/>
                  </a:lnTo>
                  <a:cubicBezTo>
                    <a:pt x="1046645" y="406922"/>
                    <a:pt x="1034279" y="419288"/>
                    <a:pt x="1019025" y="419288"/>
                  </a:cubicBezTo>
                  <a:lnTo>
                    <a:pt x="27620" y="419288"/>
                  </a:lnTo>
                  <a:cubicBezTo>
                    <a:pt x="12366" y="419288"/>
                    <a:pt x="0" y="406922"/>
                    <a:pt x="0" y="391668"/>
                  </a:cubicBezTo>
                  <a:lnTo>
                    <a:pt x="0" y="27620"/>
                  </a:lnTo>
                  <a:cubicBezTo>
                    <a:pt x="0" y="12366"/>
                    <a:pt x="12366" y="0"/>
                    <a:pt x="27620" y="0"/>
                  </a:cubicBezTo>
                  <a:close/>
                </a:path>
              </a:pathLst>
            </a:custGeom>
            <a:blipFill>
              <a:blip r:embed="rId3"/>
              <a:stretch>
                <a:fillRect t="-21142" b="-21142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Freeform 9"/>
          <p:cNvSpPr/>
          <p:nvPr/>
        </p:nvSpPr>
        <p:spPr>
          <a:xfrm>
            <a:off x="1165939" y="5984537"/>
            <a:ext cx="1021339" cy="851116"/>
          </a:xfrm>
          <a:custGeom>
            <a:avLst/>
            <a:gdLst/>
            <a:ahLst/>
            <a:cxnLst/>
            <a:rect l="l" t="t" r="r" b="b"/>
            <a:pathLst>
              <a:path w="1021339" h="851116">
                <a:moveTo>
                  <a:pt x="0" y="0"/>
                </a:moveTo>
                <a:lnTo>
                  <a:pt x="1021339" y="0"/>
                </a:lnTo>
                <a:lnTo>
                  <a:pt x="1021339" y="851116"/>
                </a:lnTo>
                <a:lnTo>
                  <a:pt x="0" y="85111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5360451" y="6030175"/>
            <a:ext cx="786496" cy="920591"/>
          </a:xfrm>
          <a:custGeom>
            <a:avLst/>
            <a:gdLst/>
            <a:ahLst/>
            <a:cxnLst/>
            <a:rect l="l" t="t" r="r" b="b"/>
            <a:pathLst>
              <a:path w="786496" h="920591">
                <a:moveTo>
                  <a:pt x="0" y="0"/>
                </a:moveTo>
                <a:lnTo>
                  <a:pt x="786496" y="0"/>
                </a:lnTo>
                <a:lnTo>
                  <a:pt x="786496" y="920591"/>
                </a:lnTo>
                <a:lnTo>
                  <a:pt x="0" y="92059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9254841" y="6143177"/>
            <a:ext cx="448150" cy="972940"/>
          </a:xfrm>
          <a:custGeom>
            <a:avLst/>
            <a:gdLst/>
            <a:ahLst/>
            <a:cxnLst/>
            <a:rect l="l" t="t" r="r" b="b"/>
            <a:pathLst>
              <a:path w="448150" h="972940">
                <a:moveTo>
                  <a:pt x="0" y="0"/>
                </a:moveTo>
                <a:lnTo>
                  <a:pt x="448149" y="0"/>
                </a:lnTo>
                <a:lnTo>
                  <a:pt x="448149" y="972940"/>
                </a:lnTo>
                <a:lnTo>
                  <a:pt x="0" y="97294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12825247" y="6209752"/>
            <a:ext cx="850511" cy="736916"/>
          </a:xfrm>
          <a:custGeom>
            <a:avLst/>
            <a:gdLst/>
            <a:ahLst/>
            <a:cxnLst/>
            <a:rect l="l" t="t" r="r" b="b"/>
            <a:pathLst>
              <a:path w="850511" h="736916">
                <a:moveTo>
                  <a:pt x="0" y="0"/>
                </a:moveTo>
                <a:lnTo>
                  <a:pt x="850511" y="0"/>
                </a:lnTo>
                <a:lnTo>
                  <a:pt x="850511" y="736916"/>
                </a:lnTo>
                <a:lnTo>
                  <a:pt x="0" y="73691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6596455" y="3378708"/>
            <a:ext cx="3587692" cy="1740030"/>
          </a:xfrm>
          <a:custGeom>
            <a:avLst/>
            <a:gdLst/>
            <a:ahLst/>
            <a:cxnLst/>
            <a:rect l="l" t="t" r="r" b="b"/>
            <a:pathLst>
              <a:path w="3587692" h="1740030">
                <a:moveTo>
                  <a:pt x="0" y="0"/>
                </a:moveTo>
                <a:lnTo>
                  <a:pt x="3587691" y="0"/>
                </a:lnTo>
                <a:lnTo>
                  <a:pt x="3587691" y="1740030"/>
                </a:lnTo>
                <a:lnTo>
                  <a:pt x="0" y="174003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rot="1680934" flipH="1">
            <a:off x="-522293" y="8184997"/>
            <a:ext cx="2582085" cy="2320975"/>
          </a:xfrm>
          <a:custGeom>
            <a:avLst/>
            <a:gdLst/>
            <a:ahLst/>
            <a:cxnLst/>
            <a:rect l="l" t="t" r="r" b="b"/>
            <a:pathLst>
              <a:path w="2582085" h="2320975">
                <a:moveTo>
                  <a:pt x="2582085" y="0"/>
                </a:moveTo>
                <a:lnTo>
                  <a:pt x="0" y="0"/>
                </a:lnTo>
                <a:lnTo>
                  <a:pt x="0" y="2320975"/>
                </a:lnTo>
                <a:lnTo>
                  <a:pt x="2582085" y="2320975"/>
                </a:lnTo>
                <a:lnTo>
                  <a:pt x="2582085" y="0"/>
                </a:lnTo>
                <a:close/>
              </a:path>
            </a:pathLst>
          </a:custGeom>
          <a:blipFill>
            <a:blip>
              <a:alphaModFix amt="24000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1271867" y="2654245"/>
            <a:ext cx="5760521" cy="16078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6187"/>
              </a:lnSpc>
              <a:spcBef>
                <a:spcPct val="0"/>
              </a:spcBef>
            </a:pPr>
            <a:r>
              <a:rPr lang="en-US" sz="5625" b="1">
                <a:solidFill>
                  <a:srgbClr val="0B0A0A"/>
                </a:solidFill>
                <a:latin typeface="Agrandir Bold"/>
                <a:ea typeface="Agrandir Bold"/>
                <a:cs typeface="Agrandir Bold"/>
                <a:sym typeface="Agrandir Bold"/>
              </a:rPr>
              <a:t>Organisational Structure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71867" y="7888499"/>
            <a:ext cx="3229146" cy="1446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54"/>
              </a:lnSpc>
            </a:pPr>
            <a:r>
              <a:rPr lang="en-US" sz="26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Decision-making, finances, hiring, and overall business direction.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013" y="7888499"/>
            <a:ext cx="3224331" cy="1446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54"/>
              </a:lnSpc>
            </a:pPr>
            <a:r>
              <a:rPr lang="en-US" sz="26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Operations, scheduling, product orders, and daily workflow.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71867" y="7070675"/>
            <a:ext cx="3396761" cy="43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4"/>
              </a:lnSpc>
              <a:spcBef>
                <a:spcPct val="0"/>
              </a:spcBef>
            </a:pPr>
            <a:r>
              <a:rPr lang="en-US" sz="2360" b="1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Owner (Bianca)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263013" y="7070675"/>
            <a:ext cx="3399295" cy="43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4"/>
              </a:lnSpc>
              <a:spcBef>
                <a:spcPct val="0"/>
              </a:spcBef>
            </a:pPr>
            <a:r>
              <a:rPr lang="en-US" sz="2360" b="1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Manager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252859" y="7888499"/>
            <a:ext cx="3092948" cy="18055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54"/>
              </a:lnSpc>
            </a:pPr>
            <a:r>
              <a:rPr lang="en-US" sz="26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Head artists and assistants delivering stunning client looks.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072921" y="7888499"/>
            <a:ext cx="3092948" cy="1446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54"/>
              </a:lnSpc>
            </a:pPr>
            <a:r>
              <a:rPr lang="en-US" sz="26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Bookings, payments, and client communication.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252859" y="7070675"/>
            <a:ext cx="3229512" cy="43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4"/>
              </a:lnSpc>
              <a:spcBef>
                <a:spcPct val="0"/>
              </a:spcBef>
            </a:pPr>
            <a:r>
              <a:rPr lang="en-US" sz="2360" b="1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Makeup &amp; Hair Team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072921" y="7070675"/>
            <a:ext cx="3943212" cy="43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4"/>
              </a:lnSpc>
              <a:spcBef>
                <a:spcPct val="0"/>
              </a:spcBef>
            </a:pPr>
            <a:r>
              <a:rPr lang="en-US" sz="2360" b="1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Receptionist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71867" y="1752014"/>
            <a:ext cx="4168443" cy="435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2"/>
              </a:lnSpc>
              <a:spcBef>
                <a:spcPct val="0"/>
              </a:spcBef>
            </a:pPr>
            <a:r>
              <a:rPr lang="en-US" sz="2358" b="1" spc="-47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Bianca Glow Makeup Studio</a:t>
            </a:r>
          </a:p>
        </p:txBody>
      </p:sp>
      <p:sp>
        <p:nvSpPr>
          <p:cNvPr id="25" name="Freeform 25"/>
          <p:cNvSpPr/>
          <p:nvPr/>
        </p:nvSpPr>
        <p:spPr>
          <a:xfrm rot="4518884" flipH="1" flipV="1">
            <a:off x="16324696" y="354547"/>
            <a:ext cx="2582085" cy="2320975"/>
          </a:xfrm>
          <a:custGeom>
            <a:avLst/>
            <a:gdLst/>
            <a:ahLst/>
            <a:cxnLst/>
            <a:rect l="l" t="t" r="r" b="b"/>
            <a:pathLst>
              <a:path w="2582085" h="2320975">
                <a:moveTo>
                  <a:pt x="2582084" y="2320975"/>
                </a:moveTo>
                <a:lnTo>
                  <a:pt x="0" y="2320975"/>
                </a:lnTo>
                <a:lnTo>
                  <a:pt x="0" y="0"/>
                </a:lnTo>
                <a:lnTo>
                  <a:pt x="2582084" y="0"/>
                </a:lnTo>
                <a:lnTo>
                  <a:pt x="2582084" y="2320975"/>
                </a:lnTo>
                <a:close/>
              </a:path>
            </a:pathLst>
          </a:custGeom>
          <a:blipFill>
            <a:blip>
              <a:alphaModFix amt="24000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6" name="Freeform 26"/>
          <p:cNvSpPr/>
          <p:nvPr/>
        </p:nvSpPr>
        <p:spPr>
          <a:xfrm>
            <a:off x="16603105" y="9070390"/>
            <a:ext cx="656195" cy="375821"/>
          </a:xfrm>
          <a:custGeom>
            <a:avLst/>
            <a:gdLst/>
            <a:ahLst/>
            <a:cxnLst/>
            <a:rect l="l" t="t" r="r" b="b"/>
            <a:pathLst>
              <a:path w="656195" h="375821">
                <a:moveTo>
                  <a:pt x="0" y="0"/>
                </a:moveTo>
                <a:lnTo>
                  <a:pt x="656195" y="0"/>
                </a:lnTo>
                <a:lnTo>
                  <a:pt x="656195" y="375820"/>
                </a:lnTo>
                <a:lnTo>
                  <a:pt x="0" y="3758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Freeform 27"/>
          <p:cNvSpPr/>
          <p:nvPr/>
        </p:nvSpPr>
        <p:spPr>
          <a:xfrm>
            <a:off x="4409995" y="872096"/>
            <a:ext cx="636447" cy="313208"/>
          </a:xfrm>
          <a:custGeom>
            <a:avLst/>
            <a:gdLst/>
            <a:ahLst/>
            <a:cxnLst/>
            <a:rect l="l" t="t" r="r" b="b"/>
            <a:pathLst>
              <a:path w="636447" h="313208">
                <a:moveTo>
                  <a:pt x="0" y="0"/>
                </a:moveTo>
                <a:lnTo>
                  <a:pt x="636447" y="0"/>
                </a:lnTo>
                <a:lnTo>
                  <a:pt x="636447" y="313208"/>
                </a:lnTo>
                <a:lnTo>
                  <a:pt x="0" y="3132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58" b="-1008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5180850" y="6234195"/>
            <a:ext cx="3107150" cy="4893149"/>
          </a:xfrm>
          <a:custGeom>
            <a:avLst/>
            <a:gdLst/>
            <a:ahLst/>
            <a:cxnLst/>
            <a:rect l="l" t="t" r="r" b="b"/>
            <a:pathLst>
              <a:path w="3107150" h="4893149">
                <a:moveTo>
                  <a:pt x="0" y="0"/>
                </a:moveTo>
                <a:lnTo>
                  <a:pt x="3107150" y="0"/>
                </a:lnTo>
                <a:lnTo>
                  <a:pt x="3107150" y="4893148"/>
                </a:lnTo>
                <a:lnTo>
                  <a:pt x="0" y="489314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9457379" y="1263557"/>
            <a:ext cx="7041302" cy="7759885"/>
            <a:chOff x="0" y="0"/>
            <a:chExt cx="1069836" cy="117901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69836" cy="1179016"/>
            </a:xfrm>
            <a:custGeom>
              <a:avLst/>
              <a:gdLst/>
              <a:ahLst/>
              <a:cxnLst/>
              <a:rect l="l" t="t" r="r" b="b"/>
              <a:pathLst>
                <a:path w="1069836" h="1179016">
                  <a:moveTo>
                    <a:pt x="57174" y="0"/>
                  </a:moveTo>
                  <a:lnTo>
                    <a:pt x="1012662" y="0"/>
                  </a:lnTo>
                  <a:cubicBezTo>
                    <a:pt x="1027826" y="0"/>
                    <a:pt x="1042368" y="6024"/>
                    <a:pt x="1053090" y="16746"/>
                  </a:cubicBezTo>
                  <a:cubicBezTo>
                    <a:pt x="1063813" y="27468"/>
                    <a:pt x="1069836" y="42011"/>
                    <a:pt x="1069836" y="57174"/>
                  </a:cubicBezTo>
                  <a:lnTo>
                    <a:pt x="1069836" y="1121842"/>
                  </a:lnTo>
                  <a:cubicBezTo>
                    <a:pt x="1069836" y="1137005"/>
                    <a:pt x="1063813" y="1151548"/>
                    <a:pt x="1053090" y="1162270"/>
                  </a:cubicBezTo>
                  <a:cubicBezTo>
                    <a:pt x="1042368" y="1172992"/>
                    <a:pt x="1027826" y="1179016"/>
                    <a:pt x="1012662" y="1179016"/>
                  </a:cubicBezTo>
                  <a:lnTo>
                    <a:pt x="57174" y="1179016"/>
                  </a:lnTo>
                  <a:cubicBezTo>
                    <a:pt x="42011" y="1179016"/>
                    <a:pt x="27468" y="1172992"/>
                    <a:pt x="16746" y="1162270"/>
                  </a:cubicBezTo>
                  <a:cubicBezTo>
                    <a:pt x="6024" y="1151548"/>
                    <a:pt x="0" y="1137005"/>
                    <a:pt x="0" y="1121842"/>
                  </a:cubicBezTo>
                  <a:lnTo>
                    <a:pt x="0" y="57174"/>
                  </a:lnTo>
                  <a:cubicBezTo>
                    <a:pt x="0" y="42011"/>
                    <a:pt x="6024" y="27468"/>
                    <a:pt x="16746" y="16746"/>
                  </a:cubicBezTo>
                  <a:cubicBezTo>
                    <a:pt x="27468" y="6024"/>
                    <a:pt x="42011" y="0"/>
                    <a:pt x="57174" y="0"/>
                  </a:cubicBezTo>
                  <a:close/>
                </a:path>
              </a:pathLst>
            </a:custGeom>
            <a:blipFill>
              <a:blip r:embed="rId4"/>
              <a:stretch>
                <a:fillRect l="-5102" r="-5102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040498" y="2057904"/>
            <a:ext cx="644881" cy="64488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A2A2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32732" tIns="32732" rIns="32732" bIns="32732" rtlCol="0" anchor="ctr"/>
            <a:lstStyle/>
            <a:p>
              <a:pPr marL="0" lvl="0" indent="0" algn="ctr">
                <a:lnSpc>
                  <a:spcPts val="224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2199306" y="2210116"/>
            <a:ext cx="327265" cy="340458"/>
          </a:xfrm>
          <a:custGeom>
            <a:avLst/>
            <a:gdLst/>
            <a:ahLst/>
            <a:cxnLst/>
            <a:rect l="l" t="t" r="r" b="b"/>
            <a:pathLst>
              <a:path w="327265" h="340458">
                <a:moveTo>
                  <a:pt x="0" y="0"/>
                </a:moveTo>
                <a:lnTo>
                  <a:pt x="327265" y="0"/>
                </a:lnTo>
                <a:lnTo>
                  <a:pt x="327265" y="340458"/>
                </a:lnTo>
                <a:lnTo>
                  <a:pt x="0" y="3404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2073304">
            <a:off x="-143567" y="5036429"/>
            <a:ext cx="945145" cy="2395530"/>
          </a:xfrm>
          <a:custGeom>
            <a:avLst/>
            <a:gdLst/>
            <a:ahLst/>
            <a:cxnLst/>
            <a:rect l="l" t="t" r="r" b="b"/>
            <a:pathLst>
              <a:path w="945145" h="2395530">
                <a:moveTo>
                  <a:pt x="0" y="0"/>
                </a:moveTo>
                <a:lnTo>
                  <a:pt x="945145" y="0"/>
                </a:lnTo>
                <a:lnTo>
                  <a:pt x="945145" y="2395531"/>
                </a:lnTo>
                <a:lnTo>
                  <a:pt x="0" y="23955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2040498" y="2893139"/>
            <a:ext cx="5638814" cy="25237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98"/>
              </a:lnSpc>
            </a:pPr>
            <a:r>
              <a:rPr lang="en-US" sz="26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Starting as a Sole Trader offers easy setup, full control over decisions, and simple tax reporting. As Bianca Glow grows, we plan to transition to a Limited Company for enhanced credibility and protection.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40498" y="6512772"/>
            <a:ext cx="6580374" cy="19537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795"/>
              </a:lnSpc>
            </a:pPr>
            <a:r>
              <a:rPr lang="en-US" sz="6795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Legal Structure</a:t>
            </a:r>
          </a:p>
        </p:txBody>
      </p:sp>
      <p:sp>
        <p:nvSpPr>
          <p:cNvPr id="13" name="Freeform 13"/>
          <p:cNvSpPr/>
          <p:nvPr/>
        </p:nvSpPr>
        <p:spPr>
          <a:xfrm>
            <a:off x="2040498" y="8558754"/>
            <a:ext cx="811361" cy="464688"/>
          </a:xfrm>
          <a:custGeom>
            <a:avLst/>
            <a:gdLst/>
            <a:ahLst/>
            <a:cxnLst/>
            <a:rect l="l" t="t" r="r" b="b"/>
            <a:pathLst>
              <a:path w="811361" h="464688">
                <a:moveTo>
                  <a:pt x="0" y="0"/>
                </a:moveTo>
                <a:lnTo>
                  <a:pt x="811361" y="0"/>
                </a:lnTo>
                <a:lnTo>
                  <a:pt x="811361" y="464689"/>
                </a:lnTo>
                <a:lnTo>
                  <a:pt x="0" y="4646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9026201" y="5143500"/>
            <a:ext cx="862356" cy="424382"/>
          </a:xfrm>
          <a:custGeom>
            <a:avLst/>
            <a:gdLst/>
            <a:ahLst/>
            <a:cxnLst/>
            <a:rect l="l" t="t" r="r" b="b"/>
            <a:pathLst>
              <a:path w="862356" h="424382">
                <a:moveTo>
                  <a:pt x="0" y="0"/>
                </a:moveTo>
                <a:lnTo>
                  <a:pt x="862357" y="0"/>
                </a:lnTo>
                <a:lnTo>
                  <a:pt x="862357" y="424382"/>
                </a:lnTo>
                <a:lnTo>
                  <a:pt x="0" y="424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1768128" y="-66675"/>
            <a:ext cx="862356" cy="424382"/>
          </a:xfrm>
          <a:custGeom>
            <a:avLst/>
            <a:gdLst/>
            <a:ahLst/>
            <a:cxnLst/>
            <a:rect l="l" t="t" r="r" b="b"/>
            <a:pathLst>
              <a:path w="862356" h="424382">
                <a:moveTo>
                  <a:pt x="0" y="0"/>
                </a:moveTo>
                <a:lnTo>
                  <a:pt x="862356" y="0"/>
                </a:lnTo>
                <a:lnTo>
                  <a:pt x="862356" y="424382"/>
                </a:lnTo>
                <a:lnTo>
                  <a:pt x="0" y="424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58" b="-1008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4690304" y="716212"/>
            <a:ext cx="2915251" cy="2915251"/>
          </a:xfrm>
          <a:custGeom>
            <a:avLst/>
            <a:gdLst/>
            <a:ahLst/>
            <a:cxnLst/>
            <a:rect l="l" t="t" r="r" b="b"/>
            <a:pathLst>
              <a:path w="2915251" h="2915251">
                <a:moveTo>
                  <a:pt x="0" y="0"/>
                </a:moveTo>
                <a:lnTo>
                  <a:pt x="2915250" y="0"/>
                </a:lnTo>
                <a:lnTo>
                  <a:pt x="2915250" y="2915251"/>
                </a:lnTo>
                <a:lnTo>
                  <a:pt x="0" y="29152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4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7883215" y="1795162"/>
            <a:ext cx="8889750" cy="4016337"/>
            <a:chOff x="0" y="0"/>
            <a:chExt cx="1377255" cy="62223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77255" cy="622236"/>
            </a:xfrm>
            <a:custGeom>
              <a:avLst/>
              <a:gdLst/>
              <a:ahLst/>
              <a:cxnLst/>
              <a:rect l="l" t="t" r="r" b="b"/>
              <a:pathLst>
                <a:path w="1377255" h="622236">
                  <a:moveTo>
                    <a:pt x="26126" y="0"/>
                  </a:moveTo>
                  <a:lnTo>
                    <a:pt x="1351129" y="0"/>
                  </a:lnTo>
                  <a:cubicBezTo>
                    <a:pt x="1365558" y="0"/>
                    <a:pt x="1377255" y="11697"/>
                    <a:pt x="1377255" y="26126"/>
                  </a:cubicBezTo>
                  <a:lnTo>
                    <a:pt x="1377255" y="596109"/>
                  </a:lnTo>
                  <a:cubicBezTo>
                    <a:pt x="1377255" y="610539"/>
                    <a:pt x="1365558" y="622236"/>
                    <a:pt x="1351129" y="622236"/>
                  </a:cubicBezTo>
                  <a:lnTo>
                    <a:pt x="26126" y="622236"/>
                  </a:lnTo>
                  <a:cubicBezTo>
                    <a:pt x="11697" y="622236"/>
                    <a:pt x="0" y="610539"/>
                    <a:pt x="0" y="596109"/>
                  </a:cubicBezTo>
                  <a:lnTo>
                    <a:pt x="0" y="26126"/>
                  </a:lnTo>
                  <a:cubicBezTo>
                    <a:pt x="0" y="11697"/>
                    <a:pt x="11697" y="0"/>
                    <a:pt x="26126" y="0"/>
                  </a:cubicBezTo>
                  <a:close/>
                </a:path>
              </a:pathLst>
            </a:custGeom>
            <a:blipFill>
              <a:blip r:embed="rId4"/>
              <a:stretch>
                <a:fillRect t="-13081" b="-13081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954430" y="2339858"/>
            <a:ext cx="821282" cy="821282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54430" y="3934346"/>
            <a:ext cx="821282" cy="82128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954430" y="5531371"/>
            <a:ext cx="821282" cy="82128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 rot="-1523639">
            <a:off x="15059845" y="8385458"/>
            <a:ext cx="4580108" cy="2755364"/>
          </a:xfrm>
          <a:custGeom>
            <a:avLst/>
            <a:gdLst/>
            <a:ahLst/>
            <a:cxnLst/>
            <a:rect l="l" t="t" r="r" b="b"/>
            <a:pathLst>
              <a:path w="4580108" h="2755364">
                <a:moveTo>
                  <a:pt x="0" y="0"/>
                </a:moveTo>
                <a:lnTo>
                  <a:pt x="4580108" y="0"/>
                </a:lnTo>
                <a:lnTo>
                  <a:pt x="4580108" y="2755364"/>
                </a:lnTo>
                <a:lnTo>
                  <a:pt x="0" y="27553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7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 rot="9891651">
            <a:off x="-807405" y="-1131793"/>
            <a:ext cx="4580108" cy="2755364"/>
          </a:xfrm>
          <a:custGeom>
            <a:avLst/>
            <a:gdLst/>
            <a:ahLst/>
            <a:cxnLst/>
            <a:rect l="l" t="t" r="r" b="b"/>
            <a:pathLst>
              <a:path w="4580108" h="2755364">
                <a:moveTo>
                  <a:pt x="0" y="0"/>
                </a:moveTo>
                <a:lnTo>
                  <a:pt x="4580108" y="0"/>
                </a:lnTo>
                <a:lnTo>
                  <a:pt x="4580108" y="2755364"/>
                </a:lnTo>
                <a:lnTo>
                  <a:pt x="0" y="27553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7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20"/>
          <p:cNvSpPr/>
          <p:nvPr/>
        </p:nvSpPr>
        <p:spPr>
          <a:xfrm>
            <a:off x="2173924" y="2470150"/>
            <a:ext cx="382294" cy="560697"/>
          </a:xfrm>
          <a:custGeom>
            <a:avLst/>
            <a:gdLst/>
            <a:ahLst/>
            <a:cxnLst/>
            <a:rect l="l" t="t" r="r" b="b"/>
            <a:pathLst>
              <a:path w="382294" h="560697">
                <a:moveTo>
                  <a:pt x="0" y="0"/>
                </a:moveTo>
                <a:lnTo>
                  <a:pt x="382294" y="0"/>
                </a:lnTo>
                <a:lnTo>
                  <a:pt x="382294" y="560697"/>
                </a:lnTo>
                <a:lnTo>
                  <a:pt x="0" y="5606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21"/>
          <p:cNvSpPr/>
          <p:nvPr/>
        </p:nvSpPr>
        <p:spPr>
          <a:xfrm>
            <a:off x="2173924" y="4064639"/>
            <a:ext cx="382294" cy="560697"/>
          </a:xfrm>
          <a:custGeom>
            <a:avLst/>
            <a:gdLst/>
            <a:ahLst/>
            <a:cxnLst/>
            <a:rect l="l" t="t" r="r" b="b"/>
            <a:pathLst>
              <a:path w="382294" h="560697">
                <a:moveTo>
                  <a:pt x="0" y="0"/>
                </a:moveTo>
                <a:lnTo>
                  <a:pt x="382294" y="0"/>
                </a:lnTo>
                <a:lnTo>
                  <a:pt x="382294" y="560697"/>
                </a:lnTo>
                <a:lnTo>
                  <a:pt x="0" y="5606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22"/>
          <p:cNvSpPr/>
          <p:nvPr/>
        </p:nvSpPr>
        <p:spPr>
          <a:xfrm>
            <a:off x="2173924" y="5659128"/>
            <a:ext cx="382294" cy="560697"/>
          </a:xfrm>
          <a:custGeom>
            <a:avLst/>
            <a:gdLst/>
            <a:ahLst/>
            <a:cxnLst/>
            <a:rect l="l" t="t" r="r" b="b"/>
            <a:pathLst>
              <a:path w="382294" h="560697">
                <a:moveTo>
                  <a:pt x="0" y="0"/>
                </a:moveTo>
                <a:lnTo>
                  <a:pt x="382294" y="0"/>
                </a:lnTo>
                <a:lnTo>
                  <a:pt x="382294" y="560697"/>
                </a:lnTo>
                <a:lnTo>
                  <a:pt x="0" y="5606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4"/>
          <p:cNvSpPr/>
          <p:nvPr/>
        </p:nvSpPr>
        <p:spPr>
          <a:xfrm>
            <a:off x="2556218" y="8718667"/>
            <a:ext cx="2915251" cy="2915251"/>
          </a:xfrm>
          <a:custGeom>
            <a:avLst/>
            <a:gdLst/>
            <a:ahLst/>
            <a:cxnLst/>
            <a:rect l="l" t="t" r="r" b="b"/>
            <a:pathLst>
              <a:path w="2915251" h="2915251">
                <a:moveTo>
                  <a:pt x="0" y="0"/>
                </a:moveTo>
                <a:lnTo>
                  <a:pt x="2915250" y="0"/>
                </a:lnTo>
                <a:lnTo>
                  <a:pt x="2915250" y="2915251"/>
                </a:lnTo>
                <a:lnTo>
                  <a:pt x="0" y="29152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4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Freeform 25"/>
          <p:cNvSpPr/>
          <p:nvPr/>
        </p:nvSpPr>
        <p:spPr>
          <a:xfrm>
            <a:off x="2663525" y="9258300"/>
            <a:ext cx="881165" cy="433638"/>
          </a:xfrm>
          <a:custGeom>
            <a:avLst/>
            <a:gdLst/>
            <a:ahLst/>
            <a:cxnLst/>
            <a:rect l="l" t="t" r="r" b="b"/>
            <a:pathLst>
              <a:path w="881165" h="433638">
                <a:moveTo>
                  <a:pt x="0" y="0"/>
                </a:moveTo>
                <a:lnTo>
                  <a:pt x="881164" y="0"/>
                </a:lnTo>
                <a:lnTo>
                  <a:pt x="881164" y="433638"/>
                </a:lnTo>
                <a:lnTo>
                  <a:pt x="0" y="4336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6" name="Freeform 26"/>
          <p:cNvSpPr/>
          <p:nvPr/>
        </p:nvSpPr>
        <p:spPr>
          <a:xfrm>
            <a:off x="12119528" y="6545946"/>
            <a:ext cx="2297686" cy="1424566"/>
          </a:xfrm>
          <a:custGeom>
            <a:avLst/>
            <a:gdLst/>
            <a:ahLst/>
            <a:cxnLst/>
            <a:rect l="l" t="t" r="r" b="b"/>
            <a:pathLst>
              <a:path w="2297686" h="1424566">
                <a:moveTo>
                  <a:pt x="0" y="0"/>
                </a:moveTo>
                <a:lnTo>
                  <a:pt x="2297687" y="0"/>
                </a:lnTo>
                <a:lnTo>
                  <a:pt x="2297687" y="1424566"/>
                </a:lnTo>
                <a:lnTo>
                  <a:pt x="0" y="142456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TextBox 27"/>
          <p:cNvSpPr txBox="1"/>
          <p:nvPr/>
        </p:nvSpPr>
        <p:spPr>
          <a:xfrm>
            <a:off x="7883215" y="6219304"/>
            <a:ext cx="4140009" cy="21055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74"/>
              </a:lnSpc>
            </a:pPr>
            <a:r>
              <a:rPr lang="en-US" sz="6795" b="1">
                <a:solidFill>
                  <a:srgbClr val="0B0A0A"/>
                </a:solidFill>
                <a:latin typeface="Agrandir Bold"/>
                <a:ea typeface="Agrandir Bold"/>
                <a:cs typeface="Agrandir Bold"/>
                <a:sym typeface="Agrandir Bold"/>
              </a:rPr>
              <a:t>PESTEL Analysis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95627" y="2366324"/>
            <a:ext cx="2982456" cy="1446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54"/>
              </a:lnSpc>
            </a:pP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Political: UK cosmetic safety compliance requirements</a:t>
            </a:r>
            <a:r>
              <a:rPr lang="en-US" sz="1967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995627" y="3960813"/>
            <a:ext cx="3739123" cy="1446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54"/>
              </a:lnSpc>
            </a:pP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Economic: Rising costs balanced by steady self-care demand.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995627" y="5557838"/>
            <a:ext cx="3739123" cy="10874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54"/>
              </a:lnSpc>
            </a:pP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Social: Inclusivity, diversity, and social media influence.</a:t>
            </a:r>
          </a:p>
        </p:txBody>
      </p:sp>
      <p:sp>
        <p:nvSpPr>
          <p:cNvPr id="32" name="Freeform 32"/>
          <p:cNvSpPr/>
          <p:nvPr/>
        </p:nvSpPr>
        <p:spPr>
          <a:xfrm>
            <a:off x="7883215" y="8530757"/>
            <a:ext cx="656195" cy="375821"/>
          </a:xfrm>
          <a:custGeom>
            <a:avLst/>
            <a:gdLst/>
            <a:ahLst/>
            <a:cxnLst/>
            <a:rect l="l" t="t" r="r" b="b"/>
            <a:pathLst>
              <a:path w="656195" h="375821">
                <a:moveTo>
                  <a:pt x="0" y="0"/>
                </a:moveTo>
                <a:lnTo>
                  <a:pt x="656195" y="0"/>
                </a:lnTo>
                <a:lnTo>
                  <a:pt x="656195" y="375821"/>
                </a:lnTo>
                <a:lnTo>
                  <a:pt x="0" y="3758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3" name="Freeform 33"/>
          <p:cNvSpPr/>
          <p:nvPr/>
        </p:nvSpPr>
        <p:spPr>
          <a:xfrm>
            <a:off x="16724390" y="1028700"/>
            <a:ext cx="881165" cy="433638"/>
          </a:xfrm>
          <a:custGeom>
            <a:avLst/>
            <a:gdLst/>
            <a:ahLst/>
            <a:cxnLst/>
            <a:rect l="l" t="t" r="r" b="b"/>
            <a:pathLst>
              <a:path w="881165" h="433638">
                <a:moveTo>
                  <a:pt x="0" y="0"/>
                </a:moveTo>
                <a:lnTo>
                  <a:pt x="881164" y="0"/>
                </a:lnTo>
                <a:lnTo>
                  <a:pt x="881164" y="433638"/>
                </a:lnTo>
                <a:lnTo>
                  <a:pt x="0" y="4336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58" b="-1008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329728" y="6653149"/>
            <a:ext cx="4203417" cy="4203417"/>
          </a:xfrm>
          <a:custGeom>
            <a:avLst/>
            <a:gdLst/>
            <a:ahLst/>
            <a:cxnLst/>
            <a:rect l="l" t="t" r="r" b="b"/>
            <a:pathLst>
              <a:path w="4203417" h="4203417">
                <a:moveTo>
                  <a:pt x="0" y="0"/>
                </a:moveTo>
                <a:lnTo>
                  <a:pt x="4203417" y="0"/>
                </a:lnTo>
                <a:lnTo>
                  <a:pt x="4203417" y="4203416"/>
                </a:lnTo>
                <a:lnTo>
                  <a:pt x="0" y="420341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607816" y="4674007"/>
            <a:ext cx="3880079" cy="5173439"/>
          </a:xfrm>
          <a:custGeom>
            <a:avLst/>
            <a:gdLst/>
            <a:ahLst/>
            <a:cxnLst/>
            <a:rect l="l" t="t" r="r" b="b"/>
            <a:pathLst>
              <a:path w="3880079" h="5173439">
                <a:moveTo>
                  <a:pt x="0" y="0"/>
                </a:moveTo>
                <a:lnTo>
                  <a:pt x="3880080" y="0"/>
                </a:lnTo>
                <a:lnTo>
                  <a:pt x="3880080" y="5173439"/>
                </a:lnTo>
                <a:lnTo>
                  <a:pt x="0" y="51734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343739" flipH="1">
            <a:off x="16014455" y="7110648"/>
            <a:ext cx="945145" cy="2395530"/>
          </a:xfrm>
          <a:custGeom>
            <a:avLst/>
            <a:gdLst/>
            <a:ahLst/>
            <a:cxnLst/>
            <a:rect l="l" t="t" r="r" b="b"/>
            <a:pathLst>
              <a:path w="945145" h="2395530">
                <a:moveTo>
                  <a:pt x="945146" y="0"/>
                </a:moveTo>
                <a:lnTo>
                  <a:pt x="0" y="0"/>
                </a:lnTo>
                <a:lnTo>
                  <a:pt x="0" y="2395530"/>
                </a:lnTo>
                <a:lnTo>
                  <a:pt x="945146" y="2395530"/>
                </a:lnTo>
                <a:lnTo>
                  <a:pt x="945146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0" y="9258300"/>
            <a:ext cx="18288000" cy="1028700"/>
            <a:chOff x="0" y="0"/>
            <a:chExt cx="4816593" cy="27093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816592" cy="270933"/>
            </a:xfrm>
            <a:custGeom>
              <a:avLst/>
              <a:gdLst/>
              <a:ahLst/>
              <a:cxnLst/>
              <a:rect l="l" t="t" r="r" b="b"/>
              <a:pathLst>
                <a:path w="4816592" h="270933">
                  <a:moveTo>
                    <a:pt x="0" y="0"/>
                  </a:moveTo>
                  <a:lnTo>
                    <a:pt x="4816592" y="0"/>
                  </a:lnTo>
                  <a:lnTo>
                    <a:pt x="4816592" y="270933"/>
                  </a:lnTo>
                  <a:lnTo>
                    <a:pt x="0" y="270933"/>
                  </a:ln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4816593" cy="337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3954967" y="388770"/>
            <a:ext cx="3567994" cy="3567994"/>
          </a:xfrm>
          <a:custGeom>
            <a:avLst/>
            <a:gdLst/>
            <a:ahLst/>
            <a:cxnLst/>
            <a:rect l="l" t="t" r="r" b="b"/>
            <a:pathLst>
              <a:path w="3567994" h="3567994">
                <a:moveTo>
                  <a:pt x="0" y="0"/>
                </a:moveTo>
                <a:lnTo>
                  <a:pt x="3567994" y="0"/>
                </a:lnTo>
                <a:lnTo>
                  <a:pt x="3567994" y="3567994"/>
                </a:lnTo>
                <a:lnTo>
                  <a:pt x="0" y="356799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23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" name="Group 10"/>
          <p:cNvGrpSpPr/>
          <p:nvPr/>
        </p:nvGrpSpPr>
        <p:grpSpPr>
          <a:xfrm>
            <a:off x="9232500" y="1498415"/>
            <a:ext cx="7041302" cy="7992384"/>
            <a:chOff x="0" y="0"/>
            <a:chExt cx="1069836" cy="121434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69836" cy="1214341"/>
            </a:xfrm>
            <a:custGeom>
              <a:avLst/>
              <a:gdLst/>
              <a:ahLst/>
              <a:cxnLst/>
              <a:rect l="l" t="t" r="r" b="b"/>
              <a:pathLst>
                <a:path w="1069836" h="1214341">
                  <a:moveTo>
                    <a:pt x="57174" y="0"/>
                  </a:moveTo>
                  <a:lnTo>
                    <a:pt x="1012662" y="0"/>
                  </a:lnTo>
                  <a:cubicBezTo>
                    <a:pt x="1027826" y="0"/>
                    <a:pt x="1042368" y="6024"/>
                    <a:pt x="1053090" y="16746"/>
                  </a:cubicBezTo>
                  <a:cubicBezTo>
                    <a:pt x="1063813" y="27468"/>
                    <a:pt x="1069836" y="42011"/>
                    <a:pt x="1069836" y="57174"/>
                  </a:cubicBezTo>
                  <a:lnTo>
                    <a:pt x="1069836" y="1157167"/>
                  </a:lnTo>
                  <a:cubicBezTo>
                    <a:pt x="1069836" y="1172330"/>
                    <a:pt x="1063813" y="1186873"/>
                    <a:pt x="1053090" y="1197595"/>
                  </a:cubicBezTo>
                  <a:cubicBezTo>
                    <a:pt x="1042368" y="1208317"/>
                    <a:pt x="1027826" y="1214341"/>
                    <a:pt x="1012662" y="1214341"/>
                  </a:cubicBezTo>
                  <a:lnTo>
                    <a:pt x="57174" y="1214341"/>
                  </a:lnTo>
                  <a:cubicBezTo>
                    <a:pt x="42011" y="1214341"/>
                    <a:pt x="27468" y="1208317"/>
                    <a:pt x="16746" y="1197595"/>
                  </a:cubicBezTo>
                  <a:cubicBezTo>
                    <a:pt x="6024" y="1186873"/>
                    <a:pt x="0" y="1172330"/>
                    <a:pt x="0" y="1157167"/>
                  </a:cubicBezTo>
                  <a:lnTo>
                    <a:pt x="0" y="57174"/>
                  </a:lnTo>
                  <a:cubicBezTo>
                    <a:pt x="0" y="42011"/>
                    <a:pt x="6024" y="27468"/>
                    <a:pt x="16746" y="16746"/>
                  </a:cubicBezTo>
                  <a:cubicBezTo>
                    <a:pt x="27468" y="6024"/>
                    <a:pt x="42011" y="0"/>
                    <a:pt x="57174" y="0"/>
                  </a:cubicBezTo>
                  <a:close/>
                </a:path>
              </a:pathLst>
            </a:custGeom>
            <a:blipFill>
              <a:blip r:embed="rId7"/>
              <a:stretch>
                <a:fillRect t="-4466" b="-446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2" name="Freeform 12"/>
          <p:cNvSpPr/>
          <p:nvPr/>
        </p:nvSpPr>
        <p:spPr>
          <a:xfrm rot="-692031">
            <a:off x="8861219" y="1666635"/>
            <a:ext cx="786493" cy="2353406"/>
          </a:xfrm>
          <a:custGeom>
            <a:avLst/>
            <a:gdLst/>
            <a:ahLst/>
            <a:cxnLst/>
            <a:rect l="l" t="t" r="r" b="b"/>
            <a:pathLst>
              <a:path w="786493" h="2353406">
                <a:moveTo>
                  <a:pt x="0" y="0"/>
                </a:moveTo>
                <a:lnTo>
                  <a:pt x="786493" y="0"/>
                </a:lnTo>
                <a:lnTo>
                  <a:pt x="786493" y="2353406"/>
                </a:lnTo>
                <a:lnTo>
                  <a:pt x="0" y="235340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3" name="Group 13"/>
          <p:cNvGrpSpPr/>
          <p:nvPr/>
        </p:nvGrpSpPr>
        <p:grpSpPr>
          <a:xfrm>
            <a:off x="5131764" y="4868299"/>
            <a:ext cx="6846770" cy="3440113"/>
            <a:chOff x="0" y="0"/>
            <a:chExt cx="1446470" cy="753973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446470" cy="753973"/>
            </a:xfrm>
            <a:custGeom>
              <a:avLst/>
              <a:gdLst/>
              <a:ahLst/>
              <a:cxnLst/>
              <a:rect l="l" t="t" r="r" b="b"/>
              <a:pathLst>
                <a:path w="1446470" h="753973">
                  <a:moveTo>
                    <a:pt x="71892" y="0"/>
                  </a:moveTo>
                  <a:lnTo>
                    <a:pt x="1374578" y="0"/>
                  </a:lnTo>
                  <a:cubicBezTo>
                    <a:pt x="1414283" y="0"/>
                    <a:pt x="1446470" y="32187"/>
                    <a:pt x="1446470" y="71892"/>
                  </a:cubicBezTo>
                  <a:lnTo>
                    <a:pt x="1446470" y="682080"/>
                  </a:lnTo>
                  <a:cubicBezTo>
                    <a:pt x="1446470" y="721785"/>
                    <a:pt x="1414283" y="753973"/>
                    <a:pt x="1374578" y="753973"/>
                  </a:cubicBezTo>
                  <a:lnTo>
                    <a:pt x="71892" y="753973"/>
                  </a:lnTo>
                  <a:cubicBezTo>
                    <a:pt x="52825" y="753973"/>
                    <a:pt x="34539" y="746398"/>
                    <a:pt x="21057" y="732916"/>
                  </a:cubicBezTo>
                  <a:cubicBezTo>
                    <a:pt x="7574" y="719433"/>
                    <a:pt x="0" y="701147"/>
                    <a:pt x="0" y="682080"/>
                  </a:cubicBezTo>
                  <a:lnTo>
                    <a:pt x="0" y="71892"/>
                  </a:lnTo>
                  <a:cubicBezTo>
                    <a:pt x="0" y="32187"/>
                    <a:pt x="32187" y="0"/>
                    <a:pt x="71892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66675"/>
              <a:ext cx="1446470" cy="8206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5713517" y="5299796"/>
            <a:ext cx="6232368" cy="23858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314"/>
              </a:lnSpc>
            </a:pPr>
            <a:r>
              <a:rPr lang="en-US" sz="26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Target Market: Teenage girls (13-18) – social, trend-driven, and loyal customers seeking fun beauty experiences.</a:t>
            </a:r>
          </a:p>
          <a:p>
            <a:pPr marL="0" lvl="0" indent="0" algn="l">
              <a:lnSpc>
                <a:spcPts val="2314"/>
              </a:lnSpc>
            </a:pPr>
            <a:r>
              <a:rPr lang="en-US" sz="26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Positioning: "Fun, affordable, confidence-boosting makeup for teens"</a:t>
            </a:r>
          </a:p>
          <a:p>
            <a:pPr marL="0" lvl="0" indent="0" algn="l">
              <a:lnSpc>
                <a:spcPts val="2314"/>
              </a:lnSpc>
            </a:pPr>
            <a:r>
              <a:rPr lang="en-US" sz="26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Tagline: "Glow up with Bianca Glow!"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486145" y="1893725"/>
            <a:ext cx="4722911" cy="1604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6118"/>
              </a:lnSpc>
            </a:pPr>
            <a:r>
              <a:rPr lang="en-US" sz="6118" b="1">
                <a:solidFill>
                  <a:srgbClr val="000000"/>
                </a:solidFill>
                <a:latin typeface="Agrandir Bold"/>
                <a:ea typeface="Agrandir Bold"/>
                <a:cs typeface="Agrandir Bold"/>
                <a:sym typeface="Agrandir Bold"/>
              </a:rPr>
              <a:t>Marketing Strategy</a:t>
            </a:r>
          </a:p>
        </p:txBody>
      </p:sp>
      <p:sp>
        <p:nvSpPr>
          <p:cNvPr id="18" name="Freeform 18"/>
          <p:cNvSpPr/>
          <p:nvPr/>
        </p:nvSpPr>
        <p:spPr>
          <a:xfrm rot="-8919683">
            <a:off x="-151306" y="-1040411"/>
            <a:ext cx="2786287" cy="3297628"/>
          </a:xfrm>
          <a:custGeom>
            <a:avLst/>
            <a:gdLst/>
            <a:ahLst/>
            <a:cxnLst/>
            <a:rect l="l" t="t" r="r" b="b"/>
            <a:pathLst>
              <a:path w="2786287" h="3297628">
                <a:moveTo>
                  <a:pt x="0" y="0"/>
                </a:moveTo>
                <a:lnTo>
                  <a:pt x="2786286" y="0"/>
                </a:lnTo>
                <a:lnTo>
                  <a:pt x="2786286" y="3297628"/>
                </a:lnTo>
                <a:lnTo>
                  <a:pt x="0" y="329762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27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702453" y="9585799"/>
            <a:ext cx="652494" cy="373701"/>
          </a:xfrm>
          <a:custGeom>
            <a:avLst/>
            <a:gdLst/>
            <a:ahLst/>
            <a:cxnLst/>
            <a:rect l="l" t="t" r="r" b="b"/>
            <a:pathLst>
              <a:path w="652494" h="373701">
                <a:moveTo>
                  <a:pt x="0" y="0"/>
                </a:moveTo>
                <a:lnTo>
                  <a:pt x="652494" y="0"/>
                </a:lnTo>
                <a:lnTo>
                  <a:pt x="652494" y="373702"/>
                </a:lnTo>
                <a:lnTo>
                  <a:pt x="0" y="3737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20"/>
          <p:cNvSpPr/>
          <p:nvPr/>
        </p:nvSpPr>
        <p:spPr>
          <a:xfrm>
            <a:off x="1990855" y="4250645"/>
            <a:ext cx="780608" cy="384152"/>
          </a:xfrm>
          <a:custGeom>
            <a:avLst/>
            <a:gdLst/>
            <a:ahLst/>
            <a:cxnLst/>
            <a:rect l="l" t="t" r="r" b="b"/>
            <a:pathLst>
              <a:path w="780608" h="384152">
                <a:moveTo>
                  <a:pt x="0" y="0"/>
                </a:moveTo>
                <a:lnTo>
                  <a:pt x="780608" y="0"/>
                </a:lnTo>
                <a:lnTo>
                  <a:pt x="780608" y="384152"/>
                </a:lnTo>
                <a:lnTo>
                  <a:pt x="0" y="3841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21"/>
          <p:cNvSpPr/>
          <p:nvPr/>
        </p:nvSpPr>
        <p:spPr>
          <a:xfrm>
            <a:off x="16296197" y="644548"/>
            <a:ext cx="780608" cy="384152"/>
          </a:xfrm>
          <a:custGeom>
            <a:avLst/>
            <a:gdLst/>
            <a:ahLst/>
            <a:cxnLst/>
            <a:rect l="l" t="t" r="r" b="b"/>
            <a:pathLst>
              <a:path w="780608" h="384152">
                <a:moveTo>
                  <a:pt x="0" y="0"/>
                </a:moveTo>
                <a:lnTo>
                  <a:pt x="780608" y="0"/>
                </a:lnTo>
                <a:lnTo>
                  <a:pt x="780608" y="384152"/>
                </a:lnTo>
                <a:lnTo>
                  <a:pt x="0" y="3841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58" b="-1008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9023472" y="1447773"/>
            <a:ext cx="7749494" cy="4078832"/>
            <a:chOff x="0" y="0"/>
            <a:chExt cx="1512282" cy="7959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12282" cy="795967"/>
            </a:xfrm>
            <a:custGeom>
              <a:avLst/>
              <a:gdLst/>
              <a:ahLst/>
              <a:cxnLst/>
              <a:rect l="l" t="t" r="r" b="b"/>
              <a:pathLst>
                <a:path w="1512282" h="795967">
                  <a:moveTo>
                    <a:pt x="59941" y="0"/>
                  </a:moveTo>
                  <a:lnTo>
                    <a:pt x="1452340" y="0"/>
                  </a:lnTo>
                  <a:cubicBezTo>
                    <a:pt x="1485445" y="0"/>
                    <a:pt x="1512282" y="26837"/>
                    <a:pt x="1512282" y="59941"/>
                  </a:cubicBezTo>
                  <a:lnTo>
                    <a:pt x="1512282" y="736026"/>
                  </a:lnTo>
                  <a:cubicBezTo>
                    <a:pt x="1512282" y="769130"/>
                    <a:pt x="1485445" y="795967"/>
                    <a:pt x="1452340" y="795967"/>
                  </a:cubicBezTo>
                  <a:lnTo>
                    <a:pt x="59941" y="795967"/>
                  </a:lnTo>
                  <a:cubicBezTo>
                    <a:pt x="26837" y="795967"/>
                    <a:pt x="0" y="769130"/>
                    <a:pt x="0" y="736026"/>
                  </a:cubicBezTo>
                  <a:lnTo>
                    <a:pt x="0" y="59941"/>
                  </a:lnTo>
                  <a:cubicBezTo>
                    <a:pt x="0" y="26837"/>
                    <a:pt x="26837" y="0"/>
                    <a:pt x="59941" y="0"/>
                  </a:cubicBezTo>
                  <a:close/>
                </a:path>
              </a:pathLst>
            </a:custGeom>
            <a:blipFill>
              <a:blip r:embed="rId3"/>
              <a:stretch>
                <a:fillRect t="-4147" b="-4148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Freeform 5"/>
          <p:cNvSpPr/>
          <p:nvPr/>
        </p:nvSpPr>
        <p:spPr>
          <a:xfrm>
            <a:off x="1727273" y="6336188"/>
            <a:ext cx="563046" cy="563046"/>
          </a:xfrm>
          <a:custGeom>
            <a:avLst/>
            <a:gdLst/>
            <a:ahLst/>
            <a:cxnLst/>
            <a:rect l="l" t="t" r="r" b="b"/>
            <a:pathLst>
              <a:path w="563046" h="563046">
                <a:moveTo>
                  <a:pt x="0" y="0"/>
                </a:moveTo>
                <a:lnTo>
                  <a:pt x="563046" y="0"/>
                </a:lnTo>
                <a:lnTo>
                  <a:pt x="563046" y="563046"/>
                </a:lnTo>
                <a:lnTo>
                  <a:pt x="0" y="5630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7185282" y="6336188"/>
            <a:ext cx="563046" cy="563046"/>
          </a:xfrm>
          <a:custGeom>
            <a:avLst/>
            <a:gdLst/>
            <a:ahLst/>
            <a:cxnLst/>
            <a:rect l="l" t="t" r="r" b="b"/>
            <a:pathLst>
              <a:path w="563046" h="563046">
                <a:moveTo>
                  <a:pt x="0" y="0"/>
                </a:moveTo>
                <a:lnTo>
                  <a:pt x="563047" y="0"/>
                </a:lnTo>
                <a:lnTo>
                  <a:pt x="563047" y="563046"/>
                </a:lnTo>
                <a:lnTo>
                  <a:pt x="0" y="5630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-1030057">
            <a:off x="17169226" y="7340682"/>
            <a:ext cx="1377769" cy="2892953"/>
          </a:xfrm>
          <a:custGeom>
            <a:avLst/>
            <a:gdLst/>
            <a:ahLst/>
            <a:cxnLst/>
            <a:rect l="l" t="t" r="r" b="b"/>
            <a:pathLst>
              <a:path w="1377769" h="2892953">
                <a:moveTo>
                  <a:pt x="0" y="0"/>
                </a:moveTo>
                <a:lnTo>
                  <a:pt x="1377769" y="0"/>
                </a:lnTo>
                <a:lnTo>
                  <a:pt x="1377769" y="2892953"/>
                </a:lnTo>
                <a:lnTo>
                  <a:pt x="0" y="28929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" name="Group 10"/>
          <p:cNvGrpSpPr/>
          <p:nvPr/>
        </p:nvGrpSpPr>
        <p:grpSpPr>
          <a:xfrm>
            <a:off x="0" y="9547486"/>
            <a:ext cx="18288000" cy="739514"/>
            <a:chOff x="0" y="0"/>
            <a:chExt cx="4816593" cy="19476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816592" cy="194769"/>
            </a:xfrm>
            <a:custGeom>
              <a:avLst/>
              <a:gdLst/>
              <a:ahLst/>
              <a:cxnLst/>
              <a:rect l="l" t="t" r="r" b="b"/>
              <a:pathLst>
                <a:path w="4816592" h="194769">
                  <a:moveTo>
                    <a:pt x="0" y="0"/>
                  </a:moveTo>
                  <a:lnTo>
                    <a:pt x="4816592" y="0"/>
                  </a:lnTo>
                  <a:lnTo>
                    <a:pt x="4816592" y="194769"/>
                  </a:lnTo>
                  <a:lnTo>
                    <a:pt x="0" y="194769"/>
                  </a:ln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66675"/>
              <a:ext cx="4816593" cy="261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727273" y="1763429"/>
            <a:ext cx="3931207" cy="631419"/>
            <a:chOff x="0" y="0"/>
            <a:chExt cx="1035380" cy="1663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035380" cy="166300"/>
            </a:xfrm>
            <a:custGeom>
              <a:avLst/>
              <a:gdLst/>
              <a:ahLst/>
              <a:cxnLst/>
              <a:rect l="l" t="t" r="r" b="b"/>
              <a:pathLst>
                <a:path w="1035380" h="166300">
                  <a:moveTo>
                    <a:pt x="83150" y="0"/>
                  </a:moveTo>
                  <a:lnTo>
                    <a:pt x="952230" y="0"/>
                  </a:lnTo>
                  <a:cubicBezTo>
                    <a:pt x="998152" y="0"/>
                    <a:pt x="1035380" y="37227"/>
                    <a:pt x="1035380" y="83150"/>
                  </a:cubicBezTo>
                  <a:lnTo>
                    <a:pt x="1035380" y="83150"/>
                  </a:lnTo>
                  <a:cubicBezTo>
                    <a:pt x="1035380" y="105203"/>
                    <a:pt x="1026619" y="126352"/>
                    <a:pt x="1011025" y="141946"/>
                  </a:cubicBezTo>
                  <a:cubicBezTo>
                    <a:pt x="995432" y="157539"/>
                    <a:pt x="974282" y="166300"/>
                    <a:pt x="952230" y="166300"/>
                  </a:cubicBezTo>
                  <a:lnTo>
                    <a:pt x="83150" y="166300"/>
                  </a:lnTo>
                  <a:cubicBezTo>
                    <a:pt x="61097" y="166300"/>
                    <a:pt x="39948" y="157539"/>
                    <a:pt x="24354" y="141946"/>
                  </a:cubicBezTo>
                  <a:cubicBezTo>
                    <a:pt x="8760" y="126352"/>
                    <a:pt x="0" y="105203"/>
                    <a:pt x="0" y="83150"/>
                  </a:cubicBezTo>
                  <a:lnTo>
                    <a:pt x="0" y="83150"/>
                  </a:lnTo>
                  <a:cubicBezTo>
                    <a:pt x="0" y="61097"/>
                    <a:pt x="8760" y="39948"/>
                    <a:pt x="24354" y="24354"/>
                  </a:cubicBezTo>
                  <a:cubicBezTo>
                    <a:pt x="39948" y="8760"/>
                    <a:pt x="61097" y="0"/>
                    <a:pt x="83150" y="0"/>
                  </a:cubicBez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66675"/>
              <a:ext cx="1035380" cy="232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7769288" y="3416805"/>
            <a:ext cx="1950168" cy="2036729"/>
          </a:xfrm>
          <a:custGeom>
            <a:avLst/>
            <a:gdLst/>
            <a:ahLst/>
            <a:cxnLst/>
            <a:rect l="l" t="t" r="r" b="b"/>
            <a:pathLst>
              <a:path w="1950168" h="2036729">
                <a:moveTo>
                  <a:pt x="0" y="0"/>
                </a:moveTo>
                <a:lnTo>
                  <a:pt x="1950168" y="0"/>
                </a:lnTo>
                <a:lnTo>
                  <a:pt x="1950168" y="2036729"/>
                </a:lnTo>
                <a:lnTo>
                  <a:pt x="0" y="203672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17"/>
          <p:cNvSpPr/>
          <p:nvPr/>
        </p:nvSpPr>
        <p:spPr>
          <a:xfrm rot="-517976">
            <a:off x="16521024" y="938619"/>
            <a:ext cx="503884" cy="1649619"/>
          </a:xfrm>
          <a:custGeom>
            <a:avLst/>
            <a:gdLst/>
            <a:ahLst/>
            <a:cxnLst/>
            <a:rect l="l" t="t" r="r" b="b"/>
            <a:pathLst>
              <a:path w="503884" h="1649619">
                <a:moveTo>
                  <a:pt x="0" y="0"/>
                </a:moveTo>
                <a:lnTo>
                  <a:pt x="503884" y="0"/>
                </a:lnTo>
                <a:lnTo>
                  <a:pt x="503884" y="1649620"/>
                </a:lnTo>
                <a:lnTo>
                  <a:pt x="0" y="16496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18"/>
          <p:cNvSpPr/>
          <p:nvPr/>
        </p:nvSpPr>
        <p:spPr>
          <a:xfrm rot="1795004">
            <a:off x="-469815" y="443402"/>
            <a:ext cx="1377769" cy="2892953"/>
          </a:xfrm>
          <a:custGeom>
            <a:avLst/>
            <a:gdLst/>
            <a:ahLst/>
            <a:cxnLst/>
            <a:rect l="l" t="t" r="r" b="b"/>
            <a:pathLst>
              <a:path w="1377769" h="2892953">
                <a:moveTo>
                  <a:pt x="0" y="0"/>
                </a:moveTo>
                <a:lnTo>
                  <a:pt x="1377769" y="0"/>
                </a:lnTo>
                <a:lnTo>
                  <a:pt x="1377769" y="2892953"/>
                </a:lnTo>
                <a:lnTo>
                  <a:pt x="0" y="28929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14579621" y="6777410"/>
            <a:ext cx="862356" cy="424382"/>
          </a:xfrm>
          <a:custGeom>
            <a:avLst/>
            <a:gdLst/>
            <a:ahLst/>
            <a:cxnLst/>
            <a:rect l="l" t="t" r="r" b="b"/>
            <a:pathLst>
              <a:path w="862356" h="424382">
                <a:moveTo>
                  <a:pt x="0" y="0"/>
                </a:moveTo>
                <a:lnTo>
                  <a:pt x="862357" y="0"/>
                </a:lnTo>
                <a:lnTo>
                  <a:pt x="862357" y="424382"/>
                </a:lnTo>
                <a:lnTo>
                  <a:pt x="0" y="424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1727273" y="3215217"/>
            <a:ext cx="5458010" cy="21055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74"/>
              </a:lnSpc>
            </a:pPr>
            <a:r>
              <a:rPr lang="en-US" sz="6795" b="1">
                <a:solidFill>
                  <a:srgbClr val="0B0A0A"/>
                </a:solidFill>
                <a:latin typeface="Agrandir Bold"/>
                <a:ea typeface="Agrandir Bold"/>
                <a:cs typeface="Agrandir Bold"/>
                <a:sym typeface="Agrandir Bold"/>
              </a:rPr>
              <a:t>Marketing</a:t>
            </a:r>
          </a:p>
          <a:p>
            <a:pPr marL="0" lvl="0" indent="0" algn="l">
              <a:lnSpc>
                <a:spcPts val="7474"/>
              </a:lnSpc>
            </a:pPr>
            <a:r>
              <a:rPr lang="en-US" sz="6795" b="1">
                <a:solidFill>
                  <a:srgbClr val="0B0A0A"/>
                </a:solidFill>
                <a:latin typeface="Agrandir Bold"/>
                <a:ea typeface="Agrandir Bold"/>
                <a:cs typeface="Agrandir Bold"/>
                <a:sym typeface="Agrandir Bold"/>
              </a:rPr>
              <a:t>Channels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21174" y="6233536"/>
            <a:ext cx="3943383" cy="12541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362"/>
              </a:lnSpc>
            </a:pPr>
            <a:r>
              <a:rPr lang="en-US" sz="26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Social Media: Instagram &amp; TikTok tutorials, before/after transformation videos.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979184" y="6233536"/>
            <a:ext cx="3366874" cy="12541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362"/>
              </a:lnSpc>
            </a:pPr>
            <a:r>
              <a:rPr lang="en-US" sz="26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Influencers: Collaborations with local micro-influencers.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4110989" y="8160818"/>
            <a:ext cx="2661976" cy="358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835"/>
              </a:lnSpc>
              <a:spcBef>
                <a:spcPct val="0"/>
              </a:spcBef>
            </a:pPr>
            <a:r>
              <a:rPr lang="en-US" sz="2025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@biancaglowstudio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951859" y="1852444"/>
            <a:ext cx="3482033" cy="3325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71"/>
              </a:lnSpc>
              <a:spcBef>
                <a:spcPct val="0"/>
              </a:spcBef>
            </a:pPr>
            <a:r>
              <a:rPr lang="en-US" sz="1908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Bianca Glow Makeup Studio</a:t>
            </a:r>
          </a:p>
        </p:txBody>
      </p:sp>
      <p:sp>
        <p:nvSpPr>
          <p:cNvPr id="27" name="Freeform 27"/>
          <p:cNvSpPr/>
          <p:nvPr/>
        </p:nvSpPr>
        <p:spPr>
          <a:xfrm>
            <a:off x="6736550" y="-131813"/>
            <a:ext cx="862356" cy="424382"/>
          </a:xfrm>
          <a:custGeom>
            <a:avLst/>
            <a:gdLst/>
            <a:ahLst/>
            <a:cxnLst/>
            <a:rect l="l" t="t" r="r" b="b"/>
            <a:pathLst>
              <a:path w="862356" h="424382">
                <a:moveTo>
                  <a:pt x="0" y="0"/>
                </a:moveTo>
                <a:lnTo>
                  <a:pt x="862356" y="0"/>
                </a:lnTo>
                <a:lnTo>
                  <a:pt x="862356" y="424382"/>
                </a:lnTo>
                <a:lnTo>
                  <a:pt x="0" y="424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28"/>
          <p:cNvSpPr/>
          <p:nvPr/>
        </p:nvSpPr>
        <p:spPr>
          <a:xfrm>
            <a:off x="664989" y="9730392"/>
            <a:ext cx="652494" cy="373701"/>
          </a:xfrm>
          <a:custGeom>
            <a:avLst/>
            <a:gdLst/>
            <a:ahLst/>
            <a:cxnLst/>
            <a:rect l="l" t="t" r="r" b="b"/>
            <a:pathLst>
              <a:path w="652494" h="373701">
                <a:moveTo>
                  <a:pt x="0" y="0"/>
                </a:moveTo>
                <a:lnTo>
                  <a:pt x="652494" y="0"/>
                </a:lnTo>
                <a:lnTo>
                  <a:pt x="652494" y="373701"/>
                </a:lnTo>
                <a:lnTo>
                  <a:pt x="0" y="3737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77B6DD6-8A9C-B89A-3976-92E750BDBF1A}"/>
              </a:ext>
            </a:extLst>
          </p:cNvPr>
          <p:cNvSpPr txBox="1"/>
          <p:nvPr/>
        </p:nvSpPr>
        <p:spPr>
          <a:xfrm>
            <a:off x="1951859" y="7781799"/>
            <a:ext cx="930488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6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Teenage girls aged 13-20: Students and young women who love makeup, follow TikTok and Instagram trends, want to feel confident for school, parties, selfies, and special events. They prefer fun, affordable, and skin-friendly looks. 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58" b="-1008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663046" y="1352891"/>
            <a:ext cx="7959689" cy="4327947"/>
            <a:chOff x="0" y="0"/>
            <a:chExt cx="1553300" cy="84458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3300" cy="844581"/>
            </a:xfrm>
            <a:custGeom>
              <a:avLst/>
              <a:gdLst/>
              <a:ahLst/>
              <a:cxnLst/>
              <a:rect l="l" t="t" r="r" b="b"/>
              <a:pathLst>
                <a:path w="1553300" h="844581">
                  <a:moveTo>
                    <a:pt x="34042" y="0"/>
                  </a:moveTo>
                  <a:lnTo>
                    <a:pt x="1519258" y="0"/>
                  </a:lnTo>
                  <a:cubicBezTo>
                    <a:pt x="1528287" y="0"/>
                    <a:pt x="1536945" y="3587"/>
                    <a:pt x="1543330" y="9971"/>
                  </a:cubicBezTo>
                  <a:cubicBezTo>
                    <a:pt x="1549714" y="16355"/>
                    <a:pt x="1553300" y="25014"/>
                    <a:pt x="1553300" y="34042"/>
                  </a:cubicBezTo>
                  <a:lnTo>
                    <a:pt x="1553300" y="810539"/>
                  </a:lnTo>
                  <a:cubicBezTo>
                    <a:pt x="1553300" y="819567"/>
                    <a:pt x="1549714" y="828226"/>
                    <a:pt x="1543330" y="834610"/>
                  </a:cubicBezTo>
                  <a:cubicBezTo>
                    <a:pt x="1536945" y="840994"/>
                    <a:pt x="1528287" y="844581"/>
                    <a:pt x="1519258" y="844581"/>
                  </a:cubicBezTo>
                  <a:lnTo>
                    <a:pt x="34042" y="844581"/>
                  </a:lnTo>
                  <a:cubicBezTo>
                    <a:pt x="25014" y="844581"/>
                    <a:pt x="16355" y="840994"/>
                    <a:pt x="9971" y="834610"/>
                  </a:cubicBezTo>
                  <a:cubicBezTo>
                    <a:pt x="3587" y="828226"/>
                    <a:pt x="0" y="819567"/>
                    <a:pt x="0" y="810539"/>
                  </a:cubicBezTo>
                  <a:lnTo>
                    <a:pt x="0" y="34042"/>
                  </a:lnTo>
                  <a:cubicBezTo>
                    <a:pt x="0" y="25014"/>
                    <a:pt x="3587" y="16355"/>
                    <a:pt x="9971" y="9971"/>
                  </a:cubicBezTo>
                  <a:cubicBezTo>
                    <a:pt x="16355" y="3587"/>
                    <a:pt x="25014" y="0"/>
                    <a:pt x="34042" y="0"/>
                  </a:cubicBezTo>
                  <a:close/>
                </a:path>
              </a:pathLst>
            </a:custGeom>
            <a:blipFill>
              <a:blip r:embed="rId3"/>
              <a:stretch>
                <a:fillRect t="-2415" b="-2415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AutoShape 5"/>
          <p:cNvSpPr/>
          <p:nvPr/>
        </p:nvSpPr>
        <p:spPr>
          <a:xfrm>
            <a:off x="10246413" y="5323489"/>
            <a:ext cx="5077185" cy="0"/>
          </a:xfrm>
          <a:prstGeom prst="line">
            <a:avLst/>
          </a:prstGeom>
          <a:ln w="38100" cap="rnd">
            <a:solidFill>
              <a:srgbClr val="0B0A0A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6389276" y="6406904"/>
            <a:ext cx="995232" cy="995232"/>
            <a:chOff x="0" y="0"/>
            <a:chExt cx="1326976" cy="1326976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1326976" cy="1326976"/>
              <a:chOff x="0" y="0"/>
              <a:chExt cx="812800" cy="8128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DD506A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76200" y="-9525"/>
                <a:ext cx="660400" cy="7461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239"/>
                  </a:lnSpc>
                </a:pPr>
                <a:endParaRPr/>
              </a:p>
            </p:txBody>
          </p:sp>
        </p:grpSp>
        <p:sp>
          <p:nvSpPr>
            <p:cNvPr id="10" name="Freeform 10"/>
            <p:cNvSpPr/>
            <p:nvPr/>
          </p:nvSpPr>
          <p:spPr>
            <a:xfrm>
              <a:off x="344057" y="344057"/>
              <a:ext cx="638862" cy="638862"/>
            </a:xfrm>
            <a:custGeom>
              <a:avLst/>
              <a:gdLst/>
              <a:ahLst/>
              <a:cxnLst/>
              <a:rect l="l" t="t" r="r" b="b"/>
              <a:pathLst>
                <a:path w="638862" h="638862">
                  <a:moveTo>
                    <a:pt x="0" y="0"/>
                  </a:moveTo>
                  <a:lnTo>
                    <a:pt x="638862" y="0"/>
                  </a:lnTo>
                  <a:lnTo>
                    <a:pt x="638862" y="638862"/>
                  </a:lnTo>
                  <a:lnTo>
                    <a:pt x="0" y="6388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421556" y="6406904"/>
            <a:ext cx="995232" cy="995232"/>
            <a:chOff x="0" y="0"/>
            <a:chExt cx="1326976" cy="1326976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1326976" cy="1326976"/>
              <a:chOff x="0" y="0"/>
              <a:chExt cx="812800" cy="8128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DD506A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76200" y="-9525"/>
                <a:ext cx="660400" cy="7461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239"/>
                  </a:lnSpc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344057" y="344057"/>
              <a:ext cx="638862" cy="638862"/>
            </a:xfrm>
            <a:custGeom>
              <a:avLst/>
              <a:gdLst/>
              <a:ahLst/>
              <a:cxnLst/>
              <a:rect l="l" t="t" r="r" b="b"/>
              <a:pathLst>
                <a:path w="638862" h="638862">
                  <a:moveTo>
                    <a:pt x="0" y="0"/>
                  </a:moveTo>
                  <a:lnTo>
                    <a:pt x="638862" y="0"/>
                  </a:lnTo>
                  <a:lnTo>
                    <a:pt x="638862" y="638862"/>
                  </a:lnTo>
                  <a:lnTo>
                    <a:pt x="0" y="6388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0338239" y="6406904"/>
            <a:ext cx="995232" cy="995232"/>
            <a:chOff x="0" y="0"/>
            <a:chExt cx="1326976" cy="132697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0"/>
              <a:ext cx="1326976" cy="1326976"/>
              <a:chOff x="0" y="0"/>
              <a:chExt cx="812800" cy="8128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DD506A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76200" y="-9525"/>
                <a:ext cx="660400" cy="7461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239"/>
                  </a:lnSpc>
                </a:pPr>
                <a:endParaRPr/>
              </a:p>
            </p:txBody>
          </p:sp>
        </p:grpSp>
        <p:sp>
          <p:nvSpPr>
            <p:cNvPr id="20" name="Freeform 20"/>
            <p:cNvSpPr/>
            <p:nvPr/>
          </p:nvSpPr>
          <p:spPr>
            <a:xfrm>
              <a:off x="344057" y="344057"/>
              <a:ext cx="638862" cy="638862"/>
            </a:xfrm>
            <a:custGeom>
              <a:avLst/>
              <a:gdLst/>
              <a:ahLst/>
              <a:cxnLst/>
              <a:rect l="l" t="t" r="r" b="b"/>
              <a:pathLst>
                <a:path w="638862" h="638862">
                  <a:moveTo>
                    <a:pt x="0" y="0"/>
                  </a:moveTo>
                  <a:lnTo>
                    <a:pt x="638862" y="0"/>
                  </a:lnTo>
                  <a:lnTo>
                    <a:pt x="638862" y="638862"/>
                  </a:lnTo>
                  <a:lnTo>
                    <a:pt x="0" y="6388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4307488" y="6406904"/>
            <a:ext cx="995232" cy="995232"/>
            <a:chOff x="0" y="0"/>
            <a:chExt cx="1326976" cy="1326976"/>
          </a:xfrm>
        </p:grpSpPr>
        <p:grpSp>
          <p:nvGrpSpPr>
            <p:cNvPr id="22" name="Group 22"/>
            <p:cNvGrpSpPr/>
            <p:nvPr/>
          </p:nvGrpSpPr>
          <p:grpSpPr>
            <a:xfrm>
              <a:off x="0" y="0"/>
              <a:ext cx="1326976" cy="1326976"/>
              <a:chOff x="0" y="0"/>
              <a:chExt cx="812800" cy="812800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DD506A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76200" y="-9525"/>
                <a:ext cx="660400" cy="7461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239"/>
                  </a:lnSpc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>
              <a:off x="344057" y="344057"/>
              <a:ext cx="638862" cy="638862"/>
            </a:xfrm>
            <a:custGeom>
              <a:avLst/>
              <a:gdLst/>
              <a:ahLst/>
              <a:cxnLst/>
              <a:rect l="l" t="t" r="r" b="b"/>
              <a:pathLst>
                <a:path w="638862" h="638862">
                  <a:moveTo>
                    <a:pt x="0" y="0"/>
                  </a:moveTo>
                  <a:lnTo>
                    <a:pt x="638862" y="0"/>
                  </a:lnTo>
                  <a:lnTo>
                    <a:pt x="638862" y="638862"/>
                  </a:lnTo>
                  <a:lnTo>
                    <a:pt x="0" y="6388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6" name="Freeform 26"/>
          <p:cNvSpPr/>
          <p:nvPr/>
        </p:nvSpPr>
        <p:spPr>
          <a:xfrm>
            <a:off x="1146397" y="4757783"/>
            <a:ext cx="1275158" cy="1131413"/>
          </a:xfrm>
          <a:custGeom>
            <a:avLst/>
            <a:gdLst/>
            <a:ahLst/>
            <a:cxnLst/>
            <a:rect l="l" t="t" r="r" b="b"/>
            <a:pathLst>
              <a:path w="1275158" h="1131413">
                <a:moveTo>
                  <a:pt x="0" y="0"/>
                </a:moveTo>
                <a:lnTo>
                  <a:pt x="1275159" y="0"/>
                </a:lnTo>
                <a:lnTo>
                  <a:pt x="1275159" y="1131413"/>
                </a:lnTo>
                <a:lnTo>
                  <a:pt x="0" y="11314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Freeform 27"/>
          <p:cNvSpPr/>
          <p:nvPr/>
        </p:nvSpPr>
        <p:spPr>
          <a:xfrm rot="903866">
            <a:off x="9198255" y="1215874"/>
            <a:ext cx="894912" cy="963262"/>
          </a:xfrm>
          <a:custGeom>
            <a:avLst/>
            <a:gdLst/>
            <a:ahLst/>
            <a:cxnLst/>
            <a:rect l="l" t="t" r="r" b="b"/>
            <a:pathLst>
              <a:path w="894912" h="963262">
                <a:moveTo>
                  <a:pt x="0" y="0"/>
                </a:moveTo>
                <a:lnTo>
                  <a:pt x="894912" y="0"/>
                </a:lnTo>
                <a:lnTo>
                  <a:pt x="894912" y="963261"/>
                </a:lnTo>
                <a:lnTo>
                  <a:pt x="0" y="96326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28"/>
          <p:cNvSpPr/>
          <p:nvPr/>
        </p:nvSpPr>
        <p:spPr>
          <a:xfrm>
            <a:off x="-297015" y="8272726"/>
            <a:ext cx="1734267" cy="2866557"/>
          </a:xfrm>
          <a:custGeom>
            <a:avLst/>
            <a:gdLst/>
            <a:ahLst/>
            <a:cxnLst/>
            <a:rect l="l" t="t" r="r" b="b"/>
            <a:pathLst>
              <a:path w="1734267" h="2866557">
                <a:moveTo>
                  <a:pt x="0" y="0"/>
                </a:moveTo>
                <a:lnTo>
                  <a:pt x="1734267" y="0"/>
                </a:lnTo>
                <a:lnTo>
                  <a:pt x="1734267" y="2866557"/>
                </a:lnTo>
                <a:lnTo>
                  <a:pt x="0" y="286655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9" name="TextBox 29"/>
          <p:cNvSpPr txBox="1"/>
          <p:nvPr/>
        </p:nvSpPr>
        <p:spPr>
          <a:xfrm>
            <a:off x="10246413" y="2733275"/>
            <a:ext cx="5372491" cy="2086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80"/>
              </a:lnSpc>
              <a:spcBef>
                <a:spcPct val="0"/>
              </a:spcBef>
            </a:pPr>
            <a:r>
              <a:rPr lang="en-US" sz="6800" b="1">
                <a:solidFill>
                  <a:srgbClr val="0B0A0A"/>
                </a:solidFill>
                <a:latin typeface="Agrandir Bold"/>
                <a:ea typeface="Agrandir Bold"/>
                <a:cs typeface="Agrandir Bold"/>
                <a:sym typeface="Agrandir Bold"/>
              </a:rPr>
              <a:t>Financial Overview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23294" y="7566877"/>
            <a:ext cx="3677798" cy="10874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</a:pP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Startup Costs: £13,000 (equipment, branding, training).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88782" y="7702813"/>
            <a:ext cx="3955218" cy="10874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</a:pP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Fixed Monthly Costs: £1,400 (rent, insurance, transport).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660206" y="7702813"/>
            <a:ext cx="3235324" cy="10874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</a:pP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Revenue Forecast: £1,000 → £5,500 by month 6.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3411736" y="7653321"/>
            <a:ext cx="3972729" cy="10874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</a:pPr>
            <a:r>
              <a:rPr lang="en-US" sz="2600" b="1" dirty="0">
                <a:solidFill>
                  <a:srgbClr val="0B0A0A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Total Investment Needed: £14,050. Profit expected by month 3.</a:t>
            </a:r>
          </a:p>
        </p:txBody>
      </p:sp>
      <p:sp>
        <p:nvSpPr>
          <p:cNvPr id="34" name="Freeform 34"/>
          <p:cNvSpPr/>
          <p:nvPr/>
        </p:nvSpPr>
        <p:spPr>
          <a:xfrm rot="-805747" flipH="1">
            <a:off x="17129136" y="360026"/>
            <a:ext cx="1561655" cy="2581248"/>
          </a:xfrm>
          <a:custGeom>
            <a:avLst/>
            <a:gdLst/>
            <a:ahLst/>
            <a:cxnLst/>
            <a:rect l="l" t="t" r="r" b="b"/>
            <a:pathLst>
              <a:path w="1561655" h="2581248">
                <a:moveTo>
                  <a:pt x="1561655" y="0"/>
                </a:moveTo>
                <a:lnTo>
                  <a:pt x="0" y="0"/>
                </a:lnTo>
                <a:lnTo>
                  <a:pt x="0" y="2581248"/>
                </a:lnTo>
                <a:lnTo>
                  <a:pt x="1561655" y="2581248"/>
                </a:lnTo>
                <a:lnTo>
                  <a:pt x="1561655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5" name="Freeform 35"/>
          <p:cNvSpPr/>
          <p:nvPr/>
        </p:nvSpPr>
        <p:spPr>
          <a:xfrm>
            <a:off x="-292238" y="388806"/>
            <a:ext cx="862356" cy="424382"/>
          </a:xfrm>
          <a:custGeom>
            <a:avLst/>
            <a:gdLst/>
            <a:ahLst/>
            <a:cxnLst/>
            <a:rect l="l" t="t" r="r" b="b"/>
            <a:pathLst>
              <a:path w="862356" h="424382">
                <a:moveTo>
                  <a:pt x="0" y="0"/>
                </a:moveTo>
                <a:lnTo>
                  <a:pt x="862356" y="0"/>
                </a:lnTo>
                <a:lnTo>
                  <a:pt x="862356" y="424382"/>
                </a:lnTo>
                <a:lnTo>
                  <a:pt x="0" y="424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6" name="Freeform 36"/>
          <p:cNvSpPr/>
          <p:nvPr/>
        </p:nvSpPr>
        <p:spPr>
          <a:xfrm>
            <a:off x="15618904" y="3409348"/>
            <a:ext cx="862356" cy="424382"/>
          </a:xfrm>
          <a:custGeom>
            <a:avLst/>
            <a:gdLst/>
            <a:ahLst/>
            <a:cxnLst/>
            <a:rect l="l" t="t" r="r" b="b"/>
            <a:pathLst>
              <a:path w="862356" h="424382">
                <a:moveTo>
                  <a:pt x="0" y="0"/>
                </a:moveTo>
                <a:lnTo>
                  <a:pt x="862356" y="0"/>
                </a:lnTo>
                <a:lnTo>
                  <a:pt x="862356" y="424382"/>
                </a:lnTo>
                <a:lnTo>
                  <a:pt x="0" y="424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7" name="Freeform 37"/>
          <p:cNvSpPr/>
          <p:nvPr/>
        </p:nvSpPr>
        <p:spPr>
          <a:xfrm>
            <a:off x="16603105" y="9258300"/>
            <a:ext cx="656195" cy="375821"/>
          </a:xfrm>
          <a:custGeom>
            <a:avLst/>
            <a:gdLst/>
            <a:ahLst/>
            <a:cxnLst/>
            <a:rect l="l" t="t" r="r" b="b"/>
            <a:pathLst>
              <a:path w="656195" h="375821">
                <a:moveTo>
                  <a:pt x="0" y="0"/>
                </a:moveTo>
                <a:lnTo>
                  <a:pt x="656195" y="0"/>
                </a:lnTo>
                <a:lnTo>
                  <a:pt x="656195" y="375821"/>
                </a:lnTo>
                <a:lnTo>
                  <a:pt x="0" y="3758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58" b="-1008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9023472" y="1447773"/>
            <a:ext cx="7749494" cy="4078832"/>
            <a:chOff x="0" y="0"/>
            <a:chExt cx="1512282" cy="7959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12282" cy="795967"/>
            </a:xfrm>
            <a:custGeom>
              <a:avLst/>
              <a:gdLst/>
              <a:ahLst/>
              <a:cxnLst/>
              <a:rect l="l" t="t" r="r" b="b"/>
              <a:pathLst>
                <a:path w="1512282" h="795967">
                  <a:moveTo>
                    <a:pt x="59941" y="0"/>
                  </a:moveTo>
                  <a:lnTo>
                    <a:pt x="1452340" y="0"/>
                  </a:lnTo>
                  <a:cubicBezTo>
                    <a:pt x="1485445" y="0"/>
                    <a:pt x="1512282" y="26837"/>
                    <a:pt x="1512282" y="59941"/>
                  </a:cubicBezTo>
                  <a:lnTo>
                    <a:pt x="1512282" y="736026"/>
                  </a:lnTo>
                  <a:cubicBezTo>
                    <a:pt x="1512282" y="769130"/>
                    <a:pt x="1485445" y="795967"/>
                    <a:pt x="1452340" y="795967"/>
                  </a:cubicBezTo>
                  <a:lnTo>
                    <a:pt x="59941" y="795967"/>
                  </a:lnTo>
                  <a:cubicBezTo>
                    <a:pt x="26837" y="795967"/>
                    <a:pt x="0" y="769130"/>
                    <a:pt x="0" y="736026"/>
                  </a:cubicBezTo>
                  <a:lnTo>
                    <a:pt x="0" y="59941"/>
                  </a:lnTo>
                  <a:cubicBezTo>
                    <a:pt x="0" y="26837"/>
                    <a:pt x="26837" y="0"/>
                    <a:pt x="59941" y="0"/>
                  </a:cubicBezTo>
                  <a:close/>
                </a:path>
              </a:pathLst>
            </a:custGeom>
            <a:blipFill>
              <a:blip r:embed="rId3"/>
              <a:stretch>
                <a:fillRect t="-4147" b="-4148"/>
              </a:stretch>
            </a:blipFill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5" name="Freeform 5"/>
          <p:cNvSpPr/>
          <p:nvPr/>
        </p:nvSpPr>
        <p:spPr>
          <a:xfrm>
            <a:off x="1727273" y="6336188"/>
            <a:ext cx="563046" cy="563046"/>
          </a:xfrm>
          <a:custGeom>
            <a:avLst/>
            <a:gdLst/>
            <a:ahLst/>
            <a:cxnLst/>
            <a:rect l="l" t="t" r="r" b="b"/>
            <a:pathLst>
              <a:path w="563046" h="563046">
                <a:moveTo>
                  <a:pt x="0" y="0"/>
                </a:moveTo>
                <a:lnTo>
                  <a:pt x="563046" y="0"/>
                </a:lnTo>
                <a:lnTo>
                  <a:pt x="563046" y="563046"/>
                </a:lnTo>
                <a:lnTo>
                  <a:pt x="0" y="5630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7185282" y="6336188"/>
            <a:ext cx="563046" cy="563046"/>
          </a:xfrm>
          <a:custGeom>
            <a:avLst/>
            <a:gdLst/>
            <a:ahLst/>
            <a:cxnLst/>
            <a:rect l="l" t="t" r="r" b="b"/>
            <a:pathLst>
              <a:path w="563046" h="563046">
                <a:moveTo>
                  <a:pt x="0" y="0"/>
                </a:moveTo>
                <a:lnTo>
                  <a:pt x="563047" y="0"/>
                </a:lnTo>
                <a:lnTo>
                  <a:pt x="563047" y="563046"/>
                </a:lnTo>
                <a:lnTo>
                  <a:pt x="0" y="5630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1727273" y="7826185"/>
            <a:ext cx="563046" cy="563046"/>
          </a:xfrm>
          <a:custGeom>
            <a:avLst/>
            <a:gdLst/>
            <a:ahLst/>
            <a:cxnLst/>
            <a:rect l="l" t="t" r="r" b="b"/>
            <a:pathLst>
              <a:path w="563046" h="563046">
                <a:moveTo>
                  <a:pt x="0" y="0"/>
                </a:moveTo>
                <a:lnTo>
                  <a:pt x="563046" y="0"/>
                </a:lnTo>
                <a:lnTo>
                  <a:pt x="563046" y="563046"/>
                </a:lnTo>
                <a:lnTo>
                  <a:pt x="0" y="5630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7185282" y="7826185"/>
            <a:ext cx="563046" cy="563046"/>
          </a:xfrm>
          <a:custGeom>
            <a:avLst/>
            <a:gdLst/>
            <a:ahLst/>
            <a:cxnLst/>
            <a:rect l="l" t="t" r="r" b="b"/>
            <a:pathLst>
              <a:path w="563046" h="563046">
                <a:moveTo>
                  <a:pt x="0" y="0"/>
                </a:moveTo>
                <a:lnTo>
                  <a:pt x="563047" y="0"/>
                </a:lnTo>
                <a:lnTo>
                  <a:pt x="563047" y="563046"/>
                </a:lnTo>
                <a:lnTo>
                  <a:pt x="0" y="5630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-1030057">
            <a:off x="17169226" y="7340682"/>
            <a:ext cx="1377769" cy="2892953"/>
          </a:xfrm>
          <a:custGeom>
            <a:avLst/>
            <a:gdLst/>
            <a:ahLst/>
            <a:cxnLst/>
            <a:rect l="l" t="t" r="r" b="b"/>
            <a:pathLst>
              <a:path w="1377769" h="2892953">
                <a:moveTo>
                  <a:pt x="0" y="0"/>
                </a:moveTo>
                <a:lnTo>
                  <a:pt x="1377769" y="0"/>
                </a:lnTo>
                <a:lnTo>
                  <a:pt x="1377769" y="2892953"/>
                </a:lnTo>
                <a:lnTo>
                  <a:pt x="0" y="28929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" name="Group 10"/>
          <p:cNvGrpSpPr/>
          <p:nvPr/>
        </p:nvGrpSpPr>
        <p:grpSpPr>
          <a:xfrm>
            <a:off x="0" y="9547486"/>
            <a:ext cx="18288000" cy="739514"/>
            <a:chOff x="0" y="0"/>
            <a:chExt cx="4816593" cy="19476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816592" cy="194769"/>
            </a:xfrm>
            <a:custGeom>
              <a:avLst/>
              <a:gdLst/>
              <a:ahLst/>
              <a:cxnLst/>
              <a:rect l="l" t="t" r="r" b="b"/>
              <a:pathLst>
                <a:path w="4816592" h="194769">
                  <a:moveTo>
                    <a:pt x="0" y="0"/>
                  </a:moveTo>
                  <a:lnTo>
                    <a:pt x="4816592" y="0"/>
                  </a:lnTo>
                  <a:lnTo>
                    <a:pt x="4816592" y="194769"/>
                  </a:lnTo>
                  <a:lnTo>
                    <a:pt x="0" y="194769"/>
                  </a:ln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66675"/>
              <a:ext cx="4816593" cy="261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727273" y="1763429"/>
            <a:ext cx="3931207" cy="631419"/>
            <a:chOff x="0" y="0"/>
            <a:chExt cx="1035380" cy="1663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035380" cy="166300"/>
            </a:xfrm>
            <a:custGeom>
              <a:avLst/>
              <a:gdLst/>
              <a:ahLst/>
              <a:cxnLst/>
              <a:rect l="l" t="t" r="r" b="b"/>
              <a:pathLst>
                <a:path w="1035380" h="166300">
                  <a:moveTo>
                    <a:pt x="83150" y="0"/>
                  </a:moveTo>
                  <a:lnTo>
                    <a:pt x="952230" y="0"/>
                  </a:lnTo>
                  <a:cubicBezTo>
                    <a:pt x="998152" y="0"/>
                    <a:pt x="1035380" y="37227"/>
                    <a:pt x="1035380" y="83150"/>
                  </a:cubicBezTo>
                  <a:lnTo>
                    <a:pt x="1035380" y="83150"/>
                  </a:lnTo>
                  <a:cubicBezTo>
                    <a:pt x="1035380" y="105203"/>
                    <a:pt x="1026619" y="126352"/>
                    <a:pt x="1011025" y="141946"/>
                  </a:cubicBezTo>
                  <a:cubicBezTo>
                    <a:pt x="995432" y="157539"/>
                    <a:pt x="974282" y="166300"/>
                    <a:pt x="952230" y="166300"/>
                  </a:cubicBezTo>
                  <a:lnTo>
                    <a:pt x="83150" y="166300"/>
                  </a:lnTo>
                  <a:cubicBezTo>
                    <a:pt x="61097" y="166300"/>
                    <a:pt x="39948" y="157539"/>
                    <a:pt x="24354" y="141946"/>
                  </a:cubicBezTo>
                  <a:cubicBezTo>
                    <a:pt x="8760" y="126352"/>
                    <a:pt x="0" y="105203"/>
                    <a:pt x="0" y="83150"/>
                  </a:cubicBezTo>
                  <a:lnTo>
                    <a:pt x="0" y="83150"/>
                  </a:lnTo>
                  <a:cubicBezTo>
                    <a:pt x="0" y="61097"/>
                    <a:pt x="8760" y="39948"/>
                    <a:pt x="24354" y="24354"/>
                  </a:cubicBezTo>
                  <a:cubicBezTo>
                    <a:pt x="39948" y="8760"/>
                    <a:pt x="61097" y="0"/>
                    <a:pt x="83150" y="0"/>
                  </a:cubicBez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66675"/>
              <a:ext cx="1035380" cy="232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7770629" y="3166567"/>
            <a:ext cx="1947871" cy="2274886"/>
          </a:xfrm>
          <a:custGeom>
            <a:avLst/>
            <a:gdLst/>
            <a:ahLst/>
            <a:cxnLst/>
            <a:rect l="l" t="t" r="r" b="b"/>
            <a:pathLst>
              <a:path w="1947871" h="2274886">
                <a:moveTo>
                  <a:pt x="0" y="0"/>
                </a:moveTo>
                <a:lnTo>
                  <a:pt x="1947871" y="0"/>
                </a:lnTo>
                <a:lnTo>
                  <a:pt x="1947871" y="2274886"/>
                </a:lnTo>
                <a:lnTo>
                  <a:pt x="0" y="227488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7" name="Freeform 17"/>
          <p:cNvSpPr/>
          <p:nvPr/>
        </p:nvSpPr>
        <p:spPr>
          <a:xfrm rot="-517976">
            <a:off x="16551213" y="832883"/>
            <a:ext cx="470260" cy="2101720"/>
          </a:xfrm>
          <a:custGeom>
            <a:avLst/>
            <a:gdLst/>
            <a:ahLst/>
            <a:cxnLst/>
            <a:rect l="l" t="t" r="r" b="b"/>
            <a:pathLst>
              <a:path w="470260" h="2101720">
                <a:moveTo>
                  <a:pt x="0" y="0"/>
                </a:moveTo>
                <a:lnTo>
                  <a:pt x="470260" y="0"/>
                </a:lnTo>
                <a:lnTo>
                  <a:pt x="470260" y="2101720"/>
                </a:lnTo>
                <a:lnTo>
                  <a:pt x="0" y="210172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18"/>
          <p:cNvSpPr/>
          <p:nvPr/>
        </p:nvSpPr>
        <p:spPr>
          <a:xfrm rot="1795004">
            <a:off x="-469815" y="443402"/>
            <a:ext cx="1377769" cy="2892953"/>
          </a:xfrm>
          <a:custGeom>
            <a:avLst/>
            <a:gdLst/>
            <a:ahLst/>
            <a:cxnLst/>
            <a:rect l="l" t="t" r="r" b="b"/>
            <a:pathLst>
              <a:path w="1377769" h="2892953">
                <a:moveTo>
                  <a:pt x="0" y="0"/>
                </a:moveTo>
                <a:lnTo>
                  <a:pt x="1377769" y="0"/>
                </a:lnTo>
                <a:lnTo>
                  <a:pt x="1377769" y="2892953"/>
                </a:lnTo>
                <a:lnTo>
                  <a:pt x="0" y="28929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14579621" y="6777410"/>
            <a:ext cx="862356" cy="424382"/>
          </a:xfrm>
          <a:custGeom>
            <a:avLst/>
            <a:gdLst/>
            <a:ahLst/>
            <a:cxnLst/>
            <a:rect l="l" t="t" r="r" b="b"/>
            <a:pathLst>
              <a:path w="862356" h="424382">
                <a:moveTo>
                  <a:pt x="0" y="0"/>
                </a:moveTo>
                <a:lnTo>
                  <a:pt x="862357" y="0"/>
                </a:lnTo>
                <a:lnTo>
                  <a:pt x="862357" y="424382"/>
                </a:lnTo>
                <a:lnTo>
                  <a:pt x="0" y="424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1727273" y="3215217"/>
            <a:ext cx="5458010" cy="21055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74"/>
              </a:lnSpc>
            </a:pPr>
            <a:r>
              <a:rPr lang="en-US" sz="6795" b="1">
                <a:solidFill>
                  <a:srgbClr val="0B0A0A"/>
                </a:solidFill>
                <a:latin typeface="Agrandir Bold"/>
                <a:ea typeface="Agrandir Bold"/>
                <a:cs typeface="Agrandir Bold"/>
                <a:sym typeface="Agrandir Bold"/>
              </a:rPr>
              <a:t>Growth &amp;</a:t>
            </a:r>
          </a:p>
          <a:p>
            <a:pPr marL="0" lvl="0" indent="0" algn="l">
              <a:lnSpc>
                <a:spcPts val="7474"/>
              </a:lnSpc>
            </a:pPr>
            <a:r>
              <a:rPr lang="en-US" sz="6795" b="1">
                <a:solidFill>
                  <a:srgbClr val="0B0A0A"/>
                </a:solidFill>
                <a:latin typeface="Agrandir Bold"/>
                <a:ea typeface="Agrandir Bold"/>
                <a:cs typeface="Agrandir Bold"/>
                <a:sym typeface="Agrandir Bold"/>
              </a:rPr>
              <a:t>Future Plans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21174" y="6233536"/>
            <a:ext cx="3943383" cy="125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362"/>
              </a:lnSpc>
            </a:pPr>
            <a:r>
              <a:rPr lang="en-US" sz="26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Makeup parties and skincare workshops for groups and special occasions.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979184" y="6233536"/>
            <a:ext cx="3366874" cy="12541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362"/>
              </a:lnSpc>
            </a:pPr>
            <a:r>
              <a:rPr lang="en-US" sz="26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Online booking system and virtual consultation services.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521174" y="7662016"/>
            <a:ext cx="3848149" cy="9463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362"/>
              </a:lnSpc>
            </a:pPr>
            <a:r>
              <a:rPr lang="en-US" sz="26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Brand partnerships with eco-friendly product lines.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979184" y="7723533"/>
            <a:ext cx="4069494" cy="12541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362"/>
              </a:lnSpc>
            </a:pPr>
            <a:r>
              <a:rPr lang="en-US" sz="26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Opening additional Bianca Glow studios across Kent to expand our reach</a:t>
            </a:r>
            <a:r>
              <a:rPr lang="en-US" sz="200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4110989" y="8160818"/>
            <a:ext cx="2661976" cy="358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835"/>
              </a:lnSpc>
              <a:spcBef>
                <a:spcPct val="0"/>
              </a:spcBef>
            </a:pPr>
            <a:r>
              <a:rPr lang="en-US" sz="2025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@biancaglowstudio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951859" y="1852444"/>
            <a:ext cx="3482033" cy="3325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71"/>
              </a:lnSpc>
              <a:spcBef>
                <a:spcPct val="0"/>
              </a:spcBef>
            </a:pPr>
            <a:r>
              <a:rPr lang="en-US" sz="1908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Bianca Glow Makeup Studio</a:t>
            </a:r>
          </a:p>
        </p:txBody>
      </p:sp>
      <p:sp>
        <p:nvSpPr>
          <p:cNvPr id="27" name="Freeform 27"/>
          <p:cNvSpPr/>
          <p:nvPr/>
        </p:nvSpPr>
        <p:spPr>
          <a:xfrm>
            <a:off x="6736550" y="-131813"/>
            <a:ext cx="862356" cy="424382"/>
          </a:xfrm>
          <a:custGeom>
            <a:avLst/>
            <a:gdLst/>
            <a:ahLst/>
            <a:cxnLst/>
            <a:rect l="l" t="t" r="r" b="b"/>
            <a:pathLst>
              <a:path w="862356" h="424382">
                <a:moveTo>
                  <a:pt x="0" y="0"/>
                </a:moveTo>
                <a:lnTo>
                  <a:pt x="862356" y="0"/>
                </a:lnTo>
                <a:lnTo>
                  <a:pt x="862356" y="424382"/>
                </a:lnTo>
                <a:lnTo>
                  <a:pt x="0" y="424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28"/>
          <p:cNvSpPr/>
          <p:nvPr/>
        </p:nvSpPr>
        <p:spPr>
          <a:xfrm>
            <a:off x="664989" y="9730392"/>
            <a:ext cx="652494" cy="373701"/>
          </a:xfrm>
          <a:custGeom>
            <a:avLst/>
            <a:gdLst/>
            <a:ahLst/>
            <a:cxnLst/>
            <a:rect l="l" t="t" r="r" b="b"/>
            <a:pathLst>
              <a:path w="652494" h="373701">
                <a:moveTo>
                  <a:pt x="0" y="0"/>
                </a:moveTo>
                <a:lnTo>
                  <a:pt x="652494" y="0"/>
                </a:lnTo>
                <a:lnTo>
                  <a:pt x="652494" y="373701"/>
                </a:lnTo>
                <a:lnTo>
                  <a:pt x="0" y="3737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358" b="-1008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8957568" y="4842939"/>
            <a:ext cx="7129738" cy="3929027"/>
            <a:chOff x="0" y="0"/>
            <a:chExt cx="887636" cy="48915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87636" cy="489155"/>
            </a:xfrm>
            <a:custGeom>
              <a:avLst/>
              <a:gdLst/>
              <a:ahLst/>
              <a:cxnLst/>
              <a:rect l="l" t="t" r="r" b="b"/>
              <a:pathLst>
                <a:path w="887636" h="489155">
                  <a:moveTo>
                    <a:pt x="32576" y="0"/>
                  </a:moveTo>
                  <a:lnTo>
                    <a:pt x="855060" y="0"/>
                  </a:lnTo>
                  <a:cubicBezTo>
                    <a:pt x="873051" y="0"/>
                    <a:pt x="887636" y="14585"/>
                    <a:pt x="887636" y="32576"/>
                  </a:cubicBezTo>
                  <a:lnTo>
                    <a:pt x="887636" y="456579"/>
                  </a:lnTo>
                  <a:cubicBezTo>
                    <a:pt x="887636" y="474570"/>
                    <a:pt x="873051" y="489155"/>
                    <a:pt x="855060" y="489155"/>
                  </a:cubicBezTo>
                  <a:lnTo>
                    <a:pt x="32576" y="489155"/>
                  </a:lnTo>
                  <a:cubicBezTo>
                    <a:pt x="14585" y="489155"/>
                    <a:pt x="0" y="474570"/>
                    <a:pt x="0" y="456579"/>
                  </a:cubicBezTo>
                  <a:lnTo>
                    <a:pt x="0" y="32576"/>
                  </a:lnTo>
                  <a:cubicBezTo>
                    <a:pt x="0" y="14585"/>
                    <a:pt x="14585" y="0"/>
                    <a:pt x="32576" y="0"/>
                  </a:cubicBezTo>
                  <a:close/>
                </a:path>
              </a:pathLst>
            </a:custGeom>
            <a:blipFill>
              <a:blip r:embed="rId3"/>
              <a:stretch>
                <a:fillRect t="-1717" b="-1717"/>
              </a:stretch>
            </a:blipFill>
            <a:ln w="381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59380" y="2212372"/>
            <a:ext cx="2225471" cy="651714"/>
            <a:chOff x="0" y="0"/>
            <a:chExt cx="586132" cy="17164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86132" cy="171645"/>
            </a:xfrm>
            <a:custGeom>
              <a:avLst/>
              <a:gdLst/>
              <a:ahLst/>
              <a:cxnLst/>
              <a:rect l="l" t="t" r="r" b="b"/>
              <a:pathLst>
                <a:path w="586132" h="171645">
                  <a:moveTo>
                    <a:pt x="85822" y="0"/>
                  </a:moveTo>
                  <a:lnTo>
                    <a:pt x="500310" y="0"/>
                  </a:lnTo>
                  <a:cubicBezTo>
                    <a:pt x="547708" y="0"/>
                    <a:pt x="586132" y="38424"/>
                    <a:pt x="586132" y="85822"/>
                  </a:cubicBezTo>
                  <a:lnTo>
                    <a:pt x="586132" y="85822"/>
                  </a:lnTo>
                  <a:cubicBezTo>
                    <a:pt x="586132" y="133221"/>
                    <a:pt x="547708" y="171645"/>
                    <a:pt x="500310" y="171645"/>
                  </a:cubicBezTo>
                  <a:lnTo>
                    <a:pt x="85822" y="171645"/>
                  </a:lnTo>
                  <a:cubicBezTo>
                    <a:pt x="38424" y="171645"/>
                    <a:pt x="0" y="133221"/>
                    <a:pt x="0" y="85822"/>
                  </a:cubicBezTo>
                  <a:lnTo>
                    <a:pt x="0" y="85822"/>
                  </a:lnTo>
                  <a:cubicBezTo>
                    <a:pt x="0" y="38424"/>
                    <a:pt x="38424" y="0"/>
                    <a:pt x="85822" y="0"/>
                  </a:cubicBezTo>
                  <a:close/>
                </a:path>
              </a:pathLst>
            </a:custGeom>
            <a:solidFill>
              <a:srgbClr val="DD506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525"/>
              <a:ext cx="586132" cy="162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98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743573" flipH="1">
            <a:off x="17020934" y="7834736"/>
            <a:ext cx="945145" cy="2395530"/>
          </a:xfrm>
          <a:custGeom>
            <a:avLst/>
            <a:gdLst/>
            <a:ahLst/>
            <a:cxnLst/>
            <a:rect l="l" t="t" r="r" b="b"/>
            <a:pathLst>
              <a:path w="945145" h="2395530">
                <a:moveTo>
                  <a:pt x="945145" y="0"/>
                </a:moveTo>
                <a:lnTo>
                  <a:pt x="0" y="0"/>
                </a:lnTo>
                <a:lnTo>
                  <a:pt x="0" y="2395530"/>
                </a:lnTo>
                <a:lnTo>
                  <a:pt x="945145" y="2395530"/>
                </a:lnTo>
                <a:lnTo>
                  <a:pt x="945145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9" name="Group 9"/>
          <p:cNvGrpSpPr/>
          <p:nvPr/>
        </p:nvGrpSpPr>
        <p:grpSpPr>
          <a:xfrm>
            <a:off x="0" y="9547486"/>
            <a:ext cx="18288000" cy="739514"/>
            <a:chOff x="0" y="0"/>
            <a:chExt cx="4816593" cy="194769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816592" cy="194769"/>
            </a:xfrm>
            <a:custGeom>
              <a:avLst/>
              <a:gdLst/>
              <a:ahLst/>
              <a:cxnLst/>
              <a:rect l="l" t="t" r="r" b="b"/>
              <a:pathLst>
                <a:path w="4816592" h="194769">
                  <a:moveTo>
                    <a:pt x="0" y="0"/>
                  </a:moveTo>
                  <a:lnTo>
                    <a:pt x="4816592" y="0"/>
                  </a:lnTo>
                  <a:lnTo>
                    <a:pt x="4816592" y="194769"/>
                  </a:lnTo>
                  <a:lnTo>
                    <a:pt x="0" y="194769"/>
                  </a:lnTo>
                  <a:close/>
                </a:path>
              </a:pathLst>
            </a:custGeom>
            <a:solidFill>
              <a:srgbClr val="DD50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4816593" cy="261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664989" y="9730392"/>
            <a:ext cx="652494" cy="373701"/>
          </a:xfrm>
          <a:custGeom>
            <a:avLst/>
            <a:gdLst/>
            <a:ahLst/>
            <a:cxnLst/>
            <a:rect l="l" t="t" r="r" b="b"/>
            <a:pathLst>
              <a:path w="652494" h="373701">
                <a:moveTo>
                  <a:pt x="0" y="0"/>
                </a:moveTo>
                <a:lnTo>
                  <a:pt x="652494" y="0"/>
                </a:lnTo>
                <a:lnTo>
                  <a:pt x="652494" y="373701"/>
                </a:lnTo>
                <a:lnTo>
                  <a:pt x="0" y="3737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 rot="2073304">
            <a:off x="-223662" y="334165"/>
            <a:ext cx="945145" cy="2395530"/>
          </a:xfrm>
          <a:custGeom>
            <a:avLst/>
            <a:gdLst/>
            <a:ahLst/>
            <a:cxnLst/>
            <a:rect l="l" t="t" r="r" b="b"/>
            <a:pathLst>
              <a:path w="945145" h="2395530">
                <a:moveTo>
                  <a:pt x="0" y="0"/>
                </a:moveTo>
                <a:lnTo>
                  <a:pt x="945145" y="0"/>
                </a:lnTo>
                <a:lnTo>
                  <a:pt x="945145" y="2395530"/>
                </a:lnTo>
                <a:lnTo>
                  <a:pt x="0" y="239553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14215484" y="-2714945"/>
            <a:ext cx="3743645" cy="3743645"/>
          </a:xfrm>
          <a:custGeom>
            <a:avLst/>
            <a:gdLst/>
            <a:ahLst/>
            <a:cxnLst/>
            <a:rect l="l" t="t" r="r" b="b"/>
            <a:pathLst>
              <a:path w="3743645" h="3743645">
                <a:moveTo>
                  <a:pt x="0" y="0"/>
                </a:moveTo>
                <a:lnTo>
                  <a:pt x="3743644" y="0"/>
                </a:lnTo>
                <a:lnTo>
                  <a:pt x="3743644" y="3743645"/>
                </a:lnTo>
                <a:lnTo>
                  <a:pt x="0" y="374364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3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8477029" y="5392601"/>
            <a:ext cx="961080" cy="1308401"/>
          </a:xfrm>
          <a:custGeom>
            <a:avLst/>
            <a:gdLst/>
            <a:ahLst/>
            <a:cxnLst/>
            <a:rect l="l" t="t" r="r" b="b"/>
            <a:pathLst>
              <a:path w="961080" h="1308401">
                <a:moveTo>
                  <a:pt x="0" y="0"/>
                </a:moveTo>
                <a:lnTo>
                  <a:pt x="961079" y="0"/>
                </a:lnTo>
                <a:lnTo>
                  <a:pt x="961079" y="1308401"/>
                </a:lnTo>
                <a:lnTo>
                  <a:pt x="0" y="13084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>
            <a:off x="-197368" y="6807452"/>
            <a:ext cx="862356" cy="424382"/>
          </a:xfrm>
          <a:custGeom>
            <a:avLst/>
            <a:gdLst/>
            <a:ahLst/>
            <a:cxnLst/>
            <a:rect l="l" t="t" r="r" b="b"/>
            <a:pathLst>
              <a:path w="862356" h="424382">
                <a:moveTo>
                  <a:pt x="0" y="0"/>
                </a:moveTo>
                <a:lnTo>
                  <a:pt x="862357" y="0"/>
                </a:lnTo>
                <a:lnTo>
                  <a:pt x="862357" y="424383"/>
                </a:lnTo>
                <a:lnTo>
                  <a:pt x="0" y="42438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17"/>
          <p:cNvSpPr/>
          <p:nvPr/>
        </p:nvSpPr>
        <p:spPr>
          <a:xfrm>
            <a:off x="14603514" y="611079"/>
            <a:ext cx="862356" cy="424382"/>
          </a:xfrm>
          <a:custGeom>
            <a:avLst/>
            <a:gdLst/>
            <a:ahLst/>
            <a:cxnLst/>
            <a:rect l="l" t="t" r="r" b="b"/>
            <a:pathLst>
              <a:path w="862356" h="424382">
                <a:moveTo>
                  <a:pt x="0" y="0"/>
                </a:moveTo>
                <a:lnTo>
                  <a:pt x="862356" y="0"/>
                </a:lnTo>
                <a:lnTo>
                  <a:pt x="862356" y="424382"/>
                </a:lnTo>
                <a:lnTo>
                  <a:pt x="0" y="424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21650" r="-9931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18"/>
          <p:cNvSpPr/>
          <p:nvPr/>
        </p:nvSpPr>
        <p:spPr>
          <a:xfrm>
            <a:off x="9438108" y="3163032"/>
            <a:ext cx="414923" cy="414923"/>
          </a:xfrm>
          <a:custGeom>
            <a:avLst/>
            <a:gdLst/>
            <a:ahLst/>
            <a:cxnLst/>
            <a:rect l="l" t="t" r="r" b="b"/>
            <a:pathLst>
              <a:path w="414923" h="414923">
                <a:moveTo>
                  <a:pt x="0" y="0"/>
                </a:moveTo>
                <a:lnTo>
                  <a:pt x="414923" y="0"/>
                </a:lnTo>
                <a:lnTo>
                  <a:pt x="414923" y="414923"/>
                </a:lnTo>
                <a:lnTo>
                  <a:pt x="0" y="4149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9438108" y="3810353"/>
            <a:ext cx="414923" cy="414923"/>
          </a:xfrm>
          <a:custGeom>
            <a:avLst/>
            <a:gdLst/>
            <a:ahLst/>
            <a:cxnLst/>
            <a:rect l="l" t="t" r="r" b="b"/>
            <a:pathLst>
              <a:path w="414923" h="414923">
                <a:moveTo>
                  <a:pt x="0" y="0"/>
                </a:moveTo>
                <a:lnTo>
                  <a:pt x="414923" y="0"/>
                </a:lnTo>
                <a:lnTo>
                  <a:pt x="414923" y="414922"/>
                </a:lnTo>
                <a:lnTo>
                  <a:pt x="0" y="4149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20"/>
          <p:cNvSpPr/>
          <p:nvPr/>
        </p:nvSpPr>
        <p:spPr>
          <a:xfrm>
            <a:off x="13271656" y="3163032"/>
            <a:ext cx="414923" cy="414923"/>
          </a:xfrm>
          <a:custGeom>
            <a:avLst/>
            <a:gdLst/>
            <a:ahLst/>
            <a:cxnLst/>
            <a:rect l="l" t="t" r="r" b="b"/>
            <a:pathLst>
              <a:path w="414923" h="414923">
                <a:moveTo>
                  <a:pt x="0" y="0"/>
                </a:moveTo>
                <a:lnTo>
                  <a:pt x="414923" y="0"/>
                </a:lnTo>
                <a:lnTo>
                  <a:pt x="414923" y="414923"/>
                </a:lnTo>
                <a:lnTo>
                  <a:pt x="0" y="4149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TextBox 21"/>
          <p:cNvSpPr txBox="1"/>
          <p:nvPr/>
        </p:nvSpPr>
        <p:spPr>
          <a:xfrm>
            <a:off x="10017330" y="3753203"/>
            <a:ext cx="2647031" cy="358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35"/>
              </a:lnSpc>
              <a:spcBef>
                <a:spcPct val="0"/>
              </a:spcBef>
            </a:pPr>
            <a:r>
              <a:rPr lang="en-US" sz="2025" b="1" u="none" strike="noStrike">
                <a:solidFill>
                  <a:srgbClr val="0B0A0A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@biancaglowstudio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017330" y="3134229"/>
            <a:ext cx="2496651" cy="358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35"/>
              </a:lnSpc>
              <a:spcBef>
                <a:spcPct val="0"/>
              </a:spcBef>
            </a:pPr>
            <a:r>
              <a:rPr lang="en-US" sz="2025" b="1" u="none" strike="noStrike">
                <a:solidFill>
                  <a:srgbClr val="0B0A0A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+44 1234 567890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828835" y="3134229"/>
            <a:ext cx="2258471" cy="710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35"/>
              </a:lnSpc>
              <a:spcBef>
                <a:spcPct val="0"/>
              </a:spcBef>
            </a:pPr>
            <a:r>
              <a:rPr lang="en-US" sz="2025" b="1" u="none" strike="noStrike">
                <a:solidFill>
                  <a:srgbClr val="0B0A0A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Folkestone, Kent, UK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515534" y="2334711"/>
            <a:ext cx="1913162" cy="337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526"/>
              </a:lnSpc>
            </a:pPr>
            <a:r>
              <a:rPr lang="en-US" sz="2196" b="1" spc="-54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Get in Touch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515034" y="3300998"/>
            <a:ext cx="5105724" cy="2257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8154"/>
              </a:lnSpc>
              <a:spcBef>
                <a:spcPct val="0"/>
              </a:spcBef>
            </a:pPr>
            <a:r>
              <a:rPr lang="en-US" sz="6795" b="1" u="none" strike="noStrike">
                <a:solidFill>
                  <a:srgbClr val="0B0A0A"/>
                </a:solidFill>
                <a:latin typeface="Agrandir Bold"/>
                <a:ea typeface="Agrandir Bold"/>
                <a:cs typeface="Agrandir Bold"/>
                <a:sym typeface="Agrandir Bold"/>
              </a:rPr>
              <a:t>Glow with Confidence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515034" y="1933585"/>
            <a:ext cx="4168443" cy="844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55"/>
              </a:lnSpc>
              <a:spcBef>
                <a:spcPct val="0"/>
              </a:spcBef>
            </a:pPr>
            <a:r>
              <a:rPr lang="en-US" sz="2396" b="1" spc="-47">
                <a:solidFill>
                  <a:srgbClr val="0B0A0A"/>
                </a:solidFill>
                <a:latin typeface="Poppins Bold"/>
                <a:ea typeface="Poppins Bold"/>
                <a:cs typeface="Poppins Bold"/>
                <a:sym typeface="Poppins Bold"/>
              </a:rPr>
              <a:t>Bianca Glow Makeup Studio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515034" y="6643852"/>
            <a:ext cx="6286725" cy="18055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37"/>
              </a:lnSpc>
            </a:pPr>
            <a:r>
              <a:rPr lang="en-US" sz="2600" spc="-40" dirty="0">
                <a:solidFill>
                  <a:srgbClr val="0B0A0A"/>
                </a:solidFill>
                <a:latin typeface="Poppins"/>
                <a:ea typeface="Poppins"/>
                <a:cs typeface="Poppins"/>
                <a:sym typeface="Poppins"/>
              </a:rPr>
              <a:t>More than beauty – a confidence movement for young women. Shine with Bianca Glow. Ready to invest, collaborate, or spread the glow? Let's connect!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Bianca Glow Makeup Studio: Design for a Teen-Centric Plan Presentation</dc:title>
  <cp:lastModifiedBy>Bianca Elena Jarcu (2440910)</cp:lastModifiedBy>
  <cp:revision>3</cp:revision>
  <dcterms:created xsi:type="dcterms:W3CDTF">2006-08-16T00:00:00Z</dcterms:created>
  <dcterms:modified xsi:type="dcterms:W3CDTF">2026-04-08T16:00:45Z</dcterms:modified>
  <dc:identifier>DAHGRUPJ-7I</dc:identifier>
</cp:coreProperties>
</file>