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3" r:id="rId4"/>
    <p:sldId id="258" r:id="rId5"/>
    <p:sldId id="259" r:id="rId6"/>
    <p:sldId id="260" r:id="rId7"/>
    <p:sldId id="261"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86" d="100"/>
          <a:sy n="86" d="100"/>
        </p:scale>
        <p:origin x="90" y="7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9466A8-6F14-4C83-BDC6-E7851A0E0F3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2B69D2-4D88-434B-9044-7B7A7DABD26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E0636F7-5D16-41B7-A945-826DE1FD6334}"/>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3A8BBBBD-E72F-4763-83A3-72B5577B44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F259E2-AEE9-4B64-AE8D-351F1D902DC6}"/>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8695375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C2C4E-F75D-49CC-9DE1-3348284B87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DC39922-BC50-41CD-B9BA-0AFC575E76C8}"/>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9CA6E3A-7026-4282-A6BF-593ED909E768}"/>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B5B0E712-6349-4340-8DB7-2F850B26ECE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7FEE07-1203-462C-B261-DBFCDD8689A4}"/>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292061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63C0C-0848-448D-B5B0-C15AFA18F9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732C5E4-AABF-4F7E-A87B-BEBDBF347D8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4EB6706F-5833-4A86-BAF2-639F8F08044C}"/>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C497D07E-5F7C-46C4-9930-C3E0371739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347DC4-7E1F-48F2-B475-084F25041AF7}"/>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2686612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1737-C431-45F7-A157-33AE76BBD4A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AFF540B-6C25-4A4D-93BC-C955956D2FF1}"/>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DEFDC95-3E2A-4AC9-82E6-116FAE99AAAC}"/>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04B2521-1CFB-4B60-A991-E374377A197B}"/>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6" name="Footer Placeholder 5">
            <a:extLst>
              <a:ext uri="{FF2B5EF4-FFF2-40B4-BE49-F238E27FC236}">
                <a16:creationId xmlns:a16="http://schemas.microsoft.com/office/drawing/2014/main" id="{0631100C-A40B-435C-B755-74BB183D8B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010FA5-BB35-4253-A543-3137256ECAA2}"/>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29304478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D039E3-6239-48B3-8460-E05F614FE65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A3F8352-E0D1-4AB1-9937-6DA9DC297B2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83764B74-6F82-493B-9386-1CFC7327A90D}"/>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F20AE3A-44CB-4FF1-941A-876C643567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D6EE2A2-80E2-45EC-85CF-0D050658306D}"/>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08316D9-4A1B-49DE-845D-C654F7E24286}"/>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8" name="Footer Placeholder 7">
            <a:extLst>
              <a:ext uri="{FF2B5EF4-FFF2-40B4-BE49-F238E27FC236}">
                <a16:creationId xmlns:a16="http://schemas.microsoft.com/office/drawing/2014/main" id="{419BF42A-BB5A-4CA8-8D18-2C593A2F0D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88EC1C1-20A9-4E79-9043-9054C1DD899A}"/>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24592794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B3E13-A33C-48C6-AF1B-C57E6DF8D2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6B17F57-E4EF-4B2C-8B70-297DD71864E0}"/>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4" name="Footer Placeholder 3">
            <a:extLst>
              <a:ext uri="{FF2B5EF4-FFF2-40B4-BE49-F238E27FC236}">
                <a16:creationId xmlns:a16="http://schemas.microsoft.com/office/drawing/2014/main" id="{4AB2ED08-6D1B-48F1-A23E-7B36E253B46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2F9A508-6353-4D93-BFE1-92194B55AA77}"/>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1763959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3F0D6DB-FBD2-49D9-8FB8-012FC205A916}"/>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3" name="Footer Placeholder 2">
            <a:extLst>
              <a:ext uri="{FF2B5EF4-FFF2-40B4-BE49-F238E27FC236}">
                <a16:creationId xmlns:a16="http://schemas.microsoft.com/office/drawing/2014/main" id="{E69203F7-CF91-4EE9-B3A4-4F68A70410E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437A67E-846B-4A80-9AE7-F173EE454D2C}"/>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12532627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AF422D-6D56-4FA9-AA6E-319D60E147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272063C-15C2-488C-81C3-0F76DB5430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CB62C02-A915-45A8-B89B-C0CE2D938BA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1D13CA0-B720-4CC4-A798-7CFC7077ECEB}"/>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6" name="Footer Placeholder 5">
            <a:extLst>
              <a:ext uri="{FF2B5EF4-FFF2-40B4-BE49-F238E27FC236}">
                <a16:creationId xmlns:a16="http://schemas.microsoft.com/office/drawing/2014/main" id="{C137B30E-EE72-4D45-BD40-FE7085B8396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7D86D8-894F-4EA5-90B1-13B5D78ADD2B}"/>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1131365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95015-1912-4250-BF4E-577AD9D031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D52C47-508D-44EF-8A96-58D9DC3CC0F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11EFEC5-0986-408D-9817-787E33956A9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2C5B0D2-36B3-4513-8584-C2B7B8B95801}"/>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6" name="Footer Placeholder 5">
            <a:extLst>
              <a:ext uri="{FF2B5EF4-FFF2-40B4-BE49-F238E27FC236}">
                <a16:creationId xmlns:a16="http://schemas.microsoft.com/office/drawing/2014/main" id="{4FDDBC8D-A33D-4E37-9404-DE83BC6984D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C6C46C6-3C98-42AC-A789-86EC80CC6BB5}"/>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39048701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34AD14-FEF3-4FC3-83B9-1E84734CA7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7976BD5-2A60-407A-A28D-9E22AC755EA9}"/>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4A3759-CC4A-4076-9B01-C70327539914}"/>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8DDA390B-7F63-41B7-9055-D51FD3BC64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51060D-4616-4F51-AA64-D18B443A7CF2}"/>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4270173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4E6F89C-C93A-40AA-9C38-8A8941CB283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EE224-9A0A-4D24-BAAE-54D4C661C87D}"/>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DF71A0-CB4E-45B7-98ED-9C66AA053CFF}"/>
              </a:ext>
            </a:extLst>
          </p:cNvPr>
          <p:cNvSpPr>
            <a:spLocks noGrp="1"/>
          </p:cNvSpPr>
          <p:nvPr>
            <p:ph type="dt" sz="half" idx="10"/>
          </p:nvPr>
        </p:nvSpPr>
        <p:spPr/>
        <p:txBody>
          <a:body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662E2B9D-713C-4762-A123-3C0AC852BC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C8455E-71F3-453F-B406-E75AAC5D386D}"/>
              </a:ext>
            </a:extLst>
          </p:cNvPr>
          <p:cNvSpPr>
            <a:spLocks noGrp="1"/>
          </p:cNvSpPr>
          <p:nvPr>
            <p:ph type="sldNum" sz="quarter" idx="12"/>
          </p:nvPr>
        </p:nvSpPr>
        <p:spPr/>
        <p:txBody>
          <a:bodyPr/>
          <a:lstStyle/>
          <a:p>
            <a:fld id="{EA63B12D-0559-4B0A-8E74-7AE0E0E4581B}" type="slidenum">
              <a:rPr lang="en-GB" smtClean="0"/>
              <a:t>‹#›</a:t>
            </a:fld>
            <a:endParaRPr lang="en-GB"/>
          </a:p>
        </p:txBody>
      </p:sp>
    </p:spTree>
    <p:extLst>
      <p:ext uri="{BB962C8B-B14F-4D97-AF65-F5344CB8AC3E}">
        <p14:creationId xmlns:p14="http://schemas.microsoft.com/office/powerpoint/2010/main" val="36870831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2AC5D75-C2EA-4C39-9D55-5AFEA8B8B1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7055A90-36D1-4745-A7F4-C3AB226099A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274795A-27CF-4935-9BF6-51B3D9B9CF0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4CDAD2-13F6-411A-9633-F5054B802A8C}" type="datetimeFigureOut">
              <a:rPr lang="en-GB" smtClean="0"/>
              <a:t>25/11/2019</a:t>
            </a:fld>
            <a:endParaRPr lang="en-GB"/>
          </a:p>
        </p:txBody>
      </p:sp>
      <p:sp>
        <p:nvSpPr>
          <p:cNvPr id="5" name="Footer Placeholder 4">
            <a:extLst>
              <a:ext uri="{FF2B5EF4-FFF2-40B4-BE49-F238E27FC236}">
                <a16:creationId xmlns:a16="http://schemas.microsoft.com/office/drawing/2014/main" id="{E7B9326B-2988-4ADA-B789-46AAF26EB14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409E94-F455-426F-8683-3748F095FA8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A63B12D-0559-4B0A-8E74-7AE0E0E4581B}" type="slidenum">
              <a:rPr lang="en-GB" smtClean="0"/>
              <a:t>‹#›</a:t>
            </a:fld>
            <a:endParaRPr lang="en-GB"/>
          </a:p>
        </p:txBody>
      </p:sp>
    </p:spTree>
    <p:extLst>
      <p:ext uri="{BB962C8B-B14F-4D97-AF65-F5344CB8AC3E}">
        <p14:creationId xmlns:p14="http://schemas.microsoft.com/office/powerpoint/2010/main" val="17438828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2.xml"/><Relationship Id="rId1" Type="http://schemas.openxmlformats.org/officeDocument/2006/relationships/video" Target="https://www.youtube.com/embed/O2w2bCMhc9k"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62E64-C685-4FCB-A272-A98AC405EA48}"/>
              </a:ext>
            </a:extLst>
          </p:cNvPr>
          <p:cNvSpPr>
            <a:spLocks noGrp="1"/>
          </p:cNvSpPr>
          <p:nvPr>
            <p:ph type="ctrTitle"/>
          </p:nvPr>
        </p:nvSpPr>
        <p:spPr/>
        <p:txBody>
          <a:bodyPr/>
          <a:lstStyle/>
          <a:p>
            <a:r>
              <a:rPr lang="en-GB" dirty="0">
                <a:solidFill>
                  <a:schemeClr val="bg1"/>
                </a:solidFill>
              </a:rPr>
              <a:t>British Airways</a:t>
            </a:r>
          </a:p>
        </p:txBody>
      </p:sp>
      <p:sp>
        <p:nvSpPr>
          <p:cNvPr id="3" name="Subtitle 2">
            <a:extLst>
              <a:ext uri="{FF2B5EF4-FFF2-40B4-BE49-F238E27FC236}">
                <a16:creationId xmlns:a16="http://schemas.microsoft.com/office/drawing/2014/main" id="{1E5B1950-C9B8-45B7-844C-7EE104687C71}"/>
              </a:ext>
            </a:extLst>
          </p:cNvPr>
          <p:cNvSpPr>
            <a:spLocks noGrp="1"/>
          </p:cNvSpPr>
          <p:nvPr>
            <p:ph type="subTitle" idx="1"/>
          </p:nvPr>
        </p:nvSpPr>
        <p:spPr/>
        <p:txBody>
          <a:bodyPr>
            <a:normAutofit fontScale="77500" lnSpcReduction="20000"/>
          </a:bodyPr>
          <a:lstStyle/>
          <a:p>
            <a:r>
              <a:rPr lang="en-GB" dirty="0">
                <a:solidFill>
                  <a:schemeClr val="tx2"/>
                </a:solidFill>
              </a:rPr>
              <a:t>Research proposal </a:t>
            </a:r>
          </a:p>
          <a:p>
            <a:r>
              <a:rPr lang="en-GB" dirty="0">
                <a:solidFill>
                  <a:schemeClr val="tx2"/>
                </a:solidFill>
              </a:rPr>
              <a:t>Sophie Davies – 1900365</a:t>
            </a:r>
          </a:p>
          <a:p>
            <a:r>
              <a:rPr lang="en-GB" dirty="0">
                <a:solidFill>
                  <a:schemeClr val="tx2"/>
                </a:solidFill>
              </a:rPr>
              <a:t>Chloe Ryland – 1901730</a:t>
            </a:r>
          </a:p>
          <a:p>
            <a:r>
              <a:rPr lang="en-GB" dirty="0">
                <a:solidFill>
                  <a:schemeClr val="tx2"/>
                </a:solidFill>
              </a:rPr>
              <a:t>Jade Thorpe Phillips – 1902541</a:t>
            </a:r>
          </a:p>
          <a:p>
            <a:r>
              <a:rPr lang="en-GB" dirty="0">
                <a:solidFill>
                  <a:schemeClr val="tx2"/>
                </a:solidFill>
              </a:rPr>
              <a:t>Courtney Grey - 1908468</a:t>
            </a:r>
          </a:p>
        </p:txBody>
      </p:sp>
      <p:pic>
        <p:nvPicPr>
          <p:cNvPr id="4" name="Picture 3">
            <a:extLst>
              <a:ext uri="{FF2B5EF4-FFF2-40B4-BE49-F238E27FC236}">
                <a16:creationId xmlns:a16="http://schemas.microsoft.com/office/drawing/2014/main" id="{C1EB4518-293A-4803-B0E4-F824D542E94E}"/>
              </a:ext>
            </a:extLst>
          </p:cNvPr>
          <p:cNvPicPr>
            <a:picLocks noChangeAspect="1"/>
          </p:cNvPicPr>
          <p:nvPr/>
        </p:nvPicPr>
        <p:blipFill>
          <a:blip r:embed="rId2"/>
          <a:stretch>
            <a:fillRect/>
          </a:stretch>
        </p:blipFill>
        <p:spPr>
          <a:xfrm>
            <a:off x="499482" y="357129"/>
            <a:ext cx="3124664" cy="2486142"/>
          </a:xfrm>
          <a:prstGeom prst="rect">
            <a:avLst/>
          </a:prstGeom>
        </p:spPr>
      </p:pic>
      <p:pic>
        <p:nvPicPr>
          <p:cNvPr id="5" name="Picture 4">
            <a:extLst>
              <a:ext uri="{FF2B5EF4-FFF2-40B4-BE49-F238E27FC236}">
                <a16:creationId xmlns:a16="http://schemas.microsoft.com/office/drawing/2014/main" id="{C9B513AA-F1AB-4D1D-8D54-9A195EF3ED75}"/>
              </a:ext>
            </a:extLst>
          </p:cNvPr>
          <p:cNvPicPr>
            <a:picLocks noChangeAspect="1"/>
          </p:cNvPicPr>
          <p:nvPr/>
        </p:nvPicPr>
        <p:blipFill>
          <a:blip r:embed="rId3"/>
          <a:stretch>
            <a:fillRect/>
          </a:stretch>
        </p:blipFill>
        <p:spPr>
          <a:xfrm>
            <a:off x="7984273" y="3902927"/>
            <a:ext cx="3882018" cy="2628086"/>
          </a:xfrm>
          <a:prstGeom prst="rect">
            <a:avLst/>
          </a:prstGeom>
        </p:spPr>
      </p:pic>
    </p:spTree>
    <p:extLst>
      <p:ext uri="{BB962C8B-B14F-4D97-AF65-F5344CB8AC3E}">
        <p14:creationId xmlns:p14="http://schemas.microsoft.com/office/powerpoint/2010/main" val="2410053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293A5-3060-4F23-8B4B-87750A28C285}"/>
              </a:ext>
            </a:extLst>
          </p:cNvPr>
          <p:cNvSpPr>
            <a:spLocks noGrp="1"/>
          </p:cNvSpPr>
          <p:nvPr>
            <p:ph type="title"/>
          </p:nvPr>
        </p:nvSpPr>
        <p:spPr/>
        <p:txBody>
          <a:bodyPr/>
          <a:lstStyle/>
          <a:p>
            <a:r>
              <a:rPr lang="en-GB" dirty="0">
                <a:solidFill>
                  <a:srgbClr val="FF0000"/>
                </a:solidFill>
              </a:rPr>
              <a:t>Research Proposal                              </a:t>
            </a:r>
          </a:p>
        </p:txBody>
      </p:sp>
      <p:sp>
        <p:nvSpPr>
          <p:cNvPr id="3" name="Content Placeholder 2">
            <a:extLst>
              <a:ext uri="{FF2B5EF4-FFF2-40B4-BE49-F238E27FC236}">
                <a16:creationId xmlns:a16="http://schemas.microsoft.com/office/drawing/2014/main" id="{99193CE4-7DA0-4440-B5E0-09C68C8743B6}"/>
              </a:ext>
            </a:extLst>
          </p:cNvPr>
          <p:cNvSpPr>
            <a:spLocks noGrp="1"/>
          </p:cNvSpPr>
          <p:nvPr>
            <p:ph idx="1"/>
          </p:nvPr>
        </p:nvSpPr>
        <p:spPr/>
        <p:txBody>
          <a:bodyPr>
            <a:normAutofit/>
          </a:bodyPr>
          <a:lstStyle/>
          <a:p>
            <a:pPr marL="0" indent="0">
              <a:buNone/>
            </a:pPr>
            <a:r>
              <a:rPr lang="en-GB" sz="2400" dirty="0">
                <a:solidFill>
                  <a:srgbClr val="002060"/>
                </a:solidFill>
              </a:rPr>
              <a:t>The proposal that the group has chosen is British Airways, British Airways is a worldwide airline that offers a premium service for its customers and is the biggest international carrier in the UK. The airline offers their 145,000 customers choice, convenience and quality which is the company’s main focus. British Airways is based at London Heathrow and offers flights to more than 200 locations around the world. Some of the benefits of booking a flight with British Airways include free baggage allowance, free seat allocation 24 hours before departure, flexible fares, price points and cabins to suit different customer’s needs, free food and drink on all long-haul flights and collect Avios points on every flight. BA offer a range of training for employees giving them a vast portfolio for light, engineering and cabin, while giving them the top training and equipment they need. (British Airways Media Centre, 2019) – Chloe</a:t>
            </a:r>
          </a:p>
        </p:txBody>
      </p:sp>
    </p:spTree>
    <p:extLst>
      <p:ext uri="{BB962C8B-B14F-4D97-AF65-F5344CB8AC3E}">
        <p14:creationId xmlns:p14="http://schemas.microsoft.com/office/powerpoint/2010/main" val="14035398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7895A3-8720-45D6-B907-613CB8A122F2}"/>
              </a:ext>
            </a:extLst>
          </p:cNvPr>
          <p:cNvSpPr>
            <a:spLocks noGrp="1"/>
          </p:cNvSpPr>
          <p:nvPr>
            <p:ph idx="1"/>
          </p:nvPr>
        </p:nvSpPr>
        <p:spPr/>
        <p:txBody>
          <a:bodyPr/>
          <a:lstStyle/>
          <a:p>
            <a:pPr marL="0" indent="0">
              <a:buNone/>
            </a:pPr>
            <a:endParaRPr lang="en-GB" dirty="0"/>
          </a:p>
        </p:txBody>
      </p:sp>
      <p:pic>
        <p:nvPicPr>
          <p:cNvPr id="4" name="Online Media 3" title="British Airways - Made by Britain Advert">
            <a:hlinkClick r:id="" action="ppaction://media"/>
            <a:extLst>
              <a:ext uri="{FF2B5EF4-FFF2-40B4-BE49-F238E27FC236}">
                <a16:creationId xmlns:a16="http://schemas.microsoft.com/office/drawing/2014/main" id="{A69BB013-3BB4-4F55-B8B7-CD69E432C917}"/>
              </a:ext>
            </a:extLst>
          </p:cNvPr>
          <p:cNvPicPr>
            <a:picLocks noRot="1" noChangeAspect="1"/>
          </p:cNvPicPr>
          <p:nvPr>
            <a:videoFile r:link="rId1"/>
          </p:nvPr>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974796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D0ED2EA-FA1D-4C2B-B3C7-3C1026E8EDAA}"/>
              </a:ext>
            </a:extLst>
          </p:cNvPr>
          <p:cNvSpPr>
            <a:spLocks noGrp="1"/>
          </p:cNvSpPr>
          <p:nvPr>
            <p:ph idx="1"/>
          </p:nvPr>
        </p:nvSpPr>
        <p:spPr>
          <a:xfrm>
            <a:off x="1293541" y="1253331"/>
            <a:ext cx="9590049" cy="4351338"/>
          </a:xfrm>
          <a:solidFill>
            <a:srgbClr val="C00000"/>
          </a:solidFill>
        </p:spPr>
        <p:txBody>
          <a:bodyPr>
            <a:normAutofit/>
          </a:bodyPr>
          <a:lstStyle/>
          <a:p>
            <a:pPr marL="0" indent="0">
              <a:buNone/>
            </a:pPr>
            <a:r>
              <a:rPr lang="en-GB" dirty="0">
                <a:solidFill>
                  <a:schemeClr val="bg1"/>
                </a:solidFill>
              </a:rPr>
              <a:t>As a group the decision is to research British Airways in the light of the fact that each of us would like to do the first-year placement here, British Airways a traditional British company and a well known tour operator within the tourism industry which is one of many reasons why the group would love the chance to work for the company. During the research the group hope to find out what the company offers students, the opportunities that are available and the benefits of working for the company. The group also hope to find out more about all the aspects of the organisation. - Sophie</a:t>
            </a:r>
          </a:p>
        </p:txBody>
      </p:sp>
    </p:spTree>
    <p:extLst>
      <p:ext uri="{BB962C8B-B14F-4D97-AF65-F5344CB8AC3E}">
        <p14:creationId xmlns:p14="http://schemas.microsoft.com/office/powerpoint/2010/main" val="1547685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0B7E6-17AD-4970-97E7-C8AA57E01206}"/>
              </a:ext>
            </a:extLst>
          </p:cNvPr>
          <p:cNvSpPr>
            <a:spLocks noGrp="1"/>
          </p:cNvSpPr>
          <p:nvPr>
            <p:ph type="title"/>
          </p:nvPr>
        </p:nvSpPr>
        <p:spPr>
          <a:xfrm>
            <a:off x="425605" y="-136680"/>
            <a:ext cx="10515600" cy="1325563"/>
          </a:xfrm>
        </p:spPr>
        <p:txBody>
          <a:bodyPr>
            <a:normAutofit/>
          </a:bodyPr>
          <a:lstStyle/>
          <a:p>
            <a:r>
              <a:rPr lang="en-GB" sz="3200" dirty="0">
                <a:solidFill>
                  <a:srgbClr val="002060"/>
                </a:solidFill>
              </a:rPr>
              <a:t>Research approach </a:t>
            </a:r>
          </a:p>
        </p:txBody>
      </p:sp>
      <p:sp>
        <p:nvSpPr>
          <p:cNvPr id="3" name="Content Placeholder 2">
            <a:extLst>
              <a:ext uri="{FF2B5EF4-FFF2-40B4-BE49-F238E27FC236}">
                <a16:creationId xmlns:a16="http://schemas.microsoft.com/office/drawing/2014/main" id="{A359A039-DED3-4907-95B8-860275CAD8D4}"/>
              </a:ext>
            </a:extLst>
          </p:cNvPr>
          <p:cNvSpPr>
            <a:spLocks noGrp="1"/>
          </p:cNvSpPr>
          <p:nvPr>
            <p:ph idx="1"/>
          </p:nvPr>
        </p:nvSpPr>
        <p:spPr>
          <a:xfrm>
            <a:off x="425605" y="1018749"/>
            <a:ext cx="10515600" cy="4820502"/>
          </a:xfrm>
        </p:spPr>
        <p:txBody>
          <a:bodyPr>
            <a:noAutofit/>
          </a:bodyPr>
          <a:lstStyle/>
          <a:p>
            <a:pPr marL="0" indent="0">
              <a:buNone/>
            </a:pPr>
            <a:r>
              <a:rPr lang="en-GB" sz="2400" dirty="0">
                <a:solidFill>
                  <a:srgbClr val="FF0000"/>
                </a:solidFill>
              </a:rPr>
              <a:t>The group will use both primary and secondary resources to undertake research. A primary source that the group will use is a visit from British Airways. A primary source that the group will use is a visit from British Airways. The group will ask the tutor if they can arrange for British Airways to come and visit the University, this will give the group a chance to hear from current employees and they can give the group their perspective on the company, by undertaking research this way the group will also have the chance to ask questions and hear about the company from people who work there. Another source that the group will use is a YouTube documentary called ‘A Very British Airline’, this documentary shows how BA tries to persuade the public to spend more money on flights and looks at how the airline is trying to play catch up on its rivals. This YouTube video will allow the group to take a further look into the company and go behind the scenes to see what goes on in all departments of the company (BBC, 2014). – Jade.</a:t>
            </a:r>
          </a:p>
          <a:p>
            <a:pPr marL="0" indent="0">
              <a:buNone/>
            </a:pPr>
            <a:r>
              <a:rPr lang="en-GB" sz="2400" dirty="0">
                <a:solidFill>
                  <a:srgbClr val="FF0000"/>
                </a:solidFill>
              </a:rPr>
              <a:t>Another primary source that the group will use is journals and TV interviews about current employees that work for British Airways, this will give the job an incite on what it’s like to work for British Airways (Ellie Bennet, 2019) – Courtney.</a:t>
            </a:r>
          </a:p>
        </p:txBody>
      </p:sp>
    </p:spTree>
    <p:extLst>
      <p:ext uri="{BB962C8B-B14F-4D97-AF65-F5344CB8AC3E}">
        <p14:creationId xmlns:p14="http://schemas.microsoft.com/office/powerpoint/2010/main" val="11206118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90F228E-61FF-4396-A681-52F490503EEA}"/>
              </a:ext>
            </a:extLst>
          </p:cNvPr>
          <p:cNvSpPr>
            <a:spLocks noGrp="1"/>
          </p:cNvSpPr>
          <p:nvPr>
            <p:ph idx="1"/>
          </p:nvPr>
        </p:nvSpPr>
        <p:spPr>
          <a:xfrm>
            <a:off x="664893" y="1066935"/>
            <a:ext cx="10515600" cy="2850724"/>
          </a:xfrm>
        </p:spPr>
        <p:txBody>
          <a:bodyPr>
            <a:normAutofit/>
          </a:bodyPr>
          <a:lstStyle/>
          <a:p>
            <a:pPr marL="0" indent="0">
              <a:buNone/>
            </a:pPr>
            <a:r>
              <a:rPr lang="en-GB" sz="2400" dirty="0">
                <a:solidFill>
                  <a:schemeClr val="bg1"/>
                </a:solidFill>
              </a:rPr>
              <a:t>Another main source that the group will use is the internet, the group will use the British Airways website which will contain key information about the company, this will give the group more knowledge about British Airways and make the group understand how British Airways manages their staff etc. (British Airways, 2019). Another secondary research method that the group will use is a review site; this will allow the group to see what other people think of the organisation and their experiences that they have had with the company, both positive and negative reviews. (Trip advisor, 2019) – Courtney.</a:t>
            </a:r>
          </a:p>
        </p:txBody>
      </p:sp>
      <p:pic>
        <p:nvPicPr>
          <p:cNvPr id="4" name="Picture 3">
            <a:extLst>
              <a:ext uri="{FF2B5EF4-FFF2-40B4-BE49-F238E27FC236}">
                <a16:creationId xmlns:a16="http://schemas.microsoft.com/office/drawing/2014/main" id="{7451E57D-0144-4567-9BA5-A01EF37DD1B3}"/>
              </a:ext>
            </a:extLst>
          </p:cNvPr>
          <p:cNvPicPr>
            <a:picLocks noChangeAspect="1"/>
          </p:cNvPicPr>
          <p:nvPr/>
        </p:nvPicPr>
        <p:blipFill rotWithShape="1">
          <a:blip r:embed="rId2"/>
          <a:srcRect t="6819" b="4522"/>
          <a:stretch/>
        </p:blipFill>
        <p:spPr>
          <a:xfrm>
            <a:off x="167269" y="4393580"/>
            <a:ext cx="3735658" cy="2152185"/>
          </a:xfrm>
          <a:prstGeom prst="rect">
            <a:avLst/>
          </a:prstGeom>
        </p:spPr>
      </p:pic>
      <p:pic>
        <p:nvPicPr>
          <p:cNvPr id="5" name="Picture 4">
            <a:extLst>
              <a:ext uri="{FF2B5EF4-FFF2-40B4-BE49-F238E27FC236}">
                <a16:creationId xmlns:a16="http://schemas.microsoft.com/office/drawing/2014/main" id="{11A6E9E5-E0B4-4CB1-9D0F-F58183E37017}"/>
              </a:ext>
            </a:extLst>
          </p:cNvPr>
          <p:cNvPicPr>
            <a:picLocks noChangeAspect="1"/>
          </p:cNvPicPr>
          <p:nvPr/>
        </p:nvPicPr>
        <p:blipFill rotWithShape="1">
          <a:blip r:embed="rId3"/>
          <a:srcRect l="9873" t="5644" b="4335"/>
          <a:stretch/>
        </p:blipFill>
        <p:spPr>
          <a:xfrm>
            <a:off x="4125023" y="4365702"/>
            <a:ext cx="3271954" cy="2152185"/>
          </a:xfrm>
          <a:prstGeom prst="rect">
            <a:avLst/>
          </a:prstGeom>
        </p:spPr>
      </p:pic>
      <p:pic>
        <p:nvPicPr>
          <p:cNvPr id="6" name="Picture 5">
            <a:extLst>
              <a:ext uri="{FF2B5EF4-FFF2-40B4-BE49-F238E27FC236}">
                <a16:creationId xmlns:a16="http://schemas.microsoft.com/office/drawing/2014/main" id="{4FD45A03-4F7E-4B5B-A6E6-FF8A1ABF6EA1}"/>
              </a:ext>
            </a:extLst>
          </p:cNvPr>
          <p:cNvPicPr>
            <a:picLocks noChangeAspect="1"/>
          </p:cNvPicPr>
          <p:nvPr/>
        </p:nvPicPr>
        <p:blipFill rotWithShape="1">
          <a:blip r:embed="rId4"/>
          <a:srcRect t="5932" b="5932"/>
          <a:stretch/>
        </p:blipFill>
        <p:spPr>
          <a:xfrm>
            <a:off x="7697130" y="4365703"/>
            <a:ext cx="4067406" cy="2152184"/>
          </a:xfrm>
          <a:prstGeom prst="rect">
            <a:avLst/>
          </a:prstGeom>
        </p:spPr>
      </p:pic>
    </p:spTree>
    <p:extLst>
      <p:ext uri="{BB962C8B-B14F-4D97-AF65-F5344CB8AC3E}">
        <p14:creationId xmlns:p14="http://schemas.microsoft.com/office/powerpoint/2010/main" val="3173483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344AE-039C-4CB8-B795-C01501BD268B}"/>
              </a:ext>
            </a:extLst>
          </p:cNvPr>
          <p:cNvSpPr>
            <a:spLocks noGrp="1"/>
          </p:cNvSpPr>
          <p:nvPr>
            <p:ph type="title"/>
          </p:nvPr>
        </p:nvSpPr>
        <p:spPr/>
        <p:txBody>
          <a:bodyPr>
            <a:normAutofit/>
          </a:bodyPr>
          <a:lstStyle/>
          <a:p>
            <a:r>
              <a:rPr lang="en-GB" sz="3200" dirty="0">
                <a:solidFill>
                  <a:srgbClr val="FF0000"/>
                </a:solidFill>
              </a:rPr>
              <a:t>Anticipated Limitations </a:t>
            </a:r>
          </a:p>
        </p:txBody>
      </p:sp>
      <p:sp>
        <p:nvSpPr>
          <p:cNvPr id="3" name="Content Placeholder 2">
            <a:extLst>
              <a:ext uri="{FF2B5EF4-FFF2-40B4-BE49-F238E27FC236}">
                <a16:creationId xmlns:a16="http://schemas.microsoft.com/office/drawing/2014/main" id="{E99665C1-8E74-43C1-AD98-F9F2B0338629}"/>
              </a:ext>
            </a:extLst>
          </p:cNvPr>
          <p:cNvSpPr>
            <a:spLocks noGrp="1"/>
          </p:cNvSpPr>
          <p:nvPr>
            <p:ph idx="1"/>
          </p:nvPr>
        </p:nvSpPr>
        <p:spPr/>
        <p:txBody>
          <a:bodyPr>
            <a:normAutofit/>
          </a:bodyPr>
          <a:lstStyle/>
          <a:p>
            <a:pPr marL="0" indent="0">
              <a:buNone/>
            </a:pPr>
            <a:r>
              <a:rPr lang="en-GB" dirty="0">
                <a:solidFill>
                  <a:srgbClr val="002060"/>
                </a:solidFill>
              </a:rPr>
              <a:t>The group hope to be very successful while collecting the research, although the group may face some potential limitations along the way which may affect the group getting information. Some limitations may include not having time to research for correct information, limited resources, finding time when everyone's free to research the topic which may be difficult with upcoming deadlines. On the other hand the group itself may also face limitations such as using mobile phones, not turning up to lectures and not working as a group. – Sophie</a:t>
            </a:r>
          </a:p>
        </p:txBody>
      </p:sp>
    </p:spTree>
    <p:extLst>
      <p:ext uri="{BB962C8B-B14F-4D97-AF65-F5344CB8AC3E}">
        <p14:creationId xmlns:p14="http://schemas.microsoft.com/office/powerpoint/2010/main" val="32454257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E62B66-2504-4E7A-A3B7-F58DC0889F54}"/>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F17B5C4A-0B70-4984-9DC0-9D26EF84DEC4}"/>
              </a:ext>
            </a:extLst>
          </p:cNvPr>
          <p:cNvSpPr>
            <a:spLocks noGrp="1"/>
          </p:cNvSpPr>
          <p:nvPr>
            <p:ph idx="1"/>
          </p:nvPr>
        </p:nvSpPr>
        <p:spPr>
          <a:xfrm>
            <a:off x="838200" y="1379576"/>
            <a:ext cx="10515600" cy="4351338"/>
          </a:xfrm>
        </p:spPr>
        <p:txBody>
          <a:bodyPr>
            <a:normAutofit/>
          </a:bodyPr>
          <a:lstStyle/>
          <a:p>
            <a:pPr marL="0" indent="0">
              <a:buNone/>
            </a:pPr>
            <a:r>
              <a:rPr lang="en-GB" sz="1400" dirty="0"/>
              <a:t>University of Birmingham (2019), ‘What is a research proposal?’, [online]. Available: www.UniversityOfBirmingham.com [2019, October, 29]</a:t>
            </a:r>
          </a:p>
          <a:p>
            <a:pPr marL="0" indent="0">
              <a:buNone/>
            </a:pPr>
            <a:r>
              <a:rPr lang="en-GB" sz="1400" dirty="0"/>
              <a:t>British Airways Media Centre (2019), ‘British Airways Factsheet’, [online]. Available:www.mediacentre.britishairways.com [2019, October, 29)</a:t>
            </a:r>
          </a:p>
          <a:p>
            <a:pPr marL="0" indent="0">
              <a:buNone/>
            </a:pPr>
            <a:r>
              <a:rPr lang="en-GB" sz="1400" dirty="0"/>
              <a:t>British Airways (2019), [online]. Available: https://www.britishairways.com/travel/home/public/en_gb/ [2019, November, 3]</a:t>
            </a:r>
          </a:p>
          <a:p>
            <a:pPr marL="0" indent="0">
              <a:buNone/>
            </a:pPr>
            <a:r>
              <a:rPr lang="en-GB" sz="1400" dirty="0"/>
              <a:t>BBC (2014), ‘A Very British Airline’ [Online] https://www.youtube.com/watch?v=ZKMVvKI87yw [2019, November, 3]</a:t>
            </a:r>
          </a:p>
          <a:p>
            <a:pPr marL="0" indent="0">
              <a:buNone/>
            </a:pPr>
            <a:r>
              <a:rPr lang="en-GB" sz="1400" dirty="0"/>
              <a:t>Trip Advisor (2019), ‘British Airways reviews’ [Online] https://www.tripadvisor.co.uk/Airline_Review-d8729039-Reviews-British-Airways [2019, November, 3]</a:t>
            </a:r>
          </a:p>
          <a:p>
            <a:pPr marL="0" indent="0">
              <a:buNone/>
            </a:pPr>
            <a:r>
              <a:rPr lang="en-GB" sz="1400" dirty="0"/>
              <a:t>BBC News (2019). ‘British Airways’ [Online]. Available: https://www.bbc.co.uk/news/topics/cmmq89l227wt/british-airways [1st, November, 2019].</a:t>
            </a:r>
          </a:p>
          <a:p>
            <a:pPr marL="0" indent="0">
              <a:buNone/>
            </a:pPr>
            <a:r>
              <a:rPr lang="en-GB" sz="1400" dirty="0"/>
              <a:t>Bennett, E. (2019), ‘BA Cabin Crew Recruitment &amp; Training’ [Online] https://www.youtube.com/watch?v=vKYGczbmvwg, Accessed 1st November 2019.</a:t>
            </a:r>
          </a:p>
          <a:p>
            <a:pPr marL="0" indent="0">
              <a:buNone/>
            </a:pPr>
            <a:r>
              <a:rPr lang="en-GB" sz="1400" dirty="0"/>
              <a:t>Careerrs.ba.com (2019), ‘British Airways- Working with us’ [Online]. Available: https://careers.ba.com/working-with-us [1st, November, 2019].</a:t>
            </a:r>
          </a:p>
          <a:p>
            <a:pPr marL="0" indent="0">
              <a:buNone/>
            </a:pPr>
            <a:r>
              <a:rPr lang="en-GB" sz="1400" dirty="0"/>
              <a:t>Skytrax (2019), ‘British Airways customer reviews’[Online].  Available: https://www.airlinequality.com/airline-reviews/british-airways/, [1st , November,2019].</a:t>
            </a:r>
          </a:p>
          <a:p>
            <a:pPr marL="0" indent="0">
              <a:buNone/>
            </a:pPr>
            <a:r>
              <a:rPr lang="en-GB" sz="1400" dirty="0"/>
              <a:t>Taylor, I. (2019). ‘British Airways’, [Online]. Available: http://www.travelweekly.co.uk/articles/340029, [1st November 2019].</a:t>
            </a:r>
          </a:p>
          <a:p>
            <a:pPr marL="0" indent="0">
              <a:buNone/>
            </a:pPr>
            <a:r>
              <a:rPr lang="en-GB" sz="1400" dirty="0"/>
              <a:t>Thomas, J. (2014), ‘A very British Airline’ [Online] https://www.youtube.com/watch?v=ZKMVvK187yw, Accessed 1st November 2019. </a:t>
            </a:r>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2927034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91</TotalTime>
  <Words>1138</Words>
  <Application>Microsoft Office PowerPoint</Application>
  <PresentationFormat>Widescreen</PresentationFormat>
  <Paragraphs>27</Paragraphs>
  <Slides>8</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British Airways</vt:lpstr>
      <vt:lpstr>Research Proposal                              </vt:lpstr>
      <vt:lpstr>PowerPoint Presentation</vt:lpstr>
      <vt:lpstr>PowerPoint Presentation</vt:lpstr>
      <vt:lpstr>Research approach </vt:lpstr>
      <vt:lpstr>PowerPoint Presentation</vt:lpstr>
      <vt:lpstr>Anticipated Limitations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Davies (1900365)</dc:creator>
  <cp:lastModifiedBy>Sophie Davies (1900365)</cp:lastModifiedBy>
  <cp:revision>19</cp:revision>
  <dcterms:created xsi:type="dcterms:W3CDTF">2019-11-25T14:06:14Z</dcterms:created>
  <dcterms:modified xsi:type="dcterms:W3CDTF">2019-11-25T15:42:56Z</dcterms:modified>
</cp:coreProperties>
</file>