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96" r:id="rId1"/>
  </p:sldMasterIdLst>
  <p:sldIdLst>
    <p:sldId id="256" r:id="rId2"/>
    <p:sldId id="257" r:id="rId3"/>
    <p:sldId id="260" r:id="rId4"/>
    <p:sldId id="259" r:id="rId5"/>
    <p:sldId id="261" r:id="rId6"/>
    <p:sldId id="262" r:id="rId7"/>
    <p:sldId id="263" r:id="rId8"/>
    <p:sldId id="264" r:id="rId9"/>
    <p:sldId id="265"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51DFB46-7FF2-4350-A803-63DB208E42B0}" v="14" dt="2021-04-08T14:57:10.480"/>
    <p1510:client id="{AE6437D8-7152-4012-82CF-BF5E9AF90DEF}" v="3638" dt="2021-04-08T14:47:39.183"/>
    <p1510:client id="{AF640CE6-17EA-40E0-B65D-B743ED41AAE2}" v="78" dt="2021-04-08T15:11:16.173"/>
    <p1510:client id="{F43FC164-0940-44C4-BA6A-695B7A05CE4E}" v="4016" dt="2021-04-08T13:33:28.02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enu Begum" userId="05135cc5b463940e" providerId="Windows Live" clId="Web-{AF640CE6-17EA-40E0-B65D-B743ED41AAE2}"/>
    <pc:docChg chg="modSld sldOrd">
      <pc:chgData name="Senu Begum" userId="05135cc5b463940e" providerId="Windows Live" clId="Web-{AF640CE6-17EA-40E0-B65D-B743ED41AAE2}" dt="2021-04-08T15:11:16.173" v="34"/>
      <pc:docMkLst>
        <pc:docMk/>
      </pc:docMkLst>
      <pc:sldChg chg="modSp">
        <pc:chgData name="Senu Begum" userId="05135cc5b463940e" providerId="Windows Live" clId="Web-{AF640CE6-17EA-40E0-B65D-B743ED41AAE2}" dt="2021-04-08T15:06:12.108" v="13" actId="20577"/>
        <pc:sldMkLst>
          <pc:docMk/>
          <pc:sldMk cId="793147210" sldId="257"/>
        </pc:sldMkLst>
        <pc:spChg chg="mod">
          <ac:chgData name="Senu Begum" userId="05135cc5b463940e" providerId="Windows Live" clId="Web-{AF640CE6-17EA-40E0-B65D-B743ED41AAE2}" dt="2021-04-08T15:06:12.108" v="13" actId="20577"/>
          <ac:spMkLst>
            <pc:docMk/>
            <pc:sldMk cId="793147210" sldId="257"/>
            <ac:spMk id="3" creationId="{054AE152-DE92-43A6-B0DA-F87C9436A7BA}"/>
          </ac:spMkLst>
        </pc:spChg>
      </pc:sldChg>
      <pc:sldChg chg="modSp">
        <pc:chgData name="Senu Begum" userId="05135cc5b463940e" providerId="Windows Live" clId="Web-{AF640CE6-17EA-40E0-B65D-B743ED41AAE2}" dt="2021-04-08T15:08:01.614" v="27" actId="20577"/>
        <pc:sldMkLst>
          <pc:docMk/>
          <pc:sldMk cId="2850103327" sldId="260"/>
        </pc:sldMkLst>
        <pc:spChg chg="mod">
          <ac:chgData name="Senu Begum" userId="05135cc5b463940e" providerId="Windows Live" clId="Web-{AF640CE6-17EA-40E0-B65D-B743ED41AAE2}" dt="2021-04-08T15:08:01.614" v="27" actId="20577"/>
          <ac:spMkLst>
            <pc:docMk/>
            <pc:sldMk cId="2850103327" sldId="260"/>
            <ac:spMk id="3" creationId="{B7201F6C-2AE7-402E-84D9-EA287B284EF6}"/>
          </ac:spMkLst>
        </pc:spChg>
      </pc:sldChg>
      <pc:sldChg chg="modSp">
        <pc:chgData name="Senu Begum" userId="05135cc5b463940e" providerId="Windows Live" clId="Web-{AF640CE6-17EA-40E0-B65D-B743ED41AAE2}" dt="2021-04-08T15:10:26.232" v="31" actId="20577"/>
        <pc:sldMkLst>
          <pc:docMk/>
          <pc:sldMk cId="2562303973" sldId="263"/>
        </pc:sldMkLst>
        <pc:spChg chg="mod">
          <ac:chgData name="Senu Begum" userId="05135cc5b463940e" providerId="Windows Live" clId="Web-{AF640CE6-17EA-40E0-B65D-B743ED41AAE2}" dt="2021-04-08T15:10:26.232" v="31" actId="20577"/>
          <ac:spMkLst>
            <pc:docMk/>
            <pc:sldMk cId="2562303973" sldId="263"/>
            <ac:spMk id="2" creationId="{558FC856-FAD2-440A-80D4-FE518F8E692D}"/>
          </ac:spMkLst>
        </pc:spChg>
      </pc:sldChg>
      <pc:sldChg chg="modSp">
        <pc:chgData name="Senu Begum" userId="05135cc5b463940e" providerId="Windows Live" clId="Web-{AF640CE6-17EA-40E0-B65D-B743ED41AAE2}" dt="2021-04-08T15:10:52.671" v="32" actId="20577"/>
        <pc:sldMkLst>
          <pc:docMk/>
          <pc:sldMk cId="1072815155" sldId="264"/>
        </pc:sldMkLst>
        <pc:spChg chg="mod">
          <ac:chgData name="Senu Begum" userId="05135cc5b463940e" providerId="Windows Live" clId="Web-{AF640CE6-17EA-40E0-B65D-B743ED41AAE2}" dt="2021-04-08T15:10:52.671" v="32" actId="20577"/>
          <ac:spMkLst>
            <pc:docMk/>
            <pc:sldMk cId="1072815155" sldId="264"/>
            <ac:spMk id="3" creationId="{1716FFBF-DE69-47EE-9DAB-F4098311D6AF}"/>
          </ac:spMkLst>
        </pc:spChg>
      </pc:sldChg>
      <pc:sldChg chg="ord">
        <pc:chgData name="Senu Begum" userId="05135cc5b463940e" providerId="Windows Live" clId="Web-{AF640CE6-17EA-40E0-B65D-B743ED41AAE2}" dt="2021-04-08T15:11:16.173" v="34"/>
        <pc:sldMkLst>
          <pc:docMk/>
          <pc:sldMk cId="1810348414" sldId="265"/>
        </pc:sldMkLst>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US"/>
              <a:t>Click to edit Master title style</a:t>
            </a:r>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7" name="Date Placeholder 6"/>
          <p:cNvSpPr>
            <a:spLocks noGrp="1"/>
          </p:cNvSpPr>
          <p:nvPr>
            <p:ph type="dt" sz="half" idx="10"/>
          </p:nvPr>
        </p:nvSpPr>
        <p:spPr/>
        <p:txBody>
          <a:bodyPr/>
          <a:lstStyle/>
          <a:p>
            <a:fld id="{1160EA64-D806-43AC-9DF2-F8C432F32B4C}" type="datetimeFigureOut">
              <a:rPr lang="en-US" dirty="0"/>
              <a:t>4/8/2021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a:p>
        </p:txBody>
      </p:sp>
    </p:spTree>
  </p:cSld>
  <p:clrMapOvr>
    <a:overrideClrMapping bg1="dk1" tx1="lt1" bg2="dk2" tx2="lt2" accent1="accent1" accent2="accent2" accent3="accent3" accent4="accent4" accent5="accent5" accent6="accent6" hlink="hlink" folHlink="folHlink"/>
  </p:clrMapOvr>
  <p:transition spd="slow">
    <p:push dir="u"/>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F070A7B3-6521-4DCA-87E5-044747A908C1}" type="datetimeFigureOut">
              <a:rPr lang="en-US" dirty="0"/>
              <a:t>4/8/2021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a:p>
        </p:txBody>
      </p:sp>
    </p:spTree>
  </p:cSld>
  <p:clrMapOvr>
    <a:masterClrMapping/>
  </p:clrMapOvr>
  <p:transition spd="slow">
    <p:push dir="u"/>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US"/>
              <a:t>Click to edit Master title style</a:t>
            </a:r>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7" name="Date Placeholder 6"/>
          <p:cNvSpPr>
            <a:spLocks noGrp="1"/>
          </p:cNvSpPr>
          <p:nvPr>
            <p:ph type="dt" sz="half" idx="10"/>
          </p:nvPr>
        </p:nvSpPr>
        <p:spPr/>
        <p:txBody>
          <a:bodyPr/>
          <a:lstStyle/>
          <a:p>
            <a:fld id="{1160EA64-D806-43AC-9DF2-F8C432F32B4C}" type="datetimeFigureOut">
              <a:rPr lang="en-US" dirty="0"/>
              <a:t>4/8/2021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a:p>
        </p:txBody>
      </p:sp>
    </p:spTree>
  </p:cSld>
  <p:clrMapOvr>
    <a:overrideClrMapping bg1="dk1" tx1="lt1" bg2="dk2" tx2="lt2" accent1="accent1" accent2="accent2" accent3="accent3" accent4="accent4" accent5="accent5" accent6="accent6" hlink="hlink" folHlink="folHlink"/>
  </p:clrMapOvr>
  <p:transition spd="slow">
    <p:push dir="u"/>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581912" y="2638044"/>
            <a:ext cx="4271771"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338315" y="2638044"/>
            <a:ext cx="4270247"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Date Placeholder 7"/>
          <p:cNvSpPr>
            <a:spLocks noGrp="1"/>
          </p:cNvSpPr>
          <p:nvPr>
            <p:ph type="dt" sz="half" idx="10"/>
          </p:nvPr>
        </p:nvSpPr>
        <p:spPr/>
        <p:txBody>
          <a:bodyPr/>
          <a:lstStyle/>
          <a:p>
            <a:fld id="{AB134690-1557-4C89-A502-4959FE7FAD70}" type="datetimeFigureOut">
              <a:rPr lang="en-US" dirty="0"/>
              <a:t>4/8/2021</a:t>
            </a:fld>
            <a:endParaRPr lang="en-US"/>
          </a:p>
        </p:txBody>
      </p:sp>
      <p:sp>
        <p:nvSpPr>
          <p:cNvPr id="9" name="Footer Placeholder 8"/>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a:p>
        </p:txBody>
      </p:sp>
    </p:spTree>
  </p:cSld>
  <p:clrMapOvr>
    <a:masterClrMapping/>
  </p:clrMapOvr>
  <p:transition spd="slow">
    <p:push dir="u"/>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7" name="Date Placeholder 6"/>
          <p:cNvSpPr>
            <a:spLocks noGrp="1"/>
          </p:cNvSpPr>
          <p:nvPr>
            <p:ph type="dt" sz="half" idx="10"/>
          </p:nvPr>
        </p:nvSpPr>
        <p:spPr/>
        <p:txBody>
          <a:bodyPr/>
          <a:lstStyle/>
          <a:p>
            <a:fld id="{4F7D4976-E339-4826-83B7-FBD03F55ECF8}" type="datetimeFigureOut">
              <a:rPr lang="en-US" dirty="0"/>
              <a:t>4/8/2021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A7A6979-0714-4377-B894-6BE4C2D6E202}" type="slidenum">
              <a:rPr lang="en-US" dirty="0"/>
              <a:t>‹#›</a:t>
            </a:fld>
            <a:endParaRPr lang="en-US"/>
          </a:p>
        </p:txBody>
      </p:sp>
      <p:sp>
        <p:nvSpPr>
          <p:cNvPr id="10" name="Title 9"/>
          <p:cNvSpPr>
            <a:spLocks noGrp="1"/>
          </p:cNvSpPr>
          <p:nvPr>
            <p:ph type="title"/>
          </p:nvPr>
        </p:nvSpPr>
        <p:spPr/>
        <p:txBody>
          <a:bodyPr/>
          <a:lstStyle/>
          <a:p>
            <a:r>
              <a:rPr lang="en-US"/>
              <a:t>Click to edit Master title style</a:t>
            </a:r>
          </a:p>
        </p:txBody>
      </p:sp>
    </p:spTree>
  </p:cSld>
  <p:clrMapOvr>
    <a:masterClrMapping/>
  </p:clrMapOvr>
  <p:transition spd="slow">
    <p:push dir="u"/>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E1037C31-9E7A-4F99-8774-A0E530DE1A42}" type="datetimeFigureOut">
              <a:rPr lang="en-US" dirty="0"/>
              <a:t>4/8/2021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8A7A6979-0714-4377-B894-6BE4C2D6E202}" type="slidenum">
              <a:rPr lang="en-US" dirty="0"/>
              <a:t>‹#›</a:t>
            </a:fld>
            <a:endParaRPr lang="en-US"/>
          </a:p>
        </p:txBody>
      </p:sp>
    </p:spTree>
  </p:cSld>
  <p:clrMapOvr>
    <a:masterClrMapping/>
  </p:clrMapOvr>
  <p:transition spd="slow">
    <p:push dir="u"/>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278504F-A551-4DE0-9316-4DCD1D8CC752}" type="datetimeFigureOut">
              <a:rPr lang="en-US" dirty="0"/>
              <a:t>4/8/2021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8A7A6979-0714-4377-B894-6BE4C2D6E202}" type="slidenum">
              <a:rPr lang="en-US" dirty="0"/>
              <a:t>‹#›</a:t>
            </a:fld>
            <a:endParaRPr lang="en-US"/>
          </a:p>
        </p:txBody>
      </p:sp>
    </p:spTree>
  </p:cSld>
  <p:clrMapOvr>
    <a:masterClrMapping/>
  </p:clrMapOvr>
  <p:transition spd="slow">
    <p:push dir="u"/>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US"/>
              <a:t>Click to edit Master title style</a:t>
            </a:r>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Date Placeholder 8"/>
          <p:cNvSpPr>
            <a:spLocks noGrp="1"/>
          </p:cNvSpPr>
          <p:nvPr>
            <p:ph type="dt" sz="half" idx="10"/>
          </p:nvPr>
        </p:nvSpPr>
        <p:spPr/>
        <p:txBody>
          <a:bodyPr/>
          <a:lstStyle/>
          <a:p>
            <a:fld id="{D1BE4249-C0D0-4B06-8692-E8BB871AF643}" type="datetimeFigureOut">
              <a:rPr lang="en-US" dirty="0"/>
              <a:t>4/8/2021</a:t>
            </a:fld>
            <a:endParaRPr lang="en-US"/>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a:p>
        </p:txBody>
      </p:sp>
      <p:sp>
        <p:nvSpPr>
          <p:cNvPr id="11" name="Slide Number Placeholder 10"/>
          <p:cNvSpPr>
            <a:spLocks noGrp="1"/>
          </p:cNvSpPr>
          <p:nvPr>
            <p:ph type="sldNum" sz="quarter" idx="12"/>
          </p:nvPr>
        </p:nvSpPr>
        <p:spPr/>
        <p:txBody>
          <a:bodyPr/>
          <a:lstStyle/>
          <a:p>
            <a:fld id="{8A7A6979-0714-4377-B894-6BE4C2D6E202}" type="slidenum">
              <a:rPr lang="en-US" dirty="0"/>
              <a:t>‹#›</a:t>
            </a:fld>
            <a:endParaRPr lang="en-US"/>
          </a:p>
        </p:txBody>
      </p:sp>
    </p:spTree>
  </p:cSld>
  <p:clrMapOvr>
    <a:masterClrMapping/>
  </p:clrMapOvr>
  <p:transition spd="slow">
    <p:push dir="u"/>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US"/>
              <a:t>Click to edit Master title style</a:t>
            </a:r>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042B0DB6-F5C7-45FB-8CF3-31B45F9C2DAC}" type="datetimeFigureOut">
              <a:rPr lang="en-US" dirty="0"/>
              <a:t>4/8/2021</a:t>
            </a:fld>
            <a:endParaRPr lang="en-US"/>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a:p>
        </p:txBody>
      </p:sp>
    </p:spTree>
  </p:cSld>
  <p:clrMapOvr>
    <a:masterClrMapping/>
  </p:clrMapOvr>
  <p:transition spd="slow">
    <p:push dir="u"/>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9F9C37B-1D36-470B-8223-D6C91242EC14}" type="datetimeFigureOut">
              <a:rPr lang="en-US" dirty="0"/>
              <a:t>4/8/2021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a:p>
        </p:txBody>
      </p:sp>
    </p:spTree>
  </p:cSld>
  <p:clrMapOvr>
    <a:masterClrMapping/>
  </p:clrMapOvr>
  <p:transition spd="slow">
    <p:push dir="u"/>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67C6F52A-A82B-47A2-A83A-8C4C91F2D59F}" type="datetimeFigureOut">
              <a:rPr lang="en-US" dirty="0"/>
              <a:t>4/8/2021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a:p>
        </p:txBody>
      </p:sp>
    </p:spTree>
  </p:cSld>
  <p:clrMapOvr>
    <a:masterClrMapping/>
  </p:clrMapOvr>
  <p:transition spd="slow">
    <p:push dir="u"/>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US"/>
              <a:t>Click to edit Master title style</a:t>
            </a:r>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1160EA64-D806-43AC-9DF2-F8C432F32B4C}" type="datetimeFigureOut">
              <a:rPr lang="en-US" dirty="0"/>
              <a:t>4/8/2021</a:t>
            </a:fld>
            <a:endParaRPr lang="en-US"/>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8A7A6979-0714-4377-B894-6BE4C2D6E202}" type="slidenum">
              <a:rPr lang="en-US" dirty="0"/>
              <a:pPr/>
              <a:t>‹#›</a:t>
            </a:fld>
            <a:endParaRPr lang="en-US"/>
          </a:p>
        </p:txBody>
      </p:sp>
    </p:spTree>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ransition spd="slow">
    <p:push dir="u"/>
  </p:transition>
  <p:hf sldNum="0" hdr="0" ftr="0" dt="0"/>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a:t>Academic and Employability Skills</a:t>
            </a:r>
          </a:p>
        </p:txBody>
      </p:sp>
      <p:sp>
        <p:nvSpPr>
          <p:cNvPr id="3" name="Subtitle 2"/>
          <p:cNvSpPr>
            <a:spLocks noGrp="1"/>
          </p:cNvSpPr>
          <p:nvPr>
            <p:ph type="subTitle" idx="1"/>
          </p:nvPr>
        </p:nvSpPr>
        <p:spPr/>
        <p:txBody>
          <a:bodyPr vert="horz" lIns="91440" tIns="45720" rIns="91440" bIns="45720" rtlCol="0" anchor="t">
            <a:normAutofit/>
          </a:bodyPr>
          <a:lstStyle/>
          <a:p>
            <a:r>
              <a:rPr lang="en-US"/>
              <a:t>Student Number: 2018971</a:t>
            </a:r>
          </a:p>
        </p:txBody>
      </p:sp>
    </p:spTree>
    <p:extLst>
      <p:ext uri="{BB962C8B-B14F-4D97-AF65-F5344CB8AC3E}">
        <p14:creationId xmlns:p14="http://schemas.microsoft.com/office/powerpoint/2010/main" val="1194440229"/>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C57D10-02C4-46C7-B800-B69A35CE7504}"/>
              </a:ext>
            </a:extLst>
          </p:cNvPr>
          <p:cNvSpPr>
            <a:spLocks noGrp="1"/>
          </p:cNvSpPr>
          <p:nvPr>
            <p:ph type="title"/>
          </p:nvPr>
        </p:nvSpPr>
        <p:spPr/>
        <p:txBody>
          <a:bodyPr/>
          <a:lstStyle/>
          <a:p>
            <a:r>
              <a:rPr lang="en-GB"/>
              <a:t>Introduction</a:t>
            </a:r>
          </a:p>
        </p:txBody>
      </p:sp>
      <p:sp>
        <p:nvSpPr>
          <p:cNvPr id="3" name="Content Placeholder 2">
            <a:extLst>
              <a:ext uri="{FF2B5EF4-FFF2-40B4-BE49-F238E27FC236}">
                <a16:creationId xmlns:a16="http://schemas.microsoft.com/office/drawing/2014/main" id="{054AE152-DE92-43A6-B0DA-F87C9436A7BA}"/>
              </a:ext>
            </a:extLst>
          </p:cNvPr>
          <p:cNvSpPr>
            <a:spLocks noGrp="1"/>
          </p:cNvSpPr>
          <p:nvPr>
            <p:ph sz="half" idx="1"/>
          </p:nvPr>
        </p:nvSpPr>
        <p:spPr>
          <a:xfrm>
            <a:off x="1581912" y="2638044"/>
            <a:ext cx="9361355" cy="4510962"/>
          </a:xfrm>
        </p:spPr>
        <p:txBody>
          <a:bodyPr vert="horz" lIns="91440" tIns="45720" rIns="91440" bIns="45720" rtlCol="0" anchor="t">
            <a:normAutofit/>
          </a:bodyPr>
          <a:lstStyle/>
          <a:p>
            <a:r>
              <a:rPr lang="en-GB" sz="2400"/>
              <a:t>My name is </a:t>
            </a:r>
            <a:r>
              <a:rPr lang="en-GB" sz="2400" err="1"/>
              <a:t>Senu</a:t>
            </a:r>
            <a:r>
              <a:rPr lang="en-GB" sz="2400"/>
              <a:t> Begum and I am 43 years old. I am happily married with 3 children.</a:t>
            </a:r>
          </a:p>
          <a:p>
            <a:r>
              <a:rPr lang="en-GB" sz="2400"/>
              <a:t>My ambition has always been to work with children in care, however there have been obstacles in my life which have come in the way of pursuing my career.</a:t>
            </a:r>
          </a:p>
          <a:p>
            <a:r>
              <a:rPr lang="en-GB" sz="2400"/>
              <a:t>I am a full time stay at home mum and my day to day activities involve looking after and caring for my children, especially my daughter with a heart condition as she requires special attention.</a:t>
            </a:r>
            <a:endParaRPr lang="en-GB"/>
          </a:p>
        </p:txBody>
      </p:sp>
    </p:spTree>
    <p:extLst>
      <p:ext uri="{BB962C8B-B14F-4D97-AF65-F5344CB8AC3E}">
        <p14:creationId xmlns:p14="http://schemas.microsoft.com/office/powerpoint/2010/main" val="793147210"/>
      </p:ext>
    </p:extLst>
  </p:cSld>
  <p:clrMapOvr>
    <a:masterClrMapping/>
  </p:clrMapOvr>
  <p:transition spd="slow">
    <p:push dir="u"/>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66E7F-2B8C-4D87-9BA1-587309EFAFD8}"/>
              </a:ext>
            </a:extLst>
          </p:cNvPr>
          <p:cNvSpPr>
            <a:spLocks noGrp="1"/>
          </p:cNvSpPr>
          <p:nvPr>
            <p:ph type="title"/>
          </p:nvPr>
        </p:nvSpPr>
        <p:spPr>
          <a:xfrm>
            <a:off x="2231136" y="375220"/>
            <a:ext cx="7729728" cy="1188720"/>
          </a:xfrm>
        </p:spPr>
        <p:txBody>
          <a:bodyPr/>
          <a:lstStyle/>
          <a:p>
            <a:r>
              <a:rPr lang="en-GB"/>
              <a:t>SWOT Analysis</a:t>
            </a:r>
          </a:p>
        </p:txBody>
      </p:sp>
      <p:sp>
        <p:nvSpPr>
          <p:cNvPr id="3" name="Content Placeholder 2">
            <a:extLst>
              <a:ext uri="{FF2B5EF4-FFF2-40B4-BE49-F238E27FC236}">
                <a16:creationId xmlns:a16="http://schemas.microsoft.com/office/drawing/2014/main" id="{B7201F6C-2AE7-402E-84D9-EA287B284EF6}"/>
              </a:ext>
            </a:extLst>
          </p:cNvPr>
          <p:cNvSpPr>
            <a:spLocks noGrp="1"/>
          </p:cNvSpPr>
          <p:nvPr>
            <p:ph idx="1"/>
          </p:nvPr>
        </p:nvSpPr>
        <p:spPr>
          <a:xfrm>
            <a:off x="2231136" y="2005440"/>
            <a:ext cx="7729728" cy="4467832"/>
          </a:xfrm>
        </p:spPr>
        <p:txBody>
          <a:bodyPr vert="horz" lIns="91440" tIns="45720" rIns="91440" bIns="45720" rtlCol="0" anchor="t">
            <a:normAutofit fontScale="85000" lnSpcReduction="10000"/>
          </a:bodyPr>
          <a:lstStyle/>
          <a:p>
            <a:r>
              <a:rPr lang="en-GB" b="1"/>
              <a:t>What is SWOT analysis?</a:t>
            </a:r>
          </a:p>
          <a:p>
            <a:r>
              <a:rPr lang="en-GB">
                <a:ea typeface="+mn-lt"/>
                <a:cs typeface="+mn-lt"/>
              </a:rPr>
              <a:t>SWOT Analysis is a 'tool used for strategic planning and strategic management in organizations' which is used effectively to maintain organizational and competitive strategy (Gurel, 2017). Swot analysis can be applied in this situation as I can assess my own strengths, weaknesses, opportunities and threats, when going into my future career.</a:t>
            </a:r>
            <a:endParaRPr lang="en-GB"/>
          </a:p>
          <a:p>
            <a:r>
              <a:rPr lang="en-GB" b="1"/>
              <a:t>Strengths:</a:t>
            </a:r>
            <a:r>
              <a:rPr lang="en-GB"/>
              <a:t> </a:t>
            </a:r>
            <a:endParaRPr lang="en-GB">
              <a:ea typeface="+mn-lt"/>
              <a:cs typeface="+mn-lt"/>
            </a:endParaRPr>
          </a:p>
          <a:p>
            <a:pPr marL="285750" indent="-285750">
              <a:buFont typeface="Arial,Sans-Serif" panose="020B0604020202020204" pitchFamily="34" charset="0"/>
            </a:pPr>
            <a:r>
              <a:rPr lang="en-GB"/>
              <a:t>One of the strengths I possess is the ability to manage my time.  As a mother of 3 and a stay at home mum, it is critical that I manage my time well. I have the responsibility of cooking, cleaning and tidying, while also devoting my time to my children and husband.</a:t>
            </a:r>
            <a:endParaRPr lang="en-US">
              <a:ea typeface="+mn-lt"/>
              <a:cs typeface="+mn-lt"/>
            </a:endParaRPr>
          </a:p>
          <a:p>
            <a:pPr marL="285750" indent="-285750">
              <a:buFont typeface="Arial,Sans-Serif" panose="020B0604020202020204" pitchFamily="34" charset="0"/>
            </a:pPr>
            <a:r>
              <a:rPr lang="en-GB"/>
              <a:t>I am also very organised, which is another quality I have. From picking up my children from school to helping them with their homework, means I need to be efficient in the way that I work.</a:t>
            </a:r>
            <a:endParaRPr lang="en-US">
              <a:ea typeface="+mn-lt"/>
              <a:cs typeface="+mn-lt"/>
            </a:endParaRPr>
          </a:p>
          <a:p>
            <a:r>
              <a:rPr lang="en-GB" b="1"/>
              <a:t>Weakness: </a:t>
            </a:r>
            <a:endParaRPr lang="en-US">
              <a:ea typeface="+mn-lt"/>
              <a:cs typeface="+mn-lt"/>
            </a:endParaRPr>
          </a:p>
          <a:p>
            <a:pPr marL="285750" indent="-285750">
              <a:buFont typeface="Arial,Sans-Serif" panose="020B0604020202020204" pitchFamily="34" charset="0"/>
            </a:pPr>
            <a:r>
              <a:rPr lang="en-GB"/>
              <a:t>A weakness of mine that I would like to work on is my lack in confidence, when interacting with people I am not familiar with. This comes from my experience of being at home for the past few years which has limited my opportunities, when it comes to socialising with people outside of my friendship group.</a:t>
            </a:r>
          </a:p>
        </p:txBody>
      </p:sp>
    </p:spTree>
    <p:extLst>
      <p:ext uri="{BB962C8B-B14F-4D97-AF65-F5344CB8AC3E}">
        <p14:creationId xmlns:p14="http://schemas.microsoft.com/office/powerpoint/2010/main" val="2850103327"/>
      </p:ext>
    </p:extLst>
  </p:cSld>
  <p:clrMapOvr>
    <a:masterClrMapping/>
  </p:clrMapOvr>
  <p:transition spd="slow">
    <p:push dir="u"/>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C996B97-BBA4-4D73-B98E-D2EED8A6A2F4}"/>
              </a:ext>
            </a:extLst>
          </p:cNvPr>
          <p:cNvSpPr>
            <a:spLocks noGrp="1"/>
          </p:cNvSpPr>
          <p:nvPr>
            <p:ph idx="1"/>
          </p:nvPr>
        </p:nvSpPr>
        <p:spPr>
          <a:xfrm>
            <a:off x="1497891" y="1114044"/>
            <a:ext cx="7729728" cy="5589264"/>
          </a:xfrm>
        </p:spPr>
        <p:txBody>
          <a:bodyPr vert="horz" lIns="91440" tIns="45720" rIns="91440" bIns="45720" rtlCol="0" anchor="t">
            <a:normAutofit/>
          </a:bodyPr>
          <a:lstStyle/>
          <a:p>
            <a:pPr marL="0" indent="0">
              <a:buNone/>
            </a:pPr>
            <a:r>
              <a:rPr lang="en-GB" sz="2000" b="1"/>
              <a:t>Opportunities: </a:t>
            </a:r>
            <a:endParaRPr lang="en-US" sz="2000" b="1"/>
          </a:p>
          <a:p>
            <a:r>
              <a:rPr lang="en-GB" sz="1900"/>
              <a:t>There are many reasons to choose a career in children's social work. Having the ability to keep a child safe or a family together is a wonderful thing. The positive impacts of your work extend far beyond your day to day role.</a:t>
            </a:r>
          </a:p>
          <a:p>
            <a:r>
              <a:rPr lang="en-GB" sz="1900"/>
              <a:t>Helping a child keep safe means you are giving them a better chance of a happy, healthy and thriving future.</a:t>
            </a:r>
          </a:p>
          <a:p>
            <a:endParaRPr lang="en-GB" sz="1900"/>
          </a:p>
          <a:p>
            <a:pPr marL="0" indent="0">
              <a:buNone/>
            </a:pPr>
            <a:r>
              <a:rPr lang="en-GB" sz="2000" b="1"/>
              <a:t>Threats: </a:t>
            </a:r>
          </a:p>
          <a:p>
            <a:r>
              <a:rPr lang="en-GB" sz="1900"/>
              <a:t>One of the threats I may face in my field of profession, is working with children who are more vulnerable. </a:t>
            </a:r>
          </a:p>
          <a:p>
            <a:r>
              <a:rPr lang="en-GB" sz="1900"/>
              <a:t>Some children may need extra care and support while others may not. It is important to assess each child's needs and cater for them appropriately.</a:t>
            </a:r>
          </a:p>
        </p:txBody>
      </p:sp>
      <p:pic>
        <p:nvPicPr>
          <p:cNvPr id="2" name="Picture 3" descr="Diagram&#10;&#10;Description automatically generated">
            <a:extLst>
              <a:ext uri="{FF2B5EF4-FFF2-40B4-BE49-F238E27FC236}">
                <a16:creationId xmlns:a16="http://schemas.microsoft.com/office/drawing/2014/main" id="{9B058439-29C7-4AB5-B778-36DAB3847672}"/>
              </a:ext>
            </a:extLst>
          </p:cNvPr>
          <p:cNvPicPr>
            <a:picLocks noChangeAspect="1"/>
          </p:cNvPicPr>
          <p:nvPr/>
        </p:nvPicPr>
        <p:blipFill>
          <a:blip r:embed="rId2"/>
          <a:stretch>
            <a:fillRect/>
          </a:stretch>
        </p:blipFill>
        <p:spPr>
          <a:xfrm>
            <a:off x="9454551" y="1438"/>
            <a:ext cx="2743200" cy="2743200"/>
          </a:xfrm>
          <a:prstGeom prst="rect">
            <a:avLst/>
          </a:prstGeom>
        </p:spPr>
      </p:pic>
    </p:spTree>
    <p:extLst>
      <p:ext uri="{BB962C8B-B14F-4D97-AF65-F5344CB8AC3E}">
        <p14:creationId xmlns:p14="http://schemas.microsoft.com/office/powerpoint/2010/main" val="2987583391"/>
      </p:ext>
    </p:extLst>
  </p:cSld>
  <p:clrMapOvr>
    <a:masterClrMapping/>
  </p:clrMapOvr>
  <p:transition spd="slow">
    <p:push dir="u"/>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A110C9-D2DF-4458-8E61-C528CBF58146}"/>
              </a:ext>
            </a:extLst>
          </p:cNvPr>
          <p:cNvSpPr>
            <a:spLocks noGrp="1"/>
          </p:cNvSpPr>
          <p:nvPr>
            <p:ph type="title"/>
          </p:nvPr>
        </p:nvSpPr>
        <p:spPr>
          <a:xfrm>
            <a:off x="1972343" y="475862"/>
            <a:ext cx="7729728" cy="1188720"/>
          </a:xfrm>
        </p:spPr>
        <p:txBody>
          <a:bodyPr/>
          <a:lstStyle/>
          <a:p>
            <a:r>
              <a:rPr lang="en-GB"/>
              <a:t>Time management</a:t>
            </a:r>
          </a:p>
        </p:txBody>
      </p:sp>
      <p:sp>
        <p:nvSpPr>
          <p:cNvPr id="3" name="Content Placeholder 2">
            <a:extLst>
              <a:ext uri="{FF2B5EF4-FFF2-40B4-BE49-F238E27FC236}">
                <a16:creationId xmlns:a16="http://schemas.microsoft.com/office/drawing/2014/main" id="{AB4B7997-6A49-4C6F-BC7D-9E218021612B}"/>
              </a:ext>
            </a:extLst>
          </p:cNvPr>
          <p:cNvSpPr>
            <a:spLocks noGrp="1"/>
          </p:cNvSpPr>
          <p:nvPr>
            <p:ph idx="1"/>
          </p:nvPr>
        </p:nvSpPr>
        <p:spPr>
          <a:xfrm>
            <a:off x="1972344" y="1919176"/>
            <a:ext cx="7729728" cy="3245756"/>
          </a:xfrm>
        </p:spPr>
        <p:txBody>
          <a:bodyPr vert="horz" lIns="91440" tIns="45720" rIns="91440" bIns="45720" rtlCol="0" anchor="t">
            <a:noAutofit/>
          </a:bodyPr>
          <a:lstStyle/>
          <a:p>
            <a:r>
              <a:rPr lang="en-GB" sz="2400"/>
              <a:t>Time management is very important in the career that I am hoping to go into. Having good time management in place allows you to work smarter rather than harder.</a:t>
            </a:r>
          </a:p>
          <a:p>
            <a:r>
              <a:rPr lang="en-GB" sz="2400"/>
              <a:t>It gets rid of procrastination by making sure that you are well versed on tasks that need to be completed.</a:t>
            </a:r>
          </a:p>
          <a:p>
            <a:r>
              <a:rPr lang="en-GB" sz="2400">
                <a:ea typeface="+mn-lt"/>
                <a:cs typeface="+mn-lt"/>
              </a:rPr>
              <a:t>In order to manage your time effectively, you must accomplish your tasks with the time that you have available (Mosley, Megginson, &amp; Pietri, 1997).</a:t>
            </a:r>
          </a:p>
          <a:p>
            <a:r>
              <a:rPr lang="en-GB" sz="2400"/>
              <a:t>Efficient time management can have a positive impact on your work output an life.  This means I am able to look after my children as well as having a career.</a:t>
            </a:r>
          </a:p>
        </p:txBody>
      </p:sp>
      <p:pic>
        <p:nvPicPr>
          <p:cNvPr id="4" name="Picture 4" descr="Text&#10;&#10;Description automatically generated">
            <a:extLst>
              <a:ext uri="{FF2B5EF4-FFF2-40B4-BE49-F238E27FC236}">
                <a16:creationId xmlns:a16="http://schemas.microsoft.com/office/drawing/2014/main" id="{121B9D31-2C10-4EE5-BA6E-FCCBCF8DBA09}"/>
              </a:ext>
            </a:extLst>
          </p:cNvPr>
          <p:cNvPicPr>
            <a:picLocks noChangeAspect="1"/>
          </p:cNvPicPr>
          <p:nvPr/>
        </p:nvPicPr>
        <p:blipFill>
          <a:blip r:embed="rId2"/>
          <a:stretch>
            <a:fillRect/>
          </a:stretch>
        </p:blipFill>
        <p:spPr>
          <a:xfrm>
            <a:off x="9555191" y="4915652"/>
            <a:ext cx="2642559" cy="1943753"/>
          </a:xfrm>
          <a:prstGeom prst="rect">
            <a:avLst/>
          </a:prstGeom>
        </p:spPr>
      </p:pic>
    </p:spTree>
    <p:extLst>
      <p:ext uri="{BB962C8B-B14F-4D97-AF65-F5344CB8AC3E}">
        <p14:creationId xmlns:p14="http://schemas.microsoft.com/office/powerpoint/2010/main" val="1197648606"/>
      </p:ext>
    </p:extLst>
  </p:cSld>
  <p:clrMapOvr>
    <a:masterClrMapping/>
  </p:clrMapOvr>
  <p:transition spd="slow">
    <p:push dir="u"/>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CC5E3E-55C7-4B28-8203-63BA1EF96EF0}"/>
              </a:ext>
            </a:extLst>
          </p:cNvPr>
          <p:cNvSpPr>
            <a:spLocks noGrp="1"/>
          </p:cNvSpPr>
          <p:nvPr>
            <p:ph type="title"/>
          </p:nvPr>
        </p:nvSpPr>
        <p:spPr>
          <a:xfrm>
            <a:off x="2231136" y="619635"/>
            <a:ext cx="7729728" cy="1188720"/>
          </a:xfrm>
        </p:spPr>
        <p:txBody>
          <a:bodyPr/>
          <a:lstStyle/>
          <a:p>
            <a:r>
              <a:rPr lang="en-GB"/>
              <a:t>What is your future career?</a:t>
            </a:r>
          </a:p>
        </p:txBody>
      </p:sp>
      <p:sp>
        <p:nvSpPr>
          <p:cNvPr id="3" name="Content Placeholder 2">
            <a:extLst>
              <a:ext uri="{FF2B5EF4-FFF2-40B4-BE49-F238E27FC236}">
                <a16:creationId xmlns:a16="http://schemas.microsoft.com/office/drawing/2014/main" id="{59AE9EA1-7CB9-47B6-BA91-850AA7BA5188}"/>
              </a:ext>
            </a:extLst>
          </p:cNvPr>
          <p:cNvSpPr>
            <a:spLocks noGrp="1"/>
          </p:cNvSpPr>
          <p:nvPr>
            <p:ph idx="1"/>
          </p:nvPr>
        </p:nvSpPr>
        <p:spPr>
          <a:xfrm>
            <a:off x="2231136" y="2077328"/>
            <a:ext cx="7729728" cy="4625981"/>
          </a:xfrm>
        </p:spPr>
        <p:txBody>
          <a:bodyPr vert="horz" lIns="91440" tIns="45720" rIns="91440" bIns="45720" rtlCol="0" anchor="t">
            <a:normAutofit/>
          </a:bodyPr>
          <a:lstStyle/>
          <a:p>
            <a:r>
              <a:rPr lang="en-GB" sz="2000"/>
              <a:t>I hope to go into social work where I work specifically with children.  This desire stems from having my own children. I have seen the long hours and specific care each child needs and should receive. </a:t>
            </a:r>
          </a:p>
          <a:p>
            <a:endParaRPr lang="en-GB" sz="2000"/>
          </a:p>
          <a:p>
            <a:pPr marL="0" indent="0">
              <a:buNone/>
            </a:pPr>
            <a:r>
              <a:rPr lang="en-GB" sz="2000" b="1"/>
              <a:t>What is expected in this job role ?</a:t>
            </a:r>
            <a:endParaRPr lang="en-GB"/>
          </a:p>
          <a:p>
            <a:r>
              <a:rPr lang="en-GB" sz="2000"/>
              <a:t>Based on research I have done, I have found that this career requires long hours and dedication.</a:t>
            </a:r>
          </a:p>
          <a:p>
            <a:r>
              <a:rPr lang="en-GB" sz="2000"/>
              <a:t>It also expects adults to build trusting relationships with children and their careers to ensure that the children are happy and in a safe environment.</a:t>
            </a:r>
          </a:p>
          <a:p>
            <a:r>
              <a:rPr lang="en-GB" sz="2000"/>
              <a:t>Lastly, the careers requires adults who are patient and are able to he children they work with.</a:t>
            </a:r>
          </a:p>
          <a:p>
            <a:endParaRPr lang="en-GB"/>
          </a:p>
          <a:p>
            <a:endParaRPr lang="en-GB"/>
          </a:p>
          <a:p>
            <a:endParaRPr lang="en-GB"/>
          </a:p>
        </p:txBody>
      </p:sp>
    </p:spTree>
    <p:extLst>
      <p:ext uri="{BB962C8B-B14F-4D97-AF65-F5344CB8AC3E}">
        <p14:creationId xmlns:p14="http://schemas.microsoft.com/office/powerpoint/2010/main" val="1615026794"/>
      </p:ext>
    </p:extLst>
  </p:cSld>
  <p:clrMapOvr>
    <a:masterClrMapping/>
  </p:clrMapOvr>
  <p:transition spd="slow">
    <p:push dir="u"/>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58FC856-FAD2-440A-80D4-FE518F8E692D}"/>
              </a:ext>
            </a:extLst>
          </p:cNvPr>
          <p:cNvSpPr txBox="1"/>
          <p:nvPr/>
        </p:nvSpPr>
        <p:spPr>
          <a:xfrm>
            <a:off x="1259457" y="1360098"/>
            <a:ext cx="9586822" cy="486287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t>Where am I now?</a:t>
            </a:r>
          </a:p>
          <a:p>
            <a:endParaRPr lang="en-GB"/>
          </a:p>
          <a:p>
            <a:pPr marL="285750" indent="-285750">
              <a:buFont typeface="Arial"/>
              <a:buChar char="•"/>
            </a:pPr>
            <a:r>
              <a:rPr lang="en-GB" sz="2400"/>
              <a:t>Currently, as well as looking after my own children, I am attending university with the hope I can learn more about the field I am going into.</a:t>
            </a:r>
          </a:p>
          <a:p>
            <a:pPr marL="285750" indent="-285750">
              <a:buFont typeface="Arial"/>
              <a:buChar char="•"/>
            </a:pPr>
            <a:r>
              <a:rPr lang="en-GB" sz="2400"/>
              <a:t>I am also using my free time to research and further my knowledge.</a:t>
            </a:r>
          </a:p>
          <a:p>
            <a:pPr marL="285750" indent="-285750">
              <a:buFont typeface="Arial"/>
              <a:buChar char="•"/>
            </a:pPr>
            <a:endParaRPr lang="en-GB"/>
          </a:p>
          <a:p>
            <a:pPr marL="285750" indent="-285750">
              <a:buFont typeface="Arial"/>
              <a:buChar char="•"/>
            </a:pPr>
            <a:endParaRPr lang="en-GB" sz="2000" b="1"/>
          </a:p>
          <a:p>
            <a:r>
              <a:rPr lang="en-GB" sz="2400" b="1"/>
              <a:t>What I need to work on?</a:t>
            </a:r>
          </a:p>
          <a:p>
            <a:endParaRPr lang="en-GB" sz="2000" b="1"/>
          </a:p>
          <a:p>
            <a:pPr marL="342900" indent="-342900">
              <a:buFont typeface="Arial"/>
              <a:buChar char="•"/>
            </a:pPr>
            <a:r>
              <a:rPr lang="en-GB" sz="2400"/>
              <a:t>I would like to develop my ICT skills as I know that technology plays a big part in the world we live in today, especially in these unprecedented times. </a:t>
            </a:r>
          </a:p>
          <a:p>
            <a:pPr marL="342900" indent="-342900">
              <a:buFont typeface="Arial"/>
              <a:buChar char="•"/>
            </a:pPr>
            <a:r>
              <a:rPr lang="en-GB" sz="2400"/>
              <a:t>I would also like to gain more experience in caring for teenagers.</a:t>
            </a:r>
          </a:p>
          <a:p>
            <a:endParaRPr lang="en-GB"/>
          </a:p>
        </p:txBody>
      </p:sp>
      <p:pic>
        <p:nvPicPr>
          <p:cNvPr id="3" name="Picture 3">
            <a:extLst>
              <a:ext uri="{FF2B5EF4-FFF2-40B4-BE49-F238E27FC236}">
                <a16:creationId xmlns:a16="http://schemas.microsoft.com/office/drawing/2014/main" id="{A3F3EE1F-3AE1-4F7B-8ABD-D0D79282F633}"/>
              </a:ext>
            </a:extLst>
          </p:cNvPr>
          <p:cNvPicPr>
            <a:picLocks noChangeAspect="1"/>
          </p:cNvPicPr>
          <p:nvPr/>
        </p:nvPicPr>
        <p:blipFill>
          <a:blip r:embed="rId2"/>
          <a:stretch>
            <a:fillRect/>
          </a:stretch>
        </p:blipFill>
        <p:spPr>
          <a:xfrm>
            <a:off x="9454551" y="-1438"/>
            <a:ext cx="2743200" cy="1828800"/>
          </a:xfrm>
          <a:prstGeom prst="rect">
            <a:avLst/>
          </a:prstGeom>
        </p:spPr>
      </p:pic>
    </p:spTree>
    <p:extLst>
      <p:ext uri="{BB962C8B-B14F-4D97-AF65-F5344CB8AC3E}">
        <p14:creationId xmlns:p14="http://schemas.microsoft.com/office/powerpoint/2010/main" val="2562303973"/>
      </p:ext>
    </p:extLst>
  </p:cSld>
  <p:clrMapOvr>
    <a:masterClrMapping/>
  </p:clrMapOvr>
  <p:transition spd="slow">
    <p:push dir="u"/>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E12E3-877D-41F5-BE65-D2E3BF36624F}"/>
              </a:ext>
            </a:extLst>
          </p:cNvPr>
          <p:cNvSpPr>
            <a:spLocks noGrp="1"/>
          </p:cNvSpPr>
          <p:nvPr>
            <p:ph type="title"/>
          </p:nvPr>
        </p:nvSpPr>
        <p:spPr>
          <a:xfrm>
            <a:off x="2188004" y="518994"/>
            <a:ext cx="7729728" cy="1188720"/>
          </a:xfrm>
        </p:spPr>
        <p:txBody>
          <a:bodyPr/>
          <a:lstStyle/>
          <a:p>
            <a:r>
              <a:rPr lang="en-GB"/>
              <a:t>Conclusion</a:t>
            </a:r>
          </a:p>
        </p:txBody>
      </p:sp>
      <p:sp>
        <p:nvSpPr>
          <p:cNvPr id="3" name="Content Placeholder 2">
            <a:extLst>
              <a:ext uri="{FF2B5EF4-FFF2-40B4-BE49-F238E27FC236}">
                <a16:creationId xmlns:a16="http://schemas.microsoft.com/office/drawing/2014/main" id="{1716FFBF-DE69-47EE-9DAB-F4098311D6AF}"/>
              </a:ext>
            </a:extLst>
          </p:cNvPr>
          <p:cNvSpPr>
            <a:spLocks noGrp="1"/>
          </p:cNvSpPr>
          <p:nvPr>
            <p:ph idx="1"/>
          </p:nvPr>
        </p:nvSpPr>
        <p:spPr>
          <a:xfrm>
            <a:off x="2188004" y="2034195"/>
            <a:ext cx="7729728" cy="3677077"/>
          </a:xfrm>
        </p:spPr>
        <p:txBody>
          <a:bodyPr vert="horz" lIns="91440" tIns="45720" rIns="91440" bIns="45720" rtlCol="0" anchor="t">
            <a:noAutofit/>
          </a:bodyPr>
          <a:lstStyle/>
          <a:p>
            <a:r>
              <a:rPr lang="en-GB" sz="2000"/>
              <a:t>To summarise, my ambition to work with children in care has stemmed from experience with my own kids and the fact that it is a very rewarding job.</a:t>
            </a:r>
            <a:endParaRPr lang="en-US" sz="2000"/>
          </a:p>
          <a:p>
            <a:r>
              <a:rPr lang="en-GB" sz="2000"/>
              <a:t>I hold many great qualities such as managing my time well, which is an attribute that is important for my future career. However I also have weaknesses which I hope to work on and challenge myself to overcome these issues.</a:t>
            </a:r>
          </a:p>
          <a:p>
            <a:r>
              <a:rPr lang="en-GB" sz="2000"/>
              <a:t>The career that I want to go into requires long hours and dedication, and making sure you can build trusting relationships with the children while remaining professional.</a:t>
            </a:r>
          </a:p>
          <a:p>
            <a:r>
              <a:rPr lang="en-GB" sz="2000"/>
              <a:t>Although, I currently may not be where I want to be in the future, in terms of my career, in the meantime I am learning and building my knowledge which will I hopefully be useful when I go into my chosen field of work.</a:t>
            </a:r>
          </a:p>
          <a:p>
            <a:endParaRPr lang="en-GB"/>
          </a:p>
          <a:p>
            <a:endParaRPr lang="en-GB"/>
          </a:p>
        </p:txBody>
      </p:sp>
    </p:spTree>
    <p:extLst>
      <p:ext uri="{BB962C8B-B14F-4D97-AF65-F5344CB8AC3E}">
        <p14:creationId xmlns:p14="http://schemas.microsoft.com/office/powerpoint/2010/main" val="1072815155"/>
      </p:ext>
    </p:extLst>
  </p:cSld>
  <p:clrMapOvr>
    <a:masterClrMapping/>
  </p:clrMapOvr>
  <p:transition spd="slow">
    <p:push dir="u"/>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775E85-4AE1-4ACC-81D5-D0C33D921D1E}"/>
              </a:ext>
            </a:extLst>
          </p:cNvPr>
          <p:cNvSpPr>
            <a:spLocks noGrp="1"/>
          </p:cNvSpPr>
          <p:nvPr>
            <p:ph type="title"/>
          </p:nvPr>
        </p:nvSpPr>
        <p:spPr/>
        <p:txBody>
          <a:bodyPr/>
          <a:lstStyle/>
          <a:p>
            <a:r>
              <a:rPr lang="en-GB"/>
              <a:t>References</a:t>
            </a:r>
          </a:p>
        </p:txBody>
      </p:sp>
      <p:sp>
        <p:nvSpPr>
          <p:cNvPr id="7" name="Content Placeholder 6">
            <a:extLst>
              <a:ext uri="{FF2B5EF4-FFF2-40B4-BE49-F238E27FC236}">
                <a16:creationId xmlns:a16="http://schemas.microsoft.com/office/drawing/2014/main" id="{652E16BB-A72B-4919-BD88-EF25735EADA4}"/>
              </a:ext>
            </a:extLst>
          </p:cNvPr>
          <p:cNvSpPr>
            <a:spLocks noGrp="1"/>
          </p:cNvSpPr>
          <p:nvPr>
            <p:ph idx="1"/>
          </p:nvPr>
        </p:nvSpPr>
        <p:spPr/>
        <p:txBody>
          <a:bodyPr vert="horz" lIns="91440" tIns="45720" rIns="91440" bIns="45720" rtlCol="0" anchor="t">
            <a:normAutofit/>
          </a:bodyPr>
          <a:lstStyle/>
          <a:p>
            <a:pPr marL="285750" indent="-285750"/>
            <a:r>
              <a:rPr lang="en-GB">
                <a:ea typeface="+mn-lt"/>
                <a:cs typeface="+mn-lt"/>
              </a:rPr>
              <a:t>Gurel, E., 2017. SWOT analysis : A theoretical review, Journal of International Social Research, 10(51), pp.994-1006.Journal of International Social Research, 10(51), pp.994-1006.Journal of International </a:t>
            </a:r>
            <a:r>
              <a:rPr lang="en-GB" i="1">
                <a:ea typeface="+mn-lt"/>
                <a:cs typeface="+mn-lt"/>
              </a:rPr>
              <a:t>Social Research, 10(51), pp.994-1006.</a:t>
            </a:r>
            <a:endParaRPr lang="en-US"/>
          </a:p>
          <a:p>
            <a:r>
              <a:rPr lang="en-GB"/>
              <a:t>Mosley, D. C., Megginson, L. C., Pietri, P. H. (1997) 'Supervisor management: The art of empowering and developing people', Cincinnati, OH: South-Western College Publishing.</a:t>
            </a:r>
            <a:endParaRPr lang="en-US">
              <a:ea typeface="+mn-lt"/>
              <a:cs typeface="+mn-lt"/>
            </a:endParaRPr>
          </a:p>
          <a:p>
            <a:endParaRPr lang="en-GB"/>
          </a:p>
          <a:p>
            <a:endParaRPr lang="en-GB"/>
          </a:p>
        </p:txBody>
      </p:sp>
    </p:spTree>
    <p:extLst>
      <p:ext uri="{BB962C8B-B14F-4D97-AF65-F5344CB8AC3E}">
        <p14:creationId xmlns:p14="http://schemas.microsoft.com/office/powerpoint/2010/main" val="1810348414"/>
      </p:ext>
    </p:extLst>
  </p:cSld>
  <p:clrMapOvr>
    <a:masterClrMapping/>
  </p:clrMapOvr>
  <p:transition spd="slow">
    <p:push dir="u"/>
  </p:transition>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docProps/app.xml><?xml version="1.0" encoding="utf-8"?>
<Properties xmlns="http://schemas.openxmlformats.org/officeDocument/2006/extended-properties" xmlns:vt="http://schemas.openxmlformats.org/officeDocument/2006/docPropsVTypes">
  <Template>TF00001246</Template>
  <Application>Microsoft Office PowerPoint</Application>
  <PresentationFormat>Widescreen</PresentationFormat>
  <Slides>9</Slides>
  <Notes>0</Notes>
  <HiddenSlides>0</HiddenSlide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Parcel</vt:lpstr>
      <vt:lpstr>Academic and Employability Skills</vt:lpstr>
      <vt:lpstr>Introduction</vt:lpstr>
      <vt:lpstr>SWOT Analysis</vt:lpstr>
      <vt:lpstr>PowerPoint Presentation</vt:lpstr>
      <vt:lpstr>Time management</vt:lpstr>
      <vt:lpstr>What is your future career?</vt:lpstr>
      <vt:lpstr>PowerPoint Presentation</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cp:revision>
  <dcterms:created xsi:type="dcterms:W3CDTF">2021-04-08T12:28:39Z</dcterms:created>
  <dcterms:modified xsi:type="dcterms:W3CDTF">2021-04-08T15:11:59Z</dcterms:modified>
</cp:coreProperties>
</file>