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3"/>
  </p:notesMasterIdLst>
  <p:handoutMasterIdLst>
    <p:handoutMasterId r:id="rId14"/>
  </p:handoutMasterIdLst>
  <p:sldIdLst>
    <p:sldId id="256" r:id="rId2"/>
    <p:sldId id="283" r:id="rId3"/>
    <p:sldId id="284" r:id="rId4"/>
    <p:sldId id="288" r:id="rId5"/>
    <p:sldId id="287" r:id="rId6"/>
    <p:sldId id="292" r:id="rId7"/>
    <p:sldId id="286" r:id="rId8"/>
    <p:sldId id="291" r:id="rId9"/>
    <p:sldId id="294" r:id="rId10"/>
    <p:sldId id="289" r:id="rId11"/>
    <p:sldId id="29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Welcome" id="{E75E278A-FF0E-49A4-B170-79828D63BBAD}">
          <p14:sldIdLst>
            <p14:sldId id="256"/>
            <p14:sldId id="283"/>
            <p14:sldId id="284"/>
            <p14:sldId id="288"/>
            <p14:sldId id="287"/>
            <p14:sldId id="292"/>
            <p14:sldId id="286"/>
            <p14:sldId id="291"/>
            <p14:sldId id="294"/>
            <p14:sldId id="289"/>
            <p14:sldId id="293"/>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24726"/>
    <a:srgbClr val="404040"/>
    <a:srgbClr val="FF9B45"/>
    <a:srgbClr val="DD462F"/>
    <a:srgbClr val="F8CFB6"/>
    <a:srgbClr val="F8CAB6"/>
    <a:srgbClr val="923922"/>
    <a:srgbClr val="F5F5F5"/>
    <a:srgbClr val="F2F2F2"/>
    <a:srgbClr val="D2B4A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291" autoAdjust="0"/>
  </p:normalViewPr>
  <p:slideViewPr>
    <p:cSldViewPr snapToGrid="0">
      <p:cViewPr varScale="1">
        <p:scale>
          <a:sx n="72" d="100"/>
          <a:sy n="72" d="100"/>
        </p:scale>
        <p:origin x="654" y="7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0680FBE-A8DF-4758-9AC4-3A9E1039168F}" type="datetimeFigureOut">
              <a:rPr lang="en-US" smtClean="0"/>
              <a:t>10/28/2022</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C679768-A2FC-4D08-91F6-8DCE6C566B36}" type="slidenum">
              <a:rPr lang="en-US" smtClean="0"/>
              <a:t>‹#›</a:t>
            </a:fld>
            <a:endParaRPr lang="en-US" dirty="0"/>
          </a:p>
        </p:txBody>
      </p:sp>
    </p:spTree>
    <p:extLst>
      <p:ext uri="{BB962C8B-B14F-4D97-AF65-F5344CB8AC3E}">
        <p14:creationId xmlns:p14="http://schemas.microsoft.com/office/powerpoint/2010/main" val="18302551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13577B-6902-467D-A26C-08A0DD5E4E03}" type="datetimeFigureOut">
              <a:rPr lang="en-US" smtClean="0"/>
              <a:t>10/27/2022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61EA0F-A667-4B49-8422-0062BC55E249}" type="slidenum">
              <a:rPr lang="en-US" smtClean="0"/>
              <a:t>‹#›</a:t>
            </a:fld>
            <a:endParaRPr lang="en-US" dirty="0"/>
          </a:p>
        </p:txBody>
      </p:sp>
    </p:spTree>
    <p:extLst>
      <p:ext uri="{BB962C8B-B14F-4D97-AF65-F5344CB8AC3E}">
        <p14:creationId xmlns:p14="http://schemas.microsoft.com/office/powerpoint/2010/main" val="33819102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1</a:t>
            </a:fld>
            <a:endParaRPr lang="en-US" dirty="0"/>
          </a:p>
        </p:txBody>
      </p:sp>
    </p:spTree>
    <p:extLst>
      <p:ext uri="{BB962C8B-B14F-4D97-AF65-F5344CB8AC3E}">
        <p14:creationId xmlns:p14="http://schemas.microsoft.com/office/powerpoint/2010/main" val="1011769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graphik"/>
              </a:rPr>
              <a:t>The findings come after scientists from the Royal Armouries, Leeds, monitored four men, aged around 36, who carry out re-enactments using 15th century armour from different countries in Europe.</a:t>
            </a:r>
          </a:p>
          <a:p>
            <a:pPr algn="l"/>
            <a:r>
              <a:rPr lang="en-GB" b="0" i="0" dirty="0">
                <a:solidFill>
                  <a:srgbClr val="000000"/>
                </a:solidFill>
                <a:effectLst/>
                <a:latin typeface="graphik"/>
              </a:rPr>
              <a:t>Their oxygen consumption and energy expenditure were measured as they did a range of walking and running exercises in suits weighing between 30 and 50kg.</a:t>
            </a:r>
          </a:p>
          <a:p>
            <a:pPr algn="l"/>
            <a:r>
              <a:rPr lang="en-GB" b="0" i="0" dirty="0">
                <a:solidFill>
                  <a:srgbClr val="000000"/>
                </a:solidFill>
                <a:effectLst/>
                <a:latin typeface="graphik"/>
              </a:rPr>
              <a:t>The findings, published today in the journal Proceedings of the Royal Society B, showed that the net energy cost of walking was 2.1 to 2.3 times higher when wearing armour than when not wearing armour while running incurred a 1.9 times higher energy cost.</a:t>
            </a:r>
          </a:p>
          <a:p>
            <a:endParaRPr lang="en-GB" dirty="0"/>
          </a:p>
        </p:txBody>
      </p:sp>
      <p:sp>
        <p:nvSpPr>
          <p:cNvPr id="4" name="Slide Number Placeholder 3"/>
          <p:cNvSpPr>
            <a:spLocks noGrp="1"/>
          </p:cNvSpPr>
          <p:nvPr>
            <p:ph type="sldNum" sz="quarter" idx="5"/>
          </p:nvPr>
        </p:nvSpPr>
        <p:spPr/>
        <p:txBody>
          <a:bodyPr/>
          <a:lstStyle/>
          <a:p>
            <a:fld id="{DF61EA0F-A667-4B49-8422-0062BC55E249}" type="slidenum">
              <a:rPr lang="en-US" smtClean="0"/>
              <a:t>4</a:t>
            </a:fld>
            <a:endParaRPr lang="en-US" dirty="0"/>
          </a:p>
        </p:txBody>
      </p:sp>
    </p:spTree>
    <p:extLst>
      <p:ext uri="{BB962C8B-B14F-4D97-AF65-F5344CB8AC3E}">
        <p14:creationId xmlns:p14="http://schemas.microsoft.com/office/powerpoint/2010/main" val="12596091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61EA0F-A667-4B49-8422-0062BC55E249}" type="slidenum">
              <a:rPr lang="en-US" smtClean="0"/>
              <a:t>5</a:t>
            </a:fld>
            <a:endParaRPr lang="en-US" dirty="0"/>
          </a:p>
        </p:txBody>
      </p:sp>
    </p:spTree>
    <p:extLst>
      <p:ext uri="{BB962C8B-B14F-4D97-AF65-F5344CB8AC3E}">
        <p14:creationId xmlns:p14="http://schemas.microsoft.com/office/powerpoint/2010/main" val="38459760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82C2C"/>
                </a:solidFill>
                <a:effectLst/>
                <a:latin typeface="Montserrat" panose="020B0604020202020204" pitchFamily="2" charset="0"/>
              </a:rPr>
              <a:t>Case hardening is when a thin jacket of very hard steel is created by soaking the wrought heads in a high carbon atmosphere at high temperatures for long periods. For example, if you mix organic materials like horn dust and charcoal, and fill a clay container with the mixture and some arrow heads, then seal the top and bake it at 800C for a few hours, a significant and very hard skin will be formed on the iron.</a:t>
            </a:r>
            <a:br>
              <a:rPr lang="en-GB" dirty="0"/>
            </a:br>
            <a:br>
              <a:rPr lang="en-GB" dirty="0"/>
            </a:br>
            <a:r>
              <a:rPr lang="en-GB" b="0" i="0" dirty="0">
                <a:solidFill>
                  <a:srgbClr val="282C2C"/>
                </a:solidFill>
                <a:effectLst/>
                <a:latin typeface="Montserrat" panose="020B0604020202020204" pitchFamily="2" charset="0"/>
              </a:rPr>
              <a:t>This is contentious because it was cheap and they did it for other objects, but the high carbon steel skin is very thin and would (inevitably?) rust away in a battlefield context, leaving no trace it was ever done. </a:t>
            </a:r>
            <a:endParaRPr lang="en-GB" dirty="0"/>
          </a:p>
          <a:p>
            <a:endParaRPr lang="en-GB" dirty="0"/>
          </a:p>
        </p:txBody>
      </p:sp>
      <p:sp>
        <p:nvSpPr>
          <p:cNvPr id="4" name="Slide Number Placeholder 3"/>
          <p:cNvSpPr>
            <a:spLocks noGrp="1"/>
          </p:cNvSpPr>
          <p:nvPr>
            <p:ph type="sldNum" sz="quarter" idx="5"/>
          </p:nvPr>
        </p:nvSpPr>
        <p:spPr/>
        <p:txBody>
          <a:bodyPr/>
          <a:lstStyle/>
          <a:p>
            <a:fld id="{DF61EA0F-A667-4B49-8422-0062BC55E249}" type="slidenum">
              <a:rPr lang="en-US" smtClean="0"/>
              <a:t>6</a:t>
            </a:fld>
            <a:endParaRPr lang="en-US" dirty="0"/>
          </a:p>
        </p:txBody>
      </p:sp>
    </p:spTree>
    <p:extLst>
      <p:ext uri="{BB962C8B-B14F-4D97-AF65-F5344CB8AC3E}">
        <p14:creationId xmlns:p14="http://schemas.microsoft.com/office/powerpoint/2010/main" val="29452603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p:cNvSpPr/>
          <p:nvPr userDrawn="1"/>
        </p:nvSpPr>
        <p:spPr bwMode="blackWhite">
          <a:xfrm>
            <a:off x="254950" y="262784"/>
            <a:ext cx="11682101" cy="6332433"/>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 name="Title 1"/>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7185494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9" name="Rectangle 8"/>
          <p:cNvSpPr/>
          <p:nvPr userDrawn="1"/>
        </p:nvSpPr>
        <p:spPr>
          <a:xfrm>
            <a:off x="256032" y="265176"/>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dirty="0"/>
          </a:p>
        </p:txBody>
      </p:sp>
      <p:cxnSp>
        <p:nvCxnSpPr>
          <p:cNvPr id="12" name="Straight Connector 11"/>
          <p:cNvCxnSpPr/>
          <p:nvPr userDrawn="1"/>
        </p:nvCxnSpPr>
        <p:spPr>
          <a:xfrm>
            <a:off x="604434" y="1196392"/>
            <a:ext cx="10983132" cy="0"/>
          </a:xfrm>
          <a:prstGeom prst="line">
            <a:avLst/>
          </a:prstGeom>
          <a:ln w="25400">
            <a:solidFill>
              <a:srgbClr val="D24726"/>
            </a:solidFill>
          </a:ln>
        </p:spPr>
        <p:style>
          <a:lnRef idx="1">
            <a:schemeClr val="accent1"/>
          </a:lnRef>
          <a:fillRef idx="0">
            <a:schemeClr val="accent1"/>
          </a:fillRef>
          <a:effectRef idx="0">
            <a:schemeClr val="accent1"/>
          </a:effectRef>
          <a:fontRef idx="minor">
            <a:schemeClr val="tx1"/>
          </a:fontRef>
        </p:style>
      </p:cxnSp>
      <p:sp>
        <p:nvSpPr>
          <p:cNvPr id="4" name="Title 3"/>
          <p:cNvSpPr>
            <a:spLocks noGrp="1"/>
          </p:cNvSpPr>
          <p:nvPr>
            <p:ph type="title"/>
          </p:nvPr>
        </p:nvSpPr>
        <p:spPr>
          <a:xfrm>
            <a:off x="521207" y="448056"/>
            <a:ext cx="6877119" cy="640080"/>
          </a:xfrm>
        </p:spPr>
        <p:txBody>
          <a:bodyPr anchor="b" anchorCtr="0">
            <a:normAutofit/>
          </a:bodyPr>
          <a:lstStyle>
            <a:lvl1pPr>
              <a:defRPr sz="2800">
                <a:solidFill>
                  <a:schemeClr val="bg2">
                    <a:lumMod val="25000"/>
                  </a:schemeClr>
                </a:solidFill>
              </a:defRPr>
            </a:lvl1pPr>
          </a:lstStyle>
          <a:p>
            <a:r>
              <a:rPr lang="en-US"/>
              <a:t>Click to edit Master title style</a:t>
            </a:r>
            <a:endParaRPr lang="en-US" dirty="0"/>
          </a:p>
        </p:txBody>
      </p:sp>
      <p:sp>
        <p:nvSpPr>
          <p:cNvPr id="3" name="Content Placeholder 2"/>
          <p:cNvSpPr>
            <a:spLocks noGrp="1"/>
          </p:cNvSpPr>
          <p:nvPr>
            <p:ph sz="quarter" idx="10"/>
          </p:nvPr>
        </p:nvSpPr>
        <p:spPr>
          <a:xfrm>
            <a:off x="539496" y="1435608"/>
            <a:ext cx="4416552" cy="3977640"/>
          </a:xfrm>
        </p:spPr>
        <p:txBody>
          <a:bodyPr vert="horz" lIns="91440" tIns="45720" rIns="91440" bIns="45720" rtlCol="0">
            <a:normAutofit/>
          </a:bodyPr>
          <a:lstStyle>
            <a:lvl1pPr>
              <a:defRPr lang="en-US" sz="1200" smtClean="0">
                <a:solidFill>
                  <a:schemeClr val="tx1">
                    <a:lumMod val="75000"/>
                    <a:lumOff val="25000"/>
                  </a:schemeClr>
                </a:solidFill>
              </a:defRPr>
            </a:lvl1pPr>
            <a:lvl2pPr>
              <a:defRPr lang="en-US" sz="1200" smtClean="0">
                <a:solidFill>
                  <a:schemeClr val="tx1">
                    <a:lumMod val="75000"/>
                    <a:lumOff val="25000"/>
                  </a:schemeClr>
                </a:solidFill>
              </a:defRPr>
            </a:lvl2pPr>
            <a:lvl3pPr>
              <a:defRPr lang="en-US" sz="1200" smtClean="0">
                <a:solidFill>
                  <a:schemeClr val="tx1">
                    <a:lumMod val="75000"/>
                    <a:lumOff val="25000"/>
                  </a:schemeClr>
                </a:solidFill>
              </a:defRPr>
            </a:lvl3pPr>
            <a:lvl4pPr>
              <a:defRPr lang="en-US" sz="1200" smtClean="0">
                <a:solidFill>
                  <a:schemeClr val="tx1">
                    <a:lumMod val="75000"/>
                    <a:lumOff val="25000"/>
                  </a:schemeClr>
                </a:solidFill>
              </a:defRPr>
            </a:lvl4pPr>
            <a:lvl5pPr>
              <a:defRPr lang="en-US" sz="1200">
                <a:solidFill>
                  <a:schemeClr val="tx1">
                    <a:lumMod val="75000"/>
                    <a:lumOff val="25000"/>
                  </a:schemeClr>
                </a:solidFill>
              </a:defRPr>
            </a:lvl5pPr>
          </a:lstStyle>
          <a:p>
            <a:pPr marL="0" lvl="0" indent="0">
              <a:lnSpc>
                <a:spcPct val="150000"/>
              </a:lnSpc>
              <a:spcBef>
                <a:spcPts val="1000"/>
              </a:spcBef>
              <a:spcAft>
                <a:spcPts val="1200"/>
              </a:spcAft>
              <a:buNone/>
            </a:pPr>
            <a:r>
              <a:rPr lang="en-US"/>
              <a:t>Click to edit Master text styles</a:t>
            </a:r>
          </a:p>
          <a:p>
            <a:pPr marL="0" lvl="1" indent="0">
              <a:lnSpc>
                <a:spcPct val="150000"/>
              </a:lnSpc>
              <a:spcBef>
                <a:spcPts val="1000"/>
              </a:spcBef>
              <a:spcAft>
                <a:spcPts val="1200"/>
              </a:spcAft>
              <a:buNone/>
            </a:pPr>
            <a:r>
              <a:rPr lang="en-US"/>
              <a:t>Second level</a:t>
            </a:r>
          </a:p>
          <a:p>
            <a:pPr marL="0" lvl="2" indent="0">
              <a:lnSpc>
                <a:spcPct val="150000"/>
              </a:lnSpc>
              <a:spcBef>
                <a:spcPts val="1000"/>
              </a:spcBef>
              <a:spcAft>
                <a:spcPts val="1200"/>
              </a:spcAft>
              <a:buNone/>
            </a:pPr>
            <a:r>
              <a:rPr lang="en-US"/>
              <a:t>Third level</a:t>
            </a:r>
          </a:p>
          <a:p>
            <a:pPr marL="0" lvl="3" indent="0">
              <a:lnSpc>
                <a:spcPct val="150000"/>
              </a:lnSpc>
              <a:spcBef>
                <a:spcPts val="1000"/>
              </a:spcBef>
              <a:spcAft>
                <a:spcPts val="1200"/>
              </a:spcAft>
              <a:buNone/>
            </a:pPr>
            <a:r>
              <a:rPr lang="en-US"/>
              <a:t>Fourth level</a:t>
            </a:r>
          </a:p>
          <a:p>
            <a:pPr marL="0" lvl="4" indent="0">
              <a:lnSpc>
                <a:spcPct val="150000"/>
              </a:lnSpc>
              <a:spcBef>
                <a:spcPts val="1000"/>
              </a:spcBef>
              <a:spcAft>
                <a:spcPts val="1200"/>
              </a:spcAft>
              <a:buNone/>
            </a:pPr>
            <a:r>
              <a:rPr lang="en-US"/>
              <a:t>Fifth level</a:t>
            </a:r>
            <a:endParaRPr lang="en-US" dirty="0"/>
          </a:p>
        </p:txBody>
      </p:sp>
      <p:sp>
        <p:nvSpPr>
          <p:cNvPr id="6" name="Date Placeholder 3"/>
          <p:cNvSpPr>
            <a:spLocks noGrp="1"/>
          </p:cNvSpPr>
          <p:nvPr>
            <p:ph type="dt" sz="half" idx="2"/>
          </p:nvPr>
        </p:nvSpPr>
        <p:spPr>
          <a:xfrm>
            <a:off x="539496" y="6203952"/>
            <a:ext cx="3276600" cy="365125"/>
          </a:xfrm>
          <a:prstGeom prst="rect">
            <a:avLst/>
          </a:prstGeom>
        </p:spPr>
        <p:txBody>
          <a:bodyPr vert="horz" lIns="91440" tIns="45720" rIns="91440" bIns="45720" rtlCol="0" anchor="ctr"/>
          <a:lstStyle>
            <a:lvl1pPr algn="l">
              <a:defRPr sz="1200" baseline="0">
                <a:solidFill>
                  <a:schemeClr val="tx1">
                    <a:lumMod val="65000"/>
                    <a:lumOff val="35000"/>
                  </a:schemeClr>
                </a:solidFill>
              </a:defRPr>
            </a:lvl1pPr>
          </a:lstStyle>
          <a:p>
            <a:fld id="{8BEEBAAA-29B5-4AF5-BC5F-7E580C29002D}" type="datetimeFigureOut">
              <a:rPr lang="en-US" smtClean="0"/>
              <a:pPr/>
              <a:t>10/27/2022</a:t>
            </a:fld>
            <a:endParaRPr lang="en-US" dirty="0"/>
          </a:p>
        </p:txBody>
      </p:sp>
      <p:sp>
        <p:nvSpPr>
          <p:cNvPr id="7" name="Footer Placeholder 4"/>
          <p:cNvSpPr>
            <a:spLocks noGrp="1"/>
          </p:cNvSpPr>
          <p:nvPr>
            <p:ph type="ftr" sz="quarter" idx="3"/>
          </p:nvPr>
        </p:nvSpPr>
        <p:spPr>
          <a:xfrm>
            <a:off x="4648200" y="6203952"/>
            <a:ext cx="2895600" cy="365125"/>
          </a:xfrm>
          <a:prstGeom prst="rect">
            <a:avLst/>
          </a:prstGeom>
        </p:spPr>
        <p:txBody>
          <a:bodyPr vert="horz" lIns="91440" tIns="45720" rIns="91440" bIns="45720" rtlCol="0" anchor="ctr"/>
          <a:lstStyle>
            <a:lvl1pPr algn="ctr">
              <a:defRPr sz="1200" baseline="0">
                <a:solidFill>
                  <a:schemeClr val="tx1">
                    <a:lumMod val="65000"/>
                    <a:lumOff val="35000"/>
                  </a:schemeClr>
                </a:solidFill>
              </a:defRPr>
            </a:lvl1pPr>
          </a:lstStyle>
          <a:p>
            <a:endParaRPr lang="en-US" dirty="0"/>
          </a:p>
        </p:txBody>
      </p:sp>
      <p:sp>
        <p:nvSpPr>
          <p:cNvPr id="8" name="Slide Number Placeholder 5"/>
          <p:cNvSpPr>
            <a:spLocks noGrp="1"/>
          </p:cNvSpPr>
          <p:nvPr>
            <p:ph type="sldNum" sz="quarter" idx="4"/>
          </p:nvPr>
        </p:nvSpPr>
        <p:spPr>
          <a:xfrm>
            <a:off x="8371926" y="6203952"/>
            <a:ext cx="3276600" cy="365125"/>
          </a:xfrm>
          <a:prstGeom prst="rect">
            <a:avLst/>
          </a:prstGeom>
        </p:spPr>
        <p:txBody>
          <a:bodyPr vert="horz" lIns="91440" tIns="45720" rIns="91440" bIns="45720" rtlCol="0" anchor="ctr"/>
          <a:lstStyle>
            <a:lvl1pPr algn="r">
              <a:defRPr sz="1200" baseline="0">
                <a:solidFill>
                  <a:schemeClr val="tx1">
                    <a:lumMod val="65000"/>
                    <a:lumOff val="35000"/>
                  </a:schemeClr>
                </a:solidFill>
              </a:defRPr>
            </a:lvl1p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21858365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9" name="Rectangle 8"/>
          <p:cNvSpPr/>
          <p:nvPr userDrawn="1"/>
        </p:nvSpPr>
        <p:spPr>
          <a:xfrm>
            <a:off x="254951" y="262784"/>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10" name="Rectangle 9"/>
          <p:cNvSpPr/>
          <p:nvPr userDrawn="1"/>
        </p:nvSpPr>
        <p:spPr bwMode="blackWhite">
          <a:xfrm>
            <a:off x="254950" y="262784"/>
            <a:ext cx="11682101" cy="2072643"/>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 name="Title 1"/>
          <p:cNvSpPr>
            <a:spLocks noGrp="1"/>
          </p:cNvSpPr>
          <p:nvPr>
            <p:ph type="title"/>
          </p:nvPr>
        </p:nvSpPr>
        <p:spPr>
          <a:xfrm>
            <a:off x="521208" y="1536192"/>
            <a:ext cx="6876288" cy="640080"/>
          </a:xfrm>
        </p:spPr>
        <p:txBody>
          <a:bodyPr>
            <a:normAutofit/>
          </a:bodyPr>
          <a:lstStyle>
            <a:lvl1pPr>
              <a:defRPr sz="3600">
                <a:solidFill>
                  <a:schemeClr val="bg1"/>
                </a:solidFill>
              </a:defRPr>
            </a:lvl1pPr>
          </a:lstStyle>
          <a:p>
            <a:r>
              <a:rPr lang="en-US"/>
              <a:t>Click to edit Master title style</a:t>
            </a:r>
            <a:endParaRPr lang="en-US" dirty="0"/>
          </a:p>
        </p:txBody>
      </p:sp>
      <p:sp>
        <p:nvSpPr>
          <p:cNvPr id="7" name="Content Placeholder 6"/>
          <p:cNvSpPr>
            <a:spLocks noGrp="1"/>
          </p:cNvSpPr>
          <p:nvPr>
            <p:ph sz="quarter" idx="13"/>
          </p:nvPr>
        </p:nvSpPr>
        <p:spPr>
          <a:xfrm>
            <a:off x="539496" y="2560320"/>
            <a:ext cx="9445752" cy="3977640"/>
          </a:xfrm>
        </p:spPr>
        <p:txBody>
          <a:bodyPr vert="horz" lIns="91440" tIns="45720" rIns="91440" bIns="45720" rtlCol="0">
            <a:normAutofit/>
          </a:bodyPr>
          <a:lstStyle>
            <a:lvl1pPr>
              <a:defRPr lang="en-US" sz="2400" smtClean="0">
                <a:solidFill>
                  <a:schemeClr val="tx1">
                    <a:lumMod val="75000"/>
                    <a:lumOff val="25000"/>
                  </a:schemeClr>
                </a:solidFill>
                <a:latin typeface="+mj-lt"/>
              </a:defRPr>
            </a:lvl1pPr>
            <a:lvl2pPr>
              <a:defRPr lang="en-US" sz="1200" dirty="0" smtClean="0">
                <a:solidFill>
                  <a:schemeClr val="tx1">
                    <a:lumMod val="75000"/>
                    <a:lumOff val="25000"/>
                  </a:schemeClr>
                </a:solidFill>
              </a:defRPr>
            </a:lvl2pPr>
            <a:lvl3pPr>
              <a:defRPr lang="en-US" sz="1200" dirty="0" smtClean="0">
                <a:solidFill>
                  <a:schemeClr val="tx1">
                    <a:lumMod val="75000"/>
                    <a:lumOff val="25000"/>
                  </a:schemeClr>
                </a:solidFill>
              </a:defRPr>
            </a:lvl3pPr>
            <a:lvl4pPr>
              <a:defRPr lang="en-US" sz="1200" dirty="0" smtClean="0">
                <a:solidFill>
                  <a:schemeClr val="tx1">
                    <a:lumMod val="75000"/>
                    <a:lumOff val="25000"/>
                  </a:schemeClr>
                </a:solidFill>
              </a:defRPr>
            </a:lvl4pPr>
            <a:lvl5pPr>
              <a:defRPr lang="en-US" sz="1200" dirty="0">
                <a:solidFill>
                  <a:schemeClr val="tx1">
                    <a:lumMod val="75000"/>
                    <a:lumOff val="25000"/>
                  </a:schemeClr>
                </a:solidFill>
              </a:defRPr>
            </a:lvl5pPr>
          </a:lstStyle>
          <a:p>
            <a:pPr marL="0" lvl="0" indent="0">
              <a:lnSpc>
                <a:spcPct val="150000"/>
              </a:lnSpc>
              <a:spcBef>
                <a:spcPts val="1000"/>
              </a:spcBef>
              <a:spcAft>
                <a:spcPts val="1200"/>
              </a:spcAft>
              <a:buNone/>
            </a:pPr>
            <a:r>
              <a:rPr lang="en-US"/>
              <a:t>Click to edit Master text styles</a:t>
            </a:r>
          </a:p>
          <a:p>
            <a:pPr marL="0" lvl="1" indent="0">
              <a:lnSpc>
                <a:spcPct val="150000"/>
              </a:lnSpc>
              <a:spcBef>
                <a:spcPts val="1000"/>
              </a:spcBef>
              <a:spcAft>
                <a:spcPts val="1200"/>
              </a:spcAft>
              <a:buNone/>
            </a:pPr>
            <a:r>
              <a:rPr lang="en-US"/>
              <a:t>Second level</a:t>
            </a:r>
          </a:p>
          <a:p>
            <a:pPr marL="0" lvl="2" indent="0">
              <a:lnSpc>
                <a:spcPct val="150000"/>
              </a:lnSpc>
              <a:spcBef>
                <a:spcPts val="1000"/>
              </a:spcBef>
              <a:spcAft>
                <a:spcPts val="1200"/>
              </a:spcAft>
              <a:buNone/>
            </a:pPr>
            <a:r>
              <a:rPr lang="en-US"/>
              <a:t>Third level</a:t>
            </a:r>
          </a:p>
          <a:p>
            <a:pPr marL="0" lvl="3" indent="0">
              <a:lnSpc>
                <a:spcPct val="150000"/>
              </a:lnSpc>
              <a:spcBef>
                <a:spcPts val="1000"/>
              </a:spcBef>
              <a:spcAft>
                <a:spcPts val="1200"/>
              </a:spcAft>
              <a:buNone/>
            </a:pPr>
            <a:r>
              <a:rPr lang="en-US"/>
              <a:t>Fourth level</a:t>
            </a:r>
          </a:p>
          <a:p>
            <a:pPr marL="0" lvl="4" indent="0">
              <a:lnSpc>
                <a:spcPct val="150000"/>
              </a:lnSpc>
              <a:spcBef>
                <a:spcPts val="1000"/>
              </a:spcBef>
              <a:spcAft>
                <a:spcPts val="1200"/>
              </a:spcAft>
              <a:buNone/>
            </a:pPr>
            <a:r>
              <a:rPr lang="en-US"/>
              <a:t>Fifth level</a:t>
            </a:r>
            <a:endParaRPr lang="en-US" dirty="0"/>
          </a:p>
        </p:txBody>
      </p:sp>
    </p:spTree>
    <p:extLst>
      <p:ext uri="{BB962C8B-B14F-4D97-AF65-F5344CB8AC3E}">
        <p14:creationId xmlns:p14="http://schemas.microsoft.com/office/powerpoint/2010/main" val="133565553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a:xfrm>
            <a:off x="256032" y="265176"/>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dirty="0"/>
          </a:p>
        </p:txBody>
      </p:sp>
      <p:sp>
        <p:nvSpPr>
          <p:cNvPr id="2" name="Title Placeholder 1"/>
          <p:cNvSpPr>
            <a:spLocks noGrp="1"/>
          </p:cNvSpPr>
          <p:nvPr>
            <p:ph type="title"/>
          </p:nvPr>
        </p:nvSpPr>
        <p:spPr>
          <a:xfrm>
            <a:off x="521208" y="448056"/>
            <a:ext cx="6876288" cy="640080"/>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p:cNvSpPr>
            <a:spLocks noGrp="1"/>
          </p:cNvSpPr>
          <p:nvPr>
            <p:ph type="body" idx="1"/>
          </p:nvPr>
        </p:nvSpPr>
        <p:spPr>
          <a:xfrm>
            <a:off x="539496" y="1435608"/>
            <a:ext cx="4416552" cy="39776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39496" y="6203952"/>
            <a:ext cx="3276600" cy="365125"/>
          </a:xfrm>
          <a:prstGeom prst="rect">
            <a:avLst/>
          </a:prstGeom>
        </p:spPr>
        <p:txBody>
          <a:bodyPr vert="horz" lIns="91440" tIns="45720" rIns="91440" bIns="45720" rtlCol="0" anchor="ctr"/>
          <a:lstStyle>
            <a:lvl1pPr algn="l">
              <a:defRPr sz="1200" baseline="0">
                <a:solidFill>
                  <a:schemeClr val="tx1">
                    <a:lumMod val="65000"/>
                    <a:lumOff val="35000"/>
                  </a:schemeClr>
                </a:solidFill>
              </a:defRPr>
            </a:lvl1pPr>
          </a:lstStyle>
          <a:p>
            <a:fld id="{8BEEBAAA-29B5-4AF5-BC5F-7E580C29002D}" type="datetimeFigureOut">
              <a:rPr lang="en-US" smtClean="0"/>
              <a:pPr/>
              <a:t>10/27/2022</a:t>
            </a:fld>
            <a:endParaRPr lang="en-US" dirty="0"/>
          </a:p>
        </p:txBody>
      </p:sp>
      <p:sp>
        <p:nvSpPr>
          <p:cNvPr id="5" name="Footer Placeholder 4"/>
          <p:cNvSpPr>
            <a:spLocks noGrp="1"/>
          </p:cNvSpPr>
          <p:nvPr>
            <p:ph type="ftr" sz="quarter" idx="3"/>
          </p:nvPr>
        </p:nvSpPr>
        <p:spPr>
          <a:xfrm>
            <a:off x="4648200" y="6203952"/>
            <a:ext cx="2895600" cy="365125"/>
          </a:xfrm>
          <a:prstGeom prst="rect">
            <a:avLst/>
          </a:prstGeom>
        </p:spPr>
        <p:txBody>
          <a:bodyPr vert="horz" lIns="91440" tIns="45720" rIns="91440" bIns="45720" rtlCol="0" anchor="ctr"/>
          <a:lstStyle>
            <a:lvl1pPr algn="ctr">
              <a:defRPr sz="1200" baseline="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375904" y="6203952"/>
            <a:ext cx="3276600" cy="365125"/>
          </a:xfrm>
          <a:prstGeom prst="rect">
            <a:avLst/>
          </a:prstGeom>
        </p:spPr>
        <p:txBody>
          <a:bodyPr vert="horz" lIns="91440" tIns="45720" rIns="91440" bIns="45720" rtlCol="0" anchor="ctr"/>
          <a:lstStyle>
            <a:lvl1pPr algn="r">
              <a:defRPr sz="1200" baseline="0">
                <a:solidFill>
                  <a:schemeClr val="tx1">
                    <a:lumMod val="65000"/>
                    <a:lumOff val="35000"/>
                  </a:schemeClr>
                </a:solidFill>
              </a:defRPr>
            </a:lvl1pPr>
          </a:lstStyle>
          <a:p>
            <a:fld id="{9860EDB8-5305-433F-BE41-D7A86D811DB3}" type="slidenum">
              <a:rPr lang="en-US" smtClean="0"/>
              <a:pPr/>
              <a:t>‹#›</a:t>
            </a:fld>
            <a:endParaRPr lang="en-US" dirty="0"/>
          </a:p>
        </p:txBody>
      </p:sp>
      <p:cxnSp>
        <p:nvCxnSpPr>
          <p:cNvPr id="8" name="Straight Connector 7"/>
          <p:cNvCxnSpPr/>
          <p:nvPr userDrawn="1"/>
        </p:nvCxnSpPr>
        <p:spPr>
          <a:xfrm>
            <a:off x="604434" y="1196392"/>
            <a:ext cx="10983132" cy="0"/>
          </a:xfrm>
          <a:prstGeom prst="line">
            <a:avLst/>
          </a:prstGeom>
          <a:ln w="25400">
            <a:solidFill>
              <a:srgbClr val="D2472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7549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spcBef>
          <a:spcPct val="0"/>
        </a:spcBef>
        <a:buNone/>
        <a:defRPr sz="2800" kern="1200">
          <a:solidFill>
            <a:schemeClr val="tx1"/>
          </a:solidFill>
          <a:latin typeface="+mj-lt"/>
          <a:ea typeface="+mj-ea"/>
          <a:cs typeface="+mj-cs"/>
        </a:defRPr>
      </a:lvl1pPr>
    </p:titleStyle>
    <p:body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200" y="1164324"/>
            <a:ext cx="10515600" cy="2387600"/>
          </a:xfrm>
        </p:spPr>
        <p:txBody>
          <a:bodyPr anchor="ctr" anchorCtr="0">
            <a:normAutofit/>
          </a:bodyPr>
          <a:lstStyle/>
          <a:p>
            <a:r>
              <a:rPr lang="en-US" sz="4800" dirty="0">
                <a:solidFill>
                  <a:schemeClr val="bg1"/>
                </a:solidFill>
              </a:rPr>
              <a:t>Was the Longbow the decisive weapon at the Battle of Agincourt?</a:t>
            </a:r>
          </a:p>
        </p:txBody>
      </p:sp>
      <p:sp>
        <p:nvSpPr>
          <p:cNvPr id="3" name="Subtitle 2"/>
          <p:cNvSpPr>
            <a:spLocks noGrp="1"/>
          </p:cNvSpPr>
          <p:nvPr>
            <p:ph type="subTitle" idx="4294967295"/>
          </p:nvPr>
        </p:nvSpPr>
        <p:spPr>
          <a:xfrm>
            <a:off x="855620" y="4267200"/>
            <a:ext cx="9582736" cy="1748822"/>
          </a:xfrm>
        </p:spPr>
        <p:txBody>
          <a:bodyPr>
            <a:normAutofit fontScale="77500" lnSpcReduction="20000"/>
          </a:bodyPr>
          <a:lstStyle/>
          <a:p>
            <a:pPr marL="0" indent="0" algn="ctr">
              <a:buNone/>
            </a:pPr>
            <a:r>
              <a:rPr lang="en-US" sz="2400" dirty="0">
                <a:solidFill>
                  <a:schemeClr val="bg1"/>
                </a:solidFill>
                <a:latin typeface="+mj-lt"/>
              </a:rPr>
              <a:t>Module:ACDA6015</a:t>
            </a:r>
          </a:p>
          <a:p>
            <a:pPr marL="0" indent="0" algn="ctr">
              <a:buNone/>
            </a:pPr>
            <a:r>
              <a:rPr lang="en-US" sz="2400" dirty="0">
                <a:solidFill>
                  <a:schemeClr val="bg1"/>
                </a:solidFill>
                <a:latin typeface="+mj-lt"/>
              </a:rPr>
              <a:t>Technical Authoring</a:t>
            </a:r>
          </a:p>
          <a:p>
            <a:pPr marL="0" indent="0" algn="ctr">
              <a:buNone/>
            </a:pPr>
            <a:r>
              <a:rPr lang="en-US" sz="2400" dirty="0">
                <a:solidFill>
                  <a:schemeClr val="bg1"/>
                </a:solidFill>
                <a:latin typeface="+mj-lt"/>
              </a:rPr>
              <a:t>Scott Ling      1810357</a:t>
            </a:r>
          </a:p>
        </p:txBody>
      </p:sp>
      <p:pic>
        <p:nvPicPr>
          <p:cNvPr id="4" name="Picture 3" descr="PowerPoint program icon"/>
          <p:cNvPicPr>
            <a:picLocks noChangeAspect="1"/>
          </p:cNvPicPr>
          <p:nvPr/>
        </p:nvPicPr>
        <p:blipFill>
          <a:blip r:embed="rId3"/>
          <a:srcRect/>
          <a:stretch/>
        </p:blipFill>
        <p:spPr bwMode="invGray">
          <a:xfrm>
            <a:off x="670216" y="5193062"/>
            <a:ext cx="822960" cy="822960"/>
          </a:xfrm>
          <a:prstGeom prst="rect">
            <a:avLst/>
          </a:prstGeom>
        </p:spPr>
      </p:pic>
    </p:spTree>
    <p:extLst>
      <p:ext uri="{BB962C8B-B14F-4D97-AF65-F5344CB8AC3E}">
        <p14:creationId xmlns:p14="http://schemas.microsoft.com/office/powerpoint/2010/main" val="24718077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C8157-5E4B-322D-34FC-3417C40F7FEB}"/>
              </a:ext>
            </a:extLst>
          </p:cNvPr>
          <p:cNvSpPr>
            <a:spLocks noGrp="1"/>
          </p:cNvSpPr>
          <p:nvPr>
            <p:ph type="title"/>
          </p:nvPr>
        </p:nvSpPr>
        <p:spPr/>
        <p:txBody>
          <a:bodyPr/>
          <a:lstStyle/>
          <a:p>
            <a:r>
              <a:rPr lang="en-GB" dirty="0"/>
              <a:t>What was the battle of Agincourt</a:t>
            </a:r>
          </a:p>
        </p:txBody>
      </p:sp>
      <p:sp>
        <p:nvSpPr>
          <p:cNvPr id="4" name="Content Placeholder 3">
            <a:extLst>
              <a:ext uri="{FF2B5EF4-FFF2-40B4-BE49-F238E27FC236}">
                <a16:creationId xmlns:a16="http://schemas.microsoft.com/office/drawing/2014/main" id="{8A1F47F3-AE36-6A6F-907A-36B6896B40BC}"/>
              </a:ext>
            </a:extLst>
          </p:cNvPr>
          <p:cNvSpPr>
            <a:spLocks noGrp="1"/>
          </p:cNvSpPr>
          <p:nvPr>
            <p:ph sz="quarter" idx="13"/>
          </p:nvPr>
        </p:nvSpPr>
        <p:spPr>
          <a:xfrm>
            <a:off x="539496" y="2560320"/>
            <a:ext cx="7266034" cy="3977640"/>
          </a:xfrm>
        </p:spPr>
        <p:txBody>
          <a:bodyPr>
            <a:normAutofit/>
          </a:bodyPr>
          <a:lstStyle/>
          <a:p>
            <a:pPr marL="342900" indent="-342900">
              <a:buFont typeface="Arial" panose="020B0604020202020204" pitchFamily="34" charset="0"/>
              <a:buChar char="•"/>
            </a:pPr>
            <a:r>
              <a:rPr lang="en-GB" sz="1400" dirty="0">
                <a:solidFill>
                  <a:schemeClr val="tx1"/>
                </a:solidFill>
                <a:latin typeface="Arial Black" panose="020B0A04020102020204" pitchFamily="34" charset="0"/>
              </a:rPr>
              <a:t>Was one of three battles in the hundred year war that actually lasted 116 years,</a:t>
            </a:r>
          </a:p>
          <a:p>
            <a:pPr marL="342900" indent="-342900">
              <a:buFont typeface="Arial" panose="020B0604020202020204" pitchFamily="34" charset="0"/>
              <a:buChar char="•"/>
            </a:pPr>
            <a:r>
              <a:rPr lang="en-GB" sz="1400" b="1" i="0" dirty="0">
                <a:solidFill>
                  <a:srgbClr val="000000"/>
                </a:solidFill>
                <a:effectLst/>
                <a:latin typeface="Arial Black" panose="020B0A04020102020204" pitchFamily="34" charset="0"/>
              </a:rPr>
              <a:t>Henry deployed his fighters across a 750-yard piece of land between the woods of Tramecourt and Agincourt</a:t>
            </a:r>
            <a:endParaRPr lang="en-GB" sz="1400" dirty="0">
              <a:solidFill>
                <a:schemeClr val="tx1"/>
              </a:solidFill>
              <a:latin typeface="Arial Black" panose="020B0A04020102020204" pitchFamily="34" charset="0"/>
            </a:endParaRPr>
          </a:p>
          <a:p>
            <a:pPr marL="342900" indent="-342900">
              <a:buFont typeface="Arial" panose="020B0604020202020204" pitchFamily="34" charset="0"/>
              <a:buChar char="•"/>
            </a:pPr>
            <a:r>
              <a:rPr lang="en-GB" sz="1400" i="0" dirty="0">
                <a:solidFill>
                  <a:schemeClr val="tx1"/>
                </a:solidFill>
                <a:effectLst/>
                <a:latin typeface="Arial Black" panose="020B0A04020102020204" pitchFamily="34" charset="0"/>
              </a:rPr>
              <a:t>On the battlefields of Agincourt, the French outnumbered the English</a:t>
            </a:r>
            <a:endParaRPr lang="en-GB" sz="1400" dirty="0">
              <a:solidFill>
                <a:schemeClr val="tx1"/>
              </a:solidFill>
              <a:latin typeface="Arial Black" panose="020B0A04020102020204" pitchFamily="34" charset="0"/>
            </a:endParaRPr>
          </a:p>
          <a:p>
            <a:pPr marL="342900" indent="-342900">
              <a:buFont typeface="Arial" panose="020B0604020202020204" pitchFamily="34" charset="0"/>
              <a:buChar char="•"/>
            </a:pPr>
            <a:endParaRPr lang="en-GB" dirty="0">
              <a:latin typeface="Arial Narrow" panose="020B0606020202030204" pitchFamily="34" charset="0"/>
            </a:endParaRPr>
          </a:p>
        </p:txBody>
      </p:sp>
      <p:pic>
        <p:nvPicPr>
          <p:cNvPr id="5" name="Picture 4">
            <a:extLst>
              <a:ext uri="{FF2B5EF4-FFF2-40B4-BE49-F238E27FC236}">
                <a16:creationId xmlns:a16="http://schemas.microsoft.com/office/drawing/2014/main" id="{B06ECB07-FBD7-B9B4-E6CB-93640035D829}"/>
              </a:ext>
            </a:extLst>
          </p:cNvPr>
          <p:cNvPicPr>
            <a:picLocks noChangeAspect="1"/>
          </p:cNvPicPr>
          <p:nvPr/>
        </p:nvPicPr>
        <p:blipFill>
          <a:blip r:embed="rId2"/>
          <a:stretch>
            <a:fillRect/>
          </a:stretch>
        </p:blipFill>
        <p:spPr>
          <a:xfrm>
            <a:off x="7805530" y="2648607"/>
            <a:ext cx="3846974" cy="3594538"/>
          </a:xfrm>
          <a:prstGeom prst="rect">
            <a:avLst/>
          </a:prstGeom>
        </p:spPr>
      </p:pic>
    </p:spTree>
    <p:extLst>
      <p:ext uri="{BB962C8B-B14F-4D97-AF65-F5344CB8AC3E}">
        <p14:creationId xmlns:p14="http://schemas.microsoft.com/office/powerpoint/2010/main" val="29985765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07F8E-CB17-5FDD-2091-8CC7C17A04E0}"/>
              </a:ext>
            </a:extLst>
          </p:cNvPr>
          <p:cNvSpPr>
            <a:spLocks noGrp="1"/>
          </p:cNvSpPr>
          <p:nvPr>
            <p:ph type="title"/>
          </p:nvPr>
        </p:nvSpPr>
        <p:spPr/>
        <p:txBody>
          <a:bodyPr/>
          <a:lstStyle/>
          <a:p>
            <a:r>
              <a:rPr lang="en-GB" dirty="0"/>
              <a:t>Factors of the battle</a:t>
            </a:r>
          </a:p>
        </p:txBody>
      </p:sp>
      <p:sp>
        <p:nvSpPr>
          <p:cNvPr id="3" name="Content Placeholder 2">
            <a:extLst>
              <a:ext uri="{FF2B5EF4-FFF2-40B4-BE49-F238E27FC236}">
                <a16:creationId xmlns:a16="http://schemas.microsoft.com/office/drawing/2014/main" id="{D1046C45-A3D6-AFA1-80A6-A24C6E5060E1}"/>
              </a:ext>
            </a:extLst>
          </p:cNvPr>
          <p:cNvSpPr>
            <a:spLocks noGrp="1"/>
          </p:cNvSpPr>
          <p:nvPr>
            <p:ph sz="quarter" idx="13"/>
          </p:nvPr>
        </p:nvSpPr>
        <p:spPr/>
        <p:txBody>
          <a:bodyPr>
            <a:normAutofit/>
          </a:bodyPr>
          <a:lstStyle/>
          <a:p>
            <a:r>
              <a:rPr lang="en-GB" sz="1400" dirty="0">
                <a:latin typeface="Arial Black" panose="020B0A04020102020204" pitchFamily="34" charset="0"/>
              </a:rPr>
              <a:t>The main components of the battle were as follows:</a:t>
            </a:r>
          </a:p>
          <a:p>
            <a:pPr marL="342900" indent="-342900">
              <a:buFont typeface="Arial" panose="020B0604020202020204" pitchFamily="34" charset="0"/>
              <a:buChar char="•"/>
            </a:pPr>
            <a:r>
              <a:rPr lang="en-GB" sz="1400" dirty="0">
                <a:latin typeface="Arial Black" panose="020B0A04020102020204" pitchFamily="34" charset="0"/>
              </a:rPr>
              <a:t>Heavily armoured knights </a:t>
            </a:r>
          </a:p>
          <a:p>
            <a:pPr marL="342900" indent="-342900">
              <a:buFont typeface="Arial" panose="020B0604020202020204" pitchFamily="34" charset="0"/>
              <a:buChar char="•"/>
            </a:pPr>
            <a:r>
              <a:rPr lang="en-GB" sz="1400" dirty="0">
                <a:latin typeface="Arial Black" panose="020B0A04020102020204" pitchFamily="34" charset="0"/>
              </a:rPr>
              <a:t>Long bows</a:t>
            </a:r>
          </a:p>
          <a:p>
            <a:pPr marL="342900" indent="-342900">
              <a:buFont typeface="Arial" panose="020B0604020202020204" pitchFamily="34" charset="0"/>
              <a:buChar char="•"/>
            </a:pPr>
            <a:r>
              <a:rPr lang="en-GB" sz="1400" dirty="0">
                <a:latin typeface="Arial Black" panose="020B0A04020102020204" pitchFamily="34" charset="0"/>
              </a:rPr>
              <a:t>Weather</a:t>
            </a:r>
          </a:p>
          <a:p>
            <a:pPr marL="342900" indent="-342900">
              <a:buFont typeface="Arial" panose="020B0604020202020204" pitchFamily="34" charset="0"/>
              <a:buChar char="•"/>
            </a:pPr>
            <a:r>
              <a:rPr lang="en-GB" sz="1400" dirty="0">
                <a:latin typeface="Arial Black" panose="020B0A04020102020204" pitchFamily="34" charset="0"/>
              </a:rPr>
              <a:t>Strategy</a:t>
            </a:r>
          </a:p>
          <a:p>
            <a:pPr marL="342900" indent="-342900">
              <a:buFont typeface="Arial" panose="020B0604020202020204" pitchFamily="34" charset="0"/>
              <a:buChar char="•"/>
            </a:pPr>
            <a:endParaRPr lang="en-GB" dirty="0"/>
          </a:p>
        </p:txBody>
      </p:sp>
      <p:pic>
        <p:nvPicPr>
          <p:cNvPr id="4" name="Picture 3">
            <a:extLst>
              <a:ext uri="{FF2B5EF4-FFF2-40B4-BE49-F238E27FC236}">
                <a16:creationId xmlns:a16="http://schemas.microsoft.com/office/drawing/2014/main" id="{D98AB915-6D71-3BD4-45D4-8A57ADECAC31}"/>
              </a:ext>
            </a:extLst>
          </p:cNvPr>
          <p:cNvPicPr>
            <a:picLocks noChangeAspect="1"/>
          </p:cNvPicPr>
          <p:nvPr/>
        </p:nvPicPr>
        <p:blipFill>
          <a:blip r:embed="rId2"/>
          <a:stretch>
            <a:fillRect/>
          </a:stretch>
        </p:blipFill>
        <p:spPr>
          <a:xfrm>
            <a:off x="6481187" y="2692958"/>
            <a:ext cx="4883498" cy="3195376"/>
          </a:xfrm>
          <a:prstGeom prst="rect">
            <a:avLst/>
          </a:prstGeom>
        </p:spPr>
      </p:pic>
    </p:spTree>
    <p:extLst>
      <p:ext uri="{BB962C8B-B14F-4D97-AF65-F5344CB8AC3E}">
        <p14:creationId xmlns:p14="http://schemas.microsoft.com/office/powerpoint/2010/main" val="3041164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62D7C-BB7F-93FF-F9FD-FA89AA61635D}"/>
              </a:ext>
            </a:extLst>
          </p:cNvPr>
          <p:cNvSpPr>
            <a:spLocks noGrp="1"/>
          </p:cNvSpPr>
          <p:nvPr>
            <p:ph type="title"/>
          </p:nvPr>
        </p:nvSpPr>
        <p:spPr/>
        <p:txBody>
          <a:bodyPr/>
          <a:lstStyle/>
          <a:p>
            <a:r>
              <a:rPr lang="en-GB" dirty="0"/>
              <a:t>Heavy Armour</a:t>
            </a:r>
          </a:p>
        </p:txBody>
      </p:sp>
      <p:sp>
        <p:nvSpPr>
          <p:cNvPr id="3" name="Content Placeholder 2">
            <a:extLst>
              <a:ext uri="{FF2B5EF4-FFF2-40B4-BE49-F238E27FC236}">
                <a16:creationId xmlns:a16="http://schemas.microsoft.com/office/drawing/2014/main" id="{080C40AE-0336-3537-0025-848D77704326}"/>
              </a:ext>
            </a:extLst>
          </p:cNvPr>
          <p:cNvSpPr>
            <a:spLocks noGrp="1"/>
          </p:cNvSpPr>
          <p:nvPr>
            <p:ph sz="quarter" idx="13"/>
          </p:nvPr>
        </p:nvSpPr>
        <p:spPr>
          <a:xfrm>
            <a:off x="539496" y="2560320"/>
            <a:ext cx="7385304" cy="3977640"/>
          </a:xfrm>
        </p:spPr>
        <p:txBody>
          <a:bodyPr>
            <a:normAutofit fontScale="77500" lnSpcReduction="20000"/>
          </a:bodyPr>
          <a:lstStyle/>
          <a:p>
            <a:pPr algn="l"/>
            <a:r>
              <a:rPr lang="en-GB" sz="1400" b="0" i="0" dirty="0">
                <a:solidFill>
                  <a:srgbClr val="000000"/>
                </a:solidFill>
                <a:effectLst/>
                <a:latin typeface="Arial Black" panose="020B0A04020102020204" pitchFamily="34" charset="0"/>
              </a:rPr>
              <a:t>The French knights would have worn heavy plate armour during the battle. </a:t>
            </a:r>
            <a:r>
              <a:rPr lang="en-GB" sz="1400" dirty="0">
                <a:solidFill>
                  <a:srgbClr val="000000"/>
                </a:solidFill>
                <a:latin typeface="Arial Black" panose="020B0A04020102020204" pitchFamily="34" charset="0"/>
              </a:rPr>
              <a:t>The French knights would have had other factors to deal with during the battle these are as follows:</a:t>
            </a:r>
          </a:p>
          <a:p>
            <a:pPr marL="285750" indent="-285750">
              <a:buFont typeface="Arial" panose="020B0604020202020204" pitchFamily="34" charset="0"/>
              <a:buChar char="•"/>
            </a:pPr>
            <a:r>
              <a:rPr lang="en-GB" sz="1400" dirty="0">
                <a:solidFill>
                  <a:srgbClr val="000000"/>
                </a:solidFill>
                <a:latin typeface="Arial Black" panose="020B0A04020102020204" pitchFamily="34" charset="0"/>
              </a:rPr>
              <a:t>Fatigue wearing the heavy armour could cause the soldier to became exhausted and struggle in the battlefield conditions, If they did manage to get to the English line they would have struggled to lift their weapons due to exhaustion,</a:t>
            </a:r>
          </a:p>
          <a:p>
            <a:pPr marL="285750" indent="-285750" algn="l">
              <a:buFont typeface="Arial" panose="020B0604020202020204" pitchFamily="34" charset="0"/>
              <a:buChar char="•"/>
            </a:pPr>
            <a:r>
              <a:rPr lang="en-GB" sz="1400" dirty="0">
                <a:solidFill>
                  <a:srgbClr val="000000"/>
                </a:solidFill>
                <a:latin typeface="Arial Black" panose="020B0A04020102020204" pitchFamily="34" charset="0"/>
              </a:rPr>
              <a:t>Sticky mud led to the knights becoming bogged down which would cause them to fall and would make it difficult for them to get back to their feet,</a:t>
            </a:r>
          </a:p>
          <a:p>
            <a:pPr marL="285750" indent="-285750" algn="l">
              <a:buFont typeface="Arial" panose="020B0604020202020204" pitchFamily="34" charset="0"/>
              <a:buChar char="•"/>
            </a:pPr>
            <a:r>
              <a:rPr lang="en-GB" sz="1400" dirty="0">
                <a:solidFill>
                  <a:srgbClr val="000000"/>
                </a:solidFill>
                <a:latin typeface="Arial Black" panose="020B0A04020102020204" pitchFamily="34" charset="0"/>
              </a:rPr>
              <a:t>Sheer numbers of knights in the battlefield meant some may fall and the struggle to get back to their feet which would have led to them drowning or suffocating in the mud,</a:t>
            </a:r>
          </a:p>
          <a:p>
            <a:pPr marL="285750" indent="-285750" algn="l">
              <a:buFont typeface="Arial" panose="020B0604020202020204" pitchFamily="34" charset="0"/>
              <a:buChar char="•"/>
            </a:pPr>
            <a:r>
              <a:rPr lang="en-GB" sz="1400" dirty="0">
                <a:solidFill>
                  <a:srgbClr val="000000"/>
                </a:solidFill>
                <a:latin typeface="Arial Black" panose="020B0A04020102020204" pitchFamily="34" charset="0"/>
              </a:rPr>
              <a:t>The English would have been physically fresher due to having lighter armour.</a:t>
            </a:r>
          </a:p>
          <a:p>
            <a:pPr algn="l"/>
            <a:endParaRPr lang="en-GB" sz="1400" b="0" i="0" dirty="0">
              <a:solidFill>
                <a:srgbClr val="000000"/>
              </a:solidFill>
              <a:effectLst/>
              <a:latin typeface="Arial Black" panose="020B0A04020102020204" pitchFamily="34" charset="0"/>
            </a:endParaRPr>
          </a:p>
          <a:p>
            <a:endParaRPr lang="en-GB" dirty="0"/>
          </a:p>
        </p:txBody>
      </p:sp>
      <p:pic>
        <p:nvPicPr>
          <p:cNvPr id="4" name="Picture 3">
            <a:extLst>
              <a:ext uri="{FF2B5EF4-FFF2-40B4-BE49-F238E27FC236}">
                <a16:creationId xmlns:a16="http://schemas.microsoft.com/office/drawing/2014/main" id="{3CA6610E-A4A8-4B58-DF55-DDD6F7B2DFF7}"/>
              </a:ext>
            </a:extLst>
          </p:cNvPr>
          <p:cNvPicPr>
            <a:picLocks noChangeAspect="1"/>
          </p:cNvPicPr>
          <p:nvPr/>
        </p:nvPicPr>
        <p:blipFill rotWithShape="1">
          <a:blip r:embed="rId3"/>
          <a:srcRect l="16144" r="15798"/>
          <a:stretch/>
        </p:blipFill>
        <p:spPr>
          <a:xfrm>
            <a:off x="8282151" y="2560320"/>
            <a:ext cx="3016469" cy="3893032"/>
          </a:xfrm>
          <a:prstGeom prst="rect">
            <a:avLst/>
          </a:prstGeom>
        </p:spPr>
      </p:pic>
    </p:spTree>
    <p:extLst>
      <p:ext uri="{BB962C8B-B14F-4D97-AF65-F5344CB8AC3E}">
        <p14:creationId xmlns:p14="http://schemas.microsoft.com/office/powerpoint/2010/main" val="23435076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CEFAB-04EE-4FE4-22F1-3112C397ED28}"/>
              </a:ext>
            </a:extLst>
          </p:cNvPr>
          <p:cNvSpPr>
            <a:spLocks noGrp="1"/>
          </p:cNvSpPr>
          <p:nvPr>
            <p:ph type="title"/>
          </p:nvPr>
        </p:nvSpPr>
        <p:spPr/>
        <p:txBody>
          <a:bodyPr/>
          <a:lstStyle/>
          <a:p>
            <a:r>
              <a:rPr lang="en-GB" dirty="0"/>
              <a:t>Longbow </a:t>
            </a:r>
          </a:p>
        </p:txBody>
      </p:sp>
      <p:sp>
        <p:nvSpPr>
          <p:cNvPr id="3" name="Content Placeholder 2">
            <a:extLst>
              <a:ext uri="{FF2B5EF4-FFF2-40B4-BE49-F238E27FC236}">
                <a16:creationId xmlns:a16="http://schemas.microsoft.com/office/drawing/2014/main" id="{F27958C7-E120-A41E-9449-F4F7A137627C}"/>
              </a:ext>
            </a:extLst>
          </p:cNvPr>
          <p:cNvSpPr>
            <a:spLocks noGrp="1"/>
          </p:cNvSpPr>
          <p:nvPr>
            <p:ph sz="quarter" idx="13"/>
          </p:nvPr>
        </p:nvSpPr>
        <p:spPr>
          <a:xfrm>
            <a:off x="539496" y="2627586"/>
            <a:ext cx="7301221" cy="3794234"/>
          </a:xfrm>
        </p:spPr>
        <p:txBody>
          <a:bodyPr>
            <a:normAutofit/>
          </a:bodyPr>
          <a:lstStyle/>
          <a:p>
            <a:r>
              <a:rPr lang="en-GB" sz="1600" dirty="0">
                <a:latin typeface="Arial Black" panose="020B0A04020102020204" pitchFamily="34" charset="0"/>
              </a:rPr>
              <a:t>The longbow was invented by the celts around 1180, however the English military didn’t start using it until the 1300’s. The Bow would approximately be around six foot in length and 5/8’s of an inch wide</a:t>
            </a:r>
          </a:p>
          <a:p>
            <a:pPr marL="285750" indent="-285750">
              <a:buFont typeface="Arial" panose="020B0604020202020204" pitchFamily="34" charset="0"/>
              <a:buChar char="•"/>
            </a:pPr>
            <a:r>
              <a:rPr lang="en-GB" sz="1600" dirty="0">
                <a:latin typeface="Arial Black" panose="020B0A04020102020204" pitchFamily="34" charset="0"/>
              </a:rPr>
              <a:t>Draw weight of 140 pounds</a:t>
            </a:r>
          </a:p>
          <a:p>
            <a:pPr marL="285750" indent="-285750">
              <a:buFont typeface="Arial" panose="020B0604020202020204" pitchFamily="34" charset="0"/>
              <a:buChar char="•"/>
            </a:pPr>
            <a:r>
              <a:rPr lang="en-GB" sz="1600" dirty="0">
                <a:latin typeface="Arial Black" panose="020B0A04020102020204" pitchFamily="34" charset="0"/>
              </a:rPr>
              <a:t>Penetrate armour at 100 yards</a:t>
            </a:r>
          </a:p>
        </p:txBody>
      </p:sp>
      <p:pic>
        <p:nvPicPr>
          <p:cNvPr id="5" name="Picture 4">
            <a:extLst>
              <a:ext uri="{FF2B5EF4-FFF2-40B4-BE49-F238E27FC236}">
                <a16:creationId xmlns:a16="http://schemas.microsoft.com/office/drawing/2014/main" id="{23F70574-2024-3711-6A16-3E7DC03145C8}"/>
              </a:ext>
            </a:extLst>
          </p:cNvPr>
          <p:cNvPicPr>
            <a:picLocks noChangeAspect="1"/>
          </p:cNvPicPr>
          <p:nvPr/>
        </p:nvPicPr>
        <p:blipFill>
          <a:blip r:embed="rId3"/>
          <a:stretch>
            <a:fillRect/>
          </a:stretch>
        </p:blipFill>
        <p:spPr>
          <a:xfrm>
            <a:off x="7631824" y="2944407"/>
            <a:ext cx="3803431" cy="3093326"/>
          </a:xfrm>
          <a:prstGeom prst="rect">
            <a:avLst/>
          </a:prstGeom>
          <a:scene3d>
            <a:camera prst="orthographicFront">
              <a:rot lat="0" lon="21599987" rev="5400000"/>
            </a:camera>
            <a:lightRig rig="threePt" dir="t"/>
          </a:scene3d>
        </p:spPr>
      </p:pic>
    </p:spTree>
    <p:extLst>
      <p:ext uri="{BB962C8B-B14F-4D97-AF65-F5344CB8AC3E}">
        <p14:creationId xmlns:p14="http://schemas.microsoft.com/office/powerpoint/2010/main" val="22156085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07D50-D0BC-E4FF-A2DA-500245C2E334}"/>
              </a:ext>
            </a:extLst>
          </p:cNvPr>
          <p:cNvSpPr>
            <a:spLocks noGrp="1"/>
          </p:cNvSpPr>
          <p:nvPr>
            <p:ph type="title"/>
          </p:nvPr>
        </p:nvSpPr>
        <p:spPr/>
        <p:txBody>
          <a:bodyPr/>
          <a:lstStyle/>
          <a:p>
            <a:r>
              <a:rPr lang="en-GB" dirty="0"/>
              <a:t>Bodkin Arrow</a:t>
            </a:r>
          </a:p>
        </p:txBody>
      </p:sp>
      <p:sp>
        <p:nvSpPr>
          <p:cNvPr id="3" name="Content Placeholder 2">
            <a:extLst>
              <a:ext uri="{FF2B5EF4-FFF2-40B4-BE49-F238E27FC236}">
                <a16:creationId xmlns:a16="http://schemas.microsoft.com/office/drawing/2014/main" id="{B35C9F13-C2F0-7C0C-167A-2B73DC747A79}"/>
              </a:ext>
            </a:extLst>
          </p:cNvPr>
          <p:cNvSpPr>
            <a:spLocks noGrp="1"/>
          </p:cNvSpPr>
          <p:nvPr>
            <p:ph sz="quarter" idx="13"/>
          </p:nvPr>
        </p:nvSpPr>
        <p:spPr>
          <a:xfrm>
            <a:off x="539496" y="2560320"/>
            <a:ext cx="7006932" cy="3977640"/>
          </a:xfrm>
        </p:spPr>
        <p:txBody>
          <a:bodyPr>
            <a:normAutofit/>
          </a:bodyPr>
          <a:lstStyle/>
          <a:p>
            <a:pPr algn="l"/>
            <a:r>
              <a:rPr lang="en-GB" sz="1100" b="0" i="0" dirty="0">
                <a:solidFill>
                  <a:srgbClr val="404040"/>
                </a:solidFill>
                <a:effectLst/>
                <a:latin typeface="Arial Black" panose="020B0A04020102020204" pitchFamily="34" charset="0"/>
              </a:rPr>
              <a:t>The Needle Bodkin arrow was a useful and common design of arrow head across a wide span of history when and where ever maille or non metal armours were prevalent. They fell out of use in the latter part of middle ages in Europe with the increasing use of plate armour.</a:t>
            </a:r>
          </a:p>
          <a:p>
            <a:pPr algn="l">
              <a:buFont typeface="Arial" panose="020B0604020202020204" pitchFamily="34" charset="0"/>
              <a:buChar char="•"/>
            </a:pPr>
            <a:r>
              <a:rPr lang="en-GB" sz="1100" b="0" i="0" dirty="0">
                <a:solidFill>
                  <a:srgbClr val="404040"/>
                </a:solidFill>
                <a:effectLst/>
                <a:latin typeface="Arial Black" panose="020B0A04020102020204" pitchFamily="34" charset="0"/>
              </a:rPr>
              <a:t>Approximately 11 cm in length.</a:t>
            </a:r>
          </a:p>
          <a:p>
            <a:pPr algn="l">
              <a:buFont typeface="Arial" panose="020B0604020202020204" pitchFamily="34" charset="0"/>
              <a:buChar char="•"/>
            </a:pPr>
            <a:r>
              <a:rPr lang="en-GB" sz="1100" b="0" i="0" dirty="0">
                <a:solidFill>
                  <a:srgbClr val="404040"/>
                </a:solidFill>
                <a:effectLst/>
                <a:latin typeface="Arial Black" panose="020B0A04020102020204" pitchFamily="34" charset="0"/>
              </a:rPr>
              <a:t>Average weight in grains 275 – 330..</a:t>
            </a:r>
          </a:p>
          <a:p>
            <a:pPr algn="l">
              <a:buFont typeface="Arial" panose="020B0604020202020204" pitchFamily="34" charset="0"/>
              <a:buChar char="•"/>
            </a:pPr>
            <a:r>
              <a:rPr lang="en-GB" sz="1100" b="0" i="0" dirty="0">
                <a:solidFill>
                  <a:srgbClr val="282C2C"/>
                </a:solidFill>
                <a:effectLst/>
                <a:latin typeface="Arial Black" panose="020B0A04020102020204" pitchFamily="34" charset="0"/>
              </a:rPr>
              <a:t>Wrought iron is reasonably ductile and can be rendered much harder by introducing carbon to create a steel</a:t>
            </a:r>
            <a:endParaRPr lang="en-GB" sz="1100" b="0" i="0" dirty="0">
              <a:solidFill>
                <a:srgbClr val="404040"/>
              </a:solidFill>
              <a:effectLst/>
              <a:latin typeface="Arial Black" panose="020B0A04020102020204" pitchFamily="34" charset="0"/>
            </a:endParaRPr>
          </a:p>
          <a:p>
            <a:pPr algn="l">
              <a:buFont typeface="Arial" panose="020B0604020202020204" pitchFamily="34" charset="0"/>
              <a:buChar char="•"/>
            </a:pPr>
            <a:endParaRPr lang="en-GB" b="0" i="0" dirty="0">
              <a:solidFill>
                <a:srgbClr val="404040"/>
              </a:solidFill>
              <a:effectLst/>
              <a:latin typeface="Arial" panose="020B0604020202020204" pitchFamily="34" charset="0"/>
            </a:endParaRPr>
          </a:p>
          <a:p>
            <a:endParaRPr lang="en-GB" dirty="0"/>
          </a:p>
        </p:txBody>
      </p:sp>
      <p:pic>
        <p:nvPicPr>
          <p:cNvPr id="4" name="Picture 3">
            <a:extLst>
              <a:ext uri="{FF2B5EF4-FFF2-40B4-BE49-F238E27FC236}">
                <a16:creationId xmlns:a16="http://schemas.microsoft.com/office/drawing/2014/main" id="{5382A252-BDFE-F49D-24EF-9A12F6C79B41}"/>
              </a:ext>
            </a:extLst>
          </p:cNvPr>
          <p:cNvPicPr>
            <a:picLocks noChangeAspect="1"/>
          </p:cNvPicPr>
          <p:nvPr/>
        </p:nvPicPr>
        <p:blipFill rotWithShape="1">
          <a:blip r:embed="rId3"/>
          <a:srcRect l="-1130" t="5221" r="6796" b="1986"/>
          <a:stretch/>
        </p:blipFill>
        <p:spPr>
          <a:xfrm>
            <a:off x="7819697" y="2648606"/>
            <a:ext cx="3647089" cy="3436883"/>
          </a:xfrm>
          <a:prstGeom prst="rect">
            <a:avLst/>
          </a:prstGeom>
        </p:spPr>
      </p:pic>
    </p:spTree>
    <p:extLst>
      <p:ext uri="{BB962C8B-B14F-4D97-AF65-F5344CB8AC3E}">
        <p14:creationId xmlns:p14="http://schemas.microsoft.com/office/powerpoint/2010/main" val="20516213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525F8-8A05-A546-35EE-3B03A653590A}"/>
              </a:ext>
            </a:extLst>
          </p:cNvPr>
          <p:cNvSpPr>
            <a:spLocks noGrp="1"/>
          </p:cNvSpPr>
          <p:nvPr>
            <p:ph type="title"/>
          </p:nvPr>
        </p:nvSpPr>
        <p:spPr/>
        <p:txBody>
          <a:bodyPr/>
          <a:lstStyle/>
          <a:p>
            <a:r>
              <a:rPr lang="en-GB" dirty="0"/>
              <a:t>Weather</a:t>
            </a:r>
          </a:p>
        </p:txBody>
      </p:sp>
      <p:sp>
        <p:nvSpPr>
          <p:cNvPr id="3" name="Content Placeholder 2">
            <a:extLst>
              <a:ext uri="{FF2B5EF4-FFF2-40B4-BE49-F238E27FC236}">
                <a16:creationId xmlns:a16="http://schemas.microsoft.com/office/drawing/2014/main" id="{C5F52018-E923-1FF0-BFCB-815FBD266CB7}"/>
              </a:ext>
            </a:extLst>
          </p:cNvPr>
          <p:cNvSpPr>
            <a:spLocks noGrp="1"/>
          </p:cNvSpPr>
          <p:nvPr>
            <p:ph sz="quarter" idx="13"/>
          </p:nvPr>
        </p:nvSpPr>
        <p:spPr>
          <a:xfrm>
            <a:off x="539496" y="2560320"/>
            <a:ext cx="7427345" cy="3977640"/>
          </a:xfrm>
        </p:spPr>
        <p:txBody>
          <a:bodyPr>
            <a:normAutofit/>
          </a:bodyPr>
          <a:lstStyle/>
          <a:p>
            <a:r>
              <a:rPr lang="en-GB" sz="1100" b="0" i="0" dirty="0">
                <a:solidFill>
                  <a:srgbClr val="202124"/>
                </a:solidFill>
                <a:effectLst/>
                <a:latin typeface="Arial Black" panose="020B0A04020102020204" pitchFamily="34" charset="0"/>
              </a:rPr>
              <a:t>The night befor</a:t>
            </a:r>
            <a:r>
              <a:rPr lang="en-GB" sz="1100" dirty="0">
                <a:solidFill>
                  <a:srgbClr val="202124"/>
                </a:solidFill>
                <a:latin typeface="Arial Black" panose="020B0A04020102020204" pitchFamily="34" charset="0"/>
              </a:rPr>
              <a:t>e the battle the following weather conditions occurred:</a:t>
            </a:r>
          </a:p>
          <a:p>
            <a:pPr marL="342900" indent="-342900">
              <a:buFont typeface="Arial" panose="020B0604020202020204" pitchFamily="34" charset="0"/>
              <a:buChar char="•"/>
            </a:pPr>
            <a:r>
              <a:rPr lang="en-GB" sz="1100" b="0" i="0" dirty="0">
                <a:solidFill>
                  <a:srgbClr val="202124"/>
                </a:solidFill>
                <a:effectLst/>
                <a:latin typeface="Arial Black" panose="020B0A04020102020204" pitchFamily="34" charset="0"/>
              </a:rPr>
              <a:t>Strong winds</a:t>
            </a:r>
          </a:p>
          <a:p>
            <a:pPr marL="342900" indent="-342900">
              <a:buFont typeface="Arial" panose="020B0604020202020204" pitchFamily="34" charset="0"/>
              <a:buChar char="•"/>
            </a:pPr>
            <a:r>
              <a:rPr lang="en-GB" sz="1100" b="0" i="0" dirty="0">
                <a:solidFill>
                  <a:srgbClr val="202124"/>
                </a:solidFill>
                <a:effectLst/>
                <a:latin typeface="Arial Black" panose="020B0A04020102020204" pitchFamily="34" charset="0"/>
              </a:rPr>
              <a:t>Torrential Down pours</a:t>
            </a:r>
          </a:p>
          <a:p>
            <a:r>
              <a:rPr lang="en-GB" sz="1100" b="0" i="0" dirty="0">
                <a:solidFill>
                  <a:srgbClr val="202124"/>
                </a:solidFill>
                <a:effectLst/>
                <a:latin typeface="Arial Black" panose="020B0A04020102020204" pitchFamily="34" charset="0"/>
              </a:rPr>
              <a:t>The morning of the battle the rain had stopped however this had in turn changed the field of battle into a quagmire</a:t>
            </a:r>
          </a:p>
          <a:p>
            <a:endParaRPr lang="en-GB" dirty="0">
              <a:solidFill>
                <a:srgbClr val="202124"/>
              </a:solidFill>
              <a:latin typeface="arial" panose="020B0604020202020204" pitchFamily="34" charset="0"/>
            </a:endParaRPr>
          </a:p>
        </p:txBody>
      </p:sp>
      <p:pic>
        <p:nvPicPr>
          <p:cNvPr id="4" name="Picture 3">
            <a:extLst>
              <a:ext uri="{FF2B5EF4-FFF2-40B4-BE49-F238E27FC236}">
                <a16:creationId xmlns:a16="http://schemas.microsoft.com/office/drawing/2014/main" id="{F7A23697-FE1C-6AE8-952B-4F216FAD6719}"/>
              </a:ext>
            </a:extLst>
          </p:cNvPr>
          <p:cNvPicPr>
            <a:picLocks noChangeAspect="1"/>
          </p:cNvPicPr>
          <p:nvPr/>
        </p:nvPicPr>
        <p:blipFill rotWithShape="1">
          <a:blip r:embed="rId2"/>
          <a:srcRect l="31095" t="38964" r="38535"/>
          <a:stretch/>
        </p:blipFill>
        <p:spPr>
          <a:xfrm>
            <a:off x="8187558" y="2560320"/>
            <a:ext cx="3464945" cy="3323830"/>
          </a:xfrm>
          <a:prstGeom prst="rect">
            <a:avLst/>
          </a:prstGeom>
        </p:spPr>
      </p:pic>
    </p:spTree>
    <p:extLst>
      <p:ext uri="{BB962C8B-B14F-4D97-AF65-F5344CB8AC3E}">
        <p14:creationId xmlns:p14="http://schemas.microsoft.com/office/powerpoint/2010/main" val="20896302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525F8-8A05-A546-35EE-3B03A653590A}"/>
              </a:ext>
            </a:extLst>
          </p:cNvPr>
          <p:cNvSpPr>
            <a:spLocks noGrp="1"/>
          </p:cNvSpPr>
          <p:nvPr>
            <p:ph type="title"/>
          </p:nvPr>
        </p:nvSpPr>
        <p:spPr/>
        <p:txBody>
          <a:bodyPr/>
          <a:lstStyle/>
          <a:p>
            <a:r>
              <a:rPr lang="en-GB" dirty="0"/>
              <a:t>Strategy</a:t>
            </a:r>
          </a:p>
        </p:txBody>
      </p:sp>
      <p:sp>
        <p:nvSpPr>
          <p:cNvPr id="3" name="Content Placeholder 2">
            <a:extLst>
              <a:ext uri="{FF2B5EF4-FFF2-40B4-BE49-F238E27FC236}">
                <a16:creationId xmlns:a16="http://schemas.microsoft.com/office/drawing/2014/main" id="{C5F52018-E923-1FF0-BFCB-815FBD266CB7}"/>
              </a:ext>
            </a:extLst>
          </p:cNvPr>
          <p:cNvSpPr>
            <a:spLocks noGrp="1"/>
          </p:cNvSpPr>
          <p:nvPr>
            <p:ph sz="quarter" idx="13"/>
          </p:nvPr>
        </p:nvSpPr>
        <p:spPr>
          <a:xfrm>
            <a:off x="539496" y="2560320"/>
            <a:ext cx="7269690" cy="3977640"/>
          </a:xfrm>
        </p:spPr>
        <p:txBody>
          <a:bodyPr>
            <a:normAutofit fontScale="85000" lnSpcReduction="10000"/>
          </a:bodyPr>
          <a:lstStyle/>
          <a:p>
            <a:r>
              <a:rPr lang="en-GB" sz="1400" b="1" i="0" dirty="0">
                <a:solidFill>
                  <a:srgbClr val="000000"/>
                </a:solidFill>
                <a:effectLst/>
                <a:latin typeface="Arial Black" panose="020B0A04020102020204" pitchFamily="34" charset="0"/>
              </a:rPr>
              <a:t>The English strategy for the battle is described as follows:</a:t>
            </a:r>
          </a:p>
          <a:p>
            <a:pPr marL="342900" indent="-342900">
              <a:buFont typeface="Arial" panose="020B0604020202020204" pitchFamily="34" charset="0"/>
              <a:buChar char="•"/>
            </a:pPr>
            <a:r>
              <a:rPr lang="en-GB" sz="1400" b="1" i="0" dirty="0">
                <a:solidFill>
                  <a:srgbClr val="000000"/>
                </a:solidFill>
                <a:effectLst/>
                <a:latin typeface="Arial Black" panose="020B0A04020102020204" pitchFamily="34" charset="0"/>
              </a:rPr>
              <a:t>King henry </a:t>
            </a:r>
            <a:r>
              <a:rPr lang="en-GB" sz="1400" b="1" dirty="0">
                <a:solidFill>
                  <a:srgbClr val="000000"/>
                </a:solidFill>
                <a:latin typeface="Arial Black" panose="020B0A04020102020204" pitchFamily="34" charset="0"/>
              </a:rPr>
              <a:t>made the first move and sent his fighters into the field,</a:t>
            </a:r>
          </a:p>
          <a:p>
            <a:pPr marL="342900" indent="-342900">
              <a:buFont typeface="Arial" panose="020B0604020202020204" pitchFamily="34" charset="0"/>
              <a:buChar char="•"/>
            </a:pPr>
            <a:r>
              <a:rPr lang="en-GB" sz="1400" b="1" i="0" dirty="0">
                <a:solidFill>
                  <a:srgbClr val="000000"/>
                </a:solidFill>
                <a:effectLst/>
                <a:latin typeface="Arial Black" panose="020B0A04020102020204" pitchFamily="34" charset="0"/>
              </a:rPr>
              <a:t>Henry created long spikes to disable the French cavalry and protect his longbowmen who then launched their arrows,</a:t>
            </a:r>
          </a:p>
          <a:p>
            <a:pPr marL="342900" indent="-342900">
              <a:buFont typeface="Arial" panose="020B0604020202020204" pitchFamily="34" charset="0"/>
              <a:buChar char="•"/>
            </a:pPr>
            <a:r>
              <a:rPr lang="en-GB" sz="1400" b="1" i="0" dirty="0">
                <a:solidFill>
                  <a:srgbClr val="000000"/>
                </a:solidFill>
                <a:effectLst/>
                <a:latin typeface="Arial Black" panose="020B0A04020102020204" pitchFamily="34" charset="0"/>
              </a:rPr>
              <a:t>The French then retaliated by sending in mounted knights to the battle field,</a:t>
            </a:r>
          </a:p>
          <a:p>
            <a:pPr marL="342900" indent="-342900">
              <a:buFont typeface="Arial" panose="020B0604020202020204" pitchFamily="34" charset="0"/>
              <a:buChar char="•"/>
            </a:pPr>
            <a:r>
              <a:rPr lang="en-GB" sz="1400" b="1" i="0" dirty="0">
                <a:solidFill>
                  <a:srgbClr val="000000"/>
                </a:solidFill>
                <a:effectLst/>
                <a:latin typeface="Arial Black" panose="020B0A04020102020204" pitchFamily="34" charset="0"/>
              </a:rPr>
              <a:t>It is said that this charge was too late due to the lack in numbers and losing control of the horses due to the arrows disabling the horses,</a:t>
            </a:r>
          </a:p>
          <a:p>
            <a:pPr marL="342900" indent="-342900">
              <a:buFont typeface="Arial" panose="020B0604020202020204" pitchFamily="34" charset="0"/>
              <a:buChar char="•"/>
            </a:pPr>
            <a:r>
              <a:rPr lang="en-GB" sz="1400" b="1" i="0" dirty="0">
                <a:solidFill>
                  <a:srgbClr val="000000"/>
                </a:solidFill>
                <a:effectLst/>
                <a:latin typeface="Arial Black" panose="020B0A04020102020204" pitchFamily="34" charset="0"/>
              </a:rPr>
              <a:t>The horses als</a:t>
            </a:r>
            <a:r>
              <a:rPr lang="en-GB" sz="1400" b="1" dirty="0">
                <a:solidFill>
                  <a:srgbClr val="000000"/>
                </a:solidFill>
                <a:latin typeface="Arial Black" panose="020B0A04020102020204" pitchFamily="34" charset="0"/>
              </a:rPr>
              <a:t>o churned up the battlefield making the already poor conditions for the foot soldiers even worse.</a:t>
            </a:r>
            <a:endParaRPr lang="en-GB" sz="1400" b="1" i="0" dirty="0">
              <a:solidFill>
                <a:srgbClr val="000000"/>
              </a:solidFill>
              <a:effectLst/>
              <a:latin typeface="Arial Black" panose="020B0A04020102020204" pitchFamily="34" charset="0"/>
            </a:endParaRPr>
          </a:p>
          <a:p>
            <a:endParaRPr lang="en-GB" dirty="0"/>
          </a:p>
        </p:txBody>
      </p:sp>
      <p:pic>
        <p:nvPicPr>
          <p:cNvPr id="5" name="Picture 4">
            <a:extLst>
              <a:ext uri="{FF2B5EF4-FFF2-40B4-BE49-F238E27FC236}">
                <a16:creationId xmlns:a16="http://schemas.microsoft.com/office/drawing/2014/main" id="{E12A5A27-9DBB-3BD2-24DB-AF5F06D98A39}"/>
              </a:ext>
            </a:extLst>
          </p:cNvPr>
          <p:cNvPicPr>
            <a:picLocks noChangeAspect="1"/>
          </p:cNvPicPr>
          <p:nvPr/>
        </p:nvPicPr>
        <p:blipFill>
          <a:blip r:embed="rId2"/>
          <a:stretch>
            <a:fillRect/>
          </a:stretch>
        </p:blipFill>
        <p:spPr>
          <a:xfrm>
            <a:off x="7641021" y="2764221"/>
            <a:ext cx="4141075" cy="3531476"/>
          </a:xfrm>
          <a:prstGeom prst="rect">
            <a:avLst/>
          </a:prstGeom>
        </p:spPr>
      </p:pic>
    </p:spTree>
    <p:extLst>
      <p:ext uri="{BB962C8B-B14F-4D97-AF65-F5344CB8AC3E}">
        <p14:creationId xmlns:p14="http://schemas.microsoft.com/office/powerpoint/2010/main" val="26034649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00C58-2D5C-39C8-EB8C-66D728C2F117}"/>
              </a:ext>
            </a:extLst>
          </p:cNvPr>
          <p:cNvSpPr>
            <a:spLocks noGrp="1"/>
          </p:cNvSpPr>
          <p:nvPr>
            <p:ph type="title"/>
          </p:nvPr>
        </p:nvSpPr>
        <p:spPr/>
        <p:txBody>
          <a:bodyPr/>
          <a:lstStyle/>
          <a:p>
            <a:r>
              <a:rPr lang="en-GB" dirty="0"/>
              <a:t>Key Findings Technical Report</a:t>
            </a:r>
          </a:p>
        </p:txBody>
      </p:sp>
      <p:sp>
        <p:nvSpPr>
          <p:cNvPr id="3" name="Content Placeholder 2">
            <a:extLst>
              <a:ext uri="{FF2B5EF4-FFF2-40B4-BE49-F238E27FC236}">
                <a16:creationId xmlns:a16="http://schemas.microsoft.com/office/drawing/2014/main" id="{DEF08CBF-4FEE-9FF8-18EC-C82503A6BFAA}"/>
              </a:ext>
            </a:extLst>
          </p:cNvPr>
          <p:cNvSpPr>
            <a:spLocks noGrp="1"/>
          </p:cNvSpPr>
          <p:nvPr>
            <p:ph sz="quarter" idx="13"/>
          </p:nvPr>
        </p:nvSpPr>
        <p:spPr>
          <a:xfrm>
            <a:off x="539496" y="2560320"/>
            <a:ext cx="4642104" cy="3977640"/>
          </a:xfrm>
        </p:spPr>
        <p:txBody>
          <a:bodyPr>
            <a:normAutofit/>
          </a:bodyPr>
          <a:lstStyle/>
          <a:p>
            <a:pPr marL="342900" indent="-342900">
              <a:buFont typeface="Arial" panose="020B0604020202020204" pitchFamily="34" charset="0"/>
              <a:buChar char="•"/>
            </a:pPr>
            <a:r>
              <a:rPr lang="en-GB" sz="1200" b="0" i="0" dirty="0">
                <a:solidFill>
                  <a:srgbClr val="000000"/>
                </a:solidFill>
                <a:effectLst/>
                <a:latin typeface="Arial Black" panose="020B0A04020102020204" pitchFamily="34" charset="0"/>
              </a:rPr>
              <a:t>The arrows would have been unlikely to have perforated </a:t>
            </a:r>
            <a:r>
              <a:rPr lang="en-GB" sz="1200" dirty="0">
                <a:solidFill>
                  <a:srgbClr val="000000"/>
                </a:solidFill>
                <a:latin typeface="Arial Black" panose="020B0A04020102020204" pitchFamily="34" charset="0"/>
              </a:rPr>
              <a:t>the armour unless it found an imperfection within the plate. It is most likely to have bounced of the plate armour or penetrated.</a:t>
            </a:r>
          </a:p>
          <a:p>
            <a:pPr marL="342900" indent="-342900">
              <a:buFont typeface="Arial" panose="020B0604020202020204" pitchFamily="34" charset="0"/>
              <a:buChar char="•"/>
            </a:pPr>
            <a:r>
              <a:rPr lang="en-GB" sz="1200" dirty="0">
                <a:solidFill>
                  <a:srgbClr val="000000"/>
                </a:solidFill>
                <a:latin typeface="Arial Black" panose="020B0A04020102020204" pitchFamily="34" charset="0"/>
              </a:rPr>
              <a:t>The manufacture of the bodkin arrow had an early annealing process where the arrow head was baked in a bone based solution to add more of a carbon property</a:t>
            </a:r>
          </a:p>
        </p:txBody>
      </p:sp>
      <p:pic>
        <p:nvPicPr>
          <p:cNvPr id="5" name="Picture 4">
            <a:extLst>
              <a:ext uri="{FF2B5EF4-FFF2-40B4-BE49-F238E27FC236}">
                <a16:creationId xmlns:a16="http://schemas.microsoft.com/office/drawing/2014/main" id="{1C912028-0415-790C-873E-B927BF591753}"/>
              </a:ext>
            </a:extLst>
          </p:cNvPr>
          <p:cNvPicPr>
            <a:picLocks noChangeAspect="1"/>
          </p:cNvPicPr>
          <p:nvPr/>
        </p:nvPicPr>
        <p:blipFill rotWithShape="1">
          <a:blip r:embed="rId2"/>
          <a:srcRect l="14039" t="9412" r="14970" b="18235"/>
          <a:stretch/>
        </p:blipFill>
        <p:spPr>
          <a:xfrm>
            <a:off x="7739411" y="2407023"/>
            <a:ext cx="3811614" cy="3950803"/>
          </a:xfrm>
          <a:prstGeom prst="rect">
            <a:avLst/>
          </a:prstGeom>
        </p:spPr>
      </p:pic>
    </p:spTree>
    <p:extLst>
      <p:ext uri="{BB962C8B-B14F-4D97-AF65-F5344CB8AC3E}">
        <p14:creationId xmlns:p14="http://schemas.microsoft.com/office/powerpoint/2010/main" val="27514732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5C802-D224-E95A-9038-391534CC9B78}"/>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33877287-E186-9050-8E0C-383D572723F7}"/>
              </a:ext>
            </a:extLst>
          </p:cNvPr>
          <p:cNvSpPr>
            <a:spLocks noGrp="1"/>
          </p:cNvSpPr>
          <p:nvPr>
            <p:ph sz="quarter" idx="13"/>
          </p:nvPr>
        </p:nvSpPr>
        <p:spPr>
          <a:xfrm>
            <a:off x="539496" y="2560320"/>
            <a:ext cx="6565497" cy="3977640"/>
          </a:xfrm>
        </p:spPr>
        <p:txBody>
          <a:bodyPr>
            <a:normAutofit/>
          </a:bodyPr>
          <a:lstStyle/>
          <a:p>
            <a:r>
              <a:rPr lang="en-GB" sz="1100" b="0" i="0" dirty="0">
                <a:solidFill>
                  <a:srgbClr val="000000"/>
                </a:solidFill>
                <a:effectLst/>
                <a:latin typeface="Arial Black" panose="020B0A04020102020204" pitchFamily="34" charset="0"/>
              </a:rPr>
              <a:t>The following points </a:t>
            </a:r>
            <a:r>
              <a:rPr lang="en-GB" sz="1100" dirty="0">
                <a:solidFill>
                  <a:srgbClr val="000000"/>
                </a:solidFill>
                <a:latin typeface="Arial Black" panose="020B0A04020102020204" pitchFamily="34" charset="0"/>
              </a:rPr>
              <a:t>are needed to be considered when deciding weather the longbow was the decisive weapon of the battle of Agincourt: </a:t>
            </a:r>
          </a:p>
          <a:p>
            <a:pPr marL="342900" indent="-342900">
              <a:buFont typeface="Arial" panose="020B0604020202020204" pitchFamily="34" charset="0"/>
              <a:buChar char="•"/>
            </a:pPr>
            <a:r>
              <a:rPr lang="en-GB" sz="1100" b="0" i="0" dirty="0">
                <a:solidFill>
                  <a:srgbClr val="000000"/>
                </a:solidFill>
                <a:effectLst/>
                <a:latin typeface="Arial Black" panose="020B0A04020102020204" pitchFamily="34" charset="0"/>
              </a:rPr>
              <a:t>Terrain</a:t>
            </a:r>
          </a:p>
          <a:p>
            <a:pPr marL="342900" indent="-342900">
              <a:buFont typeface="Arial" panose="020B0604020202020204" pitchFamily="34" charset="0"/>
              <a:buChar char="•"/>
            </a:pPr>
            <a:r>
              <a:rPr lang="en-GB" sz="1100" b="0" i="0" dirty="0">
                <a:solidFill>
                  <a:srgbClr val="000000"/>
                </a:solidFill>
                <a:effectLst/>
                <a:latin typeface="Arial Black" panose="020B0A04020102020204" pitchFamily="34" charset="0"/>
              </a:rPr>
              <a:t>Weather conditions</a:t>
            </a:r>
          </a:p>
          <a:p>
            <a:pPr marL="342900" indent="-342900">
              <a:buFont typeface="Arial" panose="020B0604020202020204" pitchFamily="34" charset="0"/>
              <a:buChar char="•"/>
            </a:pPr>
            <a:r>
              <a:rPr lang="en-GB" sz="1100" b="0" i="0" dirty="0">
                <a:solidFill>
                  <a:srgbClr val="000000"/>
                </a:solidFill>
                <a:effectLst/>
                <a:latin typeface="Arial Black" panose="020B0A04020102020204" pitchFamily="34" charset="0"/>
              </a:rPr>
              <a:t>The energetic cost to the heavily armoured soldiers trudging through effectively a marsh.</a:t>
            </a:r>
          </a:p>
          <a:p>
            <a:pPr marL="342900" indent="-342900">
              <a:buFont typeface="Arial" panose="020B0604020202020204" pitchFamily="34" charset="0"/>
              <a:buChar char="•"/>
            </a:pPr>
            <a:r>
              <a:rPr lang="en-GB" sz="1100" dirty="0">
                <a:solidFill>
                  <a:srgbClr val="000000"/>
                </a:solidFill>
                <a:latin typeface="Arial Black" panose="020B0A04020102020204" pitchFamily="34" charset="0"/>
              </a:rPr>
              <a:t>Yes the longbow was the decisive weapon of the battle however this was not the sole reason for the English winning the battle.</a:t>
            </a:r>
            <a:endParaRPr lang="en-GB" sz="1100" dirty="0"/>
          </a:p>
          <a:p>
            <a:pPr marL="342900" indent="-342900">
              <a:buFont typeface="Arial" panose="020B0604020202020204" pitchFamily="34" charset="0"/>
              <a:buChar char="•"/>
            </a:pPr>
            <a:endParaRPr lang="en-GB" sz="1100" b="0" i="0" dirty="0">
              <a:solidFill>
                <a:srgbClr val="000000"/>
              </a:solidFill>
              <a:effectLst/>
              <a:latin typeface="Arial Black" panose="020B0A04020102020204" pitchFamily="34" charset="0"/>
            </a:endParaRPr>
          </a:p>
          <a:p>
            <a:pPr marL="342900" indent="-342900">
              <a:buFont typeface="Arial" panose="020B0604020202020204" pitchFamily="34" charset="0"/>
              <a:buChar char="•"/>
            </a:pPr>
            <a:endParaRPr lang="en-GB" sz="1600" dirty="0">
              <a:latin typeface="Arial Black" panose="020B0A04020102020204" pitchFamily="34" charset="0"/>
            </a:endParaRPr>
          </a:p>
        </p:txBody>
      </p:sp>
      <p:pic>
        <p:nvPicPr>
          <p:cNvPr id="4" name="Picture 3">
            <a:extLst>
              <a:ext uri="{FF2B5EF4-FFF2-40B4-BE49-F238E27FC236}">
                <a16:creationId xmlns:a16="http://schemas.microsoft.com/office/drawing/2014/main" id="{6ED65329-0B4D-E04C-F667-590A5ED30CD6}"/>
              </a:ext>
            </a:extLst>
          </p:cNvPr>
          <p:cNvPicPr>
            <a:picLocks noChangeAspect="1"/>
          </p:cNvPicPr>
          <p:nvPr/>
        </p:nvPicPr>
        <p:blipFill>
          <a:blip r:embed="rId2"/>
          <a:stretch>
            <a:fillRect/>
          </a:stretch>
        </p:blipFill>
        <p:spPr>
          <a:xfrm>
            <a:off x="7178566" y="2560320"/>
            <a:ext cx="4547511" cy="3903542"/>
          </a:xfrm>
          <a:prstGeom prst="rect">
            <a:avLst/>
          </a:prstGeom>
        </p:spPr>
      </p:pic>
    </p:spTree>
    <p:extLst>
      <p:ext uri="{BB962C8B-B14F-4D97-AF65-F5344CB8AC3E}">
        <p14:creationId xmlns:p14="http://schemas.microsoft.com/office/powerpoint/2010/main" val="34682217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2ECC9-500E-50AE-15B1-F99DB6D9EC82}"/>
              </a:ext>
            </a:extLst>
          </p:cNvPr>
          <p:cNvSpPr>
            <a:spLocks noGrp="1"/>
          </p:cNvSpPr>
          <p:nvPr>
            <p:ph type="title"/>
          </p:nvPr>
        </p:nvSpPr>
        <p:spPr/>
        <p:txBody>
          <a:bodyPr/>
          <a:lstStyle/>
          <a:p>
            <a:r>
              <a:rPr lang="en-GB" dirty="0"/>
              <a:t>Questions</a:t>
            </a:r>
          </a:p>
        </p:txBody>
      </p:sp>
      <p:pic>
        <p:nvPicPr>
          <p:cNvPr id="4" name="Content Placeholder 3">
            <a:extLst>
              <a:ext uri="{FF2B5EF4-FFF2-40B4-BE49-F238E27FC236}">
                <a16:creationId xmlns:a16="http://schemas.microsoft.com/office/drawing/2014/main" id="{EE850768-53D7-A029-F6E4-0AD10DA65DB5}"/>
              </a:ext>
            </a:extLst>
          </p:cNvPr>
          <p:cNvPicPr>
            <a:picLocks noGrp="1" noChangeAspect="1"/>
          </p:cNvPicPr>
          <p:nvPr>
            <p:ph sz="quarter" idx="13"/>
          </p:nvPr>
        </p:nvPicPr>
        <p:blipFill>
          <a:blip r:embed="rId2"/>
          <a:stretch>
            <a:fillRect/>
          </a:stretch>
        </p:blipFill>
        <p:spPr>
          <a:xfrm>
            <a:off x="1156138" y="2560638"/>
            <a:ext cx="10016359" cy="3976687"/>
          </a:xfrm>
          <a:prstGeom prst="rect">
            <a:avLst/>
          </a:prstGeom>
        </p:spPr>
      </p:pic>
    </p:spTree>
    <p:extLst>
      <p:ext uri="{BB962C8B-B14F-4D97-AF65-F5344CB8AC3E}">
        <p14:creationId xmlns:p14="http://schemas.microsoft.com/office/powerpoint/2010/main" val="2803192487"/>
      </p:ext>
    </p:extLst>
  </p:cSld>
  <p:clrMapOvr>
    <a:masterClrMapping/>
  </p:clrMapOvr>
</p:sld>
</file>

<file path=ppt/theme/theme1.xml><?xml version="1.0" encoding="utf-8"?>
<a:theme xmlns:a="http://schemas.openxmlformats.org/drawingml/2006/main" name="WelcomeDoc">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Segoe UI">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10001108_win32_fixed.potx" id="{9A9BE078-57A7-48B2-9D33-8EFC365D262A}" vid="{66905093-CF97-471D-A25F-2AFDA55216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{80E08339-D39C-4DEB-80BF-B610497644BD}tf10001108_win32</Template>
  <TotalTime>4748</TotalTime>
  <Words>897</Words>
  <Application>Microsoft Office PowerPoint</Application>
  <PresentationFormat>Widescreen</PresentationFormat>
  <Paragraphs>59</Paragraphs>
  <Slides>11</Slides>
  <Notes>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11</vt:i4>
      </vt:variant>
    </vt:vector>
  </HeadingPairs>
  <TitlesOfParts>
    <vt:vector size="21" baseType="lpstr">
      <vt:lpstr>Arial</vt:lpstr>
      <vt:lpstr>Arial</vt:lpstr>
      <vt:lpstr>Arial Black</vt:lpstr>
      <vt:lpstr>Arial Narrow</vt:lpstr>
      <vt:lpstr>Calibri</vt:lpstr>
      <vt:lpstr>graphik</vt:lpstr>
      <vt:lpstr>Montserrat</vt:lpstr>
      <vt:lpstr>Segoe UI</vt:lpstr>
      <vt:lpstr>Segoe UI Light</vt:lpstr>
      <vt:lpstr>WelcomeDoc</vt:lpstr>
      <vt:lpstr>Was the Longbow the decisive weapon at the Battle of Agincourt?</vt:lpstr>
      <vt:lpstr>What was the battle of Agincourt</vt:lpstr>
      <vt:lpstr>Factors of the battle</vt:lpstr>
      <vt:lpstr>Heavy Armour</vt:lpstr>
      <vt:lpstr>Longbow </vt:lpstr>
      <vt:lpstr>Bodkin Arrow</vt:lpstr>
      <vt:lpstr>Weather</vt:lpstr>
      <vt:lpstr>Strategy</vt:lpstr>
      <vt:lpstr>Key Findings Technical Report</vt:lpstr>
      <vt:lpstr>Conclusion</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Was the longbow the decisive weapon at the Battle of Agincourt?</dc:title>
  <dc:creator>scott Ling</dc:creator>
  <cp:keywords/>
  <cp:lastModifiedBy>Scott Micheal</cp:lastModifiedBy>
  <cp:revision>7</cp:revision>
  <dcterms:created xsi:type="dcterms:W3CDTF">2022-10-25T11:45:44Z</dcterms:created>
  <dcterms:modified xsi:type="dcterms:W3CDTF">2022-10-30T06:18:24Z</dcterms:modified>
  <cp:version/>
</cp:coreProperties>
</file>