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4"/>
  </p:notesMasterIdLst>
  <p:sldIdLst>
    <p:sldId id="621" r:id="rId4"/>
    <p:sldId id="634" r:id="rId5"/>
    <p:sldId id="352" r:id="rId6"/>
    <p:sldId id="636" r:id="rId7"/>
    <p:sldId id="354" r:id="rId8"/>
    <p:sldId id="629" r:id="rId9"/>
    <p:sldId id="641" r:id="rId10"/>
    <p:sldId id="640" r:id="rId11"/>
    <p:sldId id="642" r:id="rId12"/>
    <p:sldId id="643" r:id="rId1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B1F622-AB95-EA41-A5E5-1BBE9FE3F70D}" v="38" dt="2024-06-18T14:23:53.6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87" autoAdjust="0"/>
    <p:restoredTop sz="51332" autoAdjust="0"/>
  </p:normalViewPr>
  <p:slideViewPr>
    <p:cSldViewPr>
      <p:cViewPr varScale="1">
        <p:scale>
          <a:sx n="71" d="100"/>
          <a:sy n="71" d="100"/>
        </p:scale>
        <p:origin x="492"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19"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19/06/2024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19/06/2024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19/06/2024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19/06/2024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19/06/2024</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19/06/2024</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19/06/2024</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19/06/2024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19/06/2024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19/06/2024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19/06/2024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19/06/2024</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19/06/2024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LCHS4001</a:t>
            </a: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Academic and Employability Skills (ACE) </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1143000" y="3356992"/>
            <a:ext cx="6858000"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Assessment 1</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19/06/2024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10FD8-524F-AA71-88BC-870B4F95E54C}"/>
              </a:ext>
            </a:extLst>
          </p:cNvPr>
          <p:cNvSpPr>
            <a:spLocks noGrp="1"/>
          </p:cNvSpPr>
          <p:nvPr>
            <p:ph type="title"/>
          </p:nvPr>
        </p:nvSpPr>
        <p:spPr>
          <a:xfrm>
            <a:off x="2187921" y="-99392"/>
            <a:ext cx="4809191" cy="701526"/>
          </a:xfrm>
        </p:spPr>
        <p:txBody>
          <a:bodyPr/>
          <a:lstStyle/>
          <a:p>
            <a:r>
              <a:rPr lang="en-GB" sz="3400" b="1" dirty="0"/>
              <a:t>Task 1 Exploration</a:t>
            </a:r>
          </a:p>
        </p:txBody>
      </p:sp>
      <p:sp>
        <p:nvSpPr>
          <p:cNvPr id="3" name="Content Placeholder 2">
            <a:extLst>
              <a:ext uri="{FF2B5EF4-FFF2-40B4-BE49-F238E27FC236}">
                <a16:creationId xmlns:a16="http://schemas.microsoft.com/office/drawing/2014/main" id="{96355EB1-D111-CC29-E0D8-8C61D47C96F4}"/>
              </a:ext>
            </a:extLst>
          </p:cNvPr>
          <p:cNvSpPr>
            <a:spLocks noGrp="1"/>
          </p:cNvSpPr>
          <p:nvPr>
            <p:ph idx="1"/>
          </p:nvPr>
        </p:nvSpPr>
        <p:spPr>
          <a:xfrm>
            <a:off x="271690" y="114300"/>
            <a:ext cx="8641655" cy="3916363"/>
          </a:xfrm>
        </p:spPr>
        <p:txBody>
          <a:bodyPr/>
          <a:lstStyle/>
          <a:p>
            <a:pPr marL="0" indent="0" algn="just">
              <a:buNone/>
            </a:pPr>
            <a:endParaRPr lang="en-GB" sz="2300" dirty="0"/>
          </a:p>
          <a:p>
            <a:pPr marL="0" indent="0" algn="just">
              <a:buNone/>
            </a:pPr>
            <a:r>
              <a:rPr lang="en-GB" sz="2300" i="1" dirty="0"/>
              <a:t>In pairs, find the Assessment Brief on the Moodle.</a:t>
            </a:r>
          </a:p>
          <a:p>
            <a:pPr marL="0" indent="0" algn="just">
              <a:buNone/>
            </a:pPr>
            <a:endParaRPr lang="en-GB" sz="800" i="1" dirty="0"/>
          </a:p>
          <a:p>
            <a:pPr marL="0" indent="0" algn="just">
              <a:buNone/>
            </a:pPr>
            <a:r>
              <a:rPr lang="en-GB" sz="2300" i="1" dirty="0"/>
              <a:t>Using the brief to find out the information, answer the following questions:</a:t>
            </a:r>
          </a:p>
          <a:p>
            <a:pPr marL="457200" indent="-457200" algn="just">
              <a:buFont typeface="+mj-lt"/>
              <a:buAutoNum type="arabicPeriod"/>
            </a:pPr>
            <a:r>
              <a:rPr lang="en-GB" sz="2200" dirty="0"/>
              <a:t>What type of assessment is Task 1? (e.g. a quiz, an essay, a summary….)</a:t>
            </a:r>
          </a:p>
          <a:p>
            <a:pPr marL="457200" indent="-457200" algn="just">
              <a:buFont typeface="+mj-lt"/>
              <a:buAutoNum type="arabicPeriod"/>
            </a:pPr>
            <a:r>
              <a:rPr lang="en-GB" sz="2200" dirty="0"/>
              <a:t>How many words are needed for Task 1?</a:t>
            </a:r>
          </a:p>
          <a:p>
            <a:pPr marL="457200" indent="-457200" algn="just">
              <a:buFont typeface="+mj-lt"/>
              <a:buAutoNum type="arabicPeriod"/>
            </a:pPr>
            <a:r>
              <a:rPr lang="en-GB" sz="2200" dirty="0"/>
              <a:t>How many sources are needed for Task 1?</a:t>
            </a:r>
          </a:p>
          <a:p>
            <a:pPr marL="457200" indent="-457200" algn="just">
              <a:buFont typeface="+mj-lt"/>
              <a:buAutoNum type="arabicPeriod"/>
            </a:pPr>
            <a:r>
              <a:rPr lang="en-GB" sz="2200" dirty="0"/>
              <a:t>Of these sources, how many (minimum) do </a:t>
            </a:r>
            <a:r>
              <a:rPr lang="en-GB" sz="2200" b="1" dirty="0"/>
              <a:t>you</a:t>
            </a:r>
            <a:r>
              <a:rPr lang="en-GB" sz="2200" dirty="0"/>
              <a:t> need to find yourself and how many are provided for you?</a:t>
            </a:r>
          </a:p>
          <a:p>
            <a:pPr marL="457200" indent="-457200" algn="just">
              <a:buFont typeface="+mj-lt"/>
              <a:buAutoNum type="arabicPeriod"/>
            </a:pPr>
            <a:r>
              <a:rPr lang="en-GB" sz="2200" dirty="0"/>
              <a:t>Which criteria does Task 1 assess?</a:t>
            </a:r>
          </a:p>
          <a:p>
            <a:pPr marL="457200" indent="-457200" algn="just">
              <a:buFont typeface="+mj-lt"/>
              <a:buAutoNum type="arabicPeriod"/>
            </a:pPr>
            <a:r>
              <a:rPr lang="en-GB" sz="2200" dirty="0"/>
              <a:t>What are the maximum number of marks possible for Task 1?</a:t>
            </a:r>
          </a:p>
          <a:p>
            <a:pPr marL="457200" indent="-457200" algn="just">
              <a:buFont typeface="+mj-lt"/>
              <a:buAutoNum type="arabicPeriod"/>
            </a:pPr>
            <a:r>
              <a:rPr lang="en-GB" sz="2200" dirty="0"/>
              <a:t>How many topics should be written about for Task 1? What are the options?</a:t>
            </a:r>
          </a:p>
        </p:txBody>
      </p:sp>
      <p:sp>
        <p:nvSpPr>
          <p:cNvPr id="4" name="Date Placeholder 3">
            <a:extLst>
              <a:ext uri="{FF2B5EF4-FFF2-40B4-BE49-F238E27FC236}">
                <a16:creationId xmlns:a16="http://schemas.microsoft.com/office/drawing/2014/main" id="{41849C58-4351-583D-5992-D10D726A4D52}"/>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4151039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a:xfrm>
            <a:off x="457200" y="188640"/>
            <a:ext cx="8939336" cy="418058"/>
          </a:xfrm>
        </p:spPr>
        <p:txBody>
          <a:bodyPr/>
          <a:lstStyle/>
          <a:p>
            <a:pPr eaLnBrk="1" hangingPunct="1"/>
            <a:r>
              <a:rPr lang="en-GB" altLang="en-US" sz="4000" b="1" dirty="0"/>
              <a:t>Task 1 Exploration: </a:t>
            </a:r>
            <a:r>
              <a:rPr lang="en-GB" altLang="en-US" sz="4000" b="1" dirty="0">
                <a:solidFill>
                  <a:srgbClr val="FF0000"/>
                </a:solidFill>
              </a:rPr>
              <a:t>Answers</a:t>
            </a:r>
            <a:r>
              <a:rPr lang="en-GB" altLang="en-US" sz="4000" b="1" dirty="0"/>
              <a:t> </a:t>
            </a:r>
          </a:p>
        </p:txBody>
      </p:sp>
      <p:sp>
        <p:nvSpPr>
          <p:cNvPr id="19459" name="Rectangle 3"/>
          <p:cNvSpPr>
            <a:spLocks noGrp="1" noChangeArrowheads="1"/>
          </p:cNvSpPr>
          <p:nvPr>
            <p:ph type="body" idx="1"/>
          </p:nvPr>
        </p:nvSpPr>
        <p:spPr>
          <a:xfrm>
            <a:off x="446856" y="619274"/>
            <a:ext cx="8507288" cy="4822952"/>
          </a:xfrm>
        </p:spPr>
        <p:txBody>
          <a:bodyPr/>
          <a:lstStyle/>
          <a:p>
            <a:pPr marL="514350" indent="-514350" eaLnBrk="1" hangingPunct="1">
              <a:buFont typeface="+mj-lt"/>
              <a:buAutoNum type="arabicPeriod"/>
            </a:pPr>
            <a:r>
              <a:rPr lang="en-GB" altLang="en-US" sz="2400" dirty="0"/>
              <a:t>Task 1 is </a:t>
            </a:r>
            <a:r>
              <a:rPr lang="en-GB" altLang="en-US" sz="2400" b="1" dirty="0">
                <a:solidFill>
                  <a:srgbClr val="FF0000"/>
                </a:solidFill>
              </a:rPr>
              <a:t>a report</a:t>
            </a:r>
            <a:endParaRPr lang="en-GB" altLang="en-US" sz="2400" dirty="0"/>
          </a:p>
          <a:p>
            <a:pPr marL="514350" indent="-514350" eaLnBrk="1" hangingPunct="1">
              <a:buFont typeface="+mj-lt"/>
              <a:buAutoNum type="arabicPeriod"/>
            </a:pPr>
            <a:r>
              <a:rPr lang="en-GB" altLang="en-US" sz="2400" dirty="0"/>
              <a:t> </a:t>
            </a:r>
            <a:r>
              <a:rPr lang="en-GB" altLang="en-US" sz="2400" b="1" dirty="0">
                <a:solidFill>
                  <a:srgbClr val="FF0000"/>
                </a:solidFill>
              </a:rPr>
              <a:t>900 words </a:t>
            </a:r>
            <a:r>
              <a:rPr lang="en-GB" altLang="en-US" sz="2400" dirty="0"/>
              <a:t>are needed for Task 1 (Report)</a:t>
            </a:r>
          </a:p>
          <a:p>
            <a:pPr marL="514350" indent="-514350" eaLnBrk="1" hangingPunct="1">
              <a:buFont typeface="+mj-lt"/>
              <a:buAutoNum type="arabicPeriod"/>
            </a:pPr>
            <a:r>
              <a:rPr lang="en-GB" altLang="en-US" sz="2400" dirty="0"/>
              <a:t> </a:t>
            </a:r>
            <a:r>
              <a:rPr lang="en-GB" altLang="en-US" sz="2400" b="1" dirty="0">
                <a:solidFill>
                  <a:srgbClr val="FF0000"/>
                </a:solidFill>
              </a:rPr>
              <a:t>4</a:t>
            </a:r>
            <a:r>
              <a:rPr lang="en-GB" altLang="en-US" sz="2400" dirty="0"/>
              <a:t> </a:t>
            </a:r>
            <a:r>
              <a:rPr lang="en-GB" altLang="en-US" sz="2400" b="1" dirty="0">
                <a:solidFill>
                  <a:srgbClr val="FF0000"/>
                </a:solidFill>
              </a:rPr>
              <a:t>sources</a:t>
            </a:r>
            <a:r>
              <a:rPr lang="en-GB" altLang="en-US" sz="2400" dirty="0"/>
              <a:t> are needed for Task 1</a:t>
            </a:r>
          </a:p>
          <a:p>
            <a:pPr marL="514350" indent="-514350" eaLnBrk="1" hangingPunct="1">
              <a:buFont typeface="+mj-lt"/>
              <a:buAutoNum type="arabicPeriod"/>
            </a:pPr>
            <a:r>
              <a:rPr lang="en-GB" altLang="en-US" sz="2400" dirty="0"/>
              <a:t>You need to find </a:t>
            </a:r>
            <a:r>
              <a:rPr lang="en-GB" altLang="en-US" sz="2400" b="1" dirty="0">
                <a:solidFill>
                  <a:srgbClr val="FF0000"/>
                </a:solidFill>
              </a:rPr>
              <a:t>two sources</a:t>
            </a:r>
            <a:r>
              <a:rPr lang="en-GB" altLang="en-US" sz="2400" dirty="0">
                <a:solidFill>
                  <a:srgbClr val="FF0000"/>
                </a:solidFill>
              </a:rPr>
              <a:t> </a:t>
            </a:r>
            <a:r>
              <a:rPr lang="en-GB" altLang="en-US" sz="2400" dirty="0"/>
              <a:t>yourself and you must use </a:t>
            </a:r>
            <a:r>
              <a:rPr lang="en-GB" altLang="en-US" sz="2400" b="1" dirty="0">
                <a:solidFill>
                  <a:srgbClr val="FF0000"/>
                </a:solidFill>
              </a:rPr>
              <a:t>two sources </a:t>
            </a:r>
          </a:p>
          <a:p>
            <a:pPr marL="514350" indent="-514350" eaLnBrk="1" hangingPunct="1">
              <a:buFont typeface="+mj-lt"/>
              <a:buAutoNum type="arabicPeriod"/>
            </a:pPr>
            <a:r>
              <a:rPr lang="en-GB" altLang="en-US" sz="2400" dirty="0"/>
              <a:t>Task 1 assesses </a:t>
            </a:r>
            <a:r>
              <a:rPr lang="en-GB" altLang="en-US" sz="2400" b="1" dirty="0">
                <a:solidFill>
                  <a:srgbClr val="FF0000"/>
                </a:solidFill>
              </a:rPr>
              <a:t>Criteria 1</a:t>
            </a:r>
            <a:r>
              <a:rPr lang="en-GB" altLang="en-US" sz="2400" dirty="0"/>
              <a:t>, </a:t>
            </a:r>
            <a:r>
              <a:rPr lang="en-GB" altLang="en-US" sz="2400" b="1" dirty="0">
                <a:solidFill>
                  <a:srgbClr val="FF0000"/>
                </a:solidFill>
              </a:rPr>
              <a:t>2</a:t>
            </a:r>
            <a:r>
              <a:rPr lang="en-GB" altLang="en-US" sz="2400" dirty="0"/>
              <a:t>, and </a:t>
            </a:r>
            <a:r>
              <a:rPr lang="en-GB" altLang="en-US" sz="2400" b="1" dirty="0">
                <a:solidFill>
                  <a:srgbClr val="FF0000"/>
                </a:solidFill>
              </a:rPr>
              <a:t>5</a:t>
            </a:r>
            <a:r>
              <a:rPr lang="en-GB" altLang="en-US" sz="2400" dirty="0"/>
              <a:t>: 1) </a:t>
            </a:r>
            <a:r>
              <a:rPr lang="en-GB" altLang="en-US" sz="2400" b="1" dirty="0">
                <a:solidFill>
                  <a:srgbClr val="FF0000"/>
                </a:solidFill>
              </a:rPr>
              <a:t>Engagement with Literature</a:t>
            </a:r>
            <a:r>
              <a:rPr lang="en-GB" altLang="en-US" sz="2400" dirty="0"/>
              <a:t>, 2) </a:t>
            </a:r>
            <a:r>
              <a:rPr lang="en-GB" altLang="en-US" sz="2400" b="1" dirty="0">
                <a:solidFill>
                  <a:srgbClr val="FF0000"/>
                </a:solidFill>
              </a:rPr>
              <a:t>Knowledge and Understanding</a:t>
            </a:r>
            <a:r>
              <a:rPr lang="en-GB" altLang="en-US" sz="2400" dirty="0"/>
              <a:t>, and 5) </a:t>
            </a:r>
            <a:r>
              <a:rPr lang="en-GB" altLang="en-US" sz="2400" b="1" dirty="0">
                <a:solidFill>
                  <a:srgbClr val="FF0000"/>
                </a:solidFill>
              </a:rPr>
              <a:t>Transferable Skills for Life and Professional Practice </a:t>
            </a:r>
          </a:p>
          <a:p>
            <a:pPr marL="514350" indent="-514350" eaLnBrk="1" hangingPunct="1">
              <a:buFont typeface="+mj-lt"/>
              <a:buAutoNum type="arabicPeriod"/>
            </a:pPr>
            <a:r>
              <a:rPr lang="en-GB" altLang="en-US" sz="2400" dirty="0"/>
              <a:t>The maximum number of marks available for Task 1 is </a:t>
            </a:r>
            <a:r>
              <a:rPr lang="en-GB" altLang="en-US" sz="2400" b="1" dirty="0">
                <a:solidFill>
                  <a:srgbClr val="FF0000"/>
                </a:solidFill>
              </a:rPr>
              <a:t>30</a:t>
            </a:r>
            <a:r>
              <a:rPr lang="en-GB" altLang="en-US" sz="2400" dirty="0"/>
              <a:t> (the task is worth </a:t>
            </a:r>
            <a:r>
              <a:rPr lang="en-GB" altLang="en-US" sz="2400" b="1" dirty="0">
                <a:solidFill>
                  <a:srgbClr val="FF0000"/>
                </a:solidFill>
              </a:rPr>
              <a:t>30%</a:t>
            </a:r>
            <a:r>
              <a:rPr lang="en-GB" altLang="en-US" sz="2400" dirty="0"/>
              <a:t> of your grade)</a:t>
            </a:r>
          </a:p>
          <a:p>
            <a:pPr marL="514350" indent="-514350" eaLnBrk="1" hangingPunct="1">
              <a:buFont typeface="+mj-lt"/>
              <a:buAutoNum type="arabicPeriod"/>
            </a:pPr>
            <a:r>
              <a:rPr lang="en-GB" altLang="en-US" sz="2400" dirty="0"/>
              <a:t>Only </a:t>
            </a:r>
            <a:r>
              <a:rPr lang="en-GB" altLang="en-US" sz="2400" b="1" dirty="0">
                <a:solidFill>
                  <a:srgbClr val="FF0000"/>
                </a:solidFill>
              </a:rPr>
              <a:t>ONE</a:t>
            </a:r>
            <a:r>
              <a:rPr lang="en-GB" altLang="en-US" sz="2400" dirty="0"/>
              <a:t> topic should be written about for Task 1. The choices are </a:t>
            </a:r>
            <a:r>
              <a:rPr lang="en-GB" altLang="en-US" sz="2400" b="1" dirty="0">
                <a:solidFill>
                  <a:srgbClr val="FF0000"/>
                </a:solidFill>
              </a:rPr>
              <a:t>Time Management </a:t>
            </a:r>
            <a:r>
              <a:rPr lang="en-GB" altLang="en-US" b="1" dirty="0"/>
              <a:t>OR</a:t>
            </a:r>
            <a:r>
              <a:rPr lang="en-GB" altLang="en-US" sz="2400" dirty="0"/>
              <a:t> </a:t>
            </a:r>
            <a:r>
              <a:rPr lang="en-GB" altLang="en-US" sz="2400" b="1" dirty="0">
                <a:solidFill>
                  <a:srgbClr val="FF0000"/>
                </a:solidFill>
              </a:rPr>
              <a:t>Motivation</a:t>
            </a:r>
          </a:p>
          <a:p>
            <a:pPr marL="514350" indent="-514350" eaLnBrk="1" hangingPunct="1">
              <a:buFont typeface="+mj-lt"/>
              <a:buAutoNum type="arabicPeriod"/>
            </a:pPr>
            <a:endParaRPr lang="en-GB" altLang="en-US" sz="2400" dirty="0"/>
          </a:p>
          <a:p>
            <a:pPr marL="514350" indent="-514350" eaLnBrk="1" hangingPunct="1">
              <a:buFont typeface="+mj-lt"/>
              <a:buAutoNum type="arabicPeriod"/>
            </a:pPr>
            <a:endParaRPr lang="en-GB" altLang="en-US" sz="2400" dirty="0"/>
          </a:p>
          <a:p>
            <a:pPr marL="514350" indent="-514350" eaLnBrk="1" hangingPunct="1">
              <a:buFont typeface="+mj-lt"/>
              <a:buAutoNum type="arabicPeriod"/>
            </a:pPr>
            <a:endParaRPr lang="en-GB" alt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a:xfrm>
            <a:off x="2586608" y="116632"/>
            <a:ext cx="3970784" cy="580926"/>
          </a:xfrm>
        </p:spPr>
        <p:txBody>
          <a:bodyPr/>
          <a:lstStyle/>
          <a:p>
            <a:r>
              <a:rPr lang="en-GB" b="1" dirty="0"/>
              <a:t>Task 1: Steps</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318356" y="1196752"/>
            <a:ext cx="8507288" cy="3989040"/>
          </a:xfrm>
        </p:spPr>
        <p:txBody>
          <a:bodyPr/>
          <a:lstStyle/>
          <a:p>
            <a:endParaRPr lang="en-GB" dirty="0"/>
          </a:p>
          <a:p>
            <a:endParaRPr lang="en-GB" dirty="0"/>
          </a:p>
          <a:p>
            <a:endParaRPr lang="en-GB" dirty="0"/>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
        <p:nvSpPr>
          <p:cNvPr id="5" name="TextBox 4">
            <a:extLst>
              <a:ext uri="{FF2B5EF4-FFF2-40B4-BE49-F238E27FC236}">
                <a16:creationId xmlns:a16="http://schemas.microsoft.com/office/drawing/2014/main" id="{95BF44DC-AF83-3216-6E6C-D3578F536B36}"/>
              </a:ext>
            </a:extLst>
          </p:cNvPr>
          <p:cNvSpPr txBox="1"/>
          <p:nvPr/>
        </p:nvSpPr>
        <p:spPr>
          <a:xfrm>
            <a:off x="318356" y="767601"/>
            <a:ext cx="8507288" cy="4555093"/>
          </a:xfrm>
          <a:prstGeom prst="rect">
            <a:avLst/>
          </a:prstGeom>
          <a:noFill/>
        </p:spPr>
        <p:txBody>
          <a:bodyPr wrap="square" rtlCol="0">
            <a:spAutoFit/>
          </a:bodyPr>
          <a:lstStyle/>
          <a:p>
            <a:pPr algn="just">
              <a:buFont typeface="+mj-lt"/>
              <a:buAutoNum type="arabicPeriod"/>
            </a:pPr>
            <a:r>
              <a:rPr lang="en-GB" sz="2200" dirty="0"/>
              <a:t>Choose </a:t>
            </a:r>
            <a:r>
              <a:rPr lang="en-GB" sz="2200" b="1" dirty="0">
                <a:solidFill>
                  <a:srgbClr val="FF0000"/>
                </a:solidFill>
              </a:rPr>
              <a:t>ONE</a:t>
            </a:r>
            <a:r>
              <a:rPr lang="en-GB" sz="2200" dirty="0"/>
              <a:t> topic: Motivation </a:t>
            </a:r>
            <a:r>
              <a:rPr lang="en-GB" sz="2200" b="1" dirty="0"/>
              <a:t>or</a:t>
            </a:r>
            <a:r>
              <a:rPr lang="en-GB" sz="2200" dirty="0"/>
              <a:t> Time Management.</a:t>
            </a:r>
          </a:p>
          <a:p>
            <a:pPr marL="457200" indent="-457200" algn="just">
              <a:buFont typeface="+mj-lt"/>
              <a:buAutoNum type="arabicPeriod"/>
            </a:pPr>
            <a:endParaRPr lang="en-GB" sz="800" dirty="0"/>
          </a:p>
          <a:p>
            <a:pPr algn="just">
              <a:buFont typeface="+mj-lt"/>
              <a:buAutoNum type="arabicPeriod"/>
            </a:pPr>
            <a:r>
              <a:rPr lang="en-GB" sz="2200" dirty="0"/>
              <a:t>Write a report explaining why this topic is important for future educational and professional success.</a:t>
            </a:r>
          </a:p>
          <a:p>
            <a:pPr marL="457200" indent="-457200" algn="just">
              <a:buFont typeface="+mj-lt"/>
              <a:buAutoNum type="arabicPeriod"/>
            </a:pPr>
            <a:endParaRPr lang="en-GB" sz="800" dirty="0"/>
          </a:p>
          <a:p>
            <a:pPr algn="just">
              <a:buFont typeface="+mj-lt"/>
              <a:buAutoNum type="arabicPeriod"/>
            </a:pPr>
            <a:r>
              <a:rPr lang="en-GB" sz="2200" dirty="0"/>
              <a:t>Define the topic clearly. </a:t>
            </a:r>
          </a:p>
          <a:p>
            <a:pPr marL="457200" indent="-457200" algn="just">
              <a:buFont typeface="+mj-lt"/>
              <a:buAutoNum type="arabicPeriod"/>
            </a:pPr>
            <a:endParaRPr lang="en-GB" sz="800" dirty="0"/>
          </a:p>
          <a:p>
            <a:pPr algn="just">
              <a:buFont typeface="+mj-lt"/>
              <a:buAutoNum type="arabicPeriod"/>
            </a:pPr>
            <a:r>
              <a:rPr lang="en-GB" sz="2200" dirty="0"/>
              <a:t>Explain if there are different types of this topic (for example, intrinsic and extrinsic motivation).</a:t>
            </a:r>
          </a:p>
          <a:p>
            <a:pPr marL="457200" indent="-457200" algn="just">
              <a:buFont typeface="+mj-lt"/>
              <a:buAutoNum type="arabicPeriod"/>
            </a:pPr>
            <a:endParaRPr lang="en-GB" sz="800" dirty="0"/>
          </a:p>
          <a:p>
            <a:pPr algn="just">
              <a:buFont typeface="+mj-lt"/>
              <a:buAutoNum type="arabicPeriod"/>
            </a:pPr>
            <a:r>
              <a:rPr lang="en-GB" sz="2200" dirty="0"/>
              <a:t>Discuss why it is important in higher education (university).</a:t>
            </a:r>
          </a:p>
          <a:p>
            <a:pPr marL="457200" indent="-457200" algn="just">
              <a:buFont typeface="+mj-lt"/>
              <a:buAutoNum type="arabicPeriod"/>
            </a:pPr>
            <a:endParaRPr lang="en-GB" sz="800" dirty="0"/>
          </a:p>
          <a:p>
            <a:pPr algn="just">
              <a:buFont typeface="+mj-lt"/>
              <a:buAutoNum type="arabicPeriod"/>
            </a:pPr>
            <a:r>
              <a:rPr lang="en-GB" sz="2200" dirty="0"/>
              <a:t>Discuss why it is important in a healthcare job (like being a nurse or social worker).</a:t>
            </a:r>
          </a:p>
          <a:p>
            <a:pPr algn="just">
              <a:buFont typeface="+mj-lt"/>
              <a:buAutoNum type="arabicPeriod"/>
            </a:pPr>
            <a:endParaRPr lang="en-GB" sz="800" dirty="0"/>
          </a:p>
          <a:p>
            <a:pPr algn="just">
              <a:buFont typeface="+mj-lt"/>
              <a:buAutoNum type="arabicPeriod"/>
            </a:pPr>
            <a:r>
              <a:rPr lang="en-GB" sz="2200" dirty="0"/>
              <a:t>Mention any tools or techniques that can help improve this topic (for example, the Pomodoro technique for time management)</a:t>
            </a:r>
          </a:p>
        </p:txBody>
      </p:sp>
    </p:spTree>
    <p:extLst>
      <p:ext uri="{BB962C8B-B14F-4D97-AF65-F5344CB8AC3E}">
        <p14:creationId xmlns:p14="http://schemas.microsoft.com/office/powerpoint/2010/main" val="4029236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a:xfrm>
            <a:off x="-579158" y="206905"/>
            <a:ext cx="10302316" cy="274042"/>
          </a:xfrm>
        </p:spPr>
        <p:txBody>
          <a:bodyPr/>
          <a:lstStyle/>
          <a:p>
            <a:pPr eaLnBrk="1" hangingPunct="1"/>
            <a:r>
              <a:rPr lang="en-GB" altLang="en-US" sz="2800" b="1" dirty="0"/>
              <a:t>Suggested Structure and Suggested Word Counts</a:t>
            </a:r>
          </a:p>
        </p:txBody>
      </p:sp>
      <p:sp>
        <p:nvSpPr>
          <p:cNvPr id="21507" name="Rectangle 3"/>
          <p:cNvSpPr>
            <a:spLocks noGrp="1" noChangeArrowheads="1"/>
          </p:cNvSpPr>
          <p:nvPr>
            <p:ph type="body" idx="1"/>
          </p:nvPr>
        </p:nvSpPr>
        <p:spPr>
          <a:xfrm>
            <a:off x="251520" y="548680"/>
            <a:ext cx="8651304" cy="3917032"/>
          </a:xfrm>
        </p:spPr>
        <p:txBody>
          <a:bodyPr/>
          <a:lstStyle/>
          <a:p>
            <a:pPr marL="0" indent="0" algn="just" eaLnBrk="1" hangingPunct="1">
              <a:lnSpc>
                <a:spcPct val="90000"/>
              </a:lnSpc>
              <a:buNone/>
            </a:pPr>
            <a:r>
              <a:rPr lang="en-GB" altLang="en-US" sz="1850" b="1" dirty="0"/>
              <a:t>Introduction </a:t>
            </a:r>
            <a:r>
              <a:rPr lang="en-GB" altLang="en-US" sz="1850" b="1" dirty="0">
                <a:solidFill>
                  <a:srgbClr val="7030A0"/>
                </a:solidFill>
              </a:rPr>
              <a:t>150 Words</a:t>
            </a:r>
          </a:p>
          <a:p>
            <a:pPr marL="0" indent="0" algn="just" eaLnBrk="1" hangingPunct="1">
              <a:lnSpc>
                <a:spcPct val="90000"/>
              </a:lnSpc>
              <a:buNone/>
            </a:pPr>
            <a:r>
              <a:rPr lang="en-GB" altLang="en-US" sz="1850" i="1" dirty="0"/>
              <a:t>Briefly introduce the topic chosen (Motivation or Time Management). Explain why the topic is important.</a:t>
            </a:r>
          </a:p>
          <a:p>
            <a:pPr marL="0" indent="0" algn="just" eaLnBrk="1" hangingPunct="1">
              <a:lnSpc>
                <a:spcPct val="90000"/>
              </a:lnSpc>
              <a:buNone/>
            </a:pPr>
            <a:r>
              <a:rPr lang="en-GB" altLang="en-US" sz="1850" b="1" dirty="0"/>
              <a:t>Section 1: Topic Explanation </a:t>
            </a:r>
            <a:r>
              <a:rPr lang="en-GB" altLang="en-US" sz="1850" b="1" dirty="0">
                <a:solidFill>
                  <a:srgbClr val="7030A0"/>
                </a:solidFill>
              </a:rPr>
              <a:t>50-100 Words</a:t>
            </a:r>
          </a:p>
          <a:p>
            <a:pPr algn="just" eaLnBrk="1" hangingPunct="1">
              <a:lnSpc>
                <a:spcPct val="90000"/>
              </a:lnSpc>
              <a:buFont typeface="Wingdings" pitchFamily="2" charset="2"/>
              <a:buNone/>
            </a:pPr>
            <a:r>
              <a:rPr lang="en-GB" altLang="en-US" sz="1850" i="1" dirty="0"/>
              <a:t>Clearly define the topic (e.g. what is time management; what is motivation, what is intrinsic motivation, what is extrinsic motivation)</a:t>
            </a:r>
          </a:p>
          <a:p>
            <a:pPr algn="just" eaLnBrk="1" hangingPunct="1">
              <a:lnSpc>
                <a:spcPct val="90000"/>
              </a:lnSpc>
              <a:buFont typeface="Wingdings" pitchFamily="2" charset="2"/>
              <a:buNone/>
            </a:pPr>
            <a:r>
              <a:rPr lang="en-GB" altLang="en-US" sz="1850" b="1" dirty="0"/>
              <a:t>Section 2: Importance in Higher Education </a:t>
            </a:r>
            <a:r>
              <a:rPr lang="en-GB" altLang="en-US" sz="1850" b="1" dirty="0">
                <a:solidFill>
                  <a:srgbClr val="7030A0"/>
                </a:solidFill>
              </a:rPr>
              <a:t>150 Words</a:t>
            </a:r>
          </a:p>
          <a:p>
            <a:pPr algn="just" eaLnBrk="1" hangingPunct="1">
              <a:lnSpc>
                <a:spcPct val="90000"/>
              </a:lnSpc>
              <a:buFont typeface="Wingdings" pitchFamily="2" charset="2"/>
              <a:buNone/>
            </a:pPr>
            <a:r>
              <a:rPr lang="en-GB" altLang="en-US" sz="1850" i="1" dirty="0"/>
              <a:t>Explain why this topic is important for students in a higher education context</a:t>
            </a:r>
          </a:p>
          <a:p>
            <a:pPr algn="just" eaLnBrk="1" hangingPunct="1">
              <a:lnSpc>
                <a:spcPct val="90000"/>
              </a:lnSpc>
              <a:buFont typeface="Wingdings" pitchFamily="2" charset="2"/>
              <a:buNone/>
            </a:pPr>
            <a:r>
              <a:rPr lang="en-GB" altLang="en-US" sz="1850" b="1" dirty="0"/>
              <a:t>Section 3: Importance in Healthcare Employment </a:t>
            </a:r>
            <a:r>
              <a:rPr lang="en-GB" altLang="en-US" sz="1850" b="1" dirty="0">
                <a:solidFill>
                  <a:srgbClr val="7030A0"/>
                </a:solidFill>
              </a:rPr>
              <a:t>150 Words</a:t>
            </a:r>
          </a:p>
          <a:p>
            <a:pPr algn="just" eaLnBrk="1" hangingPunct="1">
              <a:lnSpc>
                <a:spcPct val="90000"/>
              </a:lnSpc>
              <a:buFont typeface="Wingdings" pitchFamily="2" charset="2"/>
              <a:buNone/>
            </a:pPr>
            <a:r>
              <a:rPr lang="en-GB" altLang="en-US" sz="1850" i="1" dirty="0"/>
              <a:t>Explain why this topic is important for people working in healthcare</a:t>
            </a:r>
          </a:p>
          <a:p>
            <a:pPr algn="just" eaLnBrk="1" hangingPunct="1">
              <a:lnSpc>
                <a:spcPct val="90000"/>
              </a:lnSpc>
              <a:buFont typeface="Wingdings" pitchFamily="2" charset="2"/>
              <a:buNone/>
            </a:pPr>
            <a:r>
              <a:rPr lang="en-GB" altLang="en-US" sz="1850" b="1" dirty="0"/>
              <a:t>Section 4: Tools, Techniques or Strategies for improvement/maintenance of this topic </a:t>
            </a:r>
            <a:r>
              <a:rPr lang="en-GB" altLang="en-US" sz="1850" b="1" dirty="0">
                <a:solidFill>
                  <a:srgbClr val="7030A0"/>
                </a:solidFill>
              </a:rPr>
              <a:t>200 Words</a:t>
            </a:r>
          </a:p>
          <a:p>
            <a:pPr algn="just" eaLnBrk="1" hangingPunct="1">
              <a:lnSpc>
                <a:spcPct val="90000"/>
              </a:lnSpc>
              <a:buFont typeface="Wingdings" pitchFamily="2" charset="2"/>
              <a:buNone/>
            </a:pPr>
            <a:r>
              <a:rPr lang="en-GB" altLang="en-US" sz="1850" i="1" dirty="0"/>
              <a:t>Give at least </a:t>
            </a:r>
            <a:r>
              <a:rPr lang="en-GB" altLang="en-US" sz="1850" b="1" dirty="0"/>
              <a:t>two suggestions</a:t>
            </a:r>
            <a:r>
              <a:rPr lang="en-GB" altLang="en-US" sz="1850" i="1" dirty="0"/>
              <a:t> for how students and healthcare workers can improve time management (e.g. to do list; pomodoro technique) or fix motivation if they become demotivated (e.g. SMART goals). </a:t>
            </a:r>
          </a:p>
          <a:p>
            <a:pPr algn="just" eaLnBrk="1" hangingPunct="1">
              <a:lnSpc>
                <a:spcPct val="90000"/>
              </a:lnSpc>
              <a:buFont typeface="Wingdings" pitchFamily="2" charset="2"/>
              <a:buNone/>
            </a:pPr>
            <a:r>
              <a:rPr lang="en-GB" altLang="en-US" sz="1850" b="1" dirty="0"/>
              <a:t>Conclusion: </a:t>
            </a:r>
            <a:r>
              <a:rPr lang="en-GB" altLang="en-US" sz="1850" b="1" dirty="0">
                <a:solidFill>
                  <a:srgbClr val="7030A0"/>
                </a:solidFill>
              </a:rPr>
              <a:t>100 Words</a:t>
            </a:r>
          </a:p>
          <a:p>
            <a:pPr algn="just" eaLnBrk="1" hangingPunct="1">
              <a:lnSpc>
                <a:spcPct val="90000"/>
              </a:lnSpc>
              <a:buFont typeface="Wingdings" pitchFamily="2" charset="2"/>
              <a:buNone/>
            </a:pPr>
            <a:r>
              <a:rPr lang="en-GB" altLang="en-US" sz="1850" i="1" dirty="0"/>
              <a:t>Summarize the main points. Reinforce why the topic is important for future success.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50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50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507">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507">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50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a:xfrm>
            <a:off x="460524" y="188640"/>
            <a:ext cx="8435280" cy="346050"/>
          </a:xfrm>
        </p:spPr>
        <p:txBody>
          <a:bodyPr/>
          <a:lstStyle/>
          <a:p>
            <a:pPr eaLnBrk="1" hangingPunct="1"/>
            <a:r>
              <a:rPr lang="en-GB" altLang="en-US" sz="3500" b="1" dirty="0"/>
              <a:t>Criteria 1: Engagement with Literature</a:t>
            </a:r>
          </a:p>
        </p:txBody>
      </p:sp>
      <p:sp>
        <p:nvSpPr>
          <p:cNvPr id="22531" name="Rectangle 3"/>
          <p:cNvSpPr>
            <a:spLocks noGrp="1" noChangeArrowheads="1"/>
          </p:cNvSpPr>
          <p:nvPr>
            <p:ph type="body" idx="1"/>
          </p:nvPr>
        </p:nvSpPr>
        <p:spPr>
          <a:xfrm>
            <a:off x="249858" y="1124744"/>
            <a:ext cx="8644284" cy="3916363"/>
          </a:xfrm>
        </p:spPr>
        <p:txBody>
          <a:bodyPr/>
          <a:lstStyle/>
          <a:p>
            <a:pPr marL="660400" indent="-660400" eaLnBrk="1" hangingPunct="1">
              <a:lnSpc>
                <a:spcPct val="90000"/>
              </a:lnSpc>
            </a:pPr>
            <a:r>
              <a:rPr lang="en-GB" altLang="en-US" sz="2800" dirty="0"/>
              <a:t>There are </a:t>
            </a:r>
            <a:r>
              <a:rPr lang="en-GB" altLang="en-US" sz="2800" b="1" dirty="0">
                <a:solidFill>
                  <a:srgbClr val="FF0000"/>
                </a:solidFill>
              </a:rPr>
              <a:t>TWO </a:t>
            </a:r>
            <a:r>
              <a:rPr lang="en-GB" altLang="en-US" sz="2800" dirty="0"/>
              <a:t>set texts for each topic</a:t>
            </a:r>
          </a:p>
          <a:p>
            <a:pPr marL="660400" indent="-660400" eaLnBrk="1" hangingPunct="1">
              <a:lnSpc>
                <a:spcPct val="90000"/>
              </a:lnSpc>
            </a:pPr>
            <a:r>
              <a:rPr lang="en-GB" altLang="en-US" sz="2800" b="1" dirty="0"/>
              <a:t>This means you must make sure to cite each set text at least once in your report </a:t>
            </a:r>
          </a:p>
          <a:p>
            <a:pPr marL="660400" indent="-660400" eaLnBrk="1" hangingPunct="1">
              <a:lnSpc>
                <a:spcPct val="90000"/>
              </a:lnSpc>
            </a:pPr>
            <a:r>
              <a:rPr lang="en-GB" altLang="en-US" sz="2800" dirty="0"/>
              <a:t>Failure to do this will result in a loss of marks</a:t>
            </a:r>
          </a:p>
          <a:p>
            <a:pPr marL="660400" indent="-660400" eaLnBrk="1" hangingPunct="1">
              <a:lnSpc>
                <a:spcPct val="90000"/>
              </a:lnSpc>
            </a:pPr>
            <a:r>
              <a:rPr lang="en-GB" altLang="en-US" sz="2800" dirty="0"/>
              <a:t>You will also need to find and use at least </a:t>
            </a:r>
            <a:r>
              <a:rPr lang="en-GB" altLang="en-US" sz="2800" b="1" dirty="0">
                <a:solidFill>
                  <a:srgbClr val="FF0000"/>
                </a:solidFill>
              </a:rPr>
              <a:t>two </a:t>
            </a:r>
            <a:r>
              <a:rPr lang="en-GB" altLang="en-US" sz="2800" dirty="0"/>
              <a:t>other sources on your own (two is the minimum, but you can definitely find/use more than this!)</a:t>
            </a:r>
          </a:p>
          <a:p>
            <a:pPr marL="660400" indent="-660400" eaLnBrk="1" hangingPunct="1">
              <a:lnSpc>
                <a:spcPct val="90000"/>
              </a:lnSpc>
            </a:pPr>
            <a:r>
              <a:rPr lang="en-GB" altLang="en-US" sz="2800" dirty="0"/>
              <a:t>Citations and references should be accurate (we teach you this in Week 4!)</a:t>
            </a:r>
          </a:p>
        </p:txBody>
      </p:sp>
    </p:spTree>
    <p:extLst>
      <p:ext uri="{BB962C8B-B14F-4D97-AF65-F5344CB8AC3E}">
        <p14:creationId xmlns:p14="http://schemas.microsoft.com/office/powerpoint/2010/main" val="1694368323"/>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7D105-A217-224E-3B1A-3573A7AC2992}"/>
              </a:ext>
            </a:extLst>
          </p:cNvPr>
          <p:cNvSpPr>
            <a:spLocks noGrp="1"/>
          </p:cNvSpPr>
          <p:nvPr>
            <p:ph type="title"/>
          </p:nvPr>
        </p:nvSpPr>
        <p:spPr>
          <a:xfrm>
            <a:off x="239405" y="114300"/>
            <a:ext cx="8575377" cy="573046"/>
          </a:xfrm>
        </p:spPr>
        <p:txBody>
          <a:bodyPr/>
          <a:lstStyle/>
          <a:p>
            <a:r>
              <a:rPr lang="en-US" sz="3400" b="1" dirty="0"/>
              <a:t>Criteria 2: Knowledge and Understanding</a:t>
            </a:r>
          </a:p>
        </p:txBody>
      </p:sp>
      <p:sp>
        <p:nvSpPr>
          <p:cNvPr id="3" name="Content Placeholder 2">
            <a:extLst>
              <a:ext uri="{FF2B5EF4-FFF2-40B4-BE49-F238E27FC236}">
                <a16:creationId xmlns:a16="http://schemas.microsoft.com/office/drawing/2014/main" id="{98893A6E-20F6-224C-3D76-937A9DE553E7}"/>
              </a:ext>
            </a:extLst>
          </p:cNvPr>
          <p:cNvSpPr>
            <a:spLocks noGrp="1"/>
          </p:cNvSpPr>
          <p:nvPr>
            <p:ph idx="1"/>
          </p:nvPr>
        </p:nvSpPr>
        <p:spPr>
          <a:xfrm>
            <a:off x="239405" y="687346"/>
            <a:ext cx="8665190" cy="4896544"/>
          </a:xfrm>
        </p:spPr>
        <p:txBody>
          <a:bodyPr/>
          <a:lstStyle/>
          <a:p>
            <a:pPr marL="0" indent="0" algn="just">
              <a:buNone/>
            </a:pPr>
            <a:r>
              <a:rPr lang="en-GB" sz="2100" dirty="0">
                <a:solidFill>
                  <a:srgbClr val="0D0D0D"/>
                </a:solidFill>
                <a:highlight>
                  <a:srgbClr val="FFFFFF"/>
                </a:highlight>
              </a:rPr>
              <a:t>For the </a:t>
            </a:r>
            <a:r>
              <a:rPr lang="en-GB" sz="2100" b="1" dirty="0">
                <a:solidFill>
                  <a:srgbClr val="0D0D0D"/>
                </a:solidFill>
                <a:highlight>
                  <a:srgbClr val="FFFFFF"/>
                </a:highlight>
              </a:rPr>
              <a:t>Task 1 Report</a:t>
            </a:r>
            <a:r>
              <a:rPr lang="en-GB" sz="2100" dirty="0">
                <a:solidFill>
                  <a:srgbClr val="0D0D0D"/>
                </a:solidFill>
                <a:highlight>
                  <a:srgbClr val="FFFFFF"/>
                </a:highlight>
              </a:rPr>
              <a:t>, you need to show:</a:t>
            </a:r>
          </a:p>
          <a:p>
            <a:pPr marL="0" indent="0" algn="just">
              <a:buNone/>
            </a:pPr>
            <a:r>
              <a:rPr lang="en-GB" sz="2100" dirty="0">
                <a:solidFill>
                  <a:srgbClr val="0D0D0D"/>
                </a:solidFill>
                <a:highlight>
                  <a:srgbClr val="FFFFFF"/>
                </a:highlight>
              </a:rPr>
              <a:t>• That you have </a:t>
            </a:r>
            <a:r>
              <a:rPr lang="en-GB" sz="2100" b="1" dirty="0">
                <a:solidFill>
                  <a:srgbClr val="0D0D0D"/>
                </a:solidFill>
                <a:highlight>
                  <a:srgbClr val="FFFFFF"/>
                </a:highlight>
              </a:rPr>
              <a:t>understood</a:t>
            </a:r>
            <a:r>
              <a:rPr lang="en-GB" sz="2100" dirty="0">
                <a:solidFill>
                  <a:srgbClr val="0D0D0D"/>
                </a:solidFill>
                <a:highlight>
                  <a:srgbClr val="FFFFFF"/>
                </a:highlight>
              </a:rPr>
              <a:t> your selected topic and their </a:t>
            </a:r>
            <a:r>
              <a:rPr lang="en-GB" sz="2100" b="1" dirty="0">
                <a:solidFill>
                  <a:srgbClr val="0D0D0D"/>
                </a:solidFill>
                <a:highlight>
                  <a:srgbClr val="FFFFFF"/>
                </a:highlight>
              </a:rPr>
              <a:t>importance</a:t>
            </a:r>
            <a:r>
              <a:rPr lang="en-GB" sz="2100" dirty="0">
                <a:solidFill>
                  <a:srgbClr val="0D0D0D"/>
                </a:solidFill>
                <a:highlight>
                  <a:srgbClr val="FFFFFF"/>
                </a:highlight>
              </a:rPr>
              <a:t> in a higher education and employment setting.</a:t>
            </a:r>
          </a:p>
          <a:p>
            <a:pPr marL="0" indent="0" algn="just">
              <a:buNone/>
            </a:pPr>
            <a:r>
              <a:rPr lang="en-GB" sz="2100" dirty="0">
                <a:solidFill>
                  <a:srgbClr val="0D0D0D"/>
                </a:solidFill>
                <a:highlight>
                  <a:srgbClr val="FFFFFF"/>
                </a:highlight>
              </a:rPr>
              <a:t>• If you choose time management, you should first </a:t>
            </a:r>
            <a:r>
              <a:rPr lang="en-GB" sz="2100" b="1" dirty="0">
                <a:solidFill>
                  <a:srgbClr val="0D0D0D"/>
                </a:solidFill>
                <a:highlight>
                  <a:srgbClr val="FFFFFF"/>
                </a:highlight>
              </a:rPr>
              <a:t>define</a:t>
            </a:r>
            <a:r>
              <a:rPr lang="en-GB" sz="2100" dirty="0">
                <a:solidFill>
                  <a:srgbClr val="0D0D0D"/>
                </a:solidFill>
                <a:highlight>
                  <a:srgbClr val="FFFFFF"/>
                </a:highlight>
              </a:rPr>
              <a:t> it,, and then </a:t>
            </a:r>
            <a:r>
              <a:rPr lang="en-GB" sz="2100" b="1" dirty="0">
                <a:solidFill>
                  <a:srgbClr val="0D0D0D"/>
                </a:solidFill>
                <a:highlight>
                  <a:srgbClr val="FFFFFF"/>
                </a:highlight>
              </a:rPr>
              <a:t>discuss its importance </a:t>
            </a:r>
            <a:r>
              <a:rPr lang="en-GB" sz="2100" dirty="0">
                <a:solidFill>
                  <a:srgbClr val="0D0D0D"/>
                </a:solidFill>
                <a:highlight>
                  <a:srgbClr val="FFFFFF"/>
                </a:highlight>
              </a:rPr>
              <a:t>in a </a:t>
            </a:r>
            <a:r>
              <a:rPr lang="en-GB" sz="2100" b="1" dirty="0">
                <a:solidFill>
                  <a:srgbClr val="0D0D0D"/>
                </a:solidFill>
                <a:highlight>
                  <a:srgbClr val="FFFFFF"/>
                </a:highlight>
              </a:rPr>
              <a:t>higher education setting,</a:t>
            </a:r>
            <a:r>
              <a:rPr lang="en-GB" sz="2100" dirty="0">
                <a:solidFill>
                  <a:srgbClr val="0D0D0D"/>
                </a:solidFill>
                <a:highlight>
                  <a:srgbClr val="FFFFFF"/>
                </a:highlight>
              </a:rPr>
              <a:t> and a </a:t>
            </a:r>
            <a:r>
              <a:rPr lang="en-GB" sz="2100" b="1" dirty="0">
                <a:solidFill>
                  <a:srgbClr val="0D0D0D"/>
                </a:solidFill>
                <a:highlight>
                  <a:srgbClr val="FFFFFF"/>
                </a:highlight>
              </a:rPr>
              <a:t>healthcare employment setting, </a:t>
            </a:r>
            <a:r>
              <a:rPr lang="en-GB" sz="2100" dirty="0">
                <a:solidFill>
                  <a:srgbClr val="0D0D0D"/>
                </a:solidFill>
                <a:highlight>
                  <a:srgbClr val="FFFFFF"/>
                </a:highlight>
              </a:rPr>
              <a:t>finally</a:t>
            </a:r>
            <a:r>
              <a:rPr lang="en-GB" sz="2100" b="1" dirty="0">
                <a:solidFill>
                  <a:srgbClr val="0D0D0D"/>
                </a:solidFill>
                <a:highlight>
                  <a:srgbClr val="FFFFFF"/>
                </a:highlight>
              </a:rPr>
              <a:t> explaining </a:t>
            </a:r>
            <a:r>
              <a:rPr lang="en-GB" sz="2100" dirty="0">
                <a:solidFill>
                  <a:srgbClr val="0D0D0D"/>
                </a:solidFill>
                <a:highlight>
                  <a:srgbClr val="FFFFFF"/>
                </a:highlight>
              </a:rPr>
              <a:t>tools/techniques for university students and healthcare workers.</a:t>
            </a:r>
            <a:endParaRPr lang="en-GB" sz="2100" b="1" dirty="0">
              <a:solidFill>
                <a:srgbClr val="0D0D0D"/>
              </a:solidFill>
              <a:highlight>
                <a:srgbClr val="FFFFFF"/>
              </a:highlight>
            </a:endParaRPr>
          </a:p>
          <a:p>
            <a:pPr marL="0" indent="0" algn="just">
              <a:buNone/>
            </a:pPr>
            <a:r>
              <a:rPr lang="en-GB" sz="2100" dirty="0">
                <a:solidFill>
                  <a:srgbClr val="0D0D0D"/>
                </a:solidFill>
                <a:highlight>
                  <a:srgbClr val="FFFFFF"/>
                </a:highlight>
              </a:rPr>
              <a:t>• If you choose motivation, you should first </a:t>
            </a:r>
            <a:r>
              <a:rPr lang="en-GB" sz="2100" b="1" dirty="0">
                <a:solidFill>
                  <a:srgbClr val="0D0D0D"/>
                </a:solidFill>
                <a:highlight>
                  <a:srgbClr val="FFFFFF"/>
                </a:highlight>
              </a:rPr>
              <a:t>define</a:t>
            </a:r>
            <a:r>
              <a:rPr lang="en-GB" sz="2100" dirty="0">
                <a:solidFill>
                  <a:srgbClr val="0D0D0D"/>
                </a:solidFill>
                <a:highlight>
                  <a:srgbClr val="FFFFFF"/>
                </a:highlight>
              </a:rPr>
              <a:t> it, </a:t>
            </a:r>
            <a:r>
              <a:rPr lang="en-GB" sz="2100" b="1" dirty="0">
                <a:solidFill>
                  <a:srgbClr val="0D0D0D"/>
                </a:solidFill>
                <a:highlight>
                  <a:srgbClr val="FFFFFF"/>
                </a:highlight>
              </a:rPr>
              <a:t>explain</a:t>
            </a:r>
            <a:r>
              <a:rPr lang="en-GB" sz="2100" dirty="0">
                <a:solidFill>
                  <a:srgbClr val="0D0D0D"/>
                </a:solidFill>
                <a:highlight>
                  <a:srgbClr val="FFFFFF"/>
                </a:highlight>
              </a:rPr>
              <a:t> the two types of motivation (extrinsic and intrinsic), and then </a:t>
            </a:r>
            <a:r>
              <a:rPr lang="en-GB" sz="2100" b="1" dirty="0">
                <a:solidFill>
                  <a:srgbClr val="0D0D0D"/>
                </a:solidFill>
                <a:highlight>
                  <a:srgbClr val="FFFFFF"/>
                </a:highlight>
              </a:rPr>
              <a:t>discuss</a:t>
            </a:r>
            <a:r>
              <a:rPr lang="en-GB" sz="2100" dirty="0">
                <a:solidFill>
                  <a:srgbClr val="0D0D0D"/>
                </a:solidFill>
                <a:highlight>
                  <a:srgbClr val="FFFFFF"/>
                </a:highlight>
              </a:rPr>
              <a:t> its </a:t>
            </a:r>
            <a:r>
              <a:rPr lang="en-GB" sz="2100" b="1" dirty="0">
                <a:solidFill>
                  <a:srgbClr val="0D0D0D"/>
                </a:solidFill>
                <a:highlight>
                  <a:srgbClr val="FFFFFF"/>
                </a:highlight>
              </a:rPr>
              <a:t>importance</a:t>
            </a:r>
            <a:r>
              <a:rPr lang="en-GB" sz="2100" dirty="0">
                <a:solidFill>
                  <a:srgbClr val="0D0D0D"/>
                </a:solidFill>
                <a:highlight>
                  <a:srgbClr val="FFFFFF"/>
                </a:highlight>
              </a:rPr>
              <a:t> in a </a:t>
            </a:r>
            <a:r>
              <a:rPr lang="en-GB" sz="2100" b="1" dirty="0">
                <a:solidFill>
                  <a:srgbClr val="0D0D0D"/>
                </a:solidFill>
                <a:highlight>
                  <a:srgbClr val="FFFFFF"/>
                </a:highlight>
              </a:rPr>
              <a:t>higher education setting </a:t>
            </a:r>
            <a:r>
              <a:rPr lang="en-GB" sz="2100" dirty="0">
                <a:solidFill>
                  <a:srgbClr val="0D0D0D"/>
                </a:solidFill>
                <a:highlight>
                  <a:srgbClr val="FFFFFF"/>
                </a:highlight>
              </a:rPr>
              <a:t>and a </a:t>
            </a:r>
            <a:r>
              <a:rPr lang="en-GB" sz="2100" b="1" dirty="0">
                <a:solidFill>
                  <a:srgbClr val="0D0D0D"/>
                </a:solidFill>
                <a:highlight>
                  <a:srgbClr val="FFFFFF"/>
                </a:highlight>
              </a:rPr>
              <a:t>healthcare employment setting, </a:t>
            </a:r>
            <a:r>
              <a:rPr lang="en-GB" sz="2100" dirty="0">
                <a:solidFill>
                  <a:srgbClr val="0D0D0D"/>
                </a:solidFill>
                <a:highlight>
                  <a:srgbClr val="FFFFFF"/>
                </a:highlight>
              </a:rPr>
              <a:t>then</a:t>
            </a:r>
            <a:r>
              <a:rPr lang="en-GB" sz="2100" b="1" dirty="0">
                <a:solidFill>
                  <a:srgbClr val="0D0D0D"/>
                </a:solidFill>
                <a:highlight>
                  <a:srgbClr val="FFFFFF"/>
                </a:highlight>
              </a:rPr>
              <a:t> explain </a:t>
            </a:r>
            <a:r>
              <a:rPr lang="en-GB" sz="2100" dirty="0">
                <a:solidFill>
                  <a:srgbClr val="0D0D0D"/>
                </a:solidFill>
                <a:highlight>
                  <a:srgbClr val="FFFFFF"/>
                </a:highlight>
              </a:rPr>
              <a:t>tools/techniques for increasing/maintaining motivation for students/healthcare workers</a:t>
            </a:r>
          </a:p>
          <a:p>
            <a:pPr marL="0" indent="0" algn="just">
              <a:buNone/>
            </a:pPr>
            <a:r>
              <a:rPr lang="en-GB" sz="2100" dirty="0">
                <a:solidFill>
                  <a:srgbClr val="0D0D0D"/>
                </a:solidFill>
                <a:highlight>
                  <a:srgbClr val="FFFFFF"/>
                </a:highlight>
              </a:rPr>
              <a:t>• You should provide </a:t>
            </a:r>
            <a:r>
              <a:rPr lang="en-GB" sz="2100" b="1" dirty="0">
                <a:solidFill>
                  <a:srgbClr val="0D0D0D"/>
                </a:solidFill>
                <a:highlight>
                  <a:srgbClr val="FFFFFF"/>
                </a:highlight>
              </a:rPr>
              <a:t>detailed examples </a:t>
            </a:r>
            <a:r>
              <a:rPr lang="en-GB" sz="2100" dirty="0">
                <a:solidFill>
                  <a:srgbClr val="0D0D0D"/>
                </a:solidFill>
                <a:highlight>
                  <a:srgbClr val="FFFFFF"/>
                </a:highlight>
              </a:rPr>
              <a:t>and </a:t>
            </a:r>
            <a:r>
              <a:rPr lang="en-GB" sz="2100" b="1" dirty="0">
                <a:solidFill>
                  <a:srgbClr val="0D0D0D"/>
                </a:solidFill>
                <a:highlight>
                  <a:srgbClr val="FFFFFF"/>
                </a:highlight>
              </a:rPr>
              <a:t>evidence</a:t>
            </a:r>
            <a:r>
              <a:rPr lang="en-GB" sz="2100" dirty="0">
                <a:solidFill>
                  <a:srgbClr val="0D0D0D"/>
                </a:solidFill>
                <a:highlight>
                  <a:srgbClr val="FFFFFF"/>
                </a:highlight>
              </a:rPr>
              <a:t> to support your arguments. </a:t>
            </a:r>
          </a:p>
        </p:txBody>
      </p:sp>
      <p:sp>
        <p:nvSpPr>
          <p:cNvPr id="4" name="Date Placeholder 3">
            <a:extLst>
              <a:ext uri="{FF2B5EF4-FFF2-40B4-BE49-F238E27FC236}">
                <a16:creationId xmlns:a16="http://schemas.microsoft.com/office/drawing/2014/main" id="{985F5079-4AB1-6E03-AD12-FEA45F40C692}"/>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764041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07114-2745-776A-F310-120C2603D997}"/>
              </a:ext>
            </a:extLst>
          </p:cNvPr>
          <p:cNvSpPr>
            <a:spLocks noGrp="1"/>
          </p:cNvSpPr>
          <p:nvPr>
            <p:ph type="title"/>
          </p:nvPr>
        </p:nvSpPr>
        <p:spPr>
          <a:xfrm>
            <a:off x="443498" y="316070"/>
            <a:ext cx="8507288" cy="490066"/>
          </a:xfrm>
        </p:spPr>
        <p:txBody>
          <a:bodyPr/>
          <a:lstStyle/>
          <a:p>
            <a:r>
              <a:rPr lang="en-GB" sz="3400" b="1" dirty="0"/>
              <a:t>Criteria 5: Transferable Skills for Life and Professional Practice</a:t>
            </a:r>
          </a:p>
        </p:txBody>
      </p:sp>
      <p:sp>
        <p:nvSpPr>
          <p:cNvPr id="3" name="Content Placeholder 2">
            <a:extLst>
              <a:ext uri="{FF2B5EF4-FFF2-40B4-BE49-F238E27FC236}">
                <a16:creationId xmlns:a16="http://schemas.microsoft.com/office/drawing/2014/main" id="{B746F572-2081-66EF-4E20-52AB7315519B}"/>
              </a:ext>
            </a:extLst>
          </p:cNvPr>
          <p:cNvSpPr>
            <a:spLocks noGrp="1"/>
          </p:cNvSpPr>
          <p:nvPr>
            <p:ph idx="1"/>
          </p:nvPr>
        </p:nvSpPr>
        <p:spPr>
          <a:xfrm>
            <a:off x="457200" y="1385660"/>
            <a:ext cx="8507288" cy="3989040"/>
          </a:xfrm>
        </p:spPr>
        <p:txBody>
          <a:bodyPr/>
          <a:lstStyle/>
          <a:p>
            <a:endParaRPr lang="en-GB" dirty="0"/>
          </a:p>
          <a:p>
            <a:endParaRPr lang="en-GB" dirty="0"/>
          </a:p>
          <a:p>
            <a:endParaRPr lang="en-GB" dirty="0"/>
          </a:p>
        </p:txBody>
      </p:sp>
      <p:sp>
        <p:nvSpPr>
          <p:cNvPr id="4" name="Date Placeholder 3">
            <a:extLst>
              <a:ext uri="{FF2B5EF4-FFF2-40B4-BE49-F238E27FC236}">
                <a16:creationId xmlns:a16="http://schemas.microsoft.com/office/drawing/2014/main" id="{DF6D506F-92EE-FB1A-EE6A-84B28684F809}"/>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
        <p:nvSpPr>
          <p:cNvPr id="5" name="TextBox 4">
            <a:extLst>
              <a:ext uri="{FF2B5EF4-FFF2-40B4-BE49-F238E27FC236}">
                <a16:creationId xmlns:a16="http://schemas.microsoft.com/office/drawing/2014/main" id="{9810A04E-A6F6-F1F6-E9F3-4FB78B6573E2}"/>
              </a:ext>
            </a:extLst>
          </p:cNvPr>
          <p:cNvSpPr txBox="1"/>
          <p:nvPr/>
        </p:nvSpPr>
        <p:spPr>
          <a:xfrm>
            <a:off x="250825" y="1082203"/>
            <a:ext cx="8641655" cy="4693593"/>
          </a:xfrm>
          <a:prstGeom prst="rect">
            <a:avLst/>
          </a:prstGeom>
          <a:noFill/>
        </p:spPr>
        <p:txBody>
          <a:bodyPr wrap="square" rtlCol="0">
            <a:spAutoFit/>
          </a:bodyPr>
          <a:lstStyle/>
          <a:p>
            <a:pPr marL="457200" indent="-457200" algn="just">
              <a:buFont typeface="Arial" panose="020B0604020202020204" pitchFamily="34" charset="0"/>
              <a:buChar char="•"/>
            </a:pPr>
            <a:r>
              <a:rPr lang="en-GB" sz="2300" dirty="0"/>
              <a:t>Your report should be </a:t>
            </a:r>
            <a:r>
              <a:rPr lang="en-GB" sz="2300" b="1" dirty="0"/>
              <a:t>appropriately structured </a:t>
            </a:r>
            <a:r>
              <a:rPr lang="en-GB" sz="2300" b="1" dirty="0">
                <a:solidFill>
                  <a:srgbClr val="FF0000"/>
                </a:solidFill>
              </a:rPr>
              <a:t>(use the template we give you!)</a:t>
            </a:r>
            <a:r>
              <a:rPr lang="en-GB" sz="2300" dirty="0"/>
              <a:t>; it should have a cover page, a table of contents and logical sections. </a:t>
            </a:r>
          </a:p>
          <a:p>
            <a:pPr marL="457200" indent="-457200" algn="just">
              <a:buFont typeface="Arial" panose="020B0604020202020204" pitchFamily="34" charset="0"/>
              <a:buChar char="•"/>
            </a:pPr>
            <a:r>
              <a:rPr lang="en-GB" sz="2300" dirty="0"/>
              <a:t>It should be written using </a:t>
            </a:r>
            <a:r>
              <a:rPr lang="en-GB" sz="2300" b="1" dirty="0"/>
              <a:t>formal, academic</a:t>
            </a:r>
            <a:r>
              <a:rPr lang="en-GB" sz="2300" dirty="0"/>
              <a:t> language, in clear paragraphs</a:t>
            </a:r>
          </a:p>
          <a:p>
            <a:pPr marL="457200" indent="-457200" algn="just">
              <a:buFont typeface="Arial" panose="020B0604020202020204" pitchFamily="34" charset="0"/>
              <a:buChar char="•"/>
            </a:pPr>
            <a:r>
              <a:rPr lang="en-GB" sz="2300" dirty="0"/>
              <a:t>You should ensure that the grammar, spelling, punctuation and use of vocabulary are as accurate as possible, and that they reflect the way you normally write in English. Make sure to </a:t>
            </a:r>
            <a:r>
              <a:rPr lang="en-GB" sz="2300" b="1" dirty="0">
                <a:solidFill>
                  <a:srgbClr val="FF0000"/>
                </a:solidFill>
              </a:rPr>
              <a:t>proofread</a:t>
            </a:r>
            <a:r>
              <a:rPr lang="en-GB" sz="2300" dirty="0"/>
              <a:t> your assignment before submission. </a:t>
            </a:r>
          </a:p>
          <a:p>
            <a:pPr marL="457200" indent="-457200" algn="just">
              <a:buFont typeface="Arial" panose="020B0604020202020204" pitchFamily="34" charset="0"/>
              <a:buChar char="•"/>
            </a:pPr>
            <a:r>
              <a:rPr lang="en-GB" sz="2300" dirty="0"/>
              <a:t>You are welcome to use a dictionary/thesaurus. </a:t>
            </a:r>
          </a:p>
          <a:p>
            <a:pPr marL="457200" indent="-457200" algn="just">
              <a:buFont typeface="Arial" panose="020B0604020202020204" pitchFamily="34" charset="0"/>
              <a:buChar char="•"/>
            </a:pPr>
            <a:r>
              <a:rPr lang="en-GB" sz="2300" dirty="0"/>
              <a:t>You are not allowed to use translation devices to translate entire paragraphs of your writing from your first language into English. </a:t>
            </a:r>
            <a:endParaRPr lang="en-US" sz="2300" dirty="0"/>
          </a:p>
        </p:txBody>
      </p:sp>
    </p:spTree>
    <p:extLst>
      <p:ext uri="{BB962C8B-B14F-4D97-AF65-F5344CB8AC3E}">
        <p14:creationId xmlns:p14="http://schemas.microsoft.com/office/powerpoint/2010/main" val="2489961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231E6-236E-BECF-2793-EF5B56CAEAA6}"/>
              </a:ext>
            </a:extLst>
          </p:cNvPr>
          <p:cNvSpPr>
            <a:spLocks noGrp="1"/>
          </p:cNvSpPr>
          <p:nvPr>
            <p:ph type="title"/>
          </p:nvPr>
        </p:nvSpPr>
        <p:spPr>
          <a:xfrm>
            <a:off x="2483768" y="0"/>
            <a:ext cx="4415378" cy="578396"/>
          </a:xfrm>
        </p:spPr>
        <p:txBody>
          <a:bodyPr/>
          <a:lstStyle/>
          <a:p>
            <a:r>
              <a:rPr lang="en-US" sz="3400" b="1" dirty="0"/>
              <a:t>Things to Remember</a:t>
            </a:r>
          </a:p>
        </p:txBody>
      </p:sp>
      <p:sp>
        <p:nvSpPr>
          <p:cNvPr id="3" name="Content Placeholder 2">
            <a:extLst>
              <a:ext uri="{FF2B5EF4-FFF2-40B4-BE49-F238E27FC236}">
                <a16:creationId xmlns:a16="http://schemas.microsoft.com/office/drawing/2014/main" id="{112CCC5C-7047-2FA9-0FA1-7D497DD3D1B3}"/>
              </a:ext>
            </a:extLst>
          </p:cNvPr>
          <p:cNvSpPr>
            <a:spLocks noGrp="1"/>
          </p:cNvSpPr>
          <p:nvPr>
            <p:ph idx="1"/>
          </p:nvPr>
        </p:nvSpPr>
        <p:spPr>
          <a:xfrm>
            <a:off x="323529" y="692696"/>
            <a:ext cx="8424936" cy="3916363"/>
          </a:xfrm>
        </p:spPr>
        <p:txBody>
          <a:bodyPr/>
          <a:lstStyle/>
          <a:p>
            <a:pPr algn="just"/>
            <a:r>
              <a:rPr lang="en-US" sz="2800" dirty="0"/>
              <a:t>This report is </a:t>
            </a:r>
            <a:r>
              <a:rPr lang="en-US" sz="2800" b="1" dirty="0">
                <a:solidFill>
                  <a:srgbClr val="FF0000"/>
                </a:solidFill>
              </a:rPr>
              <a:t>NOT</a:t>
            </a:r>
            <a:r>
              <a:rPr lang="en-US" sz="2800" dirty="0"/>
              <a:t> a personal reflection. It is </a:t>
            </a:r>
            <a:r>
              <a:rPr lang="en-US" sz="2800" b="1" dirty="0">
                <a:solidFill>
                  <a:srgbClr val="FF0000"/>
                </a:solidFill>
              </a:rPr>
              <a:t>NOT</a:t>
            </a:r>
            <a:r>
              <a:rPr lang="en-US" sz="2800" dirty="0"/>
              <a:t> about </a:t>
            </a:r>
            <a:r>
              <a:rPr lang="en-US" sz="2800" i="1" dirty="0"/>
              <a:t>your</a:t>
            </a:r>
            <a:r>
              <a:rPr lang="en-US" sz="2800" dirty="0"/>
              <a:t> time management or motivation. It is about either concept </a:t>
            </a:r>
            <a:r>
              <a:rPr lang="en-US" sz="2800" i="1" dirty="0"/>
              <a:t>generally</a:t>
            </a:r>
          </a:p>
          <a:p>
            <a:pPr algn="just"/>
            <a:r>
              <a:rPr lang="en-US" sz="2800" dirty="0"/>
              <a:t>Therefore, there should be no </a:t>
            </a:r>
            <a:r>
              <a:rPr lang="en-US" sz="2800" b="1" i="1" dirty="0"/>
              <a:t>I</a:t>
            </a:r>
            <a:r>
              <a:rPr lang="en-US" sz="2800" i="1" dirty="0"/>
              <a:t> </a:t>
            </a:r>
            <a:r>
              <a:rPr lang="en-US" sz="2800" dirty="0"/>
              <a:t>or </a:t>
            </a:r>
            <a:r>
              <a:rPr lang="en-US" sz="2800" b="1" i="1" dirty="0"/>
              <a:t>me</a:t>
            </a:r>
            <a:r>
              <a:rPr lang="en-US" sz="2800" dirty="0"/>
              <a:t> in your writing</a:t>
            </a:r>
          </a:p>
          <a:p>
            <a:pPr algn="just"/>
            <a:r>
              <a:rPr lang="en-US" sz="2800" dirty="0"/>
              <a:t>You must use evidence to support your ideas (e.g. you cannot just say “intrinsic motivation is the most important because it has helped me the most”, you must give evidence from a source to </a:t>
            </a:r>
            <a:r>
              <a:rPr lang="en-US" sz="2800" b="1" i="1" dirty="0"/>
              <a:t>support</a:t>
            </a:r>
            <a:r>
              <a:rPr lang="en-US" sz="2800" dirty="0"/>
              <a:t> this)</a:t>
            </a:r>
          </a:p>
          <a:p>
            <a:pPr marL="0" indent="0">
              <a:buNone/>
            </a:pPr>
            <a:r>
              <a:rPr lang="en-US" sz="2800" dirty="0"/>
              <a:t>				</a:t>
            </a:r>
          </a:p>
        </p:txBody>
      </p:sp>
      <p:sp>
        <p:nvSpPr>
          <p:cNvPr id="4" name="Date Placeholder 3">
            <a:extLst>
              <a:ext uri="{FF2B5EF4-FFF2-40B4-BE49-F238E27FC236}">
                <a16:creationId xmlns:a16="http://schemas.microsoft.com/office/drawing/2014/main" id="{558F40AC-E38F-2D54-4296-D2E8CA6A416E}"/>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3392939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5BDFF-A8B2-187D-3812-CBE0B2112428}"/>
              </a:ext>
            </a:extLst>
          </p:cNvPr>
          <p:cNvSpPr>
            <a:spLocks noGrp="1"/>
          </p:cNvSpPr>
          <p:nvPr>
            <p:ph type="title"/>
          </p:nvPr>
        </p:nvSpPr>
        <p:spPr>
          <a:xfrm>
            <a:off x="2262572" y="28620"/>
            <a:ext cx="4618856" cy="652934"/>
          </a:xfrm>
        </p:spPr>
        <p:txBody>
          <a:bodyPr/>
          <a:lstStyle/>
          <a:p>
            <a:r>
              <a:rPr lang="en-US" sz="3400" b="1" dirty="0"/>
              <a:t>Things to Remember</a:t>
            </a:r>
          </a:p>
        </p:txBody>
      </p:sp>
      <p:sp>
        <p:nvSpPr>
          <p:cNvPr id="3" name="Content Placeholder 2">
            <a:extLst>
              <a:ext uri="{FF2B5EF4-FFF2-40B4-BE49-F238E27FC236}">
                <a16:creationId xmlns:a16="http://schemas.microsoft.com/office/drawing/2014/main" id="{DB91F1DF-B767-DB50-EB19-6CC456E76CC1}"/>
              </a:ext>
            </a:extLst>
          </p:cNvPr>
          <p:cNvSpPr>
            <a:spLocks noGrp="1"/>
          </p:cNvSpPr>
          <p:nvPr>
            <p:ph idx="1"/>
          </p:nvPr>
        </p:nvSpPr>
        <p:spPr>
          <a:xfrm>
            <a:off x="250825" y="874748"/>
            <a:ext cx="8424936" cy="3916363"/>
          </a:xfrm>
        </p:spPr>
        <p:txBody>
          <a:bodyPr/>
          <a:lstStyle/>
          <a:p>
            <a:pPr algn="just"/>
            <a:r>
              <a:rPr lang="en-US" sz="2600" dirty="0"/>
              <a:t>The university has a 10% over/under policy. You can be 10% over or under the word count without loss of marks. Beyond this, your marker might stop reading and only mark the words which fall within the limit, or, if the paper is much too short, you might lose points for Criteria 1 and 2</a:t>
            </a:r>
          </a:p>
          <a:p>
            <a:pPr marL="0" indent="0" algn="just">
              <a:buNone/>
            </a:pPr>
            <a:endParaRPr lang="en-US" sz="2600" dirty="0"/>
          </a:p>
          <a:p>
            <a:pPr algn="just"/>
            <a:r>
              <a:rPr lang="en-US" sz="2600" dirty="0"/>
              <a:t>We, your markers, are </a:t>
            </a:r>
            <a:r>
              <a:rPr lang="en-US" sz="2600" b="1" dirty="0">
                <a:solidFill>
                  <a:srgbClr val="FF0000"/>
                </a:solidFill>
              </a:rPr>
              <a:t>NOT</a:t>
            </a:r>
            <a:r>
              <a:rPr lang="en-US" sz="2600" dirty="0"/>
              <a:t> expecting perfection! We know this is your FIRST report at university! Just try your best! The point of this task is to help you </a:t>
            </a:r>
            <a:r>
              <a:rPr lang="en-US" sz="2600" i="1" dirty="0"/>
              <a:t>develop</a:t>
            </a:r>
            <a:r>
              <a:rPr lang="en-US" sz="2600" dirty="0"/>
              <a:t> your skills. Be patient and kind to yourself!</a:t>
            </a:r>
          </a:p>
          <a:p>
            <a:pPr marL="0" indent="0">
              <a:buNone/>
            </a:pPr>
            <a:endParaRPr lang="en-US" sz="2600" dirty="0"/>
          </a:p>
        </p:txBody>
      </p:sp>
      <p:sp>
        <p:nvSpPr>
          <p:cNvPr id="4" name="Date Placeholder 3">
            <a:extLst>
              <a:ext uri="{FF2B5EF4-FFF2-40B4-BE49-F238E27FC236}">
                <a16:creationId xmlns:a16="http://schemas.microsoft.com/office/drawing/2014/main" id="{258E6C55-B587-5BA0-53C1-FA63CCFC1F76}"/>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4041112875"/>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0</TotalTime>
  <Words>1105</Words>
  <Application>Microsoft Office PowerPoint</Application>
  <PresentationFormat>On-screen Show (4:3)</PresentationFormat>
  <Paragraphs>87</Paragraphs>
  <Slides>10</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10</vt:i4>
      </vt:variant>
    </vt:vector>
  </HeadingPairs>
  <TitlesOfParts>
    <vt:vector size="17" baseType="lpstr">
      <vt:lpstr>Myriad Pro</vt:lpstr>
      <vt:lpstr>Arial</vt:lpstr>
      <vt:lpstr>Calibri</vt:lpstr>
      <vt:lpstr>Wingdings</vt:lpstr>
      <vt:lpstr>1_20140311PresentationUWTSDTemplate</vt:lpstr>
      <vt:lpstr>20140311PresentationUWTSDTemplate</vt:lpstr>
      <vt:lpstr>2_20140311PresentationUWTSDTemplate</vt:lpstr>
      <vt:lpstr> LCHS4001 Academic and Employability Skills (ACE)  </vt:lpstr>
      <vt:lpstr>Task 1 Exploration</vt:lpstr>
      <vt:lpstr>Task 1 Exploration: Answers </vt:lpstr>
      <vt:lpstr>Task 1: Steps</vt:lpstr>
      <vt:lpstr>Suggested Structure and Suggested Word Counts</vt:lpstr>
      <vt:lpstr>Criteria 1: Engagement with Literature</vt:lpstr>
      <vt:lpstr>Criteria 2: Knowledge and Understanding</vt:lpstr>
      <vt:lpstr>Criteria 5: Transferable Skills for Life and Professional Practice</vt:lpstr>
      <vt:lpstr>Things to Remember</vt:lpstr>
      <vt:lpstr>Things to Remember</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Naomi Doerge</cp:lastModifiedBy>
  <cp:revision>381</cp:revision>
  <dcterms:created xsi:type="dcterms:W3CDTF">2012-10-20T16:04:33Z</dcterms:created>
  <dcterms:modified xsi:type="dcterms:W3CDTF">2024-06-19T17:37:26Z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2024-05-17T13:44:55Z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143acb09-b310-43e5-8f14-7a30c58564df</vt:lpwstr>
  </property>
  <property fmtid="{D5CDD505-2E9C-101B-9397-08002B2CF9AE}" pid="8" name="MSIP_Label_9762d7e7-4474-4a67-9ef6-3d4dc52b0ea7_ContentBits">
    <vt:lpwstr>0</vt:lpwstr>
  </property>
</Properties>
</file>