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24"/>
  </p:notesMasterIdLst>
  <p:handoutMasterIdLst>
    <p:handoutMasterId r:id="rId25"/>
  </p:handoutMasterIdLst>
  <p:sldIdLst>
    <p:sldId id="256" r:id="rId5"/>
    <p:sldId id="395" r:id="rId6"/>
    <p:sldId id="439" r:id="rId7"/>
    <p:sldId id="484" r:id="rId8"/>
    <p:sldId id="438" r:id="rId9"/>
    <p:sldId id="478" r:id="rId10"/>
    <p:sldId id="488" r:id="rId11"/>
    <p:sldId id="489" r:id="rId12"/>
    <p:sldId id="487" r:id="rId13"/>
    <p:sldId id="490" r:id="rId14"/>
    <p:sldId id="479" r:id="rId15"/>
    <p:sldId id="480" r:id="rId16"/>
    <p:sldId id="491" r:id="rId17"/>
    <p:sldId id="492" r:id="rId18"/>
    <p:sldId id="481" r:id="rId19"/>
    <p:sldId id="482" r:id="rId20"/>
    <p:sldId id="483" r:id="rId21"/>
    <p:sldId id="274" r:id="rId22"/>
    <p:sldId id="298" r:id="rId23"/>
  </p:sldIdLst>
  <p:sldSz cx="9144000" cy="6858000" type="screen4x3"/>
  <p:notesSz cx="6858000" cy="9144000"/>
  <p:embeddedFontLst>
    <p:embeddedFont>
      <p:font typeface="ＭＳ Ｐゴシック" panose="020B0600070205080204" pitchFamily="34" charset="-128"/>
      <p:regular r:id="rId26"/>
    </p:embeddedFont>
    <p:embeddedFont>
      <p:font typeface="Calibri" panose="020F0502020204030204"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572" autoAdjust="0"/>
    <p:restoredTop sz="94660"/>
  </p:normalViewPr>
  <p:slideViewPr>
    <p:cSldViewPr>
      <p:cViewPr varScale="1">
        <p:scale>
          <a:sx n="100" d="100"/>
          <a:sy n="100" d="100"/>
        </p:scale>
        <p:origin x="618"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1.fntdata"/><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font" Target="fonts/font3.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2.fntdata"/><Relationship Id="rId30" Type="http://schemas.openxmlformats.org/officeDocument/2006/relationships/font" Target="fonts/font5.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16/03/2021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16/03/2021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1258428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22847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01254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Autofit/>
          </a:bodyPr>
          <a:lstStyle/>
          <a:p>
            <a:pPr algn="r"/>
            <a:r>
              <a:rPr lang="en-GB" b="1" dirty="0">
                <a:solidFill>
                  <a:schemeClr val="accent2"/>
                </a:solidFill>
              </a:rPr>
              <a:t>Cybersecurity Essentials</a:t>
            </a:r>
            <a:r>
              <a:rPr lang="en-GB" sz="6000" dirty="0">
                <a:solidFill>
                  <a:schemeClr val="bg1"/>
                </a:solidFill>
              </a:rPr>
              <a:t/>
            </a:r>
            <a:br>
              <a:rPr lang="en-GB" sz="6000" dirty="0">
                <a:solidFill>
                  <a:schemeClr val="bg1"/>
                </a:solidFill>
              </a:rPr>
            </a:br>
            <a:r>
              <a:rPr lang="en-GB" sz="2800" i="1" dirty="0">
                <a:solidFill>
                  <a:schemeClr val="bg1"/>
                </a:solidFill>
              </a:rPr>
              <a:t>(ACCA4029)</a:t>
            </a:r>
            <a:br>
              <a:rPr lang="en-GB" sz="2800" i="1" dirty="0">
                <a:solidFill>
                  <a:schemeClr val="bg1"/>
                </a:solidFill>
              </a:rPr>
            </a:br>
            <a:r>
              <a:rPr lang="en-GB" sz="2800" i="1" dirty="0" smtClean="0">
                <a:solidFill>
                  <a:schemeClr val="bg1"/>
                </a:solidFill>
              </a:rPr>
              <a:t>Access </a:t>
            </a:r>
            <a:r>
              <a:rPr lang="en-GB" sz="2800" i="1" dirty="0">
                <a:solidFill>
                  <a:schemeClr val="bg1"/>
                </a:solidFill>
              </a:rPr>
              <a:t>Control, Obscuring </a:t>
            </a:r>
            <a:r>
              <a:rPr lang="en-GB" sz="2800" i="1" dirty="0" smtClean="0">
                <a:solidFill>
                  <a:schemeClr val="bg1"/>
                </a:solidFill>
              </a:rPr>
              <a:t>Data</a:t>
            </a:r>
            <a:endParaRPr lang="en-GB" sz="28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Welcoming to the cyber world…</a:t>
            </a:r>
          </a:p>
          <a:p>
            <a:r>
              <a:rPr lang="cy-GB" dirty="0" err="1"/>
              <a:t>Good</a:t>
            </a:r>
            <a:r>
              <a:rPr lang="cy-GB" dirty="0"/>
              <a:t> </a:t>
            </a:r>
            <a:r>
              <a:rPr lang="cy-GB" dirty="0" err="1"/>
              <a:t>Guys</a:t>
            </a:r>
            <a:r>
              <a:rPr lang="cy-GB" dirty="0"/>
              <a:t> </a:t>
            </a:r>
            <a:r>
              <a:rPr lang="cy-GB" dirty="0" err="1"/>
              <a:t>Vs</a:t>
            </a:r>
            <a:r>
              <a:rPr lang="cy-GB" dirty="0"/>
              <a:t> Bad </a:t>
            </a:r>
            <a:r>
              <a:rPr lang="cy-GB" dirty="0" err="1"/>
              <a:t>Guys</a:t>
            </a:r>
            <a:r>
              <a:rPr lang="cy-GB" dirty="0"/>
              <a:t>...</a:t>
            </a:r>
          </a:p>
          <a:p>
            <a:r>
              <a:rPr lang="cy-GB" dirty="0" err="1"/>
              <a:t>Threats</a:t>
            </a:r>
            <a:r>
              <a:rPr lang="cy-GB" dirty="0"/>
              <a:t>...</a:t>
            </a:r>
          </a:p>
          <a:p>
            <a:r>
              <a:rPr lang="cy-GB" dirty="0" err="1"/>
              <a:t>Mitigating</a:t>
            </a:r>
            <a:r>
              <a:rPr lang="cy-GB" dirty="0"/>
              <a:t> </a:t>
            </a:r>
            <a:r>
              <a:rPr lang="cy-GB" dirty="0" err="1"/>
              <a:t>Threats</a:t>
            </a:r>
            <a:r>
              <a:rPr lang="cy-GB" dirty="0"/>
              <a:t>...</a:t>
            </a:r>
            <a:endParaRPr lang="en-GB" dirty="0"/>
          </a:p>
          <a:p>
            <a:endParaRPr lang="en-GB" dirty="0"/>
          </a:p>
        </p:txBody>
      </p:sp>
    </p:spTree>
    <p:extLst>
      <p:ext uri="{BB962C8B-B14F-4D97-AF65-F5344CB8AC3E}">
        <p14:creationId xmlns:p14="http://schemas.microsoft.com/office/powerpoint/2010/main" val="11174022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fontScale="5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pPr>
            <a:r>
              <a:rPr lang="en-US" sz="3600" dirty="0"/>
              <a:t>The Cybersecurity Cube</a:t>
            </a:r>
            <a:r>
              <a:rPr lang="en-US" dirty="0"/>
              <a:t> </a:t>
            </a:r>
            <a:r>
              <a:rPr lang="en-US" dirty="0" smtClean="0"/>
              <a:t> the </a:t>
            </a:r>
            <a:r>
              <a:rPr lang="en-US" dirty="0"/>
              <a:t>three dimensions of the </a:t>
            </a:r>
            <a:r>
              <a:rPr lang="en-US" dirty="0" err="1"/>
              <a:t>McCumber</a:t>
            </a:r>
            <a:r>
              <a:rPr lang="en-US" dirty="0"/>
              <a:t> Cube.</a:t>
            </a:r>
          </a:p>
          <a:p>
            <a:pPr>
              <a:spcBef>
                <a:spcPts val="600"/>
              </a:spcBef>
            </a:pPr>
            <a:endParaRPr lang="en-US" sz="3600" dirty="0"/>
          </a:p>
          <a:p>
            <a:pPr>
              <a:spcBef>
                <a:spcPts val="600"/>
              </a:spcBef>
            </a:pPr>
            <a:r>
              <a:rPr lang="en-US" sz="4000" dirty="0"/>
              <a:t>CIA TRIAD </a:t>
            </a:r>
            <a:r>
              <a:rPr lang="en-US" dirty="0" smtClean="0"/>
              <a:t>confidentiality</a:t>
            </a:r>
            <a:r>
              <a:rPr lang="en-US" dirty="0"/>
              <a:t>, integrity, and availability.</a:t>
            </a:r>
          </a:p>
          <a:p>
            <a:pPr>
              <a:spcBef>
                <a:spcPts val="600"/>
              </a:spcBef>
            </a:pPr>
            <a:endParaRPr lang="en-US" sz="3600" dirty="0"/>
          </a:p>
          <a:p>
            <a:pPr>
              <a:spcBef>
                <a:spcPts val="600"/>
              </a:spcBef>
            </a:pPr>
            <a:r>
              <a:rPr lang="en-US" sz="4000" dirty="0"/>
              <a:t>States of Data </a:t>
            </a:r>
            <a:r>
              <a:rPr lang="en-US" dirty="0" smtClean="0"/>
              <a:t>the </a:t>
            </a:r>
            <a:r>
              <a:rPr lang="en-US" dirty="0"/>
              <a:t>three states of data.</a:t>
            </a:r>
          </a:p>
          <a:p>
            <a:pPr>
              <a:spcBef>
                <a:spcPts val="600"/>
              </a:spcBef>
            </a:pPr>
            <a:endParaRPr lang="en-US" sz="3600" dirty="0"/>
          </a:p>
          <a:p>
            <a:pPr>
              <a:spcBef>
                <a:spcPts val="600"/>
              </a:spcBef>
            </a:pPr>
            <a:r>
              <a:rPr lang="en-US" sz="4000" dirty="0"/>
              <a:t>Cybersecurity Countermeasures </a:t>
            </a:r>
            <a:r>
              <a:rPr lang="en-US" sz="4000" dirty="0" smtClean="0"/>
              <a:t> </a:t>
            </a:r>
            <a:r>
              <a:rPr lang="en-US" dirty="0" smtClean="0"/>
              <a:t>the </a:t>
            </a:r>
            <a:r>
              <a:rPr lang="en-US" dirty="0"/>
              <a:t>types of cybersecurity countermeasures.</a:t>
            </a:r>
          </a:p>
          <a:p>
            <a:pPr>
              <a:spcBef>
                <a:spcPts val="600"/>
              </a:spcBef>
            </a:pPr>
            <a:endParaRPr lang="en-US" sz="3600" dirty="0"/>
          </a:p>
          <a:p>
            <a:pPr>
              <a:spcBef>
                <a:spcPts val="600"/>
              </a:spcBef>
            </a:pPr>
            <a:r>
              <a:rPr lang="en-US" sz="4000" dirty="0"/>
              <a:t>IT Security Management Framework </a:t>
            </a:r>
            <a:r>
              <a:rPr lang="en-US" sz="4000" dirty="0" smtClean="0"/>
              <a:t> </a:t>
            </a:r>
            <a:r>
              <a:rPr lang="en-US" dirty="0" smtClean="0"/>
              <a:t>the </a:t>
            </a:r>
            <a:r>
              <a:rPr lang="en-US" dirty="0"/>
              <a:t>ISO Cybersecurity Model</a:t>
            </a:r>
            <a:endParaRPr lang="en-CA" sz="2800" dirty="0"/>
          </a:p>
        </p:txBody>
      </p:sp>
    </p:spTree>
    <p:extLst>
      <p:ext uri="{BB962C8B-B14F-4D97-AF65-F5344CB8AC3E}">
        <p14:creationId xmlns:p14="http://schemas.microsoft.com/office/powerpoint/2010/main" val="11701167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spcBef>
                <a:spcPts val="600"/>
              </a:spcBef>
            </a:pPr>
            <a:r>
              <a:rPr lang="en-GB" dirty="0" smtClean="0"/>
              <a:t>Cyber </a:t>
            </a:r>
            <a:r>
              <a:rPr lang="en-GB" dirty="0"/>
              <a:t>world and its Players…</a:t>
            </a:r>
          </a:p>
          <a:p>
            <a:r>
              <a:rPr lang="en-GB" dirty="0"/>
              <a:t>Vulnerability</a:t>
            </a:r>
            <a:r>
              <a:rPr lang="cy-GB" dirty="0"/>
              <a:t>, </a:t>
            </a:r>
            <a:r>
              <a:rPr lang="en-GB" dirty="0" smtClean="0"/>
              <a:t>Threats</a:t>
            </a:r>
            <a:r>
              <a:rPr lang="cy-GB" dirty="0" smtClean="0"/>
              <a:t>, </a:t>
            </a:r>
            <a:r>
              <a:rPr lang="cy-GB" dirty="0" err="1" smtClean="0"/>
              <a:t>Attacks</a:t>
            </a:r>
            <a:r>
              <a:rPr lang="cy-GB" dirty="0" smtClean="0"/>
              <a:t>...</a:t>
            </a:r>
          </a:p>
          <a:p>
            <a:pPr lvl="1"/>
            <a:r>
              <a:rPr lang="cy-GB" dirty="0" err="1" smtClean="0"/>
              <a:t>Malware</a:t>
            </a:r>
            <a:endParaRPr lang="cy-GB" dirty="0" smtClean="0"/>
          </a:p>
          <a:p>
            <a:pPr lvl="1"/>
            <a:r>
              <a:rPr lang="cy-GB" dirty="0" err="1" smtClean="0"/>
              <a:t>Methods</a:t>
            </a:r>
            <a:endParaRPr lang="cy-GB" dirty="0" smtClean="0"/>
          </a:p>
          <a:p>
            <a:pPr lvl="1"/>
            <a:r>
              <a:rPr lang="cy-GB" dirty="0" err="1" smtClean="0"/>
              <a:t>Attacks</a:t>
            </a:r>
            <a:endParaRPr lang="cy-GB" dirty="0"/>
          </a:p>
        </p:txBody>
      </p:sp>
    </p:spTree>
    <p:extLst>
      <p:ext uri="{BB962C8B-B14F-4D97-AF65-F5344CB8AC3E}">
        <p14:creationId xmlns:p14="http://schemas.microsoft.com/office/powerpoint/2010/main" val="20144941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268760"/>
            <a:ext cx="8229600" cy="4248473"/>
          </a:xfrm>
        </p:spPr>
        <p:txBody>
          <a:bodyPr>
            <a:normAutofit/>
          </a:bodyPr>
          <a:lstStyle/>
          <a:p>
            <a:pPr marL="0" indent="0" algn="ctr">
              <a:spcBef>
                <a:spcPts val="600"/>
              </a:spcBef>
              <a:buNone/>
            </a:pPr>
            <a:r>
              <a:rPr lang="en-US" sz="2800" b="1" i="1" dirty="0" smtClean="0">
                <a:solidFill>
                  <a:schemeClr val="tx2"/>
                </a:solidFill>
              </a:rPr>
              <a:t>Cryptography </a:t>
            </a:r>
            <a:r>
              <a:rPr lang="en-US" sz="1800" dirty="0" smtClean="0">
                <a:solidFill>
                  <a:schemeClr val="tx2"/>
                </a:solidFill>
              </a:rPr>
              <a:t>how </a:t>
            </a:r>
            <a:r>
              <a:rPr lang="en-US" sz="1800" dirty="0">
                <a:solidFill>
                  <a:schemeClr val="tx2"/>
                </a:solidFill>
              </a:rPr>
              <a:t>encryption techniques protect confidentiality. </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Access Control</a:t>
            </a:r>
            <a:r>
              <a:rPr lang="en-US" sz="2800" dirty="0" smtClean="0"/>
              <a:t> </a:t>
            </a:r>
            <a:r>
              <a:rPr lang="en-US" sz="1800" dirty="0" smtClean="0">
                <a:solidFill>
                  <a:schemeClr val="tx2"/>
                </a:solidFill>
              </a:rPr>
              <a:t>how access </a:t>
            </a:r>
            <a:r>
              <a:rPr lang="en-US" sz="1800" dirty="0">
                <a:solidFill>
                  <a:schemeClr val="tx2"/>
                </a:solidFill>
              </a:rPr>
              <a:t>control techniques used to protect confidentiality.</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Obscuring Data </a:t>
            </a:r>
            <a:r>
              <a:rPr lang="en-US" sz="1800" dirty="0" smtClean="0">
                <a:solidFill>
                  <a:schemeClr val="tx2"/>
                </a:solidFill>
              </a:rPr>
              <a:t>the </a:t>
            </a:r>
            <a:r>
              <a:rPr lang="en-US" sz="1800" dirty="0">
                <a:solidFill>
                  <a:schemeClr val="tx2"/>
                </a:solidFill>
              </a:rPr>
              <a:t>concept of obscuring data.</a:t>
            </a:r>
          </a:p>
          <a:p>
            <a:pPr marL="0" indent="0" algn="ctr">
              <a:spcBef>
                <a:spcPts val="600"/>
              </a:spcBef>
              <a:buNone/>
            </a:pPr>
            <a:endParaRPr lang="en-CA" sz="1800" b="1" dirty="0">
              <a:solidFill>
                <a:schemeClr val="tx2"/>
              </a:solidFill>
            </a:endParaRPr>
          </a:p>
          <a:p>
            <a:pPr marL="0" indent="0" algn="ctr">
              <a:spcBef>
                <a:spcPts val="600"/>
              </a:spcBef>
              <a:buNone/>
            </a:pPr>
            <a:endParaRPr lang="en-CA"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4009043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Types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a:t>Physical Access Controls - </a:t>
            </a:r>
            <a:r>
              <a:rPr lang="en-US" sz="1800" dirty="0"/>
              <a:t>actual barriers deployed to prevent direct contact with systems. The goal is to prevent unauthorized users from gaining physical access to facilities, equipment, and other organizational assets. Physical access control determines who can enter (or exit), where they can enter (or exit), and when they can enter (or exit).</a:t>
            </a:r>
          </a:p>
          <a:p>
            <a:pPr marL="0" indent="0" algn="just">
              <a:buNone/>
            </a:pPr>
            <a:endParaRPr lang="en-US" sz="1800" dirty="0"/>
          </a:p>
          <a:p>
            <a:pPr marL="0" indent="0" algn="just">
              <a:buNone/>
            </a:pPr>
            <a:r>
              <a:rPr lang="en-US" sz="1800" b="1" dirty="0"/>
              <a:t>Logical Access Controls - </a:t>
            </a:r>
            <a:r>
              <a:rPr lang="en-US" sz="1800" dirty="0"/>
              <a:t>hardware and software solutions used to manage access to resources and systems. These technology-based solutions include tools and protocols that computer systems use for identification, authentication, authorization, and accountability.</a:t>
            </a:r>
          </a:p>
          <a:p>
            <a:pPr marL="0" indent="0" algn="just">
              <a:buNone/>
            </a:pPr>
            <a:endParaRPr lang="en-US" sz="1800" dirty="0"/>
          </a:p>
          <a:p>
            <a:pPr marL="0" indent="0" algn="just">
              <a:buNone/>
            </a:pPr>
            <a:r>
              <a:rPr lang="en-US" sz="1800" b="1" dirty="0"/>
              <a:t>Administrative Access Controls - </a:t>
            </a:r>
            <a:r>
              <a:rPr lang="en-US" sz="1800" dirty="0"/>
              <a:t>policies and procedures defined by organizations to implement and enforce all aspects of controlling unauthorized access. Administrative controls focus on personnel and business practices. </a:t>
            </a:r>
          </a:p>
          <a:p>
            <a:pPr marL="0" indent="0" algn="just">
              <a:buNone/>
            </a:pPr>
            <a:endParaRPr lang="en-US" sz="1800" dirty="0"/>
          </a:p>
          <a:p>
            <a:pPr marL="0" indent="0" algn="just">
              <a:buNone/>
            </a:pPr>
            <a:endParaRPr lang="en-US" sz="1800" dirty="0"/>
          </a:p>
          <a:p>
            <a:pPr marL="0" indent="0" algn="just">
              <a:buNone/>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445424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Strategies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a:t>Mandatory access control (MAC) </a:t>
            </a:r>
          </a:p>
          <a:p>
            <a:pPr marL="0" indent="0" algn="just">
              <a:buNone/>
            </a:pPr>
            <a:r>
              <a:rPr lang="en-US" sz="1800" b="1" dirty="0" smtClean="0"/>
              <a:t>	</a:t>
            </a:r>
            <a:r>
              <a:rPr lang="en-US" sz="1800" dirty="0" smtClean="0"/>
              <a:t>restricts </a:t>
            </a:r>
            <a:r>
              <a:rPr lang="en-US" sz="1800" dirty="0"/>
              <a:t>the actions that a subject can perform on an object. </a:t>
            </a:r>
            <a:endParaRPr lang="en-US" sz="1800" dirty="0" smtClean="0"/>
          </a:p>
          <a:p>
            <a:pPr marL="0" indent="0" algn="just">
              <a:buNone/>
            </a:pPr>
            <a:r>
              <a:rPr lang="en-US" sz="1800" dirty="0"/>
              <a:t>	</a:t>
            </a:r>
            <a:r>
              <a:rPr lang="en-US" sz="1800" dirty="0" smtClean="0"/>
              <a:t>A </a:t>
            </a:r>
            <a:r>
              <a:rPr lang="en-US" sz="1800" dirty="0"/>
              <a:t>subject can be a user or a process. </a:t>
            </a:r>
            <a:endParaRPr lang="en-US" sz="1800" dirty="0" smtClean="0"/>
          </a:p>
          <a:p>
            <a:pPr marL="0" indent="0" algn="just">
              <a:buNone/>
            </a:pPr>
            <a:r>
              <a:rPr lang="en-US" sz="1800" dirty="0"/>
              <a:t>	</a:t>
            </a:r>
            <a:r>
              <a:rPr lang="en-US" sz="1800" dirty="0" smtClean="0"/>
              <a:t>An </a:t>
            </a:r>
            <a:r>
              <a:rPr lang="en-US" sz="1800" dirty="0"/>
              <a:t>object can be a file, a port, or an input/output device. </a:t>
            </a:r>
            <a:endParaRPr lang="en-US" sz="1800" dirty="0" smtClean="0"/>
          </a:p>
          <a:p>
            <a:pPr marL="0" indent="0" algn="just">
              <a:buNone/>
            </a:pPr>
            <a:r>
              <a:rPr lang="en-US" sz="1800" dirty="0"/>
              <a:t>	</a:t>
            </a:r>
            <a:r>
              <a:rPr lang="en-US" sz="1800" dirty="0" smtClean="0"/>
              <a:t>An </a:t>
            </a:r>
            <a:r>
              <a:rPr lang="en-US" sz="1800" dirty="0"/>
              <a:t>authorization rule enforces whether or not a subject can access the object.</a:t>
            </a:r>
          </a:p>
          <a:p>
            <a:pPr marL="0" indent="0" algn="just">
              <a:buNone/>
            </a:pPr>
            <a:endParaRPr lang="en-US" sz="1800" b="1" dirty="0" smtClean="0"/>
          </a:p>
          <a:p>
            <a:pPr marL="0" indent="0" algn="just">
              <a:buNone/>
            </a:pPr>
            <a:r>
              <a:rPr lang="en-US" sz="1800" b="1" dirty="0" smtClean="0"/>
              <a:t>Discretionary </a:t>
            </a:r>
            <a:r>
              <a:rPr lang="en-US" sz="1800" b="1" dirty="0"/>
              <a:t>access control (DAC</a:t>
            </a:r>
            <a:r>
              <a:rPr lang="en-US" sz="1800" b="1" dirty="0" smtClean="0"/>
              <a:t>)</a:t>
            </a:r>
            <a:r>
              <a:rPr lang="en-US" sz="1800" dirty="0" smtClean="0"/>
              <a:t> </a:t>
            </a:r>
          </a:p>
          <a:p>
            <a:pPr marL="0" indent="0" algn="just">
              <a:buNone/>
            </a:pPr>
            <a:r>
              <a:rPr lang="en-US" sz="1800" dirty="0"/>
              <a:t>	</a:t>
            </a:r>
            <a:r>
              <a:rPr lang="en-US" sz="1800" dirty="0" smtClean="0"/>
              <a:t>DAC </a:t>
            </a:r>
            <a:r>
              <a:rPr lang="en-US" sz="1800" dirty="0"/>
              <a:t>grants or restricts object access determined by the object’s owner. </a:t>
            </a:r>
            <a:endParaRPr lang="en-US" sz="1800" dirty="0" smtClean="0"/>
          </a:p>
          <a:p>
            <a:pPr marL="0" indent="0" algn="just">
              <a:buNone/>
            </a:pPr>
            <a:r>
              <a:rPr lang="en-US" sz="1800" dirty="0"/>
              <a:t>	</a:t>
            </a:r>
            <a:r>
              <a:rPr lang="en-US" sz="1800" dirty="0" smtClean="0"/>
              <a:t>As </a:t>
            </a:r>
            <a:r>
              <a:rPr lang="en-US" sz="1800" dirty="0"/>
              <a:t>the name implies, controls are discretionary because an object owner with </a:t>
            </a:r>
            <a:r>
              <a:rPr lang="en-US" sz="1800" dirty="0" smtClean="0"/>
              <a:t>	certain </a:t>
            </a:r>
            <a:r>
              <a:rPr lang="en-US" sz="1800" dirty="0"/>
              <a:t>access permissions can pass on those permissions to another subject</a:t>
            </a:r>
            <a:r>
              <a:rPr lang="en-US" sz="1800" dirty="0" smtClean="0"/>
              <a:t>.</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6197168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Strategies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smtClean="0"/>
              <a:t>Role-based </a:t>
            </a:r>
            <a:r>
              <a:rPr lang="en-US" sz="1800" b="1" dirty="0"/>
              <a:t>access control (RBAC) </a:t>
            </a:r>
            <a:endParaRPr lang="en-US" sz="1800" b="1" dirty="0" smtClean="0"/>
          </a:p>
          <a:p>
            <a:pPr marL="0" indent="0" algn="just">
              <a:buNone/>
            </a:pPr>
            <a:r>
              <a:rPr lang="en-US" sz="1800" b="1" dirty="0"/>
              <a:t>	</a:t>
            </a:r>
            <a:r>
              <a:rPr lang="en-US" sz="1800" dirty="0" smtClean="0"/>
              <a:t>is </a:t>
            </a:r>
            <a:r>
              <a:rPr lang="en-US" sz="1800" dirty="0"/>
              <a:t>based on the role of the subject. </a:t>
            </a:r>
            <a:endParaRPr lang="en-US" sz="1800" dirty="0" smtClean="0"/>
          </a:p>
          <a:p>
            <a:pPr marL="0" indent="0" algn="just">
              <a:buNone/>
            </a:pPr>
            <a:r>
              <a:rPr lang="en-US" sz="1800" dirty="0"/>
              <a:t>	</a:t>
            </a:r>
            <a:r>
              <a:rPr lang="en-US" sz="1800" dirty="0" smtClean="0"/>
              <a:t>Roles </a:t>
            </a:r>
            <a:r>
              <a:rPr lang="en-US" sz="1800" dirty="0"/>
              <a:t>are job functions within an organization. </a:t>
            </a:r>
            <a:endParaRPr lang="en-US" sz="1800" dirty="0" smtClean="0"/>
          </a:p>
          <a:p>
            <a:pPr marL="0" indent="0" algn="just">
              <a:buNone/>
            </a:pPr>
            <a:r>
              <a:rPr lang="en-US" sz="1800" dirty="0"/>
              <a:t>	</a:t>
            </a:r>
            <a:r>
              <a:rPr lang="en-US" sz="1800" dirty="0" smtClean="0"/>
              <a:t>Specific </a:t>
            </a:r>
            <a:r>
              <a:rPr lang="en-US" sz="1800" dirty="0"/>
              <a:t>roles require permissions to perform certain operations. </a:t>
            </a:r>
            <a:endParaRPr lang="en-US" sz="1800" dirty="0" smtClean="0"/>
          </a:p>
          <a:p>
            <a:pPr marL="0" indent="0" algn="just">
              <a:buNone/>
            </a:pPr>
            <a:r>
              <a:rPr lang="en-US" sz="1800" dirty="0"/>
              <a:t>	</a:t>
            </a:r>
            <a:r>
              <a:rPr lang="en-US" sz="1800" dirty="0" smtClean="0"/>
              <a:t>Users </a:t>
            </a:r>
            <a:r>
              <a:rPr lang="en-US" sz="1800" dirty="0"/>
              <a:t>acquire permissions through their role. </a:t>
            </a:r>
            <a:endParaRPr lang="en-US" sz="1800" dirty="0" smtClean="0"/>
          </a:p>
          <a:p>
            <a:pPr marL="0" indent="0" algn="just">
              <a:buNone/>
            </a:pPr>
            <a:r>
              <a:rPr lang="en-US" sz="1800" dirty="0"/>
              <a:t>	</a:t>
            </a:r>
            <a:r>
              <a:rPr lang="en-US" sz="1800" dirty="0" smtClean="0"/>
              <a:t>RBAC </a:t>
            </a:r>
            <a:r>
              <a:rPr lang="en-US" sz="1800" dirty="0"/>
              <a:t>can work in combination with DAC or MAC by enforcing the policies of </a:t>
            </a:r>
            <a:r>
              <a:rPr lang="en-US" sz="1800" dirty="0" smtClean="0"/>
              <a:t>	either </a:t>
            </a:r>
            <a:r>
              <a:rPr lang="en-US" sz="1800" dirty="0"/>
              <a:t>one.</a:t>
            </a:r>
          </a:p>
          <a:p>
            <a:pPr marL="0" indent="0" algn="just">
              <a:buNone/>
            </a:pPr>
            <a:r>
              <a:rPr lang="en-US" sz="1800" b="1" dirty="0" smtClean="0"/>
              <a:t>Rule-based </a:t>
            </a:r>
            <a:r>
              <a:rPr lang="en-US" sz="1800" b="1" dirty="0"/>
              <a:t>access </a:t>
            </a:r>
            <a:r>
              <a:rPr lang="en-US" sz="1800" b="1" dirty="0" smtClean="0"/>
              <a:t>control</a:t>
            </a:r>
          </a:p>
          <a:p>
            <a:pPr marL="0" indent="0" algn="just">
              <a:buNone/>
            </a:pPr>
            <a:r>
              <a:rPr lang="en-US" sz="1800" b="1" dirty="0"/>
              <a:t>	</a:t>
            </a:r>
            <a:r>
              <a:rPr lang="en-US" sz="1800" dirty="0" smtClean="0"/>
              <a:t>uses </a:t>
            </a:r>
            <a:r>
              <a:rPr lang="en-US" sz="1800" dirty="0"/>
              <a:t>access control lists (ACLs) to help determine whether to grant access. </a:t>
            </a:r>
            <a:endParaRPr lang="en-US" sz="1800" dirty="0" smtClean="0"/>
          </a:p>
          <a:p>
            <a:pPr marL="0" indent="0" algn="just">
              <a:buNone/>
            </a:pPr>
            <a:r>
              <a:rPr lang="en-US" sz="1800" dirty="0"/>
              <a:t>	</a:t>
            </a:r>
            <a:r>
              <a:rPr lang="en-US" sz="1800" dirty="0" smtClean="0"/>
              <a:t>A </a:t>
            </a:r>
            <a:r>
              <a:rPr lang="en-US" sz="1800" dirty="0"/>
              <a:t>series of rules is contained in the ACL, as shown in the figure. </a:t>
            </a:r>
            <a:endParaRPr lang="en-US" sz="1800" dirty="0" smtClean="0"/>
          </a:p>
          <a:p>
            <a:pPr marL="0" indent="0" algn="just">
              <a:buNone/>
            </a:pPr>
            <a:r>
              <a:rPr lang="en-US" sz="1800" dirty="0"/>
              <a:t>	</a:t>
            </a:r>
            <a:r>
              <a:rPr lang="en-US" sz="1800" dirty="0" smtClean="0"/>
              <a:t>The </a:t>
            </a:r>
            <a:r>
              <a:rPr lang="en-US" sz="1800" dirty="0"/>
              <a:t>determination of whether to grant access depends on these rules. </a:t>
            </a:r>
            <a:endParaRPr lang="en-US" sz="1800" dirty="0" smtClean="0"/>
          </a:p>
          <a:p>
            <a:pPr marL="0" indent="0" algn="just">
              <a:buNone/>
            </a:pPr>
            <a:r>
              <a:rPr lang="en-US" sz="1800" dirty="0"/>
              <a:t>	</a:t>
            </a:r>
            <a:r>
              <a:rPr lang="en-US" sz="1800" dirty="0" smtClean="0"/>
              <a:t>An </a:t>
            </a:r>
            <a:r>
              <a:rPr lang="en-US" sz="1800" dirty="0"/>
              <a:t>example of such a rule is one that states that no employee may have access </a:t>
            </a:r>
            <a:r>
              <a:rPr lang="en-US" sz="1800" dirty="0" smtClean="0"/>
              <a:t>	to </a:t>
            </a:r>
            <a:r>
              <a:rPr lang="en-US" sz="1800" dirty="0"/>
              <a:t>the payroll file after hours or on weekends.</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3112020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Identification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a:t>Identification enforces the rules established by the authorization policy: </a:t>
            </a:r>
          </a:p>
          <a:p>
            <a:pPr algn="just">
              <a:buFont typeface="Wingdings" panose="05000000000000000000" pitchFamily="2" charset="2"/>
              <a:buChar char="§"/>
            </a:pPr>
            <a:r>
              <a:rPr lang="en-US" sz="1800" dirty="0"/>
              <a:t>A subject requests access to a system resource. </a:t>
            </a:r>
          </a:p>
          <a:p>
            <a:pPr algn="just">
              <a:buFont typeface="Wingdings" panose="05000000000000000000" pitchFamily="2" charset="2"/>
              <a:buChar char="§"/>
            </a:pPr>
            <a:r>
              <a:rPr lang="en-US" sz="1800" dirty="0"/>
              <a:t>Every time the subject requests access to a resource, the access controls determine whether to grant or deny access. </a:t>
            </a:r>
          </a:p>
          <a:p>
            <a:pPr algn="just">
              <a:buFont typeface="Wingdings" panose="05000000000000000000" pitchFamily="2" charset="2"/>
              <a:buChar char="§"/>
            </a:pPr>
            <a:r>
              <a:rPr lang="en-US" sz="1800" dirty="0"/>
              <a:t>Cybersecurity policies determine which identification controls should be used. </a:t>
            </a:r>
          </a:p>
          <a:p>
            <a:pPr algn="just">
              <a:buFont typeface="Wingdings" panose="05000000000000000000" pitchFamily="2" charset="2"/>
              <a:buChar char="§"/>
            </a:pPr>
            <a:r>
              <a:rPr lang="en-US" sz="1800" dirty="0"/>
              <a:t>The sensitivity of the information and information systems determine how stringent the controls. </a:t>
            </a:r>
          </a:p>
          <a:p>
            <a:pPr algn="just">
              <a:buFont typeface="Wingdings" panose="05000000000000000000" pitchFamily="2" charset="2"/>
              <a:buChar char="§"/>
            </a:pPr>
            <a:r>
              <a:rPr lang="en-US" sz="1800" dirty="0"/>
              <a:t>The increase in data breaches has forced many organizations to strengthen their identification controls.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3677642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Authentication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a:t>What You Know - </a:t>
            </a:r>
            <a:r>
              <a:rPr lang="en-US" sz="1800" dirty="0"/>
              <a:t>Passwords, passphrases, or PINs are all examples of something that the user knows. Passwords are the most popular method used for authentication. </a:t>
            </a:r>
            <a:endParaRPr lang="en-US" sz="1800" dirty="0" smtClean="0"/>
          </a:p>
          <a:p>
            <a:pPr marL="0" indent="0" algn="just">
              <a:buNone/>
            </a:pPr>
            <a:endParaRPr lang="en-US" sz="1800" dirty="0"/>
          </a:p>
          <a:p>
            <a:pPr marL="0" indent="0" algn="just">
              <a:buNone/>
            </a:pPr>
            <a:r>
              <a:rPr lang="en-US" sz="1800" b="1" dirty="0"/>
              <a:t>What You Have - </a:t>
            </a:r>
            <a:r>
              <a:rPr lang="en-US" sz="1800" dirty="0"/>
              <a:t>Smart cards and security key fobs are both examples of something that users have in their possession.</a:t>
            </a:r>
          </a:p>
          <a:p>
            <a:pPr marL="0" indent="0" algn="just">
              <a:buNone/>
            </a:pPr>
            <a:endParaRPr lang="en-US" sz="1800" b="1" dirty="0" smtClean="0"/>
          </a:p>
          <a:p>
            <a:pPr marL="0" indent="0" algn="just">
              <a:buNone/>
            </a:pPr>
            <a:r>
              <a:rPr lang="en-US" sz="1800" b="1" dirty="0" smtClean="0"/>
              <a:t>Who </a:t>
            </a:r>
            <a:r>
              <a:rPr lang="en-US" sz="1800" b="1" dirty="0"/>
              <a:t>You Are - </a:t>
            </a:r>
            <a:r>
              <a:rPr lang="en-US" sz="1800" dirty="0"/>
              <a:t>A unique physical characteristic, such as a fingerprint, retina, or voice, that identifies a specific user is called biometrics. </a:t>
            </a:r>
          </a:p>
          <a:p>
            <a:pPr marL="0" indent="0" algn="just">
              <a:buNone/>
            </a:pPr>
            <a:endParaRPr lang="en-US" sz="1800" b="1" dirty="0" smtClean="0"/>
          </a:p>
          <a:p>
            <a:pPr marL="0" indent="0" algn="just">
              <a:buNone/>
            </a:pPr>
            <a:r>
              <a:rPr lang="en-US" sz="1800" b="1" dirty="0" smtClean="0"/>
              <a:t>Multi-factor </a:t>
            </a:r>
            <a:r>
              <a:rPr lang="en-US" sz="1800" b="1" dirty="0"/>
              <a:t>Authentication - </a:t>
            </a:r>
            <a:r>
              <a:rPr lang="en-US" sz="1800" dirty="0"/>
              <a:t>Multi-factor authentication uses at least two methods of verification. A security key fob is a good example. The two factors are something you know, such as a password, and something you have, such as a security key fob.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2"/>
          <a:stretch>
            <a:fillRect/>
          </a:stretch>
        </p:blipFill>
        <p:spPr>
          <a:xfrm>
            <a:off x="7222822" y="4754350"/>
            <a:ext cx="1708092" cy="914643"/>
          </a:xfrm>
          <a:prstGeom prst="rect">
            <a:avLst/>
          </a:prstGeom>
        </p:spPr>
      </p:pic>
    </p:spTree>
    <p:extLst>
      <p:ext uri="{BB962C8B-B14F-4D97-AF65-F5344CB8AC3E}">
        <p14:creationId xmlns:p14="http://schemas.microsoft.com/office/powerpoint/2010/main" val="6840017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Authorization</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dirty="0"/>
              <a:t>Authorization controls what a user can and cannot do on the network after successful authentication: </a:t>
            </a:r>
          </a:p>
          <a:p>
            <a:pPr algn="just"/>
            <a:r>
              <a:rPr lang="en-US" sz="1800" dirty="0"/>
              <a:t>After a user proves his or her identity, the system checks to see what network resources the user can access and what the users can do with the resources. </a:t>
            </a:r>
          </a:p>
          <a:p>
            <a:pPr algn="just"/>
            <a:r>
              <a:rPr lang="en-US" sz="1800" dirty="0"/>
              <a:t>Authorization uses a set of attributes that describes the user’s access to the network. </a:t>
            </a:r>
          </a:p>
          <a:p>
            <a:pPr algn="just"/>
            <a:r>
              <a:rPr lang="en-US" sz="1800" dirty="0"/>
              <a:t>The system compares these attributes to the information contained within the authentication database, determines a set of restrictions for that user, and delivers it to the local router where the user is connected.</a:t>
            </a:r>
          </a:p>
          <a:p>
            <a:pPr algn="just"/>
            <a:r>
              <a:rPr lang="en-US" sz="1800" dirty="0"/>
              <a:t>Defining authorization rules is the first step in controlling access. An authorization policy establishes these rules.</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5092032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Accountability</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lvl="1" indent="0" algn="just">
              <a:buNone/>
            </a:pPr>
            <a:r>
              <a:rPr lang="en-US" sz="1800" dirty="0"/>
              <a:t>Accountability traces an action back to a person or process making the change to a system, collects this information, and reports the usage data: </a:t>
            </a:r>
            <a:endParaRPr lang="en-US" sz="1800" dirty="0" smtClean="0"/>
          </a:p>
          <a:p>
            <a:pPr marL="0" lvl="1" indent="0" algn="just">
              <a:buNone/>
            </a:pPr>
            <a:endParaRPr lang="en-US" sz="1800" dirty="0"/>
          </a:p>
          <a:p>
            <a:pPr marL="285750" lvl="1" algn="just">
              <a:buFont typeface="Wingdings" panose="05000000000000000000" pitchFamily="2" charset="2"/>
              <a:buChar char="ü"/>
            </a:pPr>
            <a:r>
              <a:rPr lang="en-US" sz="1800" dirty="0"/>
              <a:t>The organization can use this data for such purposes as auditing or billing. </a:t>
            </a:r>
          </a:p>
          <a:p>
            <a:pPr marL="285750" lvl="1" algn="just">
              <a:buFont typeface="Wingdings" panose="05000000000000000000" pitchFamily="2" charset="2"/>
              <a:buChar char="ü"/>
            </a:pPr>
            <a:r>
              <a:rPr lang="en-US" sz="1800" dirty="0"/>
              <a:t>The collected data might include the log in time for a user, whether the user log in was a success or failure, or what network resources the user accessed. </a:t>
            </a:r>
          </a:p>
          <a:p>
            <a:pPr marL="285750" lvl="1" algn="just">
              <a:buFont typeface="Wingdings" panose="05000000000000000000" pitchFamily="2" charset="2"/>
              <a:buChar char="ü"/>
            </a:pPr>
            <a:r>
              <a:rPr lang="en-US" sz="1800" dirty="0"/>
              <a:t>This allows an organization to trace actions, errors, and mistakes during an audit or investigation.</a:t>
            </a:r>
          </a:p>
          <a:p>
            <a:pPr marL="285750" lvl="1" algn="just">
              <a:buFont typeface="Wingdings" panose="05000000000000000000" pitchFamily="2" charset="2"/>
              <a:buChar char="ü"/>
            </a:pPr>
            <a:r>
              <a:rPr lang="en-US" sz="1800" dirty="0"/>
              <a:t>Implementing accountability consists of technologies, policies, procedures, and education. </a:t>
            </a:r>
          </a:p>
          <a:p>
            <a:pPr marL="285750" lvl="1" algn="just">
              <a:buFont typeface="Wingdings" panose="05000000000000000000" pitchFamily="2" charset="2"/>
              <a:buChar char="ü"/>
            </a:pPr>
            <a:r>
              <a:rPr lang="en-US" sz="1800" dirty="0"/>
              <a:t>Log files provide detailed information based on the parameters chosen.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4712091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Types of Security Controls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79512" y="1196752"/>
            <a:ext cx="8712968" cy="3038653"/>
          </a:xfrm>
        </p:spPr>
        <p:txBody>
          <a:bodyPr>
            <a:noAutofit/>
          </a:bodyPr>
          <a:lstStyle/>
          <a:p>
            <a:pPr marL="0" indent="0" algn="just">
              <a:buNone/>
            </a:pPr>
            <a:r>
              <a:rPr lang="en-US" sz="1600" b="1" dirty="0"/>
              <a:t>Preventative Controls </a:t>
            </a:r>
          </a:p>
          <a:p>
            <a:pPr marL="0" indent="0" algn="just">
              <a:buNone/>
            </a:pPr>
            <a:r>
              <a:rPr lang="en-US" sz="1600" dirty="0" smtClean="0"/>
              <a:t>Prevent </a:t>
            </a:r>
            <a:r>
              <a:rPr lang="en-US" sz="1600" dirty="0"/>
              <a:t>means to keep something from happening. Preventative access controls stop unwanted or unauthorized activity from happening. </a:t>
            </a:r>
          </a:p>
          <a:p>
            <a:pPr marL="0" indent="0" algn="just">
              <a:buNone/>
            </a:pPr>
            <a:endParaRPr lang="en-US" sz="1600" b="1" dirty="0" smtClean="0"/>
          </a:p>
          <a:p>
            <a:pPr marL="0" indent="0" algn="just">
              <a:buNone/>
            </a:pPr>
            <a:r>
              <a:rPr lang="en-US" sz="1600" b="1" dirty="0" smtClean="0"/>
              <a:t>Deterrent Controls</a:t>
            </a:r>
          </a:p>
          <a:p>
            <a:pPr marL="0" indent="0" algn="just">
              <a:buNone/>
            </a:pPr>
            <a:r>
              <a:rPr lang="en-US" sz="1600" dirty="0" smtClean="0"/>
              <a:t>A </a:t>
            </a:r>
            <a:r>
              <a:rPr lang="en-US" sz="1600" dirty="0"/>
              <a:t>deterrent is the opposite of a reward.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marL="0" indent="0" algn="just">
              <a:buNone/>
            </a:pPr>
            <a:endParaRPr lang="en-US" sz="1600" b="1" dirty="0" smtClean="0"/>
          </a:p>
          <a:p>
            <a:pPr marL="0" indent="0" algn="just">
              <a:buNone/>
            </a:pPr>
            <a:r>
              <a:rPr lang="en-US" sz="1600" b="1" dirty="0" smtClean="0"/>
              <a:t>Detective </a:t>
            </a:r>
            <a:r>
              <a:rPr lang="en-US" sz="1600" b="1" dirty="0"/>
              <a:t>Controls </a:t>
            </a:r>
            <a:endParaRPr lang="en-US" sz="1600" b="1" dirty="0" smtClean="0"/>
          </a:p>
          <a:p>
            <a:pPr marL="0" indent="0" algn="just">
              <a:buNone/>
            </a:pPr>
            <a:r>
              <a:rPr lang="en-US" sz="1600" dirty="0" smtClean="0"/>
              <a:t>Detection </a:t>
            </a:r>
            <a:r>
              <a:rPr lang="en-US" sz="1600" dirty="0"/>
              <a:t>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marL="0" indent="0" algn="just">
              <a:buNone/>
            </a:pPr>
            <a:endParaRPr lang="en-US" sz="1600" dirty="0"/>
          </a:p>
          <a:p>
            <a:pPr marL="0" indent="0" algn="just">
              <a:buNone/>
            </a:pPr>
            <a:endParaRPr lang="en-US" sz="1600" dirty="0"/>
          </a:p>
          <a:p>
            <a:pPr marL="795337" lvl="1" indent="-457200" algn="just">
              <a:buFont typeface="+mj-lt"/>
              <a:buAutoNum type="arabicPeriod"/>
            </a:pPr>
            <a:endParaRPr lang="en-US" sz="16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65080677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Access Control – Types of Security Controls</a:t>
            </a:r>
            <a:endParaRPr lang="en-GB" sz="20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79512" y="1196752"/>
            <a:ext cx="8712968" cy="3038653"/>
          </a:xfrm>
        </p:spPr>
        <p:txBody>
          <a:bodyPr>
            <a:noAutofit/>
          </a:bodyPr>
          <a:lstStyle/>
          <a:p>
            <a:pPr marL="0" indent="0" algn="just">
              <a:buNone/>
            </a:pPr>
            <a:r>
              <a:rPr lang="en-US" sz="1600" b="1" dirty="0"/>
              <a:t>Corrective Controls </a:t>
            </a:r>
            <a:endParaRPr lang="en-US" sz="1600" b="1" dirty="0" smtClean="0"/>
          </a:p>
          <a:p>
            <a:pPr marL="0" indent="0" algn="just">
              <a:buNone/>
            </a:pPr>
            <a:r>
              <a:rPr lang="en-US" sz="1600" dirty="0" smtClean="0"/>
              <a:t>Corrective </a:t>
            </a:r>
            <a:r>
              <a:rPr lang="en-US" sz="1600" dirty="0"/>
              <a:t>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p>
          <a:p>
            <a:pPr marL="0" indent="0" algn="just">
              <a:buNone/>
            </a:pPr>
            <a:r>
              <a:rPr lang="en-US" sz="1600" b="1" dirty="0"/>
              <a:t>Recovery Controls </a:t>
            </a:r>
            <a:endParaRPr lang="en-US" sz="1600" b="1" dirty="0" smtClean="0"/>
          </a:p>
          <a:p>
            <a:pPr marL="0" indent="0" algn="just">
              <a:buNone/>
            </a:pPr>
            <a:r>
              <a:rPr lang="en-US" sz="1600" dirty="0" smtClean="0"/>
              <a:t>Recovery </a:t>
            </a:r>
            <a:r>
              <a:rPr lang="en-US" sz="1600" dirty="0"/>
              <a:t>is a return to a normal state. Recovery access controls restore resources, functions, and capabilities after a violation of a security policy. Recovery controls can repair damage, in addition to stopping any further damage. These controls have more advanced capabilities over corrective access controls.</a:t>
            </a:r>
          </a:p>
          <a:p>
            <a:pPr marL="0" indent="0" algn="just">
              <a:buNone/>
            </a:pPr>
            <a:r>
              <a:rPr lang="en-US" sz="1600" b="1" dirty="0"/>
              <a:t>Compensative Controls </a:t>
            </a:r>
            <a:endParaRPr lang="en-US" sz="1600" b="1" dirty="0" smtClean="0"/>
          </a:p>
          <a:p>
            <a:pPr marL="0" indent="0" algn="just">
              <a:buNone/>
            </a:pPr>
            <a:r>
              <a:rPr lang="en-US" sz="1600" dirty="0" smtClean="0"/>
              <a:t>Compensate </a:t>
            </a:r>
            <a:r>
              <a:rPr lang="en-US" sz="1600" dirty="0"/>
              <a:t>means to make up for something. Compensative access controls provide options to other controls to bolster enforcement in support of a security policy. A compensative control can also be a substitution used in place of a control that is not possible under the circumstances. </a:t>
            </a:r>
          </a:p>
          <a:p>
            <a:pPr marL="0" indent="0" algn="just">
              <a:buNone/>
            </a:pPr>
            <a:endParaRPr lang="en-US" sz="1600" dirty="0"/>
          </a:p>
          <a:p>
            <a:pPr marL="0" indent="0" algn="just">
              <a:buNone/>
            </a:pPr>
            <a:endParaRPr lang="en-US" sz="1600" dirty="0"/>
          </a:p>
          <a:p>
            <a:pPr marL="795337" lvl="1" indent="-457200" algn="just">
              <a:buFont typeface="+mj-lt"/>
              <a:buAutoNum type="arabicPeriod"/>
            </a:pPr>
            <a:endParaRPr lang="en-US" sz="16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9047792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noAutofit/>
          </a:bodyPr>
          <a:lstStyle/>
          <a:p>
            <a:pPr eaLnBrk="1" hangingPunct="1"/>
            <a:r>
              <a:rPr lang="en-US" sz="3600" i="1" dirty="0">
                <a:solidFill>
                  <a:schemeClr val="tx2"/>
                </a:solidFill>
              </a:rPr>
              <a:t>Obscuring </a:t>
            </a:r>
            <a:r>
              <a:rPr lang="en-US" sz="3600" i="1" dirty="0" smtClean="0">
                <a:solidFill>
                  <a:schemeClr val="tx2"/>
                </a:solidFill>
              </a:rPr>
              <a:t>Data - Data </a:t>
            </a:r>
            <a:r>
              <a:rPr lang="en-US" sz="3600" i="1" dirty="0">
                <a:solidFill>
                  <a:schemeClr val="tx2"/>
                </a:solidFill>
              </a:rPr>
              <a:t>Masking</a:t>
            </a:r>
          </a:p>
        </p:txBody>
      </p:sp>
      <p:sp>
        <p:nvSpPr>
          <p:cNvPr id="2" name="Content Placeholder 1"/>
          <p:cNvSpPr>
            <a:spLocks noGrp="1"/>
          </p:cNvSpPr>
          <p:nvPr>
            <p:ph idx="1"/>
          </p:nvPr>
        </p:nvSpPr>
        <p:spPr>
          <a:xfrm>
            <a:off x="289310" y="1391226"/>
            <a:ext cx="8071908" cy="4820845"/>
          </a:xfrm>
        </p:spPr>
        <p:txBody>
          <a:bodyPr/>
          <a:lstStyle/>
          <a:p>
            <a:pPr marL="0" indent="0" algn="just">
              <a:buNone/>
            </a:pPr>
            <a:r>
              <a:rPr lang="en-US" sz="1800" dirty="0" smtClean="0"/>
              <a:t>It is </a:t>
            </a:r>
            <a:r>
              <a:rPr lang="en-US" sz="1800" dirty="0"/>
              <a:t>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lgn="just">
              <a:buNone/>
            </a:pPr>
            <a:r>
              <a:rPr lang="en-US" sz="1800" dirty="0"/>
              <a:t>In the most common use case, masking limits the propagation of sensitive data within IT systems by distributing surrogate data sets for testing and analysis. </a:t>
            </a:r>
          </a:p>
          <a:p>
            <a:pPr marL="0" indent="0" algn="just">
              <a:buNone/>
            </a:pPr>
            <a:r>
              <a:rPr lang="en-US" sz="1800" dirty="0"/>
              <a:t>There are data masking techniques that can ensure that data remains meaningful but changed enough to protect it:</a:t>
            </a:r>
          </a:p>
          <a:p>
            <a:pPr marL="742950" lvl="1" indent="-285750" algn="just">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lgn="just">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pPr algn="just"/>
            <a:endParaRPr lang="en-US" sz="1800" dirty="0"/>
          </a:p>
        </p:txBody>
      </p:sp>
    </p:spTree>
    <p:extLst>
      <p:ext uri="{BB962C8B-B14F-4D97-AF65-F5344CB8AC3E}">
        <p14:creationId xmlns:p14="http://schemas.microsoft.com/office/powerpoint/2010/main" val="36418641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noAutofit/>
          </a:bodyPr>
          <a:lstStyle/>
          <a:p>
            <a:pPr eaLnBrk="1" hangingPunct="1"/>
            <a:r>
              <a:rPr lang="en-US" sz="3600" i="1" dirty="0">
                <a:solidFill>
                  <a:schemeClr val="tx2"/>
                </a:solidFill>
              </a:rPr>
              <a:t>Obscuring </a:t>
            </a:r>
            <a:r>
              <a:rPr lang="en-US" sz="3600" i="1" dirty="0" smtClean="0">
                <a:solidFill>
                  <a:schemeClr val="tx2"/>
                </a:solidFill>
              </a:rPr>
              <a:t>Data - Steganography</a:t>
            </a:r>
            <a:endParaRPr lang="en-US" sz="3600" i="1" dirty="0">
              <a:solidFill>
                <a:schemeClr val="tx2"/>
              </a:solidFill>
            </a:endParaRPr>
          </a:p>
        </p:txBody>
      </p:sp>
      <p:sp>
        <p:nvSpPr>
          <p:cNvPr id="2" name="Content Placeholder 1"/>
          <p:cNvSpPr>
            <a:spLocks noGrp="1"/>
          </p:cNvSpPr>
          <p:nvPr>
            <p:ph idx="1"/>
          </p:nvPr>
        </p:nvSpPr>
        <p:spPr>
          <a:xfrm>
            <a:off x="213110" y="1209964"/>
            <a:ext cx="8071908" cy="5116408"/>
          </a:xfrm>
        </p:spPr>
        <p:txBody>
          <a:bodyPr/>
          <a:lstStyle/>
          <a:p>
            <a:pPr marL="0" indent="0" algn="just">
              <a:buNone/>
            </a:pPr>
            <a:r>
              <a:rPr lang="en-US" sz="1800" b="1" dirty="0"/>
              <a:t>Steganography conceals data (the message) in another file such as a graphic, audio, or other text file. </a:t>
            </a:r>
          </a:p>
          <a:p>
            <a:pPr marL="0" indent="0" algn="just">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lgn="just">
              <a:buNone/>
            </a:pPr>
            <a:r>
              <a:rPr lang="en-US" sz="1800" dirty="0"/>
              <a:t>There are several components involved in hiding data: </a:t>
            </a:r>
          </a:p>
          <a:p>
            <a:pPr marL="742950" lvl="1" indent="-285750" algn="just">
              <a:buFont typeface="Arial" panose="020B0604020202020204" pitchFamily="34" charset="0"/>
              <a:buChar char="•"/>
            </a:pPr>
            <a:r>
              <a:rPr lang="en-US" sz="1800" dirty="0"/>
              <a:t>There is the embedded data, which is the secret message. </a:t>
            </a:r>
          </a:p>
          <a:p>
            <a:pPr marL="742950" lvl="1" indent="-285750" algn="just">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lgn="just">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73525603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noAutofit/>
          </a:bodyPr>
          <a:lstStyle/>
          <a:p>
            <a:r>
              <a:rPr lang="en-US" sz="3600" i="1" dirty="0">
                <a:solidFill>
                  <a:schemeClr val="tx2"/>
                </a:solidFill>
              </a:rPr>
              <a:t>Obscuring </a:t>
            </a:r>
            <a:r>
              <a:rPr lang="en-US" sz="3600" i="1" dirty="0" smtClean="0">
                <a:solidFill>
                  <a:schemeClr val="tx2"/>
                </a:solidFill>
              </a:rPr>
              <a:t>Data - Data </a:t>
            </a:r>
            <a:r>
              <a:rPr lang="en-US" sz="3600" i="1" dirty="0">
                <a:solidFill>
                  <a:schemeClr val="tx2"/>
                </a:solidFill>
              </a:rPr>
              <a:t>Obfuscation</a:t>
            </a:r>
          </a:p>
        </p:txBody>
      </p:sp>
      <p:sp>
        <p:nvSpPr>
          <p:cNvPr id="2" name="Content Placeholder 1"/>
          <p:cNvSpPr>
            <a:spLocks noGrp="1"/>
          </p:cNvSpPr>
          <p:nvPr>
            <p:ph idx="1"/>
          </p:nvPr>
        </p:nvSpPr>
        <p:spPr>
          <a:xfrm>
            <a:off x="213109" y="1330036"/>
            <a:ext cx="8552200" cy="4799540"/>
          </a:xfrm>
        </p:spPr>
        <p:txBody>
          <a:bodyPr/>
          <a:lstStyle/>
          <a:p>
            <a:pPr marL="0" indent="0" algn="just">
              <a:buNone/>
            </a:pPr>
            <a:r>
              <a:rPr lang="en-US" sz="1800" b="1" dirty="0" smtClean="0"/>
              <a:t>It is the </a:t>
            </a:r>
            <a:r>
              <a:rPr lang="en-US" sz="1800" b="1" dirty="0"/>
              <a:t>use and practice of data masking and steganography techniques in the cybersecurity and cyber intelligence profession: </a:t>
            </a:r>
          </a:p>
          <a:p>
            <a:pPr algn="just"/>
            <a:endParaRPr lang="en-US" sz="1800" dirty="0" smtClean="0"/>
          </a:p>
          <a:p>
            <a:pPr algn="just"/>
            <a:r>
              <a:rPr lang="en-US" sz="1800" dirty="0" smtClean="0"/>
              <a:t>Obfuscation </a:t>
            </a:r>
            <a:r>
              <a:rPr lang="en-US" sz="1800" dirty="0"/>
              <a:t>is the art of making the message confusing, ambiguous, or harder to understand. </a:t>
            </a:r>
          </a:p>
          <a:p>
            <a:pPr algn="just"/>
            <a:r>
              <a:rPr lang="en-US" sz="1800" dirty="0"/>
              <a:t>A system may purposely scramble messages to prevent unauthorized access to sensitive information.</a:t>
            </a:r>
          </a:p>
          <a:p>
            <a:pPr algn="just"/>
            <a:r>
              <a:rPr lang="en-US" sz="1800" dirty="0"/>
              <a:t>Software watermarking protects software from unauthorized access or modification. </a:t>
            </a:r>
          </a:p>
          <a:p>
            <a:pPr algn="just"/>
            <a:r>
              <a:rPr lang="en-US" sz="1800" dirty="0"/>
              <a:t>Software watermarking inserts a secret message into the program as proof of ownership. </a:t>
            </a:r>
          </a:p>
          <a:p>
            <a:pPr algn="just"/>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295221922"/>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646331"/>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a:t>
            </a:r>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417638"/>
            <a:ext cx="8075240" cy="3917032"/>
          </a:xfrm>
        </p:spPr>
        <p:txBody>
          <a:bodyPr>
            <a:normAutofit/>
          </a:bodyPr>
          <a:lstStyle/>
          <a:p>
            <a:pPr marL="0" indent="0" algn="just">
              <a:buNone/>
            </a:pPr>
            <a:r>
              <a:rPr lang="en-US" sz="2200" b="1" dirty="0" smtClean="0"/>
              <a:t>Crypto Tools</a:t>
            </a:r>
          </a:p>
          <a:p>
            <a:pPr algn="just">
              <a:buFont typeface="Wingdings" panose="05000000000000000000" pitchFamily="2" charset="2"/>
              <a:buChar char="ü"/>
            </a:pPr>
            <a:r>
              <a:rPr lang="en-US" sz="2400" dirty="0"/>
              <a:t>http://www.cs.du.edu/~</a:t>
            </a:r>
            <a:r>
              <a:rPr lang="en-US" sz="2400" dirty="0" smtClean="0"/>
              <a:t>snarayan/crypt/vigenere.html</a:t>
            </a:r>
          </a:p>
          <a:p>
            <a:pPr algn="just">
              <a:buFont typeface="Wingdings" panose="05000000000000000000" pitchFamily="2" charset="2"/>
              <a:buChar char="ü"/>
            </a:pPr>
            <a:r>
              <a:rPr lang="en-US" sz="2400" dirty="0"/>
              <a:t>https://www.tools4noobs.com/online_tools/encrypt/</a:t>
            </a:r>
          </a:p>
          <a:p>
            <a:pPr algn="just">
              <a:buFont typeface="Wingdings" panose="05000000000000000000" pitchFamily="2" charset="2"/>
              <a:buChar char="ü"/>
            </a:pPr>
            <a:r>
              <a:rPr lang="en-US" sz="2400" dirty="0"/>
              <a:t>http://extranet.cryptomathic.com/rsacalc/index</a:t>
            </a:r>
          </a:p>
          <a:p>
            <a:pPr algn="just">
              <a:buFont typeface="Wingdings" panose="05000000000000000000" pitchFamily="2" charset="2"/>
              <a:buChar char="ü"/>
            </a:pPr>
            <a:r>
              <a:rPr lang="en-US" sz="2400" dirty="0"/>
              <a:t>http://strongpasswordgenerator.com/</a:t>
            </a:r>
          </a:p>
          <a:p>
            <a:pPr algn="just">
              <a:buFont typeface="Wingdings" panose="05000000000000000000" pitchFamily="2" charset="2"/>
              <a:buChar char="ü"/>
            </a:pPr>
            <a:endParaRPr lang="en-US" sz="2200" dirty="0" smtClean="0"/>
          </a:p>
          <a:p>
            <a:pPr marL="0" indent="0" algn="just">
              <a:buNone/>
            </a:pPr>
            <a:endParaRPr lang="en-US" sz="2200" dirty="0" smtClean="0"/>
          </a:p>
        </p:txBody>
      </p:sp>
    </p:spTree>
    <p:extLst>
      <p:ext uri="{BB962C8B-B14F-4D97-AF65-F5344CB8AC3E}">
        <p14:creationId xmlns:p14="http://schemas.microsoft.com/office/powerpoint/2010/main" val="261383100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microsoft.com/office/2006/documentManagement/types"/>
    <ds:schemaRef ds:uri="http://purl.org/dc/terms/"/>
    <ds:schemaRef ds:uri="9902240c-f584-4322-946e-7b0be23bca91"/>
    <ds:schemaRef ds:uri="http://purl.org/dc/dcmitype/"/>
    <ds:schemaRef ds:uri="http://schemas.microsoft.com/office/infopath/2007/PartnerControls"/>
    <ds:schemaRef ds:uri="d2ec016d-25cf-4c07-aa6b-c53e267faa6f"/>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1550</TotalTime>
  <Words>1772</Words>
  <Application>Microsoft Office PowerPoint</Application>
  <PresentationFormat>On-screen Show (4:3)</PresentationFormat>
  <Paragraphs>154</Paragraphs>
  <Slides>19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ＭＳ Ｐゴシック</vt:lpstr>
      <vt:lpstr>Calibri</vt:lpstr>
      <vt:lpstr>Wingdings</vt:lpstr>
      <vt:lpstr>Myriad Pro</vt:lpstr>
      <vt:lpstr>20140311PresentationUWTSDTemplate</vt:lpstr>
      <vt:lpstr>Cybersecurity Essentials (ACCA4029) Access Control, Obscuring Data</vt:lpstr>
      <vt:lpstr>From our previous class… (recap)</vt:lpstr>
      <vt:lpstr>From our previous class… (recap)</vt:lpstr>
      <vt:lpstr>From our previous class… (recap)</vt:lpstr>
      <vt:lpstr>Objectives and Discussions</vt:lpstr>
      <vt:lpstr>Access Control - Types</vt:lpstr>
      <vt:lpstr>Access Control - Strategies</vt:lpstr>
      <vt:lpstr>Access Control - Strategies</vt:lpstr>
      <vt:lpstr>Access Control - Identification</vt:lpstr>
      <vt:lpstr>Access Control - Authentication</vt:lpstr>
      <vt:lpstr>Access Control - Authorization</vt:lpstr>
      <vt:lpstr>Access Control - Accountability</vt:lpstr>
      <vt:lpstr>Access Control – Types of Security Controls</vt:lpstr>
      <vt:lpstr>Access Control – Types of Security Controls</vt:lpstr>
      <vt:lpstr>Obscuring Data - Data Masking</vt:lpstr>
      <vt:lpstr>Obscuring Data - Steganography</vt:lpstr>
      <vt:lpstr>Obscuring Data - Data Obfuscation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93</cp:revision>
  <dcterms:created xsi:type="dcterms:W3CDTF">2020-09-20T20:16:38Z</dcterms:created>
  <dcterms:modified xsi:type="dcterms:W3CDTF">2021-03-16T12:34:33Z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