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72" r:id="rId2"/>
    <p:sldId id="346" r:id="rId3"/>
    <p:sldId id="380" r:id="rId4"/>
    <p:sldId id="347" r:id="rId5"/>
    <p:sldId id="385" r:id="rId6"/>
    <p:sldId id="411" r:id="rId7"/>
    <p:sldId id="399" r:id="rId8"/>
    <p:sldId id="392" r:id="rId9"/>
    <p:sldId id="386" r:id="rId10"/>
    <p:sldId id="393" r:id="rId11"/>
    <p:sldId id="387" r:id="rId12"/>
    <p:sldId id="395" r:id="rId13"/>
    <p:sldId id="397" r:id="rId14"/>
    <p:sldId id="404" r:id="rId15"/>
    <p:sldId id="403" r:id="rId16"/>
    <p:sldId id="401" r:id="rId17"/>
    <p:sldId id="405" r:id="rId18"/>
    <p:sldId id="406" r:id="rId19"/>
    <p:sldId id="408" r:id="rId20"/>
    <p:sldId id="407" r:id="rId21"/>
    <p:sldId id="410" r:id="rId22"/>
    <p:sldId id="396" r:id="rId23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63" d="100"/>
          <a:sy n="63" d="100"/>
        </p:scale>
        <p:origin x="19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t>11/20/2017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17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x-none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8C522B03-E259-7942-94B7-0C80FCE26DF1}" type="slidenum">
              <a:rPr lang="en-GB" altLang="x-none" sz="1200">
                <a:latin typeface="Calibri" charset="0"/>
              </a:rPr>
              <a:pPr/>
              <a:t>19</a:t>
            </a:fld>
            <a:endParaRPr lang="en-GB" altLang="x-none" sz="1200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4740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C7D65EBC-0228-4A46-8769-31D75B1579E1}" type="slidenum">
              <a:rPr lang="en-GB" altLang="en-US">
                <a:latin typeface="Calibri" charset="0"/>
              </a:rPr>
              <a:pPr/>
              <a:t>20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7051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53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tudysites.uk.sagepub.com/haylock/Making%20Connections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mathsnoproblem.com/en/the-maths/teaching-methods/concrete-pictorial-abstract/" TargetMode="External"/><Relationship Id="rId5" Type="http://schemas.openxmlformats.org/officeDocument/2006/relationships/hyperlink" Target="https://www.youtube.com/watch?v=c4qUoOMcmKI" TargetMode="Externa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educationandskills/publications/wagreviews/maths-task-and-finish-group-report/?lang=en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educationandskills/publications/wagreviews/maths-task-and-finish-group-report/?lang=en" TargetMode="Externa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etm.org.uk/resources/40532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57912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5400" dirty="0" smtClean="0">
                <a:solidFill>
                  <a:schemeClr val="accent1">
                    <a:lumMod val="75000"/>
                  </a:schemeClr>
                </a:solidFill>
              </a:rPr>
              <a:t>ECAD6005/C</a:t>
            </a:r>
            <a:endParaRPr lang="en-US" sz="5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Adolygu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mr-IN" sz="5400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Revision</a:t>
            </a:r>
            <a:endParaRPr lang="en-US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202" y="2854480"/>
            <a:ext cx="3678270" cy="2533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436131" y="2605130"/>
            <a:ext cx="1828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symbolau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789272" y="3626065"/>
            <a:ext cx="950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lluniau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17960" y="4636413"/>
            <a:ext cx="950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iaith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0" y="4238544"/>
            <a:ext cx="1433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Profiadau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diriaethol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11" name="Picture 4" descr="mage result for cpa approac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81" y="2478107"/>
            <a:ext cx="4479815" cy="1594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3060406"/>
              </p:ext>
            </p:extLst>
          </p:nvPr>
        </p:nvGraphicFramePr>
        <p:xfrm>
          <a:off x="0" y="0"/>
          <a:ext cx="9144000" cy="104264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3837"/>
                <a:gridCol w="6820163"/>
              </a:tblGrid>
              <a:tr h="581378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Sesiwn</a:t>
                      </a:r>
                      <a:r>
                        <a:rPr lang="en-US" dirty="0" smtClean="0"/>
                        <a:t> / Session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Darlleniadau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allweddol</a:t>
                      </a:r>
                      <a:r>
                        <a:rPr lang="en-US" dirty="0" smtClean="0"/>
                        <a:t> / Key readings</a:t>
                      </a:r>
                      <a:endParaRPr lang="en-US" baseline="0" dirty="0" smtClean="0"/>
                    </a:p>
                  </a:txBody>
                  <a:tcPr/>
                </a:tc>
              </a:tr>
              <a:tr h="581378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Mathemateg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Trawsgwricwlaidd</a:t>
                      </a:r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r>
                        <a:rPr lang="en-US" dirty="0" smtClean="0"/>
                        <a:t> / Cross-curricular Mathematics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/>
                        <a:t>Dnaldson</a:t>
                      </a:r>
                      <a:r>
                        <a:rPr lang="en-US" dirty="0" smtClean="0"/>
                        <a:t>, G. (2015). </a:t>
                      </a:r>
                      <a:r>
                        <a:rPr lang="en-US" dirty="0" err="1" smtClean="0"/>
                        <a:t>Caerdydd</a:t>
                      </a:r>
                      <a:r>
                        <a:rPr lang="en-US" dirty="0" smtClean="0"/>
                        <a:t>: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Llywodraeth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Cymru</a:t>
                      </a:r>
                      <a:r>
                        <a:rPr lang="en-US" baseline="0" dirty="0" smtClean="0"/>
                        <a:t>.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Dyfodol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Llwyddiannus</a:t>
                      </a:r>
                      <a:r>
                        <a:rPr lang="en-US" i="1" dirty="0" smtClean="0"/>
                        <a:t> </a:t>
                      </a:r>
                      <a:r>
                        <a:rPr lang="mr-IN" i="1" dirty="0" smtClean="0"/>
                        <a:t>–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Adolygiad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Annibynnol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o’r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Cwricwlwm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yng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Ngymru</a:t>
                      </a:r>
                      <a:r>
                        <a:rPr lang="en-US" i="1" dirty="0" smtClean="0"/>
                        <a:t>. </a:t>
                      </a:r>
                      <a:r>
                        <a:rPr lang="en-US" dirty="0" err="1" smtClean="0"/>
                        <a:t>Caerdydd</a:t>
                      </a:r>
                      <a:r>
                        <a:rPr lang="en-US" dirty="0" smtClean="0"/>
                        <a:t>: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Llywodraeth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Cymru</a:t>
                      </a:r>
                      <a:r>
                        <a:rPr lang="en-US" baseline="0" dirty="0" smtClean="0"/>
                        <a:t>.</a:t>
                      </a:r>
                      <a:r>
                        <a:rPr lang="en-US" i="1" dirty="0" smtClean="0"/>
                        <a:t> </a:t>
                      </a:r>
                      <a:endParaRPr lang="en-US" i="0" dirty="0" smtClean="0"/>
                    </a:p>
                    <a:p>
                      <a:endParaRPr lang="en-US" sz="100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Donaldson, G. (2015) </a:t>
                      </a:r>
                      <a:r>
                        <a:rPr lang="en-US" i="1" dirty="0" smtClean="0"/>
                        <a:t>Successful Futures - </a:t>
                      </a:r>
                      <a:r>
                        <a:rPr lang="en-US" sz="18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Independent Review of Curriculum</a:t>
                      </a:r>
                      <a:r>
                        <a:rPr lang="en-US" sz="1800" i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Assessment Arrangements in Wales</a:t>
                      </a:r>
                      <a:r>
                        <a:rPr lang="en-US" dirty="0" smtClean="0"/>
                        <a:t>. Cardiff:</a:t>
                      </a:r>
                      <a:r>
                        <a:rPr lang="en-US" baseline="0" dirty="0" smtClean="0"/>
                        <a:t> Welsh Government.</a:t>
                      </a:r>
                      <a:endParaRPr lang="en-US" dirty="0" smtClean="0"/>
                    </a:p>
                    <a:p>
                      <a:endParaRPr lang="en-US" sz="1000" dirty="0" smtClean="0"/>
                    </a:p>
                    <a:p>
                      <a:r>
                        <a:rPr lang="en-US" dirty="0" smtClean="0"/>
                        <a:t>Barnes, J. ()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i="1" baseline="0" dirty="0" smtClean="0"/>
                        <a:t>Cross-Curricular Learning 3-14 (3</a:t>
                      </a:r>
                      <a:r>
                        <a:rPr lang="en-US" i="1" baseline="30000" dirty="0" smtClean="0"/>
                        <a:t>rd</a:t>
                      </a:r>
                      <a:r>
                        <a:rPr lang="en-US" i="1" baseline="0" dirty="0" smtClean="0"/>
                        <a:t> Ed.)</a:t>
                      </a:r>
                      <a:r>
                        <a:rPr lang="en-US" baseline="0" dirty="0" smtClean="0"/>
                        <a:t>. London: SAGE.</a:t>
                      </a:r>
                    </a:p>
                    <a:p>
                      <a:endParaRPr lang="en-US" sz="10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/>
                        <a:t>Haylock,</a:t>
                      </a:r>
                      <a:r>
                        <a:rPr lang="en-GB" sz="1800" baseline="0" dirty="0" smtClean="0"/>
                        <a:t> D. and</a:t>
                      </a:r>
                      <a:r>
                        <a:rPr lang="en-GB" sz="1800" dirty="0" smtClean="0"/>
                        <a:t> </a:t>
                      </a:r>
                      <a:r>
                        <a:rPr lang="en-GB" sz="1800" dirty="0" err="1" smtClean="0"/>
                        <a:t>Thangta</a:t>
                      </a:r>
                      <a:r>
                        <a:rPr lang="en-GB" sz="1800" dirty="0" smtClean="0"/>
                        <a:t>, F. (2007) </a:t>
                      </a:r>
                      <a:r>
                        <a:rPr lang="en-GB" sz="1800" i="1" dirty="0" smtClean="0"/>
                        <a:t>Key Concepts in Primary Mathematics. </a:t>
                      </a:r>
                      <a:r>
                        <a:rPr lang="en-GB" sz="1800" dirty="0" smtClean="0"/>
                        <a:t>London: SAGE.</a:t>
                      </a:r>
                      <a:r>
                        <a:rPr lang="en-GB" sz="1800" baseline="0" dirty="0" smtClean="0"/>
                        <a:t>                                   </a:t>
                      </a:r>
                      <a:r>
                        <a:rPr lang="en-GB" sz="1800" dirty="0" smtClean="0"/>
                        <a:t>(Moodle)</a:t>
                      </a:r>
                      <a:endParaRPr lang="en-GB" sz="1800" i="1" dirty="0" smtClean="0"/>
                    </a:p>
                  </a:txBody>
                  <a:tcPr/>
                </a:tc>
              </a:tr>
              <a:tr h="581378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Ymresymu</a:t>
                      </a:r>
                      <a:r>
                        <a:rPr lang="en-US" dirty="0" smtClean="0"/>
                        <a:t> / Reasoning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dirty="0" smtClean="0">
                          <a:latin typeface="Calibri" panose="020F0502020204030204" pitchFamily="34" charset="0"/>
                        </a:rPr>
                        <a:t>Haylock, D. a Cockburn, A (2017) </a:t>
                      </a:r>
                      <a:r>
                        <a:rPr lang="en-GB" altLang="en-US" i="1" dirty="0" smtClean="0">
                          <a:latin typeface="Calibri" panose="020F0502020204030204" pitchFamily="34" charset="0"/>
                        </a:rPr>
                        <a:t>Understanding Mathematics for Young Children</a:t>
                      </a:r>
                      <a:r>
                        <a:rPr lang="en-GB" altLang="en-US" dirty="0" smtClean="0">
                          <a:latin typeface="Calibri" panose="020F0502020204030204" pitchFamily="34" charset="0"/>
                        </a:rPr>
                        <a:t>. London: SAGE.</a:t>
                      </a:r>
                      <a:r>
                        <a:rPr lang="en-GB" altLang="en-US" baseline="0" dirty="0" smtClean="0">
                          <a:latin typeface="Calibri" panose="020F0502020204030204" pitchFamily="34" charset="0"/>
                        </a:rPr>
                        <a:t>                   </a:t>
                      </a:r>
                      <a:r>
                        <a:rPr lang="en-US" dirty="0" smtClean="0"/>
                        <a:t>(</a:t>
                      </a:r>
                      <a:r>
                        <a:rPr lang="en-US" dirty="0" err="1" smtClean="0"/>
                        <a:t>Pennod</a:t>
                      </a:r>
                      <a:r>
                        <a:rPr lang="en-US" dirty="0" smtClean="0"/>
                        <a:t> / Chapter 11)</a:t>
                      </a:r>
                      <a:endParaRPr lang="en-US" dirty="0"/>
                    </a:p>
                  </a:txBody>
                  <a:tcPr/>
                </a:tc>
              </a:tr>
              <a:tr h="581378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Llythrennedd</a:t>
                      </a:r>
                      <a:r>
                        <a:rPr lang="en-US" dirty="0" smtClean="0"/>
                        <a:t> / Literacy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14300" indent="0">
                        <a:buFont typeface="Arial" charset="0"/>
                        <a:buNone/>
                      </a:pPr>
                      <a:r>
                        <a:rPr lang="en-GB" altLang="en-US" dirty="0" smtClean="0">
                          <a:ea typeface="ＭＳ Ｐゴシック" charset="-128"/>
                        </a:rPr>
                        <a:t>Pound, L. a Lee, T. (2010) </a:t>
                      </a:r>
                      <a:r>
                        <a:rPr lang="en-GB" altLang="en-US" i="1" dirty="0" smtClean="0">
                          <a:ea typeface="ＭＳ Ｐゴシック" charset="-128"/>
                        </a:rPr>
                        <a:t>Teaching Mathematics Creatively</a:t>
                      </a:r>
                      <a:r>
                        <a:rPr lang="en-GB" altLang="en-US" dirty="0" smtClean="0">
                          <a:ea typeface="ＭＳ Ｐゴシック" charset="-128"/>
                        </a:rPr>
                        <a:t>. Oxon: Routledge. </a:t>
                      </a:r>
                    </a:p>
                    <a:p>
                      <a:pPr marL="114300" indent="0">
                        <a:buFont typeface="Arial" charset="0"/>
                        <a:buNone/>
                      </a:pPr>
                      <a:endParaRPr lang="en-GB" altLang="en-US" sz="1000" dirty="0" smtClean="0">
                        <a:ea typeface="ＭＳ Ｐゴシック" charset="-128"/>
                      </a:endParaRPr>
                    </a:p>
                    <a:p>
                      <a:pPr marL="114300" indent="0">
                        <a:buFont typeface="Arial" charset="0"/>
                        <a:buNone/>
                      </a:pPr>
                      <a:r>
                        <a:rPr lang="en-GB" altLang="en-US" dirty="0" smtClean="0">
                          <a:ea typeface="ＭＳ Ｐゴシック" charset="-128"/>
                        </a:rPr>
                        <a:t>McGrath, C. (2014). </a:t>
                      </a:r>
                      <a:r>
                        <a:rPr lang="en-GB" altLang="en-US" i="1" dirty="0" smtClean="0">
                          <a:ea typeface="ＭＳ Ｐゴシック" charset="-128"/>
                        </a:rPr>
                        <a:t>Teaching mathematics through story : A creative approach for the early years</a:t>
                      </a:r>
                      <a:r>
                        <a:rPr lang="en-GB" altLang="en-US" dirty="0" smtClean="0">
                          <a:ea typeface="ＭＳ Ｐゴシック" charset="-128"/>
                        </a:rPr>
                        <a:t>. London: Routledge.</a:t>
                      </a:r>
                    </a:p>
                  </a:txBody>
                  <a:tcPr/>
                </a:tc>
              </a:tr>
              <a:tr h="581378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Cymhwysedd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Digidol</a:t>
                      </a:r>
                      <a:r>
                        <a:rPr lang="en-US" baseline="0" dirty="0" smtClean="0"/>
                        <a:t> / Digital Competency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JMC (2011) </a:t>
                      </a:r>
                      <a:r>
                        <a:rPr lang="en-US" i="1" dirty="0" smtClean="0"/>
                        <a:t>Digital technologies and mathematical</a:t>
                      </a:r>
                      <a:r>
                        <a:rPr lang="en-US" i="1" baseline="0" dirty="0" smtClean="0"/>
                        <a:t> education. </a:t>
                      </a:r>
                      <a:r>
                        <a:rPr lang="en-US" i="0" baseline="0" dirty="0" smtClean="0"/>
                        <a:t>(Moodle)</a:t>
                      </a:r>
                      <a:endParaRPr lang="en-US" i="0" dirty="0"/>
                    </a:p>
                  </a:txBody>
                  <a:tcPr/>
                </a:tc>
              </a:tr>
              <a:tr h="581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/>
                        <a:t>Asesu</a:t>
                      </a:r>
                      <a:r>
                        <a:rPr lang="en-US" dirty="0" smtClean="0"/>
                        <a:t> / Assessment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Llywodraeth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Cymru</a:t>
                      </a:r>
                      <a:r>
                        <a:rPr lang="en-US" dirty="0" smtClean="0"/>
                        <a:t> (2017) </a:t>
                      </a:r>
                      <a:r>
                        <a:rPr lang="en-US" i="1" dirty="0" err="1" smtClean="0"/>
                        <a:t>Trefniadau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Asesu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Statudol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ar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gyfer</a:t>
                      </a:r>
                      <a:r>
                        <a:rPr lang="en-US" i="1" dirty="0" smtClean="0"/>
                        <a:t> y </a:t>
                      </a:r>
                      <a:r>
                        <a:rPr lang="en-US" i="1" dirty="0" err="1" smtClean="0"/>
                        <a:t>Cyfnod</a:t>
                      </a:r>
                      <a:r>
                        <a:rPr lang="en-US" i="1" dirty="0" smtClean="0"/>
                        <a:t> Sylfaen</a:t>
                      </a:r>
                      <a:r>
                        <a:rPr lang="en-US" i="1" baseline="0" dirty="0" smtClean="0"/>
                        <a:t> a </a:t>
                      </a:r>
                      <a:r>
                        <a:rPr lang="en-US" i="1" baseline="0" dirty="0" err="1" smtClean="0"/>
                        <a:t>diwedd</a:t>
                      </a:r>
                      <a:r>
                        <a:rPr lang="en-US" i="1" baseline="0" dirty="0" smtClean="0"/>
                        <a:t> </a:t>
                      </a:r>
                      <a:r>
                        <a:rPr lang="en-US" i="1" dirty="0" err="1" smtClean="0"/>
                        <a:t>Cyfnodau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Allweddol</a:t>
                      </a:r>
                      <a:r>
                        <a:rPr lang="en-US" i="1" dirty="0" smtClean="0"/>
                        <a:t> 2 a 3. </a:t>
                      </a:r>
                      <a:r>
                        <a:rPr lang="en-US" dirty="0" err="1" smtClean="0"/>
                        <a:t>Caerdydd</a:t>
                      </a:r>
                      <a:r>
                        <a:rPr lang="en-US" dirty="0" smtClean="0"/>
                        <a:t>: </a:t>
                      </a:r>
                      <a:r>
                        <a:rPr lang="en-US" dirty="0" err="1" smtClean="0"/>
                        <a:t>Llywodraeth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Cymru</a:t>
                      </a:r>
                      <a:r>
                        <a:rPr lang="en-US" dirty="0" smtClean="0"/>
                        <a:t>.</a:t>
                      </a:r>
                    </a:p>
                    <a:p>
                      <a:endParaRPr lang="en-US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/>
                        <a:t>Llywodraeth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Cymru</a:t>
                      </a:r>
                      <a:r>
                        <a:rPr lang="en-US" dirty="0" smtClean="0"/>
                        <a:t> (2013) </a:t>
                      </a:r>
                      <a:r>
                        <a:rPr lang="en-US" i="1" dirty="0" err="1" smtClean="0"/>
                        <a:t>Asesu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ar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Gyfer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Dysgu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a’r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Fframwaith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Llythrennedd</a:t>
                      </a:r>
                      <a:r>
                        <a:rPr lang="en-US" i="1" dirty="0" smtClean="0"/>
                        <a:t> a </a:t>
                      </a:r>
                      <a:r>
                        <a:rPr lang="en-US" i="1" dirty="0" err="1" smtClean="0"/>
                        <a:t>Rhifedd</a:t>
                      </a:r>
                      <a:r>
                        <a:rPr lang="en-US" i="1" dirty="0" smtClean="0"/>
                        <a:t> </a:t>
                      </a:r>
                      <a:r>
                        <a:rPr lang="en-US" i="1" dirty="0" err="1" smtClean="0"/>
                        <a:t>Cenedlaethol</a:t>
                      </a:r>
                      <a:r>
                        <a:rPr lang="en-US" i="1" dirty="0" smtClean="0"/>
                        <a:t>. </a:t>
                      </a:r>
                      <a:r>
                        <a:rPr lang="en-US" dirty="0" err="1" smtClean="0"/>
                        <a:t>Caerdydd</a:t>
                      </a:r>
                      <a:r>
                        <a:rPr lang="en-US" dirty="0" smtClean="0"/>
                        <a:t>: </a:t>
                      </a:r>
                      <a:r>
                        <a:rPr lang="en-US" dirty="0" err="1" smtClean="0"/>
                        <a:t>Llywodraeth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Cymru</a:t>
                      </a:r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Welsh Government (2017 )Statutory assessment arrangements for the Foundation Phase and end of Key Stages 2 and 3.</a:t>
                      </a:r>
                      <a:r>
                        <a:rPr lang="en-US" sz="1800" b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Cardiff: Welsh Government</a:t>
                      </a:r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r>
                        <a:rPr lang="en-US" dirty="0" smtClean="0"/>
                        <a:t>Welsh Government (2013) Assessment for Learning and the National Literacy and Numeracy Framework. Cardiff:</a:t>
                      </a:r>
                      <a:r>
                        <a:rPr lang="en-US" baseline="0" dirty="0" smtClean="0"/>
                        <a:t> Welsh Government.</a:t>
                      </a:r>
                      <a:endParaRPr lang="en-US" dirty="0" smtClean="0"/>
                    </a:p>
                    <a:p>
                      <a:endParaRPr lang="en-US" dirty="0" smtClean="0"/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282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157201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902200" y="1455184"/>
            <a:ext cx="4241799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GB" sz="2800" dirty="0"/>
              <a:t>To revise key features of effective pedagogy in mathematics in the primary </a:t>
            </a:r>
            <a:r>
              <a:rPr lang="en-GB" sz="2800" dirty="0" smtClean="0"/>
              <a:t>school</a:t>
            </a:r>
          </a:p>
          <a:p>
            <a:pPr>
              <a:spcBef>
                <a:spcPts val="0"/>
              </a:spcBef>
            </a:pPr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To apply key features of effective pedagogy in mathematics to analysis of teaching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0" y="1455184"/>
            <a:ext cx="4902200" cy="4382197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dirty="0" err="1"/>
              <a:t>Adolygu</a:t>
            </a:r>
            <a:r>
              <a:rPr lang="en-GB" sz="3000" dirty="0"/>
              <a:t> </a:t>
            </a:r>
            <a:r>
              <a:rPr lang="en-GB" sz="3000" dirty="0" err="1"/>
              <a:t>rhai</a:t>
            </a:r>
            <a:r>
              <a:rPr lang="en-GB" sz="3000" dirty="0"/>
              <a:t> o </a:t>
            </a:r>
            <a:r>
              <a:rPr lang="en-GB" sz="3000" dirty="0" err="1"/>
              <a:t>brif</a:t>
            </a:r>
            <a:r>
              <a:rPr lang="en-GB" sz="3000" dirty="0"/>
              <a:t> </a:t>
            </a:r>
            <a:r>
              <a:rPr lang="en-GB" sz="3000" dirty="0" err="1"/>
              <a:t>nodweddion</a:t>
            </a:r>
            <a:r>
              <a:rPr lang="en-GB" sz="3000" dirty="0"/>
              <a:t> </a:t>
            </a:r>
            <a:r>
              <a:rPr lang="en-GB" sz="3000" dirty="0" err="1"/>
              <a:t>addysgeg</a:t>
            </a:r>
            <a:r>
              <a:rPr lang="en-GB" sz="3000" dirty="0"/>
              <a:t> </a:t>
            </a:r>
            <a:r>
              <a:rPr lang="en-GB" sz="3000" dirty="0" err="1"/>
              <a:t>effeithiol</a:t>
            </a:r>
            <a:r>
              <a:rPr lang="en-GB" sz="3000" dirty="0"/>
              <a:t> </a:t>
            </a:r>
            <a:r>
              <a:rPr lang="en-GB" sz="3000" dirty="0" err="1"/>
              <a:t>mewn</a:t>
            </a:r>
            <a:r>
              <a:rPr lang="en-GB" sz="3000" dirty="0"/>
              <a:t> </a:t>
            </a:r>
            <a:r>
              <a:rPr lang="en-GB" sz="3000" dirty="0" err="1"/>
              <a:t>mathemateg</a:t>
            </a:r>
            <a:r>
              <a:rPr lang="en-GB" sz="3000" dirty="0"/>
              <a:t>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yr</a:t>
            </a:r>
            <a:r>
              <a:rPr lang="en-GB" sz="3000" dirty="0"/>
              <a:t> </a:t>
            </a:r>
            <a:r>
              <a:rPr lang="en-GB" sz="3000" dirty="0" err="1"/>
              <a:t>ysgol</a:t>
            </a:r>
            <a:r>
              <a:rPr lang="en-GB" sz="3000" dirty="0"/>
              <a:t> </a:t>
            </a:r>
            <a:r>
              <a:rPr lang="en-GB" sz="3000" dirty="0" err="1"/>
              <a:t>gynradd</a:t>
            </a:r>
            <a:endParaRPr lang="en-GB" sz="3000" dirty="0"/>
          </a:p>
          <a:p>
            <a:endParaRPr lang="en-GB" sz="3000" dirty="0"/>
          </a:p>
          <a:p>
            <a:r>
              <a:rPr lang="en-GB" sz="3000" dirty="0" err="1" smtClean="0"/>
              <a:t>Dadansoddi</a:t>
            </a:r>
            <a:r>
              <a:rPr lang="en-GB" sz="3000" dirty="0" smtClean="0"/>
              <a:t> </a:t>
            </a:r>
            <a:r>
              <a:rPr lang="en-GB" sz="3000" dirty="0" err="1" smtClean="0"/>
              <a:t>addysgu</a:t>
            </a:r>
            <a:r>
              <a:rPr lang="en-GB" sz="3000" dirty="0" smtClean="0"/>
              <a:t> </a:t>
            </a:r>
            <a:r>
              <a:rPr lang="en-GB" sz="3000" dirty="0" err="1" smtClean="0"/>
              <a:t>gan</a:t>
            </a:r>
            <a:r>
              <a:rPr lang="en-GB" sz="3000" dirty="0" smtClean="0"/>
              <a:t> </a:t>
            </a:r>
            <a:r>
              <a:rPr lang="en-GB" sz="3000" dirty="0" err="1" smtClean="0"/>
              <a:t>ddefnyddio</a:t>
            </a:r>
            <a:r>
              <a:rPr lang="en-GB" sz="3000" dirty="0" smtClean="0"/>
              <a:t> </a:t>
            </a:r>
            <a:r>
              <a:rPr lang="en-GB" sz="3000" dirty="0" err="1" smtClean="0"/>
              <a:t>nodweddion</a:t>
            </a:r>
            <a:r>
              <a:rPr lang="en-GB" sz="3000" dirty="0" smtClean="0"/>
              <a:t> </a:t>
            </a:r>
            <a:r>
              <a:rPr lang="en-GB" sz="3000" dirty="0" err="1" smtClean="0"/>
              <a:t>allweddol</a:t>
            </a:r>
            <a:r>
              <a:rPr lang="en-GB" sz="3000" dirty="0" smtClean="0"/>
              <a:t> o </a:t>
            </a:r>
            <a:r>
              <a:rPr lang="en-GB" sz="3000" dirty="0" err="1" smtClean="0"/>
              <a:t>addysgeg</a:t>
            </a:r>
            <a:r>
              <a:rPr lang="en-GB" sz="3000" dirty="0" smtClean="0"/>
              <a:t> </a:t>
            </a:r>
            <a:r>
              <a:rPr lang="en-GB" sz="3000" dirty="0" err="1" smtClean="0"/>
              <a:t>mathemateg</a:t>
            </a:r>
            <a:r>
              <a:rPr lang="en-GB" sz="3000" dirty="0" smtClean="0"/>
              <a:t> </a:t>
            </a:r>
            <a:r>
              <a:rPr lang="en-GB" sz="3000" dirty="0" err="1" smtClean="0"/>
              <a:t>effeithiol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71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/ The </a:t>
            </a:r>
            <a:r>
              <a:rPr lang="en-GB" dirty="0" smtClean="0"/>
              <a:t>Exam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err="1"/>
              <a:t>Cwestiwn</a:t>
            </a:r>
            <a:r>
              <a:rPr lang="en-GB" b="1" dirty="0"/>
              <a:t> 1</a:t>
            </a:r>
            <a:r>
              <a:rPr lang="en-GB" dirty="0"/>
              <a:t>: </a:t>
            </a:r>
            <a:r>
              <a:rPr lang="cy-GB" dirty="0"/>
              <a:t>Asesu gwybodaeth, dealltwriaeth a chymhwyso addysgeg.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1" dirty="0" err="1"/>
              <a:t>Cwestiwn</a:t>
            </a:r>
            <a:r>
              <a:rPr lang="en-GB" b="1" dirty="0"/>
              <a:t> 2</a:t>
            </a:r>
            <a:r>
              <a:rPr lang="en-GB" dirty="0"/>
              <a:t>: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a </a:t>
            </a:r>
            <a:r>
              <a:rPr lang="en-GB" dirty="0" err="1"/>
              <a:t>nodi’r</a:t>
            </a:r>
            <a:r>
              <a:rPr lang="en-GB" dirty="0"/>
              <a:t> cam </a:t>
            </a:r>
            <a:r>
              <a:rPr lang="en-GB" dirty="0" err="1"/>
              <a:t>nesaf</a:t>
            </a:r>
            <a:r>
              <a:rPr lang="en-GB" dirty="0"/>
              <a:t> (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byddech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....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fyddai’r</a:t>
            </a:r>
            <a:r>
              <a:rPr lang="en-GB" dirty="0"/>
              <a:t> cam </a:t>
            </a:r>
            <a:r>
              <a:rPr lang="en-GB" dirty="0" err="1"/>
              <a:t>nesaf</a:t>
            </a:r>
            <a:r>
              <a:rPr lang="en-GB" dirty="0"/>
              <a:t>)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Question 1</a:t>
            </a:r>
            <a:r>
              <a:rPr lang="en-GB" dirty="0"/>
              <a:t>: To assess knowledge, understanding and pedagogical application.</a:t>
            </a:r>
          </a:p>
          <a:p>
            <a:endParaRPr lang="en-US" dirty="0"/>
          </a:p>
          <a:p>
            <a:pPr marL="0" indent="0">
              <a:buNone/>
            </a:pPr>
            <a:r>
              <a:rPr lang="en-GB" b="1" dirty="0"/>
              <a:t>Question 2</a:t>
            </a:r>
            <a:r>
              <a:rPr lang="en-GB" dirty="0"/>
              <a:t>: To assess professional reflection and the identification of a next step (how would you improve….what would the next teaching step be)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75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6518" y="1850586"/>
            <a:ext cx="2667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Beth,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barn chi,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nodweddion</a:t>
            </a:r>
            <a:r>
              <a:rPr lang="en-GB" sz="2800" dirty="0" smtClean="0"/>
              <a:t> </a:t>
            </a:r>
            <a:r>
              <a:rPr lang="en-GB" sz="2800" dirty="0" err="1" smtClean="0"/>
              <a:t>addysgeg</a:t>
            </a:r>
            <a:r>
              <a:rPr lang="en-GB" sz="2800" dirty="0" smtClean="0"/>
              <a:t> </a:t>
            </a:r>
            <a:r>
              <a:rPr lang="en-GB" sz="2800" dirty="0" err="1" smtClean="0"/>
              <a:t>effeithiol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7239" y="2028389"/>
            <a:ext cx="2347015" cy="2237585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376518" y="379591"/>
            <a:ext cx="8301317" cy="12699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 smtClean="0"/>
              <a:t>Trafodwch</a:t>
            </a:r>
            <a:r>
              <a:rPr lang="en-US" sz="4000" dirty="0" smtClean="0"/>
              <a:t> / Discuss</a:t>
            </a:r>
            <a:endParaRPr lang="en-US"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6217975" y="1907527"/>
            <a:ext cx="2667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 smtClean="0"/>
              <a:t>What, </a:t>
            </a:r>
            <a:r>
              <a:rPr lang="en-GB" sz="2800" dirty="0"/>
              <a:t>i</a:t>
            </a:r>
            <a:r>
              <a:rPr lang="en-GB" sz="2800" dirty="0" smtClean="0"/>
              <a:t>n your opinion, are the features of effective pedagogy in mathematics?</a:t>
            </a:r>
            <a:endParaRPr lang="en-GB" sz="28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t="34000" b="34533"/>
          <a:stretch/>
        </p:blipFill>
        <p:spPr>
          <a:xfrm>
            <a:off x="2004956" y="4455833"/>
            <a:ext cx="5044440" cy="1190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749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76518" y="379591"/>
            <a:ext cx="8301317" cy="12699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 smtClean="0"/>
              <a:t>Adolygu</a:t>
            </a:r>
            <a:r>
              <a:rPr lang="en-US" sz="4000" dirty="0"/>
              <a:t> </a:t>
            </a:r>
            <a:r>
              <a:rPr lang="en-US" sz="4000" dirty="0" err="1" smtClean="0"/>
              <a:t>Rhan</a:t>
            </a:r>
            <a:r>
              <a:rPr lang="en-US" sz="4000" dirty="0" smtClean="0"/>
              <a:t> 1 / Revision Part 1</a:t>
            </a:r>
            <a:endParaRPr lang="en-US" sz="40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97712" y="2693398"/>
            <a:ext cx="4189228" cy="1856785"/>
          </a:xfrm>
          <a:prstGeom prst="rect">
            <a:avLst/>
          </a:prstGeom>
        </p:spPr>
        <p:txBody>
          <a:bodyPr>
            <a:normAutofit fontScale="825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 smtClean="0"/>
              <a:t>Cymhwyso</a:t>
            </a:r>
            <a:r>
              <a:rPr lang="en-US" sz="4000" dirty="0" smtClean="0"/>
              <a:t> </a:t>
            </a:r>
            <a:r>
              <a:rPr lang="en-US" sz="4000" dirty="0" err="1" smtClean="0"/>
              <a:t>Addysgeg</a:t>
            </a:r>
            <a:r>
              <a:rPr lang="en-US" sz="4000" dirty="0" smtClean="0"/>
              <a:t>: </a:t>
            </a:r>
          </a:p>
          <a:p>
            <a:r>
              <a:rPr lang="en-US" sz="4000" dirty="0" err="1" smtClean="0"/>
              <a:t>defnyddio</a:t>
            </a:r>
            <a:r>
              <a:rPr lang="en-US" sz="4000" dirty="0" smtClean="0"/>
              <a:t> </a:t>
            </a:r>
            <a:r>
              <a:rPr lang="en-US" sz="4000" dirty="0" err="1" smtClean="0"/>
              <a:t>modelau</a:t>
            </a:r>
            <a:r>
              <a:rPr lang="en-US" sz="4000" dirty="0" smtClean="0"/>
              <a:t> 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274289" y="2707391"/>
            <a:ext cx="4657060" cy="1148316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Pedagogical application: using models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708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7205" y="212651"/>
            <a:ext cx="4038600" cy="569612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Y Model </a:t>
            </a:r>
            <a:r>
              <a:rPr lang="en-GB" dirty="0" err="1"/>
              <a:t>Cysylltiol</a:t>
            </a:r>
            <a:r>
              <a:rPr lang="en-GB" dirty="0"/>
              <a:t> /  </a:t>
            </a:r>
            <a:r>
              <a:rPr lang="en-GB" dirty="0" smtClean="0"/>
              <a:t>     The </a:t>
            </a:r>
            <a:r>
              <a:rPr lang="en-GB" dirty="0"/>
              <a:t>Connections Model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2652"/>
            <a:ext cx="4038600" cy="5913512"/>
          </a:xfrm>
        </p:spPr>
        <p:txBody>
          <a:bodyPr/>
          <a:lstStyle/>
          <a:p>
            <a:pPr marL="0" indent="0" algn="ctr" defTabSz="914400">
              <a:spcBef>
                <a:spcPts val="0"/>
              </a:spcBef>
              <a:buNone/>
            </a:pPr>
            <a:r>
              <a:rPr lang="en-GB" altLang="en-US" dirty="0" smtClean="0"/>
              <a:t>Y dull CPA / </a:t>
            </a:r>
          </a:p>
          <a:p>
            <a:pPr marL="0" indent="0" algn="ctr" defTabSz="914400">
              <a:spcBef>
                <a:spcPts val="0"/>
              </a:spcBef>
              <a:buNone/>
            </a:pPr>
            <a:r>
              <a:rPr lang="en-GB" altLang="en-US" dirty="0" smtClean="0"/>
              <a:t>The </a:t>
            </a:r>
            <a:r>
              <a:rPr lang="en-GB" altLang="en-US" dirty="0"/>
              <a:t>CPA approach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5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05" y="1754971"/>
            <a:ext cx="4200995" cy="2893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46274" y="1535895"/>
            <a:ext cx="1221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symbolau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12902" y="2711901"/>
            <a:ext cx="872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lluniau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668870" y="3838952"/>
            <a:ext cx="816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iaith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995" y="3377287"/>
            <a:ext cx="14148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Profiadau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diriaethol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5077628"/>
            <a:ext cx="4648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Haylock a</a:t>
            </a:r>
            <a:r>
              <a:rPr lang="en-GB" dirty="0" smtClean="0"/>
              <a:t> Thangata (2007) , </a:t>
            </a:r>
            <a:r>
              <a:rPr lang="en-GB" i="1" dirty="0"/>
              <a:t>Key Concepts in Teaching Primary </a:t>
            </a:r>
            <a:r>
              <a:rPr lang="en-GB" i="1" dirty="0" smtClean="0"/>
              <a:t>Mathematics, </a:t>
            </a:r>
            <a:r>
              <a:rPr lang="en-GB" dirty="0" smtClean="0"/>
              <a:t>SAGE: </a:t>
            </a:r>
            <a:r>
              <a:rPr lang="en-GB" dirty="0" smtClean="0">
                <a:hlinkClick r:id="rId3" invalidUrl="http://studysites.uk.sagepub.com/haylock/Making Connections.pdf"/>
              </a:rPr>
              <a:t>http</a:t>
            </a:r>
            <a:r>
              <a:rPr lang="en-GB" dirty="0">
                <a:hlinkClick r:id="rId3" invalidUrl="http://studysites.uk.sagepub.com/haylock/Making Connections.pdf"/>
              </a:rPr>
              <a:t>://studysites.uk.sagepub.com/haylock/Making%20Connections.pdf</a:t>
            </a:r>
            <a:endParaRPr lang="en-GB" dirty="0"/>
          </a:p>
          <a:p>
            <a:endParaRPr lang="en-GB" dirty="0" smtClean="0"/>
          </a:p>
        </p:txBody>
      </p:sp>
      <p:pic>
        <p:nvPicPr>
          <p:cNvPr id="13" name="Picture 4" descr="mage result for cpa approac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793" y="2219369"/>
            <a:ext cx="4323118" cy="1539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3"/>
          <p:cNvSpPr txBox="1">
            <a:spLocks noChangeArrowheads="1"/>
          </p:cNvSpPr>
          <p:nvPr/>
        </p:nvSpPr>
        <p:spPr bwMode="auto">
          <a:xfrm>
            <a:off x="4658195" y="1874882"/>
            <a:ext cx="13493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 sz="2000" b="1" dirty="0" err="1" smtClean="0"/>
              <a:t>diriaethol</a:t>
            </a:r>
            <a:endParaRPr lang="en-GB" altLang="en-US" sz="2000" b="1" dirty="0"/>
          </a:p>
        </p:txBody>
      </p:sp>
      <p:sp>
        <p:nvSpPr>
          <p:cNvPr id="15" name="TextBox 4"/>
          <p:cNvSpPr txBox="1">
            <a:spLocks noChangeArrowheads="1"/>
          </p:cNvSpPr>
          <p:nvPr/>
        </p:nvSpPr>
        <p:spPr bwMode="auto">
          <a:xfrm>
            <a:off x="6007570" y="1874882"/>
            <a:ext cx="25209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 sz="2000" b="1"/>
              <a:t>darluniadol</a:t>
            </a:r>
            <a:endParaRPr lang="en-GB" altLang="en-US" sz="2000" b="1" dirty="0"/>
          </a:p>
        </p:txBody>
      </p:sp>
      <p:sp>
        <p:nvSpPr>
          <p:cNvPr id="16" name="TextBox 5"/>
          <p:cNvSpPr txBox="1">
            <a:spLocks noChangeArrowheads="1"/>
          </p:cNvSpPr>
          <p:nvPr/>
        </p:nvSpPr>
        <p:spPr bwMode="auto">
          <a:xfrm>
            <a:off x="7647134" y="1874882"/>
            <a:ext cx="149686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 sz="2000" b="1" dirty="0" err="1"/>
              <a:t>haniaethol</a:t>
            </a:r>
            <a:endParaRPr lang="en-GB" altLang="en-US" sz="2000" b="1" dirty="0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4810595" y="4400783"/>
            <a:ext cx="4038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US" altLang="x-none" dirty="0">
                <a:hlinkClick r:id="rId5"/>
              </a:rPr>
              <a:t>https://</a:t>
            </a:r>
            <a:r>
              <a:rPr lang="en-US" altLang="x-none" dirty="0" smtClean="0">
                <a:hlinkClick r:id="rId5"/>
              </a:rPr>
              <a:t>www.youtube.com/watch?v=c4qUoOMcmKI</a:t>
            </a:r>
            <a:r>
              <a:rPr lang="en-US" altLang="x-none" dirty="0" smtClean="0"/>
              <a:t> </a:t>
            </a:r>
            <a:endParaRPr lang="en-US" altLang="x-none" dirty="0"/>
          </a:p>
        </p:txBody>
      </p:sp>
      <p:sp>
        <p:nvSpPr>
          <p:cNvPr id="18" name="Rectangle 4"/>
          <p:cNvSpPr>
            <a:spLocks noChangeArrowheads="1"/>
          </p:cNvSpPr>
          <p:nvPr/>
        </p:nvSpPr>
        <p:spPr bwMode="auto">
          <a:xfrm>
            <a:off x="4810595" y="5115090"/>
            <a:ext cx="432311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US" altLang="x-none" dirty="0" smtClean="0">
                <a:hlinkClick r:id="rId6"/>
              </a:rPr>
              <a:t>https</a:t>
            </a:r>
            <a:r>
              <a:rPr lang="en-US" altLang="x-none" dirty="0">
                <a:hlinkClick r:id="rId6"/>
              </a:rPr>
              <a:t>://mathsnoproblem.com/en/the-maths/teaching-methods/concrete-pictorial-abstract</a:t>
            </a:r>
            <a:r>
              <a:rPr lang="en-US" altLang="x-none" dirty="0" smtClean="0">
                <a:hlinkClick r:id="rId6"/>
              </a:rPr>
              <a:t>/</a:t>
            </a:r>
            <a:r>
              <a:rPr lang="en-US" altLang="x-none" dirty="0" smtClean="0"/>
              <a:t> </a:t>
            </a:r>
            <a:endParaRPr lang="en-US" altLang="x-none" dirty="0"/>
          </a:p>
        </p:txBody>
      </p:sp>
    </p:spTree>
    <p:extLst>
      <p:ext uri="{BB962C8B-B14F-4D97-AF65-F5344CB8AC3E}">
        <p14:creationId xmlns:p14="http://schemas.microsoft.com/office/powerpoint/2010/main" val="76462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4" grpId="0" build="p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1" grpId="0"/>
      <p:bldP spid="11" grpId="1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0"/>
            <a:ext cx="9144000" cy="140053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err="1" smtClean="0"/>
              <a:t>Addysgeg</a:t>
            </a:r>
            <a:r>
              <a:rPr lang="en-GB" sz="4000" dirty="0" smtClean="0"/>
              <a:t> </a:t>
            </a:r>
            <a:r>
              <a:rPr lang="en-GB" sz="4000" dirty="0" err="1" smtClean="0"/>
              <a:t>Effeithiol</a:t>
            </a:r>
            <a:r>
              <a:rPr lang="en-GB" sz="4000" dirty="0" smtClean="0"/>
              <a:t> </a:t>
            </a:r>
            <a:r>
              <a:rPr lang="en-GB" sz="4000" dirty="0" err="1" smtClean="0"/>
              <a:t>mewn</a:t>
            </a:r>
            <a:r>
              <a:rPr lang="en-GB" sz="4000" dirty="0" smtClean="0"/>
              <a:t> </a:t>
            </a:r>
            <a:r>
              <a:rPr lang="en-GB" sz="4000" dirty="0" err="1" smtClean="0"/>
              <a:t>Mathemateg</a:t>
            </a:r>
            <a:r>
              <a:rPr lang="en-GB" sz="4000" dirty="0" smtClean="0"/>
              <a:t>: </a:t>
            </a:r>
            <a:r>
              <a:rPr lang="en-GB" sz="4000" dirty="0" err="1" smtClean="0"/>
              <a:t>pedair</a:t>
            </a:r>
            <a:r>
              <a:rPr lang="en-GB" sz="4000" dirty="0" smtClean="0"/>
              <a:t> </a:t>
            </a:r>
            <a:r>
              <a:rPr lang="en-GB" sz="4000" dirty="0" err="1" smtClean="0"/>
              <a:t>elfen</a:t>
            </a:r>
            <a:endParaRPr lang="en-GB" sz="4000" dirty="0"/>
          </a:p>
        </p:txBody>
      </p:sp>
      <p:grpSp>
        <p:nvGrpSpPr>
          <p:cNvPr id="3" name="Group 2"/>
          <p:cNvGrpSpPr/>
          <p:nvPr/>
        </p:nvGrpSpPr>
        <p:grpSpPr>
          <a:xfrm>
            <a:off x="485511" y="630939"/>
            <a:ext cx="3550508" cy="2747585"/>
            <a:chOff x="1202725" y="1700848"/>
            <a:chExt cx="3550508" cy="2747585"/>
          </a:xfrm>
        </p:grpSpPr>
        <p:sp>
          <p:nvSpPr>
            <p:cNvPr id="4" name="Plus 3"/>
            <p:cNvSpPr/>
            <p:nvPr/>
          </p:nvSpPr>
          <p:spPr>
            <a:xfrm>
              <a:off x="1202725" y="1700848"/>
              <a:ext cx="3550508" cy="2747585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783491" y="2782252"/>
              <a:ext cx="2582562" cy="5847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err="1" smtClean="0"/>
                <a:t>Amgylchedd</a:t>
              </a:r>
              <a:r>
                <a:rPr lang="en-GB" sz="1600" dirty="0" smtClean="0"/>
                <a:t> </a:t>
              </a:r>
              <a:r>
                <a:rPr lang="en-GB" sz="1600" dirty="0" err="1" smtClean="0"/>
                <a:t>dysgu</a:t>
              </a:r>
              <a:r>
                <a:rPr lang="en-GB" sz="1600" dirty="0" smtClean="0"/>
                <a:t> a </a:t>
              </a:r>
              <a:r>
                <a:rPr lang="en-GB" sz="1600" dirty="0" err="1" smtClean="0"/>
                <a:t>diwylliant</a:t>
              </a:r>
              <a:endParaRPr lang="en-GB" sz="1600" dirty="0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5352016" y="630939"/>
            <a:ext cx="3220994" cy="2298489"/>
            <a:chOff x="5997147" y="1853248"/>
            <a:chExt cx="3220994" cy="2298489"/>
          </a:xfrm>
        </p:grpSpPr>
        <p:sp>
          <p:nvSpPr>
            <p:cNvPr id="7" name="Minus 6"/>
            <p:cNvSpPr/>
            <p:nvPr/>
          </p:nvSpPr>
          <p:spPr>
            <a:xfrm>
              <a:off x="5997147" y="1853248"/>
              <a:ext cx="3220994" cy="2298489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474941" y="2842054"/>
              <a:ext cx="21912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err="1" smtClean="0"/>
                <a:t>Cynllunio</a:t>
              </a:r>
              <a:endParaRPr lang="en-GB" sz="1600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17316" y="2718205"/>
            <a:ext cx="3286897" cy="2475471"/>
            <a:chOff x="1285102" y="4296031"/>
            <a:chExt cx="3286897" cy="2475471"/>
          </a:xfrm>
        </p:grpSpPr>
        <p:sp>
          <p:nvSpPr>
            <p:cNvPr id="10" name="Multiply 9"/>
            <p:cNvSpPr/>
            <p:nvPr/>
          </p:nvSpPr>
          <p:spPr>
            <a:xfrm>
              <a:off x="1285102" y="4296031"/>
              <a:ext cx="3286897" cy="2475471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360139" y="5377437"/>
              <a:ext cx="113682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err="1" smtClean="0"/>
                <a:t>Addysgu</a:t>
              </a:r>
              <a:endParaRPr lang="en-GB" sz="1600" dirty="0"/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448810" y="2515930"/>
            <a:ext cx="2788508" cy="2219833"/>
            <a:chOff x="6133070" y="4189205"/>
            <a:chExt cx="2788508" cy="2219833"/>
          </a:xfrm>
        </p:grpSpPr>
        <p:sp>
          <p:nvSpPr>
            <p:cNvPr id="13" name="Division 12"/>
            <p:cNvSpPr/>
            <p:nvPr/>
          </p:nvSpPr>
          <p:spPr>
            <a:xfrm>
              <a:off x="6133070" y="4189205"/>
              <a:ext cx="2788508" cy="2219833"/>
            </a:xfrm>
            <a:prstGeom prst="mathDivid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598508" y="5129844"/>
              <a:ext cx="172994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err="1" smtClean="0"/>
                <a:t>Asesiad</a:t>
              </a:r>
              <a:endParaRPr lang="en-GB" sz="1600" dirty="0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0" y="4908307"/>
            <a:ext cx="9144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Gweler</a:t>
            </a:r>
            <a:r>
              <a:rPr lang="en-GB" dirty="0" smtClean="0"/>
              <a:t> t.14-16 </a:t>
            </a:r>
            <a:r>
              <a:rPr lang="en-GB" dirty="0" err="1" smtClean="0"/>
              <a:t>LlC</a:t>
            </a:r>
            <a:r>
              <a:rPr lang="en-GB" dirty="0" smtClean="0"/>
              <a:t> (2015) </a:t>
            </a:r>
            <a:r>
              <a:rPr lang="en-US" b="1" dirty="0" err="1" smtClean="0"/>
              <a:t>Grŵp</a:t>
            </a:r>
            <a:r>
              <a:rPr lang="en-US" b="1" dirty="0" smtClean="0"/>
              <a:t> </a:t>
            </a:r>
            <a:r>
              <a:rPr lang="en-US" b="1" dirty="0" err="1" smtClean="0"/>
              <a:t>Gorchwyl</a:t>
            </a:r>
            <a:r>
              <a:rPr lang="en-US" b="1" dirty="0" smtClean="0"/>
              <a:t> a </a:t>
            </a:r>
            <a:r>
              <a:rPr lang="en-US" b="1" dirty="0" err="1" smtClean="0"/>
              <a:t>Gorffen</a:t>
            </a:r>
            <a:r>
              <a:rPr lang="en-US" b="1" dirty="0" smtClean="0"/>
              <a:t> </a:t>
            </a:r>
            <a:r>
              <a:rPr lang="en-US" b="1" dirty="0" err="1" smtClean="0"/>
              <a:t>Mathemateg</a:t>
            </a:r>
            <a:r>
              <a:rPr lang="en-US" b="1" dirty="0" smtClean="0"/>
              <a:t> - </a:t>
            </a:r>
            <a:r>
              <a:rPr lang="en-US" b="1" dirty="0" err="1" smtClean="0"/>
              <a:t>adroddiad</a:t>
            </a:r>
            <a:r>
              <a:rPr lang="en-US" b="1" dirty="0" smtClean="0"/>
              <a:t> ac </a:t>
            </a:r>
            <a:r>
              <a:rPr lang="en-US" b="1" dirty="0" err="1" smtClean="0"/>
              <a:t>argymhellion</a:t>
            </a:r>
            <a:r>
              <a:rPr lang="en-GB" dirty="0" smtClean="0"/>
              <a:t>,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 </a:t>
            </a:r>
            <a:r>
              <a:rPr lang="en-GB" dirty="0" err="1" smtClean="0"/>
              <a:t>neu</a:t>
            </a:r>
            <a:r>
              <a:rPr lang="en-GB" dirty="0" smtClean="0"/>
              <a:t>: </a:t>
            </a:r>
            <a:r>
              <a:rPr lang="en-US" sz="1400" dirty="0" smtClean="0">
                <a:hlinkClick r:id="rId2"/>
              </a:rPr>
              <a:t>http://gov.wales/topics/educationandskills/publications/wagreviews/maths-task-and-finish-group-report/?skip=1&amp;lang=cy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54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701749" y="0"/>
            <a:ext cx="8442251" cy="5720316"/>
          </a:xfrm>
          <a:prstGeom prst="cloudCallout">
            <a:avLst>
              <a:gd name="adj1" fmla="val -56087"/>
              <a:gd name="adj2" fmla="val -4393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834162" y="964466"/>
            <a:ext cx="60180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Ystyriwch</a:t>
            </a:r>
            <a:r>
              <a:rPr lang="en-GB" sz="2800" dirty="0" smtClean="0"/>
              <a:t> </a:t>
            </a: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pwyntiau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adroddiad</a:t>
            </a:r>
            <a:r>
              <a:rPr lang="en-GB" sz="2800" dirty="0" smtClean="0"/>
              <a:t> y </a:t>
            </a:r>
            <a:r>
              <a:rPr lang="en-GB" sz="2800" dirty="0" err="1"/>
              <a:t>G</a:t>
            </a:r>
            <a:r>
              <a:rPr lang="en-GB" sz="2800" dirty="0" err="1" smtClean="0"/>
              <a:t>rŵp</a:t>
            </a:r>
            <a:r>
              <a:rPr lang="en-GB" sz="2800" dirty="0" smtClean="0"/>
              <a:t> </a:t>
            </a:r>
            <a:r>
              <a:rPr lang="en-GB" sz="2800" dirty="0" err="1" smtClean="0"/>
              <a:t>Gorchwyl</a:t>
            </a:r>
            <a:r>
              <a:rPr lang="en-GB" sz="2800" dirty="0" smtClean="0"/>
              <a:t> a </a:t>
            </a:r>
            <a:r>
              <a:rPr lang="en-GB" sz="2800" dirty="0" err="1" smtClean="0"/>
              <a:t>Gorffen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cysylltu</a:t>
            </a:r>
            <a:r>
              <a:rPr lang="en-GB" sz="2800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err="1" smtClean="0"/>
              <a:t>gyda’r</a:t>
            </a:r>
            <a:r>
              <a:rPr lang="en-GB" sz="2800" dirty="0" smtClean="0"/>
              <a:t> </a:t>
            </a:r>
            <a:r>
              <a:rPr lang="en-GB" sz="2800" dirty="0" err="1" smtClean="0"/>
              <a:t>modelau</a:t>
            </a:r>
            <a:r>
              <a:rPr lang="en-GB" sz="2800" dirty="0" smtClean="0"/>
              <a:t>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ydych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gyfarwydd</a:t>
            </a:r>
            <a:r>
              <a:rPr lang="en-GB" sz="2800" dirty="0" smtClean="0"/>
              <a:t> </a:t>
            </a:r>
            <a:r>
              <a:rPr lang="en-GB" sz="2800" dirty="0" err="1" smtClean="0"/>
              <a:t>â</a:t>
            </a:r>
            <a:r>
              <a:rPr lang="en-GB" sz="2800" dirty="0" smtClean="0"/>
              <a:t> </a:t>
            </a:r>
            <a:r>
              <a:rPr lang="en-GB" sz="2800" dirty="0" err="1" smtClean="0"/>
              <a:t>hwy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err="1"/>
              <a:t>g</a:t>
            </a:r>
            <a:r>
              <a:rPr lang="en-GB" sz="2800" dirty="0" err="1" smtClean="0"/>
              <a:t>yda’r</a:t>
            </a:r>
            <a:r>
              <a:rPr lang="en-GB" sz="2800" dirty="0" smtClean="0"/>
              <a:t> </a:t>
            </a:r>
            <a:r>
              <a:rPr lang="en-GB" sz="2800" dirty="0" err="1" smtClean="0"/>
              <a:t>dulliau</a:t>
            </a:r>
            <a:r>
              <a:rPr lang="en-GB" sz="2800" dirty="0" smtClean="0"/>
              <a:t> o </a:t>
            </a:r>
            <a:r>
              <a:rPr lang="en-GB" sz="2800" dirty="0" err="1" smtClean="0"/>
              <a:t>weithio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drawsgwricwlaidd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ydym</a:t>
            </a:r>
            <a:r>
              <a:rPr lang="en-GB" sz="2800" dirty="0" smtClean="0"/>
              <a:t> </a:t>
            </a:r>
            <a:r>
              <a:rPr lang="en-GB" sz="2800" dirty="0" err="1" smtClean="0"/>
              <a:t>wedi</a:t>
            </a:r>
            <a:r>
              <a:rPr lang="en-GB" sz="2800" dirty="0" smtClean="0"/>
              <a:t> bod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edrych</a:t>
            </a:r>
            <a:r>
              <a:rPr lang="en-GB" sz="2800" dirty="0" smtClean="0"/>
              <a:t> </a:t>
            </a:r>
            <a:r>
              <a:rPr lang="en-GB" sz="2800" dirty="0" err="1" smtClean="0"/>
              <a:t>arnynt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ystod</a:t>
            </a:r>
            <a:r>
              <a:rPr lang="en-GB" sz="2800" dirty="0" smtClean="0"/>
              <a:t> y </a:t>
            </a:r>
            <a:r>
              <a:rPr lang="en-GB" sz="2800" dirty="0" err="1" smtClean="0"/>
              <a:t>modwl</a:t>
            </a:r>
            <a:r>
              <a:rPr lang="en-GB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4163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8331" y="111837"/>
            <a:ext cx="9135669" cy="1050398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Effective Pedagogy in Mathematics: Four components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83681" y="455153"/>
            <a:ext cx="3550508" cy="2747585"/>
            <a:chOff x="1202725" y="1700848"/>
            <a:chExt cx="3550508" cy="2747585"/>
          </a:xfrm>
        </p:grpSpPr>
        <p:sp>
          <p:nvSpPr>
            <p:cNvPr id="5" name="Plus 4"/>
            <p:cNvSpPr/>
            <p:nvPr/>
          </p:nvSpPr>
          <p:spPr>
            <a:xfrm>
              <a:off x="1202725" y="1700848"/>
              <a:ext cx="3550508" cy="2747585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783491" y="2782252"/>
              <a:ext cx="258256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Learning environment and culture</a:t>
              </a:r>
              <a:endParaRPr lang="en-GB" sz="16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122392" y="758080"/>
            <a:ext cx="3220994" cy="2298489"/>
            <a:chOff x="5997147" y="1853248"/>
            <a:chExt cx="3220994" cy="2298489"/>
          </a:xfrm>
        </p:grpSpPr>
        <p:sp>
          <p:nvSpPr>
            <p:cNvPr id="8" name="Minus 7"/>
            <p:cNvSpPr/>
            <p:nvPr/>
          </p:nvSpPr>
          <p:spPr>
            <a:xfrm>
              <a:off x="5997147" y="1853248"/>
              <a:ext cx="3220994" cy="2298489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474941" y="2842054"/>
              <a:ext cx="219126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Planning</a:t>
              </a:r>
              <a:endParaRPr lang="en-GB" sz="1600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639460" y="2652414"/>
            <a:ext cx="3286897" cy="2475471"/>
            <a:chOff x="1285102" y="4296031"/>
            <a:chExt cx="3286897" cy="2475471"/>
          </a:xfrm>
        </p:grpSpPr>
        <p:sp>
          <p:nvSpPr>
            <p:cNvPr id="11" name="Multiply 10"/>
            <p:cNvSpPr/>
            <p:nvPr/>
          </p:nvSpPr>
          <p:spPr>
            <a:xfrm>
              <a:off x="1285102" y="4296031"/>
              <a:ext cx="3286897" cy="2475471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360139" y="5377437"/>
              <a:ext cx="113682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 smtClean="0"/>
                <a:t>Teaching</a:t>
              </a:r>
              <a:endParaRPr lang="en-GB" sz="1600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5338635" y="2750867"/>
            <a:ext cx="2788508" cy="2219833"/>
            <a:chOff x="6133070" y="4189205"/>
            <a:chExt cx="2788508" cy="2219833"/>
          </a:xfrm>
        </p:grpSpPr>
        <p:sp>
          <p:nvSpPr>
            <p:cNvPr id="14" name="Division 13"/>
            <p:cNvSpPr/>
            <p:nvPr/>
          </p:nvSpPr>
          <p:spPr>
            <a:xfrm>
              <a:off x="6133070" y="4189205"/>
              <a:ext cx="2788508" cy="2219833"/>
            </a:xfrm>
            <a:prstGeom prst="mathDivid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598508" y="5129844"/>
              <a:ext cx="172994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Assessment</a:t>
              </a:r>
              <a:endParaRPr lang="en-GB" sz="1600" dirty="0"/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14510" y="4791370"/>
            <a:ext cx="912949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pp.12-14 WG (2015) Mathematics Task and Finish Group Report and recommendations, available on Moodle or at: </a:t>
            </a:r>
            <a:r>
              <a:rPr lang="en-GB" sz="1400" dirty="0" smtClean="0">
                <a:hlinkClick r:id="rId2"/>
              </a:rPr>
              <a:t>http://gov.wales/topics/educationandskills/publications/wagreviews/maths-task-and-finish-group-report/?lang=en</a:t>
            </a:r>
            <a:endParaRPr lang="en-GB" sz="1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24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701749" y="0"/>
            <a:ext cx="8442251" cy="5720316"/>
          </a:xfrm>
          <a:prstGeom prst="cloudCallout">
            <a:avLst>
              <a:gd name="adj1" fmla="val -56087"/>
              <a:gd name="adj2" fmla="val -4393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834162" y="964466"/>
            <a:ext cx="601802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Consider how the points raised by the Mathematics Task and Finish Group’s report link to: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mathematics teaching models you are familiar with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cross-curricular teaching methods we have looked at throughout the module.</a:t>
            </a:r>
          </a:p>
        </p:txBody>
      </p:sp>
    </p:spTree>
    <p:extLst>
      <p:ext uri="{BB962C8B-B14F-4D97-AF65-F5344CB8AC3E}">
        <p14:creationId xmlns:p14="http://schemas.microsoft.com/office/powerpoint/2010/main" val="184627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68312"/>
            <a:ext cx="8229600" cy="1143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Adfyfyrio</a:t>
            </a:r>
            <a:r>
              <a:rPr lang="en-US" dirty="0" smtClean="0"/>
              <a:t> </a:t>
            </a:r>
            <a:r>
              <a:rPr lang="en-US" dirty="0" err="1" smtClean="0"/>
              <a:t>Proffesiynol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Professional Reflection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0120" y="1295363"/>
            <a:ext cx="4325679" cy="4328197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3100" dirty="0" err="1" smtClean="0"/>
              <a:t>Cymhwyso</a:t>
            </a:r>
            <a:r>
              <a:rPr lang="en-US" sz="3100" dirty="0" smtClean="0"/>
              <a:t> </a:t>
            </a:r>
            <a:r>
              <a:rPr lang="en-US" sz="3100" dirty="0" err="1" smtClean="0"/>
              <a:t>addysgeg</a:t>
            </a:r>
            <a:r>
              <a:rPr lang="en-US" sz="3100" dirty="0" smtClean="0"/>
              <a:t> </a:t>
            </a:r>
            <a:r>
              <a:rPr lang="en-US" sz="3100" dirty="0" err="1" smtClean="0"/>
              <a:t>fathemategol</a:t>
            </a:r>
            <a:r>
              <a:rPr lang="en-US" sz="3100" dirty="0" smtClean="0"/>
              <a:t> </a:t>
            </a:r>
            <a:r>
              <a:rPr lang="en-US" sz="3100" dirty="0" err="1" smtClean="0"/>
              <a:t>i</a:t>
            </a:r>
            <a:r>
              <a:rPr lang="en-US" sz="3100" dirty="0" smtClean="0"/>
              <a:t> </a:t>
            </a:r>
            <a:r>
              <a:rPr lang="en-US" sz="3100" dirty="0" err="1" smtClean="0"/>
              <a:t>sefyllfaeodd</a:t>
            </a:r>
            <a:r>
              <a:rPr lang="en-US" sz="3100" dirty="0" smtClean="0"/>
              <a:t> </a:t>
            </a:r>
            <a:r>
              <a:rPr lang="en-US" sz="3100" dirty="0" err="1" smtClean="0"/>
              <a:t>yn</a:t>
            </a:r>
            <a:r>
              <a:rPr lang="en-US" sz="3100" dirty="0" smtClean="0"/>
              <a:t> y </a:t>
            </a:r>
            <a:r>
              <a:rPr lang="en-US" sz="3100" dirty="0" err="1" smtClean="0"/>
              <a:t>dosbarth</a:t>
            </a:r>
            <a:endParaRPr lang="en-US" sz="3100" dirty="0" smtClean="0"/>
          </a:p>
          <a:p>
            <a:pPr marL="0" indent="0">
              <a:buFont typeface="Arial"/>
              <a:buNone/>
            </a:pPr>
            <a:endParaRPr lang="en-US" sz="1000" dirty="0" smtClean="0"/>
          </a:p>
          <a:p>
            <a:pPr marL="0" indent="0" algn="ctr">
              <a:buNone/>
            </a:pPr>
            <a:r>
              <a:rPr lang="en-GB" sz="1200" dirty="0">
                <a:hlinkClick r:id="rId2"/>
              </a:rPr>
              <a:t>https://www.ncetm.org.uk/resources/40532</a:t>
            </a:r>
            <a:endParaRPr lang="en-GB" sz="1200" dirty="0" smtClean="0"/>
          </a:p>
          <a:p>
            <a:pPr marL="0" indent="0">
              <a:buFont typeface="Arial"/>
              <a:buNone/>
            </a:pPr>
            <a:r>
              <a:rPr lang="en-GB" sz="2400" dirty="0" smtClean="0"/>
              <a:t>Pa </a:t>
            </a:r>
            <a:r>
              <a:rPr lang="en-GB" sz="2400" dirty="0" err="1" smtClean="0"/>
              <a:t>nodweddion</a:t>
            </a:r>
            <a:r>
              <a:rPr lang="en-GB" sz="2400" dirty="0" smtClean="0"/>
              <a:t> </a:t>
            </a:r>
            <a:r>
              <a:rPr lang="en-GB" sz="2400" dirty="0" err="1" smtClean="0"/>
              <a:t>addysgu</a:t>
            </a:r>
            <a:r>
              <a:rPr lang="en-GB" sz="2400" dirty="0" smtClean="0"/>
              <a:t> </a:t>
            </a:r>
            <a:r>
              <a:rPr lang="en-GB" sz="2400" dirty="0" err="1" smtClean="0"/>
              <a:t>effeithiol</a:t>
            </a:r>
            <a:r>
              <a:rPr lang="en-GB" sz="2400" dirty="0" smtClean="0"/>
              <a:t> a </a:t>
            </a:r>
            <a:r>
              <a:rPr lang="en-GB" sz="2400" dirty="0" err="1" smtClean="0"/>
              <a:t>welwyd</a:t>
            </a:r>
            <a:r>
              <a:rPr lang="en-GB" sz="2400" dirty="0" smtClean="0"/>
              <a:t>?</a:t>
            </a:r>
          </a:p>
          <a:p>
            <a:pPr marL="0" indent="0">
              <a:buFont typeface="Arial"/>
              <a:buNone/>
            </a:pPr>
            <a:r>
              <a:rPr lang="en-GB" sz="2400" dirty="0" err="1" smtClean="0"/>
              <a:t>Fedrwch</a:t>
            </a:r>
            <a:r>
              <a:rPr lang="en-GB" sz="2400" dirty="0" smtClean="0"/>
              <a:t> chi </a:t>
            </a:r>
            <a:r>
              <a:rPr lang="en-GB" sz="2400" dirty="0" err="1" smtClean="0"/>
              <a:t>adfyfyrio</a:t>
            </a:r>
            <a:r>
              <a:rPr lang="en-GB" sz="2400" dirty="0" smtClean="0"/>
              <a:t> </a:t>
            </a:r>
            <a:r>
              <a:rPr lang="en-GB" sz="2400" dirty="0" err="1" smtClean="0"/>
              <a:t>sut</a:t>
            </a:r>
            <a:r>
              <a:rPr lang="en-GB" sz="2400" dirty="0" smtClean="0"/>
              <a:t> y </a:t>
            </a:r>
            <a:r>
              <a:rPr lang="en-GB" sz="2400" dirty="0" err="1" smtClean="0"/>
              <a:t>gellir</a:t>
            </a:r>
            <a:r>
              <a:rPr lang="en-GB" sz="2400" dirty="0" smtClean="0"/>
              <a:t> </a:t>
            </a:r>
            <a:r>
              <a:rPr lang="en-GB" sz="2400" dirty="0" err="1" smtClean="0"/>
              <a:t>gwella’r</a:t>
            </a:r>
            <a:r>
              <a:rPr lang="en-GB" sz="2400" dirty="0" smtClean="0"/>
              <a:t> </a:t>
            </a:r>
            <a:r>
              <a:rPr lang="en-GB" sz="2400" dirty="0" err="1" smtClean="0"/>
              <a:t>sesiwn</a:t>
            </a:r>
            <a:r>
              <a:rPr lang="en-GB" sz="2400" dirty="0" smtClean="0"/>
              <a:t>? </a:t>
            </a:r>
            <a:endParaRPr lang="en-GB" sz="2400" dirty="0" smtClean="0"/>
          </a:p>
          <a:p>
            <a:pPr marL="0" indent="0">
              <a:buFont typeface="Arial"/>
              <a:buNone/>
            </a:pPr>
            <a:endParaRPr lang="en-GB" sz="1200" dirty="0" smtClean="0"/>
          </a:p>
          <a:p>
            <a:pPr marL="0" indent="0">
              <a:buFont typeface="Arial"/>
              <a:buNone/>
            </a:pPr>
            <a:r>
              <a:rPr lang="en-GB" sz="2400" b="1" dirty="0" err="1" smtClean="0"/>
              <a:t>Cyfiawnhewch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eich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sylwadau</a:t>
            </a:r>
            <a:r>
              <a:rPr lang="en-GB" sz="2400" dirty="0" smtClean="0"/>
              <a:t>. </a:t>
            </a:r>
          </a:p>
          <a:p>
            <a:pPr marL="0" indent="0">
              <a:buFont typeface="Arial"/>
              <a:buNone/>
            </a:pPr>
            <a:endParaRPr lang="en-US" sz="20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572000" y="1311312"/>
            <a:ext cx="4572000" cy="43122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dirty="0" smtClean="0"/>
              <a:t>Applying mathematics pedagogy to classroom situations</a:t>
            </a:r>
          </a:p>
          <a:p>
            <a:pPr marL="0" indent="0">
              <a:buFont typeface="Arial"/>
              <a:buNone/>
            </a:pPr>
            <a:endParaRPr lang="en-US" sz="1000" dirty="0" smtClean="0"/>
          </a:p>
          <a:p>
            <a:pPr marL="0" indent="0" algn="ctr">
              <a:buNone/>
            </a:pPr>
            <a:r>
              <a:rPr lang="en-GB" sz="1200" dirty="0">
                <a:hlinkClick r:id="rId2"/>
              </a:rPr>
              <a:t>https://www.ncetm.org.uk/resources/40532</a:t>
            </a:r>
            <a:endParaRPr lang="en-GB" sz="1200" dirty="0" smtClean="0"/>
          </a:p>
          <a:p>
            <a:pPr marL="0" indent="0">
              <a:buNone/>
            </a:pPr>
            <a:r>
              <a:rPr lang="en-GB" sz="2400" dirty="0"/>
              <a:t>W</a:t>
            </a:r>
            <a:r>
              <a:rPr lang="en-GB" sz="2400" dirty="0" smtClean="0"/>
              <a:t>hat </a:t>
            </a:r>
            <a:r>
              <a:rPr lang="en-GB" sz="2400" dirty="0"/>
              <a:t>effective features of teaching did you see? 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Could </a:t>
            </a:r>
            <a:r>
              <a:rPr lang="en-GB" sz="2400" dirty="0"/>
              <a:t>you reflect on how the session could be improved?</a:t>
            </a:r>
            <a:r>
              <a:rPr lang="en-GB" sz="2400" b="1" dirty="0" smtClean="0"/>
              <a:t>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400" b="1" dirty="0" smtClean="0"/>
              <a:t>Justify your comments.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0467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76518" y="379591"/>
            <a:ext cx="8301317" cy="12699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Adolygu</a:t>
            </a:r>
            <a:r>
              <a:rPr lang="en-US" sz="4000" dirty="0"/>
              <a:t> </a:t>
            </a:r>
            <a:r>
              <a:rPr lang="en-US" sz="4000" dirty="0" err="1"/>
              <a:t>Rhan</a:t>
            </a:r>
            <a:r>
              <a:rPr lang="en-US" sz="4000" dirty="0"/>
              <a:t> </a:t>
            </a:r>
            <a:r>
              <a:rPr lang="en-US" sz="4000" dirty="0" smtClean="0"/>
              <a:t>2 </a:t>
            </a:r>
            <a:r>
              <a:rPr lang="en-US" sz="4000" dirty="0"/>
              <a:t>/ Revision Part </a:t>
            </a:r>
            <a:r>
              <a:rPr lang="en-US" sz="4000" dirty="0" smtClean="0"/>
              <a:t>2</a:t>
            </a:r>
            <a:endParaRPr lang="en-US" sz="40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97712" y="2693398"/>
            <a:ext cx="4189228" cy="1856785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 smtClean="0"/>
              <a:t>Gwybodaeth</a:t>
            </a:r>
            <a:r>
              <a:rPr lang="en-US" sz="4000" dirty="0" smtClean="0"/>
              <a:t> a </a:t>
            </a:r>
            <a:r>
              <a:rPr lang="en-US" sz="4000" dirty="0" err="1" smtClean="0"/>
              <a:t>dealltwriaeth</a:t>
            </a:r>
            <a:r>
              <a:rPr lang="en-US" sz="4000" dirty="0" smtClean="0"/>
              <a:t> </a:t>
            </a:r>
            <a:r>
              <a:rPr lang="en-US" sz="4000" dirty="0" err="1" smtClean="0"/>
              <a:t>pwnc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274289" y="2707391"/>
            <a:ext cx="4657060" cy="1148316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Subject knowledge and understanding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01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98921" y="1"/>
            <a:ext cx="5209953" cy="10632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8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US" dirty="0" err="1" smtClean="0"/>
              <a:t>Ymresymu</a:t>
            </a:r>
            <a:r>
              <a:rPr lang="en-US" dirty="0" smtClean="0"/>
              <a:t> </a:t>
            </a:r>
            <a:r>
              <a:rPr lang="en-US" dirty="0" err="1" smtClean="0"/>
              <a:t>Rhifyddol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Numerical reasoning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0120" y="1063257"/>
            <a:ext cx="4325679" cy="548990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/>
              <a:buNone/>
            </a:pPr>
            <a:r>
              <a:rPr lang="en-GB" sz="2400" dirty="0" smtClean="0"/>
              <a:t>O </a:t>
            </a:r>
            <a:r>
              <a:rPr lang="en-GB" sz="2400" dirty="0" err="1" smtClean="0"/>
              <a:t>fewn</a:t>
            </a:r>
            <a:r>
              <a:rPr lang="en-GB" sz="2400" dirty="0" smtClean="0"/>
              <a:t> y </a:t>
            </a:r>
            <a:r>
              <a:rPr lang="en-GB" sz="2400" dirty="0" err="1"/>
              <a:t>c</a:t>
            </a:r>
            <a:r>
              <a:rPr lang="en-GB" sz="2400" dirty="0" err="1" smtClean="0"/>
              <a:t>wricwlwm</a:t>
            </a:r>
            <a:r>
              <a:rPr lang="en-GB" sz="2400" dirty="0" smtClean="0"/>
              <a:t>:</a:t>
            </a:r>
          </a:p>
          <a:p>
            <a:pPr>
              <a:spcBef>
                <a:spcPts val="0"/>
              </a:spcBef>
            </a:pPr>
            <a:r>
              <a:rPr lang="en-GB" altLang="x-none" sz="2200" dirty="0" smtClean="0">
                <a:ea typeface="ＭＳ Ｐゴシック" charset="-128"/>
              </a:rPr>
              <a:t>Mae </a:t>
            </a:r>
            <a:r>
              <a:rPr lang="en-GB" altLang="x-none" sz="2200" dirty="0" err="1" smtClean="0">
                <a:ea typeface="ＭＳ Ｐゴシック" charset="-128"/>
              </a:rPr>
              <a:t>Ymresymu</a:t>
            </a:r>
            <a:r>
              <a:rPr lang="en-GB" altLang="x-none" sz="2200" dirty="0" smtClean="0">
                <a:ea typeface="ＭＳ Ｐゴシック" charset="-128"/>
              </a:rPr>
              <a:t> </a:t>
            </a:r>
            <a:r>
              <a:rPr lang="en-GB" altLang="x-none" sz="2200" dirty="0" err="1" smtClean="0">
                <a:ea typeface="ＭＳ Ｐゴシック" charset="-128"/>
              </a:rPr>
              <a:t>Rhifyddol</a:t>
            </a:r>
            <a:r>
              <a:rPr lang="en-GB" altLang="x-none" sz="2200" dirty="0" smtClean="0">
                <a:ea typeface="ＭＳ Ｐゴシック" charset="-128"/>
              </a:rPr>
              <a:t> </a:t>
            </a:r>
            <a:r>
              <a:rPr lang="en-GB" altLang="x-none" sz="2200" dirty="0" err="1" smtClean="0">
                <a:ea typeface="ＭＳ Ｐゴシック" charset="-128"/>
              </a:rPr>
              <a:t>yn</a:t>
            </a:r>
            <a:r>
              <a:rPr lang="en-GB" altLang="x-none" sz="2200" dirty="0" smtClean="0">
                <a:ea typeface="ＭＳ Ｐゴシック" charset="-128"/>
              </a:rPr>
              <a:t> </a:t>
            </a:r>
            <a:r>
              <a:rPr lang="en-GB" altLang="x-none" sz="2200" dirty="0" err="1">
                <a:ea typeface="ＭＳ Ｐゴシック" charset="-128"/>
              </a:rPr>
              <a:t>cynnwys</a:t>
            </a:r>
            <a:r>
              <a:rPr lang="en-GB" altLang="x-none" sz="2200" dirty="0">
                <a:ea typeface="ＭＳ Ｐゴシック" charset="-128"/>
              </a:rPr>
              <a:t> </a:t>
            </a:r>
            <a:r>
              <a:rPr lang="en-GB" altLang="x-none" sz="2200" b="1" dirty="0" err="1">
                <a:ea typeface="ＭＳ Ｐゴシック" charset="-128"/>
              </a:rPr>
              <a:t>sgiliau</a:t>
            </a:r>
            <a:r>
              <a:rPr lang="en-GB" altLang="x-none" sz="2200" b="1" dirty="0">
                <a:ea typeface="ＭＳ Ｐゴシック" charset="-128"/>
              </a:rPr>
              <a:t> y </a:t>
            </a:r>
            <a:r>
              <a:rPr lang="en-GB" altLang="x-none" sz="2200" b="1" dirty="0" err="1">
                <a:ea typeface="ＭＳ Ｐゴシック" charset="-128"/>
              </a:rPr>
              <a:t>dylid</a:t>
            </a:r>
            <a:r>
              <a:rPr lang="en-GB" altLang="x-none" sz="2200" b="1" dirty="0">
                <a:ea typeface="ＭＳ Ｐゴシック" charset="-128"/>
              </a:rPr>
              <a:t> </a:t>
            </a:r>
            <a:r>
              <a:rPr lang="en-GB" altLang="x-none" sz="2200" b="1" dirty="0" err="1">
                <a:ea typeface="ＭＳ Ｐゴシック" charset="-128"/>
              </a:rPr>
              <a:t>eu</a:t>
            </a:r>
            <a:r>
              <a:rPr lang="en-GB" altLang="x-none" sz="2200" b="1" dirty="0">
                <a:ea typeface="ＭＳ Ｐゴシック" charset="-128"/>
              </a:rPr>
              <a:t> </a:t>
            </a:r>
            <a:r>
              <a:rPr lang="en-GB" altLang="x-none" sz="2200" b="1" dirty="0" err="1">
                <a:ea typeface="ＭＳ Ｐゴシック" charset="-128"/>
              </a:rPr>
              <a:t>datblygu</a:t>
            </a:r>
            <a:r>
              <a:rPr lang="en-GB" altLang="x-none" sz="2200" b="1" dirty="0">
                <a:ea typeface="ＭＳ Ｐゴシック" charset="-128"/>
              </a:rPr>
              <a:t> </a:t>
            </a:r>
            <a:r>
              <a:rPr lang="en-GB" altLang="x-none" sz="2200" b="1" dirty="0" err="1">
                <a:ea typeface="ＭＳ Ｐゴシック" charset="-128"/>
              </a:rPr>
              <a:t>dros</a:t>
            </a:r>
            <a:r>
              <a:rPr lang="en-GB" altLang="x-none" sz="2200" b="1" dirty="0">
                <a:ea typeface="ＭＳ Ｐゴシック" charset="-128"/>
              </a:rPr>
              <a:t> </a:t>
            </a:r>
            <a:r>
              <a:rPr lang="en-GB" altLang="x-none" sz="2200" b="1" dirty="0" err="1">
                <a:ea typeface="ＭＳ Ｐゴシック" charset="-128"/>
              </a:rPr>
              <a:t>gyfnod</a:t>
            </a:r>
            <a:r>
              <a:rPr lang="en-GB" altLang="x-none" sz="2200" b="1" dirty="0">
                <a:ea typeface="ＭＳ Ｐゴシック" charset="-128"/>
              </a:rPr>
              <a:t> o </a:t>
            </a:r>
            <a:r>
              <a:rPr lang="en-GB" altLang="x-none" sz="2200" b="1" dirty="0" err="1" smtClean="0">
                <a:ea typeface="ＭＳ Ｐゴシック" charset="-128"/>
              </a:rPr>
              <a:t>amser</a:t>
            </a:r>
            <a:endParaRPr lang="en-GB" altLang="x-none" sz="2200" b="1" dirty="0" smtClean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x-none" sz="2400" dirty="0" smtClean="0">
                <a:ea typeface="ＭＳ Ｐゴシック" charset="-128"/>
              </a:rPr>
              <a:t>3 </a:t>
            </a:r>
            <a:r>
              <a:rPr lang="en-GB" altLang="x-none" sz="2400" dirty="0" err="1" smtClean="0">
                <a:ea typeface="ＭＳ Ｐゴシック" charset="-128"/>
              </a:rPr>
              <a:t>elfen</a:t>
            </a:r>
            <a:r>
              <a:rPr lang="en-GB" altLang="x-none" sz="2400" dirty="0" smtClean="0">
                <a:ea typeface="ＭＳ Ｐゴシック" charset="-128"/>
              </a:rPr>
              <a:t>: </a:t>
            </a:r>
          </a:p>
          <a:p>
            <a:pPr>
              <a:spcBef>
                <a:spcPts val="0"/>
              </a:spcBef>
            </a:pPr>
            <a:r>
              <a:rPr lang="en-GB" altLang="x-none" sz="2200" dirty="0" err="1" smtClean="0">
                <a:ea typeface="ＭＳ Ｐゴシック" charset="-128"/>
              </a:rPr>
              <a:t>Adnabod</a:t>
            </a:r>
            <a:r>
              <a:rPr lang="en-GB" altLang="x-none" sz="2200" dirty="0" smtClean="0">
                <a:ea typeface="ＭＳ Ｐゴシック" charset="-128"/>
              </a:rPr>
              <a:t> </a:t>
            </a:r>
            <a:r>
              <a:rPr lang="en-GB" altLang="x-none" sz="2200" dirty="0" err="1" smtClean="0">
                <a:ea typeface="ＭＳ Ｐゴシック" charset="-128"/>
              </a:rPr>
              <a:t>prosesau</a:t>
            </a:r>
            <a:r>
              <a:rPr lang="en-GB" altLang="x-none" sz="2200" dirty="0" smtClean="0">
                <a:ea typeface="ＭＳ Ｐゴシック" charset="-128"/>
              </a:rPr>
              <a:t> a </a:t>
            </a:r>
            <a:r>
              <a:rPr lang="en-GB" altLang="x-none" sz="2200" dirty="0" err="1" smtClean="0">
                <a:ea typeface="ＭＳ Ｐゴシック" charset="-128"/>
              </a:rPr>
              <a:t>chysylltiadau</a:t>
            </a:r>
            <a:r>
              <a:rPr lang="en-GB" altLang="x-none" sz="2200" dirty="0" smtClean="0">
                <a:ea typeface="ＭＳ Ｐゴシック" charset="-128"/>
              </a:rPr>
              <a:t> </a:t>
            </a:r>
          </a:p>
          <a:p>
            <a:pPr>
              <a:spcBef>
                <a:spcPts val="0"/>
              </a:spcBef>
            </a:pPr>
            <a:r>
              <a:rPr lang="en-GB" sz="2200" dirty="0" err="1" smtClean="0">
                <a:ea typeface="ＭＳ Ｐゴシック" charset="-128"/>
              </a:rPr>
              <a:t>Cynrychioli</a:t>
            </a:r>
            <a:r>
              <a:rPr lang="en-GB" sz="2200" dirty="0" smtClean="0">
                <a:ea typeface="ＭＳ Ｐゴシック" charset="-128"/>
              </a:rPr>
              <a:t> a </a:t>
            </a:r>
            <a:r>
              <a:rPr lang="en-GB" sz="2200" dirty="0" err="1" smtClean="0">
                <a:ea typeface="ＭＳ Ｐゴシック" charset="-128"/>
              </a:rPr>
              <a:t>chyfathrebu</a:t>
            </a:r>
            <a:endParaRPr lang="en-GB" sz="2200" dirty="0" smtClean="0">
              <a:ea typeface="ＭＳ Ｐゴシック" charset="-128"/>
            </a:endParaRPr>
          </a:p>
          <a:p>
            <a:pPr>
              <a:spcBef>
                <a:spcPts val="0"/>
              </a:spcBef>
            </a:pPr>
            <a:r>
              <a:rPr lang="en-GB" sz="2200" dirty="0" err="1" smtClean="0">
                <a:ea typeface="ＭＳ Ｐゴシック" charset="-128"/>
              </a:rPr>
              <a:t>Adolygu</a:t>
            </a:r>
            <a:endParaRPr lang="en-GB" sz="2200" dirty="0" smtClean="0">
              <a:ea typeface="ＭＳ Ｐゴシック" charset="-128"/>
            </a:endParaRPr>
          </a:p>
          <a:p>
            <a:pPr marL="0" indent="0">
              <a:buNone/>
            </a:pPr>
            <a:r>
              <a:rPr lang="en-GB" sz="2200" dirty="0"/>
              <a:t>Gall </a:t>
            </a:r>
            <a:r>
              <a:rPr lang="en-GB" sz="2200" dirty="0" err="1"/>
              <a:t>unrhyw</a:t>
            </a:r>
            <a:r>
              <a:rPr lang="en-GB" sz="2200" dirty="0"/>
              <a:t> </a:t>
            </a:r>
            <a:r>
              <a:rPr lang="en-GB" sz="2200" dirty="0" err="1"/>
              <a:t>addysgu</a:t>
            </a:r>
            <a:r>
              <a:rPr lang="en-GB" sz="2200" dirty="0"/>
              <a:t> </a:t>
            </a:r>
            <a:r>
              <a:rPr lang="en-GB" sz="2200" dirty="0" err="1"/>
              <a:t>mathemateg</a:t>
            </a:r>
            <a:r>
              <a:rPr lang="en-GB" sz="2200" dirty="0"/>
              <a:t> </a:t>
            </a:r>
            <a:r>
              <a:rPr lang="en-GB" sz="2200" dirty="0" err="1"/>
              <a:t>fod</a:t>
            </a:r>
            <a:r>
              <a:rPr lang="en-GB" sz="2200" dirty="0"/>
              <a:t> ag </a:t>
            </a:r>
            <a:r>
              <a:rPr lang="en-GB" sz="2200" dirty="0" err="1"/>
              <a:t>elfen</a:t>
            </a:r>
            <a:r>
              <a:rPr lang="en-GB" sz="2200" dirty="0"/>
              <a:t> o </a:t>
            </a:r>
            <a:r>
              <a:rPr lang="en-GB" sz="2200" dirty="0" err="1"/>
              <a:t>resymu</a:t>
            </a:r>
            <a:r>
              <a:rPr lang="en-GB" sz="2200" dirty="0"/>
              <a:t> </a:t>
            </a:r>
            <a:r>
              <a:rPr lang="en-GB" sz="2200" dirty="0" err="1"/>
              <a:t>ynddo</a:t>
            </a:r>
            <a:r>
              <a:rPr lang="en-GB" sz="2200" dirty="0"/>
              <a:t>,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enwedig</a:t>
            </a:r>
            <a:r>
              <a:rPr lang="en-GB" sz="2200" dirty="0"/>
              <a:t> </a:t>
            </a:r>
            <a:r>
              <a:rPr lang="en-GB" sz="2200" dirty="0" err="1"/>
              <a:t>os</a:t>
            </a:r>
            <a:r>
              <a:rPr lang="en-GB" sz="2200" dirty="0"/>
              <a:t> y </a:t>
            </a:r>
            <a:r>
              <a:rPr lang="en-GB" sz="2200" dirty="0" err="1"/>
              <a:t>defnyddir</a:t>
            </a:r>
            <a:r>
              <a:rPr lang="en-GB" sz="2200" b="1" dirty="0"/>
              <a:t> </a:t>
            </a:r>
            <a:r>
              <a:rPr lang="en-GB" sz="2200" b="1" dirty="0" err="1"/>
              <a:t>cwestiynau</a:t>
            </a:r>
            <a:r>
              <a:rPr lang="en-GB" sz="2200" b="1" dirty="0"/>
              <a:t> </a:t>
            </a:r>
            <a:r>
              <a:rPr lang="en-GB" sz="2200" b="1" dirty="0" err="1"/>
              <a:t>rhesymu</a:t>
            </a:r>
            <a:r>
              <a:rPr lang="en-GB" sz="2200" b="1" dirty="0"/>
              <a:t>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818321" y="1063257"/>
            <a:ext cx="4325679" cy="548990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/>
              <a:buNone/>
            </a:pPr>
            <a:r>
              <a:rPr lang="en-GB" sz="2400" dirty="0" smtClean="0"/>
              <a:t>Within the curriculum:</a:t>
            </a:r>
          </a:p>
          <a:p>
            <a:pPr>
              <a:spcBef>
                <a:spcPts val="0"/>
              </a:spcBef>
            </a:pPr>
            <a:r>
              <a:rPr lang="en-GB" altLang="x-none" sz="2400" dirty="0" smtClean="0">
                <a:ea typeface="ＭＳ Ｐゴシック" charset="-128"/>
              </a:rPr>
              <a:t>Numerical reasoning involves </a:t>
            </a:r>
            <a:r>
              <a:rPr lang="en-GB" altLang="x-none" sz="2400" b="1" dirty="0">
                <a:ea typeface="ＭＳ Ｐゴシック" charset="-128"/>
              </a:rPr>
              <a:t>skills that should develop over time</a:t>
            </a:r>
            <a:r>
              <a:rPr lang="en-GB" altLang="x-none" sz="2400" dirty="0">
                <a:ea typeface="ＭＳ Ｐゴシック" charset="-128"/>
              </a:rPr>
              <a:t> </a:t>
            </a:r>
            <a:endParaRPr lang="en-GB" altLang="x-none" sz="2200" dirty="0">
              <a:ea typeface="ＭＳ Ｐゴシック" charset="-128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altLang="x-none" sz="2400" dirty="0" smtClean="0">
                <a:ea typeface="ＭＳ Ｐゴシック" charset="-128"/>
              </a:rPr>
              <a:t>3 elements: </a:t>
            </a:r>
          </a:p>
          <a:p>
            <a:pPr>
              <a:spcBef>
                <a:spcPts val="0"/>
              </a:spcBef>
            </a:pPr>
            <a:r>
              <a:rPr lang="en-GB" altLang="x-none" sz="2200" dirty="0" smtClean="0">
                <a:ea typeface="ＭＳ Ｐゴシック" charset="-128"/>
              </a:rPr>
              <a:t>Identifying processes ad connections </a:t>
            </a:r>
          </a:p>
          <a:p>
            <a:pPr>
              <a:spcBef>
                <a:spcPts val="0"/>
              </a:spcBef>
            </a:pPr>
            <a:r>
              <a:rPr lang="en-GB" sz="2200" dirty="0" smtClean="0">
                <a:ea typeface="ＭＳ Ｐゴシック" charset="-128"/>
              </a:rPr>
              <a:t>Represent and communicate</a:t>
            </a:r>
          </a:p>
          <a:p>
            <a:pPr>
              <a:spcBef>
                <a:spcPts val="0"/>
              </a:spcBef>
            </a:pPr>
            <a:r>
              <a:rPr lang="en-GB" sz="2200" dirty="0" smtClean="0">
                <a:ea typeface="ＭＳ Ｐゴシック" charset="-128"/>
              </a:rPr>
              <a:t>Review</a:t>
            </a:r>
          </a:p>
          <a:p>
            <a:pPr marL="0" indent="0">
              <a:buNone/>
              <a:defRPr/>
            </a:pPr>
            <a:r>
              <a:rPr lang="en-GB" sz="2200" dirty="0"/>
              <a:t>Any mathematics teaching can have a numerical reasoning element within it, particularly if </a:t>
            </a:r>
            <a:r>
              <a:rPr lang="en-GB" sz="2200" b="1" dirty="0"/>
              <a:t>reasoning questions </a:t>
            </a:r>
            <a:r>
              <a:rPr lang="en-GB" sz="2200" dirty="0"/>
              <a:t>are used</a:t>
            </a:r>
          </a:p>
        </p:txBody>
      </p:sp>
    </p:spTree>
    <p:extLst>
      <p:ext uri="{BB962C8B-B14F-4D97-AF65-F5344CB8AC3E}">
        <p14:creationId xmlns:p14="http://schemas.microsoft.com/office/powerpoint/2010/main" val="120155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48856" y="38986"/>
            <a:ext cx="8803758" cy="544387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 smtClean="0"/>
              <a:t>Tasg</a:t>
            </a:r>
            <a:r>
              <a:rPr lang="en-US" sz="4000" dirty="0" smtClean="0"/>
              <a:t> / Task</a:t>
            </a:r>
          </a:p>
          <a:p>
            <a:pPr algn="ctr"/>
            <a:endParaRPr lang="en-US" sz="4000" dirty="0"/>
          </a:p>
          <a:p>
            <a:pPr algn="ctr"/>
            <a:endParaRPr lang="en-US" sz="4000" dirty="0" smtClean="0"/>
          </a:p>
          <a:p>
            <a:pPr algn="ctr"/>
            <a:endParaRPr lang="en-US" sz="4000" dirty="0"/>
          </a:p>
          <a:p>
            <a:pPr algn="ctr"/>
            <a:endParaRPr lang="en-US" sz="4000" dirty="0" smtClean="0"/>
          </a:p>
          <a:p>
            <a:pPr algn="ctr"/>
            <a:endParaRPr lang="en-US" sz="4000" dirty="0"/>
          </a:p>
          <a:p>
            <a:pPr algn="ctr"/>
            <a:endParaRPr lang="en-US" sz="4000" dirty="0" smtClean="0"/>
          </a:p>
          <a:p>
            <a:pPr algn="ctr"/>
            <a:endParaRPr lang="en-US" sz="2400" dirty="0"/>
          </a:p>
          <a:p>
            <a:pPr algn="ctr"/>
            <a:endParaRPr lang="en-US" sz="4000" dirty="0" smtClean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805916" y="847060"/>
            <a:ext cx="3955312" cy="435580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Font typeface="Arial"/>
              <a:buNone/>
            </a:pPr>
            <a:r>
              <a:rPr lang="en-GB" sz="2400" dirty="0" smtClean="0"/>
              <a:t>In addition to Numerical Reasoning there are 5 other strands in the Mathematics programme of study (4 for the Foundation Phase).</a:t>
            </a:r>
          </a:p>
          <a:p>
            <a:pPr marL="0" indent="0">
              <a:spcBef>
                <a:spcPts val="0"/>
              </a:spcBef>
              <a:buFont typeface="Arial"/>
              <a:buNone/>
            </a:pPr>
            <a:endParaRPr lang="en-GB" sz="2400" dirty="0"/>
          </a:p>
          <a:p>
            <a:pPr marL="0" indent="0" algn="ctr">
              <a:spcBef>
                <a:spcPts val="0"/>
              </a:spcBef>
              <a:buFont typeface="Arial"/>
              <a:buNone/>
            </a:pPr>
            <a:r>
              <a:rPr lang="en-GB" sz="2400" b="1" dirty="0" smtClean="0"/>
              <a:t>Think-Pair-Share</a:t>
            </a:r>
          </a:p>
          <a:p>
            <a:pPr marL="0" indent="0" algn="ctr">
              <a:spcBef>
                <a:spcPts val="0"/>
              </a:spcBef>
              <a:buFont typeface="Arial"/>
              <a:buNone/>
            </a:pPr>
            <a:endParaRPr lang="en-GB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C</a:t>
            </a:r>
            <a:r>
              <a:rPr lang="en-GB" sz="2400" dirty="0" smtClean="0"/>
              <a:t>reate a set of questions that could develop numerical reasoning within your </a:t>
            </a:r>
            <a:r>
              <a:rPr lang="en-GB" sz="2400" dirty="0"/>
              <a:t>given </a:t>
            </a:r>
            <a:r>
              <a:rPr lang="en-GB" sz="2400" dirty="0" smtClean="0"/>
              <a:t>strand.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25302" y="847060"/>
            <a:ext cx="4082903" cy="46357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Font typeface="Arial"/>
              <a:buNone/>
            </a:pP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ychwangeol</a:t>
            </a:r>
            <a:r>
              <a:rPr lang="en-GB" sz="2400" dirty="0" smtClean="0"/>
              <a:t> at </a:t>
            </a:r>
            <a:r>
              <a:rPr lang="en-GB" sz="2400" dirty="0" err="1" smtClean="0"/>
              <a:t>Ymresymu</a:t>
            </a:r>
            <a:r>
              <a:rPr lang="en-GB" sz="2400" dirty="0" smtClean="0"/>
              <a:t> </a:t>
            </a:r>
            <a:r>
              <a:rPr lang="en-GB" sz="2400" dirty="0" err="1" smtClean="0"/>
              <a:t>Rhifyddol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5 </a:t>
            </a:r>
            <a:r>
              <a:rPr lang="en-GB" sz="2400" dirty="0" err="1" smtClean="0"/>
              <a:t>Llinyn</a:t>
            </a:r>
            <a:r>
              <a:rPr lang="en-GB" sz="2400" dirty="0" smtClean="0"/>
              <a:t> </a:t>
            </a:r>
            <a:r>
              <a:rPr lang="en-GB" sz="2400" dirty="0" err="1" smtClean="0"/>
              <a:t>arall</a:t>
            </a:r>
            <a:r>
              <a:rPr lang="en-GB" sz="2400" dirty="0" smtClean="0"/>
              <a:t> o </a:t>
            </a:r>
            <a:r>
              <a:rPr lang="en-GB" sz="2400" dirty="0" err="1" smtClean="0"/>
              <a:t>fewn</a:t>
            </a:r>
            <a:r>
              <a:rPr lang="en-GB" sz="2400" dirty="0" smtClean="0"/>
              <a:t> y </a:t>
            </a:r>
            <a:r>
              <a:rPr lang="en-GB" sz="2400" dirty="0" err="1" smtClean="0"/>
              <a:t>Rhaglen</a:t>
            </a:r>
            <a:r>
              <a:rPr lang="en-GB" sz="2400" dirty="0" smtClean="0"/>
              <a:t> </a:t>
            </a:r>
            <a:r>
              <a:rPr lang="en-GB" sz="2400" dirty="0" err="1" smtClean="0"/>
              <a:t>Astudio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Mathemateg</a:t>
            </a:r>
            <a:r>
              <a:rPr lang="en-GB" sz="2400" dirty="0" smtClean="0"/>
              <a:t> (4 </a:t>
            </a:r>
            <a:r>
              <a:rPr lang="en-GB" sz="2400" dirty="0" err="1" smtClean="0"/>
              <a:t>i’r</a:t>
            </a:r>
            <a:r>
              <a:rPr lang="en-GB" sz="2400" dirty="0" smtClean="0"/>
              <a:t>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Sylfaen). </a:t>
            </a:r>
          </a:p>
          <a:p>
            <a:pPr marL="0" indent="0" algn="just">
              <a:spcBef>
                <a:spcPts val="0"/>
              </a:spcBef>
              <a:buFont typeface="Arial"/>
              <a:buNone/>
            </a:pPr>
            <a:endParaRPr lang="en-GB" sz="2400" dirty="0"/>
          </a:p>
          <a:p>
            <a:pPr marL="0" indent="0" algn="ctr">
              <a:spcBef>
                <a:spcPts val="0"/>
              </a:spcBef>
              <a:buFont typeface="Arial"/>
              <a:buNone/>
            </a:pPr>
            <a:r>
              <a:rPr lang="en-GB" sz="2400" b="1" dirty="0" err="1" smtClean="0"/>
              <a:t>Meddwl-Paru-Rhannu</a:t>
            </a:r>
            <a:endParaRPr lang="en-GB" sz="2400" b="1" dirty="0" smtClean="0"/>
          </a:p>
          <a:p>
            <a:pPr marL="0" indent="0" algn="ctr">
              <a:spcBef>
                <a:spcPts val="0"/>
              </a:spcBef>
              <a:buFont typeface="Arial"/>
              <a:buNone/>
            </a:pPr>
            <a:endParaRPr lang="en-GB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 smtClean="0"/>
              <a:t>Ewch</a:t>
            </a:r>
            <a:r>
              <a:rPr lang="en-GB" sz="2400" dirty="0" smtClean="0"/>
              <a:t> </a:t>
            </a:r>
            <a:r>
              <a:rPr lang="en-GB" sz="2400" dirty="0" err="1" smtClean="0"/>
              <a:t>ati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greu</a:t>
            </a:r>
            <a:r>
              <a:rPr lang="en-GB" sz="2400" dirty="0" smtClean="0"/>
              <a:t> set o </a:t>
            </a:r>
            <a:r>
              <a:rPr lang="en-GB" sz="2400" dirty="0" err="1" smtClean="0"/>
              <a:t>gwestiynau</a:t>
            </a:r>
            <a:r>
              <a:rPr lang="en-GB" sz="2400" dirty="0"/>
              <a:t> </a:t>
            </a:r>
            <a:r>
              <a:rPr lang="en-GB" sz="2400" dirty="0" err="1" smtClean="0"/>
              <a:t>allau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ymresymu</a:t>
            </a:r>
            <a:r>
              <a:rPr lang="en-GB" sz="2400" dirty="0" smtClean="0"/>
              <a:t> </a:t>
            </a:r>
            <a:r>
              <a:rPr lang="en-GB" sz="2400" dirty="0" err="1" smtClean="0"/>
              <a:t>rhifyddol</a:t>
            </a:r>
            <a:r>
              <a:rPr lang="en-GB" sz="2400" dirty="0" smtClean="0"/>
              <a:t> o </a:t>
            </a:r>
            <a:r>
              <a:rPr lang="en-GB" sz="2400" dirty="0" err="1" smtClean="0"/>
              <a:t>fewn</a:t>
            </a:r>
            <a:r>
              <a:rPr lang="en-GB" sz="2400" dirty="0" smtClean="0"/>
              <a:t> y </a:t>
            </a:r>
            <a:r>
              <a:rPr lang="en-GB" sz="2400" dirty="0" err="1" smtClean="0"/>
              <a:t>llinyn</a:t>
            </a:r>
            <a:r>
              <a:rPr lang="en-GB" sz="2400" dirty="0" smtClean="0"/>
              <a:t> </a:t>
            </a:r>
            <a:r>
              <a:rPr lang="en-GB" sz="2400" dirty="0" err="1" smtClean="0"/>
              <a:t>rydych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dderbyn</a:t>
            </a:r>
            <a:r>
              <a:rPr lang="en-GB" sz="2400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074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169042" y="1"/>
            <a:ext cx="4529470" cy="8293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US" dirty="0" err="1" smtClean="0"/>
              <a:t>Siarad</a:t>
            </a:r>
            <a:r>
              <a:rPr lang="en-US" dirty="0" smtClean="0"/>
              <a:t> / Talk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0120" y="829340"/>
            <a:ext cx="4325679" cy="452946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GB" sz="2400" dirty="0" smtClean="0"/>
              <a:t>Cael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fel</a:t>
            </a:r>
            <a:r>
              <a:rPr lang="en-GB" sz="2400" dirty="0" smtClean="0"/>
              <a:t> </a:t>
            </a:r>
            <a:r>
              <a:rPr lang="en-GB" sz="2400" dirty="0" err="1" smtClean="0"/>
              <a:t>elfen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ddealltwriaeth</a:t>
            </a:r>
            <a:r>
              <a:rPr lang="en-GB" sz="2400" dirty="0" smtClean="0"/>
              <a:t> </a:t>
            </a:r>
            <a:r>
              <a:rPr lang="en-GB" sz="2400" dirty="0" err="1" smtClean="0"/>
              <a:t>fathemategol</a:t>
            </a:r>
            <a:r>
              <a:rPr lang="en-GB" sz="2400" dirty="0" smtClean="0"/>
              <a:t> </a:t>
            </a:r>
          </a:p>
          <a:p>
            <a:pPr>
              <a:spcBef>
                <a:spcPts val="0"/>
              </a:spcBef>
            </a:pP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elfen</a:t>
            </a:r>
            <a:r>
              <a:rPr lang="en-GB" sz="2400" dirty="0" smtClean="0"/>
              <a:t> o </a:t>
            </a:r>
            <a:r>
              <a:rPr lang="en-GB" sz="2400" dirty="0" err="1" smtClean="0"/>
              <a:t>fewn</a:t>
            </a:r>
            <a:r>
              <a:rPr lang="en-GB" sz="2400" dirty="0" smtClean="0"/>
              <a:t> y Model </a:t>
            </a:r>
            <a:r>
              <a:rPr lang="en-GB" sz="2400" dirty="0" err="1" smtClean="0"/>
              <a:t>Cysylltiol</a:t>
            </a:r>
            <a:r>
              <a:rPr lang="en-GB" sz="2400" dirty="0" smtClean="0"/>
              <a:t> </a:t>
            </a:r>
          </a:p>
          <a:p>
            <a:pPr>
              <a:spcBef>
                <a:spcPts val="0"/>
              </a:spcBef>
            </a:pPr>
            <a:r>
              <a:rPr lang="en-GB" sz="2400" dirty="0" err="1" smtClean="0"/>
              <a:t>Gweler</a:t>
            </a:r>
            <a:r>
              <a:rPr lang="en-GB" sz="2400" dirty="0" smtClean="0"/>
              <a:t> </a:t>
            </a:r>
            <a:r>
              <a:rPr lang="en-GB" sz="2400" dirty="0" err="1" smtClean="0"/>
              <a:t>sesiwn</a:t>
            </a:r>
            <a:r>
              <a:rPr lang="en-GB" sz="2400" dirty="0" smtClean="0"/>
              <a:t> ITLM5002/C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Siarad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Mathemateg</a:t>
            </a:r>
            <a:r>
              <a:rPr lang="en-GB" sz="2400" dirty="0" smtClean="0"/>
              <a:t>:</a:t>
            </a:r>
            <a:endParaRPr lang="en-GB" sz="2400" dirty="0"/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/>
              <a:t>Siarad</a:t>
            </a:r>
            <a:r>
              <a:rPr lang="en-GB" sz="2400" dirty="0"/>
              <a:t> </a:t>
            </a:r>
            <a:r>
              <a:rPr lang="en-GB" sz="2400" dirty="0" err="1"/>
              <a:t>preifat</a:t>
            </a:r>
            <a:r>
              <a:rPr lang="en-GB" sz="2400" dirty="0"/>
              <a:t>: </a:t>
            </a:r>
            <a:r>
              <a:rPr lang="en-GB" sz="2400" i="1" dirty="0" err="1"/>
              <a:t>rhwng</a:t>
            </a:r>
            <a:r>
              <a:rPr lang="en-GB" sz="2400" dirty="0"/>
              <a:t> </a:t>
            </a:r>
            <a:r>
              <a:rPr lang="en-GB" sz="2400" dirty="0" err="1" smtClean="0"/>
              <a:t>disgyblion</a:t>
            </a:r>
            <a:endParaRPr lang="en-GB" sz="24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/>
              <a:t>Sgwrs</a:t>
            </a:r>
            <a:r>
              <a:rPr lang="en-GB" sz="2400" dirty="0"/>
              <a:t> </a:t>
            </a:r>
            <a:r>
              <a:rPr lang="en-GB" sz="2400" dirty="0" err="1"/>
              <a:t>gyhoeddus</a:t>
            </a:r>
            <a:r>
              <a:rPr lang="en-GB" sz="2400" dirty="0"/>
              <a:t>: </a:t>
            </a:r>
            <a:r>
              <a:rPr lang="en-GB" sz="2400" dirty="0" err="1"/>
              <a:t>rhwng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ac </a:t>
            </a:r>
            <a:r>
              <a:rPr lang="en-GB" sz="2400" dirty="0" err="1"/>
              <a:t>athro</a:t>
            </a:r>
            <a:endParaRPr lang="en-GB" sz="24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818321" y="829340"/>
            <a:ext cx="4325679" cy="452946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GB" sz="2400" dirty="0" smtClean="0"/>
              <a:t>Is considered to be a key element of mathematical understanding</a:t>
            </a:r>
          </a:p>
          <a:p>
            <a:pPr>
              <a:spcBef>
                <a:spcPts val="0"/>
              </a:spcBef>
            </a:pPr>
            <a:r>
              <a:rPr lang="en-GB" sz="2400" dirty="0" smtClean="0"/>
              <a:t>An element within the Connections Model</a:t>
            </a:r>
          </a:p>
          <a:p>
            <a:pPr>
              <a:spcBef>
                <a:spcPts val="0"/>
              </a:spcBef>
            </a:pPr>
            <a:r>
              <a:rPr lang="en-GB" sz="2400" dirty="0" smtClean="0"/>
              <a:t>See last year’s ITLM5002 session on  Mathematical Talk:</a:t>
            </a:r>
          </a:p>
          <a:p>
            <a:pPr>
              <a:spcBef>
                <a:spcPts val="0"/>
              </a:spcBef>
            </a:pP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Private Talk: </a:t>
            </a:r>
            <a:r>
              <a:rPr lang="en-GB" sz="2400" i="1" dirty="0"/>
              <a:t>between</a:t>
            </a:r>
            <a:r>
              <a:rPr lang="en-GB" sz="2400" dirty="0"/>
              <a:t> </a:t>
            </a:r>
            <a:r>
              <a:rPr lang="en-GB" sz="2400" dirty="0" smtClean="0"/>
              <a:t>pupils</a:t>
            </a:r>
          </a:p>
          <a:p>
            <a:pPr marL="0" indent="0">
              <a:spcBef>
                <a:spcPts val="0"/>
              </a:spcBef>
              <a:buNone/>
            </a:pP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/>
              <a:t>Public Talk: between pupils and teacher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0" y="5046000"/>
            <a:ext cx="91440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Askew</a:t>
            </a:r>
            <a:r>
              <a:rPr lang="en-GB" dirty="0"/>
              <a:t>, M. (2012) ‘Talk: The key to mathematical understanding?’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McAteer</a:t>
            </a:r>
            <a:r>
              <a:rPr lang="en-GB" dirty="0"/>
              <a:t>, M. (</a:t>
            </a:r>
            <a:r>
              <a:rPr lang="en-GB" dirty="0" err="1"/>
              <a:t>gol</a:t>
            </a:r>
            <a:r>
              <a:rPr lang="en-GB" dirty="0"/>
              <a:t>.) (2012) </a:t>
            </a:r>
            <a:r>
              <a:rPr lang="en-GB" i="1" dirty="0"/>
              <a:t>Improving Primary Mathematics: Teaching and Learning. </a:t>
            </a:r>
            <a:r>
              <a:rPr lang="en-GB" dirty="0"/>
              <a:t>Maidenhead: </a:t>
            </a:r>
            <a:r>
              <a:rPr lang="en-GB" dirty="0" err="1"/>
              <a:t>McGrawHill</a:t>
            </a:r>
            <a:r>
              <a:rPr lang="en-GB" dirty="0"/>
              <a:t> pp. </a:t>
            </a:r>
            <a:r>
              <a:rPr lang="en-GB" dirty="0" smtClean="0"/>
              <a:t>152-170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3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46297" y="340243"/>
            <a:ext cx="7421526" cy="10632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US" dirty="0" err="1" smtClean="0"/>
              <a:t>Camsyniadau</a:t>
            </a:r>
            <a:r>
              <a:rPr lang="en-US" dirty="0" smtClean="0"/>
              <a:t> / Misconceptions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1261" y="2105248"/>
            <a:ext cx="4495799" cy="444791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altLang="en-US" sz="2400" dirty="0">
              <a:solidFill>
                <a:schemeClr val="tx2">
                  <a:lumMod val="75000"/>
                </a:schemeClr>
              </a:solidFill>
              <a:latin typeface="Comic Sans MS" charset="0"/>
            </a:endParaRPr>
          </a:p>
          <a:p>
            <a:pPr marL="0" indent="0" algn="ctr">
              <a:buNone/>
            </a:pPr>
            <a:r>
              <a:rPr lang="en-GB" altLang="en-US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Beth </a:t>
            </a:r>
            <a:r>
              <a:rPr lang="en-GB" altLang="en-US" sz="2400" dirty="0" err="1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yw’r</a:t>
            </a:r>
            <a:r>
              <a:rPr lang="en-GB" altLang="en-US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 </a:t>
            </a:r>
            <a:r>
              <a:rPr lang="en-GB" altLang="en-US" sz="2400" dirty="0" err="1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gwahaniaeth</a:t>
            </a:r>
            <a:r>
              <a:rPr lang="en-GB" altLang="en-US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 </a:t>
            </a:r>
            <a:r>
              <a:rPr lang="en-GB" altLang="en-US" sz="2400" dirty="0" err="1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rhwng</a:t>
            </a:r>
            <a:r>
              <a:rPr lang="en-GB" altLang="en-US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 </a:t>
            </a:r>
            <a:r>
              <a:rPr lang="cy-GB" altLang="x-none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gwall </a:t>
            </a:r>
            <a:r>
              <a:rPr lang="cy-GB" altLang="x-none" sz="2400" dirty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(</a:t>
            </a:r>
            <a:r>
              <a:rPr lang="cy-GB" altLang="x-none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neu gamgymeriad) a chamsyniad?</a:t>
            </a:r>
          </a:p>
          <a:p>
            <a:pPr algn="ctr">
              <a:spcBef>
                <a:spcPts val="0"/>
              </a:spcBef>
            </a:pPr>
            <a:endParaRPr lang="cy-GB" altLang="x-none" sz="2400" dirty="0">
              <a:solidFill>
                <a:schemeClr val="tx2">
                  <a:lumMod val="75000"/>
                </a:schemeClr>
              </a:solidFill>
              <a:latin typeface="Comic Sans MS" charset="0"/>
            </a:endParaRPr>
          </a:p>
          <a:p>
            <a:pPr marL="0" indent="0" algn="ctr">
              <a:buNone/>
            </a:pPr>
            <a:r>
              <a:rPr lang="cy-GB" altLang="x-none" sz="2400" dirty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Ydy pob gwall </a:t>
            </a:r>
            <a:r>
              <a:rPr lang="cy-GB" altLang="x-none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yn </a:t>
            </a:r>
            <a:r>
              <a:rPr lang="cy-GB" altLang="x-none" sz="2400" dirty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gamsyniad?</a:t>
            </a:r>
          </a:p>
          <a:p>
            <a:pPr marL="0" indent="0" algn="ctr">
              <a:buNone/>
            </a:pPr>
            <a:endParaRPr lang="en-GB" altLang="en-US" sz="2400" dirty="0">
              <a:solidFill>
                <a:schemeClr val="tx2">
                  <a:lumMod val="75000"/>
                </a:schemeClr>
              </a:solidFill>
              <a:latin typeface="Comic Sans MS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818321" y="2105248"/>
            <a:ext cx="4325679" cy="346621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altLang="en-US" sz="2400" dirty="0" smtClean="0">
              <a:solidFill>
                <a:schemeClr val="tx2">
                  <a:lumMod val="75000"/>
                </a:schemeClr>
              </a:solidFill>
              <a:latin typeface="Comic Sans MS" charset="0"/>
            </a:endParaRPr>
          </a:p>
          <a:p>
            <a:pPr marL="0" indent="0" algn="ctr">
              <a:buNone/>
            </a:pPr>
            <a:r>
              <a:rPr lang="en-GB" altLang="en-US" sz="2400" dirty="0" smtClean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What </a:t>
            </a:r>
            <a:r>
              <a:rPr lang="en-GB" altLang="en-US" sz="2400" dirty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is the difference between an error (mistake) and a misconception?</a:t>
            </a:r>
          </a:p>
          <a:p>
            <a:pPr marL="0" indent="0" algn="ctr">
              <a:buNone/>
            </a:pPr>
            <a:endParaRPr lang="en-GB" altLang="en-US" sz="1100" dirty="0">
              <a:solidFill>
                <a:schemeClr val="tx2">
                  <a:lumMod val="75000"/>
                </a:schemeClr>
              </a:solidFill>
              <a:latin typeface="Comic Sans MS" charset="0"/>
            </a:endParaRPr>
          </a:p>
          <a:p>
            <a:pPr marL="0" indent="0" algn="ctr">
              <a:buNone/>
            </a:pPr>
            <a:r>
              <a:rPr lang="en-GB" altLang="en-US" sz="2400" dirty="0">
                <a:solidFill>
                  <a:schemeClr val="tx2">
                    <a:lumMod val="75000"/>
                  </a:schemeClr>
                </a:solidFill>
                <a:latin typeface="Comic Sans MS" charset="0"/>
              </a:rPr>
              <a:t>Are all errors misconceptions?</a:t>
            </a:r>
          </a:p>
        </p:txBody>
      </p:sp>
    </p:spTree>
    <p:extLst>
      <p:ext uri="{BB962C8B-B14F-4D97-AF65-F5344CB8AC3E}">
        <p14:creationId xmlns:p14="http://schemas.microsoft.com/office/powerpoint/2010/main" val="199623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50825" y="260350"/>
          <a:ext cx="8426450" cy="647700"/>
        </p:xfrm>
        <a:graphic>
          <a:graphicData uri="http://schemas.openxmlformats.org/drawingml/2006/table">
            <a:tbl>
              <a:tblPr/>
              <a:tblGrid>
                <a:gridCol w="4176809"/>
                <a:gridCol w="4249641"/>
              </a:tblGrid>
              <a:tr h="6477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Gwallau </a:t>
                      </a:r>
                      <a:r>
                        <a:rPr kumimoji="0" lang="cy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(errors)</a:t>
                      </a:r>
                    </a:p>
                  </a:txBody>
                  <a:tcPr marL="91449" marR="91449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Camsyniadau</a:t>
                      </a:r>
                      <a:r>
                        <a:rPr kumimoji="0" lang="cy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(misconceptions)</a:t>
                      </a:r>
                    </a:p>
                  </a:txBody>
                  <a:tcPr marL="91449" marR="91449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50825" y="973138"/>
          <a:ext cx="8426450" cy="1439863"/>
        </p:xfrm>
        <a:graphic>
          <a:graphicData uri="http://schemas.openxmlformats.org/drawingml/2006/table">
            <a:tbl>
              <a:tblPr/>
              <a:tblGrid>
                <a:gridCol w="4176713"/>
                <a:gridCol w="4249737"/>
              </a:tblGrid>
              <a:tr h="14398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Gellir eu hachosi drwy ‘esgeulustod’ (e.e. camddarllen, cyfrifo’n anghywir neu ddim ond ‘dim yn gwybod’)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x-none" sz="20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Y rhain yw canlyniad methu deall rhywbeth yn llwyr (neu yn ei ddeall yn anghywir)</a:t>
                      </a:r>
                    </a:p>
                  </a:txBody>
                  <a:tcPr marL="91441" marR="91441" marT="45694" marB="4569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50825" y="2449513"/>
          <a:ext cx="8426450" cy="1615464"/>
        </p:xfrm>
        <a:graphic>
          <a:graphicData uri="http://schemas.openxmlformats.org/drawingml/2006/table">
            <a:tbl>
              <a:tblPr/>
              <a:tblGrid>
                <a:gridCol w="4176713"/>
                <a:gridCol w="4249737"/>
              </a:tblGrid>
              <a:tr h="1189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e.e. Pan ofynnir faint yw 10 – 7 fel cwestiwn galw i gof cyflym, mae’r plentyn yn ateb 4 oherwydd nid yw’n gwybod ac nid oes digon o amser iddo weithio’r peth allan.  </a:t>
                      </a:r>
                    </a:p>
                  </a:txBody>
                  <a:tcPr marL="91441" marR="91441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e.e. Pan ofynnir faint yw 10 – 7 , mae’n defnyddio llinell rif ac yn cyfrif tuag yn ôl 10, 9, 8, 7, cyn ateb 4.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x-none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marL="91441" marR="91441" marT="45732" marB="4573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242888" y="4100513"/>
          <a:ext cx="8434387" cy="2862263"/>
        </p:xfrm>
        <a:graphic>
          <a:graphicData uri="http://schemas.openxmlformats.org/drawingml/2006/table">
            <a:tbl>
              <a:tblPr/>
              <a:tblGrid>
                <a:gridCol w="4216400"/>
                <a:gridCol w="4217987"/>
              </a:tblGrid>
              <a:tr h="2862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x-none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NID YW GWALLAU O REIDRWYDD YN AWGRYMU CYSYNIADAU, OND GALLANT FOD YN SYMPTOM OHONYNT. </a:t>
                      </a:r>
                    </a:p>
                  </a:txBody>
                  <a:tcPr marL="91434" marR="91434"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NID CANLYNIADAU CAMSYNIADAU YW GWALLAU BOB AMSER (OS NAD YDY’R CYSYNIADAU YN CAEL EU HARCHWILIO’N GYFLAWN)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x-none" sz="12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x-none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e.e. Gall plentyn ddweud yn gywir mai 60 yw 6 x 10  a 340 yw  34 x 10, ac felly mae’n ymddangos ei fod yn deall lluosi gan 10.  Ond pan ofynnir iddo faint yw  3.6 x 10, mae’n ateb  3.60</a:t>
                      </a:r>
                    </a:p>
                  </a:txBody>
                  <a:tcPr marL="91434" marR="91434"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865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1188" y="404813"/>
          <a:ext cx="7999412" cy="579437"/>
        </p:xfrm>
        <a:graphic>
          <a:graphicData uri="http://schemas.openxmlformats.org/drawingml/2006/table">
            <a:tbl>
              <a:tblPr/>
              <a:tblGrid>
                <a:gridCol w="3808412"/>
                <a:gridCol w="4191000"/>
              </a:tblGrid>
              <a:tr h="57943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Errors</a:t>
                      </a:r>
                    </a:p>
                  </a:txBody>
                  <a:tcPr marL="91454" marR="91454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panose="05020102010507070707" pitchFamily="18" charset="2"/>
                        <a:defRPr sz="20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2pPr>
                      <a:lvl3pPr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16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400">
                          <a:solidFill>
                            <a:schemeClr val="tx2"/>
                          </a:solidFill>
                          <a:latin typeface="Century Gothic" panose="020B0502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  <a:cs typeface="Arial" panose="020B0604020202020204" pitchFamily="34" charset="0"/>
                        </a:rPr>
                        <a:t>Misconceptions</a:t>
                      </a:r>
                    </a:p>
                  </a:txBody>
                  <a:tcPr marL="91454" marR="91454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11188" y="981075"/>
          <a:ext cx="7999412" cy="1463675"/>
        </p:xfrm>
        <a:graphic>
          <a:graphicData uri="http://schemas.openxmlformats.org/drawingml/2006/table">
            <a:tbl>
              <a:tblPr/>
              <a:tblGrid>
                <a:gridCol w="3808412"/>
                <a:gridCol w="4191000"/>
              </a:tblGrid>
              <a:tr h="14636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6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May be caused by ‘carelessness’ (e.g. misreading question, incorrect calculation or just ‘not knowing’)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</a:txBody>
                  <a:tcPr marL="91454" marR="91454" marT="45689" marB="4568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6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Are the result of not completely understanding something (or having the wrong understanding)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</a:txBody>
                  <a:tcPr marL="91454" marR="91454" marT="45689" marB="4568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11188" y="2420938"/>
          <a:ext cx="7999412" cy="1535113"/>
        </p:xfrm>
        <a:graphic>
          <a:graphicData uri="http://schemas.openxmlformats.org/drawingml/2006/table">
            <a:tbl>
              <a:tblPr/>
              <a:tblGrid>
                <a:gridCol w="3808412"/>
                <a:gridCol w="4191000"/>
              </a:tblGrid>
              <a:tr h="15351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6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e.g. When asked 10 – 7 as rapid recall child says 4 because they don’t know and don’t have time to work it out.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</a:txBody>
                  <a:tcPr marL="91454" marR="91454" marT="45718" marB="457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6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e.g. When asked 10 – 7 uses a number line and counts back  10, 9, 8, 7 and says 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</a:txBody>
                  <a:tcPr marL="91454" marR="91454" marT="45718" marB="4571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11188" y="3644900"/>
          <a:ext cx="7999412" cy="3749060"/>
        </p:xfrm>
        <a:graphic>
          <a:graphicData uri="http://schemas.openxmlformats.org/drawingml/2006/table">
            <a:tbl>
              <a:tblPr/>
              <a:tblGrid>
                <a:gridCol w="3808412"/>
                <a:gridCol w="4191000"/>
              </a:tblGrid>
              <a:tr h="28082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6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ERRORS DO NOT NECESSARILY IMPLY MISCONCEPTIONS BUT MAY BE A SYMPTON OF THEM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</a:txBody>
                  <a:tcPr marL="91446" marR="91446" marT="45730" marB="4573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20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6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6000"/>
                        <a:buFont typeface="Wingdings 2" charset="2"/>
                        <a:defRPr sz="1400">
                          <a:solidFill>
                            <a:schemeClr val="tx2"/>
                          </a:solidFill>
                          <a:latin typeface="Century Gothic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MISCONCEPTIONS MAY NOT ALWAYS RESULT IN ERRORS  (IF THE CONCEPTS ARE NOT EXPLORED FULLY)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charset="0"/>
                          <a:ea typeface="ＭＳ Ｐゴシック" charset="-128"/>
                        </a:rPr>
                        <a:t>e.g. A child may correctly say that 6 x 10 is 60  and 34 x 10 is 340 and seems to understand multiplying by 10.  But when asked 3.6 x 10 they will say 3.60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Gothic" charset="0"/>
                        <a:ea typeface="ＭＳ Ｐゴシック" charset="-128"/>
                      </a:endParaRPr>
                    </a:p>
                  </a:txBody>
                  <a:tcPr marL="91446" marR="91446" marT="45730" marB="4573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88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46297" y="340243"/>
            <a:ext cx="7421526" cy="10632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200"/>
              </a:spcBef>
            </a:pPr>
            <a:r>
              <a:rPr lang="en-US" dirty="0" err="1" smtClean="0"/>
              <a:t>Camsyniadau</a:t>
            </a:r>
            <a:r>
              <a:rPr lang="en-US" dirty="0" smtClean="0"/>
              <a:t> / Misconceptions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1261" y="1403499"/>
            <a:ext cx="4495799" cy="440187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altLang="x-none" sz="3000" dirty="0"/>
              <a:t>Trafodwch y</a:t>
            </a:r>
            <a:r>
              <a:rPr lang="cy-GB" altLang="x-none" sz="3000" dirty="0" smtClean="0"/>
              <a:t> camsyniadau </a:t>
            </a:r>
            <a:r>
              <a:rPr lang="cy-GB" altLang="x-none" sz="3000" dirty="0"/>
              <a:t>mathemategol a welsoch yn ystod eich PAP. </a:t>
            </a:r>
          </a:p>
          <a:p>
            <a:r>
              <a:rPr lang="cy-GB" altLang="x-none" dirty="0"/>
              <a:t>A oedd yna unrhyw feysydd cyffredin </a:t>
            </a:r>
          </a:p>
          <a:p>
            <a:r>
              <a:rPr lang="cy-GB" altLang="x-none" dirty="0" smtClean="0"/>
              <a:t>Pam </a:t>
            </a:r>
            <a:r>
              <a:rPr lang="cy-GB" altLang="x-none" dirty="0"/>
              <a:t>mae hi’n werth nodi camsyniadau?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818321" y="1594884"/>
            <a:ext cx="4325679" cy="397657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/>
              <a:t>Discuss the misconceptions you saw on PTE</a:t>
            </a:r>
          </a:p>
          <a:p>
            <a:r>
              <a:rPr lang="en-GB" altLang="en-US" dirty="0"/>
              <a:t>Are there any common areas?</a:t>
            </a:r>
          </a:p>
          <a:p>
            <a:r>
              <a:rPr lang="en-GB" altLang="en-US" dirty="0"/>
              <a:t>Why is it important to note misconceptions?</a:t>
            </a:r>
          </a:p>
        </p:txBody>
      </p:sp>
    </p:spTree>
    <p:extLst>
      <p:ext uri="{BB962C8B-B14F-4D97-AF65-F5344CB8AC3E}">
        <p14:creationId xmlns:p14="http://schemas.microsoft.com/office/powerpoint/2010/main" val="26983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376518" y="379591"/>
            <a:ext cx="8301317" cy="12699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 smtClean="0"/>
              <a:t>Darllen</a:t>
            </a:r>
            <a:r>
              <a:rPr lang="en-US" sz="4000" dirty="0" smtClean="0"/>
              <a:t> </a:t>
            </a:r>
            <a:r>
              <a:rPr lang="en-US" sz="4000" dirty="0" err="1" smtClean="0"/>
              <a:t>Pellach</a:t>
            </a:r>
            <a:r>
              <a:rPr lang="en-US" sz="4000" dirty="0" smtClean="0"/>
              <a:t> / Further Reading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376518" y="1922198"/>
            <a:ext cx="50560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McAteer</a:t>
            </a:r>
            <a:r>
              <a:rPr lang="en-GB" sz="2400" dirty="0"/>
              <a:t>, M. </a:t>
            </a:r>
            <a:r>
              <a:rPr lang="en-GB" sz="2400" dirty="0" smtClean="0"/>
              <a:t>(ed.) </a:t>
            </a:r>
            <a:r>
              <a:rPr lang="en-GB" sz="2400" dirty="0"/>
              <a:t>(2012) </a:t>
            </a:r>
            <a:r>
              <a:rPr lang="en-GB" sz="2400" i="1" dirty="0"/>
              <a:t>Improving Primary Mathematics: Teaching and Learning. </a:t>
            </a:r>
            <a:r>
              <a:rPr lang="en-GB" sz="2400" dirty="0"/>
              <a:t>Maidenhead: </a:t>
            </a:r>
            <a:r>
              <a:rPr lang="en-GB" sz="2400" dirty="0" err="1" smtClean="0"/>
              <a:t>McGrawHill</a:t>
            </a:r>
            <a:endParaRPr lang="en-GB" sz="2400" dirty="0" smtClean="0"/>
          </a:p>
          <a:p>
            <a:endParaRPr lang="en-GB" sz="2400" dirty="0"/>
          </a:p>
          <a:p>
            <a:r>
              <a:rPr lang="en-GB" altLang="x-none" sz="2400" dirty="0" smtClean="0"/>
              <a:t>Hansen, A. (ed.) (2015)</a:t>
            </a:r>
            <a:endParaRPr lang="en-GB" altLang="x-none" sz="2400" dirty="0"/>
          </a:p>
          <a:p>
            <a:r>
              <a:rPr lang="en-GB" altLang="x-none" sz="2400" i="1" dirty="0" smtClean="0"/>
              <a:t>Children’s </a:t>
            </a:r>
            <a:r>
              <a:rPr lang="en-GB" altLang="x-none" sz="2400" i="1" dirty="0"/>
              <a:t>Errors in Mathematics: Understanding Common Misconceptions in Primary </a:t>
            </a:r>
            <a:r>
              <a:rPr lang="en-GB" altLang="x-none" sz="2400" i="1" dirty="0" smtClean="0"/>
              <a:t>Schools </a:t>
            </a:r>
            <a:r>
              <a:rPr lang="en-GB" altLang="x-none" sz="2400" dirty="0" smtClean="0"/>
              <a:t>(3</a:t>
            </a:r>
            <a:r>
              <a:rPr lang="en-GB" altLang="x-none" sz="2400" baseline="30000" dirty="0" smtClean="0"/>
              <a:t>rd</a:t>
            </a:r>
            <a:r>
              <a:rPr lang="en-GB" altLang="x-none" sz="2400" dirty="0" smtClean="0"/>
              <a:t> ed.). Exeter: Learning Matters</a:t>
            </a:r>
            <a:endParaRPr lang="en-US" sz="2400" dirty="0"/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612" y="1922198"/>
            <a:ext cx="1677377" cy="2528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019" y="2879935"/>
            <a:ext cx="1858974" cy="2674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151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2438</TotalTime>
  <Words>1535</Words>
  <Application>Microsoft Office PowerPoint</Application>
  <PresentationFormat>On-screen Show (4:3)</PresentationFormat>
  <Paragraphs>201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ＭＳ Ｐゴシック</vt:lpstr>
      <vt:lpstr>Arial</vt:lpstr>
      <vt:lpstr>Calibri</vt:lpstr>
      <vt:lpstr>Century Gothic</vt:lpstr>
      <vt:lpstr>Comic Sans MS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Yr Arholiad / The Exam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Nerys Defis</cp:lastModifiedBy>
  <cp:revision>177</cp:revision>
  <cp:lastPrinted>2017-08-03T13:56:24Z</cp:lastPrinted>
  <dcterms:created xsi:type="dcterms:W3CDTF">2017-06-06T09:03:28Z</dcterms:created>
  <dcterms:modified xsi:type="dcterms:W3CDTF">2017-11-20T14:19:10Z</dcterms:modified>
</cp:coreProperties>
</file>