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61" r:id="rId8"/>
    <p:sldId id="262" r:id="rId9"/>
    <p:sldId id="263" r:id="rId10"/>
    <p:sldId id="271" r:id="rId11"/>
    <p:sldId id="272"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78DB2D-DA39-450C-B576-D054F33552A0}" v="248" vWet="250" dt="2022-10-13T12:12:28.945"/>
    <p1510:client id="{69159D4A-F0B7-05B3-FD4C-BF71D4D87B36}" v="604" dt="2022-10-14T15:55:30.560"/>
    <p1510:client id="{723A701A-A76B-858A-4614-2E1E4E177E10}" v="719" dt="2022-10-13T12:36:10.489"/>
    <p1510:client id="{9393275B-E927-429D-99E0-21A7249ACF40}" v="11" dt="2022-10-13T11:56:00.3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E75B68-0039-42C8-8ACB-53115812E0E0}" type="doc">
      <dgm:prSet loTypeId="urn:microsoft.com/office/officeart/2005/8/layout/arrow2" loCatId="process" qsTypeId="urn:microsoft.com/office/officeart/2005/8/quickstyle/simple1" qsCatId="simple" csTypeId="urn:microsoft.com/office/officeart/2005/8/colors/accent1_2" csCatId="accent1" phldr="1"/>
      <dgm:spPr/>
    </dgm:pt>
    <dgm:pt modelId="{BFB8D9FD-22D6-431C-ACFD-DBF2FB18C645}">
      <dgm:prSet phldrT="[Text]"/>
      <dgm:spPr/>
      <dgm:t>
        <a:bodyPr/>
        <a:lstStyle/>
        <a:p>
          <a:r>
            <a:rPr lang="en-GB"/>
            <a:t>Week 3 Power point research and designs.</a:t>
          </a:r>
        </a:p>
      </dgm:t>
    </dgm:pt>
    <dgm:pt modelId="{5B6B3C0D-416C-4D9A-96D6-9341803D8A0C}" type="parTrans" cxnId="{4EDD23E1-950B-4415-B2B9-F40F17DA6973}">
      <dgm:prSet/>
      <dgm:spPr/>
      <dgm:t>
        <a:bodyPr/>
        <a:lstStyle/>
        <a:p>
          <a:endParaRPr lang="en-GB"/>
        </a:p>
      </dgm:t>
    </dgm:pt>
    <dgm:pt modelId="{A9960BCD-E9CF-458D-9790-FCD148B94325}" type="sibTrans" cxnId="{4EDD23E1-950B-4415-B2B9-F40F17DA6973}">
      <dgm:prSet/>
      <dgm:spPr/>
      <dgm:t>
        <a:bodyPr/>
        <a:lstStyle/>
        <a:p>
          <a:endParaRPr lang="en-GB"/>
        </a:p>
      </dgm:t>
    </dgm:pt>
    <dgm:pt modelId="{0E881330-5257-4D71-9BF3-CBF3A19FC2D0}">
      <dgm:prSet phldrT="[Text]" phldr="1"/>
      <dgm:spPr/>
      <dgm:t>
        <a:bodyPr/>
        <a:lstStyle/>
        <a:p>
          <a:endParaRPr lang="en-GB"/>
        </a:p>
      </dgm:t>
    </dgm:pt>
    <dgm:pt modelId="{F7C3B31B-FF53-400A-BB94-12990E066F11}" type="parTrans" cxnId="{F5ACA595-4409-419F-899C-A3A7C3718BF0}">
      <dgm:prSet/>
      <dgm:spPr/>
      <dgm:t>
        <a:bodyPr/>
        <a:lstStyle/>
        <a:p>
          <a:endParaRPr lang="en-GB"/>
        </a:p>
      </dgm:t>
    </dgm:pt>
    <dgm:pt modelId="{753BD355-656A-4790-9F43-73658F0D9CBF}" type="sibTrans" cxnId="{F5ACA595-4409-419F-899C-A3A7C3718BF0}">
      <dgm:prSet/>
      <dgm:spPr/>
      <dgm:t>
        <a:bodyPr/>
        <a:lstStyle/>
        <a:p>
          <a:endParaRPr lang="en-GB"/>
        </a:p>
      </dgm:t>
    </dgm:pt>
    <dgm:pt modelId="{008E7370-37FB-44A5-B435-86E44B290893}">
      <dgm:prSet phldrT="[Text]" phldr="1"/>
      <dgm:spPr/>
      <dgm:t>
        <a:bodyPr/>
        <a:lstStyle/>
        <a:p>
          <a:endParaRPr lang="en-GB"/>
        </a:p>
      </dgm:t>
    </dgm:pt>
    <dgm:pt modelId="{F668375A-FF50-4D75-9CA0-F01C1CA4D55B}" type="parTrans" cxnId="{B8D6B932-41A5-46C6-BD64-3B40D0C43FAA}">
      <dgm:prSet/>
      <dgm:spPr/>
      <dgm:t>
        <a:bodyPr/>
        <a:lstStyle/>
        <a:p>
          <a:endParaRPr lang="en-GB"/>
        </a:p>
      </dgm:t>
    </dgm:pt>
    <dgm:pt modelId="{D57F577A-90C5-433B-8850-69AF3F1559D4}" type="sibTrans" cxnId="{B8D6B932-41A5-46C6-BD64-3B40D0C43FAA}">
      <dgm:prSet/>
      <dgm:spPr/>
      <dgm:t>
        <a:bodyPr/>
        <a:lstStyle/>
        <a:p>
          <a:endParaRPr lang="en-GB"/>
        </a:p>
      </dgm:t>
    </dgm:pt>
    <dgm:pt modelId="{F8AC462E-8DBD-4EEC-AD05-0EE53564780B}">
      <dgm:prSet phldrT="[Text]"/>
      <dgm:spPr/>
      <dgm:t>
        <a:bodyPr/>
        <a:lstStyle/>
        <a:p>
          <a:r>
            <a:rPr lang="en-GB"/>
            <a:t>Week 4 MS forms research skills and ethics.</a:t>
          </a:r>
        </a:p>
      </dgm:t>
    </dgm:pt>
    <dgm:pt modelId="{9BC10A6F-9BC3-43FC-8739-A482BFFBCFE0}" type="parTrans" cxnId="{94914F2D-450E-4146-B8FC-538E44E272CC}">
      <dgm:prSet/>
      <dgm:spPr/>
      <dgm:t>
        <a:bodyPr/>
        <a:lstStyle/>
        <a:p>
          <a:endParaRPr lang="en-GB"/>
        </a:p>
      </dgm:t>
    </dgm:pt>
    <dgm:pt modelId="{A9256496-C27E-4D18-B47C-160C3A4040D1}" type="sibTrans" cxnId="{94914F2D-450E-4146-B8FC-538E44E272CC}">
      <dgm:prSet/>
      <dgm:spPr/>
      <dgm:t>
        <a:bodyPr/>
        <a:lstStyle/>
        <a:p>
          <a:endParaRPr lang="en-GB"/>
        </a:p>
      </dgm:t>
    </dgm:pt>
    <dgm:pt modelId="{13EC0736-F92A-429D-9444-68905F9DA322}">
      <dgm:prSet phldrT="[Text]"/>
      <dgm:spPr/>
      <dgm:t>
        <a:bodyPr/>
        <a:lstStyle/>
        <a:p>
          <a:r>
            <a:rPr lang="en-GB"/>
            <a:t>Week 5 Advanced Power point Research skills writing.</a:t>
          </a:r>
        </a:p>
      </dgm:t>
    </dgm:pt>
    <dgm:pt modelId="{24D57CE0-C48E-4963-9E0E-C6DD0A4DEF5C}" type="parTrans" cxnId="{8A34D09B-8654-4A55-BCB3-D12E377E2123}">
      <dgm:prSet/>
      <dgm:spPr/>
      <dgm:t>
        <a:bodyPr/>
        <a:lstStyle/>
        <a:p>
          <a:endParaRPr lang="en-GB"/>
        </a:p>
      </dgm:t>
    </dgm:pt>
    <dgm:pt modelId="{A1340C78-1685-4D7D-B946-5A5CAC86952C}" type="sibTrans" cxnId="{8A34D09B-8654-4A55-BCB3-D12E377E2123}">
      <dgm:prSet/>
      <dgm:spPr/>
      <dgm:t>
        <a:bodyPr/>
        <a:lstStyle/>
        <a:p>
          <a:endParaRPr lang="en-GB"/>
        </a:p>
      </dgm:t>
    </dgm:pt>
    <dgm:pt modelId="{F4EBC2A3-2EE5-4539-B65C-ECC15F82EEBC}">
      <dgm:prSet phldrT="[Text]"/>
      <dgm:spPr/>
      <dgm:t>
        <a:bodyPr/>
        <a:lstStyle/>
        <a:p>
          <a:r>
            <a:rPr lang="en-GB"/>
            <a:t>Week6 Presentation Assignment.</a:t>
          </a:r>
        </a:p>
      </dgm:t>
    </dgm:pt>
    <dgm:pt modelId="{95C64F91-CFE6-476B-BD05-C80BAAF56CDC}" type="parTrans" cxnId="{3417BB89-5681-4A4A-AAA0-96C16ACCD26C}">
      <dgm:prSet/>
      <dgm:spPr/>
      <dgm:t>
        <a:bodyPr/>
        <a:lstStyle/>
        <a:p>
          <a:endParaRPr lang="en-GB"/>
        </a:p>
      </dgm:t>
    </dgm:pt>
    <dgm:pt modelId="{0BC7C3B4-A643-4C0C-B11F-D612FAD5AEFA}" type="sibTrans" cxnId="{3417BB89-5681-4A4A-AAA0-96C16ACCD26C}">
      <dgm:prSet/>
      <dgm:spPr/>
      <dgm:t>
        <a:bodyPr/>
        <a:lstStyle/>
        <a:p>
          <a:endParaRPr lang="en-GB"/>
        </a:p>
      </dgm:t>
    </dgm:pt>
    <dgm:pt modelId="{D34BF29E-0511-41BA-8014-977791008BA7}">
      <dgm:prSet phldrT="[Text]"/>
      <dgm:spPr/>
      <dgm:t>
        <a:bodyPr/>
        <a:lstStyle/>
        <a:p>
          <a:r>
            <a:rPr lang="en-GB"/>
            <a:t>Week 7 Advanced MS Words Research Data Collection.</a:t>
          </a:r>
        </a:p>
      </dgm:t>
    </dgm:pt>
    <dgm:pt modelId="{1E4C3E50-CC6E-4DEB-8926-DF57B2E16FD6}" type="parTrans" cxnId="{7AABBC99-2722-4FFD-AA51-F242C2B12CD9}">
      <dgm:prSet/>
      <dgm:spPr/>
      <dgm:t>
        <a:bodyPr/>
        <a:lstStyle/>
        <a:p>
          <a:endParaRPr lang="en-GB"/>
        </a:p>
      </dgm:t>
    </dgm:pt>
    <dgm:pt modelId="{07AA699B-DB8A-409A-8B8C-97DFF368A991}" type="sibTrans" cxnId="{7AABBC99-2722-4FFD-AA51-F242C2B12CD9}">
      <dgm:prSet/>
      <dgm:spPr/>
      <dgm:t>
        <a:bodyPr/>
        <a:lstStyle/>
        <a:p>
          <a:endParaRPr lang="en-GB"/>
        </a:p>
      </dgm:t>
    </dgm:pt>
    <dgm:pt modelId="{A90765D9-E750-47B8-9C05-19EB69237C81}" type="pres">
      <dgm:prSet presAssocID="{78E75B68-0039-42C8-8ACB-53115812E0E0}" presName="arrowDiagram" presStyleCnt="0">
        <dgm:presLayoutVars>
          <dgm:chMax val="5"/>
          <dgm:dir/>
          <dgm:resizeHandles val="exact"/>
        </dgm:presLayoutVars>
      </dgm:prSet>
      <dgm:spPr/>
    </dgm:pt>
    <dgm:pt modelId="{75FBF224-D0CA-436B-8CA6-3A62490BC6D6}" type="pres">
      <dgm:prSet presAssocID="{78E75B68-0039-42C8-8ACB-53115812E0E0}" presName="arrow" presStyleLbl="bgShp" presStyleIdx="0" presStyleCnt="1"/>
      <dgm:spPr/>
    </dgm:pt>
    <dgm:pt modelId="{AFDA6B45-278B-461E-9BA9-BDC4022F63D8}" type="pres">
      <dgm:prSet presAssocID="{78E75B68-0039-42C8-8ACB-53115812E0E0}" presName="arrowDiagram5" presStyleCnt="0"/>
      <dgm:spPr/>
    </dgm:pt>
    <dgm:pt modelId="{DAE3673E-C071-4E58-A435-9488D8806CA4}" type="pres">
      <dgm:prSet presAssocID="{BFB8D9FD-22D6-431C-ACFD-DBF2FB18C645}" presName="bullet5a" presStyleLbl="node1" presStyleIdx="0" presStyleCnt="5"/>
      <dgm:spPr/>
    </dgm:pt>
    <dgm:pt modelId="{C379DD0F-146B-42A1-BB5D-073DE3BD3B1B}" type="pres">
      <dgm:prSet presAssocID="{BFB8D9FD-22D6-431C-ACFD-DBF2FB18C645}" presName="textBox5a" presStyleLbl="revTx" presStyleIdx="0" presStyleCnt="5">
        <dgm:presLayoutVars>
          <dgm:bulletEnabled val="1"/>
        </dgm:presLayoutVars>
      </dgm:prSet>
      <dgm:spPr/>
    </dgm:pt>
    <dgm:pt modelId="{3BD68F45-FEC4-4565-AE52-50461CA0121B}" type="pres">
      <dgm:prSet presAssocID="{F8AC462E-8DBD-4EEC-AD05-0EE53564780B}" presName="bullet5b" presStyleLbl="node1" presStyleIdx="1" presStyleCnt="5"/>
      <dgm:spPr/>
    </dgm:pt>
    <dgm:pt modelId="{22649731-A228-453C-8C38-76F1B8D6403B}" type="pres">
      <dgm:prSet presAssocID="{F8AC462E-8DBD-4EEC-AD05-0EE53564780B}" presName="textBox5b" presStyleLbl="revTx" presStyleIdx="1" presStyleCnt="5">
        <dgm:presLayoutVars>
          <dgm:bulletEnabled val="1"/>
        </dgm:presLayoutVars>
      </dgm:prSet>
      <dgm:spPr/>
    </dgm:pt>
    <dgm:pt modelId="{515B797B-5E28-4BF6-9D46-7C9E6EBA1CA6}" type="pres">
      <dgm:prSet presAssocID="{13EC0736-F92A-429D-9444-68905F9DA322}" presName="bullet5c" presStyleLbl="node1" presStyleIdx="2" presStyleCnt="5"/>
      <dgm:spPr/>
    </dgm:pt>
    <dgm:pt modelId="{4B93874A-D062-4084-B407-D183950117AB}" type="pres">
      <dgm:prSet presAssocID="{13EC0736-F92A-429D-9444-68905F9DA322}" presName="textBox5c" presStyleLbl="revTx" presStyleIdx="2" presStyleCnt="5">
        <dgm:presLayoutVars>
          <dgm:bulletEnabled val="1"/>
        </dgm:presLayoutVars>
      </dgm:prSet>
      <dgm:spPr/>
    </dgm:pt>
    <dgm:pt modelId="{E0190119-2EFC-475D-9799-87FC58659EB6}" type="pres">
      <dgm:prSet presAssocID="{F4EBC2A3-2EE5-4539-B65C-ECC15F82EEBC}" presName="bullet5d" presStyleLbl="node1" presStyleIdx="3" presStyleCnt="5"/>
      <dgm:spPr/>
    </dgm:pt>
    <dgm:pt modelId="{EE3142CD-CA96-4C9A-8D40-B5C790AC7F1E}" type="pres">
      <dgm:prSet presAssocID="{F4EBC2A3-2EE5-4539-B65C-ECC15F82EEBC}" presName="textBox5d" presStyleLbl="revTx" presStyleIdx="3" presStyleCnt="5">
        <dgm:presLayoutVars>
          <dgm:bulletEnabled val="1"/>
        </dgm:presLayoutVars>
      </dgm:prSet>
      <dgm:spPr/>
    </dgm:pt>
    <dgm:pt modelId="{7F6F36E6-CE5A-462E-A10C-5F5BFEDEAEE2}" type="pres">
      <dgm:prSet presAssocID="{D34BF29E-0511-41BA-8014-977791008BA7}" presName="bullet5e" presStyleLbl="node1" presStyleIdx="4" presStyleCnt="5"/>
      <dgm:spPr/>
    </dgm:pt>
    <dgm:pt modelId="{F1E93A04-4820-4FCA-8652-D6BDAFD3F6FB}" type="pres">
      <dgm:prSet presAssocID="{D34BF29E-0511-41BA-8014-977791008BA7}" presName="textBox5e" presStyleLbl="revTx" presStyleIdx="4" presStyleCnt="5">
        <dgm:presLayoutVars>
          <dgm:bulletEnabled val="1"/>
        </dgm:presLayoutVars>
      </dgm:prSet>
      <dgm:spPr/>
    </dgm:pt>
  </dgm:ptLst>
  <dgm:cxnLst>
    <dgm:cxn modelId="{3E724C03-ABF7-42FD-9945-F65680F9DD19}" type="presOf" srcId="{F4EBC2A3-2EE5-4539-B65C-ECC15F82EEBC}" destId="{EE3142CD-CA96-4C9A-8D40-B5C790AC7F1E}" srcOrd="0" destOrd="0" presId="urn:microsoft.com/office/officeart/2005/8/layout/arrow2"/>
    <dgm:cxn modelId="{9175101E-5263-42DF-ABF7-4BFCD0526C26}" type="presOf" srcId="{BFB8D9FD-22D6-431C-ACFD-DBF2FB18C645}" destId="{C379DD0F-146B-42A1-BB5D-073DE3BD3B1B}" srcOrd="0" destOrd="0" presId="urn:microsoft.com/office/officeart/2005/8/layout/arrow2"/>
    <dgm:cxn modelId="{94914F2D-450E-4146-B8FC-538E44E272CC}" srcId="{78E75B68-0039-42C8-8ACB-53115812E0E0}" destId="{F8AC462E-8DBD-4EEC-AD05-0EE53564780B}" srcOrd="1" destOrd="0" parTransId="{9BC10A6F-9BC3-43FC-8739-A482BFFBCFE0}" sibTransId="{A9256496-C27E-4D18-B47C-160C3A4040D1}"/>
    <dgm:cxn modelId="{B8D6B932-41A5-46C6-BD64-3B40D0C43FAA}" srcId="{78E75B68-0039-42C8-8ACB-53115812E0E0}" destId="{008E7370-37FB-44A5-B435-86E44B290893}" srcOrd="6" destOrd="0" parTransId="{F668375A-FF50-4D75-9CA0-F01C1CA4D55B}" sibTransId="{D57F577A-90C5-433B-8850-69AF3F1559D4}"/>
    <dgm:cxn modelId="{72287D4B-5BDC-4D13-B624-426E3EE6E3CF}" type="presOf" srcId="{13EC0736-F92A-429D-9444-68905F9DA322}" destId="{4B93874A-D062-4084-B407-D183950117AB}" srcOrd="0" destOrd="0" presId="urn:microsoft.com/office/officeart/2005/8/layout/arrow2"/>
    <dgm:cxn modelId="{3ED8044D-E626-4371-BFB5-345B9F50DC05}" type="presOf" srcId="{F8AC462E-8DBD-4EEC-AD05-0EE53564780B}" destId="{22649731-A228-453C-8C38-76F1B8D6403B}" srcOrd="0" destOrd="0" presId="urn:microsoft.com/office/officeart/2005/8/layout/arrow2"/>
    <dgm:cxn modelId="{7FBE1073-1278-42CD-82D3-DE43DB8D9DAE}" type="presOf" srcId="{D34BF29E-0511-41BA-8014-977791008BA7}" destId="{F1E93A04-4820-4FCA-8652-D6BDAFD3F6FB}" srcOrd="0" destOrd="0" presId="urn:microsoft.com/office/officeart/2005/8/layout/arrow2"/>
    <dgm:cxn modelId="{3417BB89-5681-4A4A-AAA0-96C16ACCD26C}" srcId="{78E75B68-0039-42C8-8ACB-53115812E0E0}" destId="{F4EBC2A3-2EE5-4539-B65C-ECC15F82EEBC}" srcOrd="3" destOrd="0" parTransId="{95C64F91-CFE6-476B-BD05-C80BAAF56CDC}" sibTransId="{0BC7C3B4-A643-4C0C-B11F-D612FAD5AEFA}"/>
    <dgm:cxn modelId="{F5ACA595-4409-419F-899C-A3A7C3718BF0}" srcId="{78E75B68-0039-42C8-8ACB-53115812E0E0}" destId="{0E881330-5257-4D71-9BF3-CBF3A19FC2D0}" srcOrd="5" destOrd="0" parTransId="{F7C3B31B-FF53-400A-BB94-12990E066F11}" sibTransId="{753BD355-656A-4790-9F43-73658F0D9CBF}"/>
    <dgm:cxn modelId="{7AABBC99-2722-4FFD-AA51-F242C2B12CD9}" srcId="{78E75B68-0039-42C8-8ACB-53115812E0E0}" destId="{D34BF29E-0511-41BA-8014-977791008BA7}" srcOrd="4" destOrd="0" parTransId="{1E4C3E50-CC6E-4DEB-8926-DF57B2E16FD6}" sibTransId="{07AA699B-DB8A-409A-8B8C-97DFF368A991}"/>
    <dgm:cxn modelId="{8A34D09B-8654-4A55-BCB3-D12E377E2123}" srcId="{78E75B68-0039-42C8-8ACB-53115812E0E0}" destId="{13EC0736-F92A-429D-9444-68905F9DA322}" srcOrd="2" destOrd="0" parTransId="{24D57CE0-C48E-4963-9E0E-C6DD0A4DEF5C}" sibTransId="{A1340C78-1685-4D7D-B946-5A5CAC86952C}"/>
    <dgm:cxn modelId="{4EDD23E1-950B-4415-B2B9-F40F17DA6973}" srcId="{78E75B68-0039-42C8-8ACB-53115812E0E0}" destId="{BFB8D9FD-22D6-431C-ACFD-DBF2FB18C645}" srcOrd="0" destOrd="0" parTransId="{5B6B3C0D-416C-4D9A-96D6-9341803D8A0C}" sibTransId="{A9960BCD-E9CF-458D-9790-FCD148B94325}"/>
    <dgm:cxn modelId="{EE09F3F5-CE73-4899-8526-7D854233F285}" type="presOf" srcId="{78E75B68-0039-42C8-8ACB-53115812E0E0}" destId="{A90765D9-E750-47B8-9C05-19EB69237C81}" srcOrd="0" destOrd="0" presId="urn:microsoft.com/office/officeart/2005/8/layout/arrow2"/>
    <dgm:cxn modelId="{C55CEAF3-DD4E-4383-8684-559585039758}" type="presParOf" srcId="{A90765D9-E750-47B8-9C05-19EB69237C81}" destId="{75FBF224-D0CA-436B-8CA6-3A62490BC6D6}" srcOrd="0" destOrd="0" presId="urn:microsoft.com/office/officeart/2005/8/layout/arrow2"/>
    <dgm:cxn modelId="{C1322193-29F2-4DCC-A945-015369C16D19}" type="presParOf" srcId="{A90765D9-E750-47B8-9C05-19EB69237C81}" destId="{AFDA6B45-278B-461E-9BA9-BDC4022F63D8}" srcOrd="1" destOrd="0" presId="urn:microsoft.com/office/officeart/2005/8/layout/arrow2"/>
    <dgm:cxn modelId="{E9D4910A-61D8-45B1-8FD5-BA0F0418E532}" type="presParOf" srcId="{AFDA6B45-278B-461E-9BA9-BDC4022F63D8}" destId="{DAE3673E-C071-4E58-A435-9488D8806CA4}" srcOrd="0" destOrd="0" presId="urn:microsoft.com/office/officeart/2005/8/layout/arrow2"/>
    <dgm:cxn modelId="{BD24450B-1530-4BFE-B768-C7259ECA9E85}" type="presParOf" srcId="{AFDA6B45-278B-461E-9BA9-BDC4022F63D8}" destId="{C379DD0F-146B-42A1-BB5D-073DE3BD3B1B}" srcOrd="1" destOrd="0" presId="urn:microsoft.com/office/officeart/2005/8/layout/arrow2"/>
    <dgm:cxn modelId="{AE2B2CAF-C28E-4370-B8D7-99C4476E848E}" type="presParOf" srcId="{AFDA6B45-278B-461E-9BA9-BDC4022F63D8}" destId="{3BD68F45-FEC4-4565-AE52-50461CA0121B}" srcOrd="2" destOrd="0" presId="urn:microsoft.com/office/officeart/2005/8/layout/arrow2"/>
    <dgm:cxn modelId="{B77E41EB-920C-4368-868B-930BA5E83C26}" type="presParOf" srcId="{AFDA6B45-278B-461E-9BA9-BDC4022F63D8}" destId="{22649731-A228-453C-8C38-76F1B8D6403B}" srcOrd="3" destOrd="0" presId="urn:microsoft.com/office/officeart/2005/8/layout/arrow2"/>
    <dgm:cxn modelId="{B249D498-0FAB-47C5-9F22-2237E6266863}" type="presParOf" srcId="{AFDA6B45-278B-461E-9BA9-BDC4022F63D8}" destId="{515B797B-5E28-4BF6-9D46-7C9E6EBA1CA6}" srcOrd="4" destOrd="0" presId="urn:microsoft.com/office/officeart/2005/8/layout/arrow2"/>
    <dgm:cxn modelId="{854003A3-B799-44CD-A861-8337FFC5AE54}" type="presParOf" srcId="{AFDA6B45-278B-461E-9BA9-BDC4022F63D8}" destId="{4B93874A-D062-4084-B407-D183950117AB}" srcOrd="5" destOrd="0" presId="urn:microsoft.com/office/officeart/2005/8/layout/arrow2"/>
    <dgm:cxn modelId="{198938A4-9322-4085-A192-1F90F7BA23C7}" type="presParOf" srcId="{AFDA6B45-278B-461E-9BA9-BDC4022F63D8}" destId="{E0190119-2EFC-475D-9799-87FC58659EB6}" srcOrd="6" destOrd="0" presId="urn:microsoft.com/office/officeart/2005/8/layout/arrow2"/>
    <dgm:cxn modelId="{F2B1FB82-C74B-453E-BDCF-4D022D5A0E10}" type="presParOf" srcId="{AFDA6B45-278B-461E-9BA9-BDC4022F63D8}" destId="{EE3142CD-CA96-4C9A-8D40-B5C790AC7F1E}" srcOrd="7" destOrd="0" presId="urn:microsoft.com/office/officeart/2005/8/layout/arrow2"/>
    <dgm:cxn modelId="{FBBE3E0A-4F81-441D-A50E-254F62F99876}" type="presParOf" srcId="{AFDA6B45-278B-461E-9BA9-BDC4022F63D8}" destId="{7F6F36E6-CE5A-462E-A10C-5F5BFEDEAEE2}" srcOrd="8" destOrd="0" presId="urn:microsoft.com/office/officeart/2005/8/layout/arrow2"/>
    <dgm:cxn modelId="{13FBD1D3-6FC5-4436-B152-C93558D176B2}" type="presParOf" srcId="{AFDA6B45-278B-461E-9BA9-BDC4022F63D8}" destId="{F1E93A04-4820-4FCA-8652-D6BDAFD3F6FB}"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BF224-D0CA-436B-8CA6-3A62490BC6D6}">
      <dsp:nvSpPr>
        <dsp:cNvPr id="0" name=""/>
        <dsp:cNvSpPr/>
      </dsp:nvSpPr>
      <dsp:spPr>
        <a:xfrm>
          <a:off x="0" y="169333"/>
          <a:ext cx="8128000" cy="5079999"/>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E3673E-C071-4E58-A435-9488D8806CA4}">
      <dsp:nvSpPr>
        <dsp:cNvPr id="0" name=""/>
        <dsp:cNvSpPr/>
      </dsp:nvSpPr>
      <dsp:spPr>
        <a:xfrm>
          <a:off x="800607" y="3946821"/>
          <a:ext cx="186944" cy="18694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79DD0F-146B-42A1-BB5D-073DE3BD3B1B}">
      <dsp:nvSpPr>
        <dsp:cNvPr id="0" name=""/>
        <dsp:cNvSpPr/>
      </dsp:nvSpPr>
      <dsp:spPr>
        <a:xfrm>
          <a:off x="894079" y="4040293"/>
          <a:ext cx="1064768" cy="1209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58" tIns="0" rIns="0" bIns="0" numCol="1" spcCol="1270" anchor="t" anchorCtr="0">
          <a:noAutofit/>
        </a:bodyPr>
        <a:lstStyle/>
        <a:p>
          <a:pPr marL="0" lvl="0" indent="0" algn="l" defTabSz="666750">
            <a:lnSpc>
              <a:spcPct val="90000"/>
            </a:lnSpc>
            <a:spcBef>
              <a:spcPct val="0"/>
            </a:spcBef>
            <a:spcAft>
              <a:spcPct val="35000"/>
            </a:spcAft>
            <a:buNone/>
          </a:pPr>
          <a:r>
            <a:rPr lang="en-GB" sz="1500" kern="1200"/>
            <a:t>Week 3 Power point research and designs.</a:t>
          </a:r>
        </a:p>
      </dsp:txBody>
      <dsp:txXfrm>
        <a:off x="894079" y="4040293"/>
        <a:ext cx="1064768" cy="1209039"/>
      </dsp:txXfrm>
    </dsp:sp>
    <dsp:sp modelId="{3BD68F45-FEC4-4565-AE52-50461CA0121B}">
      <dsp:nvSpPr>
        <dsp:cNvPr id="0" name=""/>
        <dsp:cNvSpPr/>
      </dsp:nvSpPr>
      <dsp:spPr>
        <a:xfrm>
          <a:off x="1812543" y="2974509"/>
          <a:ext cx="292607" cy="29260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49731-A228-453C-8C38-76F1B8D6403B}">
      <dsp:nvSpPr>
        <dsp:cNvPr id="0" name=""/>
        <dsp:cNvSpPr/>
      </dsp:nvSpPr>
      <dsp:spPr>
        <a:xfrm>
          <a:off x="1958847" y="3120813"/>
          <a:ext cx="1349248" cy="212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047" tIns="0" rIns="0" bIns="0" numCol="1" spcCol="1270" anchor="t" anchorCtr="0">
          <a:noAutofit/>
        </a:bodyPr>
        <a:lstStyle/>
        <a:p>
          <a:pPr marL="0" lvl="0" indent="0" algn="l" defTabSz="666750">
            <a:lnSpc>
              <a:spcPct val="90000"/>
            </a:lnSpc>
            <a:spcBef>
              <a:spcPct val="0"/>
            </a:spcBef>
            <a:spcAft>
              <a:spcPct val="35000"/>
            </a:spcAft>
            <a:buNone/>
          </a:pPr>
          <a:r>
            <a:rPr lang="en-GB" sz="1500" kern="1200"/>
            <a:t>Week 4 MS forms research skills and ethics.</a:t>
          </a:r>
        </a:p>
      </dsp:txBody>
      <dsp:txXfrm>
        <a:off x="1958847" y="3120813"/>
        <a:ext cx="1349248" cy="2128519"/>
      </dsp:txXfrm>
    </dsp:sp>
    <dsp:sp modelId="{515B797B-5E28-4BF6-9D46-7C9E6EBA1CA6}">
      <dsp:nvSpPr>
        <dsp:cNvPr id="0" name=""/>
        <dsp:cNvSpPr/>
      </dsp:nvSpPr>
      <dsp:spPr>
        <a:xfrm>
          <a:off x="3113023" y="2199301"/>
          <a:ext cx="390144" cy="39014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93874A-D062-4084-B407-D183950117AB}">
      <dsp:nvSpPr>
        <dsp:cNvPr id="0" name=""/>
        <dsp:cNvSpPr/>
      </dsp:nvSpPr>
      <dsp:spPr>
        <a:xfrm>
          <a:off x="3308095" y="2394373"/>
          <a:ext cx="1568704" cy="285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729" tIns="0" rIns="0" bIns="0" numCol="1" spcCol="1270" anchor="t" anchorCtr="0">
          <a:noAutofit/>
        </a:bodyPr>
        <a:lstStyle/>
        <a:p>
          <a:pPr marL="0" lvl="0" indent="0" algn="l" defTabSz="666750">
            <a:lnSpc>
              <a:spcPct val="90000"/>
            </a:lnSpc>
            <a:spcBef>
              <a:spcPct val="0"/>
            </a:spcBef>
            <a:spcAft>
              <a:spcPct val="35000"/>
            </a:spcAft>
            <a:buNone/>
          </a:pPr>
          <a:r>
            <a:rPr lang="en-GB" sz="1500" kern="1200"/>
            <a:t>Week 5 Advanced Power point Research skills writing.</a:t>
          </a:r>
        </a:p>
      </dsp:txBody>
      <dsp:txXfrm>
        <a:off x="3308095" y="2394373"/>
        <a:ext cx="1568704" cy="2854960"/>
      </dsp:txXfrm>
    </dsp:sp>
    <dsp:sp modelId="{E0190119-2EFC-475D-9799-87FC58659EB6}">
      <dsp:nvSpPr>
        <dsp:cNvPr id="0" name=""/>
        <dsp:cNvSpPr/>
      </dsp:nvSpPr>
      <dsp:spPr>
        <a:xfrm>
          <a:off x="4624831" y="1593765"/>
          <a:ext cx="503936" cy="50393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3142CD-CA96-4C9A-8D40-B5C790AC7F1E}">
      <dsp:nvSpPr>
        <dsp:cNvPr id="0" name=""/>
        <dsp:cNvSpPr/>
      </dsp:nvSpPr>
      <dsp:spPr>
        <a:xfrm>
          <a:off x="4876799" y="1845733"/>
          <a:ext cx="1625600" cy="340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7025" tIns="0" rIns="0" bIns="0" numCol="1" spcCol="1270" anchor="t" anchorCtr="0">
          <a:noAutofit/>
        </a:bodyPr>
        <a:lstStyle/>
        <a:p>
          <a:pPr marL="0" lvl="0" indent="0" algn="l" defTabSz="666750">
            <a:lnSpc>
              <a:spcPct val="90000"/>
            </a:lnSpc>
            <a:spcBef>
              <a:spcPct val="0"/>
            </a:spcBef>
            <a:spcAft>
              <a:spcPct val="35000"/>
            </a:spcAft>
            <a:buNone/>
          </a:pPr>
          <a:r>
            <a:rPr lang="en-GB" sz="1500" kern="1200"/>
            <a:t>Week6 Presentation Assignment.</a:t>
          </a:r>
        </a:p>
      </dsp:txBody>
      <dsp:txXfrm>
        <a:off x="4876799" y="1845733"/>
        <a:ext cx="1625600" cy="3403600"/>
      </dsp:txXfrm>
    </dsp:sp>
    <dsp:sp modelId="{7F6F36E6-CE5A-462E-A10C-5F5BFEDEAEE2}">
      <dsp:nvSpPr>
        <dsp:cNvPr id="0" name=""/>
        <dsp:cNvSpPr/>
      </dsp:nvSpPr>
      <dsp:spPr>
        <a:xfrm>
          <a:off x="6181344" y="1189397"/>
          <a:ext cx="642112" cy="64211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E93A04-4820-4FCA-8652-D6BDAFD3F6FB}">
      <dsp:nvSpPr>
        <dsp:cNvPr id="0" name=""/>
        <dsp:cNvSpPr/>
      </dsp:nvSpPr>
      <dsp:spPr>
        <a:xfrm>
          <a:off x="6502399" y="1510453"/>
          <a:ext cx="1625600" cy="3738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0242" tIns="0" rIns="0" bIns="0" numCol="1" spcCol="1270" anchor="t" anchorCtr="0">
          <a:noAutofit/>
        </a:bodyPr>
        <a:lstStyle/>
        <a:p>
          <a:pPr marL="0" lvl="0" indent="0" algn="l" defTabSz="666750">
            <a:lnSpc>
              <a:spcPct val="90000"/>
            </a:lnSpc>
            <a:spcBef>
              <a:spcPct val="0"/>
            </a:spcBef>
            <a:spcAft>
              <a:spcPct val="35000"/>
            </a:spcAft>
            <a:buNone/>
          </a:pPr>
          <a:r>
            <a:rPr lang="en-GB" sz="1500" kern="1200"/>
            <a:t>Week 7 Advanced MS Words Research Data Collection.</a:t>
          </a:r>
        </a:p>
      </dsp:txBody>
      <dsp:txXfrm>
        <a:off x="6502399" y="1510453"/>
        <a:ext cx="1625600" cy="3738879"/>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79352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238363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4167776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FE31EE-B4F0-4984-B030-7F9DFA084478}"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1736183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7FE31EE-B4F0-4984-B030-7F9DFA084478}" type="datetimeFigureOut">
              <a:rPr lang="en-GB" smtClean="0"/>
              <a:t>14/10/2022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2543476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F7FE31EE-B4F0-4984-B030-7F9DFA084478}" type="datetimeFigureOut">
              <a:rPr lang="en-GB" smtClean="0"/>
              <a:t>14/10/2022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842059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FE31EE-B4F0-4984-B030-7F9DFA084478}" type="datetimeFigureOut">
              <a:rPr lang="en-GB" smtClean="0"/>
              <a:t>14/10/2022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785671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FE31EE-B4F0-4984-B030-7F9DFA084478}"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028271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FE31EE-B4F0-4984-B030-7F9DFA084478}"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165139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011130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41431811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790864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776936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2058322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6047246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FE31EE-B4F0-4984-B030-7F9DFA084478}"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1707087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FE31EE-B4F0-4984-B030-7F9DFA084478}" type="datetimeFigureOut">
              <a:rPr lang="en-GB" smtClean="0"/>
              <a:t>14/10/2022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6533A1-AD25-49EF-B7AA-49F2396FD6BA}" type="slidenum">
              <a:rPr lang="en-GB" smtClean="0"/>
              <a:t>‹#›</a:t>
            </a:fld>
            <a:endParaRPr lang="en-GB"/>
          </a:p>
        </p:txBody>
      </p:sp>
    </p:spTree>
    <p:extLst>
      <p:ext uri="{BB962C8B-B14F-4D97-AF65-F5344CB8AC3E}">
        <p14:creationId xmlns:p14="http://schemas.microsoft.com/office/powerpoint/2010/main" val="40263693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89471-76E2-9BAB-7FEC-AD8500915E6E}"/>
              </a:ext>
            </a:extLst>
          </p:cNvPr>
          <p:cNvSpPr>
            <a:spLocks noGrp="1"/>
          </p:cNvSpPr>
          <p:nvPr>
            <p:ph type="ctrTitle"/>
          </p:nvPr>
        </p:nvSpPr>
        <p:spPr>
          <a:xfrm>
            <a:off x="1523396" y="2380041"/>
            <a:ext cx="7766936" cy="1228573"/>
          </a:xfrm>
        </p:spPr>
        <p:txBody>
          <a:bodyPr/>
          <a:lstStyle/>
          <a:p>
            <a:pPr algn="ctr"/>
            <a:r>
              <a:rPr lang="en-GB" sz="2400">
                <a:solidFill>
                  <a:schemeClr val="tx1"/>
                </a:solidFill>
                <a:latin typeface="Arial"/>
                <a:cs typeface="Arial"/>
              </a:rPr>
              <a:t>HOW DO STUDENTS USE TECHNOLOGY TO COLLABORATE AT UWTSD?</a:t>
            </a:r>
          </a:p>
        </p:txBody>
      </p:sp>
      <p:sp>
        <p:nvSpPr>
          <p:cNvPr id="3" name="TextBox 2">
            <a:extLst>
              <a:ext uri="{FF2B5EF4-FFF2-40B4-BE49-F238E27FC236}">
                <a16:creationId xmlns:a16="http://schemas.microsoft.com/office/drawing/2014/main" id="{B281FDC4-4274-1056-1733-1148564D9D80}"/>
              </a:ext>
            </a:extLst>
          </p:cNvPr>
          <p:cNvSpPr txBox="1"/>
          <p:nvPr/>
        </p:nvSpPr>
        <p:spPr>
          <a:xfrm>
            <a:off x="1738993" y="587829"/>
            <a:ext cx="7249886" cy="707886"/>
          </a:xfrm>
          <a:prstGeom prst="rect">
            <a:avLst/>
          </a:prstGeom>
          <a:noFill/>
        </p:spPr>
        <p:txBody>
          <a:bodyPr wrap="square" lIns="91440" tIns="45720" rIns="91440" bIns="45720" rtlCol="0" anchor="t">
            <a:spAutoFit/>
          </a:bodyPr>
          <a:lstStyle/>
          <a:p>
            <a:pPr algn="ctr"/>
            <a:r>
              <a:rPr lang="en-GB" sz="4000">
                <a:solidFill>
                  <a:srgbClr val="00B050"/>
                </a:solidFill>
              </a:rPr>
              <a:t>MOTIVATED   GROUP C</a:t>
            </a:r>
          </a:p>
        </p:txBody>
      </p:sp>
    </p:spTree>
    <p:extLst>
      <p:ext uri="{BB962C8B-B14F-4D97-AF65-F5344CB8AC3E}">
        <p14:creationId xmlns:p14="http://schemas.microsoft.com/office/powerpoint/2010/main" val="1948887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website&#10;&#10;Description automatically generated">
            <a:extLst>
              <a:ext uri="{FF2B5EF4-FFF2-40B4-BE49-F238E27FC236}">
                <a16:creationId xmlns:a16="http://schemas.microsoft.com/office/drawing/2014/main" id="{FB2A1D80-D2C7-3148-5984-9648B3902C75}"/>
              </a:ext>
            </a:extLst>
          </p:cNvPr>
          <p:cNvPicPr>
            <a:picLocks noGrp="1" noChangeAspect="1"/>
          </p:cNvPicPr>
          <p:nvPr>
            <p:ph idx="1"/>
          </p:nvPr>
        </p:nvPicPr>
        <p:blipFill rotWithShape="1">
          <a:blip r:embed="rId2"/>
          <a:srcRect t="12857" b="12406"/>
          <a:stretch/>
        </p:blipFill>
        <p:spPr>
          <a:xfrm>
            <a:off x="-155102" y="0"/>
            <a:ext cx="12191980" cy="6856718"/>
          </a:xfrm>
          <a:prstGeom prst="rect">
            <a:avLst/>
          </a:prstGeom>
        </p:spPr>
      </p:pic>
    </p:spTree>
    <p:extLst>
      <p:ext uri="{BB962C8B-B14F-4D97-AF65-F5344CB8AC3E}">
        <p14:creationId xmlns:p14="http://schemas.microsoft.com/office/powerpoint/2010/main" val="4037933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23072-0E5E-3542-BE24-F68EB93D2E36}"/>
              </a:ext>
            </a:extLst>
          </p:cNvPr>
          <p:cNvSpPr>
            <a:spLocks noGrp="1"/>
          </p:cNvSpPr>
          <p:nvPr>
            <p:ph type="ctrTitle"/>
          </p:nvPr>
        </p:nvSpPr>
        <p:spPr>
          <a:xfrm>
            <a:off x="1588710" y="1943100"/>
            <a:ext cx="7766936" cy="3005808"/>
          </a:xfrm>
        </p:spPr>
        <p:txBody>
          <a:bodyPr/>
          <a:lstStyle/>
          <a:p>
            <a:pPr algn="l"/>
            <a:r>
              <a:rPr lang="en-GB" sz="2400">
                <a:solidFill>
                  <a:schemeClr val="tx1"/>
                </a:solidFill>
                <a:latin typeface="Arial"/>
                <a:cs typeface="Arial"/>
              </a:rPr>
              <a:t>The purpose of this presentation is to perform a research on students’ confidence in using technology to collaborate in UWTSD.</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solidFill>
                  <a:schemeClr val="tx1"/>
                </a:solidFill>
                <a:latin typeface="Arial"/>
                <a:cs typeface="Arial"/>
              </a:rPr>
              <a:t>Research question: Are students confident in using technology to collaborate at UWTSD.</a:t>
            </a:r>
          </a:p>
        </p:txBody>
      </p:sp>
      <p:sp>
        <p:nvSpPr>
          <p:cNvPr id="3" name="Subtitle 2">
            <a:extLst>
              <a:ext uri="{FF2B5EF4-FFF2-40B4-BE49-F238E27FC236}">
                <a16:creationId xmlns:a16="http://schemas.microsoft.com/office/drawing/2014/main" id="{776CF57C-EB25-F4E6-6360-F4629202275D}"/>
              </a:ext>
            </a:extLst>
          </p:cNvPr>
          <p:cNvSpPr>
            <a:spLocks noGrp="1"/>
          </p:cNvSpPr>
          <p:nvPr>
            <p:ph type="subTitle" idx="1"/>
          </p:nvPr>
        </p:nvSpPr>
        <p:spPr>
          <a:xfrm>
            <a:off x="1225853" y="1403654"/>
            <a:ext cx="8129793" cy="4197046"/>
          </a:xfrm>
        </p:spPr>
        <p:txBody>
          <a:bodyPr/>
          <a:lstStyle/>
          <a:p>
            <a:pPr algn="ctr"/>
            <a:r>
              <a:rPr lang="en-GB" sz="2400">
                <a:solidFill>
                  <a:srgbClr val="00B050"/>
                </a:solidFill>
              </a:rPr>
              <a:t> INTRODUCTION</a:t>
            </a:r>
          </a:p>
        </p:txBody>
      </p:sp>
      <p:sp>
        <p:nvSpPr>
          <p:cNvPr id="4" name="TextBox 3">
            <a:extLst>
              <a:ext uri="{FF2B5EF4-FFF2-40B4-BE49-F238E27FC236}">
                <a16:creationId xmlns:a16="http://schemas.microsoft.com/office/drawing/2014/main" id="{2B4D172C-E972-86D8-0410-0C2C7FA1816C}"/>
              </a:ext>
            </a:extLst>
          </p:cNvPr>
          <p:cNvSpPr txBox="1"/>
          <p:nvPr/>
        </p:nvSpPr>
        <p:spPr>
          <a:xfrm>
            <a:off x="845506" y="5965520"/>
            <a:ext cx="28966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Isaac Njoku</a:t>
            </a:r>
          </a:p>
        </p:txBody>
      </p:sp>
    </p:spTree>
    <p:extLst>
      <p:ext uri="{BB962C8B-B14F-4D97-AF65-F5344CB8AC3E}">
        <p14:creationId xmlns:p14="http://schemas.microsoft.com/office/powerpoint/2010/main" val="525222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9116-352C-A879-A1CE-8F51F80B457F}"/>
              </a:ext>
            </a:extLst>
          </p:cNvPr>
          <p:cNvSpPr>
            <a:spLocks noGrp="1"/>
          </p:cNvSpPr>
          <p:nvPr>
            <p:ph type="title"/>
          </p:nvPr>
        </p:nvSpPr>
        <p:spPr/>
        <p:txBody>
          <a:bodyPr>
            <a:normAutofit/>
          </a:bodyPr>
          <a:lstStyle/>
          <a:p>
            <a:pPr algn="ctr"/>
            <a:br>
              <a:rPr lang="en-GB" sz="2000">
                <a:solidFill>
                  <a:schemeClr val="tx1"/>
                </a:solidFill>
              </a:rPr>
            </a:br>
            <a:br>
              <a:rPr lang="en-GB" sz="2000">
                <a:latin typeface="Arial" panose="020B0604020202020204" pitchFamily="34" charset="0"/>
                <a:cs typeface="Arial" panose="020B0604020202020204" pitchFamily="34" charset="0"/>
              </a:rPr>
            </a:br>
            <a:r>
              <a:rPr lang="en-GB" sz="2800">
                <a:solidFill>
                  <a:srgbClr val="00B050"/>
                </a:solidFill>
                <a:latin typeface="Arial"/>
                <a:cs typeface="Arial"/>
              </a:rPr>
              <a:t>Rationale</a:t>
            </a:r>
            <a:endParaRPr lang="en-US" sz="2800">
              <a:solidFill>
                <a:srgbClr val="00B050"/>
              </a:solidFill>
            </a:endParaRPr>
          </a:p>
        </p:txBody>
      </p:sp>
      <p:sp>
        <p:nvSpPr>
          <p:cNvPr id="3" name="Content Placeholder 2">
            <a:extLst>
              <a:ext uri="{FF2B5EF4-FFF2-40B4-BE49-F238E27FC236}">
                <a16:creationId xmlns:a16="http://schemas.microsoft.com/office/drawing/2014/main" id="{DC6234BF-044E-FCBE-9557-186C6595E5E7}"/>
              </a:ext>
            </a:extLst>
          </p:cNvPr>
          <p:cNvSpPr>
            <a:spLocks noGrp="1"/>
          </p:cNvSpPr>
          <p:nvPr>
            <p:ph idx="1"/>
          </p:nvPr>
        </p:nvSpPr>
        <p:spPr>
          <a:xfrm>
            <a:off x="677334" y="1713066"/>
            <a:ext cx="8596668" cy="4541504"/>
          </a:xfrm>
        </p:spPr>
        <p:txBody>
          <a:bodyPr vert="horz" lIns="91440" tIns="45720" rIns="91440" bIns="45720" rtlCol="0" anchor="t">
            <a:noAutofit/>
          </a:bodyPr>
          <a:lstStyle/>
          <a:p>
            <a:pPr>
              <a:lnSpc>
                <a:spcPct val="150000"/>
              </a:lnSpc>
            </a:pPr>
            <a:r>
              <a:rPr lang="en-GB" dirty="0">
                <a:latin typeface="Arial"/>
                <a:cs typeface="Arial"/>
              </a:rPr>
              <a:t>Universities were obliged to switch from traditional modes of teaching and learning to online ones as a result of COVID 19 epidemic (Adams, 2020).</a:t>
            </a:r>
            <a:endParaRPr lang="en-US" dirty="0"/>
          </a:p>
          <a:p>
            <a:pPr>
              <a:lnSpc>
                <a:spcPct val="150000"/>
              </a:lnSpc>
            </a:pPr>
            <a:r>
              <a:rPr lang="en-GB" dirty="0">
                <a:latin typeface="Arial"/>
                <a:cs typeface="Arial"/>
              </a:rPr>
              <a:t>Although research suggests that using technology to collaborate, online learning can be just as effective as learning in a traditional classroom(Gopinathan et al,.2022).</a:t>
            </a:r>
          </a:p>
          <a:p>
            <a:pPr>
              <a:lnSpc>
                <a:spcPct val="150000"/>
              </a:lnSpc>
            </a:pPr>
            <a:r>
              <a:rPr lang="en-GB" dirty="0">
                <a:latin typeface="Arial"/>
                <a:cs typeface="Arial"/>
              </a:rPr>
              <a:t>Recent studies have shown that economical issues and computer skills have an impact on its efficiency (Banyard, 2015).</a:t>
            </a:r>
            <a:endParaRPr lang="en-GB" dirty="0"/>
          </a:p>
          <a:p>
            <a:pPr>
              <a:lnSpc>
                <a:spcPct val="150000"/>
              </a:lnSpc>
            </a:pPr>
            <a:r>
              <a:rPr lang="en-GB" dirty="0">
                <a:latin typeface="Arial"/>
                <a:cs typeface="Arial"/>
              </a:rPr>
              <a:t>             Consequently, it is important to comprehend the challenges that UWTSD students face when using technology in order to enhance the help that the institution may be able to offer.</a:t>
            </a:r>
          </a:p>
        </p:txBody>
      </p:sp>
      <p:sp>
        <p:nvSpPr>
          <p:cNvPr id="4" name="Arrow: Right 3">
            <a:extLst>
              <a:ext uri="{FF2B5EF4-FFF2-40B4-BE49-F238E27FC236}">
                <a16:creationId xmlns:a16="http://schemas.microsoft.com/office/drawing/2014/main" id="{C87D3106-F42A-FA9E-2CBB-5D99E46BE08D}"/>
              </a:ext>
            </a:extLst>
          </p:cNvPr>
          <p:cNvSpPr/>
          <p:nvPr/>
        </p:nvSpPr>
        <p:spPr>
          <a:xfrm>
            <a:off x="1038311" y="5115207"/>
            <a:ext cx="710293"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846F4DB-513C-276D-27A0-AC36566FF348}"/>
              </a:ext>
            </a:extLst>
          </p:cNvPr>
          <p:cNvSpPr txBox="1"/>
          <p:nvPr/>
        </p:nvSpPr>
        <p:spPr>
          <a:xfrm>
            <a:off x="641958" y="6513534"/>
            <a:ext cx="23486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Isaac Njoku</a:t>
            </a:r>
          </a:p>
        </p:txBody>
      </p:sp>
    </p:spTree>
    <p:extLst>
      <p:ext uri="{BB962C8B-B14F-4D97-AF65-F5344CB8AC3E}">
        <p14:creationId xmlns:p14="http://schemas.microsoft.com/office/powerpoint/2010/main" val="3162417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1537E-DB69-56AA-292B-51A1D7B18C0C}"/>
              </a:ext>
            </a:extLst>
          </p:cNvPr>
          <p:cNvSpPr>
            <a:spLocks noGrp="1"/>
          </p:cNvSpPr>
          <p:nvPr>
            <p:ph type="title"/>
          </p:nvPr>
        </p:nvSpPr>
        <p:spPr/>
        <p:txBody>
          <a:bodyPr>
            <a:normAutofit/>
          </a:bodyPr>
          <a:lstStyle/>
          <a:p>
            <a:r>
              <a:rPr lang="en-GB" sz="1200">
                <a:solidFill>
                  <a:schemeClr val="tx1"/>
                </a:solidFill>
                <a:latin typeface="Arial" panose="020B0604020202020204" pitchFamily="34" charset="0"/>
                <a:cs typeface="Arial" panose="020B0604020202020204" pitchFamily="34" charset="0"/>
              </a:rPr>
              <a:t>Proposed Method</a:t>
            </a:r>
          </a:p>
        </p:txBody>
      </p:sp>
      <p:sp>
        <p:nvSpPr>
          <p:cNvPr id="3" name="Content Placeholder 2">
            <a:extLst>
              <a:ext uri="{FF2B5EF4-FFF2-40B4-BE49-F238E27FC236}">
                <a16:creationId xmlns:a16="http://schemas.microsoft.com/office/drawing/2014/main" id="{CF71CFC7-9A03-266A-5BA4-2283C5EBA13E}"/>
              </a:ext>
            </a:extLst>
          </p:cNvPr>
          <p:cNvSpPr>
            <a:spLocks noGrp="1"/>
          </p:cNvSpPr>
          <p:nvPr>
            <p:ph idx="1"/>
          </p:nvPr>
        </p:nvSpPr>
        <p:spPr/>
        <p:txBody>
          <a:bodyPr/>
          <a:lstStyle/>
          <a:p>
            <a:r>
              <a:rPr lang="en-GB" sz="1200">
                <a:latin typeface="Arial" panose="020B0604020202020204" pitchFamily="34" charset="0"/>
                <a:cs typeface="Arial" panose="020B0604020202020204" pitchFamily="34" charset="0"/>
              </a:rPr>
              <a:t>How is digital collaboration significant for student participation in and out of classroom?</a:t>
            </a:r>
          </a:p>
          <a:p>
            <a:r>
              <a:rPr lang="en-GB" sz="1200">
                <a:latin typeface="Arial" panose="020B0604020202020204" pitchFamily="34" charset="0"/>
                <a:cs typeface="Arial" panose="020B0604020202020204" pitchFamily="34" charset="0"/>
              </a:rPr>
              <a:t>What impact did Technology Collaboration and digital skills on students learning during covid 19?</a:t>
            </a:r>
          </a:p>
          <a:p>
            <a:r>
              <a:rPr lang="en-GB" sz="1200">
                <a:latin typeface="Arial" panose="020B0604020202020204" pitchFamily="34" charset="0"/>
                <a:cs typeface="Arial" panose="020B0604020202020204" pitchFamily="34" charset="0"/>
              </a:rPr>
              <a:t>What is the relationship between personal factors and students engagement towards enhance student participation?</a:t>
            </a:r>
          </a:p>
          <a:p>
            <a:r>
              <a:rPr lang="en-GB" sz="1200">
                <a:latin typeface="Arial" panose="020B0604020202020204" pitchFamily="34" charset="0"/>
                <a:cs typeface="Arial" panose="020B0604020202020204" pitchFamily="34" charset="0"/>
              </a:rPr>
              <a:t>Who will you ask in the issue of data collection?</a:t>
            </a:r>
          </a:p>
          <a:p>
            <a:endParaRPr lang="en-GB" sz="1200">
              <a:latin typeface="Arial" panose="020B0604020202020204" pitchFamily="34" charset="0"/>
              <a:cs typeface="Arial" panose="020B0604020202020204" pitchFamily="34" charset="0"/>
            </a:endParaRPr>
          </a:p>
          <a:p>
            <a:pPr marL="0" indent="0">
              <a:buNone/>
            </a:pPr>
            <a:endParaRPr lang="en-GB"/>
          </a:p>
        </p:txBody>
      </p:sp>
      <p:sp>
        <p:nvSpPr>
          <p:cNvPr id="4" name="TextBox 3">
            <a:extLst>
              <a:ext uri="{FF2B5EF4-FFF2-40B4-BE49-F238E27FC236}">
                <a16:creationId xmlns:a16="http://schemas.microsoft.com/office/drawing/2014/main" id="{E253A7F3-78E0-ABCD-8959-E79249DC1FD5}"/>
              </a:ext>
            </a:extLst>
          </p:cNvPr>
          <p:cNvSpPr txBox="1"/>
          <p:nvPr/>
        </p:nvSpPr>
        <p:spPr>
          <a:xfrm>
            <a:off x="1033396" y="5871575"/>
            <a:ext cx="23799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Rosena Lucy</a:t>
            </a:r>
          </a:p>
        </p:txBody>
      </p:sp>
    </p:spTree>
    <p:extLst>
      <p:ext uri="{BB962C8B-B14F-4D97-AF65-F5344CB8AC3E}">
        <p14:creationId xmlns:p14="http://schemas.microsoft.com/office/powerpoint/2010/main" val="3462347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131D5-A30F-3D93-5E01-14D0F4539DA5}"/>
              </a:ext>
            </a:extLst>
          </p:cNvPr>
          <p:cNvSpPr>
            <a:spLocks noGrp="1"/>
          </p:cNvSpPr>
          <p:nvPr>
            <p:ph type="ctrTitle"/>
          </p:nvPr>
        </p:nvSpPr>
        <p:spPr/>
        <p:txBody>
          <a:bodyPr/>
          <a:lstStyle/>
          <a:p>
            <a:pPr algn="l">
              <a:lnSpc>
                <a:spcPct val="150000"/>
              </a:lnSpc>
            </a:pPr>
            <a:r>
              <a:rPr lang="en-GB" sz="1200">
                <a:solidFill>
                  <a:schemeClr val="tx1"/>
                </a:solidFill>
                <a:latin typeface="Arial" panose="020B0604020202020204" pitchFamily="34" charset="0"/>
                <a:cs typeface="Arial" panose="020B0604020202020204" pitchFamily="34" charset="0"/>
              </a:rPr>
              <a:t>Ethical considerations</a:t>
            </a:r>
            <a:br>
              <a:rPr lang="en-GB" sz="1200">
                <a:solidFill>
                  <a:schemeClr val="tx1"/>
                </a:solidFill>
                <a:latin typeface="Arial" panose="020B0604020202020204" pitchFamily="34" charset="0"/>
                <a:cs typeface="Arial" panose="020B0604020202020204" pitchFamily="34" charset="0"/>
              </a:rPr>
            </a:br>
            <a:br>
              <a:rPr lang="en-GB" sz="1200">
                <a:solidFill>
                  <a:schemeClr val="tx1"/>
                </a:solidFill>
                <a:latin typeface="Arial" panose="020B0604020202020204" pitchFamily="34" charset="0"/>
                <a:cs typeface="Arial" panose="020B0604020202020204" pitchFamily="34" charset="0"/>
              </a:rPr>
            </a:br>
            <a:br>
              <a:rPr lang="en-GB" sz="1200">
                <a:solidFill>
                  <a:schemeClr val="tx1"/>
                </a:solidFill>
                <a:latin typeface="Arial" panose="020B0604020202020204" pitchFamily="34" charset="0"/>
                <a:cs typeface="Arial" panose="020B0604020202020204" pitchFamily="34" charset="0"/>
              </a:rPr>
            </a:br>
            <a:br>
              <a:rPr lang="en-GB" sz="1200">
                <a:solidFill>
                  <a:schemeClr val="tx1"/>
                </a:solidFill>
                <a:latin typeface="Arial" panose="020B0604020202020204" pitchFamily="34" charset="0"/>
                <a:cs typeface="Arial" panose="020B0604020202020204" pitchFamily="34" charset="0"/>
              </a:rPr>
            </a:br>
            <a:br>
              <a:rPr lang="en-GB" sz="1200">
                <a:solidFill>
                  <a:schemeClr val="tx1"/>
                </a:solidFill>
                <a:latin typeface="Arial" panose="020B0604020202020204" pitchFamily="34" charset="0"/>
                <a:cs typeface="Arial" panose="020B0604020202020204" pitchFamily="34" charset="0"/>
              </a:rPr>
            </a:br>
            <a:br>
              <a:rPr lang="en-GB" sz="1200">
                <a:solidFill>
                  <a:schemeClr val="tx1"/>
                </a:solidFill>
                <a:latin typeface="Arial" panose="020B0604020202020204" pitchFamily="34" charset="0"/>
                <a:cs typeface="Arial" panose="020B0604020202020204" pitchFamily="34" charset="0"/>
              </a:rPr>
            </a:br>
            <a:r>
              <a:rPr lang="en-GB" sz="1200">
                <a:solidFill>
                  <a:schemeClr val="tx1"/>
                </a:solidFill>
                <a:latin typeface="Arial" panose="020B0604020202020204" pitchFamily="34" charset="0"/>
                <a:cs typeface="Arial" panose="020B0604020202020204" pitchFamily="34" charset="0"/>
              </a:rPr>
              <a:t>Ethical considerations can be regarded as one of the research's most crucial components. The 10 items below are the most significant guidelines for ethical issues in research according to Bryman and Bell (2007).</a:t>
            </a:r>
            <a:br>
              <a:rPr lang="en-GB" sz="1200">
                <a:solidFill>
                  <a:schemeClr val="tx1"/>
                </a:solidFill>
                <a:latin typeface="Arial" panose="020B0604020202020204" pitchFamily="34" charset="0"/>
                <a:cs typeface="Arial" panose="020B0604020202020204" pitchFamily="34" charset="0"/>
              </a:rPr>
            </a:br>
            <a:r>
              <a:rPr lang="en-GB" sz="1200">
                <a:solidFill>
                  <a:schemeClr val="tx1"/>
                </a:solidFill>
                <a:latin typeface="Arial" panose="020B0604020202020204" pitchFamily="34" charset="0"/>
                <a:cs typeface="Arial" panose="020B0604020202020204" pitchFamily="34" charset="0"/>
              </a:rPr>
              <a:t>No harm of any kind should ever be done to research participants. Priority should be given to treating research subjects with respect. Prior to the study, complete consent from the subjects should be obtained. It is necessary to ensure that research participants' privacy is also protected .Furthermore, the confidentiality of the study data should be adequately protected. It is necessary to guarantee the anonymity of the people and organisations taking part in the research. Avoid lying or exaggerating the research's goals and objectives in any way and all affiliations, funding sources, and any conflicts of interest must be disclosed.</a:t>
            </a:r>
          </a:p>
        </p:txBody>
      </p:sp>
      <p:sp>
        <p:nvSpPr>
          <p:cNvPr id="3" name="TextBox 2">
            <a:extLst>
              <a:ext uri="{FF2B5EF4-FFF2-40B4-BE49-F238E27FC236}">
                <a16:creationId xmlns:a16="http://schemas.microsoft.com/office/drawing/2014/main" id="{5BE1D2C7-DAC9-9F28-A585-F917F310DACF}"/>
              </a:ext>
            </a:extLst>
          </p:cNvPr>
          <p:cNvSpPr txBox="1"/>
          <p:nvPr/>
        </p:nvSpPr>
        <p:spPr>
          <a:xfrm>
            <a:off x="1111684" y="6090780"/>
            <a:ext cx="25208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Rosena Lucy</a:t>
            </a:r>
          </a:p>
        </p:txBody>
      </p:sp>
    </p:spTree>
    <p:extLst>
      <p:ext uri="{BB962C8B-B14F-4D97-AF65-F5344CB8AC3E}">
        <p14:creationId xmlns:p14="http://schemas.microsoft.com/office/powerpoint/2010/main" val="3873892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1E74428-D1AD-60AE-ABC0-E959D0F1AE81}"/>
              </a:ext>
            </a:extLst>
          </p:cNvPr>
          <p:cNvGraphicFramePr/>
          <p:nvPr>
            <p:extLst>
              <p:ext uri="{D42A27DB-BD31-4B8C-83A1-F6EECF244321}">
                <p14:modId xmlns:p14="http://schemas.microsoft.com/office/powerpoint/2010/main" val="180410252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TextBox 26">
            <a:extLst>
              <a:ext uri="{FF2B5EF4-FFF2-40B4-BE49-F238E27FC236}">
                <a16:creationId xmlns:a16="http://schemas.microsoft.com/office/drawing/2014/main" id="{568D591E-24E1-4D0A-22A5-B4A1EA406A35}"/>
              </a:ext>
            </a:extLst>
          </p:cNvPr>
          <p:cNvSpPr txBox="1"/>
          <p:nvPr/>
        </p:nvSpPr>
        <p:spPr>
          <a:xfrm>
            <a:off x="955109" y="6200384"/>
            <a:ext cx="23642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Olivia Sarpong</a:t>
            </a:r>
          </a:p>
        </p:txBody>
      </p:sp>
    </p:spTree>
    <p:extLst>
      <p:ext uri="{BB962C8B-B14F-4D97-AF65-F5344CB8AC3E}">
        <p14:creationId xmlns:p14="http://schemas.microsoft.com/office/powerpoint/2010/main" val="1303925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C79562-2C14-2266-91B2-1F5A2A84977F}"/>
              </a:ext>
            </a:extLst>
          </p:cNvPr>
          <p:cNvSpPr txBox="1"/>
          <p:nvPr/>
        </p:nvSpPr>
        <p:spPr>
          <a:xfrm>
            <a:off x="853633" y="889803"/>
            <a:ext cx="612493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Hypothesis</a:t>
            </a:r>
          </a:p>
        </p:txBody>
      </p:sp>
      <p:sp>
        <p:nvSpPr>
          <p:cNvPr id="3" name="TextBox 2">
            <a:extLst>
              <a:ext uri="{FF2B5EF4-FFF2-40B4-BE49-F238E27FC236}">
                <a16:creationId xmlns:a16="http://schemas.microsoft.com/office/drawing/2014/main" id="{F45AD30A-19F9-EE52-E8DD-7A88A46EB314}"/>
              </a:ext>
            </a:extLst>
          </p:cNvPr>
          <p:cNvSpPr txBox="1"/>
          <p:nvPr/>
        </p:nvSpPr>
        <p:spPr>
          <a:xfrm>
            <a:off x="1856772" y="2568132"/>
            <a:ext cx="60646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Our hypothesis is confident and Collaboration.</a:t>
            </a:r>
          </a:p>
          <a:p>
            <a:pPr marL="285750" indent="-285750">
              <a:buFont typeface="Arial"/>
              <a:buChar char="•"/>
            </a:pPr>
            <a:r>
              <a:rPr lang="en-US" dirty="0"/>
              <a:t>Students at UWTSD are more confident using technology because it is more convenient. </a:t>
            </a:r>
            <a:br>
              <a:rPr lang="en-US" dirty="0"/>
            </a:br>
            <a:r>
              <a:rPr lang="en-US" dirty="0"/>
              <a:t>From a research conducted shows that students collaborating in using technology helps build confidence in digital skills.</a:t>
            </a:r>
          </a:p>
          <a:p>
            <a:pPr marL="285750" indent="-285750">
              <a:buFont typeface="Arial"/>
              <a:buChar char="•"/>
            </a:pPr>
            <a:endParaRPr lang="en-US" dirty="0"/>
          </a:p>
          <a:p>
            <a:pPr marL="285750" indent="-285750">
              <a:buFont typeface="Arial"/>
              <a:buChar char="•"/>
            </a:pPr>
            <a:endParaRPr lang="en-US"/>
          </a:p>
        </p:txBody>
      </p:sp>
      <p:sp>
        <p:nvSpPr>
          <p:cNvPr id="4" name="TextBox 3">
            <a:extLst>
              <a:ext uri="{FF2B5EF4-FFF2-40B4-BE49-F238E27FC236}">
                <a16:creationId xmlns:a16="http://schemas.microsoft.com/office/drawing/2014/main" id="{B02AD001-A5B7-2118-F324-A47BEC940F7A}"/>
              </a:ext>
            </a:extLst>
          </p:cNvPr>
          <p:cNvSpPr txBox="1"/>
          <p:nvPr/>
        </p:nvSpPr>
        <p:spPr>
          <a:xfrm>
            <a:off x="892479" y="5871574"/>
            <a:ext cx="25521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Isaac Njoku</a:t>
            </a:r>
          </a:p>
        </p:txBody>
      </p:sp>
    </p:spTree>
    <p:extLst>
      <p:ext uri="{BB962C8B-B14F-4D97-AF65-F5344CB8AC3E}">
        <p14:creationId xmlns:p14="http://schemas.microsoft.com/office/powerpoint/2010/main" val="1745003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720663-77C8-CB83-6C40-5CA2D2BF3ADC}"/>
              </a:ext>
            </a:extLst>
          </p:cNvPr>
          <p:cNvSpPr txBox="1"/>
          <p:nvPr/>
        </p:nvSpPr>
        <p:spPr>
          <a:xfrm>
            <a:off x="403185" y="3200400"/>
            <a:ext cx="948545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Adams, Richard (2020) 'UK Universities Switching to Online Lectures and Exams', The Guardian (London).</a:t>
            </a:r>
            <a:endParaRPr lang="en-US"/>
          </a:p>
          <a:p>
            <a:endParaRPr lang="en-GB">
              <a:latin typeface="Arial"/>
              <a:cs typeface="Arial"/>
            </a:endParaRPr>
          </a:p>
          <a:p>
            <a:r>
              <a:rPr lang="en-GB">
                <a:latin typeface="Arial"/>
                <a:cs typeface="Arial"/>
              </a:rPr>
              <a:t>Banyard, P. (2015) </a:t>
            </a:r>
            <a:r>
              <a:rPr lang="en-GB" i="1">
                <a:latin typeface="Arial"/>
                <a:cs typeface="Arial"/>
              </a:rPr>
              <a:t>The Impact of Digital Technologies on Teaching and Learning</a:t>
            </a:r>
            <a:r>
              <a:rPr lang="en-GB">
                <a:latin typeface="Arial"/>
                <a:cs typeface="Arial"/>
              </a:rPr>
              <a:t>, Nottingham ;Trent University</a:t>
            </a:r>
            <a:endParaRPr lang="en-GB"/>
          </a:p>
          <a:p>
            <a:endParaRPr lang="en-GB">
              <a:latin typeface="Arial"/>
              <a:cs typeface="Arial"/>
            </a:endParaRPr>
          </a:p>
          <a:p>
            <a:r>
              <a:rPr lang="en-GB">
                <a:latin typeface="Arial"/>
                <a:cs typeface="Arial"/>
              </a:rPr>
              <a:t>Bell, Emma., Bryman, Alan., and Harley, Bill. (2019). </a:t>
            </a:r>
            <a:r>
              <a:rPr lang="en-GB" i="1">
                <a:latin typeface="Arial"/>
                <a:cs typeface="Arial"/>
              </a:rPr>
              <a:t>Business research methods, </a:t>
            </a:r>
            <a:r>
              <a:rPr lang="en-GB">
                <a:latin typeface="Arial"/>
                <a:cs typeface="Arial"/>
              </a:rPr>
              <a:t>Fifth </a:t>
            </a:r>
            <a:r>
              <a:rPr lang="en-GB" err="1">
                <a:latin typeface="Arial"/>
                <a:cs typeface="Arial"/>
              </a:rPr>
              <a:t>edn</a:t>
            </a:r>
            <a:r>
              <a:rPr lang="en-GB">
                <a:latin typeface="Arial"/>
                <a:cs typeface="Arial"/>
              </a:rPr>
              <a:t>. Oxford University Press.</a:t>
            </a:r>
            <a:endParaRPr lang="en-GB"/>
          </a:p>
          <a:p>
            <a:endParaRPr lang="en-GB">
              <a:latin typeface="Arial"/>
            </a:endParaRPr>
          </a:p>
          <a:p>
            <a:r>
              <a:rPr lang="en-GB">
                <a:latin typeface="Arial"/>
              </a:rPr>
              <a:t>Gopinathan, S., Kaur, A., </a:t>
            </a:r>
            <a:r>
              <a:rPr lang="en-GB" err="1">
                <a:latin typeface="Arial"/>
              </a:rPr>
              <a:t>Veeraya</a:t>
            </a:r>
            <a:r>
              <a:rPr lang="en-GB">
                <a:latin typeface="Arial"/>
              </a:rPr>
              <a:t>, S. and Raman, M., (2022)The Role of Digital Collaboration in Student Engagement towards Enhancing Student Participation during COVID-19. </a:t>
            </a:r>
            <a:r>
              <a:rPr lang="en-GB" i="1">
                <a:latin typeface="Arial"/>
              </a:rPr>
              <a:t>Sustainability</a:t>
            </a:r>
            <a:r>
              <a:rPr lang="en-GB">
                <a:latin typeface="Arial"/>
              </a:rPr>
              <a:t>, 14(11), p.684</a:t>
            </a:r>
            <a:endParaRPr lang="en-GB"/>
          </a:p>
          <a:p>
            <a:endParaRPr lang="en-GB">
              <a:latin typeface="Arial"/>
              <a:cs typeface="Arial"/>
            </a:endParaRPr>
          </a:p>
          <a:p>
            <a:br>
              <a:rPr lang="en-GB">
                <a:latin typeface="Arial"/>
                <a:cs typeface="Arial"/>
              </a:rPr>
            </a:br>
            <a:endParaRPr lang="en-GB">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p:txBody>
      </p:sp>
      <p:sp>
        <p:nvSpPr>
          <p:cNvPr id="2" name="TextBox 1">
            <a:extLst>
              <a:ext uri="{FF2B5EF4-FFF2-40B4-BE49-F238E27FC236}">
                <a16:creationId xmlns:a16="http://schemas.microsoft.com/office/drawing/2014/main" id="{AE1C4C1E-F394-A90D-505E-D1E6DCD402F1}"/>
              </a:ext>
            </a:extLst>
          </p:cNvPr>
          <p:cNvSpPr txBox="1"/>
          <p:nvPr/>
        </p:nvSpPr>
        <p:spPr>
          <a:xfrm>
            <a:off x="2646122" y="986425"/>
            <a:ext cx="47285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References </a:t>
            </a:r>
          </a:p>
        </p:txBody>
      </p:sp>
    </p:spTree>
    <p:extLst>
      <p:ext uri="{BB962C8B-B14F-4D97-AF65-F5344CB8AC3E}">
        <p14:creationId xmlns:p14="http://schemas.microsoft.com/office/powerpoint/2010/main" val="17112452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5" ma:contentTypeDescription="Create a new document." ma:contentTypeScope="" ma:versionID="9edfbbeeb06e85bd22fcca76469c2c3f">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0c458bf654d0bbab2d49b0fe8b6cab87"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BABE53-7792-4587-BE45-C0D364B89BD7}">
  <ds:schemaRefs>
    <ds:schemaRef ds:uri="2c5f1cb7-c8e7-4c33-a07f-489018ddf9f3"/>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B0F3398-A1F4-4B2E-BECD-F0878C0AE71C}">
  <ds:schemaRefs>
    <ds:schemaRef ds:uri="2c5f1cb7-c8e7-4c33-a07f-489018ddf9f3"/>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95981ED-90B5-4F6D-A2C7-2E30B2F013A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HOW DO STUDENTS USE TECHNOLOGY TO COLLABORATE AT UWTSD?</vt:lpstr>
      <vt:lpstr>PowerPoint Presentation</vt:lpstr>
      <vt:lpstr>The purpose of this presentation is to perform a research on students’ confidence in using technology to collaborate in UWTSD.  Research question: Are students confident in using technology to collaborate at UWTSD.</vt:lpstr>
      <vt:lpstr>  Rationale</vt:lpstr>
      <vt:lpstr>Proposed Method</vt:lpstr>
      <vt:lpstr>Ethical considerations      Ethical considerations can be regarded as one of the research's most crucial components. The 10 items below are the most significant guidelines for ethical issues in research according to Bryman and Bell (2007). No harm of any kind should ever be done to research participants. Priority should be given to treating research subjects with respect. Prior to the study, complete consent from the subjects should be obtained. It is necessary to ensure that research participants' privacy is also protected .Furthermore, the confidentiality of the study data should be adequately protected. It is necessary to guarantee the anonymity of the people and organisations taking part in the research. Avoid lying or exaggerating the research's goals and objectives in any way and all affiliations, funding sources, and any conflicts of interest must be disclosed.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IN USING TECHNOLOGY TO COLLABORATE</dc:title>
  <dc:creator>Isaac Njoku (2133548)</dc:creator>
  <cp:revision>224</cp:revision>
  <dcterms:created xsi:type="dcterms:W3CDTF">2022-10-04T15:15:54Z</dcterms:created>
  <dcterms:modified xsi:type="dcterms:W3CDTF">2022-10-14T15:56:07Z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