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82" r:id="rId3"/>
    <p:sldId id="283" r:id="rId4"/>
    <p:sldId id="284" r:id="rId5"/>
    <p:sldId id="285" r:id="rId6"/>
    <p:sldId id="276" r:id="rId7"/>
    <p:sldId id="277" r:id="rId8"/>
    <p:sldId id="279" r:id="rId9"/>
    <p:sldId id="278" r:id="rId10"/>
    <p:sldId id="281" r:id="rId11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878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39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33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30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1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15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16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25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2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D535383E-A2F8-4481-B7FE-B96FD552973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44840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075B4-F8B3-4AB7-B1FF-5EACE5BDA65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8929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2A07A1-6420-49AE-A9EF-195025C9A01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1587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341574BF-9938-45F1-BCBA-7887251ED38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42622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B4B761-9464-404E-A55C-10E2067D86F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3468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F4F5E8-A179-46BB-991D-3E015E972D2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5487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502CEF-2635-4BC0-8987-B5769F6762D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15469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66C7FD5-24AA-45EA-ACBB-14BE4B25B94C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670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0C91FB-2C0D-4E5D-9D0D-BB8F47ADE95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4434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BA0E78-F1D6-47C8-99A5-E9BEDE8ACB4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6681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7A08FC-650E-4872-BB71-FFA2EFF4532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105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7D3A4"/>
            </a:gs>
            <a:gs pos="62000">
              <a:srgbClr val="A29E73"/>
            </a:gs>
            <a:gs pos="100000">
              <a:srgbClr val="908C6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EFEFE"/>
                </a:solidFill>
              </a:defRPr>
            </a:lvl1pPr>
          </a:lstStyle>
          <a:p>
            <a:fld id="{AF2A597C-228D-4033-8EA6-714096719E13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20" r:id="rId8"/>
    <p:sldLayoutId id="2147483921" r:id="rId9"/>
    <p:sldLayoutId id="2147483917" r:id="rId10"/>
    <p:sldLayoutId id="214748391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3.mp4"/><Relationship Id="rId2" Type="http://schemas.openxmlformats.org/officeDocument/2006/relationships/tags" Target="../tags/tag3.xml"/><Relationship Id="rId1" Type="http://schemas.openxmlformats.org/officeDocument/2006/relationships/video" Target="NULL" TargetMode="Externa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media" Target="../media/media5.mp4"/><Relationship Id="rId2" Type="http://schemas.openxmlformats.org/officeDocument/2006/relationships/tags" Target="../tags/tag5.xml"/><Relationship Id="rId1" Type="http://schemas.openxmlformats.org/officeDocument/2006/relationships/video" Target="NULL" TargetMode="Externa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33925" y="2708275"/>
            <a:ext cx="3313113" cy="1701800"/>
          </a:xfrm>
        </p:spPr>
        <p:txBody>
          <a:bodyPr/>
          <a:lstStyle/>
          <a:p>
            <a:pPr eaLnBrk="1" hangingPunct="1"/>
            <a:r>
              <a:rPr lang="en-GB" altLang="en-US" sz="4000"/>
              <a:t>Lecture 7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733925" y="4421188"/>
            <a:ext cx="3309938" cy="1260475"/>
          </a:xfrm>
        </p:spPr>
        <p:txBody>
          <a:bodyPr/>
          <a:lstStyle/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The Chi-squared test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162" y="381000"/>
            <a:ext cx="7024687" cy="1143000"/>
          </a:xfrm>
        </p:spPr>
        <p:txBody>
          <a:bodyPr/>
          <a:lstStyle/>
          <a:p>
            <a:r>
              <a:rPr lang="en-GB" dirty="0"/>
              <a:t>Chi square – in class </a:t>
            </a:r>
            <a:r>
              <a:rPr lang="en-GB" dirty="0" err="1"/>
              <a:t>eg</a:t>
            </a:r>
            <a:r>
              <a:rPr lang="en-GB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2986" y="1981200"/>
            <a:ext cx="6777037" cy="3508375"/>
          </a:xfrm>
        </p:spPr>
        <p:txBody>
          <a:bodyPr/>
          <a:lstStyle/>
          <a:p>
            <a:r>
              <a:rPr lang="en-GB" dirty="0"/>
              <a:t>Cars (DV) and gender (IV).</a:t>
            </a:r>
          </a:p>
          <a:p>
            <a:r>
              <a:rPr lang="en-GB" dirty="0"/>
              <a:t>We predict an association between gender and choice of car (car choice will be dependent on gender)</a:t>
            </a:r>
          </a:p>
          <a:p>
            <a:r>
              <a:rPr lang="en-GB" dirty="0"/>
              <a:t>In particular, significantly higher frequency of males – choosing sports car. Higher frequency of females choosing saloon car. </a:t>
            </a:r>
          </a:p>
        </p:txBody>
      </p:sp>
    </p:spTree>
    <p:extLst>
      <p:ext uri="{BB962C8B-B14F-4D97-AF65-F5344CB8AC3E}">
        <p14:creationId xmlns:p14="http://schemas.microsoft.com/office/powerpoint/2010/main" val="3749821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-228600"/>
            <a:ext cx="7024687" cy="1143000"/>
          </a:xfrm>
        </p:spPr>
        <p:txBody>
          <a:bodyPr/>
          <a:lstStyle/>
          <a:p>
            <a:r>
              <a:rPr lang="en-GB" sz="3600" dirty="0"/>
              <a:t>PPs and findings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28687"/>
            <a:ext cx="7848600" cy="4648199"/>
          </a:xfrm>
        </p:spPr>
        <p:txBody>
          <a:bodyPr/>
          <a:lstStyle/>
          <a:p>
            <a:pPr marL="69850" indent="0">
              <a:buNone/>
            </a:pPr>
            <a:r>
              <a:rPr lang="en-GB" b="1" dirty="0"/>
              <a:t>200 participants – 123 males (61%), 77 females (39%)</a:t>
            </a:r>
          </a:p>
          <a:p>
            <a:pPr marL="69850" indent="0">
              <a:buNone/>
            </a:pPr>
            <a:endParaRPr lang="en-GB" sz="1050" dirty="0"/>
          </a:p>
          <a:p>
            <a:pPr marL="69850" indent="0">
              <a:buNone/>
            </a:pPr>
            <a:r>
              <a:rPr lang="en-GB" dirty="0"/>
              <a:t>85% males – chose sports car compared to only 36% of females. 64% females chose saloon car compared to 15% of males </a:t>
            </a:r>
          </a:p>
          <a:p>
            <a:pPr marL="69850" indent="0">
              <a:buNone/>
            </a:pPr>
            <a:endParaRPr lang="en-GB" sz="800" dirty="0"/>
          </a:p>
          <a:p>
            <a:pPr marL="69850" indent="0">
              <a:buNone/>
            </a:pPr>
            <a:r>
              <a:rPr lang="en-GB" dirty="0"/>
              <a:t>Differences in car choice between males and females were found – the majority of men were more likely to choose the sports car, whereas the majority of women were more likely to choose the saloon car. A chi-squared test indicated a significant association between car choice and gender(χ2 = 51.042, </a:t>
            </a:r>
            <a:r>
              <a:rPr lang="en-GB" dirty="0" err="1"/>
              <a:t>df</a:t>
            </a:r>
            <a:r>
              <a:rPr lang="en-GB" dirty="0"/>
              <a:t> = 1, p&lt;.05). Phi shows that the effect size of the association was large (.505)</a:t>
            </a:r>
          </a:p>
          <a:p>
            <a:pPr marL="69850" indent="0">
              <a:buNone/>
            </a:pPr>
            <a:endParaRPr lang="en-GB" dirty="0"/>
          </a:p>
          <a:p>
            <a:pPr marL="69850" indent="0">
              <a:buNone/>
            </a:pPr>
            <a:endParaRPr lang="en-GB" dirty="0"/>
          </a:p>
          <a:p>
            <a:pPr marL="698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0457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612" y="304800"/>
            <a:ext cx="7024687" cy="1143000"/>
          </a:xfrm>
        </p:spPr>
        <p:txBody>
          <a:bodyPr/>
          <a:lstStyle/>
          <a:p>
            <a:r>
              <a:rPr lang="en-GB" dirty="0"/>
              <a:t>Add different car 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752600"/>
            <a:ext cx="7024687" cy="3660775"/>
          </a:xfrm>
        </p:spPr>
        <p:txBody>
          <a:bodyPr/>
          <a:lstStyle/>
          <a:p>
            <a:r>
              <a:rPr lang="en-GB" dirty="0"/>
              <a:t>Car type (DV) and gender (IV).</a:t>
            </a:r>
          </a:p>
          <a:p>
            <a:r>
              <a:rPr lang="en-GB" dirty="0"/>
              <a:t>We predict an association between gender and car type (car choice will be dependent on gender)</a:t>
            </a:r>
          </a:p>
          <a:p>
            <a:r>
              <a:rPr lang="en-GB" dirty="0"/>
              <a:t>In particular, significantly higher frequency of males – choosing sports type cars (BMW). Higher frequency of females choosing saloon cars (FORD).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1636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162" y="228600"/>
            <a:ext cx="7024687" cy="1143000"/>
          </a:xfrm>
        </p:spPr>
        <p:txBody>
          <a:bodyPr/>
          <a:lstStyle/>
          <a:p>
            <a:r>
              <a:rPr lang="en-GB" dirty="0"/>
              <a:t>RESULTS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3405" y="2819400"/>
            <a:ext cx="7696200" cy="4038600"/>
          </a:xfrm>
        </p:spPr>
        <p:txBody>
          <a:bodyPr/>
          <a:lstStyle/>
          <a:p>
            <a:r>
              <a:rPr lang="en-GB" dirty="0"/>
              <a:t>Differences in car-type choice between different gender were apparent – the majority of males were more likely to choose BMW, whereas the majority of females were more likely to choose Ford. A chi-squared test indicated a significant association between car-type choice and gender (χ2 = 50.189, </a:t>
            </a:r>
            <a:r>
              <a:rPr lang="en-GB" dirty="0" err="1"/>
              <a:t>df</a:t>
            </a:r>
            <a:r>
              <a:rPr lang="en-GB" dirty="0"/>
              <a:t> = 4, p&lt;.05). Cramer’s V shows that the effect size of the association was large (.501)</a:t>
            </a:r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900111" y="1600021"/>
            <a:ext cx="73604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9850" lvl="0" eaLnBrk="0" hangingPunct="0">
              <a:spcBef>
                <a:spcPct val="20000"/>
              </a:spcBef>
              <a:buClr>
                <a:srgbClr val="A9A57C"/>
              </a:buClr>
              <a:buSzPct val="76000"/>
            </a:pPr>
            <a:r>
              <a:rPr lang="en-GB" sz="2400" dirty="0">
                <a:solidFill>
                  <a:srgbClr val="675E47"/>
                </a:solidFill>
                <a:latin typeface="Century Gothic"/>
              </a:rPr>
              <a:t>50% males – chose BMW compared to only 7% of females. 29% females chose Ford compared to 7% of males </a:t>
            </a:r>
          </a:p>
        </p:txBody>
      </p:sp>
    </p:spTree>
    <p:extLst>
      <p:ext uri="{BB962C8B-B14F-4D97-AF65-F5344CB8AC3E}">
        <p14:creationId xmlns:p14="http://schemas.microsoft.com/office/powerpoint/2010/main" val="3608401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F18DD0A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custDataLst>
              <p:tags r:id="rId3"/>
            </p:custDataLst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9144000" cy="6705600"/>
          </a:xfrm>
        </p:spPr>
      </p:pic>
    </p:spTree>
    <p:extLst>
      <p:ext uri="{BB962C8B-B14F-4D97-AF65-F5344CB8AC3E}">
        <p14:creationId xmlns:p14="http://schemas.microsoft.com/office/powerpoint/2010/main" val="359935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778"/>
    </mc:Choice>
    <mc:Fallback xmlns="">
      <p:transition spd="slow" advTm="109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7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8183D09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custDataLst>
              <p:tags r:id="rId3"/>
            </p:custDataLst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7" y="0"/>
            <a:ext cx="9138313" cy="6324600"/>
          </a:xfrm>
        </p:spPr>
      </p:pic>
    </p:spTree>
    <p:extLst>
      <p:ext uri="{BB962C8B-B14F-4D97-AF65-F5344CB8AC3E}">
        <p14:creationId xmlns:p14="http://schemas.microsoft.com/office/powerpoint/2010/main" val="308647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915"/>
    </mc:Choice>
    <mc:Fallback xmlns="">
      <p:transition spd="slow" advTm="2959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591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838200"/>
            <a:ext cx="7024687" cy="1143000"/>
          </a:xfrm>
        </p:spPr>
        <p:txBody>
          <a:bodyPr/>
          <a:lstStyle/>
          <a:p>
            <a:r>
              <a:rPr lang="en-GB" sz="3200" dirty="0"/>
              <a:t>Writing up the results for a chi square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Differences in smoking status between males and females were not found – figures for those who smoked were similar across male and females. A chi-squared test indicated no significant association between smoking status and gender(χ2 (1) = 0.384,  </a:t>
            </a:r>
            <a:r>
              <a:rPr lang="en-GB" i="1" dirty="0"/>
              <a:t>p </a:t>
            </a:r>
            <a:r>
              <a:rPr lang="en-GB" dirty="0"/>
              <a:t>0.536).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tmp6443">
            <a:hlinkClick r:id="" action="ppaction://media"/>
          </p:cNvPr>
          <p:cNvPicPr>
            <a:picLocks noChangeAspect="1"/>
          </p:cNvPicPr>
          <p:nvPr>
            <a:videoFile r:link="rId1"/>
            <p:custDataLst>
              <p:tags r:id="rId2"/>
            </p:custDataLst>
            <p:extLst>
              <p:ext uri="{DAA4B4D4-6D71-4841-9C94-3DE7FCFB9230}">
                <p14:media xmlns:p14="http://schemas.microsoft.com/office/powerpoint/2010/main" r:embed="rId3">
                  <p14:trim end="34.7551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13800" y="101600"/>
            <a:ext cx="2286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09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23"/>
    </mc:Choice>
    <mc:Fallback xmlns="">
      <p:transition spd="slow" advTm="265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52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1E8C61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custDataLst>
              <p:tags r:id="rId3"/>
            </p:custDataLst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82310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1743"/>
    </mc:Choice>
    <mc:Fallback xmlns="">
      <p:transition spd="slow" advTm="421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17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838200"/>
            <a:ext cx="7024687" cy="1143000"/>
          </a:xfrm>
        </p:spPr>
        <p:txBody>
          <a:bodyPr/>
          <a:lstStyle/>
          <a:p>
            <a:r>
              <a:rPr lang="en-GB" sz="3200" dirty="0"/>
              <a:t>Writing up the results for a chi square (2x4)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286000"/>
            <a:ext cx="7024687" cy="3924300"/>
          </a:xfrm>
        </p:spPr>
        <p:txBody>
          <a:bodyPr/>
          <a:lstStyle/>
          <a:p>
            <a:r>
              <a:rPr lang="en-GB" dirty="0"/>
              <a:t>Differences in smoking status between different drinking habits were apparent – the majority of smokers were more likely to drink heavily, whereas the majority of non-smokers were more likely not to drink at all. A chi-squared test indicated a significant association between smoking status and drinking habits (χ2 (4) = 53.678, </a:t>
            </a:r>
            <a:r>
              <a:rPr lang="en-GB" i="1" dirty="0"/>
              <a:t>p </a:t>
            </a:r>
            <a:r>
              <a:rPr lang="en-GB" dirty="0"/>
              <a:t>= 0.00). Cramer’s V shows that the effect size of the association was large (0.518)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tmpFF70">
            <a:hlinkClick r:id="" action="ppaction://media"/>
          </p:cNvPr>
          <p:cNvPicPr>
            <a:picLocks noChangeAspect="1"/>
          </p:cNvPicPr>
          <p:nvPr>
            <a:videoFile r:link="rId1"/>
            <p:custDataLst>
              <p:tags r:id="rId2"/>
            </p:custDataLst>
            <p:extLst>
              <p:ext uri="{DAA4B4D4-6D71-4841-9C94-3DE7FCFB9230}">
                <p14:media xmlns:p14="http://schemas.microsoft.com/office/powerpoint/2010/main" r:embed="rId3">
                  <p14:trim end="68.274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13800" y="101600"/>
            <a:ext cx="2286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05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561"/>
    </mc:Choice>
    <mc:Fallback xmlns="">
      <p:transition spd="slow" advTm="45561"/>
    </mc:Fallback>
  </mc:AlternateContent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MIXSHAPE" val="|embedded=true|recordStart=0|recordEnd=109783|recordLength=109783|start=0|end=109783|audioFormat={00001610-0000-0010-8000-00AA00389B71}|audioRate=44100|muted=false|volume=1|fadeIn=0|fadeOut=0|videoFormat={34363248-0000-0010-8000-00AA00389B71}|videoRate=5|videoWidth=1018|videoHeight=69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MIXSHAPE" val="|embedded=true|recordStart=0|recordEnd=295915|recordLength=295915|start=0|end=295915|audioFormat={00001610-0000-0010-8000-00AA00389B71}|audioRate=44100|muted=false|volume=1|fadeIn=0|fadeOut=0|videoFormat={34363248-0000-0010-8000-00AA00389B71}|videoRate=5|videoWidth=1024|videoHeight=76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MIXSHAPE" val="|streamable=true|audioOnly=true|recordStart=0|recordEnd=26523|recordLength=26557|start=0|end=26523|audioFormat={00001610-0000-0010-8000-00AA00389B71}|audioRate=44100|muted=false|volume=0.8|fadeIn=0|fadeOut=0|videoFormat={34363248-0000-0010-8000-00AA00389B71}|videoRate=15|videoWidth=256|videoHeight=25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MIXSHAPE" val="|embedded=true|recordStart=0|recordEnd=421744|recordLength=421744|start=0|end=421744|audioFormat={00001610-0000-0010-8000-00AA00389B71}|audioRate=44100|muted=false|volume=0.8|fadeIn=0|fadeOut=0|videoFormat={34363248-0000-0010-8000-00AA00389B71}|videoRate=5|videoWidth=1024|videoHeight=76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MIXSHAPE" val="|streamable=true|audioOnly=true|recordStart=0|recordEnd=45561|recordLength=45629|start=0|end=45561|audioFormat={00001610-0000-0010-8000-00AA00389B71}|audioRate=44100|muted=false|volume=0.8|fadeIn=0|fadeOut=0|videoFormat={34363248-0000-0010-8000-00AA00389B71}|videoRate=15|videoWidth=256|videoHeight=25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0</TotalTime>
  <Words>480</Words>
  <Application>Microsoft Office PowerPoint</Application>
  <PresentationFormat>On-screen Show (4:3)</PresentationFormat>
  <Paragraphs>25</Paragraphs>
  <Slides>10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Century Gothic</vt:lpstr>
      <vt:lpstr>Tahoma</vt:lpstr>
      <vt:lpstr>Wingdings 2</vt:lpstr>
      <vt:lpstr>Austin</vt:lpstr>
      <vt:lpstr>Lecture 7</vt:lpstr>
      <vt:lpstr>Chi square – in class eg.</vt:lpstr>
      <vt:lpstr>PPs and findings </vt:lpstr>
      <vt:lpstr>Add different car types</vt:lpstr>
      <vt:lpstr>RESULTS</vt:lpstr>
      <vt:lpstr>PowerPoint Presentation</vt:lpstr>
      <vt:lpstr>PowerPoint Presentation</vt:lpstr>
      <vt:lpstr>Writing up the results for a chi square </vt:lpstr>
      <vt:lpstr>PowerPoint Presentation</vt:lpstr>
      <vt:lpstr>Writing up the results for a chi square (2x4)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Greenway</dc:creator>
  <cp:lastModifiedBy>Charlotte Greenway</cp:lastModifiedBy>
  <cp:revision>47</cp:revision>
  <cp:lastPrinted>1601-01-01T00:00:00Z</cp:lastPrinted>
  <dcterms:created xsi:type="dcterms:W3CDTF">1601-01-01T00:00:00Z</dcterms:created>
  <dcterms:modified xsi:type="dcterms:W3CDTF">2021-01-11T08:59:21Z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