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 id="2147483707" r:id="rId2"/>
  </p:sldMasterIdLst>
  <p:notesMasterIdLst>
    <p:notesMasterId r:id="rId29"/>
  </p:notesMasterIdLst>
  <p:sldIdLst>
    <p:sldId id="518" r:id="rId3"/>
    <p:sldId id="546" r:id="rId4"/>
    <p:sldId id="471" r:id="rId5"/>
    <p:sldId id="353" r:id="rId6"/>
    <p:sldId id="542" r:id="rId7"/>
    <p:sldId id="543" r:id="rId8"/>
    <p:sldId id="544" r:id="rId9"/>
    <p:sldId id="545" r:id="rId10"/>
    <p:sldId id="547" r:id="rId11"/>
    <p:sldId id="523" r:id="rId12"/>
    <p:sldId id="548" r:id="rId13"/>
    <p:sldId id="549" r:id="rId14"/>
    <p:sldId id="551" r:id="rId15"/>
    <p:sldId id="550" r:id="rId16"/>
    <p:sldId id="552" r:id="rId17"/>
    <p:sldId id="553" r:id="rId18"/>
    <p:sldId id="529" r:id="rId19"/>
    <p:sldId id="558" r:id="rId20"/>
    <p:sldId id="557" r:id="rId21"/>
    <p:sldId id="559" r:id="rId22"/>
    <p:sldId id="555" r:id="rId23"/>
    <p:sldId id="556" r:id="rId24"/>
    <p:sldId id="560" r:id="rId25"/>
    <p:sldId id="535" r:id="rId26"/>
    <p:sldId id="554" r:id="rId27"/>
    <p:sldId id="541" r:id="rId28"/>
  </p:sldIdLst>
  <p:sldSz cx="12190413" cy="6859588"/>
  <p:notesSz cx="6858000" cy="9144000"/>
  <p:custDataLst>
    <p:tags r:id="rId3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C0FC"/>
    <a:srgbClr val="BA9829"/>
    <a:srgbClr val="DC2A25"/>
    <a:srgbClr val="8D604A"/>
    <a:srgbClr val="008687"/>
    <a:srgbClr val="DE5193"/>
    <a:srgbClr val="6CBF93"/>
    <a:srgbClr val="873D20"/>
    <a:srgbClr val="F2655C"/>
    <a:srgbClr val="6648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4" autoAdjust="0"/>
    <p:restoredTop sz="97778" autoAdjust="0"/>
  </p:normalViewPr>
  <p:slideViewPr>
    <p:cSldViewPr snapToGrid="0" showGuides="1">
      <p:cViewPr varScale="1">
        <p:scale>
          <a:sx n="74" d="100"/>
          <a:sy n="74" d="100"/>
        </p:scale>
        <p:origin x="816" y="67"/>
      </p:cViewPr>
      <p:guideLst>
        <p:guide orient="horz" pos="2161"/>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ags" Target="tags/tag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2C8C0-A3D3-487B-AECC-CB6663EAE28D}" type="datetimeFigureOut">
              <a:rPr lang="zh-CN" altLang="en-US" smtClean="0"/>
              <a:t>2024/12/9</a:t>
            </a:fld>
            <a:endParaRPr lang="zh-CN" altLang="en-US"/>
          </a:p>
        </p:txBody>
      </p:sp>
      <p:sp>
        <p:nvSpPr>
          <p:cNvPr id="4" name="幻灯片图像占位符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49D3E0-124D-4DFF-AE99-4EA4CC201DB4}" type="slidenum">
              <a:rPr lang="zh-CN" altLang="en-US" smtClean="0"/>
              <a:t>‹#›</a:t>
            </a:fld>
            <a:endParaRPr lang="zh-CN" altLang="en-US"/>
          </a:p>
        </p:txBody>
      </p:sp>
    </p:spTree>
    <p:extLst>
      <p:ext uri="{BB962C8B-B14F-4D97-AF65-F5344CB8AC3E}">
        <p14:creationId xmlns:p14="http://schemas.microsoft.com/office/powerpoint/2010/main" val="941777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3849D3E0-124D-4DFF-AE99-4EA4CC201DB4}" type="slidenum">
              <a:rPr lang="zh-CN" altLang="en-US" smtClean="0"/>
              <a:t>1</a:t>
            </a:fld>
            <a:endParaRPr lang="zh-CN" altLang="en-US"/>
          </a:p>
        </p:txBody>
      </p:sp>
    </p:spTree>
    <p:extLst>
      <p:ext uri="{BB962C8B-B14F-4D97-AF65-F5344CB8AC3E}">
        <p14:creationId xmlns:p14="http://schemas.microsoft.com/office/powerpoint/2010/main" val="2020026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3</a:t>
            </a:fld>
            <a:endParaRPr lang="zh-CN" altLang="en-US"/>
          </a:p>
        </p:txBody>
      </p:sp>
    </p:spTree>
    <p:extLst>
      <p:ext uri="{BB962C8B-B14F-4D97-AF65-F5344CB8AC3E}">
        <p14:creationId xmlns:p14="http://schemas.microsoft.com/office/powerpoint/2010/main" val="802696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4</a:t>
            </a:fld>
            <a:endParaRPr lang="zh-CN" altLang="en-US"/>
          </a:p>
        </p:txBody>
      </p:sp>
    </p:spTree>
    <p:extLst>
      <p:ext uri="{BB962C8B-B14F-4D97-AF65-F5344CB8AC3E}">
        <p14:creationId xmlns:p14="http://schemas.microsoft.com/office/powerpoint/2010/main" val="1121752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10</a:t>
            </a:fld>
            <a:endParaRPr lang="zh-CN" altLang="en-US"/>
          </a:p>
        </p:txBody>
      </p:sp>
    </p:spTree>
    <p:extLst>
      <p:ext uri="{BB962C8B-B14F-4D97-AF65-F5344CB8AC3E}">
        <p14:creationId xmlns:p14="http://schemas.microsoft.com/office/powerpoint/2010/main" val="2302117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17</a:t>
            </a:fld>
            <a:endParaRPr lang="zh-CN" altLang="en-US"/>
          </a:p>
        </p:txBody>
      </p:sp>
    </p:spTree>
    <p:extLst>
      <p:ext uri="{BB962C8B-B14F-4D97-AF65-F5344CB8AC3E}">
        <p14:creationId xmlns:p14="http://schemas.microsoft.com/office/powerpoint/2010/main" val="597798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3849D3E0-124D-4DFF-AE99-4EA4CC201DB4}" type="slidenum">
              <a:rPr lang="zh-CN" altLang="en-US" smtClean="0"/>
              <a:t>24</a:t>
            </a:fld>
            <a:endParaRPr lang="zh-CN" altLang="en-US"/>
          </a:p>
        </p:txBody>
      </p:sp>
    </p:spTree>
    <p:extLst>
      <p:ext uri="{BB962C8B-B14F-4D97-AF65-F5344CB8AC3E}">
        <p14:creationId xmlns:p14="http://schemas.microsoft.com/office/powerpoint/2010/main" val="2081261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49D3E0-124D-4DFF-AE99-4EA4CC201DB4}" type="slidenum">
              <a:rPr kumimoji="0" lang="zh-CN" altLang="en-US" sz="1200" b="0" i="0" u="none" strike="noStrike" kern="1200" cap="none" spc="0" normalizeH="0" baseline="0" noProof="0" smtClean="0">
                <a:ln>
                  <a:noFill/>
                </a:ln>
                <a:solidFill>
                  <a:prstClr val="black"/>
                </a:solidFill>
                <a:effectLst/>
                <a:uLnTx/>
                <a:uFillTx/>
                <a:latin typeface="等线"/>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zh-CN" altLang="en-US" sz="12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spTree>
    <p:extLst>
      <p:ext uri="{BB962C8B-B14F-4D97-AF65-F5344CB8AC3E}">
        <p14:creationId xmlns:p14="http://schemas.microsoft.com/office/powerpoint/2010/main" val="1000690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hyperlink" Target="http://www.1ppt.com/hangye/"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282" y="2130922"/>
            <a:ext cx="10361851" cy="1470365"/>
          </a:xfrm>
        </p:spPr>
        <p:txBody>
          <a:bodyPr/>
          <a:lstStyle/>
          <a:p>
            <a:r>
              <a:rPr lang="en-US"/>
              <a:t>Click to edit Master title style</a:t>
            </a:r>
          </a:p>
        </p:txBody>
      </p:sp>
      <p:sp>
        <p:nvSpPr>
          <p:cNvPr id="3" name="Subtitle 2"/>
          <p:cNvSpPr>
            <a:spLocks noGrp="1"/>
          </p:cNvSpPr>
          <p:nvPr>
            <p:ph type="subTitle" idx="1"/>
          </p:nvPr>
        </p:nvSpPr>
        <p:spPr>
          <a:xfrm>
            <a:off x="1828563" y="3887100"/>
            <a:ext cx="8533289" cy="1753006"/>
          </a:xfrm>
        </p:spPr>
        <p:txBody>
          <a:bodyPr/>
          <a:lstStyle>
            <a:lvl1pPr marL="0" indent="0" algn="ctr">
              <a:buNone/>
              <a:defRPr>
                <a:solidFill>
                  <a:schemeClr val="tx1">
                    <a:tint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a:defRPr/>
            </a:pPr>
            <a:fld id="{406E9206-D2D6-4057-92D4-39C87A03E66D}"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589626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C052E9E1-D97D-4C90-BB96-FA1ED58B786F}"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911562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960" y="4407923"/>
            <a:ext cx="10361851" cy="1362390"/>
          </a:xfrm>
        </p:spPr>
        <p:txBody>
          <a:bodyPr anchor="t"/>
          <a:lstStyle>
            <a:lvl1pPr algn="l">
              <a:defRPr sz="5400" b="1" cap="all"/>
            </a:lvl1pPr>
          </a:lstStyle>
          <a:p>
            <a:r>
              <a:rPr lang="en-US"/>
              <a:t>Click to edit Master title style</a:t>
            </a:r>
          </a:p>
        </p:txBody>
      </p:sp>
      <p:sp>
        <p:nvSpPr>
          <p:cNvPr id="3" name="Text Placeholder 2"/>
          <p:cNvSpPr>
            <a:spLocks noGrp="1"/>
          </p:cNvSpPr>
          <p:nvPr>
            <p:ph type="body" idx="1"/>
          </p:nvPr>
        </p:nvSpPr>
        <p:spPr>
          <a:xfrm>
            <a:off x="962960" y="2907387"/>
            <a:ext cx="10361851" cy="1500534"/>
          </a:xfrm>
        </p:spPr>
        <p:txBody>
          <a:bodyPr anchor="b"/>
          <a:lstStyle>
            <a:lvl1pPr marL="0" indent="0">
              <a:buNone/>
              <a:defRPr sz="2700">
                <a:solidFill>
                  <a:schemeClr val="tx1">
                    <a:tint val="75000"/>
                  </a:schemeClr>
                </a:solidFill>
              </a:defRPr>
            </a:lvl1pPr>
            <a:lvl2pPr marL="609585" indent="0">
              <a:buNone/>
              <a:defRPr sz="2400">
                <a:solidFill>
                  <a:schemeClr val="tx1">
                    <a:tint val="75000"/>
                  </a:schemeClr>
                </a:solidFill>
              </a:defRPr>
            </a:lvl2pPr>
            <a:lvl3pPr marL="1219170" indent="0">
              <a:buNone/>
              <a:defRPr sz="2200">
                <a:solidFill>
                  <a:schemeClr val="tx1">
                    <a:tint val="75000"/>
                  </a:schemeClr>
                </a:solidFill>
              </a:defRPr>
            </a:lvl3pPr>
            <a:lvl4pPr marL="1828754" indent="0">
              <a:buNone/>
              <a:defRPr sz="1900">
                <a:solidFill>
                  <a:schemeClr val="tx1">
                    <a:tint val="75000"/>
                  </a:schemeClr>
                </a:solidFill>
              </a:defRPr>
            </a:lvl4pPr>
            <a:lvl5pPr marL="2438339" indent="0">
              <a:buNone/>
              <a:defRPr sz="1900">
                <a:solidFill>
                  <a:schemeClr val="tx1">
                    <a:tint val="75000"/>
                  </a:schemeClr>
                </a:solidFill>
              </a:defRPr>
            </a:lvl5pPr>
            <a:lvl6pPr marL="3047924" indent="0">
              <a:buNone/>
              <a:defRPr sz="1900">
                <a:solidFill>
                  <a:schemeClr val="tx1">
                    <a:tint val="75000"/>
                  </a:schemeClr>
                </a:solidFill>
              </a:defRPr>
            </a:lvl6pPr>
            <a:lvl7pPr marL="3657509" indent="0">
              <a:buNone/>
              <a:defRPr sz="1900">
                <a:solidFill>
                  <a:schemeClr val="tx1">
                    <a:tint val="75000"/>
                  </a:schemeClr>
                </a:solidFill>
              </a:defRPr>
            </a:lvl7pPr>
            <a:lvl8pPr marL="4267093" indent="0">
              <a:buNone/>
              <a:defRPr sz="1900">
                <a:solidFill>
                  <a:schemeClr val="tx1">
                    <a:tint val="75000"/>
                  </a:schemeClr>
                </a:solidFill>
              </a:defRPr>
            </a:lvl8pPr>
            <a:lvl9pPr marL="4876678"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14779EE-1E16-4CC5-A459-C716090F6017}"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651570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522" y="1600572"/>
            <a:ext cx="5384099" cy="4527011"/>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6794" y="1600572"/>
            <a:ext cx="5384099" cy="4527011"/>
          </a:xfrm>
        </p:spPr>
        <p:txBody>
          <a:bodyPr/>
          <a:lstStyle>
            <a:lvl1pPr>
              <a:defRPr sz="38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A3311C9F-D64E-4824-A709-CF61DE4E0BDD}"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69661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522" y="1535469"/>
            <a:ext cx="5386216" cy="639911"/>
          </a:xfrm>
        </p:spPr>
        <p:txBody>
          <a:bodyPr anchor="b"/>
          <a:lstStyle>
            <a:lvl1pPr marL="0" indent="0">
              <a:buNone/>
              <a:defRPr sz="3200" b="1"/>
            </a:lvl1pPr>
            <a:lvl2pPr marL="609585" indent="0">
              <a:buNone/>
              <a:defRPr sz="2700" b="1"/>
            </a:lvl2pPr>
            <a:lvl3pPr marL="1219170" indent="0">
              <a:buNone/>
              <a:defRPr sz="2400" b="1"/>
            </a:lvl3pPr>
            <a:lvl4pPr marL="1828754" indent="0">
              <a:buNone/>
              <a:defRPr sz="2200" b="1"/>
            </a:lvl4pPr>
            <a:lvl5pPr marL="2438339" indent="0">
              <a:buNone/>
              <a:defRPr sz="2200" b="1"/>
            </a:lvl5pPr>
            <a:lvl6pPr marL="3047924" indent="0">
              <a:buNone/>
              <a:defRPr sz="2200" b="1"/>
            </a:lvl6pPr>
            <a:lvl7pPr marL="3657509" indent="0">
              <a:buNone/>
              <a:defRPr sz="2200" b="1"/>
            </a:lvl7pPr>
            <a:lvl8pPr marL="4267093" indent="0">
              <a:buNone/>
              <a:defRPr sz="2200" b="1"/>
            </a:lvl8pPr>
            <a:lvl9pPr marL="4876678" indent="0">
              <a:buNone/>
              <a:defRPr sz="2200" b="1"/>
            </a:lvl9pPr>
          </a:lstStyle>
          <a:p>
            <a:pPr lvl="0"/>
            <a:r>
              <a:rPr lang="en-US"/>
              <a:t>Click to edit Master text styles</a:t>
            </a:r>
          </a:p>
        </p:txBody>
      </p:sp>
      <p:sp>
        <p:nvSpPr>
          <p:cNvPr id="4" name="Content Placeholder 3"/>
          <p:cNvSpPr>
            <a:spLocks noGrp="1"/>
          </p:cNvSpPr>
          <p:nvPr>
            <p:ph sz="half" idx="2"/>
          </p:nvPr>
        </p:nvSpPr>
        <p:spPr>
          <a:xfrm>
            <a:off x="609522" y="2175380"/>
            <a:ext cx="5386216"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2567" y="1535469"/>
            <a:ext cx="5388332" cy="639911"/>
          </a:xfrm>
        </p:spPr>
        <p:txBody>
          <a:bodyPr anchor="b"/>
          <a:lstStyle>
            <a:lvl1pPr marL="0" indent="0">
              <a:buNone/>
              <a:defRPr sz="3200" b="1"/>
            </a:lvl1pPr>
            <a:lvl2pPr marL="609585" indent="0">
              <a:buNone/>
              <a:defRPr sz="2700" b="1"/>
            </a:lvl2pPr>
            <a:lvl3pPr marL="1219170" indent="0">
              <a:buNone/>
              <a:defRPr sz="2400" b="1"/>
            </a:lvl3pPr>
            <a:lvl4pPr marL="1828754" indent="0">
              <a:buNone/>
              <a:defRPr sz="2200" b="1"/>
            </a:lvl4pPr>
            <a:lvl5pPr marL="2438339" indent="0">
              <a:buNone/>
              <a:defRPr sz="2200" b="1"/>
            </a:lvl5pPr>
            <a:lvl6pPr marL="3047924" indent="0">
              <a:buNone/>
              <a:defRPr sz="2200" b="1"/>
            </a:lvl6pPr>
            <a:lvl7pPr marL="3657509" indent="0">
              <a:buNone/>
              <a:defRPr sz="2200" b="1"/>
            </a:lvl7pPr>
            <a:lvl8pPr marL="4267093" indent="0">
              <a:buNone/>
              <a:defRPr sz="2200" b="1"/>
            </a:lvl8pPr>
            <a:lvl9pPr marL="4876678"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192567" y="2175380"/>
            <a:ext cx="5388332"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0A4318BD-B3C6-4D4B-B871-C29490A2E55A}"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549414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522" y="1535469"/>
            <a:ext cx="5386216" cy="639911"/>
          </a:xfrm>
        </p:spPr>
        <p:txBody>
          <a:bodyPr anchor="b"/>
          <a:lstStyle>
            <a:lvl1pPr marL="0" indent="0">
              <a:buNone/>
              <a:defRPr sz="3200" b="1"/>
            </a:lvl1pPr>
            <a:lvl2pPr marL="609585" indent="0">
              <a:buNone/>
              <a:defRPr sz="2700" b="1"/>
            </a:lvl2pPr>
            <a:lvl3pPr marL="1219170" indent="0">
              <a:buNone/>
              <a:defRPr sz="2400" b="1"/>
            </a:lvl3pPr>
            <a:lvl4pPr marL="1828754" indent="0">
              <a:buNone/>
              <a:defRPr sz="2200" b="1"/>
            </a:lvl4pPr>
            <a:lvl5pPr marL="2438339" indent="0">
              <a:buNone/>
              <a:defRPr sz="2200" b="1"/>
            </a:lvl5pPr>
            <a:lvl6pPr marL="3047924" indent="0">
              <a:buNone/>
              <a:defRPr sz="2200" b="1"/>
            </a:lvl6pPr>
            <a:lvl7pPr marL="3657509" indent="0">
              <a:buNone/>
              <a:defRPr sz="2200" b="1"/>
            </a:lvl7pPr>
            <a:lvl8pPr marL="4267093" indent="0">
              <a:buNone/>
              <a:defRPr sz="2200" b="1"/>
            </a:lvl8pPr>
            <a:lvl9pPr marL="4876678" indent="0">
              <a:buNone/>
              <a:defRPr sz="2200" b="1"/>
            </a:lvl9pPr>
          </a:lstStyle>
          <a:p>
            <a:pPr lvl="0"/>
            <a:r>
              <a:rPr lang="en-US"/>
              <a:t>Click to edit Master text styles</a:t>
            </a:r>
          </a:p>
        </p:txBody>
      </p:sp>
      <p:sp>
        <p:nvSpPr>
          <p:cNvPr id="4" name="Content Placeholder 3"/>
          <p:cNvSpPr>
            <a:spLocks noGrp="1"/>
          </p:cNvSpPr>
          <p:nvPr>
            <p:ph sz="half" idx="2"/>
          </p:nvPr>
        </p:nvSpPr>
        <p:spPr>
          <a:xfrm>
            <a:off x="609522" y="2175380"/>
            <a:ext cx="5386216"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2567" y="1535469"/>
            <a:ext cx="5388332" cy="639911"/>
          </a:xfrm>
        </p:spPr>
        <p:txBody>
          <a:bodyPr anchor="b"/>
          <a:lstStyle>
            <a:lvl1pPr marL="0" indent="0">
              <a:buNone/>
              <a:defRPr sz="3200" b="1"/>
            </a:lvl1pPr>
            <a:lvl2pPr marL="609585" indent="0">
              <a:buNone/>
              <a:defRPr sz="2700" b="1"/>
            </a:lvl2pPr>
            <a:lvl3pPr marL="1219170" indent="0">
              <a:buNone/>
              <a:defRPr sz="2400" b="1"/>
            </a:lvl3pPr>
            <a:lvl4pPr marL="1828754" indent="0">
              <a:buNone/>
              <a:defRPr sz="2200" b="1"/>
            </a:lvl4pPr>
            <a:lvl5pPr marL="2438339" indent="0">
              <a:buNone/>
              <a:defRPr sz="2200" b="1"/>
            </a:lvl5pPr>
            <a:lvl6pPr marL="3047924" indent="0">
              <a:buNone/>
              <a:defRPr sz="2200" b="1"/>
            </a:lvl6pPr>
            <a:lvl7pPr marL="3657509" indent="0">
              <a:buNone/>
              <a:defRPr sz="2200" b="1"/>
            </a:lvl7pPr>
            <a:lvl8pPr marL="4267093" indent="0">
              <a:buNone/>
              <a:defRPr sz="2200" b="1"/>
            </a:lvl8pPr>
            <a:lvl9pPr marL="4876678" indent="0">
              <a:buNone/>
              <a:defRPr sz="2200" b="1"/>
            </a:lvl9pPr>
          </a:lstStyle>
          <a:p>
            <a:pPr lvl="0"/>
            <a:r>
              <a:rPr lang="en-US"/>
              <a:t>Click to edit Master text styles</a:t>
            </a:r>
          </a:p>
        </p:txBody>
      </p:sp>
      <p:sp>
        <p:nvSpPr>
          <p:cNvPr id="6" name="Content Placeholder 5"/>
          <p:cNvSpPr>
            <a:spLocks noGrp="1"/>
          </p:cNvSpPr>
          <p:nvPr>
            <p:ph sz="quarter" idx="4"/>
          </p:nvPr>
        </p:nvSpPr>
        <p:spPr>
          <a:xfrm>
            <a:off x="6192567" y="2175380"/>
            <a:ext cx="5388332" cy="3952203"/>
          </a:xfrm>
        </p:spPr>
        <p:txBody>
          <a:bodyPr/>
          <a:lstStyle>
            <a:lvl1pPr>
              <a:defRPr sz="3200"/>
            </a:lvl1pPr>
            <a:lvl2pPr>
              <a:defRPr sz="2700"/>
            </a:lvl2pPr>
            <a:lvl3pPr>
              <a:defRPr sz="24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0A4318BD-B3C6-4D4B-B871-C29490A2E55A}"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
        <p:nvSpPr>
          <p:cNvPr id="11" name="TextBox 4">
            <a:extLst>
              <a:ext uri="{FF2B5EF4-FFF2-40B4-BE49-F238E27FC236}">
                <a16:creationId xmlns:a16="http://schemas.microsoft.com/office/drawing/2014/main" id="{37C919DA-4427-67DB-0CD4-19C298B4A831}"/>
              </a:ext>
            </a:extLst>
          </p:cNvPr>
          <p:cNvSpPr txBox="1"/>
          <p:nvPr userDrawn="1"/>
        </p:nvSpPr>
        <p:spPr>
          <a:xfrm>
            <a:off x="1862471" y="6704076"/>
            <a:ext cx="1440159" cy="118430"/>
          </a:xfrm>
          <a:prstGeom prst="rect">
            <a:avLst/>
          </a:prstGeom>
          <a:noFill/>
        </p:spPr>
        <p:txBody>
          <a:bodyPr wrap="square" rtlCol="0">
            <a:spAutoFit/>
          </a:bodyPr>
          <a:lstStyle/>
          <a:p>
            <a:pPr>
              <a:lnSpc>
                <a:spcPct val="200000"/>
              </a:lnSpc>
            </a:pPr>
            <a:r>
              <a:rPr lang="zh-CN" altLang="en-US" sz="100" dirty="0">
                <a:solidFill>
                  <a:prstClr val="black"/>
                </a:solidFill>
                <a:latin typeface="微软雅黑" panose="020B0503020204020204" pitchFamily="34" charset="-122"/>
                <a:hlinkClick r:id="rId2"/>
              </a:rPr>
              <a:t>行业</a:t>
            </a:r>
            <a:r>
              <a:rPr lang="en-US" altLang="zh-CN" sz="100" dirty="0">
                <a:solidFill>
                  <a:prstClr val="black"/>
                </a:solidFill>
                <a:latin typeface="微软雅黑" panose="020B0503020204020204" pitchFamily="34" charset="-122"/>
                <a:hlinkClick r:id="rId2"/>
              </a:rPr>
              <a:t>PPT</a:t>
            </a:r>
            <a:r>
              <a:rPr lang="zh-CN" altLang="en-US" sz="100" dirty="0">
                <a:solidFill>
                  <a:prstClr val="black"/>
                </a:solidFill>
                <a:latin typeface="微软雅黑" panose="020B0503020204020204" pitchFamily="34" charset="-122"/>
                <a:hlinkClick r:id="rId2"/>
              </a:rPr>
              <a:t>模板</a:t>
            </a:r>
            <a:r>
              <a:rPr lang="en-US" altLang="zh-CN" sz="100" dirty="0">
                <a:solidFill>
                  <a:prstClr val="black"/>
                </a:solidFill>
                <a:latin typeface="微软雅黑" panose="020B0503020204020204" pitchFamily="34" charset="-122"/>
              </a:rPr>
              <a:t>http://www.1ppt.com/hangye/</a:t>
            </a:r>
          </a:p>
        </p:txBody>
      </p:sp>
    </p:spTree>
    <p:extLst>
      <p:ext uri="{BB962C8B-B14F-4D97-AF65-F5344CB8AC3E}">
        <p14:creationId xmlns:p14="http://schemas.microsoft.com/office/powerpoint/2010/main" val="3574367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E14CAFC4-799C-4CDE-B92B-8C262F06CF3E}"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840117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圆角矩形 4"/>
          <p:cNvSpPr/>
          <p:nvPr userDrawn="1"/>
        </p:nvSpPr>
        <p:spPr>
          <a:xfrm>
            <a:off x="1139485" y="1031497"/>
            <a:ext cx="9911444" cy="42900"/>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宋体" panose="02010600030101010101" pitchFamily="2" charset="-122"/>
              <a:cs typeface="+mn-cs"/>
            </a:endParaRPr>
          </a:p>
        </p:txBody>
      </p:sp>
      <p:sp>
        <p:nvSpPr>
          <p:cNvPr id="6" name="圆角矩形 5"/>
          <p:cNvSpPr/>
          <p:nvPr userDrawn="1"/>
        </p:nvSpPr>
        <p:spPr>
          <a:xfrm>
            <a:off x="5899289" y="6453393"/>
            <a:ext cx="391838" cy="22015"/>
          </a:xfrm>
          <a:prstGeom prst="roundRect">
            <a:avLst>
              <a:gd name="adj" fmla="val 50000"/>
            </a:avLst>
          </a:prstGeom>
          <a:gradFill>
            <a:gsLst>
              <a:gs pos="0">
                <a:schemeClr val="bg1">
                  <a:lumMod val="75000"/>
                </a:schemeClr>
              </a:gs>
              <a:gs pos="10000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8" rIns="91436" bIns="45718"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宋体" panose="02010600030101010101" pitchFamily="2" charset="-122"/>
              <a:cs typeface="+mn-cs"/>
            </a:endParaRPr>
          </a:p>
        </p:txBody>
      </p:sp>
      <p:sp>
        <p:nvSpPr>
          <p:cNvPr id="7" name="日期占位符 6"/>
          <p:cNvSpPr>
            <a:spLocks noGrp="1"/>
          </p:cNvSpPr>
          <p:nvPr>
            <p:ph type="dt" sz="half" idx="10"/>
          </p:nvPr>
        </p:nvSpPr>
        <p:spPr/>
        <p:txBody>
          <a:bodyPr/>
          <a:lstStyle/>
          <a:p>
            <a:pPr>
              <a:defRPr/>
            </a:pPr>
            <a:fld id="{3E729073-8FFE-4F18-B513-07581FC6638E}"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9" name="灯片编号占位符 8"/>
          <p:cNvSpPr>
            <a:spLocks noGrp="1"/>
          </p:cNvSpPr>
          <p:nvPr>
            <p:ph type="sldNum" sz="quarter" idx="12"/>
          </p:nvPr>
        </p:nvSpPr>
        <p:spPr>
          <a:xfrm>
            <a:off x="4672992" y="6397708"/>
            <a:ext cx="2844430" cy="365210"/>
          </a:xfrm>
        </p:spPr>
        <p:txBody>
          <a:bodyPr/>
          <a:lstStyle>
            <a:lvl1pPr algn="ctr">
              <a:defRPr>
                <a:latin typeface="ITC Avant Garde Std Bk" panose="020B0502020202020204" pitchFamily="34" charset="0"/>
              </a:defRPr>
            </a:lvl1p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696887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5321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24" y="273113"/>
            <a:ext cx="4010562" cy="1162320"/>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4766113" y="273117"/>
            <a:ext cx="6814780" cy="5854468"/>
          </a:xfrm>
        </p:spPr>
        <p:txBody>
          <a:bodyPr/>
          <a:lstStyle>
            <a:lvl1pPr>
              <a:defRPr sz="4300"/>
            </a:lvl1pPr>
            <a:lvl2pPr>
              <a:defRPr sz="38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24" y="1435437"/>
            <a:ext cx="4010562" cy="4692149"/>
          </a:xfrm>
        </p:spPr>
        <p:txBody>
          <a:bodyPr/>
          <a:lstStyle>
            <a:lvl1pPr marL="0" indent="0">
              <a:buNone/>
              <a:defRPr sz="1900"/>
            </a:lvl1pPr>
            <a:lvl2pPr marL="609585" indent="0">
              <a:buNone/>
              <a:defRPr sz="1600"/>
            </a:lvl2pPr>
            <a:lvl3pPr marL="1219170" indent="0">
              <a:buNone/>
              <a:defRPr sz="1400"/>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3C7FCF6-76BD-4495-B08F-4C059D2BA31F}"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971293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406" y="4801714"/>
            <a:ext cx="7314248" cy="566870"/>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2389406" y="612918"/>
            <a:ext cx="7314248" cy="4115753"/>
          </a:xfrm>
        </p:spPr>
        <p:txBody>
          <a:bodyPr/>
          <a:lstStyle>
            <a:lvl1pPr marL="0" indent="0">
              <a:buNone/>
              <a:defRPr sz="4300"/>
            </a:lvl1pPr>
            <a:lvl2pPr marL="609585" indent="0">
              <a:buNone/>
              <a:defRPr sz="3800"/>
            </a:lvl2pPr>
            <a:lvl3pPr marL="1219170" indent="0">
              <a:buNone/>
              <a:defRPr sz="3200"/>
            </a:lvl3pPr>
            <a:lvl4pPr marL="1828754" indent="0">
              <a:buNone/>
              <a:defRPr sz="2700"/>
            </a:lvl4pPr>
            <a:lvl5pPr marL="2438339" indent="0">
              <a:buNone/>
              <a:defRPr sz="2700"/>
            </a:lvl5pPr>
            <a:lvl6pPr marL="3047924" indent="0">
              <a:buNone/>
              <a:defRPr sz="2700"/>
            </a:lvl6pPr>
            <a:lvl7pPr marL="3657509" indent="0">
              <a:buNone/>
              <a:defRPr sz="2700"/>
            </a:lvl7pPr>
            <a:lvl8pPr marL="4267093" indent="0">
              <a:buNone/>
              <a:defRPr sz="2700"/>
            </a:lvl8pPr>
            <a:lvl9pPr marL="4876678" indent="0">
              <a:buNone/>
              <a:defRPr sz="2700"/>
            </a:lvl9pPr>
          </a:lstStyle>
          <a:p>
            <a:endParaRPr lang="en-US" dirty="0"/>
          </a:p>
        </p:txBody>
      </p:sp>
      <p:sp>
        <p:nvSpPr>
          <p:cNvPr id="4" name="Text Placeholder 3"/>
          <p:cNvSpPr>
            <a:spLocks noGrp="1"/>
          </p:cNvSpPr>
          <p:nvPr>
            <p:ph type="body" sz="half" idx="2"/>
          </p:nvPr>
        </p:nvSpPr>
        <p:spPr>
          <a:xfrm>
            <a:off x="2389406" y="5368584"/>
            <a:ext cx="7314248" cy="805049"/>
          </a:xfrm>
        </p:spPr>
        <p:txBody>
          <a:bodyPr/>
          <a:lstStyle>
            <a:lvl1pPr marL="0" indent="0">
              <a:buNone/>
              <a:defRPr sz="1900"/>
            </a:lvl1pPr>
            <a:lvl2pPr marL="609585" indent="0">
              <a:buNone/>
              <a:defRPr sz="1600"/>
            </a:lvl2pPr>
            <a:lvl3pPr marL="1219170" indent="0">
              <a:buNone/>
              <a:defRPr sz="1400"/>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257577C-F53D-4BB9-9408-EB84DEB3CD80}"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037326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77D58058-BD14-4845-947D-4A9B79A00D09}"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2838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8050" y="274704"/>
            <a:ext cx="2742843" cy="58528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522" y="274704"/>
            <a:ext cx="8025355" cy="58528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18ECB469-C949-4E3F-B0CB-0C15DA7B7F92}"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004671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125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521" y="274701"/>
            <a:ext cx="10971372" cy="1143265"/>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609521" y="1600571"/>
            <a:ext cx="10971372" cy="4527011"/>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a:lstStyle/>
          <a:p>
            <a:fld id="{2E3AAC11-D570-4EA9-AFC0-30FB72BA45EB}" type="datetimeFigureOut">
              <a:rPr lang="zh-CN" altLang="en-US" smtClean="0"/>
              <a:t>2024/12/9</a:t>
            </a:fld>
            <a:endParaRPr lang="zh-CN" altLang="en-US"/>
          </a:p>
        </p:txBody>
      </p:sp>
      <p:sp>
        <p:nvSpPr>
          <p:cNvPr id="5" name="页脚占位符 4"/>
          <p:cNvSpPr>
            <a:spLocks noGrp="1"/>
          </p:cNvSpPr>
          <p:nvPr>
            <p:ph type="ftr" sz="quarter" idx="11"/>
          </p:nvPr>
        </p:nvSpPr>
        <p:spPr>
          <a:xfrm>
            <a:off x="4165058" y="6357822"/>
            <a:ext cx="3860297" cy="365210"/>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a:lstStyle/>
          <a:p>
            <a:fld id="{55ECCFAA-F4FB-487C-9F1E-C8836D0C3DC9}" type="slidenum">
              <a:rPr lang="zh-CN" altLang="en-US" smtClean="0"/>
              <a:t>‹#›</a:t>
            </a:fld>
            <a:endParaRPr lang="zh-CN" altLang="en-US"/>
          </a:p>
        </p:txBody>
      </p:sp>
    </p:spTree>
    <p:extLst>
      <p:ext uri="{BB962C8B-B14F-4D97-AF65-F5344CB8AC3E}">
        <p14:creationId xmlns:p14="http://schemas.microsoft.com/office/powerpoint/2010/main" val="1078491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1" y="274702"/>
            <a:ext cx="8025355" cy="5852880"/>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a:lstStyle/>
          <a:p>
            <a:fld id="{2E3AAC11-D570-4EA9-AFC0-30FB72BA45EB}" type="datetimeFigureOut">
              <a:rPr lang="zh-CN" altLang="en-US" smtClean="0"/>
              <a:t>2024/12/9</a:t>
            </a:fld>
            <a:endParaRPr lang="zh-CN" altLang="en-US"/>
          </a:p>
        </p:txBody>
      </p:sp>
      <p:sp>
        <p:nvSpPr>
          <p:cNvPr id="5" name="页脚占位符 4"/>
          <p:cNvSpPr>
            <a:spLocks noGrp="1"/>
          </p:cNvSpPr>
          <p:nvPr>
            <p:ph type="ftr" sz="quarter" idx="11"/>
          </p:nvPr>
        </p:nvSpPr>
        <p:spPr>
          <a:xfrm>
            <a:off x="4165058" y="6357822"/>
            <a:ext cx="3860297" cy="365210"/>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a:lstStyle/>
          <a:p>
            <a:fld id="{55ECCFAA-F4FB-487C-9F1E-C8836D0C3DC9}" type="slidenum">
              <a:rPr lang="zh-CN" altLang="en-US" smtClean="0"/>
              <a:t>‹#›</a:t>
            </a:fld>
            <a:endParaRPr lang="zh-CN" altLang="en-US"/>
          </a:p>
        </p:txBody>
      </p:sp>
    </p:spTree>
    <p:extLst>
      <p:ext uri="{BB962C8B-B14F-4D97-AF65-F5344CB8AC3E}">
        <p14:creationId xmlns:p14="http://schemas.microsoft.com/office/powerpoint/2010/main" val="935768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7865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521" y="274703"/>
            <a:ext cx="10971372" cy="1143265"/>
          </a:xfrm>
          <a:prstGeom prst="rect">
            <a:avLst/>
          </a:prstGeom>
        </p:spPr>
        <p:txBody>
          <a:bodyPr vert="horz" lIns="91436" tIns="45718" rIns="91436" bIns="45718" rtlCol="0" anchor="ctr">
            <a:normAutofit/>
          </a:bodyPr>
          <a:lstStyle/>
          <a:p>
            <a:r>
              <a:rPr lang="en-US" dirty="0"/>
              <a:t>Click to edit Master title style</a:t>
            </a:r>
          </a:p>
        </p:txBody>
      </p:sp>
      <p:sp>
        <p:nvSpPr>
          <p:cNvPr id="3" name="Text Placeholder 2"/>
          <p:cNvSpPr>
            <a:spLocks noGrp="1"/>
          </p:cNvSpPr>
          <p:nvPr>
            <p:ph type="body" idx="1"/>
          </p:nvPr>
        </p:nvSpPr>
        <p:spPr>
          <a:xfrm>
            <a:off x="609521" y="1600572"/>
            <a:ext cx="10971372" cy="4527011"/>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521" y="6357825"/>
            <a:ext cx="2844430" cy="365210"/>
          </a:xfrm>
          <a:prstGeom prst="rect">
            <a:avLst/>
          </a:prstGeom>
        </p:spPr>
        <p:txBody>
          <a:bodyPr vert="horz" lIns="91436" tIns="45718" rIns="91436" bIns="45718" rtlCol="0" anchor="ctr"/>
          <a:lstStyle>
            <a:lvl1pPr algn="l">
              <a:defRPr sz="1600">
                <a:solidFill>
                  <a:schemeClr val="tx1">
                    <a:tint val="75000"/>
                  </a:schemeClr>
                </a:solidFill>
              </a:defRPr>
            </a:lvl1pPr>
          </a:lstStyle>
          <a:p>
            <a:pPr>
              <a:defRPr/>
            </a:pPr>
            <a:fld id="{9196EC2F-0988-4314-AD4B-24FF16D7B45E}" type="datetime1">
              <a:rPr lang="en-US" altLang="zh-CN" smtClean="0">
                <a:solidFill>
                  <a:prstClr val="black">
                    <a:tint val="75000"/>
                  </a:prstClr>
                </a:solidFill>
              </a:rPr>
              <a:pPr>
                <a:defRPr/>
              </a:pPr>
              <a:t>12/9/2024</a:t>
            </a:fld>
            <a:endParaRPr lang="en-US" dirty="0">
              <a:solidFill>
                <a:prstClr val="black">
                  <a:tint val="75000"/>
                </a:prstClr>
              </a:solidFill>
            </a:endParaRPr>
          </a:p>
        </p:txBody>
      </p:sp>
      <p:sp>
        <p:nvSpPr>
          <p:cNvPr id="5" name="Footer Placeholder 4"/>
          <p:cNvSpPr>
            <a:spLocks noGrp="1"/>
          </p:cNvSpPr>
          <p:nvPr>
            <p:ph type="ftr" sz="quarter" idx="3"/>
          </p:nvPr>
        </p:nvSpPr>
        <p:spPr>
          <a:xfrm>
            <a:off x="4165059" y="6357825"/>
            <a:ext cx="3860297" cy="365210"/>
          </a:xfrm>
          <a:prstGeom prst="rect">
            <a:avLst/>
          </a:prstGeom>
        </p:spPr>
        <p:txBody>
          <a:bodyPr vert="horz" lIns="91436" tIns="45718" rIns="91436" bIns="45718" rtlCol="0" anchor="ctr"/>
          <a:lstStyle>
            <a:lvl1pPr algn="ctr">
              <a:defRPr sz="1600">
                <a:solidFill>
                  <a:schemeClr val="tx1">
                    <a:tint val="75000"/>
                  </a:schemeClr>
                </a:solidFill>
              </a:defRPr>
            </a:lvl1pPr>
          </a:lstStyle>
          <a:p>
            <a:pPr>
              <a:defRPr/>
            </a:pPr>
            <a:endParaRPr lang="en-US" dirty="0">
              <a:solidFill>
                <a:prstClr val="black">
                  <a:tint val="75000"/>
                </a:prstClr>
              </a:solidFill>
            </a:endParaRPr>
          </a:p>
        </p:txBody>
      </p:sp>
      <p:sp>
        <p:nvSpPr>
          <p:cNvPr id="6" name="Slide Number Placeholder 5"/>
          <p:cNvSpPr>
            <a:spLocks noGrp="1"/>
          </p:cNvSpPr>
          <p:nvPr>
            <p:ph type="sldNum" sz="quarter" idx="4"/>
          </p:nvPr>
        </p:nvSpPr>
        <p:spPr>
          <a:xfrm>
            <a:off x="8736463" y="6357825"/>
            <a:ext cx="2844430" cy="365210"/>
          </a:xfrm>
          <a:prstGeom prst="rect">
            <a:avLst/>
          </a:prstGeom>
        </p:spPr>
        <p:txBody>
          <a:bodyPr vert="horz" lIns="91436" tIns="45718" rIns="91436" bIns="45718" rtlCol="0" anchor="ctr"/>
          <a:lstStyle>
            <a:lvl1pPr algn="r">
              <a:defRPr sz="1600">
                <a:solidFill>
                  <a:schemeClr val="tx1">
                    <a:tint val="75000"/>
                  </a:schemeClr>
                </a:solidFill>
              </a:defRPr>
            </a:lvl1pPr>
          </a:lstStyle>
          <a:p>
            <a:pPr>
              <a:defRPr/>
            </a:pPr>
            <a:fld id="{601EE9E8-4134-49B0-9AA7-3089E6521627}"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75906510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706"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Lst>
  <p:hf hdr="0" ftr="0" dt="0"/>
  <p:txStyles>
    <p:titleStyle>
      <a:lvl1pPr algn="ctr" defTabSz="1219170" rtl="0" eaLnBrk="1" latinLnBrk="0" hangingPunct="1">
        <a:spcBef>
          <a:spcPct val="0"/>
        </a:spcBef>
        <a:buNone/>
        <a:defRPr sz="5900"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800"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28844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Lst>
  <p:txStyles>
    <p:titleStyle>
      <a:lvl1pPr algn="ctr" defTabSz="914583" rtl="0" eaLnBrk="1" latinLnBrk="0" hangingPunct="1">
        <a:spcBef>
          <a:spcPct val="0"/>
        </a:spcBef>
        <a:buNone/>
        <a:defRPr sz="4401" kern="1200">
          <a:solidFill>
            <a:schemeClr val="tx1"/>
          </a:solidFill>
          <a:latin typeface="+mj-lt"/>
          <a:ea typeface="+mj-ea"/>
          <a:cs typeface="+mj-cs"/>
        </a:defRPr>
      </a:lvl1pPr>
    </p:titleStyle>
    <p:bodyStyle>
      <a:lvl1pPr marL="342969" indent="-342969" algn="l" defTabSz="914583" rtl="0" eaLnBrk="1" latinLnBrk="0" hangingPunct="1">
        <a:spcBef>
          <a:spcPct val="20000"/>
        </a:spcBef>
        <a:buFont typeface="Arial" panose="020B0604020202020204" pitchFamily="34" charset="0"/>
        <a:buChar char="•"/>
        <a:defRPr sz="3201" kern="1200">
          <a:solidFill>
            <a:schemeClr val="tx1"/>
          </a:solidFill>
          <a:latin typeface="+mn-lt"/>
          <a:ea typeface="+mn-ea"/>
          <a:cs typeface="+mn-cs"/>
        </a:defRPr>
      </a:lvl1pPr>
      <a:lvl2pPr marL="743099" indent="-285807" algn="l" defTabSz="914583" rtl="0" eaLnBrk="1" latinLnBrk="0" hangingPunct="1">
        <a:spcBef>
          <a:spcPct val="20000"/>
        </a:spcBef>
        <a:buFont typeface="Arial" panose="020B0604020202020204" pitchFamily="34" charset="0"/>
        <a:buChar char="–"/>
        <a:defRPr sz="2801" kern="1200">
          <a:solidFill>
            <a:schemeClr val="tx1"/>
          </a:solidFill>
          <a:latin typeface="+mn-lt"/>
          <a:ea typeface="+mn-ea"/>
          <a:cs typeface="+mn-cs"/>
        </a:defRPr>
      </a:lvl2pPr>
      <a:lvl3pPr marL="1143229" indent="-228646" algn="l" defTabSz="914583"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520"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811"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5103"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2394"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686"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977" indent="-228646" algn="l" defTabSz="914583"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583" rtl="0" eaLnBrk="1" latinLnBrk="0" hangingPunct="1">
        <a:defRPr sz="1800" kern="1200">
          <a:solidFill>
            <a:schemeClr val="tx1"/>
          </a:solidFill>
          <a:latin typeface="+mn-lt"/>
          <a:ea typeface="+mn-ea"/>
          <a:cs typeface="+mn-cs"/>
        </a:defRPr>
      </a:lvl1pPr>
      <a:lvl2pPr marL="457291" algn="l" defTabSz="914583" rtl="0" eaLnBrk="1" latinLnBrk="0" hangingPunct="1">
        <a:defRPr sz="1800" kern="1200">
          <a:solidFill>
            <a:schemeClr val="tx1"/>
          </a:solidFill>
          <a:latin typeface="+mn-lt"/>
          <a:ea typeface="+mn-ea"/>
          <a:cs typeface="+mn-cs"/>
        </a:defRPr>
      </a:lvl2pPr>
      <a:lvl3pPr marL="914583" algn="l" defTabSz="914583" rtl="0" eaLnBrk="1" latinLnBrk="0" hangingPunct="1">
        <a:defRPr sz="1800" kern="1200">
          <a:solidFill>
            <a:schemeClr val="tx1"/>
          </a:solidFill>
          <a:latin typeface="+mn-lt"/>
          <a:ea typeface="+mn-ea"/>
          <a:cs typeface="+mn-cs"/>
        </a:defRPr>
      </a:lvl3pPr>
      <a:lvl4pPr marL="1371874" algn="l" defTabSz="914583" rtl="0" eaLnBrk="1" latinLnBrk="0" hangingPunct="1">
        <a:defRPr sz="1800" kern="1200">
          <a:solidFill>
            <a:schemeClr val="tx1"/>
          </a:solidFill>
          <a:latin typeface="+mn-lt"/>
          <a:ea typeface="+mn-ea"/>
          <a:cs typeface="+mn-cs"/>
        </a:defRPr>
      </a:lvl4pPr>
      <a:lvl5pPr marL="1829166" algn="l" defTabSz="914583" rtl="0" eaLnBrk="1" latinLnBrk="0" hangingPunct="1">
        <a:defRPr sz="1800" kern="1200">
          <a:solidFill>
            <a:schemeClr val="tx1"/>
          </a:solidFill>
          <a:latin typeface="+mn-lt"/>
          <a:ea typeface="+mn-ea"/>
          <a:cs typeface="+mn-cs"/>
        </a:defRPr>
      </a:lvl5pPr>
      <a:lvl6pPr marL="2286457" algn="l" defTabSz="914583" rtl="0" eaLnBrk="1" latinLnBrk="0" hangingPunct="1">
        <a:defRPr sz="1800" kern="1200">
          <a:solidFill>
            <a:schemeClr val="tx1"/>
          </a:solidFill>
          <a:latin typeface="+mn-lt"/>
          <a:ea typeface="+mn-ea"/>
          <a:cs typeface="+mn-cs"/>
        </a:defRPr>
      </a:lvl6pPr>
      <a:lvl7pPr marL="2743749" algn="l" defTabSz="914583" rtl="0" eaLnBrk="1" latinLnBrk="0" hangingPunct="1">
        <a:defRPr sz="1800" kern="1200">
          <a:solidFill>
            <a:schemeClr val="tx1"/>
          </a:solidFill>
          <a:latin typeface="+mn-lt"/>
          <a:ea typeface="+mn-ea"/>
          <a:cs typeface="+mn-cs"/>
        </a:defRPr>
      </a:lvl7pPr>
      <a:lvl8pPr marL="3201040" algn="l" defTabSz="914583" rtl="0" eaLnBrk="1" latinLnBrk="0" hangingPunct="1">
        <a:defRPr sz="1800" kern="1200">
          <a:solidFill>
            <a:schemeClr val="tx1"/>
          </a:solidFill>
          <a:latin typeface="+mn-lt"/>
          <a:ea typeface="+mn-ea"/>
          <a:cs typeface="+mn-cs"/>
        </a:defRPr>
      </a:lvl8pPr>
      <a:lvl9pPr marL="3658332" algn="l" defTabSz="91458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9.xml"/><Relationship Id="rId4" Type="http://schemas.openxmlformats.org/officeDocument/2006/relationships/hyperlink" Target="https://zhuanlan.zhihu.com/p/112359482"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89B30F25-3E1A-400F-95A2-F1CF11BB8B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81"/>
            <a:ext cx="12190413" cy="6857107"/>
          </a:xfrm>
          <a:prstGeom prst="rect">
            <a:avLst/>
          </a:prstGeom>
        </p:spPr>
      </p:pic>
      <p:grpSp>
        <p:nvGrpSpPr>
          <p:cNvPr id="4" name="组合 3">
            <a:extLst>
              <a:ext uri="{FF2B5EF4-FFF2-40B4-BE49-F238E27FC236}">
                <a16:creationId xmlns:a16="http://schemas.microsoft.com/office/drawing/2014/main" id="{163397F8-E675-49F0-80FA-35F901E82BAC}"/>
              </a:ext>
            </a:extLst>
          </p:cNvPr>
          <p:cNvGrpSpPr/>
          <p:nvPr/>
        </p:nvGrpSpPr>
        <p:grpSpPr>
          <a:xfrm>
            <a:off x="4580002" y="1232475"/>
            <a:ext cx="1486202" cy="1352522"/>
            <a:chOff x="3197251" y="1362572"/>
            <a:chExt cx="1486202" cy="1352522"/>
          </a:xfrm>
        </p:grpSpPr>
        <p:sp>
          <p:nvSpPr>
            <p:cNvPr id="5" name="圆角矩形 31">
              <a:extLst>
                <a:ext uri="{FF2B5EF4-FFF2-40B4-BE49-F238E27FC236}">
                  <a16:creationId xmlns:a16="http://schemas.microsoft.com/office/drawing/2014/main" id="{A8122017-3945-410A-AC87-E3625842832E}"/>
                </a:ext>
              </a:extLst>
            </p:cNvPr>
            <p:cNvSpPr/>
            <p:nvPr/>
          </p:nvSpPr>
          <p:spPr>
            <a:xfrm>
              <a:off x="3197251"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dirty="0">
                <a:solidFill>
                  <a:srgbClr val="0AC0FC"/>
                </a:solidFill>
                <a:cs typeface="+mn-ea"/>
                <a:sym typeface="+mn-lt"/>
              </a:endParaRPr>
            </a:p>
          </p:txBody>
        </p:sp>
        <p:sp>
          <p:nvSpPr>
            <p:cNvPr id="6" name="TextBox 32">
              <a:extLst>
                <a:ext uri="{FF2B5EF4-FFF2-40B4-BE49-F238E27FC236}">
                  <a16:creationId xmlns:a16="http://schemas.microsoft.com/office/drawing/2014/main" id="{E84C4A61-27EA-4CA6-BD91-3FCD33679E20}"/>
                </a:ext>
              </a:extLst>
            </p:cNvPr>
            <p:cNvSpPr txBox="1"/>
            <p:nvPr/>
          </p:nvSpPr>
          <p:spPr>
            <a:xfrm>
              <a:off x="3568047" y="1380462"/>
              <a:ext cx="729687" cy="1323439"/>
            </a:xfrm>
            <a:prstGeom prst="rect">
              <a:avLst/>
            </a:prstGeom>
            <a:noFill/>
          </p:spPr>
          <p:txBody>
            <a:bodyPr wrap="none" rtlCol="0">
              <a:spAutoFit/>
            </a:bodyPr>
            <a:lstStyle/>
            <a:p>
              <a:r>
                <a:rPr lang="en-US" altLang="zh-CN" sz="8000" dirty="0">
                  <a:solidFill>
                    <a:srgbClr val="0AC0FC"/>
                  </a:solidFill>
                  <a:effectLst/>
                  <a:cs typeface="+mn-ea"/>
                  <a:sym typeface="+mn-lt"/>
                </a:rPr>
                <a:t>0</a:t>
              </a:r>
              <a:endParaRPr lang="zh-CN" altLang="en-US" sz="8000" dirty="0">
                <a:solidFill>
                  <a:srgbClr val="0AC0FC"/>
                </a:solidFill>
                <a:effectLst/>
                <a:cs typeface="+mn-ea"/>
                <a:sym typeface="+mn-lt"/>
              </a:endParaRPr>
            </a:p>
          </p:txBody>
        </p:sp>
      </p:grpSp>
      <p:grpSp>
        <p:nvGrpSpPr>
          <p:cNvPr id="7" name="组合 6">
            <a:extLst>
              <a:ext uri="{FF2B5EF4-FFF2-40B4-BE49-F238E27FC236}">
                <a16:creationId xmlns:a16="http://schemas.microsoft.com/office/drawing/2014/main" id="{8DBEBE84-FCE4-44FC-BA84-3F88AE60A82E}"/>
              </a:ext>
            </a:extLst>
          </p:cNvPr>
          <p:cNvGrpSpPr/>
          <p:nvPr/>
        </p:nvGrpSpPr>
        <p:grpSpPr>
          <a:xfrm>
            <a:off x="6148893" y="1232475"/>
            <a:ext cx="1486202" cy="1352522"/>
            <a:chOff x="4766142" y="1362572"/>
            <a:chExt cx="1486202" cy="1352522"/>
          </a:xfrm>
        </p:grpSpPr>
        <p:sp>
          <p:nvSpPr>
            <p:cNvPr id="8" name="圆角矩形 34">
              <a:extLst>
                <a:ext uri="{FF2B5EF4-FFF2-40B4-BE49-F238E27FC236}">
                  <a16:creationId xmlns:a16="http://schemas.microsoft.com/office/drawing/2014/main" id="{15965735-F5B8-4E60-A31F-486646AEA716}"/>
                </a:ext>
              </a:extLst>
            </p:cNvPr>
            <p:cNvSpPr/>
            <p:nvPr/>
          </p:nvSpPr>
          <p:spPr>
            <a:xfrm>
              <a:off x="4766142"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10" name="TextBox 35">
              <a:extLst>
                <a:ext uri="{FF2B5EF4-FFF2-40B4-BE49-F238E27FC236}">
                  <a16:creationId xmlns:a16="http://schemas.microsoft.com/office/drawing/2014/main" id="{998F8A3E-758E-4A8C-AE02-C5AA52578A82}"/>
                </a:ext>
              </a:extLst>
            </p:cNvPr>
            <p:cNvSpPr txBox="1"/>
            <p:nvPr/>
          </p:nvSpPr>
          <p:spPr>
            <a:xfrm>
              <a:off x="5177560" y="1378734"/>
              <a:ext cx="721672" cy="1323439"/>
            </a:xfrm>
            <a:prstGeom prst="rect">
              <a:avLst/>
            </a:prstGeom>
            <a:noFill/>
          </p:spPr>
          <p:txBody>
            <a:bodyPr wrap="none" rtlCol="0">
              <a:spAutoFit/>
            </a:bodyPr>
            <a:lstStyle/>
            <a:p>
              <a:r>
                <a:rPr lang="en-US" altLang="zh-CN" sz="8000" dirty="0">
                  <a:solidFill>
                    <a:srgbClr val="0AC0FC"/>
                  </a:solidFill>
                  <a:cs typeface="+mn-ea"/>
                  <a:sym typeface="+mn-lt"/>
                </a:rPr>
                <a:t>2</a:t>
              </a:r>
              <a:endParaRPr lang="zh-CN" altLang="en-US" sz="8000" dirty="0">
                <a:solidFill>
                  <a:srgbClr val="0AC0FC"/>
                </a:solidFill>
                <a:effectLst/>
                <a:cs typeface="+mn-ea"/>
                <a:sym typeface="+mn-lt"/>
              </a:endParaRPr>
            </a:p>
          </p:txBody>
        </p:sp>
      </p:grpSp>
      <p:grpSp>
        <p:nvGrpSpPr>
          <p:cNvPr id="11" name="组合 10">
            <a:extLst>
              <a:ext uri="{FF2B5EF4-FFF2-40B4-BE49-F238E27FC236}">
                <a16:creationId xmlns:a16="http://schemas.microsoft.com/office/drawing/2014/main" id="{CDFF8F59-136A-4194-B8B6-FD48CD436019}"/>
              </a:ext>
            </a:extLst>
          </p:cNvPr>
          <p:cNvGrpSpPr/>
          <p:nvPr/>
        </p:nvGrpSpPr>
        <p:grpSpPr>
          <a:xfrm>
            <a:off x="7717753" y="1232475"/>
            <a:ext cx="1486202" cy="1352522"/>
            <a:chOff x="6335002" y="1362572"/>
            <a:chExt cx="1486202" cy="1352522"/>
          </a:xfrm>
        </p:grpSpPr>
        <p:sp>
          <p:nvSpPr>
            <p:cNvPr id="12" name="圆角矩形 37">
              <a:extLst>
                <a:ext uri="{FF2B5EF4-FFF2-40B4-BE49-F238E27FC236}">
                  <a16:creationId xmlns:a16="http://schemas.microsoft.com/office/drawing/2014/main" id="{D78A4F51-79C0-4CF0-AFA6-92516EE3EC0D}"/>
                </a:ext>
              </a:extLst>
            </p:cNvPr>
            <p:cNvSpPr/>
            <p:nvPr/>
          </p:nvSpPr>
          <p:spPr>
            <a:xfrm>
              <a:off x="6335002" y="1362572"/>
              <a:ext cx="1486202" cy="1352522"/>
            </a:xfrm>
            <a:prstGeom prst="roundRect">
              <a:avLst>
                <a:gd name="adj" fmla="val 50000"/>
              </a:avLst>
            </a:prstGeom>
            <a:solidFill>
              <a:srgbClr val="0AC0FC">
                <a:alpha val="20000"/>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13" name="TextBox 38">
              <a:extLst>
                <a:ext uri="{FF2B5EF4-FFF2-40B4-BE49-F238E27FC236}">
                  <a16:creationId xmlns:a16="http://schemas.microsoft.com/office/drawing/2014/main" id="{AFC9FE92-A3FC-4352-B427-AB374BDF7E3B}"/>
                </a:ext>
              </a:extLst>
            </p:cNvPr>
            <p:cNvSpPr txBox="1"/>
            <p:nvPr/>
          </p:nvSpPr>
          <p:spPr>
            <a:xfrm>
              <a:off x="6681395" y="1378734"/>
              <a:ext cx="704039" cy="1323439"/>
            </a:xfrm>
            <a:prstGeom prst="rect">
              <a:avLst/>
            </a:prstGeom>
            <a:noFill/>
          </p:spPr>
          <p:txBody>
            <a:bodyPr wrap="none" rtlCol="0">
              <a:spAutoFit/>
            </a:bodyPr>
            <a:lstStyle/>
            <a:p>
              <a:r>
                <a:rPr lang="en-US" altLang="zh-CN" sz="8000" dirty="0">
                  <a:solidFill>
                    <a:srgbClr val="0AC0FC"/>
                  </a:solidFill>
                  <a:effectLst/>
                  <a:cs typeface="+mn-ea"/>
                  <a:sym typeface="+mn-lt"/>
                </a:rPr>
                <a:t>4</a:t>
              </a:r>
              <a:endParaRPr lang="zh-CN" altLang="en-US" sz="8000" dirty="0">
                <a:solidFill>
                  <a:srgbClr val="0AC0FC"/>
                </a:solidFill>
                <a:effectLst/>
                <a:cs typeface="+mn-ea"/>
                <a:sym typeface="+mn-lt"/>
              </a:endParaRPr>
            </a:p>
          </p:txBody>
        </p:sp>
      </p:grpSp>
      <p:grpSp>
        <p:nvGrpSpPr>
          <p:cNvPr id="14" name="组合 13">
            <a:extLst>
              <a:ext uri="{FF2B5EF4-FFF2-40B4-BE49-F238E27FC236}">
                <a16:creationId xmlns:a16="http://schemas.microsoft.com/office/drawing/2014/main" id="{4B0F51D5-28FC-4211-AE93-9E6ED7AF3D26}"/>
              </a:ext>
            </a:extLst>
          </p:cNvPr>
          <p:cNvGrpSpPr/>
          <p:nvPr/>
        </p:nvGrpSpPr>
        <p:grpSpPr>
          <a:xfrm>
            <a:off x="3002423" y="1225985"/>
            <a:ext cx="1486202" cy="1359012"/>
            <a:chOff x="1619672" y="1356082"/>
            <a:chExt cx="1486202" cy="1359012"/>
          </a:xfrm>
        </p:grpSpPr>
        <p:sp>
          <p:nvSpPr>
            <p:cNvPr id="15" name="圆角矩形 40">
              <a:extLst>
                <a:ext uri="{FF2B5EF4-FFF2-40B4-BE49-F238E27FC236}">
                  <a16:creationId xmlns:a16="http://schemas.microsoft.com/office/drawing/2014/main" id="{CE7D08C3-F30D-4CCF-8F6A-DC221BE83563}"/>
                </a:ext>
              </a:extLst>
            </p:cNvPr>
            <p:cNvSpPr/>
            <p:nvPr/>
          </p:nvSpPr>
          <p:spPr>
            <a:xfrm>
              <a:off x="1619672" y="1362572"/>
              <a:ext cx="1486202" cy="1352522"/>
            </a:xfrm>
            <a:prstGeom prst="roundRect">
              <a:avLst>
                <a:gd name="adj" fmla="val 50000"/>
              </a:avLst>
            </a:prstGeom>
            <a:solidFill>
              <a:srgbClr val="0AC0FC">
                <a:alpha val="20000"/>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16" name="TextBox 41">
              <a:extLst>
                <a:ext uri="{FF2B5EF4-FFF2-40B4-BE49-F238E27FC236}">
                  <a16:creationId xmlns:a16="http://schemas.microsoft.com/office/drawing/2014/main" id="{EB92C7C6-7876-4DF2-90A5-A26882C9B28F}"/>
                </a:ext>
              </a:extLst>
            </p:cNvPr>
            <p:cNvSpPr txBox="1"/>
            <p:nvPr/>
          </p:nvSpPr>
          <p:spPr>
            <a:xfrm>
              <a:off x="1975644" y="1356082"/>
              <a:ext cx="721672" cy="1323439"/>
            </a:xfrm>
            <a:prstGeom prst="rect">
              <a:avLst/>
            </a:prstGeom>
            <a:noFill/>
          </p:spPr>
          <p:txBody>
            <a:bodyPr wrap="none" rtlCol="0">
              <a:spAutoFit/>
            </a:bodyPr>
            <a:lstStyle/>
            <a:p>
              <a:r>
                <a:rPr lang="en-US" altLang="zh-CN" sz="8000" dirty="0">
                  <a:solidFill>
                    <a:srgbClr val="0AC0FC"/>
                  </a:solidFill>
                  <a:effectLst/>
                  <a:cs typeface="+mn-ea"/>
                  <a:sym typeface="+mn-lt"/>
                </a:rPr>
                <a:t>2</a:t>
              </a:r>
              <a:endParaRPr lang="zh-CN" altLang="en-US" sz="8000" dirty="0">
                <a:solidFill>
                  <a:srgbClr val="0AC0FC"/>
                </a:solidFill>
                <a:effectLst/>
                <a:cs typeface="+mn-ea"/>
                <a:sym typeface="+mn-lt"/>
              </a:endParaRPr>
            </a:p>
          </p:txBody>
        </p:sp>
      </p:grpSp>
      <p:grpSp>
        <p:nvGrpSpPr>
          <p:cNvPr id="18" name="组合 17">
            <a:extLst>
              <a:ext uri="{FF2B5EF4-FFF2-40B4-BE49-F238E27FC236}">
                <a16:creationId xmlns:a16="http://schemas.microsoft.com/office/drawing/2014/main" id="{FFB5EB30-84BA-4C63-84CF-BC47DDE9235D}"/>
              </a:ext>
            </a:extLst>
          </p:cNvPr>
          <p:cNvGrpSpPr/>
          <p:nvPr/>
        </p:nvGrpSpPr>
        <p:grpSpPr>
          <a:xfrm>
            <a:off x="4167392" y="4912308"/>
            <a:ext cx="3550361" cy="413735"/>
            <a:chOff x="559624" y="4845313"/>
            <a:chExt cx="2632568" cy="413735"/>
          </a:xfrm>
        </p:grpSpPr>
        <p:sp>
          <p:nvSpPr>
            <p:cNvPr id="19" name="矩形: 圆角 18">
              <a:extLst>
                <a:ext uri="{FF2B5EF4-FFF2-40B4-BE49-F238E27FC236}">
                  <a16:creationId xmlns:a16="http://schemas.microsoft.com/office/drawing/2014/main" id="{26FD806D-0F54-40B8-B04A-BA633DF4FB94}"/>
                </a:ext>
              </a:extLst>
            </p:cNvPr>
            <p:cNvSpPr/>
            <p:nvPr/>
          </p:nvSpPr>
          <p:spPr>
            <a:xfrm rot="10800000" flipH="1">
              <a:off x="878220" y="4894704"/>
              <a:ext cx="1963526" cy="364344"/>
            </a:xfrm>
            <a:prstGeom prst="roundRect">
              <a:avLst>
                <a:gd name="adj" fmla="val 50000"/>
              </a:avLst>
            </a:prstGeom>
            <a:noFill/>
            <a:ln w="3175">
              <a:solidFill>
                <a:srgbClr val="0AC0FC"/>
              </a:solidFill>
            </a:ln>
            <a:effectLst>
              <a:glow rad="127000">
                <a:schemeClr val="bg1">
                  <a:alpha val="8000"/>
                </a:schemeClr>
              </a:glow>
            </a:effectLst>
          </p:spPr>
          <p:style>
            <a:lnRef idx="1">
              <a:schemeClr val="accent1"/>
            </a:lnRef>
            <a:fillRef idx="0">
              <a:schemeClr val="accent1"/>
            </a:fillRef>
            <a:effectRef idx="0">
              <a:schemeClr val="accent1"/>
            </a:effectRef>
            <a:fontRef idx="minor">
              <a:schemeClr val="tx1"/>
            </a:fontRef>
          </p:style>
          <p:txBody>
            <a:bodyPr rtlCol="0" anchor="ctr"/>
            <a:lstStyle/>
            <a:p>
              <a:pPr algn="ctr" defTabSz="914400"/>
              <a:endParaRPr lang="zh-CN" altLang="en-US" sz="1800" dirty="0">
                <a:solidFill>
                  <a:schemeClr val="bg1"/>
                </a:solidFill>
                <a:cs typeface="+mn-ea"/>
                <a:sym typeface="+mn-lt"/>
              </a:endParaRPr>
            </a:p>
          </p:txBody>
        </p:sp>
        <p:sp>
          <p:nvSpPr>
            <p:cNvPr id="20" name="文本框 19">
              <a:extLst>
                <a:ext uri="{FF2B5EF4-FFF2-40B4-BE49-F238E27FC236}">
                  <a16:creationId xmlns:a16="http://schemas.microsoft.com/office/drawing/2014/main" id="{0B219C45-B75A-44D4-B8C0-1C8D97CD82D6}"/>
                </a:ext>
              </a:extLst>
            </p:cNvPr>
            <p:cNvSpPr txBox="1"/>
            <p:nvPr/>
          </p:nvSpPr>
          <p:spPr>
            <a:xfrm flipH="1">
              <a:off x="559624" y="4845313"/>
              <a:ext cx="2632568" cy="349776"/>
            </a:xfrm>
            <a:prstGeom prst="rect">
              <a:avLst/>
            </a:prstGeom>
            <a:noFill/>
          </p:spPr>
          <p:txBody>
            <a:bodyPr wrap="square" rtlCol="0">
              <a:spAutoFit/>
            </a:bodyPr>
            <a:lstStyle/>
            <a:p>
              <a:pPr algn="ctr">
                <a:lnSpc>
                  <a:spcPct val="130000"/>
                </a:lnSpc>
              </a:pPr>
              <a:r>
                <a:rPr lang="en-US" altLang="zh-CN" sz="1400" spc="300" dirty="0">
                  <a:solidFill>
                    <a:srgbClr val="0AC0FC"/>
                  </a:solidFill>
                  <a:cs typeface="+mn-ea"/>
                  <a:sym typeface="+mn-lt"/>
                </a:rPr>
                <a:t>Report: QINGYUAN DU</a:t>
              </a:r>
              <a:endParaRPr lang="zh-CN" altLang="en-US" sz="1400" spc="300" dirty="0">
                <a:solidFill>
                  <a:srgbClr val="0AC0FC"/>
                </a:solidFill>
                <a:cs typeface="+mn-ea"/>
                <a:sym typeface="+mn-lt"/>
              </a:endParaRPr>
            </a:p>
          </p:txBody>
        </p:sp>
      </p:grpSp>
      <p:grpSp>
        <p:nvGrpSpPr>
          <p:cNvPr id="21" name="组合 20">
            <a:extLst>
              <a:ext uri="{FF2B5EF4-FFF2-40B4-BE49-F238E27FC236}">
                <a16:creationId xmlns:a16="http://schemas.microsoft.com/office/drawing/2014/main" id="{63FF20A8-BFDF-4F28-99C7-DA616E52D094}"/>
              </a:ext>
            </a:extLst>
          </p:cNvPr>
          <p:cNvGrpSpPr/>
          <p:nvPr/>
        </p:nvGrpSpPr>
        <p:grpSpPr>
          <a:xfrm>
            <a:off x="2711574" y="2562303"/>
            <a:ext cx="7783243" cy="2498161"/>
            <a:chOff x="762000" y="2933427"/>
            <a:chExt cx="7783243" cy="2498161"/>
          </a:xfrm>
        </p:grpSpPr>
        <p:sp>
          <p:nvSpPr>
            <p:cNvPr id="22" name="文本框 21">
              <a:extLst>
                <a:ext uri="{FF2B5EF4-FFF2-40B4-BE49-F238E27FC236}">
                  <a16:creationId xmlns:a16="http://schemas.microsoft.com/office/drawing/2014/main" id="{D806E8F2-3B3D-4BF3-8BA7-461662CA3BCF}"/>
                </a:ext>
              </a:extLst>
            </p:cNvPr>
            <p:cNvSpPr txBox="1"/>
            <p:nvPr/>
          </p:nvSpPr>
          <p:spPr>
            <a:xfrm flipH="1">
              <a:off x="762000" y="2933427"/>
              <a:ext cx="7783243" cy="1966051"/>
            </a:xfrm>
            <a:prstGeom prst="rect">
              <a:avLst/>
            </a:prstGeom>
            <a:noFill/>
          </p:spPr>
          <p:txBody>
            <a:bodyPr wrap="square" rtlCol="0">
              <a:spAutoFit/>
            </a:bodyPr>
            <a:lstStyle/>
            <a:p>
              <a:pPr algn="ctr" defTabSz="914400">
                <a:lnSpc>
                  <a:spcPct val="130000"/>
                </a:lnSpc>
              </a:pPr>
              <a:r>
                <a:rPr lang="en-US" altLang="zh-CN" sz="2400" b="1" spc="600" dirty="0">
                  <a:solidFill>
                    <a:schemeClr val="bg1"/>
                  </a:solidFill>
                  <a:latin typeface="方正正黑简体" panose="02000000000000000000" pitchFamily="2" charset="-122"/>
                  <a:ea typeface="方正正黑简体" panose="02000000000000000000" pitchFamily="2" charset="-122"/>
                  <a:cs typeface="+mn-ea"/>
                  <a:sym typeface="+mn-lt"/>
                </a:rPr>
                <a:t>Exploring the Intersection of XR and UXR</a:t>
              </a:r>
              <a:r>
                <a:rPr lang="zh-CN" altLang="en-US" sz="2400" b="1" spc="600" dirty="0">
                  <a:solidFill>
                    <a:schemeClr val="bg1"/>
                  </a:solidFill>
                  <a:latin typeface="方正正黑简体" panose="02000000000000000000" pitchFamily="2" charset="-122"/>
                  <a:ea typeface="方正正黑简体" panose="02000000000000000000" pitchFamily="2" charset="-122"/>
                  <a:cs typeface="+mn-ea"/>
                  <a:sym typeface="+mn-lt"/>
                </a:rPr>
                <a:t>*</a:t>
              </a:r>
              <a:r>
                <a:rPr lang="en-US" altLang="zh-CN" sz="2400" b="1" spc="600" dirty="0">
                  <a:solidFill>
                    <a:schemeClr val="bg1"/>
                  </a:solidFill>
                  <a:latin typeface="方正正黑简体" panose="02000000000000000000" pitchFamily="2" charset="-122"/>
                  <a:ea typeface="方正正黑简体" panose="02000000000000000000" pitchFamily="2" charset="-122"/>
                  <a:cs typeface="+mn-ea"/>
                  <a:sym typeface="+mn-lt"/>
                </a:rPr>
                <a:t>: Intelligent Interaction Design Driven by Data Mining and Machine Learning </a:t>
              </a:r>
              <a:endParaRPr lang="zh-CN" altLang="en-US" sz="2400" b="1" spc="600" dirty="0">
                <a:solidFill>
                  <a:schemeClr val="bg1"/>
                </a:solidFill>
                <a:latin typeface="方正正黑简体" panose="02000000000000000000" pitchFamily="2" charset="-122"/>
                <a:ea typeface="方正正黑简体" panose="02000000000000000000" pitchFamily="2" charset="-122"/>
                <a:cs typeface="+mn-ea"/>
                <a:sym typeface="+mn-lt"/>
              </a:endParaRPr>
            </a:p>
          </p:txBody>
        </p:sp>
        <p:sp>
          <p:nvSpPr>
            <p:cNvPr id="23" name="椭圆 22">
              <a:extLst>
                <a:ext uri="{FF2B5EF4-FFF2-40B4-BE49-F238E27FC236}">
                  <a16:creationId xmlns:a16="http://schemas.microsoft.com/office/drawing/2014/main" id="{6CAF0F05-B5AE-43D6-94CF-73A1479981D0}"/>
                </a:ext>
              </a:extLst>
            </p:cNvPr>
            <p:cNvSpPr/>
            <p:nvPr/>
          </p:nvSpPr>
          <p:spPr>
            <a:xfrm>
              <a:off x="2617199" y="5234058"/>
              <a:ext cx="197530" cy="197530"/>
            </a:xfrm>
            <a:prstGeom prst="ellipse">
              <a:avLst/>
            </a:prstGeom>
            <a:solidFill>
              <a:srgbClr val="0AC0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0AC0FC"/>
                </a:solidFill>
                <a:cs typeface="+mn-ea"/>
                <a:sym typeface="+mn-lt"/>
              </a:endParaRPr>
            </a:p>
          </p:txBody>
        </p:sp>
      </p:grpSp>
      <p:pic>
        <p:nvPicPr>
          <p:cNvPr id="24" name="图片 23">
            <a:extLst>
              <a:ext uri="{FF2B5EF4-FFF2-40B4-BE49-F238E27FC236}">
                <a16:creationId xmlns:a16="http://schemas.microsoft.com/office/drawing/2014/main" id="{347BDCDE-A02B-48AA-83B8-ACDD2A6A2C1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85204" y="3545328"/>
            <a:ext cx="2632568" cy="2908642"/>
          </a:xfrm>
          <a:prstGeom prst="rect">
            <a:avLst/>
          </a:prstGeom>
        </p:spPr>
      </p:pic>
      <p:sp>
        <p:nvSpPr>
          <p:cNvPr id="3" name="文本框 2">
            <a:extLst>
              <a:ext uri="{FF2B5EF4-FFF2-40B4-BE49-F238E27FC236}">
                <a16:creationId xmlns:a16="http://schemas.microsoft.com/office/drawing/2014/main" id="{06C64F3B-66F5-4D6A-8324-505C7B0BFE79}"/>
              </a:ext>
            </a:extLst>
          </p:cNvPr>
          <p:cNvSpPr txBox="1"/>
          <p:nvPr/>
        </p:nvSpPr>
        <p:spPr>
          <a:xfrm>
            <a:off x="130765" y="6161257"/>
            <a:ext cx="6177394" cy="577081"/>
          </a:xfrm>
          <a:prstGeom prst="rect">
            <a:avLst/>
          </a:prstGeom>
          <a:noFill/>
        </p:spPr>
        <p:txBody>
          <a:bodyPr wrap="square">
            <a:spAutoFit/>
          </a:bodyPr>
          <a:lstStyle/>
          <a:p>
            <a:r>
              <a:rPr lang="en-US" altLang="zh-CN" sz="1050" b="1" spc="600" dirty="0">
                <a:solidFill>
                  <a:schemeClr val="bg1"/>
                </a:solidFill>
                <a:latin typeface="方正正黑简体" panose="02000000000000000000" pitchFamily="2" charset="-122"/>
                <a:ea typeface="方正正黑简体" panose="02000000000000000000" pitchFamily="2" charset="-122"/>
                <a:cs typeface="+mn-ea"/>
                <a:sym typeface="+mn-lt"/>
              </a:rPr>
              <a:t>UXR</a:t>
            </a:r>
            <a:r>
              <a:rPr lang="zh-CN" altLang="en-US" sz="1050" b="1" spc="600" dirty="0">
                <a:solidFill>
                  <a:schemeClr val="bg1"/>
                </a:solidFill>
                <a:latin typeface="方正正黑简体" panose="02000000000000000000" pitchFamily="2" charset="-122"/>
                <a:ea typeface="方正正黑简体" panose="02000000000000000000" pitchFamily="2" charset="-122"/>
                <a:cs typeface="+mn-ea"/>
                <a:sym typeface="+mn-lt"/>
              </a:rPr>
              <a:t>*（</a:t>
            </a:r>
            <a:r>
              <a:rPr lang="en-US" altLang="zh-CN" sz="1050" b="1" spc="600" dirty="0">
                <a:solidFill>
                  <a:schemeClr val="bg1"/>
                </a:solidFill>
                <a:latin typeface="方正正黑简体" panose="02000000000000000000" pitchFamily="2" charset="-122"/>
                <a:ea typeface="方正正黑简体" panose="02000000000000000000" pitchFamily="2" charset="-122"/>
                <a:cs typeface="+mn-ea"/>
                <a:sym typeface="+mn-lt"/>
              </a:rPr>
              <a:t>USER EXPERIENCE RESEARCH)</a:t>
            </a:r>
            <a:r>
              <a:rPr lang="en-US" altLang="zh-CN" sz="1050" dirty="0">
                <a:solidFill>
                  <a:schemeClr val="bg1"/>
                </a:solidFill>
              </a:rPr>
              <a:t> It is a process that studies user behavior, needs, and psychology to help design teams create products or services that better meet user expectations and needs.</a:t>
            </a:r>
            <a:endParaRPr lang="zh-CN" altLang="en-US" sz="1050" dirty="0">
              <a:solidFill>
                <a:schemeClr val="bg1"/>
              </a:solidFill>
            </a:endParaRPr>
          </a:p>
        </p:txBody>
      </p:sp>
    </p:spTree>
    <p:extLst>
      <p:ext uri="{BB962C8B-B14F-4D97-AF65-F5344CB8AC3E}">
        <p14:creationId xmlns:p14="http://schemas.microsoft.com/office/powerpoint/2010/main" val="418321162"/>
      </p:ext>
    </p:extLst>
  </p:cSld>
  <p:clrMapOvr>
    <a:masterClrMapping/>
  </p:clrMapOvr>
  <mc:AlternateContent xmlns:mc="http://schemas.openxmlformats.org/markup-compatibility/2006" xmlns:p14="http://schemas.microsoft.com/office/powerpoint/2010/main">
    <mc:Choice Requires="p14">
      <p:transition spd="slow" p14:dur="900" advClick="0" advTm="1000">
        <p14:warp dir="in"/>
      </p:transition>
    </mc:Choice>
    <mc:Fallback xmlns="">
      <p:transition spd="slow" advClick="0" advTm="1000">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750"/>
                                            <p:tgtEl>
                                              <p:spTgt spid="9"/>
                                            </p:tgtEl>
                                          </p:cBhvr>
                                        </p:animEffect>
                                      </p:childTnLst>
                                    </p:cTn>
                                  </p:par>
                                </p:childTnLst>
                              </p:cTn>
                            </p:par>
                            <p:par>
                              <p:cTn id="8" fill="hold">
                                <p:stCondLst>
                                  <p:cond delay="750"/>
                                </p:stCondLst>
                                <p:childTnLst>
                                  <p:par>
                                    <p:cTn id="9" presetID="2" presetClass="entr" presetSubtype="2"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1000" fill="hold"/>
                                            <p:tgtEl>
                                              <p:spTgt spid="14"/>
                                            </p:tgtEl>
                                            <p:attrNameLst>
                                              <p:attrName>ppt_x</p:attrName>
                                            </p:attrNameLst>
                                          </p:cBhvr>
                                          <p:tavLst>
                                            <p:tav tm="0">
                                              <p:val>
                                                <p:strVal val="1+#ppt_w/2"/>
                                              </p:val>
                                            </p:tav>
                                            <p:tav tm="100000">
                                              <p:val>
                                                <p:strVal val="#ppt_x"/>
                                              </p:val>
                                            </p:tav>
                                          </p:tavLst>
                                        </p:anim>
                                        <p:anim calcmode="lin" valueType="num">
                                          <p:cBhvr additive="base">
                                            <p:cTn id="12" dur="10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1000" fill="hold"/>
                                            <p:tgtEl>
                                              <p:spTgt spid="4"/>
                                            </p:tgtEl>
                                            <p:attrNameLst>
                                              <p:attrName>ppt_x</p:attrName>
                                            </p:attrNameLst>
                                          </p:cBhvr>
                                          <p:tavLst>
                                            <p:tav tm="0">
                                              <p:val>
                                                <p:strVal val="1+#ppt_w/2"/>
                                              </p:val>
                                            </p:tav>
                                            <p:tav tm="100000">
                                              <p:val>
                                                <p:strVal val="#ppt_x"/>
                                              </p:val>
                                            </p:tav>
                                          </p:tavLst>
                                        </p:anim>
                                        <p:anim calcmode="lin" valueType="num">
                                          <p:cBhvr additive="base">
                                            <p:cTn id="16" dur="10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000" fill="hold"/>
                                            <p:tgtEl>
                                              <p:spTgt spid="7"/>
                                            </p:tgtEl>
                                            <p:attrNameLst>
                                              <p:attrName>ppt_x</p:attrName>
                                            </p:attrNameLst>
                                          </p:cBhvr>
                                          <p:tavLst>
                                            <p:tav tm="0">
                                              <p:val>
                                                <p:strVal val="1+#ppt_w/2"/>
                                              </p:val>
                                            </p:tav>
                                            <p:tav tm="100000">
                                              <p:val>
                                                <p:strVal val="#ppt_x"/>
                                              </p:val>
                                            </p:tav>
                                          </p:tavLst>
                                        </p:anim>
                                        <p:anim calcmode="lin" valueType="num">
                                          <p:cBhvr additive="base">
                                            <p:cTn id="20" dur="1000" fill="hold"/>
                                            <p:tgtEl>
                                              <p:spTgt spid="7"/>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75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1000" fill="hold"/>
                                            <p:tgtEl>
                                              <p:spTgt spid="11"/>
                                            </p:tgtEl>
                                            <p:attrNameLst>
                                              <p:attrName>ppt_x</p:attrName>
                                            </p:attrNameLst>
                                          </p:cBhvr>
                                          <p:tavLst>
                                            <p:tav tm="0">
                                              <p:val>
                                                <p:strVal val="1+#ppt_w/2"/>
                                              </p:val>
                                            </p:tav>
                                            <p:tav tm="100000">
                                              <p:val>
                                                <p:strVal val="#ppt_x"/>
                                              </p:val>
                                            </p:tav>
                                          </p:tavLst>
                                        </p:anim>
                                        <p:anim calcmode="lin" valueType="num">
                                          <p:cBhvr additive="base">
                                            <p:cTn id="24" dur="1000" fill="hold"/>
                                            <p:tgtEl>
                                              <p:spTgt spid="11"/>
                                            </p:tgtEl>
                                            <p:attrNameLst>
                                              <p:attrName>ppt_y</p:attrName>
                                            </p:attrNameLst>
                                          </p:cBhvr>
                                          <p:tavLst>
                                            <p:tav tm="0">
                                              <p:val>
                                                <p:strVal val="#ppt_y"/>
                                              </p:val>
                                            </p:tav>
                                            <p:tav tm="100000">
                                              <p:val>
                                                <p:strVal val="#ppt_y"/>
                                              </p:val>
                                            </p:tav>
                                          </p:tavLst>
                                        </p:anim>
                                      </p:childTnLst>
                                    </p:cTn>
                                  </p:par>
                                </p:childTnLst>
                              </p:cTn>
                            </p:par>
                            <p:par>
                              <p:cTn id="25" fill="hold">
                                <p:stCondLst>
                                  <p:cond delay="2500"/>
                                </p:stCondLst>
                                <p:childTnLst>
                                  <p:par>
                                    <p:cTn id="26" presetID="26" presetClass="emph" presetSubtype="0" fill="hold" nodeType="afterEffect">
                                      <p:stCondLst>
                                        <p:cond delay="0"/>
                                      </p:stCondLst>
                                      <p:childTnLst>
                                        <p:animEffect transition="out" filter="fade">
                                          <p:cBhvr>
                                            <p:cTn id="27" dur="500" tmFilter="0, 0; .2, .5; .8, .5; 1, 0"/>
                                            <p:tgtEl>
                                              <p:spTgt spid="14"/>
                                            </p:tgtEl>
                                          </p:cBhvr>
                                        </p:animEffect>
                                        <p:animScale>
                                          <p:cBhvr>
                                            <p:cTn id="28" dur="250" autoRev="1" fill="hold"/>
                                            <p:tgtEl>
                                              <p:spTgt spid="14"/>
                                            </p:tgtEl>
                                          </p:cBhvr>
                                          <p:by x="105000" y="105000"/>
                                        </p:animScale>
                                      </p:childTnLst>
                                    </p:cTn>
                                  </p:par>
                                  <p:par>
                                    <p:cTn id="29" presetID="26" presetClass="emph" presetSubtype="0" fill="hold" nodeType="withEffect">
                                      <p:stCondLst>
                                        <p:cond delay="250"/>
                                      </p:stCondLst>
                                      <p:childTnLst>
                                        <p:animEffect transition="out" filter="fade">
                                          <p:cBhvr>
                                            <p:cTn id="30" dur="500" tmFilter="0, 0; .2, .5; .8, .5; 1, 0"/>
                                            <p:tgtEl>
                                              <p:spTgt spid="4"/>
                                            </p:tgtEl>
                                          </p:cBhvr>
                                        </p:animEffect>
                                        <p:animScale>
                                          <p:cBhvr>
                                            <p:cTn id="31" dur="250" autoRev="1" fill="hold"/>
                                            <p:tgtEl>
                                              <p:spTgt spid="4"/>
                                            </p:tgtEl>
                                          </p:cBhvr>
                                          <p:by x="105000" y="105000"/>
                                        </p:animScale>
                                      </p:childTnLst>
                                    </p:cTn>
                                  </p:par>
                                  <p:par>
                                    <p:cTn id="32" presetID="26" presetClass="emph" presetSubtype="0" fill="hold" nodeType="withEffect">
                                      <p:stCondLst>
                                        <p:cond delay="500"/>
                                      </p:stCondLst>
                                      <p:childTnLst>
                                        <p:animEffect transition="out" filter="fade">
                                          <p:cBhvr>
                                            <p:cTn id="33" dur="500" tmFilter="0, 0; .2, .5; .8, .5; 1, 0"/>
                                            <p:tgtEl>
                                              <p:spTgt spid="7"/>
                                            </p:tgtEl>
                                          </p:cBhvr>
                                        </p:animEffect>
                                        <p:animScale>
                                          <p:cBhvr>
                                            <p:cTn id="34" dur="250" autoRev="1" fill="hold"/>
                                            <p:tgtEl>
                                              <p:spTgt spid="7"/>
                                            </p:tgtEl>
                                          </p:cBhvr>
                                          <p:by x="105000" y="105000"/>
                                        </p:animScale>
                                      </p:childTnLst>
                                    </p:cTn>
                                  </p:par>
                                  <p:par>
                                    <p:cTn id="35" presetID="26" presetClass="emph" presetSubtype="0" fill="hold" nodeType="withEffect">
                                      <p:stCondLst>
                                        <p:cond delay="750"/>
                                      </p:stCondLst>
                                      <p:childTnLst>
                                        <p:animEffect transition="out" filter="fade">
                                          <p:cBhvr>
                                            <p:cTn id="36" dur="500" tmFilter="0, 0; .2, .5; .8, .5; 1, 0"/>
                                            <p:tgtEl>
                                              <p:spTgt spid="11"/>
                                            </p:tgtEl>
                                          </p:cBhvr>
                                        </p:animEffect>
                                        <p:animScale>
                                          <p:cBhvr>
                                            <p:cTn id="37" dur="250" autoRev="1" fill="hold"/>
                                            <p:tgtEl>
                                              <p:spTgt spid="11"/>
                                            </p:tgtEl>
                                          </p:cBhvr>
                                          <p:by x="105000" y="105000"/>
                                        </p:animScale>
                                      </p:childTnLst>
                                    </p:cTn>
                                  </p:par>
                                </p:childTnLst>
                              </p:cTn>
                            </p:par>
                            <p:par>
                              <p:cTn id="38" fill="hold">
                                <p:stCondLst>
                                  <p:cond delay="3750"/>
                                </p:stCondLst>
                                <p:childTnLst>
                                  <p:par>
                                    <p:cTn id="39" presetID="22" presetClass="entr" presetSubtype="8" fill="hold" nodeType="after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wipe(left)">
                                          <p:cBhvr>
                                            <p:cTn id="41" dur="750"/>
                                            <p:tgtEl>
                                              <p:spTgt spid="21"/>
                                            </p:tgtEl>
                                          </p:cBhvr>
                                        </p:animEffect>
                                      </p:childTnLst>
                                    </p:cTn>
                                  </p:par>
                                </p:childTnLst>
                              </p:cTn>
                            </p:par>
                            <p:par>
                              <p:cTn id="42" fill="hold">
                                <p:stCondLst>
                                  <p:cond delay="4500"/>
                                </p:stCondLst>
                                <p:childTnLst>
                                  <p:par>
                                    <p:cTn id="43" presetID="2" presetClass="entr" presetSubtype="4" fill="hold" nodeType="afterEffect" p14:presetBounceEnd="75000">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14:bounceEnd="75000">
                                          <p:cBhvr additive="base">
                                            <p:cTn id="45" dur="1000" fill="hold"/>
                                            <p:tgtEl>
                                              <p:spTgt spid="18"/>
                                            </p:tgtEl>
                                            <p:attrNameLst>
                                              <p:attrName>ppt_x</p:attrName>
                                            </p:attrNameLst>
                                          </p:cBhvr>
                                          <p:tavLst>
                                            <p:tav tm="0">
                                              <p:val>
                                                <p:strVal val="#ppt_x"/>
                                              </p:val>
                                            </p:tav>
                                            <p:tav tm="100000">
                                              <p:val>
                                                <p:strVal val="#ppt_x"/>
                                              </p:val>
                                            </p:tav>
                                          </p:tavLst>
                                        </p:anim>
                                        <p:anim calcmode="lin" valueType="num" p14:bounceEnd="75000">
                                          <p:cBhvr additive="base">
                                            <p:cTn id="46" dur="1000" fill="hold"/>
                                            <p:tgtEl>
                                              <p:spTgt spid="18"/>
                                            </p:tgtEl>
                                            <p:attrNameLst>
                                              <p:attrName>ppt_y</p:attrName>
                                            </p:attrNameLst>
                                          </p:cBhvr>
                                          <p:tavLst>
                                            <p:tav tm="0">
                                              <p:val>
                                                <p:strVal val="1+#ppt_h/2"/>
                                              </p:val>
                                            </p:tav>
                                            <p:tav tm="100000">
                                              <p:val>
                                                <p:strVal val="#ppt_y"/>
                                              </p:val>
                                            </p:tav>
                                          </p:tavLst>
                                        </p:anim>
                                      </p:childTnLst>
                                    </p:cTn>
                                  </p:par>
                                </p:childTnLst>
                              </p:cTn>
                            </p:par>
                            <p:par>
                              <p:cTn id="47" fill="hold">
                                <p:stCondLst>
                                  <p:cond delay="5500"/>
                                </p:stCondLst>
                                <p:childTnLst>
                                  <p:par>
                                    <p:cTn id="48" presetID="42" presetClass="entr" presetSubtype="0" fill="hold" nodeType="after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750"/>
                                            <p:tgtEl>
                                              <p:spTgt spid="24"/>
                                            </p:tgtEl>
                                          </p:cBhvr>
                                        </p:animEffect>
                                        <p:anim calcmode="lin" valueType="num">
                                          <p:cBhvr>
                                            <p:cTn id="51" dur="750" fill="hold"/>
                                            <p:tgtEl>
                                              <p:spTgt spid="24"/>
                                            </p:tgtEl>
                                            <p:attrNameLst>
                                              <p:attrName>ppt_x</p:attrName>
                                            </p:attrNameLst>
                                          </p:cBhvr>
                                          <p:tavLst>
                                            <p:tav tm="0">
                                              <p:val>
                                                <p:strVal val="#ppt_x"/>
                                              </p:val>
                                            </p:tav>
                                            <p:tav tm="100000">
                                              <p:val>
                                                <p:strVal val="#ppt_x"/>
                                              </p:val>
                                            </p:tav>
                                          </p:tavLst>
                                        </p:anim>
                                        <p:anim calcmode="lin" valueType="num">
                                          <p:cBhvr>
                                            <p:cTn id="52" dur="75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750"/>
                                            <p:tgtEl>
                                              <p:spTgt spid="9"/>
                                            </p:tgtEl>
                                          </p:cBhvr>
                                        </p:animEffect>
                                      </p:childTnLst>
                                    </p:cTn>
                                  </p:par>
                                </p:childTnLst>
                              </p:cTn>
                            </p:par>
                            <p:par>
                              <p:cTn id="8" fill="hold">
                                <p:stCondLst>
                                  <p:cond delay="750"/>
                                </p:stCondLst>
                                <p:childTnLst>
                                  <p:par>
                                    <p:cTn id="9" presetID="2" presetClass="entr" presetSubtype="2"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1000" fill="hold"/>
                                            <p:tgtEl>
                                              <p:spTgt spid="14"/>
                                            </p:tgtEl>
                                            <p:attrNameLst>
                                              <p:attrName>ppt_x</p:attrName>
                                            </p:attrNameLst>
                                          </p:cBhvr>
                                          <p:tavLst>
                                            <p:tav tm="0">
                                              <p:val>
                                                <p:strVal val="1+#ppt_w/2"/>
                                              </p:val>
                                            </p:tav>
                                            <p:tav tm="100000">
                                              <p:val>
                                                <p:strVal val="#ppt_x"/>
                                              </p:val>
                                            </p:tav>
                                          </p:tavLst>
                                        </p:anim>
                                        <p:anim calcmode="lin" valueType="num">
                                          <p:cBhvr additive="base">
                                            <p:cTn id="12" dur="10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1000" fill="hold"/>
                                            <p:tgtEl>
                                              <p:spTgt spid="4"/>
                                            </p:tgtEl>
                                            <p:attrNameLst>
                                              <p:attrName>ppt_x</p:attrName>
                                            </p:attrNameLst>
                                          </p:cBhvr>
                                          <p:tavLst>
                                            <p:tav tm="0">
                                              <p:val>
                                                <p:strVal val="1+#ppt_w/2"/>
                                              </p:val>
                                            </p:tav>
                                            <p:tav tm="100000">
                                              <p:val>
                                                <p:strVal val="#ppt_x"/>
                                              </p:val>
                                            </p:tav>
                                          </p:tavLst>
                                        </p:anim>
                                        <p:anim calcmode="lin" valueType="num">
                                          <p:cBhvr additive="base">
                                            <p:cTn id="16" dur="10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000" fill="hold"/>
                                            <p:tgtEl>
                                              <p:spTgt spid="7"/>
                                            </p:tgtEl>
                                            <p:attrNameLst>
                                              <p:attrName>ppt_x</p:attrName>
                                            </p:attrNameLst>
                                          </p:cBhvr>
                                          <p:tavLst>
                                            <p:tav tm="0">
                                              <p:val>
                                                <p:strVal val="1+#ppt_w/2"/>
                                              </p:val>
                                            </p:tav>
                                            <p:tav tm="100000">
                                              <p:val>
                                                <p:strVal val="#ppt_x"/>
                                              </p:val>
                                            </p:tav>
                                          </p:tavLst>
                                        </p:anim>
                                        <p:anim calcmode="lin" valueType="num">
                                          <p:cBhvr additive="base">
                                            <p:cTn id="20" dur="1000" fill="hold"/>
                                            <p:tgtEl>
                                              <p:spTgt spid="7"/>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75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1000" fill="hold"/>
                                            <p:tgtEl>
                                              <p:spTgt spid="11"/>
                                            </p:tgtEl>
                                            <p:attrNameLst>
                                              <p:attrName>ppt_x</p:attrName>
                                            </p:attrNameLst>
                                          </p:cBhvr>
                                          <p:tavLst>
                                            <p:tav tm="0">
                                              <p:val>
                                                <p:strVal val="1+#ppt_w/2"/>
                                              </p:val>
                                            </p:tav>
                                            <p:tav tm="100000">
                                              <p:val>
                                                <p:strVal val="#ppt_x"/>
                                              </p:val>
                                            </p:tav>
                                          </p:tavLst>
                                        </p:anim>
                                        <p:anim calcmode="lin" valueType="num">
                                          <p:cBhvr additive="base">
                                            <p:cTn id="24" dur="1000" fill="hold"/>
                                            <p:tgtEl>
                                              <p:spTgt spid="11"/>
                                            </p:tgtEl>
                                            <p:attrNameLst>
                                              <p:attrName>ppt_y</p:attrName>
                                            </p:attrNameLst>
                                          </p:cBhvr>
                                          <p:tavLst>
                                            <p:tav tm="0">
                                              <p:val>
                                                <p:strVal val="#ppt_y"/>
                                              </p:val>
                                            </p:tav>
                                            <p:tav tm="100000">
                                              <p:val>
                                                <p:strVal val="#ppt_y"/>
                                              </p:val>
                                            </p:tav>
                                          </p:tavLst>
                                        </p:anim>
                                      </p:childTnLst>
                                    </p:cTn>
                                  </p:par>
                                </p:childTnLst>
                              </p:cTn>
                            </p:par>
                            <p:par>
                              <p:cTn id="25" fill="hold">
                                <p:stCondLst>
                                  <p:cond delay="2500"/>
                                </p:stCondLst>
                                <p:childTnLst>
                                  <p:par>
                                    <p:cTn id="26" presetID="26" presetClass="emph" presetSubtype="0" fill="hold" nodeType="afterEffect">
                                      <p:stCondLst>
                                        <p:cond delay="0"/>
                                      </p:stCondLst>
                                      <p:childTnLst>
                                        <p:animEffect transition="out" filter="fade">
                                          <p:cBhvr>
                                            <p:cTn id="27" dur="500" tmFilter="0, 0; .2, .5; .8, .5; 1, 0"/>
                                            <p:tgtEl>
                                              <p:spTgt spid="14"/>
                                            </p:tgtEl>
                                          </p:cBhvr>
                                        </p:animEffect>
                                        <p:animScale>
                                          <p:cBhvr>
                                            <p:cTn id="28" dur="250" autoRev="1" fill="hold"/>
                                            <p:tgtEl>
                                              <p:spTgt spid="14"/>
                                            </p:tgtEl>
                                          </p:cBhvr>
                                          <p:by x="105000" y="105000"/>
                                        </p:animScale>
                                      </p:childTnLst>
                                    </p:cTn>
                                  </p:par>
                                  <p:par>
                                    <p:cTn id="29" presetID="26" presetClass="emph" presetSubtype="0" fill="hold" nodeType="withEffect">
                                      <p:stCondLst>
                                        <p:cond delay="250"/>
                                      </p:stCondLst>
                                      <p:childTnLst>
                                        <p:animEffect transition="out" filter="fade">
                                          <p:cBhvr>
                                            <p:cTn id="30" dur="500" tmFilter="0, 0; .2, .5; .8, .5; 1, 0"/>
                                            <p:tgtEl>
                                              <p:spTgt spid="4"/>
                                            </p:tgtEl>
                                          </p:cBhvr>
                                        </p:animEffect>
                                        <p:animScale>
                                          <p:cBhvr>
                                            <p:cTn id="31" dur="250" autoRev="1" fill="hold"/>
                                            <p:tgtEl>
                                              <p:spTgt spid="4"/>
                                            </p:tgtEl>
                                          </p:cBhvr>
                                          <p:by x="105000" y="105000"/>
                                        </p:animScale>
                                      </p:childTnLst>
                                    </p:cTn>
                                  </p:par>
                                  <p:par>
                                    <p:cTn id="32" presetID="26" presetClass="emph" presetSubtype="0" fill="hold" nodeType="withEffect">
                                      <p:stCondLst>
                                        <p:cond delay="500"/>
                                      </p:stCondLst>
                                      <p:childTnLst>
                                        <p:animEffect transition="out" filter="fade">
                                          <p:cBhvr>
                                            <p:cTn id="33" dur="500" tmFilter="0, 0; .2, .5; .8, .5; 1, 0"/>
                                            <p:tgtEl>
                                              <p:spTgt spid="7"/>
                                            </p:tgtEl>
                                          </p:cBhvr>
                                        </p:animEffect>
                                        <p:animScale>
                                          <p:cBhvr>
                                            <p:cTn id="34" dur="250" autoRev="1" fill="hold"/>
                                            <p:tgtEl>
                                              <p:spTgt spid="7"/>
                                            </p:tgtEl>
                                          </p:cBhvr>
                                          <p:by x="105000" y="105000"/>
                                        </p:animScale>
                                      </p:childTnLst>
                                    </p:cTn>
                                  </p:par>
                                  <p:par>
                                    <p:cTn id="35" presetID="26" presetClass="emph" presetSubtype="0" fill="hold" nodeType="withEffect">
                                      <p:stCondLst>
                                        <p:cond delay="750"/>
                                      </p:stCondLst>
                                      <p:childTnLst>
                                        <p:animEffect transition="out" filter="fade">
                                          <p:cBhvr>
                                            <p:cTn id="36" dur="500" tmFilter="0, 0; .2, .5; .8, .5; 1, 0"/>
                                            <p:tgtEl>
                                              <p:spTgt spid="11"/>
                                            </p:tgtEl>
                                          </p:cBhvr>
                                        </p:animEffect>
                                        <p:animScale>
                                          <p:cBhvr>
                                            <p:cTn id="37" dur="250" autoRev="1" fill="hold"/>
                                            <p:tgtEl>
                                              <p:spTgt spid="11"/>
                                            </p:tgtEl>
                                          </p:cBhvr>
                                          <p:by x="105000" y="105000"/>
                                        </p:animScale>
                                      </p:childTnLst>
                                    </p:cTn>
                                  </p:par>
                                </p:childTnLst>
                              </p:cTn>
                            </p:par>
                            <p:par>
                              <p:cTn id="38" fill="hold">
                                <p:stCondLst>
                                  <p:cond delay="3750"/>
                                </p:stCondLst>
                                <p:childTnLst>
                                  <p:par>
                                    <p:cTn id="39" presetID="22" presetClass="entr" presetSubtype="8" fill="hold" nodeType="after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wipe(left)">
                                          <p:cBhvr>
                                            <p:cTn id="41" dur="750"/>
                                            <p:tgtEl>
                                              <p:spTgt spid="21"/>
                                            </p:tgtEl>
                                          </p:cBhvr>
                                        </p:animEffect>
                                      </p:childTnLst>
                                    </p:cTn>
                                  </p:par>
                                </p:childTnLst>
                              </p:cTn>
                            </p:par>
                            <p:par>
                              <p:cTn id="42" fill="hold">
                                <p:stCondLst>
                                  <p:cond delay="4500"/>
                                </p:stCondLst>
                                <p:childTnLst>
                                  <p:par>
                                    <p:cTn id="43" presetID="2" presetClass="entr" presetSubtype="4" fill="hold" nodeType="after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additive="base">
                                            <p:cTn id="45" dur="1000" fill="hold"/>
                                            <p:tgtEl>
                                              <p:spTgt spid="18"/>
                                            </p:tgtEl>
                                            <p:attrNameLst>
                                              <p:attrName>ppt_x</p:attrName>
                                            </p:attrNameLst>
                                          </p:cBhvr>
                                          <p:tavLst>
                                            <p:tav tm="0">
                                              <p:val>
                                                <p:strVal val="#ppt_x"/>
                                              </p:val>
                                            </p:tav>
                                            <p:tav tm="100000">
                                              <p:val>
                                                <p:strVal val="#ppt_x"/>
                                              </p:val>
                                            </p:tav>
                                          </p:tavLst>
                                        </p:anim>
                                        <p:anim calcmode="lin" valueType="num">
                                          <p:cBhvr additive="base">
                                            <p:cTn id="46" dur="1000" fill="hold"/>
                                            <p:tgtEl>
                                              <p:spTgt spid="18"/>
                                            </p:tgtEl>
                                            <p:attrNameLst>
                                              <p:attrName>ppt_y</p:attrName>
                                            </p:attrNameLst>
                                          </p:cBhvr>
                                          <p:tavLst>
                                            <p:tav tm="0">
                                              <p:val>
                                                <p:strVal val="1+#ppt_h/2"/>
                                              </p:val>
                                            </p:tav>
                                            <p:tav tm="100000">
                                              <p:val>
                                                <p:strVal val="#ppt_y"/>
                                              </p:val>
                                            </p:tav>
                                          </p:tavLst>
                                        </p:anim>
                                      </p:childTnLst>
                                    </p:cTn>
                                  </p:par>
                                </p:childTnLst>
                              </p:cTn>
                            </p:par>
                            <p:par>
                              <p:cTn id="47" fill="hold">
                                <p:stCondLst>
                                  <p:cond delay="5500"/>
                                </p:stCondLst>
                                <p:childTnLst>
                                  <p:par>
                                    <p:cTn id="48" presetID="42" presetClass="entr" presetSubtype="0" fill="hold" nodeType="after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750"/>
                                            <p:tgtEl>
                                              <p:spTgt spid="24"/>
                                            </p:tgtEl>
                                          </p:cBhvr>
                                        </p:animEffect>
                                        <p:anim calcmode="lin" valueType="num">
                                          <p:cBhvr>
                                            <p:cTn id="51" dur="750" fill="hold"/>
                                            <p:tgtEl>
                                              <p:spTgt spid="24"/>
                                            </p:tgtEl>
                                            <p:attrNameLst>
                                              <p:attrName>ppt_x</p:attrName>
                                            </p:attrNameLst>
                                          </p:cBhvr>
                                          <p:tavLst>
                                            <p:tav tm="0">
                                              <p:val>
                                                <p:strVal val="#ppt_x"/>
                                              </p:val>
                                            </p:tav>
                                            <p:tav tm="100000">
                                              <p:val>
                                                <p:strVal val="#ppt_x"/>
                                              </p:val>
                                            </p:tav>
                                          </p:tavLst>
                                        </p:anim>
                                        <p:anim calcmode="lin" valueType="num">
                                          <p:cBhvr>
                                            <p:cTn id="52" dur="75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35FC50FF-EFFC-7CF5-E5D6-9DC31BC275A9}"/>
              </a:ext>
            </a:extLst>
          </p:cNvPr>
          <p:cNvSpPr txBox="1"/>
          <p:nvPr/>
        </p:nvSpPr>
        <p:spPr>
          <a:xfrm>
            <a:off x="2039216" y="1125954"/>
            <a:ext cx="8362084" cy="4401205"/>
          </a:xfrm>
          <a:prstGeom prst="rect">
            <a:avLst/>
          </a:prstGeom>
          <a:noFill/>
        </p:spPr>
        <p:txBody>
          <a:bodyPr wrap="square">
            <a:spAutoFit/>
          </a:bodyPr>
          <a:lstStyle/>
          <a:p>
            <a:pPr algn="just"/>
            <a:r>
              <a:rPr lang="en-US" altLang="zh-CN" sz="2800" dirty="0">
                <a:solidFill>
                  <a:schemeClr val="bg1"/>
                </a:solidFill>
              </a:rPr>
              <a:t>To articulate </a:t>
            </a:r>
            <a:r>
              <a:rPr lang="en-US" altLang="zh-CN" sz="2800" i="1" dirty="0">
                <a:solidFill>
                  <a:schemeClr val="bg1"/>
                </a:solidFill>
              </a:rPr>
              <a:t>"Why I am a contemporary researcher,"</a:t>
            </a:r>
            <a:r>
              <a:rPr lang="en-US" altLang="zh-CN" sz="2800" dirty="0">
                <a:solidFill>
                  <a:schemeClr val="bg1"/>
                </a:solidFill>
              </a:rPr>
              <a:t> the thought process presented in this PPT is structured as follows: </a:t>
            </a:r>
            <a:r>
              <a:rPr lang="en-US" altLang="zh-CN" sz="2800" dirty="0">
                <a:solidFill>
                  <a:srgbClr val="FF0000"/>
                </a:solidFill>
              </a:rPr>
              <a:t>The first part </a:t>
            </a:r>
            <a:r>
              <a:rPr lang="en-US" altLang="zh-CN" sz="2800" dirty="0">
                <a:solidFill>
                  <a:schemeClr val="bg1"/>
                </a:solidFill>
              </a:rPr>
              <a:t>primarily elaborates on the current state of UXR research. </a:t>
            </a:r>
            <a:r>
              <a:rPr lang="en-US" altLang="zh-CN" sz="2800" dirty="0">
                <a:solidFill>
                  <a:srgbClr val="FF0000"/>
                </a:solidFill>
              </a:rPr>
              <a:t>The second part </a:t>
            </a:r>
            <a:r>
              <a:rPr lang="en-US" altLang="zh-CN" sz="2800" dirty="0">
                <a:solidFill>
                  <a:schemeClr val="bg1"/>
                </a:solidFill>
              </a:rPr>
              <a:t>identifies the issues faced by contemporary researchers and explores the reasons behind these challenges. </a:t>
            </a:r>
            <a:r>
              <a:rPr lang="en-US" altLang="zh-CN" sz="2800" dirty="0">
                <a:solidFill>
                  <a:srgbClr val="FF0000"/>
                </a:solidFill>
              </a:rPr>
              <a:t>Subsequently</a:t>
            </a:r>
            <a:r>
              <a:rPr lang="en-US" altLang="zh-CN" sz="2800" dirty="0">
                <a:solidFill>
                  <a:schemeClr val="bg1"/>
                </a:solidFill>
              </a:rPr>
              <a:t>, as a transition, it highlights the skills and technologies required in this field. This leads to an explanation of the innovative methods used in my research, concluding with a summary.</a:t>
            </a:r>
            <a:endParaRPr lang="zh-CN" altLang="en-US" sz="2800" dirty="0">
              <a:solidFill>
                <a:schemeClr val="bg1"/>
              </a:solidFill>
            </a:endParaRPr>
          </a:p>
        </p:txBody>
      </p:sp>
    </p:spTree>
    <p:extLst>
      <p:ext uri="{BB962C8B-B14F-4D97-AF65-F5344CB8AC3E}">
        <p14:creationId xmlns:p14="http://schemas.microsoft.com/office/powerpoint/2010/main" val="411930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片 29">
            <a:extLst>
              <a:ext uri="{FF2B5EF4-FFF2-40B4-BE49-F238E27FC236}">
                <a16:creationId xmlns:a16="http://schemas.microsoft.com/office/drawing/2014/main" id="{CD0C9C3A-5920-41D4-B9B2-C520A817D6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307"/>
            <a:ext cx="12190413" cy="6857107"/>
          </a:xfrm>
          <a:prstGeom prst="rect">
            <a:avLst/>
          </a:prstGeom>
        </p:spPr>
      </p:pic>
      <p:sp>
        <p:nvSpPr>
          <p:cNvPr id="27" name="矩形 26">
            <a:extLst>
              <a:ext uri="{FF2B5EF4-FFF2-40B4-BE49-F238E27FC236}">
                <a16:creationId xmlns:a16="http://schemas.microsoft.com/office/drawing/2014/main" id="{67477345-0C4A-4E6A-B0CB-B92841CA3A8A}"/>
              </a:ext>
            </a:extLst>
          </p:cNvPr>
          <p:cNvSpPr/>
          <p:nvPr/>
        </p:nvSpPr>
        <p:spPr>
          <a:xfrm>
            <a:off x="3189336" y="2348267"/>
            <a:ext cx="1933381" cy="2048606"/>
          </a:xfrm>
          <a:prstGeom prst="rect">
            <a:avLst/>
          </a:prstGeom>
          <a:solidFill>
            <a:srgbClr val="0AC0FC">
              <a:alpha val="14000"/>
            </a:srgbClr>
          </a:solidFill>
          <a:ln w="12700">
            <a:solidFill>
              <a:srgbClr val="0AC0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altLang="zh-CN" sz="3600" b="1" dirty="0">
                <a:solidFill>
                  <a:srgbClr val="0AC0FC"/>
                </a:solidFill>
                <a:cs typeface="+mn-ea"/>
                <a:sym typeface="+mn-lt"/>
              </a:rPr>
              <a:t>Contents</a:t>
            </a:r>
            <a:endParaRPr kumimoji="1" lang="en-US" altLang="zh-CN" sz="2800" b="1" dirty="0">
              <a:solidFill>
                <a:srgbClr val="0AC0FC"/>
              </a:solidFill>
              <a:cs typeface="+mn-ea"/>
              <a:sym typeface="+mn-lt"/>
            </a:endParaRPr>
          </a:p>
        </p:txBody>
      </p:sp>
      <p:grpSp>
        <p:nvGrpSpPr>
          <p:cNvPr id="2" name="组合 1">
            <a:extLst>
              <a:ext uri="{FF2B5EF4-FFF2-40B4-BE49-F238E27FC236}">
                <a16:creationId xmlns:a16="http://schemas.microsoft.com/office/drawing/2014/main" id="{C5F9B8E6-73F5-4759-98EA-B9369AC6A81B}"/>
              </a:ext>
            </a:extLst>
          </p:cNvPr>
          <p:cNvGrpSpPr/>
          <p:nvPr/>
        </p:nvGrpSpPr>
        <p:grpSpPr>
          <a:xfrm>
            <a:off x="5494950" y="1674046"/>
            <a:ext cx="5727571" cy="674221"/>
            <a:chOff x="5927990" y="1418217"/>
            <a:chExt cx="4075107" cy="674221"/>
          </a:xfrm>
        </p:grpSpPr>
        <p:sp>
          <p:nvSpPr>
            <p:cNvPr id="39" name="矩形 38">
              <a:extLst>
                <a:ext uri="{FF2B5EF4-FFF2-40B4-BE49-F238E27FC236}">
                  <a16:creationId xmlns:a16="http://schemas.microsoft.com/office/drawing/2014/main" id="{975D5CAB-CCB8-4BE6-BBE1-4D3F41F8440F}"/>
                </a:ext>
              </a:extLst>
            </p:cNvPr>
            <p:cNvSpPr/>
            <p:nvPr/>
          </p:nvSpPr>
          <p:spPr bwMode="auto">
            <a:xfrm>
              <a:off x="6476870" y="1500873"/>
              <a:ext cx="3526227"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lang="en-US" altLang="zh-CN" sz="2400" dirty="0"/>
                <a:t>The current state of research in USR</a:t>
              </a:r>
              <a:endParaRPr lang="zh-CN" altLang="en-US" sz="2400" dirty="0">
                <a:solidFill>
                  <a:srgbClr val="0AC0FC"/>
                </a:solidFill>
                <a:cs typeface="+mn-ea"/>
                <a:sym typeface="+mn-lt"/>
              </a:endParaRPr>
            </a:p>
          </p:txBody>
        </p:sp>
        <p:grpSp>
          <p:nvGrpSpPr>
            <p:cNvPr id="31" name="组合 30">
              <a:extLst>
                <a:ext uri="{FF2B5EF4-FFF2-40B4-BE49-F238E27FC236}">
                  <a16:creationId xmlns:a16="http://schemas.microsoft.com/office/drawing/2014/main" id="{D83AF1AA-6D79-4BF7-9B86-348BDCCE228C}"/>
                </a:ext>
              </a:extLst>
            </p:cNvPr>
            <p:cNvGrpSpPr/>
            <p:nvPr/>
          </p:nvGrpSpPr>
          <p:grpSpPr>
            <a:xfrm>
              <a:off x="5927990" y="1418217"/>
              <a:ext cx="527114" cy="674221"/>
              <a:chOff x="4766142" y="1362572"/>
              <a:chExt cx="1057416" cy="1352522"/>
            </a:xfrm>
          </p:grpSpPr>
          <p:sp>
            <p:nvSpPr>
              <p:cNvPr id="32" name="圆角矩形 34">
                <a:extLst>
                  <a:ext uri="{FF2B5EF4-FFF2-40B4-BE49-F238E27FC236}">
                    <a16:creationId xmlns:a16="http://schemas.microsoft.com/office/drawing/2014/main" id="{8C7372C5-D2BA-4E6A-AC91-84091EDA6D40}"/>
                  </a:ext>
                </a:extLst>
              </p:cNvPr>
              <p:cNvSpPr/>
              <p:nvPr/>
            </p:nvSpPr>
            <p:spPr>
              <a:xfrm>
                <a:off x="4766142" y="1362572"/>
                <a:ext cx="1057416"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33" name="TextBox 35">
                <a:extLst>
                  <a:ext uri="{FF2B5EF4-FFF2-40B4-BE49-F238E27FC236}">
                    <a16:creationId xmlns:a16="http://schemas.microsoft.com/office/drawing/2014/main" id="{087BA028-2AEF-45B8-9451-6580277BD3B6}"/>
                  </a:ext>
                </a:extLst>
              </p:cNvPr>
              <p:cNvSpPr txBox="1"/>
              <p:nvPr/>
            </p:nvSpPr>
            <p:spPr>
              <a:xfrm>
                <a:off x="4989473" y="1410581"/>
                <a:ext cx="747218" cy="1173089"/>
              </a:xfrm>
              <a:prstGeom prst="rect">
                <a:avLst/>
              </a:prstGeom>
              <a:noFill/>
            </p:spPr>
            <p:txBody>
              <a:bodyPr wrap="square" rtlCol="0">
                <a:spAutoFit/>
              </a:bodyPr>
              <a:lstStyle/>
              <a:p>
                <a:r>
                  <a:rPr lang="en-US" altLang="zh-CN" sz="3200" dirty="0">
                    <a:solidFill>
                      <a:srgbClr val="0AC0FC"/>
                    </a:solidFill>
                    <a:effectLst/>
                    <a:cs typeface="+mn-ea"/>
                    <a:sym typeface="+mn-lt"/>
                  </a:rPr>
                  <a:t>1</a:t>
                </a:r>
                <a:endParaRPr lang="zh-CN" altLang="en-US" sz="3200" dirty="0">
                  <a:solidFill>
                    <a:srgbClr val="0AC0FC"/>
                  </a:solidFill>
                  <a:effectLst/>
                  <a:cs typeface="+mn-ea"/>
                  <a:sym typeface="+mn-lt"/>
                </a:endParaRPr>
              </a:p>
            </p:txBody>
          </p:sp>
        </p:grpSp>
      </p:grpSp>
      <p:grpSp>
        <p:nvGrpSpPr>
          <p:cNvPr id="34" name="组合 33">
            <a:extLst>
              <a:ext uri="{FF2B5EF4-FFF2-40B4-BE49-F238E27FC236}">
                <a16:creationId xmlns:a16="http://schemas.microsoft.com/office/drawing/2014/main" id="{59D3231A-5561-4A9F-B617-1579D4802867}"/>
              </a:ext>
            </a:extLst>
          </p:cNvPr>
          <p:cNvGrpSpPr/>
          <p:nvPr/>
        </p:nvGrpSpPr>
        <p:grpSpPr>
          <a:xfrm>
            <a:off x="5494945" y="2589528"/>
            <a:ext cx="5883100" cy="674221"/>
            <a:chOff x="5927988" y="1418217"/>
            <a:chExt cx="5883100" cy="674221"/>
          </a:xfrm>
        </p:grpSpPr>
        <p:sp>
          <p:nvSpPr>
            <p:cNvPr id="35" name="矩形 34">
              <a:extLst>
                <a:ext uri="{FF2B5EF4-FFF2-40B4-BE49-F238E27FC236}">
                  <a16:creationId xmlns:a16="http://schemas.microsoft.com/office/drawing/2014/main" id="{984F37A6-A24B-4599-81E2-57846C7DEF3E}"/>
                </a:ext>
              </a:extLst>
            </p:cNvPr>
            <p:cNvSpPr/>
            <p:nvPr/>
          </p:nvSpPr>
          <p:spPr bwMode="auto">
            <a:xfrm>
              <a:off x="6726911" y="1480526"/>
              <a:ext cx="5084177"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lang="en-US" altLang="zh-CN" sz="2400" dirty="0"/>
                <a:t>The Current shortcomings and Challenges in this field.</a:t>
              </a:r>
              <a:endParaRPr lang="zh-CN" altLang="en-US" sz="2400" dirty="0">
                <a:solidFill>
                  <a:srgbClr val="0AC0FC"/>
                </a:solidFill>
                <a:cs typeface="+mn-ea"/>
                <a:sym typeface="+mn-lt"/>
              </a:endParaRPr>
            </a:p>
          </p:txBody>
        </p:sp>
        <p:grpSp>
          <p:nvGrpSpPr>
            <p:cNvPr id="36" name="组合 35">
              <a:extLst>
                <a:ext uri="{FF2B5EF4-FFF2-40B4-BE49-F238E27FC236}">
                  <a16:creationId xmlns:a16="http://schemas.microsoft.com/office/drawing/2014/main" id="{730EE466-0232-45D8-899C-4D08F1DE1047}"/>
                </a:ext>
              </a:extLst>
            </p:cNvPr>
            <p:cNvGrpSpPr/>
            <p:nvPr/>
          </p:nvGrpSpPr>
          <p:grpSpPr>
            <a:xfrm>
              <a:off x="5927988" y="1418217"/>
              <a:ext cx="740860" cy="674221"/>
              <a:chOff x="4766142" y="1362572"/>
              <a:chExt cx="1486202" cy="1352522"/>
            </a:xfrm>
          </p:grpSpPr>
          <p:sp>
            <p:nvSpPr>
              <p:cNvPr id="40" name="圆角矩形 34">
                <a:extLst>
                  <a:ext uri="{FF2B5EF4-FFF2-40B4-BE49-F238E27FC236}">
                    <a16:creationId xmlns:a16="http://schemas.microsoft.com/office/drawing/2014/main" id="{E2C1E685-1820-4EF1-91D3-1BFB2B2DDF70}"/>
                  </a:ext>
                </a:extLst>
              </p:cNvPr>
              <p:cNvSpPr/>
              <p:nvPr/>
            </p:nvSpPr>
            <p:spPr>
              <a:xfrm>
                <a:off x="4766142"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41" name="TextBox 35">
                <a:extLst>
                  <a:ext uri="{FF2B5EF4-FFF2-40B4-BE49-F238E27FC236}">
                    <a16:creationId xmlns:a16="http://schemas.microsoft.com/office/drawing/2014/main" id="{9DDC20A9-72CD-4006-BC07-9B858F68BF1E}"/>
                  </a:ext>
                </a:extLst>
              </p:cNvPr>
              <p:cNvSpPr txBox="1"/>
              <p:nvPr/>
            </p:nvSpPr>
            <p:spPr>
              <a:xfrm>
                <a:off x="5080043" y="1410581"/>
                <a:ext cx="801353" cy="1173089"/>
              </a:xfrm>
              <a:prstGeom prst="rect">
                <a:avLst/>
              </a:prstGeom>
              <a:noFill/>
            </p:spPr>
            <p:txBody>
              <a:bodyPr wrap="none" rtlCol="0">
                <a:spAutoFit/>
              </a:bodyPr>
              <a:lstStyle/>
              <a:p>
                <a:r>
                  <a:rPr lang="en-US" altLang="zh-CN" sz="3200" dirty="0">
                    <a:solidFill>
                      <a:srgbClr val="0AC0FC"/>
                    </a:solidFill>
                    <a:effectLst/>
                    <a:cs typeface="+mn-ea"/>
                    <a:sym typeface="+mn-lt"/>
                  </a:rPr>
                  <a:t>2</a:t>
                </a:r>
                <a:endParaRPr lang="zh-CN" altLang="en-US" sz="3200" dirty="0">
                  <a:solidFill>
                    <a:srgbClr val="0AC0FC"/>
                  </a:solidFill>
                  <a:effectLst/>
                  <a:cs typeface="+mn-ea"/>
                  <a:sym typeface="+mn-lt"/>
                </a:endParaRPr>
              </a:p>
            </p:txBody>
          </p:sp>
        </p:grpSp>
      </p:grpSp>
      <p:grpSp>
        <p:nvGrpSpPr>
          <p:cNvPr id="42" name="组合 41">
            <a:extLst>
              <a:ext uri="{FF2B5EF4-FFF2-40B4-BE49-F238E27FC236}">
                <a16:creationId xmlns:a16="http://schemas.microsoft.com/office/drawing/2014/main" id="{25120B1C-72D8-4C6D-B7BB-52E4400A846E}"/>
              </a:ext>
            </a:extLst>
          </p:cNvPr>
          <p:cNvGrpSpPr/>
          <p:nvPr/>
        </p:nvGrpSpPr>
        <p:grpSpPr>
          <a:xfrm>
            <a:off x="5494945" y="3505010"/>
            <a:ext cx="5966228" cy="674221"/>
            <a:chOff x="5927988" y="1418217"/>
            <a:chExt cx="5966228" cy="674221"/>
          </a:xfrm>
        </p:grpSpPr>
        <p:sp>
          <p:nvSpPr>
            <p:cNvPr id="43" name="矩形 42">
              <a:extLst>
                <a:ext uri="{FF2B5EF4-FFF2-40B4-BE49-F238E27FC236}">
                  <a16:creationId xmlns:a16="http://schemas.microsoft.com/office/drawing/2014/main" id="{43B976B5-83AF-4784-A549-AC8002F28475}"/>
                </a:ext>
              </a:extLst>
            </p:cNvPr>
            <p:cNvSpPr/>
            <p:nvPr/>
          </p:nvSpPr>
          <p:spPr bwMode="auto">
            <a:xfrm>
              <a:off x="6726911" y="1480526"/>
              <a:ext cx="5167305"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r>
                <a:rPr lang="en-US" altLang="zh-CN" sz="2400" dirty="0"/>
                <a:t>The Modernity involved in my research.</a:t>
              </a:r>
              <a:endParaRPr lang="zh-CN" altLang="en-US" sz="2400" dirty="0">
                <a:solidFill>
                  <a:srgbClr val="0AC0FC"/>
                </a:solidFill>
                <a:cs typeface="+mn-ea"/>
                <a:sym typeface="+mn-lt"/>
              </a:endParaRPr>
            </a:p>
          </p:txBody>
        </p:sp>
        <p:grpSp>
          <p:nvGrpSpPr>
            <p:cNvPr id="44" name="组合 43">
              <a:extLst>
                <a:ext uri="{FF2B5EF4-FFF2-40B4-BE49-F238E27FC236}">
                  <a16:creationId xmlns:a16="http://schemas.microsoft.com/office/drawing/2014/main" id="{2D66FFB5-1CC8-42A5-8FAE-CDFFDADFF79A}"/>
                </a:ext>
              </a:extLst>
            </p:cNvPr>
            <p:cNvGrpSpPr/>
            <p:nvPr/>
          </p:nvGrpSpPr>
          <p:grpSpPr>
            <a:xfrm>
              <a:off x="5927988" y="1418217"/>
              <a:ext cx="740860" cy="674221"/>
              <a:chOff x="4766142" y="1362572"/>
              <a:chExt cx="1486202" cy="1352522"/>
            </a:xfrm>
          </p:grpSpPr>
          <p:sp>
            <p:nvSpPr>
              <p:cNvPr id="45" name="圆角矩形 34">
                <a:extLst>
                  <a:ext uri="{FF2B5EF4-FFF2-40B4-BE49-F238E27FC236}">
                    <a16:creationId xmlns:a16="http://schemas.microsoft.com/office/drawing/2014/main" id="{B6FFE75A-5461-40B3-B712-FE95423D4891}"/>
                  </a:ext>
                </a:extLst>
              </p:cNvPr>
              <p:cNvSpPr/>
              <p:nvPr/>
            </p:nvSpPr>
            <p:spPr>
              <a:xfrm>
                <a:off x="4766142"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46" name="TextBox 35">
                <a:extLst>
                  <a:ext uri="{FF2B5EF4-FFF2-40B4-BE49-F238E27FC236}">
                    <a16:creationId xmlns:a16="http://schemas.microsoft.com/office/drawing/2014/main" id="{F4910BA1-B04D-4461-898A-2800AE58A4E7}"/>
                  </a:ext>
                </a:extLst>
              </p:cNvPr>
              <p:cNvSpPr txBox="1"/>
              <p:nvPr/>
            </p:nvSpPr>
            <p:spPr>
              <a:xfrm>
                <a:off x="5080043" y="1410581"/>
                <a:ext cx="798139" cy="1173089"/>
              </a:xfrm>
              <a:prstGeom prst="rect">
                <a:avLst/>
              </a:prstGeom>
              <a:noFill/>
            </p:spPr>
            <p:txBody>
              <a:bodyPr wrap="none" rtlCol="0">
                <a:spAutoFit/>
              </a:bodyPr>
              <a:lstStyle/>
              <a:p>
                <a:r>
                  <a:rPr lang="en-US" altLang="zh-CN" sz="3200" dirty="0">
                    <a:solidFill>
                      <a:srgbClr val="0AC0FC"/>
                    </a:solidFill>
                    <a:effectLst/>
                    <a:cs typeface="+mn-ea"/>
                    <a:sym typeface="+mn-lt"/>
                  </a:rPr>
                  <a:t>3</a:t>
                </a:r>
                <a:endParaRPr lang="zh-CN" altLang="en-US" sz="3200" dirty="0">
                  <a:solidFill>
                    <a:srgbClr val="0AC0FC"/>
                  </a:solidFill>
                  <a:effectLst/>
                  <a:cs typeface="+mn-ea"/>
                  <a:sym typeface="+mn-lt"/>
                </a:endParaRPr>
              </a:p>
            </p:txBody>
          </p:sp>
        </p:grpSp>
      </p:grpSp>
      <p:grpSp>
        <p:nvGrpSpPr>
          <p:cNvPr id="47" name="组合 46">
            <a:extLst>
              <a:ext uri="{FF2B5EF4-FFF2-40B4-BE49-F238E27FC236}">
                <a16:creationId xmlns:a16="http://schemas.microsoft.com/office/drawing/2014/main" id="{2B1BD97A-EB7B-417D-B487-94B8A45CC8CC}"/>
              </a:ext>
            </a:extLst>
          </p:cNvPr>
          <p:cNvGrpSpPr/>
          <p:nvPr/>
        </p:nvGrpSpPr>
        <p:grpSpPr>
          <a:xfrm>
            <a:off x="5494945" y="4420492"/>
            <a:ext cx="4325150" cy="674221"/>
            <a:chOff x="5927988" y="1418217"/>
            <a:chExt cx="4325150" cy="674221"/>
          </a:xfrm>
        </p:grpSpPr>
        <p:sp>
          <p:nvSpPr>
            <p:cNvPr id="48" name="矩形 47">
              <a:extLst>
                <a:ext uri="{FF2B5EF4-FFF2-40B4-BE49-F238E27FC236}">
                  <a16:creationId xmlns:a16="http://schemas.microsoft.com/office/drawing/2014/main" id="{E6D74D0A-C965-4DF7-96B9-CDEC564E3D57}"/>
                </a:ext>
              </a:extLst>
            </p:cNvPr>
            <p:cNvSpPr/>
            <p:nvPr/>
          </p:nvSpPr>
          <p:spPr bwMode="auto">
            <a:xfrm>
              <a:off x="6726911" y="1480526"/>
              <a:ext cx="3526227" cy="5496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spcBef>
                  <a:spcPct val="50000"/>
                </a:spcBef>
              </a:pPr>
              <a:endParaRPr lang="zh-CN" altLang="en-US" sz="2400" dirty="0">
                <a:solidFill>
                  <a:srgbClr val="0AC0FC"/>
                </a:solidFill>
                <a:cs typeface="+mn-ea"/>
                <a:sym typeface="+mn-lt"/>
              </a:endParaRPr>
            </a:p>
          </p:txBody>
        </p:sp>
        <p:grpSp>
          <p:nvGrpSpPr>
            <p:cNvPr id="49" name="组合 48">
              <a:extLst>
                <a:ext uri="{FF2B5EF4-FFF2-40B4-BE49-F238E27FC236}">
                  <a16:creationId xmlns:a16="http://schemas.microsoft.com/office/drawing/2014/main" id="{C3160D5A-E7E6-427B-92B1-AFADBF1B9383}"/>
                </a:ext>
              </a:extLst>
            </p:cNvPr>
            <p:cNvGrpSpPr/>
            <p:nvPr/>
          </p:nvGrpSpPr>
          <p:grpSpPr>
            <a:xfrm>
              <a:off x="5927988" y="1418217"/>
              <a:ext cx="740860" cy="674221"/>
              <a:chOff x="4766142" y="1362572"/>
              <a:chExt cx="1486202" cy="1352522"/>
            </a:xfrm>
          </p:grpSpPr>
          <p:sp>
            <p:nvSpPr>
              <p:cNvPr id="50" name="圆角矩形 34">
                <a:extLst>
                  <a:ext uri="{FF2B5EF4-FFF2-40B4-BE49-F238E27FC236}">
                    <a16:creationId xmlns:a16="http://schemas.microsoft.com/office/drawing/2014/main" id="{D438DF87-47C4-420A-B7E3-4CA5098AE82E}"/>
                  </a:ext>
                </a:extLst>
              </p:cNvPr>
              <p:cNvSpPr/>
              <p:nvPr/>
            </p:nvSpPr>
            <p:spPr>
              <a:xfrm>
                <a:off x="4766142"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400">
                  <a:solidFill>
                    <a:srgbClr val="0AC0FC"/>
                  </a:solidFill>
                  <a:cs typeface="+mn-ea"/>
                  <a:sym typeface="+mn-lt"/>
                </a:endParaRPr>
              </a:p>
            </p:txBody>
          </p:sp>
          <p:sp>
            <p:nvSpPr>
              <p:cNvPr id="51" name="TextBox 35">
                <a:extLst>
                  <a:ext uri="{FF2B5EF4-FFF2-40B4-BE49-F238E27FC236}">
                    <a16:creationId xmlns:a16="http://schemas.microsoft.com/office/drawing/2014/main" id="{A97777A2-0CC3-4449-AA6B-992AEA5EF914}"/>
                  </a:ext>
                </a:extLst>
              </p:cNvPr>
              <p:cNvSpPr txBox="1"/>
              <p:nvPr/>
            </p:nvSpPr>
            <p:spPr>
              <a:xfrm>
                <a:off x="5080043" y="1410581"/>
                <a:ext cx="852804" cy="1173089"/>
              </a:xfrm>
              <a:prstGeom prst="rect">
                <a:avLst/>
              </a:prstGeom>
              <a:noFill/>
            </p:spPr>
            <p:txBody>
              <a:bodyPr wrap="none" rtlCol="0">
                <a:spAutoFit/>
              </a:bodyPr>
              <a:lstStyle/>
              <a:p>
                <a:r>
                  <a:rPr lang="en-US" altLang="zh-CN" sz="3200" dirty="0">
                    <a:solidFill>
                      <a:srgbClr val="0AC0FC"/>
                    </a:solidFill>
                    <a:effectLst/>
                    <a:cs typeface="+mn-ea"/>
                    <a:sym typeface="+mn-lt"/>
                  </a:rPr>
                  <a:t>4</a:t>
                </a:r>
                <a:endParaRPr lang="zh-CN" altLang="en-US" sz="3200" dirty="0">
                  <a:solidFill>
                    <a:srgbClr val="0AC0FC"/>
                  </a:solidFill>
                  <a:effectLst/>
                  <a:cs typeface="+mn-ea"/>
                  <a:sym typeface="+mn-lt"/>
                </a:endParaRPr>
              </a:p>
            </p:txBody>
          </p:sp>
        </p:grpSp>
      </p:grpSp>
      <p:pic>
        <p:nvPicPr>
          <p:cNvPr id="52" name="图片 51">
            <a:extLst>
              <a:ext uri="{FF2B5EF4-FFF2-40B4-BE49-F238E27FC236}">
                <a16:creationId xmlns:a16="http://schemas.microsoft.com/office/drawing/2014/main" id="{F3CCE68D-57B5-4BF1-AA73-3D2C43DC0F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694736" y="3925639"/>
            <a:ext cx="2632568" cy="2908642"/>
          </a:xfrm>
          <a:prstGeom prst="rect">
            <a:avLst/>
          </a:prstGeom>
        </p:spPr>
      </p:pic>
      <p:sp>
        <p:nvSpPr>
          <p:cNvPr id="4" name="文本框 3">
            <a:extLst>
              <a:ext uri="{FF2B5EF4-FFF2-40B4-BE49-F238E27FC236}">
                <a16:creationId xmlns:a16="http://schemas.microsoft.com/office/drawing/2014/main" id="{0FDC8EB4-2915-98A1-B5F9-D0A2996D68EC}"/>
              </a:ext>
            </a:extLst>
          </p:cNvPr>
          <p:cNvSpPr txBox="1"/>
          <p:nvPr/>
        </p:nvSpPr>
        <p:spPr>
          <a:xfrm>
            <a:off x="6169496" y="4505978"/>
            <a:ext cx="6177394" cy="461665"/>
          </a:xfrm>
          <a:prstGeom prst="rect">
            <a:avLst/>
          </a:prstGeom>
          <a:noFill/>
        </p:spPr>
        <p:txBody>
          <a:bodyPr wrap="square">
            <a:spAutoFit/>
          </a:bodyPr>
          <a:lstStyle/>
          <a:p>
            <a:pPr>
              <a:spcBef>
                <a:spcPct val="50000"/>
              </a:spcBef>
            </a:pPr>
            <a:r>
              <a:rPr lang="en-US" altLang="zh-CN" sz="2400" dirty="0">
                <a:solidFill>
                  <a:schemeClr val="bg1"/>
                </a:solidFill>
              </a:rPr>
              <a:t>  The Conclusion</a:t>
            </a:r>
            <a:r>
              <a:rPr lang="en-US" altLang="zh-CN" sz="1800" dirty="0"/>
              <a:t>.</a:t>
            </a:r>
            <a:endParaRPr lang="zh-CN" altLang="en-US" sz="1800" dirty="0">
              <a:solidFill>
                <a:srgbClr val="0AC0FC"/>
              </a:solidFill>
              <a:cs typeface="+mn-ea"/>
              <a:sym typeface="+mn-lt"/>
            </a:endParaRPr>
          </a:p>
        </p:txBody>
      </p:sp>
    </p:spTree>
    <p:extLst>
      <p:ext uri="{BB962C8B-B14F-4D97-AF65-F5344CB8AC3E}">
        <p14:creationId xmlns:p14="http://schemas.microsoft.com/office/powerpoint/2010/main" val="804804066"/>
      </p:ext>
    </p:extLst>
  </p:cSld>
  <p:clrMapOvr>
    <a:masterClrMapping/>
  </p:clrMapOvr>
  <mc:AlternateContent xmlns:mc="http://schemas.openxmlformats.org/markup-compatibility/2006" xmlns:p14="http://schemas.microsoft.com/office/powerpoint/2010/main">
    <mc:Choice Requires="p14">
      <p:transition spd="slow" p14:dur="900" advTm="1000">
        <p14:warp dir="in"/>
      </p:transition>
    </mc:Choice>
    <mc:Fallback xmlns="">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barn(inVertical)">
                                      <p:cBhvr>
                                        <p:cTn id="7" dur="750"/>
                                        <p:tgtEl>
                                          <p:spTgt spid="30"/>
                                        </p:tgtEl>
                                      </p:cBhvr>
                                    </p:animEffect>
                                  </p:childTnLst>
                                </p:cTn>
                              </p:par>
                            </p:childTnLst>
                          </p:cTn>
                        </p:par>
                        <p:par>
                          <p:cTn id="8" fill="hold">
                            <p:stCondLst>
                              <p:cond delay="750"/>
                            </p:stCondLst>
                            <p:childTnLst>
                              <p:par>
                                <p:cTn id="9" presetID="42" presetClass="entr" presetSubtype="0" fill="hold" grpId="0"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fade">
                                      <p:cBhvr>
                                        <p:cTn id="11" dur="750"/>
                                        <p:tgtEl>
                                          <p:spTgt spid="27"/>
                                        </p:tgtEl>
                                      </p:cBhvr>
                                    </p:animEffect>
                                    <p:anim calcmode="lin" valueType="num">
                                      <p:cBhvr>
                                        <p:cTn id="12" dur="750" fill="hold"/>
                                        <p:tgtEl>
                                          <p:spTgt spid="27"/>
                                        </p:tgtEl>
                                        <p:attrNameLst>
                                          <p:attrName>ppt_x</p:attrName>
                                        </p:attrNameLst>
                                      </p:cBhvr>
                                      <p:tavLst>
                                        <p:tav tm="0">
                                          <p:val>
                                            <p:strVal val="#ppt_x"/>
                                          </p:val>
                                        </p:tav>
                                        <p:tav tm="100000">
                                          <p:val>
                                            <p:strVal val="#ppt_x"/>
                                          </p:val>
                                        </p:tav>
                                      </p:tavLst>
                                    </p:anim>
                                    <p:anim calcmode="lin" valueType="num">
                                      <p:cBhvr>
                                        <p:cTn id="13" dur="750" fill="hold"/>
                                        <p:tgtEl>
                                          <p:spTgt spid="27"/>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fade">
                                      <p:cBhvr>
                                        <p:cTn id="17" dur="750"/>
                                        <p:tgtEl>
                                          <p:spTgt spid="52"/>
                                        </p:tgtEl>
                                      </p:cBhvr>
                                    </p:animEffect>
                                    <p:anim calcmode="lin" valueType="num">
                                      <p:cBhvr>
                                        <p:cTn id="18" dur="750" fill="hold"/>
                                        <p:tgtEl>
                                          <p:spTgt spid="52"/>
                                        </p:tgtEl>
                                        <p:attrNameLst>
                                          <p:attrName>ppt_x</p:attrName>
                                        </p:attrNameLst>
                                      </p:cBhvr>
                                      <p:tavLst>
                                        <p:tav tm="0">
                                          <p:val>
                                            <p:strVal val="#ppt_x"/>
                                          </p:val>
                                        </p:tav>
                                        <p:tav tm="100000">
                                          <p:val>
                                            <p:strVal val="#ppt_x"/>
                                          </p:val>
                                        </p:tav>
                                      </p:tavLst>
                                    </p:anim>
                                    <p:anim calcmode="lin" valueType="num">
                                      <p:cBhvr>
                                        <p:cTn id="19" dur="750" fill="hold"/>
                                        <p:tgtEl>
                                          <p:spTgt spid="52"/>
                                        </p:tgtEl>
                                        <p:attrNameLst>
                                          <p:attrName>ppt_y</p:attrName>
                                        </p:attrNameLst>
                                      </p:cBhvr>
                                      <p:tavLst>
                                        <p:tav tm="0">
                                          <p:val>
                                            <p:strVal val="#ppt_y+.1"/>
                                          </p:val>
                                        </p:tav>
                                        <p:tav tm="100000">
                                          <p:val>
                                            <p:strVal val="#ppt_y"/>
                                          </p:val>
                                        </p:tav>
                                      </p:tavLst>
                                    </p:anim>
                                  </p:childTnLst>
                                </p:cTn>
                              </p:par>
                            </p:childTnLst>
                          </p:cTn>
                        </p:par>
                        <p:par>
                          <p:cTn id="20" fill="hold">
                            <p:stCondLst>
                              <p:cond delay="2250"/>
                            </p:stCondLst>
                            <p:childTnLst>
                              <p:par>
                                <p:cTn id="21" presetID="2" presetClass="entr" presetSubtype="8"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0-#ppt_w/2"/>
                                          </p:val>
                                        </p:tav>
                                        <p:tav tm="100000">
                                          <p:val>
                                            <p:strVal val="#ppt_x"/>
                                          </p:val>
                                        </p:tav>
                                      </p:tavLst>
                                    </p:anim>
                                    <p:anim calcmode="lin" valueType="num">
                                      <p:cBhvr additive="base">
                                        <p:cTn id="24" dur="500" fill="hold"/>
                                        <p:tgtEl>
                                          <p:spTgt spid="2"/>
                                        </p:tgtEl>
                                        <p:attrNameLst>
                                          <p:attrName>ppt_y</p:attrName>
                                        </p:attrNameLst>
                                      </p:cBhvr>
                                      <p:tavLst>
                                        <p:tav tm="0">
                                          <p:val>
                                            <p:strVal val="#ppt_y"/>
                                          </p:val>
                                        </p:tav>
                                        <p:tav tm="100000">
                                          <p:val>
                                            <p:strVal val="#ppt_y"/>
                                          </p:val>
                                        </p:tav>
                                      </p:tavLst>
                                    </p:anim>
                                  </p:childTnLst>
                                </p:cTn>
                              </p:par>
                            </p:childTnLst>
                          </p:cTn>
                        </p:par>
                        <p:par>
                          <p:cTn id="25" fill="hold">
                            <p:stCondLst>
                              <p:cond delay="2750"/>
                            </p:stCondLst>
                            <p:childTnLst>
                              <p:par>
                                <p:cTn id="26" presetID="2" presetClass="entr" presetSubtype="8" fill="hold" nodeType="afterEffect">
                                  <p:stCondLst>
                                    <p:cond delay="0"/>
                                  </p:stCondLst>
                                  <p:childTnLst>
                                    <p:set>
                                      <p:cBhvr>
                                        <p:cTn id="27" dur="1" fill="hold">
                                          <p:stCondLst>
                                            <p:cond delay="0"/>
                                          </p:stCondLst>
                                        </p:cTn>
                                        <p:tgtEl>
                                          <p:spTgt spid="34"/>
                                        </p:tgtEl>
                                        <p:attrNameLst>
                                          <p:attrName>style.visibility</p:attrName>
                                        </p:attrNameLst>
                                      </p:cBhvr>
                                      <p:to>
                                        <p:strVal val="visible"/>
                                      </p:to>
                                    </p:set>
                                    <p:anim calcmode="lin" valueType="num">
                                      <p:cBhvr additive="base">
                                        <p:cTn id="28" dur="500" fill="hold"/>
                                        <p:tgtEl>
                                          <p:spTgt spid="34"/>
                                        </p:tgtEl>
                                        <p:attrNameLst>
                                          <p:attrName>ppt_x</p:attrName>
                                        </p:attrNameLst>
                                      </p:cBhvr>
                                      <p:tavLst>
                                        <p:tav tm="0">
                                          <p:val>
                                            <p:strVal val="0-#ppt_w/2"/>
                                          </p:val>
                                        </p:tav>
                                        <p:tav tm="100000">
                                          <p:val>
                                            <p:strVal val="#ppt_x"/>
                                          </p:val>
                                        </p:tav>
                                      </p:tavLst>
                                    </p:anim>
                                    <p:anim calcmode="lin" valueType="num">
                                      <p:cBhvr additive="base">
                                        <p:cTn id="29" dur="500" fill="hold"/>
                                        <p:tgtEl>
                                          <p:spTgt spid="34"/>
                                        </p:tgtEl>
                                        <p:attrNameLst>
                                          <p:attrName>ppt_y</p:attrName>
                                        </p:attrNameLst>
                                      </p:cBhvr>
                                      <p:tavLst>
                                        <p:tav tm="0">
                                          <p:val>
                                            <p:strVal val="#ppt_y"/>
                                          </p:val>
                                        </p:tav>
                                        <p:tav tm="100000">
                                          <p:val>
                                            <p:strVal val="#ppt_y"/>
                                          </p:val>
                                        </p:tav>
                                      </p:tavLst>
                                    </p:anim>
                                  </p:childTnLst>
                                </p:cTn>
                              </p:par>
                            </p:childTnLst>
                          </p:cTn>
                        </p:par>
                        <p:par>
                          <p:cTn id="30" fill="hold">
                            <p:stCondLst>
                              <p:cond delay="3250"/>
                            </p:stCondLst>
                            <p:childTnLst>
                              <p:par>
                                <p:cTn id="31" presetID="2" presetClass="entr" presetSubtype="8" fill="hold" nodeType="afterEffect">
                                  <p:stCondLst>
                                    <p:cond delay="0"/>
                                  </p:stCondLst>
                                  <p:childTnLst>
                                    <p:set>
                                      <p:cBhvr>
                                        <p:cTn id="32" dur="1" fill="hold">
                                          <p:stCondLst>
                                            <p:cond delay="0"/>
                                          </p:stCondLst>
                                        </p:cTn>
                                        <p:tgtEl>
                                          <p:spTgt spid="42"/>
                                        </p:tgtEl>
                                        <p:attrNameLst>
                                          <p:attrName>style.visibility</p:attrName>
                                        </p:attrNameLst>
                                      </p:cBhvr>
                                      <p:to>
                                        <p:strVal val="visible"/>
                                      </p:to>
                                    </p:set>
                                    <p:anim calcmode="lin" valueType="num">
                                      <p:cBhvr additive="base">
                                        <p:cTn id="33" dur="500" fill="hold"/>
                                        <p:tgtEl>
                                          <p:spTgt spid="42"/>
                                        </p:tgtEl>
                                        <p:attrNameLst>
                                          <p:attrName>ppt_x</p:attrName>
                                        </p:attrNameLst>
                                      </p:cBhvr>
                                      <p:tavLst>
                                        <p:tav tm="0">
                                          <p:val>
                                            <p:strVal val="0-#ppt_w/2"/>
                                          </p:val>
                                        </p:tav>
                                        <p:tav tm="100000">
                                          <p:val>
                                            <p:strVal val="#ppt_x"/>
                                          </p:val>
                                        </p:tav>
                                      </p:tavLst>
                                    </p:anim>
                                    <p:anim calcmode="lin" valueType="num">
                                      <p:cBhvr additive="base">
                                        <p:cTn id="34" dur="500" fill="hold"/>
                                        <p:tgtEl>
                                          <p:spTgt spid="42"/>
                                        </p:tgtEl>
                                        <p:attrNameLst>
                                          <p:attrName>ppt_y</p:attrName>
                                        </p:attrNameLst>
                                      </p:cBhvr>
                                      <p:tavLst>
                                        <p:tav tm="0">
                                          <p:val>
                                            <p:strVal val="#ppt_y"/>
                                          </p:val>
                                        </p:tav>
                                        <p:tav tm="100000">
                                          <p:val>
                                            <p:strVal val="#ppt_y"/>
                                          </p:val>
                                        </p:tav>
                                      </p:tavLst>
                                    </p:anim>
                                  </p:childTnLst>
                                </p:cTn>
                              </p:par>
                            </p:childTnLst>
                          </p:cTn>
                        </p:par>
                        <p:par>
                          <p:cTn id="35" fill="hold">
                            <p:stCondLst>
                              <p:cond delay="3750"/>
                            </p:stCondLst>
                            <p:childTnLst>
                              <p:par>
                                <p:cTn id="36" presetID="2" presetClass="entr" presetSubtype="8" fill="hold" nodeType="afterEffect">
                                  <p:stCondLst>
                                    <p:cond delay="0"/>
                                  </p:stCondLst>
                                  <p:childTnLst>
                                    <p:set>
                                      <p:cBhvr>
                                        <p:cTn id="37" dur="1" fill="hold">
                                          <p:stCondLst>
                                            <p:cond delay="0"/>
                                          </p:stCondLst>
                                        </p:cTn>
                                        <p:tgtEl>
                                          <p:spTgt spid="47"/>
                                        </p:tgtEl>
                                        <p:attrNameLst>
                                          <p:attrName>style.visibility</p:attrName>
                                        </p:attrNameLst>
                                      </p:cBhvr>
                                      <p:to>
                                        <p:strVal val="visible"/>
                                      </p:to>
                                    </p:set>
                                    <p:anim calcmode="lin" valueType="num">
                                      <p:cBhvr additive="base">
                                        <p:cTn id="38" dur="500" fill="hold"/>
                                        <p:tgtEl>
                                          <p:spTgt spid="47"/>
                                        </p:tgtEl>
                                        <p:attrNameLst>
                                          <p:attrName>ppt_x</p:attrName>
                                        </p:attrNameLst>
                                      </p:cBhvr>
                                      <p:tavLst>
                                        <p:tav tm="0">
                                          <p:val>
                                            <p:strVal val="0-#ppt_w/2"/>
                                          </p:val>
                                        </p:tav>
                                        <p:tav tm="100000">
                                          <p:val>
                                            <p:strVal val="#ppt_x"/>
                                          </p:val>
                                        </p:tav>
                                      </p:tavLst>
                                    </p:anim>
                                    <p:anim calcmode="lin" valueType="num">
                                      <p:cBhvr additive="base">
                                        <p:cTn id="39" dur="500" fill="hold"/>
                                        <p:tgtEl>
                                          <p:spTgt spid="4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F616F2BF-C574-4DD9-BCF8-5ED50E328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40"/>
            <a:ext cx="12190413" cy="6857107"/>
          </a:xfrm>
          <a:prstGeom prst="rect">
            <a:avLst/>
          </a:prstGeom>
        </p:spPr>
      </p:pic>
      <p:pic>
        <p:nvPicPr>
          <p:cNvPr id="17" name="图片 16">
            <a:extLst>
              <a:ext uri="{FF2B5EF4-FFF2-40B4-BE49-F238E27FC236}">
                <a16:creationId xmlns:a16="http://schemas.microsoft.com/office/drawing/2014/main" id="{70B24E53-C7B2-49FB-82EF-69C778C0C7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694736" y="3925639"/>
            <a:ext cx="2632568" cy="2908642"/>
          </a:xfrm>
          <a:prstGeom prst="rect">
            <a:avLst/>
          </a:prstGeom>
        </p:spPr>
      </p:pic>
      <p:sp>
        <p:nvSpPr>
          <p:cNvPr id="9" name="矩形 8">
            <a:extLst>
              <a:ext uri="{FF2B5EF4-FFF2-40B4-BE49-F238E27FC236}">
                <a16:creationId xmlns:a16="http://schemas.microsoft.com/office/drawing/2014/main" id="{E23C76AE-8A02-4E84-88C2-9DBD5F07F02B}"/>
              </a:ext>
            </a:extLst>
          </p:cNvPr>
          <p:cNvSpPr/>
          <p:nvPr/>
        </p:nvSpPr>
        <p:spPr>
          <a:xfrm>
            <a:off x="5096919" y="2595806"/>
            <a:ext cx="5859150" cy="1477328"/>
          </a:xfrm>
          <a:prstGeom prst="rect">
            <a:avLst/>
          </a:prstGeom>
        </p:spPr>
        <p:txBody>
          <a:bodyPr wrap="square" lIns="0" tIns="0" rIns="0" bIns="0">
            <a:spAutoFit/>
          </a:bodyPr>
          <a:lstStyle/>
          <a:p>
            <a:pPr algn="ctr">
              <a:defRPr/>
            </a:pPr>
            <a:r>
              <a:rPr lang="en-US" altLang="zh-CN" sz="4800" dirty="0">
                <a:solidFill>
                  <a:schemeClr val="bg1"/>
                </a:solidFill>
              </a:rPr>
              <a:t>The current state of research in UXR</a:t>
            </a:r>
            <a:endParaRPr lang="zh-CN" altLang="en-US" sz="4800" b="1" noProof="1">
              <a:solidFill>
                <a:schemeClr val="bg1"/>
              </a:solidFill>
              <a:cs typeface="+mn-ea"/>
              <a:sym typeface="+mn-lt"/>
            </a:endParaRPr>
          </a:p>
        </p:txBody>
      </p:sp>
      <p:sp>
        <p:nvSpPr>
          <p:cNvPr id="15" name="矩形 14">
            <a:extLst>
              <a:ext uri="{FF2B5EF4-FFF2-40B4-BE49-F238E27FC236}">
                <a16:creationId xmlns:a16="http://schemas.microsoft.com/office/drawing/2014/main" id="{97BDD41A-01EB-4743-8B59-4AD21870BB62}"/>
              </a:ext>
            </a:extLst>
          </p:cNvPr>
          <p:cNvSpPr/>
          <p:nvPr/>
        </p:nvSpPr>
        <p:spPr>
          <a:xfrm>
            <a:off x="3513187" y="2310167"/>
            <a:ext cx="1278846" cy="2048606"/>
          </a:xfrm>
          <a:prstGeom prst="rect">
            <a:avLst/>
          </a:prstGeom>
          <a:solidFill>
            <a:srgbClr val="0AC0FC">
              <a:alpha val="14000"/>
            </a:srgbClr>
          </a:solidFill>
          <a:ln w="12700">
            <a:solidFill>
              <a:srgbClr val="0AC0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altLang="zh-CN" sz="3600" b="1" dirty="0">
                <a:solidFill>
                  <a:srgbClr val="0AC0FC"/>
                </a:solidFill>
                <a:cs typeface="+mn-ea"/>
                <a:sym typeface="+mn-lt"/>
              </a:rPr>
              <a:t>01</a:t>
            </a:r>
            <a:endParaRPr kumimoji="1" lang="en-US" altLang="zh-CN" sz="2800" b="1" dirty="0">
              <a:solidFill>
                <a:srgbClr val="0AC0FC"/>
              </a:solidFill>
              <a:cs typeface="+mn-ea"/>
              <a:sym typeface="+mn-lt"/>
            </a:endParaRPr>
          </a:p>
        </p:txBody>
      </p:sp>
    </p:spTree>
    <p:extLst>
      <p:ext uri="{BB962C8B-B14F-4D97-AF65-F5344CB8AC3E}">
        <p14:creationId xmlns:p14="http://schemas.microsoft.com/office/powerpoint/2010/main" val="751631942"/>
      </p:ext>
    </p:extLst>
  </p:cSld>
  <p:clrMapOvr>
    <a:masterClrMapping/>
  </p:clrMapOvr>
  <mc:AlternateContent xmlns:mc="http://schemas.openxmlformats.org/markup-compatibility/2006" xmlns:p14="http://schemas.microsoft.com/office/powerpoint/2010/main">
    <mc:Choice Requires="p14">
      <p:transition spd="slow" p14:dur="900" advTm="1000">
        <p14:warp dir="in"/>
      </p:transition>
    </mc:Choice>
    <mc:Fallback xmlns="">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750"/>
                                        <p:tgtEl>
                                          <p:spTgt spid="16"/>
                                        </p:tgtEl>
                                      </p:cBhvr>
                                    </p:animEffect>
                                  </p:childTnLst>
                                </p:cTn>
                              </p:par>
                            </p:childTnLst>
                          </p:cTn>
                        </p:par>
                        <p:par>
                          <p:cTn id="8" fill="hold">
                            <p:stCondLst>
                              <p:cond delay="750"/>
                            </p:stCondLst>
                            <p:childTnLst>
                              <p:par>
                                <p:cTn id="9" presetID="42"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750"/>
                                        <p:tgtEl>
                                          <p:spTgt spid="15"/>
                                        </p:tgtEl>
                                      </p:cBhvr>
                                    </p:animEffect>
                                    <p:anim calcmode="lin" valueType="num">
                                      <p:cBhvr>
                                        <p:cTn id="12" dur="750" fill="hold"/>
                                        <p:tgtEl>
                                          <p:spTgt spid="15"/>
                                        </p:tgtEl>
                                        <p:attrNameLst>
                                          <p:attrName>ppt_x</p:attrName>
                                        </p:attrNameLst>
                                      </p:cBhvr>
                                      <p:tavLst>
                                        <p:tav tm="0">
                                          <p:val>
                                            <p:strVal val="#ppt_x"/>
                                          </p:val>
                                        </p:tav>
                                        <p:tav tm="100000">
                                          <p:val>
                                            <p:strVal val="#ppt_x"/>
                                          </p:val>
                                        </p:tav>
                                      </p:tavLst>
                                    </p:anim>
                                    <p:anim calcmode="lin" valueType="num">
                                      <p:cBhvr>
                                        <p:cTn id="13" dur="750" fill="hold"/>
                                        <p:tgtEl>
                                          <p:spTgt spid="1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750"/>
                                        <p:tgtEl>
                                          <p:spTgt spid="17"/>
                                        </p:tgtEl>
                                      </p:cBhvr>
                                    </p:animEffect>
                                    <p:anim calcmode="lin" valueType="num">
                                      <p:cBhvr>
                                        <p:cTn id="18" dur="750" fill="hold"/>
                                        <p:tgtEl>
                                          <p:spTgt spid="17"/>
                                        </p:tgtEl>
                                        <p:attrNameLst>
                                          <p:attrName>ppt_x</p:attrName>
                                        </p:attrNameLst>
                                      </p:cBhvr>
                                      <p:tavLst>
                                        <p:tav tm="0">
                                          <p:val>
                                            <p:strVal val="#ppt_x"/>
                                          </p:val>
                                        </p:tav>
                                        <p:tav tm="100000">
                                          <p:val>
                                            <p:strVal val="#ppt_x"/>
                                          </p:val>
                                        </p:tav>
                                      </p:tavLst>
                                    </p:anim>
                                    <p:anim calcmode="lin" valueType="num">
                                      <p:cBhvr>
                                        <p:cTn id="19" dur="750" fill="hold"/>
                                        <p:tgtEl>
                                          <p:spTgt spid="17"/>
                                        </p:tgtEl>
                                        <p:attrNameLst>
                                          <p:attrName>ppt_y</p:attrName>
                                        </p:attrNameLst>
                                      </p:cBhvr>
                                      <p:tavLst>
                                        <p:tav tm="0">
                                          <p:val>
                                            <p:strVal val="#ppt_y+.1"/>
                                          </p:val>
                                        </p:tav>
                                        <p:tav tm="100000">
                                          <p:val>
                                            <p:strVal val="#ppt_y"/>
                                          </p:val>
                                        </p:tav>
                                      </p:tavLst>
                                    </p:anim>
                                  </p:childTnLst>
                                </p:cTn>
                              </p:par>
                            </p:childTnLst>
                          </p:cTn>
                        </p:par>
                        <p:par>
                          <p:cTn id="20" fill="hold">
                            <p:stCondLst>
                              <p:cond delay="2250"/>
                            </p:stCondLst>
                            <p:childTnLst>
                              <p:par>
                                <p:cTn id="21" presetID="23" presetClass="entr" presetSubtype="32"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strVal val="4*#ppt_w"/>
                                          </p:val>
                                        </p:tav>
                                        <p:tav tm="100000">
                                          <p:val>
                                            <p:strVal val="#ppt_w"/>
                                          </p:val>
                                        </p:tav>
                                      </p:tavLst>
                                    </p:anim>
                                    <p:anim calcmode="lin" valueType="num">
                                      <p:cBhvr>
                                        <p:cTn id="24" dur="500" fill="hold"/>
                                        <p:tgtEl>
                                          <p:spTgt spid="9"/>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28E6EE-88B8-ABF4-64B4-F42549555F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433" y="1388137"/>
            <a:ext cx="5361349" cy="408331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4A42870-F781-B1AC-55F7-44941962D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4203" y="1388137"/>
            <a:ext cx="5280097" cy="4083314"/>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06CF2D07-11A4-A46E-58C5-F7118594DB33}"/>
              </a:ext>
            </a:extLst>
          </p:cNvPr>
          <p:cNvSpPr txBox="1"/>
          <p:nvPr/>
        </p:nvSpPr>
        <p:spPr>
          <a:xfrm>
            <a:off x="374433" y="227552"/>
            <a:ext cx="6094268" cy="646331"/>
          </a:xfrm>
          <a:prstGeom prst="rect">
            <a:avLst/>
          </a:prstGeom>
          <a:noFill/>
        </p:spPr>
        <p:txBody>
          <a:bodyPr wrap="square">
            <a:spAutoFit/>
          </a:bodyPr>
          <a:lstStyle/>
          <a:p>
            <a:endParaRPr lang="en-US" altLang="zh-CN" dirty="0"/>
          </a:p>
          <a:p>
            <a:r>
              <a:rPr lang="en-US" altLang="zh-CN" dirty="0">
                <a:solidFill>
                  <a:schemeClr val="bg1"/>
                </a:solidFill>
              </a:rPr>
              <a:t>1.Industry distribution and how to enter this industry</a:t>
            </a:r>
          </a:p>
        </p:txBody>
      </p:sp>
      <p:sp>
        <p:nvSpPr>
          <p:cNvPr id="5" name="文本框 4">
            <a:extLst>
              <a:ext uri="{FF2B5EF4-FFF2-40B4-BE49-F238E27FC236}">
                <a16:creationId xmlns:a16="http://schemas.microsoft.com/office/drawing/2014/main" id="{2B8131C9-9E82-C739-AC5F-8C3114D4D31C}"/>
              </a:ext>
            </a:extLst>
          </p:cNvPr>
          <p:cNvSpPr txBox="1"/>
          <p:nvPr/>
        </p:nvSpPr>
        <p:spPr>
          <a:xfrm>
            <a:off x="3836843" y="5817862"/>
            <a:ext cx="6094268" cy="646331"/>
          </a:xfrm>
          <a:prstGeom prst="rect">
            <a:avLst/>
          </a:prstGeom>
          <a:noFill/>
        </p:spPr>
        <p:txBody>
          <a:bodyPr wrap="square">
            <a:spAutoFit/>
          </a:bodyPr>
          <a:lstStyle/>
          <a:p>
            <a:r>
              <a:rPr lang="en-GB" altLang="zh-CN" dirty="0">
                <a:solidFill>
                  <a:schemeClr val="bg1"/>
                </a:solidFill>
                <a:latin typeface="PingFang SC"/>
              </a:rPr>
              <a:t>(The  two diagram f</a:t>
            </a:r>
            <a:r>
              <a:rPr lang="en-GB" altLang="zh-CN" b="0" i="0" dirty="0">
                <a:solidFill>
                  <a:schemeClr val="bg1"/>
                </a:solidFill>
                <a:effectLst/>
                <a:latin typeface="PingFang SC"/>
              </a:rPr>
              <a:t>rom </a:t>
            </a:r>
            <a:r>
              <a:rPr lang="en-GB" altLang="zh-CN" b="0" i="0" dirty="0" err="1">
                <a:solidFill>
                  <a:schemeClr val="bg1"/>
                </a:solidFill>
                <a:effectLst/>
                <a:latin typeface="PingFang SC"/>
              </a:rPr>
              <a:t>UserInterviews</a:t>
            </a:r>
            <a:r>
              <a:rPr lang="en-GB" altLang="zh-CN" b="0" i="0" dirty="0">
                <a:solidFill>
                  <a:schemeClr val="bg1"/>
                </a:solidFill>
                <a:effectLst/>
                <a:latin typeface="PingFang SC"/>
              </a:rPr>
              <a:t>: </a:t>
            </a:r>
            <a:r>
              <a:rPr lang="en-GB" altLang="zh-CN" dirty="0">
                <a:solidFill>
                  <a:schemeClr val="bg1"/>
                </a:solidFill>
              </a:rPr>
              <a:t>https://www.sohu.com/a/538928882_121124717)</a:t>
            </a:r>
            <a:endParaRPr lang="zh-CN" altLang="en-US" dirty="0">
              <a:solidFill>
                <a:schemeClr val="bg1"/>
              </a:solidFill>
            </a:endParaRPr>
          </a:p>
        </p:txBody>
      </p:sp>
    </p:spTree>
    <p:extLst>
      <p:ext uri="{BB962C8B-B14F-4D97-AF65-F5344CB8AC3E}">
        <p14:creationId xmlns:p14="http://schemas.microsoft.com/office/powerpoint/2010/main" val="2422376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BBE2D8B-745E-55ED-289C-30AB2C1155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073" y="1334386"/>
            <a:ext cx="5911128" cy="3945927"/>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A0CBF762-748D-E13C-8C2B-CC116907C513}"/>
              </a:ext>
            </a:extLst>
          </p:cNvPr>
          <p:cNvSpPr txBox="1"/>
          <p:nvPr/>
        </p:nvSpPr>
        <p:spPr>
          <a:xfrm>
            <a:off x="646834" y="469961"/>
            <a:ext cx="6094268" cy="369332"/>
          </a:xfrm>
          <a:prstGeom prst="rect">
            <a:avLst/>
          </a:prstGeom>
          <a:noFill/>
        </p:spPr>
        <p:txBody>
          <a:bodyPr wrap="square">
            <a:spAutoFit/>
          </a:bodyPr>
          <a:lstStyle/>
          <a:p>
            <a:r>
              <a:rPr lang="en-US" altLang="zh-CN" dirty="0">
                <a:solidFill>
                  <a:schemeClr val="bg1"/>
                </a:solidFill>
              </a:rPr>
              <a:t>2.How to conduct qualitative and quantitative research</a:t>
            </a:r>
            <a:endParaRPr lang="zh-CN" altLang="en-US" dirty="0">
              <a:solidFill>
                <a:schemeClr val="bg1"/>
              </a:solidFill>
            </a:endParaRPr>
          </a:p>
        </p:txBody>
      </p:sp>
      <p:sp>
        <p:nvSpPr>
          <p:cNvPr id="4" name="矩形 3">
            <a:extLst>
              <a:ext uri="{FF2B5EF4-FFF2-40B4-BE49-F238E27FC236}">
                <a16:creationId xmlns:a16="http://schemas.microsoft.com/office/drawing/2014/main" id="{5FDA593B-3915-B4E9-D8F1-F505A19AFAB8}"/>
              </a:ext>
            </a:extLst>
          </p:cNvPr>
          <p:cNvSpPr/>
          <p:nvPr/>
        </p:nvSpPr>
        <p:spPr>
          <a:xfrm>
            <a:off x="2432123" y="2421080"/>
            <a:ext cx="1569028" cy="254577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52" name="Picture 4">
            <a:extLst>
              <a:ext uri="{FF2B5EF4-FFF2-40B4-BE49-F238E27FC236}">
                <a16:creationId xmlns:a16="http://schemas.microsoft.com/office/drawing/2014/main" id="{5BA17361-3014-B75A-7189-89BD81F40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1102" y="654627"/>
            <a:ext cx="4909552" cy="5072495"/>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a:extLst>
              <a:ext uri="{FF2B5EF4-FFF2-40B4-BE49-F238E27FC236}">
                <a16:creationId xmlns:a16="http://schemas.microsoft.com/office/drawing/2014/main" id="{851D2AB4-1FEB-87CB-8089-F11BDD003CB0}"/>
              </a:ext>
            </a:extLst>
          </p:cNvPr>
          <p:cNvSpPr/>
          <p:nvPr/>
        </p:nvSpPr>
        <p:spPr>
          <a:xfrm>
            <a:off x="6741102" y="5280313"/>
            <a:ext cx="4801250" cy="44680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a:extLst>
              <a:ext uri="{FF2B5EF4-FFF2-40B4-BE49-F238E27FC236}">
                <a16:creationId xmlns:a16="http://schemas.microsoft.com/office/drawing/2014/main" id="{36651201-5522-CEA6-D603-49A28AA8448F}"/>
              </a:ext>
            </a:extLst>
          </p:cNvPr>
          <p:cNvSpPr/>
          <p:nvPr/>
        </p:nvSpPr>
        <p:spPr>
          <a:xfrm>
            <a:off x="6741102" y="2458861"/>
            <a:ext cx="4801250" cy="44680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a:extLst>
              <a:ext uri="{FF2B5EF4-FFF2-40B4-BE49-F238E27FC236}">
                <a16:creationId xmlns:a16="http://schemas.microsoft.com/office/drawing/2014/main" id="{60A0A7F0-ED33-6316-10D0-87E288C00CB3}"/>
              </a:ext>
            </a:extLst>
          </p:cNvPr>
          <p:cNvSpPr txBox="1"/>
          <p:nvPr/>
        </p:nvSpPr>
        <p:spPr>
          <a:xfrm>
            <a:off x="3811841" y="5911788"/>
            <a:ext cx="5329886" cy="646331"/>
          </a:xfrm>
          <a:prstGeom prst="rect">
            <a:avLst/>
          </a:prstGeom>
          <a:noFill/>
        </p:spPr>
        <p:txBody>
          <a:bodyPr wrap="square">
            <a:spAutoFit/>
          </a:bodyPr>
          <a:lstStyle/>
          <a:p>
            <a:r>
              <a:rPr lang="en-GB" altLang="zh-CN" dirty="0">
                <a:solidFill>
                  <a:schemeClr val="bg1"/>
                </a:solidFill>
                <a:latin typeface="PingFang SC"/>
              </a:rPr>
              <a:t>(The  two diagram f</a:t>
            </a:r>
            <a:r>
              <a:rPr lang="en-GB" altLang="zh-CN" b="0" i="0" dirty="0">
                <a:solidFill>
                  <a:schemeClr val="bg1"/>
                </a:solidFill>
                <a:effectLst/>
                <a:latin typeface="PingFang SC"/>
              </a:rPr>
              <a:t>rom </a:t>
            </a:r>
            <a:r>
              <a:rPr lang="en-GB" altLang="zh-CN" b="0" i="0" dirty="0" err="1">
                <a:solidFill>
                  <a:schemeClr val="bg1"/>
                </a:solidFill>
                <a:effectLst/>
                <a:latin typeface="PingFang SC"/>
              </a:rPr>
              <a:t>UserInterviews</a:t>
            </a:r>
            <a:r>
              <a:rPr lang="en-GB" altLang="zh-CN" b="0" i="0" dirty="0">
                <a:solidFill>
                  <a:schemeClr val="bg1"/>
                </a:solidFill>
                <a:effectLst/>
                <a:latin typeface="PingFang SC"/>
              </a:rPr>
              <a:t>: </a:t>
            </a:r>
            <a:r>
              <a:rPr lang="en-GB" altLang="zh-CN" dirty="0">
                <a:solidFill>
                  <a:schemeClr val="bg1"/>
                </a:solidFill>
              </a:rPr>
              <a:t>https://www.sohu.com/a/538928882_121124717)</a:t>
            </a:r>
            <a:endParaRPr lang="zh-CN" altLang="en-US" dirty="0">
              <a:solidFill>
                <a:schemeClr val="bg1"/>
              </a:solidFill>
            </a:endParaRPr>
          </a:p>
        </p:txBody>
      </p:sp>
    </p:spTree>
    <p:extLst>
      <p:ext uri="{BB962C8B-B14F-4D97-AF65-F5344CB8AC3E}">
        <p14:creationId xmlns:p14="http://schemas.microsoft.com/office/powerpoint/2010/main" val="1162589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03971F0D-D499-8CED-F2B1-17E0D1482EBA}"/>
              </a:ext>
            </a:extLst>
          </p:cNvPr>
          <p:cNvPicPr>
            <a:picLocks noChangeAspect="1"/>
          </p:cNvPicPr>
          <p:nvPr/>
        </p:nvPicPr>
        <p:blipFill>
          <a:blip r:embed="rId2"/>
          <a:stretch>
            <a:fillRect/>
          </a:stretch>
        </p:blipFill>
        <p:spPr>
          <a:xfrm>
            <a:off x="1319647" y="1632166"/>
            <a:ext cx="9819409" cy="3595256"/>
          </a:xfrm>
          <a:prstGeom prst="rect">
            <a:avLst/>
          </a:prstGeom>
        </p:spPr>
      </p:pic>
    </p:spTree>
    <p:extLst>
      <p:ext uri="{BB962C8B-B14F-4D97-AF65-F5344CB8AC3E}">
        <p14:creationId xmlns:p14="http://schemas.microsoft.com/office/powerpoint/2010/main" val="23542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4647FBD3-507A-FF0B-2951-55D794B5CF56}"/>
              </a:ext>
            </a:extLst>
          </p:cNvPr>
          <p:cNvSpPr txBox="1"/>
          <p:nvPr/>
        </p:nvSpPr>
        <p:spPr>
          <a:xfrm>
            <a:off x="1988199" y="1587342"/>
            <a:ext cx="8787173" cy="3539430"/>
          </a:xfrm>
          <a:prstGeom prst="rect">
            <a:avLst/>
          </a:prstGeom>
          <a:noFill/>
        </p:spPr>
        <p:txBody>
          <a:bodyPr wrap="square">
            <a:spAutoFit/>
          </a:bodyPr>
          <a:lstStyle/>
          <a:p>
            <a:pPr algn="just"/>
            <a:r>
              <a:rPr lang="en-US" altLang="zh-CN" sz="2800" dirty="0">
                <a:solidFill>
                  <a:schemeClr val="bg1"/>
                </a:solidFill>
              </a:rPr>
              <a:t>    From the content of the chart above, it can be observed that UXR research mainly encompasses three categories: </a:t>
            </a:r>
            <a:r>
              <a:rPr lang="en-US" altLang="zh-CN" sz="2800" dirty="0">
                <a:solidFill>
                  <a:srgbClr val="FF0000"/>
                </a:solidFill>
              </a:rPr>
              <a:t>discovery</a:t>
            </a:r>
            <a:r>
              <a:rPr lang="en-US" altLang="zh-CN" sz="2800" dirty="0">
                <a:solidFill>
                  <a:schemeClr val="bg1"/>
                </a:solidFill>
              </a:rPr>
              <a:t>, </a:t>
            </a:r>
            <a:r>
              <a:rPr lang="en-US" altLang="zh-CN" sz="2800" dirty="0">
                <a:solidFill>
                  <a:srgbClr val="FF0000"/>
                </a:solidFill>
              </a:rPr>
              <a:t>generation</a:t>
            </a:r>
            <a:r>
              <a:rPr lang="en-US" altLang="zh-CN" sz="2800" dirty="0">
                <a:solidFill>
                  <a:schemeClr val="bg1"/>
                </a:solidFill>
              </a:rPr>
              <a:t>, and </a:t>
            </a:r>
            <a:r>
              <a:rPr lang="en-US" altLang="zh-CN" sz="2800" dirty="0">
                <a:solidFill>
                  <a:srgbClr val="FF0000"/>
                </a:solidFill>
              </a:rPr>
              <a:t>evaluation</a:t>
            </a:r>
            <a:r>
              <a:rPr lang="en-US" altLang="zh-CN" sz="2800" dirty="0">
                <a:solidFill>
                  <a:schemeClr val="bg1"/>
                </a:solidFill>
              </a:rPr>
              <a:t>. The discovery category includes methods such as field research, user interviews, and stakeholder interviews. The generation category involves tasks such as task analysis, persona creation, and writing user stories. The evaluation category primarily includes usability testing and heuristic reviews.</a:t>
            </a:r>
            <a:endParaRPr lang="zh-CN" altLang="en-US" sz="2800" dirty="0">
              <a:solidFill>
                <a:schemeClr val="bg1"/>
              </a:solidFill>
            </a:endParaRPr>
          </a:p>
        </p:txBody>
      </p:sp>
    </p:spTree>
    <p:extLst>
      <p:ext uri="{BB962C8B-B14F-4D97-AF65-F5344CB8AC3E}">
        <p14:creationId xmlns:p14="http://schemas.microsoft.com/office/powerpoint/2010/main" val="2450794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57BC5163-DC0E-A254-CAD1-D834C33A9EAC}"/>
              </a:ext>
            </a:extLst>
          </p:cNvPr>
          <p:cNvSpPr txBox="1"/>
          <p:nvPr/>
        </p:nvSpPr>
        <p:spPr>
          <a:xfrm>
            <a:off x="3048072" y="2007954"/>
            <a:ext cx="6094268" cy="2677656"/>
          </a:xfrm>
          <a:prstGeom prst="rect">
            <a:avLst/>
          </a:prstGeom>
          <a:noFill/>
        </p:spPr>
        <p:txBody>
          <a:bodyPr wrap="square">
            <a:spAutoFit/>
          </a:bodyPr>
          <a:lstStyle/>
          <a:p>
            <a:pPr algn="just"/>
            <a:r>
              <a:rPr lang="en-US" altLang="zh-CN" sz="2800" dirty="0">
                <a:solidFill>
                  <a:schemeClr val="bg1"/>
                </a:solidFill>
              </a:rPr>
              <a:t>However, from the chart, we can also identify a significant issue: there is relatively little quantitative research. The emphasis here lies in the processing and analysis of objective data. Why is this the case?</a:t>
            </a:r>
            <a:endParaRPr lang="zh-CN" altLang="en-US" sz="2800" dirty="0">
              <a:solidFill>
                <a:schemeClr val="bg1"/>
              </a:solidFill>
            </a:endParaRPr>
          </a:p>
        </p:txBody>
      </p:sp>
    </p:spTree>
    <p:extLst>
      <p:ext uri="{BB962C8B-B14F-4D97-AF65-F5344CB8AC3E}">
        <p14:creationId xmlns:p14="http://schemas.microsoft.com/office/powerpoint/2010/main" val="2870116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F616F2BF-C574-4DD9-BCF8-5ED50E328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307"/>
            <a:ext cx="12190413" cy="6857107"/>
          </a:xfrm>
          <a:prstGeom prst="rect">
            <a:avLst/>
          </a:prstGeom>
        </p:spPr>
      </p:pic>
      <p:pic>
        <p:nvPicPr>
          <p:cNvPr id="17" name="图片 16">
            <a:extLst>
              <a:ext uri="{FF2B5EF4-FFF2-40B4-BE49-F238E27FC236}">
                <a16:creationId xmlns:a16="http://schemas.microsoft.com/office/drawing/2014/main" id="{70B24E53-C7B2-49FB-82EF-69C778C0C7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694736" y="3925639"/>
            <a:ext cx="2632568" cy="2908642"/>
          </a:xfrm>
          <a:prstGeom prst="rect">
            <a:avLst/>
          </a:prstGeom>
        </p:spPr>
      </p:pic>
      <p:sp>
        <p:nvSpPr>
          <p:cNvPr id="9" name="矩形 8">
            <a:extLst>
              <a:ext uri="{FF2B5EF4-FFF2-40B4-BE49-F238E27FC236}">
                <a16:creationId xmlns:a16="http://schemas.microsoft.com/office/drawing/2014/main" id="{E23C76AE-8A02-4E84-88C2-9DBD5F07F02B}"/>
              </a:ext>
            </a:extLst>
          </p:cNvPr>
          <p:cNvSpPr/>
          <p:nvPr/>
        </p:nvSpPr>
        <p:spPr>
          <a:xfrm>
            <a:off x="4997025" y="2645932"/>
            <a:ext cx="5747175" cy="1107996"/>
          </a:xfrm>
          <a:prstGeom prst="rect">
            <a:avLst/>
          </a:prstGeom>
        </p:spPr>
        <p:txBody>
          <a:bodyPr wrap="square" lIns="0" tIns="0" rIns="0" bIns="0">
            <a:spAutoFit/>
          </a:bodyPr>
          <a:lstStyle/>
          <a:p>
            <a:pPr algn="ctr">
              <a:spcBef>
                <a:spcPct val="50000"/>
              </a:spcBef>
            </a:pPr>
            <a:r>
              <a:rPr lang="en-US" altLang="zh-CN" sz="3600" dirty="0">
                <a:solidFill>
                  <a:schemeClr val="bg1"/>
                </a:solidFill>
              </a:rPr>
              <a:t>The Current shortcomings and   Challenges in this field</a:t>
            </a:r>
            <a:endParaRPr lang="zh-CN" altLang="en-US" sz="3600" dirty="0">
              <a:solidFill>
                <a:schemeClr val="bg1"/>
              </a:solidFill>
              <a:cs typeface="+mn-ea"/>
              <a:sym typeface="+mn-lt"/>
            </a:endParaRPr>
          </a:p>
        </p:txBody>
      </p:sp>
      <p:sp>
        <p:nvSpPr>
          <p:cNvPr id="15" name="矩形 14">
            <a:extLst>
              <a:ext uri="{FF2B5EF4-FFF2-40B4-BE49-F238E27FC236}">
                <a16:creationId xmlns:a16="http://schemas.microsoft.com/office/drawing/2014/main" id="{97BDD41A-01EB-4743-8B59-4AD21870BB62}"/>
              </a:ext>
            </a:extLst>
          </p:cNvPr>
          <p:cNvSpPr/>
          <p:nvPr/>
        </p:nvSpPr>
        <p:spPr>
          <a:xfrm>
            <a:off x="3513187" y="2310167"/>
            <a:ext cx="1278846" cy="2048606"/>
          </a:xfrm>
          <a:prstGeom prst="rect">
            <a:avLst/>
          </a:prstGeom>
          <a:solidFill>
            <a:srgbClr val="0AC0FC">
              <a:alpha val="14000"/>
            </a:srgbClr>
          </a:solidFill>
          <a:ln w="12700">
            <a:solidFill>
              <a:srgbClr val="0AC0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altLang="zh-CN" sz="3600" b="1" dirty="0">
                <a:solidFill>
                  <a:srgbClr val="0AC0FC"/>
                </a:solidFill>
                <a:cs typeface="+mn-ea"/>
                <a:sym typeface="+mn-lt"/>
              </a:rPr>
              <a:t>02</a:t>
            </a:r>
            <a:endParaRPr kumimoji="1" lang="en-US" altLang="zh-CN" sz="2800" b="1" dirty="0">
              <a:solidFill>
                <a:srgbClr val="0AC0FC"/>
              </a:solidFill>
              <a:cs typeface="+mn-ea"/>
              <a:sym typeface="+mn-lt"/>
            </a:endParaRPr>
          </a:p>
        </p:txBody>
      </p:sp>
    </p:spTree>
    <p:extLst>
      <p:ext uri="{BB962C8B-B14F-4D97-AF65-F5344CB8AC3E}">
        <p14:creationId xmlns:p14="http://schemas.microsoft.com/office/powerpoint/2010/main" val="2022063598"/>
      </p:ext>
    </p:extLst>
  </p:cSld>
  <p:clrMapOvr>
    <a:masterClrMapping/>
  </p:clrMapOvr>
  <mc:AlternateContent xmlns:mc="http://schemas.openxmlformats.org/markup-compatibility/2006" xmlns:p14="http://schemas.microsoft.com/office/powerpoint/2010/main">
    <mc:Choice Requires="p14">
      <p:transition spd="slow" p14:dur="900" advTm="1000">
        <p14:warp dir="in"/>
      </p:transition>
    </mc:Choice>
    <mc:Fallback xmlns="">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750"/>
                                        <p:tgtEl>
                                          <p:spTgt spid="16"/>
                                        </p:tgtEl>
                                      </p:cBhvr>
                                    </p:animEffect>
                                  </p:childTnLst>
                                </p:cTn>
                              </p:par>
                            </p:childTnLst>
                          </p:cTn>
                        </p:par>
                        <p:par>
                          <p:cTn id="8" fill="hold">
                            <p:stCondLst>
                              <p:cond delay="750"/>
                            </p:stCondLst>
                            <p:childTnLst>
                              <p:par>
                                <p:cTn id="9" presetID="42"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750"/>
                                        <p:tgtEl>
                                          <p:spTgt spid="15"/>
                                        </p:tgtEl>
                                      </p:cBhvr>
                                    </p:animEffect>
                                    <p:anim calcmode="lin" valueType="num">
                                      <p:cBhvr>
                                        <p:cTn id="12" dur="750" fill="hold"/>
                                        <p:tgtEl>
                                          <p:spTgt spid="15"/>
                                        </p:tgtEl>
                                        <p:attrNameLst>
                                          <p:attrName>ppt_x</p:attrName>
                                        </p:attrNameLst>
                                      </p:cBhvr>
                                      <p:tavLst>
                                        <p:tav tm="0">
                                          <p:val>
                                            <p:strVal val="#ppt_x"/>
                                          </p:val>
                                        </p:tav>
                                        <p:tav tm="100000">
                                          <p:val>
                                            <p:strVal val="#ppt_x"/>
                                          </p:val>
                                        </p:tav>
                                      </p:tavLst>
                                    </p:anim>
                                    <p:anim calcmode="lin" valueType="num">
                                      <p:cBhvr>
                                        <p:cTn id="13" dur="750" fill="hold"/>
                                        <p:tgtEl>
                                          <p:spTgt spid="1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750"/>
                                        <p:tgtEl>
                                          <p:spTgt spid="17"/>
                                        </p:tgtEl>
                                      </p:cBhvr>
                                    </p:animEffect>
                                    <p:anim calcmode="lin" valueType="num">
                                      <p:cBhvr>
                                        <p:cTn id="18" dur="750" fill="hold"/>
                                        <p:tgtEl>
                                          <p:spTgt spid="17"/>
                                        </p:tgtEl>
                                        <p:attrNameLst>
                                          <p:attrName>ppt_x</p:attrName>
                                        </p:attrNameLst>
                                      </p:cBhvr>
                                      <p:tavLst>
                                        <p:tav tm="0">
                                          <p:val>
                                            <p:strVal val="#ppt_x"/>
                                          </p:val>
                                        </p:tav>
                                        <p:tav tm="100000">
                                          <p:val>
                                            <p:strVal val="#ppt_x"/>
                                          </p:val>
                                        </p:tav>
                                      </p:tavLst>
                                    </p:anim>
                                    <p:anim calcmode="lin" valueType="num">
                                      <p:cBhvr>
                                        <p:cTn id="19" dur="750" fill="hold"/>
                                        <p:tgtEl>
                                          <p:spTgt spid="17"/>
                                        </p:tgtEl>
                                        <p:attrNameLst>
                                          <p:attrName>ppt_y</p:attrName>
                                        </p:attrNameLst>
                                      </p:cBhvr>
                                      <p:tavLst>
                                        <p:tav tm="0">
                                          <p:val>
                                            <p:strVal val="#ppt_y+.1"/>
                                          </p:val>
                                        </p:tav>
                                        <p:tav tm="100000">
                                          <p:val>
                                            <p:strVal val="#ppt_y"/>
                                          </p:val>
                                        </p:tav>
                                      </p:tavLst>
                                    </p:anim>
                                  </p:childTnLst>
                                </p:cTn>
                              </p:par>
                            </p:childTnLst>
                          </p:cTn>
                        </p:par>
                        <p:par>
                          <p:cTn id="20" fill="hold">
                            <p:stCondLst>
                              <p:cond delay="2250"/>
                            </p:stCondLst>
                            <p:childTnLst>
                              <p:par>
                                <p:cTn id="21" presetID="23" presetClass="entr" presetSubtype="32"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strVal val="4*#ppt_w"/>
                                          </p:val>
                                        </p:tav>
                                        <p:tav tm="100000">
                                          <p:val>
                                            <p:strVal val="#ppt_w"/>
                                          </p:val>
                                        </p:tav>
                                      </p:tavLst>
                                    </p:anim>
                                    <p:anim calcmode="lin" valueType="num">
                                      <p:cBhvr>
                                        <p:cTn id="24" dur="500" fill="hold"/>
                                        <p:tgtEl>
                                          <p:spTgt spid="9"/>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5903FDAA-1489-BA30-8121-77F439163EEE}"/>
              </a:ext>
            </a:extLst>
          </p:cNvPr>
          <p:cNvPicPr>
            <a:picLocks noChangeAspect="1"/>
          </p:cNvPicPr>
          <p:nvPr/>
        </p:nvPicPr>
        <p:blipFill>
          <a:blip r:embed="rId2"/>
          <a:stretch>
            <a:fillRect/>
          </a:stretch>
        </p:blipFill>
        <p:spPr>
          <a:xfrm>
            <a:off x="721941" y="1260725"/>
            <a:ext cx="10912786" cy="3215919"/>
          </a:xfrm>
          <a:prstGeom prst="rect">
            <a:avLst/>
          </a:prstGeom>
        </p:spPr>
      </p:pic>
      <p:sp>
        <p:nvSpPr>
          <p:cNvPr id="5" name="文本框 4">
            <a:extLst>
              <a:ext uri="{FF2B5EF4-FFF2-40B4-BE49-F238E27FC236}">
                <a16:creationId xmlns:a16="http://schemas.microsoft.com/office/drawing/2014/main" id="{9B3C92DB-278D-90EA-0C82-CF6360C6FE4D}"/>
              </a:ext>
            </a:extLst>
          </p:cNvPr>
          <p:cNvSpPr txBox="1"/>
          <p:nvPr/>
        </p:nvSpPr>
        <p:spPr>
          <a:xfrm>
            <a:off x="3317299" y="4886236"/>
            <a:ext cx="6094268" cy="923330"/>
          </a:xfrm>
          <a:prstGeom prst="rect">
            <a:avLst/>
          </a:prstGeom>
          <a:noFill/>
        </p:spPr>
        <p:txBody>
          <a:bodyPr wrap="square">
            <a:spAutoFit/>
          </a:bodyPr>
          <a:lstStyle/>
          <a:p>
            <a:r>
              <a:rPr lang="en-GB" altLang="zh-CN" dirty="0">
                <a:solidFill>
                  <a:schemeClr val="bg1"/>
                </a:solidFill>
              </a:rPr>
              <a:t>         Qian Yang</a:t>
            </a:r>
            <a:r>
              <a:rPr lang="zh-CN" altLang="en-US" dirty="0">
                <a:solidFill>
                  <a:schemeClr val="bg1"/>
                </a:solidFill>
              </a:rPr>
              <a:t>、</a:t>
            </a:r>
            <a:r>
              <a:rPr lang="en-GB" altLang="zh-CN" dirty="0">
                <a:solidFill>
                  <a:schemeClr val="bg1"/>
                </a:solidFill>
              </a:rPr>
              <a:t>Alex </a:t>
            </a:r>
            <a:r>
              <a:rPr lang="en-GB" altLang="zh-CN" dirty="0" err="1">
                <a:solidFill>
                  <a:schemeClr val="bg1"/>
                </a:solidFill>
              </a:rPr>
              <a:t>Scuito</a:t>
            </a:r>
            <a:r>
              <a:rPr lang="zh-CN" altLang="en-US" dirty="0">
                <a:solidFill>
                  <a:schemeClr val="bg1"/>
                </a:solidFill>
              </a:rPr>
              <a:t>、</a:t>
            </a:r>
            <a:r>
              <a:rPr lang="en-GB" altLang="zh-CN" dirty="0">
                <a:solidFill>
                  <a:schemeClr val="bg1"/>
                </a:solidFill>
              </a:rPr>
              <a:t>John Zimmerman    (2018)</a:t>
            </a:r>
          </a:p>
          <a:p>
            <a:pPr algn="ctr"/>
            <a:r>
              <a:rPr lang="en-US" altLang="zh-CN" dirty="0">
                <a:solidFill>
                  <a:schemeClr val="bg1"/>
                </a:solidFill>
              </a:rPr>
              <a:t>《Investigating How Experienced UX Designers Effectively Work    with Machine Learning》</a:t>
            </a:r>
            <a:endParaRPr lang="zh-CN" altLang="en-US" dirty="0">
              <a:solidFill>
                <a:schemeClr val="bg1"/>
              </a:solidFill>
            </a:endParaRPr>
          </a:p>
        </p:txBody>
      </p:sp>
    </p:spTree>
    <p:extLst>
      <p:ext uri="{BB962C8B-B14F-4D97-AF65-F5344CB8AC3E}">
        <p14:creationId xmlns:p14="http://schemas.microsoft.com/office/powerpoint/2010/main" val="4151400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7DCFE537-1B71-689F-C308-B119FEB94FD6}"/>
              </a:ext>
            </a:extLst>
          </p:cNvPr>
          <p:cNvSpPr txBox="1"/>
          <p:nvPr/>
        </p:nvSpPr>
        <p:spPr>
          <a:xfrm>
            <a:off x="875434" y="2022993"/>
            <a:ext cx="8123093" cy="369332"/>
          </a:xfrm>
          <a:prstGeom prst="rect">
            <a:avLst/>
          </a:prstGeom>
          <a:noFill/>
        </p:spPr>
        <p:txBody>
          <a:bodyPr wrap="square">
            <a:spAutoFit/>
          </a:bodyPr>
          <a:lstStyle/>
          <a:p>
            <a:r>
              <a:rPr lang="en-US" altLang="zh-CN" dirty="0" err="1">
                <a:solidFill>
                  <a:schemeClr val="bg1"/>
                </a:solidFill>
              </a:rPr>
              <a:t>Budiu</a:t>
            </a:r>
            <a:r>
              <a:rPr lang="en-US" altLang="zh-CN" dirty="0">
                <a:solidFill>
                  <a:schemeClr val="bg1"/>
                </a:solidFill>
              </a:rPr>
              <a:t>, R. (2021). "The False-Precision Effect in UX Research." Nielsen Norman Group.</a:t>
            </a:r>
            <a:endParaRPr lang="zh-CN" altLang="en-US" dirty="0">
              <a:solidFill>
                <a:schemeClr val="bg1"/>
              </a:solidFill>
            </a:endParaRPr>
          </a:p>
        </p:txBody>
      </p:sp>
      <p:sp>
        <p:nvSpPr>
          <p:cNvPr id="4" name="文本框 3">
            <a:extLst>
              <a:ext uri="{FF2B5EF4-FFF2-40B4-BE49-F238E27FC236}">
                <a16:creationId xmlns:a16="http://schemas.microsoft.com/office/drawing/2014/main" id="{096B0EF7-B11B-42DF-19B5-F574C3E88E0A}"/>
              </a:ext>
            </a:extLst>
          </p:cNvPr>
          <p:cNvSpPr txBox="1"/>
          <p:nvPr/>
        </p:nvSpPr>
        <p:spPr>
          <a:xfrm>
            <a:off x="393989" y="509616"/>
            <a:ext cx="5850948" cy="584775"/>
          </a:xfrm>
          <a:prstGeom prst="rect">
            <a:avLst/>
          </a:prstGeom>
          <a:noFill/>
        </p:spPr>
        <p:txBody>
          <a:bodyPr wrap="square">
            <a:spAutoFit/>
          </a:bodyPr>
          <a:lstStyle/>
          <a:p>
            <a:r>
              <a:rPr lang="en-US" altLang="zh-CN" sz="3200" dirty="0">
                <a:solidFill>
                  <a:schemeClr val="bg1"/>
                </a:solidFill>
              </a:rPr>
              <a:t>The</a:t>
            </a:r>
            <a:r>
              <a:rPr lang="zh-CN" altLang="en-US" sz="3200" dirty="0">
                <a:solidFill>
                  <a:schemeClr val="bg1"/>
                </a:solidFill>
              </a:rPr>
              <a:t> </a:t>
            </a:r>
            <a:r>
              <a:rPr lang="en-US" altLang="zh-CN" sz="3200" dirty="0">
                <a:solidFill>
                  <a:schemeClr val="bg1"/>
                </a:solidFill>
              </a:rPr>
              <a:t>question of this phenomenon</a:t>
            </a:r>
            <a:endParaRPr lang="zh-CN" altLang="en-US" sz="3200" dirty="0">
              <a:solidFill>
                <a:schemeClr val="bg1"/>
              </a:solidFill>
            </a:endParaRPr>
          </a:p>
        </p:txBody>
      </p:sp>
      <p:sp>
        <p:nvSpPr>
          <p:cNvPr id="6" name="文本框 5">
            <a:extLst>
              <a:ext uri="{FF2B5EF4-FFF2-40B4-BE49-F238E27FC236}">
                <a16:creationId xmlns:a16="http://schemas.microsoft.com/office/drawing/2014/main" id="{8475A31A-C47F-DD6F-24AE-6BC7C69C24A6}"/>
              </a:ext>
            </a:extLst>
          </p:cNvPr>
          <p:cNvSpPr txBox="1"/>
          <p:nvPr/>
        </p:nvSpPr>
        <p:spPr>
          <a:xfrm>
            <a:off x="719569" y="1699020"/>
            <a:ext cx="10450658" cy="369332"/>
          </a:xfrm>
          <a:prstGeom prst="rect">
            <a:avLst/>
          </a:prstGeom>
          <a:noFill/>
        </p:spPr>
        <p:txBody>
          <a:bodyPr wrap="square">
            <a:spAutoFit/>
          </a:bodyPr>
          <a:lstStyle/>
          <a:p>
            <a:r>
              <a:rPr lang="en-US" altLang="zh-CN" b="1" dirty="0">
                <a:solidFill>
                  <a:schemeClr val="bg1"/>
                </a:solidFill>
              </a:rPr>
              <a:t>1.Researchers' mistrust in statistics and data interpretation leads to resistance toward quantitative research.</a:t>
            </a:r>
            <a:endParaRPr lang="zh-CN" altLang="en-US" b="1" dirty="0">
              <a:solidFill>
                <a:schemeClr val="bg1"/>
              </a:solidFill>
            </a:endParaRPr>
          </a:p>
        </p:txBody>
      </p:sp>
      <p:sp>
        <p:nvSpPr>
          <p:cNvPr id="8" name="文本框 7">
            <a:extLst>
              <a:ext uri="{FF2B5EF4-FFF2-40B4-BE49-F238E27FC236}">
                <a16:creationId xmlns:a16="http://schemas.microsoft.com/office/drawing/2014/main" id="{E145E4E4-6117-96B6-E1DB-530DF0B57E68}"/>
              </a:ext>
            </a:extLst>
          </p:cNvPr>
          <p:cNvSpPr txBox="1"/>
          <p:nvPr/>
        </p:nvSpPr>
        <p:spPr>
          <a:xfrm>
            <a:off x="719569" y="2829629"/>
            <a:ext cx="10606521" cy="1200329"/>
          </a:xfrm>
          <a:prstGeom prst="rect">
            <a:avLst/>
          </a:prstGeom>
          <a:noFill/>
        </p:spPr>
        <p:txBody>
          <a:bodyPr wrap="square">
            <a:spAutoFit/>
          </a:bodyPr>
          <a:lstStyle/>
          <a:p>
            <a:r>
              <a:rPr lang="en-US" altLang="zh-CN" b="1" dirty="0">
                <a:solidFill>
                  <a:schemeClr val="bg1"/>
                </a:solidFill>
              </a:rPr>
              <a:t>2.UXR researchers believe qualitative methods are faster and better suited for rapid iterative design processes</a:t>
            </a:r>
            <a:r>
              <a:rPr lang="en-US" altLang="zh-CN" dirty="0">
                <a:solidFill>
                  <a:schemeClr val="bg1"/>
                </a:solidFill>
              </a:rPr>
              <a:t>.</a:t>
            </a:r>
          </a:p>
          <a:p>
            <a:r>
              <a:rPr lang="en-US" altLang="zh-CN" dirty="0">
                <a:solidFill>
                  <a:schemeClr val="bg1"/>
                </a:solidFill>
              </a:rPr>
              <a:t>   Brown, T. (2009). </a:t>
            </a:r>
            <a:r>
              <a:rPr lang="en-US" altLang="zh-CN" i="1" dirty="0">
                <a:solidFill>
                  <a:schemeClr val="bg1"/>
                </a:solidFill>
              </a:rPr>
              <a:t>Change by Design: How Design Thinking Creates New Alternatives for Business and Society</a:t>
            </a:r>
            <a:r>
              <a:rPr lang="en-US" altLang="zh-CN" dirty="0">
                <a:solidFill>
                  <a:schemeClr val="bg1"/>
                </a:solidFill>
              </a:rPr>
              <a:t>.      Harper Business.</a:t>
            </a:r>
          </a:p>
          <a:p>
            <a:r>
              <a:rPr lang="en-US" altLang="zh-CN" dirty="0">
                <a:solidFill>
                  <a:schemeClr val="bg1"/>
                </a:solidFill>
              </a:rPr>
              <a:t>    </a:t>
            </a:r>
            <a:endParaRPr lang="zh-CN" altLang="en-US" dirty="0">
              <a:solidFill>
                <a:schemeClr val="bg1"/>
              </a:solidFill>
            </a:endParaRPr>
          </a:p>
        </p:txBody>
      </p:sp>
      <p:sp>
        <p:nvSpPr>
          <p:cNvPr id="10" name="文本框 9">
            <a:extLst>
              <a:ext uri="{FF2B5EF4-FFF2-40B4-BE49-F238E27FC236}">
                <a16:creationId xmlns:a16="http://schemas.microsoft.com/office/drawing/2014/main" id="{40E84B33-0065-25DA-654C-046D35D94111}"/>
              </a:ext>
            </a:extLst>
          </p:cNvPr>
          <p:cNvSpPr txBox="1"/>
          <p:nvPr/>
        </p:nvSpPr>
        <p:spPr>
          <a:xfrm>
            <a:off x="719569" y="3959408"/>
            <a:ext cx="10606521" cy="923330"/>
          </a:xfrm>
          <a:prstGeom prst="rect">
            <a:avLst/>
          </a:prstGeom>
          <a:noFill/>
        </p:spPr>
        <p:txBody>
          <a:bodyPr wrap="square">
            <a:spAutoFit/>
          </a:bodyPr>
          <a:lstStyle/>
          <a:p>
            <a:r>
              <a:rPr lang="en-US" altLang="zh-CN" b="1" dirty="0">
                <a:solidFill>
                  <a:schemeClr val="bg1"/>
                </a:solidFill>
              </a:rPr>
              <a:t>3.Quantitative research is more time-consuming and resource-intensive compared to qualitative research.</a:t>
            </a:r>
          </a:p>
          <a:p>
            <a:r>
              <a:rPr lang="en-US" altLang="zh-CN" dirty="0">
                <a:solidFill>
                  <a:schemeClr val="bg1"/>
                </a:solidFill>
              </a:rPr>
              <a:t>    Goodman, E., </a:t>
            </a:r>
            <a:r>
              <a:rPr lang="en-US" altLang="zh-CN" dirty="0" err="1">
                <a:solidFill>
                  <a:schemeClr val="bg1"/>
                </a:solidFill>
              </a:rPr>
              <a:t>Kuniavsky</a:t>
            </a:r>
            <a:r>
              <a:rPr lang="en-US" altLang="zh-CN" dirty="0">
                <a:solidFill>
                  <a:schemeClr val="bg1"/>
                </a:solidFill>
              </a:rPr>
              <a:t>, M., &amp; Moed, A. (2012). </a:t>
            </a:r>
            <a:r>
              <a:rPr lang="en-US" altLang="zh-CN" i="1" dirty="0">
                <a:solidFill>
                  <a:schemeClr val="bg1"/>
                </a:solidFill>
              </a:rPr>
              <a:t>Observing the User Experience: A Practitioner’s Guide to User Research</a:t>
            </a:r>
            <a:r>
              <a:rPr lang="en-US" altLang="zh-CN" dirty="0">
                <a:solidFill>
                  <a:schemeClr val="bg1"/>
                </a:solidFill>
              </a:rPr>
              <a:t>. Morgan Kaufmann.</a:t>
            </a:r>
            <a:endParaRPr lang="zh-CN" altLang="en-US" dirty="0">
              <a:solidFill>
                <a:schemeClr val="bg1"/>
              </a:solidFill>
            </a:endParaRPr>
          </a:p>
        </p:txBody>
      </p:sp>
    </p:spTree>
    <p:extLst>
      <p:ext uri="{BB962C8B-B14F-4D97-AF65-F5344CB8AC3E}">
        <p14:creationId xmlns:p14="http://schemas.microsoft.com/office/powerpoint/2010/main" val="1957757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EEEBCFD0-1B1E-1E1D-A5D1-4B27FD3719F2}"/>
              </a:ext>
            </a:extLst>
          </p:cNvPr>
          <p:cNvPicPr>
            <a:picLocks noChangeAspect="1"/>
          </p:cNvPicPr>
          <p:nvPr/>
        </p:nvPicPr>
        <p:blipFill>
          <a:blip r:embed="rId2"/>
          <a:stretch>
            <a:fillRect/>
          </a:stretch>
        </p:blipFill>
        <p:spPr>
          <a:xfrm>
            <a:off x="105785" y="1335139"/>
            <a:ext cx="5989421" cy="3815238"/>
          </a:xfrm>
          <a:prstGeom prst="rect">
            <a:avLst/>
          </a:prstGeom>
        </p:spPr>
      </p:pic>
      <p:pic>
        <p:nvPicPr>
          <p:cNvPr id="7" name="图片 6">
            <a:extLst>
              <a:ext uri="{FF2B5EF4-FFF2-40B4-BE49-F238E27FC236}">
                <a16:creationId xmlns:a16="http://schemas.microsoft.com/office/drawing/2014/main" id="{992495DF-82F9-846D-2C89-90D1BE424F77}"/>
              </a:ext>
            </a:extLst>
          </p:cNvPr>
          <p:cNvPicPr>
            <a:picLocks noChangeAspect="1"/>
          </p:cNvPicPr>
          <p:nvPr/>
        </p:nvPicPr>
        <p:blipFill>
          <a:blip r:embed="rId3"/>
          <a:stretch>
            <a:fillRect/>
          </a:stretch>
        </p:blipFill>
        <p:spPr>
          <a:xfrm>
            <a:off x="6286500" y="1335139"/>
            <a:ext cx="5798128" cy="3815238"/>
          </a:xfrm>
          <a:prstGeom prst="rect">
            <a:avLst/>
          </a:prstGeom>
        </p:spPr>
      </p:pic>
      <p:sp>
        <p:nvSpPr>
          <p:cNvPr id="9" name="文本框 8">
            <a:extLst>
              <a:ext uri="{FF2B5EF4-FFF2-40B4-BE49-F238E27FC236}">
                <a16:creationId xmlns:a16="http://schemas.microsoft.com/office/drawing/2014/main" id="{A1A43938-BDF6-B42C-43A3-B64E054C8FB9}"/>
              </a:ext>
            </a:extLst>
          </p:cNvPr>
          <p:cNvSpPr txBox="1"/>
          <p:nvPr/>
        </p:nvSpPr>
        <p:spPr>
          <a:xfrm>
            <a:off x="2881817" y="5524449"/>
            <a:ext cx="6094268" cy="646331"/>
          </a:xfrm>
          <a:prstGeom prst="rect">
            <a:avLst/>
          </a:prstGeom>
          <a:noFill/>
        </p:spPr>
        <p:txBody>
          <a:bodyPr wrap="square">
            <a:spAutoFit/>
          </a:bodyPr>
          <a:lstStyle/>
          <a:p>
            <a:pPr algn="l">
              <a:spcAft>
                <a:spcPts val="1200"/>
              </a:spcAft>
            </a:pPr>
            <a:r>
              <a:rPr lang="en-US" altLang="zh-CN" b="0" i="0" dirty="0">
                <a:solidFill>
                  <a:schemeClr val="bg1"/>
                </a:solidFill>
                <a:effectLst/>
                <a:latin typeface="Georgia" panose="02040502050405020303" pitchFamily="18" charset="0"/>
              </a:rPr>
              <a:t>From the article</a:t>
            </a:r>
            <a:r>
              <a:rPr lang="zh-CN" altLang="en-US" b="0" i="0" dirty="0">
                <a:solidFill>
                  <a:schemeClr val="bg1"/>
                </a:solidFill>
                <a:effectLst/>
                <a:latin typeface="Georgia" panose="02040502050405020303" pitchFamily="18" charset="0"/>
              </a:rPr>
              <a:t>：</a:t>
            </a:r>
            <a:r>
              <a:rPr lang="en-US" altLang="zh-CN" b="0" i="0" dirty="0">
                <a:solidFill>
                  <a:schemeClr val="bg1"/>
                </a:solidFill>
                <a:effectLst/>
                <a:latin typeface="Georgia" panose="02040502050405020303" pitchFamily="18" charset="0"/>
              </a:rPr>
              <a:t>Design of a virtual reality serious game for experiencing the colors of Dunhuang frescoes</a:t>
            </a:r>
          </a:p>
        </p:txBody>
      </p:sp>
    </p:spTree>
    <p:extLst>
      <p:ext uri="{BB962C8B-B14F-4D97-AF65-F5344CB8AC3E}">
        <p14:creationId xmlns:p14="http://schemas.microsoft.com/office/powerpoint/2010/main" val="2024034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B226F485-6329-373C-AA84-6ED4010248BF}"/>
              </a:ext>
            </a:extLst>
          </p:cNvPr>
          <p:cNvSpPr txBox="1"/>
          <p:nvPr/>
        </p:nvSpPr>
        <p:spPr>
          <a:xfrm>
            <a:off x="449407" y="595902"/>
            <a:ext cx="7759412" cy="584775"/>
          </a:xfrm>
          <a:prstGeom prst="rect">
            <a:avLst/>
          </a:prstGeom>
          <a:noFill/>
        </p:spPr>
        <p:txBody>
          <a:bodyPr wrap="square">
            <a:spAutoFit/>
          </a:bodyPr>
          <a:lstStyle/>
          <a:p>
            <a:r>
              <a:rPr lang="en-US" altLang="zh-CN" sz="3200" dirty="0">
                <a:solidFill>
                  <a:schemeClr val="bg1"/>
                </a:solidFill>
              </a:rPr>
              <a:t>1.Lack of Data Analysis and Explanation</a:t>
            </a:r>
            <a:endParaRPr lang="zh-CN" altLang="en-US" sz="3200" dirty="0">
              <a:solidFill>
                <a:schemeClr val="bg1"/>
              </a:solidFill>
            </a:endParaRPr>
          </a:p>
        </p:txBody>
      </p:sp>
      <p:sp>
        <p:nvSpPr>
          <p:cNvPr id="5" name="文本框 4">
            <a:extLst>
              <a:ext uri="{FF2B5EF4-FFF2-40B4-BE49-F238E27FC236}">
                <a16:creationId xmlns:a16="http://schemas.microsoft.com/office/drawing/2014/main" id="{61DE216F-7980-EBFC-5836-4C0F4DAAAFB0}"/>
              </a:ext>
            </a:extLst>
          </p:cNvPr>
          <p:cNvSpPr txBox="1"/>
          <p:nvPr/>
        </p:nvSpPr>
        <p:spPr>
          <a:xfrm>
            <a:off x="2143124" y="1446983"/>
            <a:ext cx="8071139" cy="4524315"/>
          </a:xfrm>
          <a:prstGeom prst="rect">
            <a:avLst/>
          </a:prstGeom>
          <a:noFill/>
        </p:spPr>
        <p:txBody>
          <a:bodyPr wrap="square">
            <a:spAutoFit/>
          </a:bodyPr>
          <a:lstStyle/>
          <a:p>
            <a:pPr algn="just"/>
            <a:r>
              <a:rPr lang="en-US" altLang="zh-CN" sz="3200" dirty="0">
                <a:solidFill>
                  <a:schemeClr val="bg1"/>
                </a:solidFill>
              </a:rPr>
              <a:t>      Merely presenting data does not provide a framework for interpreting it. For instance, why are serious games more effective than virtual museum games? Is it because they offer stronger interactivity, better immersion, or due to other factors such as educational goals, player motivations, etc.? The data should support these conclusions, rather than just a simple comparison.</a:t>
            </a:r>
            <a:endParaRPr lang="zh-CN" altLang="en-US" sz="3200" dirty="0">
              <a:solidFill>
                <a:schemeClr val="bg1"/>
              </a:solidFill>
            </a:endParaRPr>
          </a:p>
        </p:txBody>
      </p:sp>
    </p:spTree>
    <p:extLst>
      <p:ext uri="{BB962C8B-B14F-4D97-AF65-F5344CB8AC3E}">
        <p14:creationId xmlns:p14="http://schemas.microsoft.com/office/powerpoint/2010/main" val="654441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01AEF1C7-C2BA-2889-FB37-BC6E2AD90F13}"/>
              </a:ext>
            </a:extLst>
          </p:cNvPr>
          <p:cNvSpPr txBox="1"/>
          <p:nvPr/>
        </p:nvSpPr>
        <p:spPr>
          <a:xfrm>
            <a:off x="407844" y="237944"/>
            <a:ext cx="8330912" cy="1077218"/>
          </a:xfrm>
          <a:prstGeom prst="rect">
            <a:avLst/>
          </a:prstGeom>
          <a:noFill/>
        </p:spPr>
        <p:txBody>
          <a:bodyPr wrap="square">
            <a:spAutoFit/>
          </a:bodyPr>
          <a:lstStyle/>
          <a:p>
            <a:endParaRPr lang="en-US" altLang="zh-CN" sz="3200" dirty="0">
              <a:solidFill>
                <a:schemeClr val="bg1"/>
              </a:solidFill>
            </a:endParaRPr>
          </a:p>
          <a:p>
            <a:r>
              <a:rPr lang="en-US" altLang="zh-CN" sz="3200" dirty="0">
                <a:solidFill>
                  <a:schemeClr val="bg1"/>
                </a:solidFill>
              </a:rPr>
              <a:t>2.Lack of Data visualization</a:t>
            </a:r>
          </a:p>
        </p:txBody>
      </p:sp>
      <p:sp>
        <p:nvSpPr>
          <p:cNvPr id="5" name="文本框 4">
            <a:extLst>
              <a:ext uri="{FF2B5EF4-FFF2-40B4-BE49-F238E27FC236}">
                <a16:creationId xmlns:a16="http://schemas.microsoft.com/office/drawing/2014/main" id="{EB8EDD73-20A7-1A2B-B138-193B06EBCB2B}"/>
              </a:ext>
            </a:extLst>
          </p:cNvPr>
          <p:cNvSpPr txBox="1"/>
          <p:nvPr/>
        </p:nvSpPr>
        <p:spPr>
          <a:xfrm>
            <a:off x="2116786" y="1765544"/>
            <a:ext cx="7956839" cy="3539430"/>
          </a:xfrm>
          <a:prstGeom prst="rect">
            <a:avLst/>
          </a:prstGeom>
          <a:noFill/>
        </p:spPr>
        <p:txBody>
          <a:bodyPr wrap="square">
            <a:spAutoFit/>
          </a:bodyPr>
          <a:lstStyle/>
          <a:p>
            <a:pPr algn="just"/>
            <a:r>
              <a:rPr lang="en-US" altLang="zh-CN" sz="2400" dirty="0">
                <a:solidFill>
                  <a:schemeClr val="bg1"/>
                </a:solidFill>
              </a:rPr>
              <a:t>     </a:t>
            </a:r>
            <a:r>
              <a:rPr lang="en-US" altLang="zh-CN" sz="3200" dirty="0">
                <a:solidFill>
                  <a:schemeClr val="bg1"/>
                </a:solidFill>
              </a:rPr>
              <a:t>Data visualization is important, but it is merely a tool to convey complex information to the reader. Without detailed explanation and background analysis of the visualized data, simple tables and charts are insufficient for readers to understand the actual meaning of the data.</a:t>
            </a:r>
            <a:endParaRPr lang="zh-CN" altLang="en-US" sz="3200" dirty="0">
              <a:solidFill>
                <a:schemeClr val="bg1"/>
              </a:solidFill>
            </a:endParaRPr>
          </a:p>
        </p:txBody>
      </p:sp>
    </p:spTree>
    <p:extLst>
      <p:ext uri="{BB962C8B-B14F-4D97-AF65-F5344CB8AC3E}">
        <p14:creationId xmlns:p14="http://schemas.microsoft.com/office/powerpoint/2010/main" val="347689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5074ED2A-37E2-6C6A-C1C5-B691F118A2B5}"/>
              </a:ext>
            </a:extLst>
          </p:cNvPr>
          <p:cNvSpPr txBox="1"/>
          <p:nvPr/>
        </p:nvSpPr>
        <p:spPr>
          <a:xfrm>
            <a:off x="1509279" y="972558"/>
            <a:ext cx="9359611" cy="4524315"/>
          </a:xfrm>
          <a:prstGeom prst="rect">
            <a:avLst/>
          </a:prstGeom>
          <a:noFill/>
        </p:spPr>
        <p:txBody>
          <a:bodyPr wrap="square">
            <a:spAutoFit/>
          </a:bodyPr>
          <a:lstStyle/>
          <a:p>
            <a:r>
              <a:rPr lang="en-US" altLang="zh-CN" sz="3200" dirty="0">
                <a:solidFill>
                  <a:schemeClr val="bg1"/>
                </a:solidFill>
              </a:rPr>
              <a:t>Avoid only scratching the surface</a:t>
            </a:r>
          </a:p>
          <a:p>
            <a:pPr algn="just"/>
            <a:br>
              <a:rPr lang="en-US" altLang="zh-CN" sz="3200" dirty="0">
                <a:solidFill>
                  <a:schemeClr val="bg1"/>
                </a:solidFill>
              </a:rPr>
            </a:br>
            <a:r>
              <a:rPr lang="en-US" altLang="zh-CN" sz="3200" dirty="0">
                <a:solidFill>
                  <a:schemeClr val="bg1"/>
                </a:solidFill>
              </a:rPr>
              <a:t>So, We need to use data visualization to tell the underlying story, combining detailed analysis and interpretation to reveal the meaning behind the data. Whether it's about games, user behavior, or design solutions, we should delve into the patterns and trends behind the data, rather than just staying at the surface level with tables and charts.</a:t>
            </a:r>
            <a:endParaRPr lang="zh-CN" altLang="en-US" sz="3200" dirty="0">
              <a:solidFill>
                <a:schemeClr val="bg1"/>
              </a:solidFill>
            </a:endParaRPr>
          </a:p>
        </p:txBody>
      </p:sp>
    </p:spTree>
    <p:extLst>
      <p:ext uri="{BB962C8B-B14F-4D97-AF65-F5344CB8AC3E}">
        <p14:creationId xmlns:p14="http://schemas.microsoft.com/office/powerpoint/2010/main" val="3114089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F616F2BF-C574-4DD9-BCF8-5ED50E328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40"/>
            <a:ext cx="12190413" cy="6857107"/>
          </a:xfrm>
          <a:prstGeom prst="rect">
            <a:avLst/>
          </a:prstGeom>
        </p:spPr>
      </p:pic>
      <p:pic>
        <p:nvPicPr>
          <p:cNvPr id="17" name="图片 16">
            <a:extLst>
              <a:ext uri="{FF2B5EF4-FFF2-40B4-BE49-F238E27FC236}">
                <a16:creationId xmlns:a16="http://schemas.microsoft.com/office/drawing/2014/main" id="{70B24E53-C7B2-49FB-82EF-69C778C0C7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694736" y="3925639"/>
            <a:ext cx="2632568" cy="2908642"/>
          </a:xfrm>
          <a:prstGeom prst="rect">
            <a:avLst/>
          </a:prstGeom>
        </p:spPr>
      </p:pic>
      <p:sp>
        <p:nvSpPr>
          <p:cNvPr id="9" name="矩形 8">
            <a:extLst>
              <a:ext uri="{FF2B5EF4-FFF2-40B4-BE49-F238E27FC236}">
                <a16:creationId xmlns:a16="http://schemas.microsoft.com/office/drawing/2014/main" id="{E23C76AE-8A02-4E84-88C2-9DBD5F07F02B}"/>
              </a:ext>
            </a:extLst>
          </p:cNvPr>
          <p:cNvSpPr/>
          <p:nvPr/>
        </p:nvSpPr>
        <p:spPr>
          <a:xfrm>
            <a:off x="4955064" y="2476259"/>
            <a:ext cx="6700312" cy="1477328"/>
          </a:xfrm>
          <a:prstGeom prst="rect">
            <a:avLst/>
          </a:prstGeom>
        </p:spPr>
        <p:txBody>
          <a:bodyPr wrap="square" lIns="0" tIns="0" rIns="0" bIns="0">
            <a:spAutoFit/>
          </a:bodyPr>
          <a:lstStyle/>
          <a:p>
            <a:pPr>
              <a:spcBef>
                <a:spcPct val="50000"/>
              </a:spcBef>
            </a:pPr>
            <a:r>
              <a:rPr lang="en-US" altLang="zh-CN" sz="4800" dirty="0">
                <a:solidFill>
                  <a:schemeClr val="bg1"/>
                </a:solidFill>
              </a:rPr>
              <a:t>The Modernity involved in my research.</a:t>
            </a:r>
            <a:endParaRPr lang="zh-CN" altLang="en-US" sz="4800" dirty="0">
              <a:solidFill>
                <a:schemeClr val="bg1"/>
              </a:solidFill>
              <a:cs typeface="+mn-ea"/>
              <a:sym typeface="+mn-lt"/>
            </a:endParaRPr>
          </a:p>
        </p:txBody>
      </p:sp>
      <p:sp>
        <p:nvSpPr>
          <p:cNvPr id="15" name="矩形 14">
            <a:extLst>
              <a:ext uri="{FF2B5EF4-FFF2-40B4-BE49-F238E27FC236}">
                <a16:creationId xmlns:a16="http://schemas.microsoft.com/office/drawing/2014/main" id="{97BDD41A-01EB-4743-8B59-4AD21870BB62}"/>
              </a:ext>
            </a:extLst>
          </p:cNvPr>
          <p:cNvSpPr/>
          <p:nvPr/>
        </p:nvSpPr>
        <p:spPr>
          <a:xfrm>
            <a:off x="3513187" y="2310167"/>
            <a:ext cx="1278846" cy="2048606"/>
          </a:xfrm>
          <a:prstGeom prst="rect">
            <a:avLst/>
          </a:prstGeom>
          <a:solidFill>
            <a:srgbClr val="0AC0FC">
              <a:alpha val="14000"/>
            </a:srgbClr>
          </a:solidFill>
          <a:ln w="12700">
            <a:solidFill>
              <a:srgbClr val="0AC0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altLang="zh-CN" sz="3600" b="1" dirty="0">
                <a:solidFill>
                  <a:srgbClr val="0AC0FC"/>
                </a:solidFill>
                <a:cs typeface="+mn-ea"/>
                <a:sym typeface="+mn-lt"/>
              </a:rPr>
              <a:t>03</a:t>
            </a:r>
            <a:endParaRPr kumimoji="1" lang="en-US" altLang="zh-CN" sz="2800" b="1" dirty="0">
              <a:solidFill>
                <a:srgbClr val="0AC0FC"/>
              </a:solidFill>
              <a:cs typeface="+mn-ea"/>
              <a:sym typeface="+mn-lt"/>
            </a:endParaRPr>
          </a:p>
        </p:txBody>
      </p:sp>
    </p:spTree>
    <p:extLst>
      <p:ext uri="{BB962C8B-B14F-4D97-AF65-F5344CB8AC3E}">
        <p14:creationId xmlns:p14="http://schemas.microsoft.com/office/powerpoint/2010/main" val="1977488056"/>
      </p:ext>
    </p:extLst>
  </p:cSld>
  <p:clrMapOvr>
    <a:masterClrMapping/>
  </p:clrMapOvr>
  <mc:AlternateContent xmlns:mc="http://schemas.openxmlformats.org/markup-compatibility/2006" xmlns:p14="http://schemas.microsoft.com/office/powerpoint/2010/main">
    <mc:Choice Requires="p14">
      <p:transition spd="slow" p14:dur="900" advTm="1000">
        <p14:warp dir="in"/>
      </p:transition>
    </mc:Choice>
    <mc:Fallback xmlns="">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750"/>
                                        <p:tgtEl>
                                          <p:spTgt spid="16"/>
                                        </p:tgtEl>
                                      </p:cBhvr>
                                    </p:animEffect>
                                  </p:childTnLst>
                                </p:cTn>
                              </p:par>
                            </p:childTnLst>
                          </p:cTn>
                        </p:par>
                        <p:par>
                          <p:cTn id="8" fill="hold">
                            <p:stCondLst>
                              <p:cond delay="750"/>
                            </p:stCondLst>
                            <p:childTnLst>
                              <p:par>
                                <p:cTn id="9" presetID="42"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750"/>
                                        <p:tgtEl>
                                          <p:spTgt spid="15"/>
                                        </p:tgtEl>
                                      </p:cBhvr>
                                    </p:animEffect>
                                    <p:anim calcmode="lin" valueType="num">
                                      <p:cBhvr>
                                        <p:cTn id="12" dur="750" fill="hold"/>
                                        <p:tgtEl>
                                          <p:spTgt spid="15"/>
                                        </p:tgtEl>
                                        <p:attrNameLst>
                                          <p:attrName>ppt_x</p:attrName>
                                        </p:attrNameLst>
                                      </p:cBhvr>
                                      <p:tavLst>
                                        <p:tav tm="0">
                                          <p:val>
                                            <p:strVal val="#ppt_x"/>
                                          </p:val>
                                        </p:tav>
                                        <p:tav tm="100000">
                                          <p:val>
                                            <p:strVal val="#ppt_x"/>
                                          </p:val>
                                        </p:tav>
                                      </p:tavLst>
                                    </p:anim>
                                    <p:anim calcmode="lin" valueType="num">
                                      <p:cBhvr>
                                        <p:cTn id="13" dur="750" fill="hold"/>
                                        <p:tgtEl>
                                          <p:spTgt spid="1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750"/>
                                        <p:tgtEl>
                                          <p:spTgt spid="17"/>
                                        </p:tgtEl>
                                      </p:cBhvr>
                                    </p:animEffect>
                                    <p:anim calcmode="lin" valueType="num">
                                      <p:cBhvr>
                                        <p:cTn id="18" dur="750" fill="hold"/>
                                        <p:tgtEl>
                                          <p:spTgt spid="17"/>
                                        </p:tgtEl>
                                        <p:attrNameLst>
                                          <p:attrName>ppt_x</p:attrName>
                                        </p:attrNameLst>
                                      </p:cBhvr>
                                      <p:tavLst>
                                        <p:tav tm="0">
                                          <p:val>
                                            <p:strVal val="#ppt_x"/>
                                          </p:val>
                                        </p:tav>
                                        <p:tav tm="100000">
                                          <p:val>
                                            <p:strVal val="#ppt_x"/>
                                          </p:val>
                                        </p:tav>
                                      </p:tavLst>
                                    </p:anim>
                                    <p:anim calcmode="lin" valueType="num">
                                      <p:cBhvr>
                                        <p:cTn id="19" dur="750" fill="hold"/>
                                        <p:tgtEl>
                                          <p:spTgt spid="17"/>
                                        </p:tgtEl>
                                        <p:attrNameLst>
                                          <p:attrName>ppt_y</p:attrName>
                                        </p:attrNameLst>
                                      </p:cBhvr>
                                      <p:tavLst>
                                        <p:tav tm="0">
                                          <p:val>
                                            <p:strVal val="#ppt_y+.1"/>
                                          </p:val>
                                        </p:tav>
                                        <p:tav tm="100000">
                                          <p:val>
                                            <p:strVal val="#ppt_y"/>
                                          </p:val>
                                        </p:tav>
                                      </p:tavLst>
                                    </p:anim>
                                  </p:childTnLst>
                                </p:cTn>
                              </p:par>
                            </p:childTnLst>
                          </p:cTn>
                        </p:par>
                        <p:par>
                          <p:cTn id="20" fill="hold">
                            <p:stCondLst>
                              <p:cond delay="2250"/>
                            </p:stCondLst>
                            <p:childTnLst>
                              <p:par>
                                <p:cTn id="21" presetID="23" presetClass="entr" presetSubtype="32"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strVal val="4*#ppt_w"/>
                                          </p:val>
                                        </p:tav>
                                        <p:tav tm="100000">
                                          <p:val>
                                            <p:strVal val="#ppt_w"/>
                                          </p:val>
                                        </p:tav>
                                      </p:tavLst>
                                    </p:anim>
                                    <p:anim calcmode="lin" valueType="num">
                                      <p:cBhvr>
                                        <p:cTn id="24" dur="500" fill="hold"/>
                                        <p:tgtEl>
                                          <p:spTgt spid="9"/>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49FA8D47-5ECD-8730-EA75-6C86D3722C64}"/>
              </a:ext>
            </a:extLst>
          </p:cNvPr>
          <p:cNvSpPr txBox="1"/>
          <p:nvPr/>
        </p:nvSpPr>
        <p:spPr>
          <a:xfrm>
            <a:off x="5863070" y="1029137"/>
            <a:ext cx="5837094" cy="4801314"/>
          </a:xfrm>
          <a:prstGeom prst="rect">
            <a:avLst/>
          </a:prstGeom>
          <a:noFill/>
        </p:spPr>
        <p:txBody>
          <a:bodyPr wrap="square">
            <a:spAutoFit/>
          </a:bodyPr>
          <a:lstStyle/>
          <a:p>
            <a:endParaRPr lang="en-US" altLang="zh-CN" dirty="0">
              <a:solidFill>
                <a:schemeClr val="bg1"/>
              </a:solidFill>
            </a:endParaRPr>
          </a:p>
          <a:p>
            <a:pPr algn="just"/>
            <a:r>
              <a:rPr lang="en-US" altLang="zh-CN" sz="2400" dirty="0">
                <a:solidFill>
                  <a:schemeClr val="bg1"/>
                </a:solidFill>
              </a:rPr>
              <a:t>    In today's era, transitioning from informatization to digitalization and then to </a:t>
            </a:r>
            <a:r>
              <a:rPr lang="en-US" altLang="zh-CN" sz="2400" dirty="0" err="1">
                <a:solidFill>
                  <a:schemeClr val="bg1"/>
                </a:solidFill>
              </a:rPr>
              <a:t>intelligentization</a:t>
            </a:r>
            <a:r>
              <a:rPr lang="en-US" altLang="zh-CN" sz="2400" dirty="0">
                <a:solidFill>
                  <a:schemeClr val="bg1"/>
                </a:solidFill>
              </a:rPr>
              <a:t>, data has undoubtedly become the most critical resource. This is particularly evident in UXR research. However, as highlighted by the previously analyzed current state and challenges, many contemporary UXR researchers have not effectively utilized or analyzed these data. Yet, true modern practitioners must keep pace with the times. So, for me, what improvements can I make?</a:t>
            </a:r>
          </a:p>
        </p:txBody>
      </p:sp>
      <p:pic>
        <p:nvPicPr>
          <p:cNvPr id="5" name="图片 4">
            <a:extLst>
              <a:ext uri="{FF2B5EF4-FFF2-40B4-BE49-F238E27FC236}">
                <a16:creationId xmlns:a16="http://schemas.microsoft.com/office/drawing/2014/main" id="{F05CD47E-5516-84F1-842E-EC176FB7AACE}"/>
              </a:ext>
            </a:extLst>
          </p:cNvPr>
          <p:cNvPicPr>
            <a:picLocks noChangeAspect="1"/>
          </p:cNvPicPr>
          <p:nvPr/>
        </p:nvPicPr>
        <p:blipFill>
          <a:blip r:embed="rId2"/>
          <a:stretch>
            <a:fillRect/>
          </a:stretch>
        </p:blipFill>
        <p:spPr>
          <a:xfrm>
            <a:off x="142709" y="1277923"/>
            <a:ext cx="5524979" cy="3071126"/>
          </a:xfrm>
          <a:prstGeom prst="rect">
            <a:avLst/>
          </a:prstGeom>
        </p:spPr>
      </p:pic>
    </p:spTree>
    <p:extLst>
      <p:ext uri="{BB962C8B-B14F-4D97-AF65-F5344CB8AC3E}">
        <p14:creationId xmlns:p14="http://schemas.microsoft.com/office/powerpoint/2010/main" val="3305749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AC128F54-90AC-32A1-8749-251DEB2544CD}"/>
              </a:ext>
            </a:extLst>
          </p:cNvPr>
          <p:cNvSpPr txBox="1"/>
          <p:nvPr/>
        </p:nvSpPr>
        <p:spPr>
          <a:xfrm>
            <a:off x="1940141" y="2136062"/>
            <a:ext cx="8866404" cy="1815882"/>
          </a:xfrm>
          <a:prstGeom prst="rect">
            <a:avLst/>
          </a:prstGeom>
          <a:noFill/>
        </p:spPr>
        <p:txBody>
          <a:bodyPr wrap="square">
            <a:spAutoFit/>
          </a:bodyPr>
          <a:lstStyle/>
          <a:p>
            <a:r>
              <a:rPr lang="en-US" altLang="zh-CN" sz="2800" dirty="0">
                <a:solidFill>
                  <a:schemeClr val="bg1"/>
                </a:solidFill>
              </a:rPr>
              <a:t>ML(Machine Learning) methods have success fully been applied to complex problems in a variety of domains such as spam detection, speech recognition, autonomous systems, and games. </a:t>
            </a:r>
            <a:endParaRPr lang="zh-CN" altLang="en-US" sz="2800" dirty="0">
              <a:solidFill>
                <a:schemeClr val="bg1"/>
              </a:solidFill>
            </a:endParaRPr>
          </a:p>
        </p:txBody>
      </p:sp>
    </p:spTree>
    <p:extLst>
      <p:ext uri="{BB962C8B-B14F-4D97-AF65-F5344CB8AC3E}">
        <p14:creationId xmlns:p14="http://schemas.microsoft.com/office/powerpoint/2010/main" val="1022784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2A834CE0-C596-6F39-26A2-F53C2357C8E3}"/>
              </a:ext>
            </a:extLst>
          </p:cNvPr>
          <p:cNvSpPr txBox="1"/>
          <p:nvPr/>
        </p:nvSpPr>
        <p:spPr>
          <a:xfrm>
            <a:off x="2693844" y="1142090"/>
            <a:ext cx="7000874" cy="440120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zh-CN" altLang="zh-CN" sz="2800" b="1" i="0" u="none" strike="noStrike" cap="none" normalizeH="0" baseline="0" dirty="0">
                <a:ln>
                  <a:noFill/>
                </a:ln>
                <a:solidFill>
                  <a:srgbClr val="FF0000"/>
                </a:solidFill>
                <a:effectLst/>
                <a:latin typeface="Arial" panose="020B0604020202020204" pitchFamily="34" charset="0"/>
              </a:rPr>
              <a:t>Quantitative Support for User Experience Evaluation</a:t>
            </a:r>
            <a:endParaRPr kumimoji="0" lang="en-US" altLang="zh-CN" sz="2800" b="1" i="0" u="none" strike="noStrike" cap="none" normalizeH="0" baseline="0" dirty="0">
              <a:ln>
                <a:noFill/>
              </a:ln>
              <a:solidFill>
                <a:srgbClr val="FF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zh-CN" altLang="zh-CN" sz="2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zh-CN" altLang="zh-CN" sz="2800" b="1" i="0" u="none" strike="noStrike" cap="none" normalizeH="0" baseline="0" dirty="0">
                <a:ln>
                  <a:noFill/>
                </a:ln>
                <a:solidFill>
                  <a:schemeClr val="bg1"/>
                </a:solidFill>
                <a:effectLst/>
                <a:latin typeface="Arial" panose="020B0604020202020204" pitchFamily="34" charset="0"/>
              </a:rPr>
              <a:t>Data-Driven Analysis of UserBehavio</a:t>
            </a:r>
            <a:r>
              <a:rPr kumimoji="0" lang="en-US" altLang="zh-CN" sz="2800" b="1" i="0" u="none" strike="noStrike" cap="none" normalizeH="0" baseline="0" dirty="0">
                <a:ln>
                  <a:noFill/>
                </a:ln>
                <a:solidFill>
                  <a:schemeClr val="bg1"/>
                </a:solidFill>
                <a:effectLst/>
                <a:latin typeface="Arial" panose="020B0604020202020204" pitchFamily="34" charset="0"/>
              </a:rPr>
              <a:t>u</a:t>
            </a:r>
            <a:r>
              <a:rPr kumimoji="0" lang="zh-CN" altLang="zh-CN" sz="2800" b="1" i="0" u="none" strike="noStrike" cap="none" normalizeH="0" baseline="0" dirty="0">
                <a:ln>
                  <a:noFill/>
                </a:ln>
                <a:solidFill>
                  <a:schemeClr val="bg1"/>
                </a:solidFill>
                <a:effectLst/>
                <a:latin typeface="Arial" panose="020B0604020202020204" pitchFamily="34" charset="0"/>
              </a:rPr>
              <a:t>r</a:t>
            </a:r>
            <a:endParaRPr kumimoji="0" lang="en-US" altLang="zh-CN" sz="28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zh-CN" altLang="zh-CN" sz="2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zh-CN" altLang="zh-CN" sz="2800" b="1" i="0" u="none" strike="noStrike" cap="none" normalizeH="0" baseline="0" dirty="0">
                <a:ln>
                  <a:noFill/>
                </a:ln>
                <a:solidFill>
                  <a:schemeClr val="bg1"/>
                </a:solidFill>
                <a:effectLst/>
                <a:latin typeface="Arial" panose="020B0604020202020204" pitchFamily="34" charset="0"/>
              </a:rPr>
              <a:t>Optimizing User Experience: Dynamic </a:t>
            </a:r>
            <a:r>
              <a:rPr kumimoji="0" lang="en-US" altLang="zh-CN" sz="2800" b="1" i="0" u="none" strike="noStrike" cap="none" normalizeH="0" baseline="0" dirty="0">
                <a:ln>
                  <a:noFill/>
                </a:ln>
                <a:solidFill>
                  <a:schemeClr val="bg1"/>
                </a:solidFill>
                <a:effectLst/>
                <a:latin typeface="Arial" panose="020B0604020202020204" pitchFamily="34" charset="0"/>
              </a:rPr>
              <a:t> </a:t>
            </a:r>
            <a:r>
              <a:rPr kumimoji="0" lang="zh-CN" altLang="zh-CN" sz="2800" b="1" i="0" u="none" strike="noStrike" cap="none" normalizeH="0" baseline="0" dirty="0">
                <a:ln>
                  <a:noFill/>
                </a:ln>
                <a:solidFill>
                  <a:schemeClr val="bg1"/>
                </a:solidFill>
                <a:effectLst/>
                <a:latin typeface="Arial" panose="020B0604020202020204" pitchFamily="34" charset="0"/>
              </a:rPr>
              <a:t>Adaptation and </a:t>
            </a:r>
            <a:r>
              <a:rPr kumimoji="0" lang="en-US" altLang="zh-CN" sz="2800" b="1" i="0" u="none" strike="noStrike" cap="none" normalizeH="0" baseline="0" dirty="0">
                <a:ln>
                  <a:noFill/>
                </a:ln>
                <a:solidFill>
                  <a:schemeClr val="bg1"/>
                </a:solidFill>
                <a:effectLst/>
                <a:latin typeface="Arial" panose="020B0604020202020204" pitchFamily="34" charset="0"/>
              </a:rPr>
              <a:t>  </a:t>
            </a:r>
            <a:r>
              <a:rPr kumimoji="0" lang="zh-CN" altLang="zh-CN" sz="2800" b="1" i="0" u="none" strike="noStrike" cap="none" normalizeH="0" baseline="0" dirty="0">
                <a:ln>
                  <a:noFill/>
                </a:ln>
                <a:solidFill>
                  <a:schemeClr val="bg1"/>
                </a:solidFill>
                <a:effectLst/>
                <a:latin typeface="Arial" panose="020B0604020202020204" pitchFamily="34" charset="0"/>
              </a:rPr>
              <a:t>Personalization</a:t>
            </a:r>
            <a:endParaRPr kumimoji="0" lang="en-US" altLang="zh-CN" sz="2800" b="1"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zh-CN" altLang="zh-CN" sz="2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zh-CN" altLang="zh-CN" sz="2800" b="1" i="0" u="none" strike="noStrike" cap="none" normalizeH="0" baseline="0" dirty="0">
                <a:ln>
                  <a:noFill/>
                </a:ln>
                <a:solidFill>
                  <a:schemeClr val="bg1"/>
                </a:solidFill>
                <a:effectLst/>
                <a:latin typeface="Arial" panose="020B0604020202020204" pitchFamily="34" charset="0"/>
              </a:rPr>
              <a:t>Enhancing the Scientific Basis of Design Decisions</a:t>
            </a:r>
            <a:r>
              <a:rPr kumimoji="0" lang="zh-CN" altLang="zh-CN" sz="2800" b="0" i="0" u="none" strike="noStrike" cap="none" normalizeH="0" baseline="0" dirty="0">
                <a:ln>
                  <a:noFill/>
                </a:ln>
                <a:solidFill>
                  <a:schemeClr val="bg1"/>
                </a:solidFill>
                <a:effectLst/>
                <a:latin typeface="Arial" panose="020B0604020202020204" pitchFamily="34" charset="0"/>
              </a:rPr>
              <a:t> </a:t>
            </a:r>
          </a:p>
        </p:txBody>
      </p:sp>
    </p:spTree>
    <p:extLst>
      <p:ext uri="{BB962C8B-B14F-4D97-AF65-F5344CB8AC3E}">
        <p14:creationId xmlns:p14="http://schemas.microsoft.com/office/powerpoint/2010/main" val="3838855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C4B2B72A-49B6-352D-62B3-46E72C4C8E37}"/>
              </a:ext>
            </a:extLst>
          </p:cNvPr>
          <p:cNvSpPr txBox="1"/>
          <p:nvPr/>
        </p:nvSpPr>
        <p:spPr>
          <a:xfrm>
            <a:off x="2740240" y="4494799"/>
            <a:ext cx="7187911" cy="923330"/>
          </a:xfrm>
          <a:prstGeom prst="rect">
            <a:avLst/>
          </a:prstGeom>
          <a:noFill/>
        </p:spPr>
        <p:txBody>
          <a:bodyPr wrap="square">
            <a:spAutoFit/>
          </a:bodyPr>
          <a:lstStyle/>
          <a:p>
            <a:r>
              <a:rPr lang="en-US" altLang="zh-CN" dirty="0">
                <a:solidFill>
                  <a:schemeClr val="bg1"/>
                </a:solidFill>
              </a:rPr>
              <a:t>ML methods may help to automate mundane tasks, complement decisions with data-driven insights, and enrich UXR with insights from users’ emotional worlds.(</a:t>
            </a:r>
            <a:r>
              <a:rPr lang="en-GB" altLang="zh-CN" dirty="0">
                <a:solidFill>
                  <a:schemeClr val="bg1"/>
                </a:solidFill>
              </a:rPr>
              <a:t>Michael Chromik,2020)</a:t>
            </a:r>
            <a:endParaRPr lang="zh-CN" altLang="en-US" dirty="0">
              <a:solidFill>
                <a:schemeClr val="bg1"/>
              </a:solidFill>
            </a:endParaRPr>
          </a:p>
        </p:txBody>
      </p:sp>
      <p:pic>
        <p:nvPicPr>
          <p:cNvPr id="5" name="图片 4">
            <a:extLst>
              <a:ext uri="{FF2B5EF4-FFF2-40B4-BE49-F238E27FC236}">
                <a16:creationId xmlns:a16="http://schemas.microsoft.com/office/drawing/2014/main" id="{828650B9-07F3-3A59-5D25-9089862BD7EF}"/>
              </a:ext>
            </a:extLst>
          </p:cNvPr>
          <p:cNvPicPr>
            <a:picLocks noChangeAspect="1"/>
          </p:cNvPicPr>
          <p:nvPr/>
        </p:nvPicPr>
        <p:blipFill>
          <a:blip r:embed="rId2"/>
          <a:stretch>
            <a:fillRect/>
          </a:stretch>
        </p:blipFill>
        <p:spPr>
          <a:xfrm>
            <a:off x="3370820" y="1050767"/>
            <a:ext cx="5448772" cy="3147333"/>
          </a:xfrm>
          <a:prstGeom prst="rect">
            <a:avLst/>
          </a:prstGeom>
        </p:spPr>
      </p:pic>
    </p:spTree>
    <p:extLst>
      <p:ext uri="{BB962C8B-B14F-4D97-AF65-F5344CB8AC3E}">
        <p14:creationId xmlns:p14="http://schemas.microsoft.com/office/powerpoint/2010/main" val="3453649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1EAFDD0-A24A-2F80-4017-4AC06C3C2F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101" y="561558"/>
            <a:ext cx="5321573" cy="4273770"/>
          </a:xfrm>
          <a:prstGeom prst="rect">
            <a:avLst/>
          </a:prstGeom>
          <a:noFill/>
          <a:extLst>
            <a:ext uri="{909E8E84-426E-40DD-AFC4-6F175D3DCCD1}">
              <a14:hiddenFill xmlns:a14="http://schemas.microsoft.com/office/drawing/2010/main">
                <a:solidFill>
                  <a:srgbClr val="FFFFFF"/>
                </a:solidFill>
              </a14:hiddenFill>
            </a:ext>
          </a:extLst>
        </p:spPr>
      </p:pic>
      <p:sp>
        <p:nvSpPr>
          <p:cNvPr id="3" name="文本框 2">
            <a:extLst>
              <a:ext uri="{FF2B5EF4-FFF2-40B4-BE49-F238E27FC236}">
                <a16:creationId xmlns:a16="http://schemas.microsoft.com/office/drawing/2014/main" id="{708355F7-AC02-950F-945C-1CFC3AF05D4B}"/>
              </a:ext>
            </a:extLst>
          </p:cNvPr>
          <p:cNvSpPr txBox="1"/>
          <p:nvPr/>
        </p:nvSpPr>
        <p:spPr>
          <a:xfrm>
            <a:off x="4127788" y="5603070"/>
            <a:ext cx="6094268" cy="369332"/>
          </a:xfrm>
          <a:prstGeom prst="rect">
            <a:avLst/>
          </a:prstGeom>
          <a:noFill/>
        </p:spPr>
        <p:txBody>
          <a:bodyPr wrap="square">
            <a:spAutoFit/>
          </a:bodyPr>
          <a:lstStyle/>
          <a:p>
            <a:r>
              <a:rPr lang="en-GB" altLang="zh-CN" dirty="0"/>
              <a:t>X+</a:t>
            </a:r>
            <a:r>
              <a:rPr lang="el-GR" altLang="zh-CN" dirty="0"/>
              <a:t>ϵ</a:t>
            </a:r>
            <a:endParaRPr lang="zh-CN" altLang="en-US" dirty="0"/>
          </a:p>
        </p:txBody>
      </p:sp>
      <p:sp>
        <p:nvSpPr>
          <p:cNvPr id="5" name="文本框 4">
            <a:extLst>
              <a:ext uri="{FF2B5EF4-FFF2-40B4-BE49-F238E27FC236}">
                <a16:creationId xmlns:a16="http://schemas.microsoft.com/office/drawing/2014/main" id="{73B23949-C92B-6FD4-2242-560291712CCC}"/>
              </a:ext>
            </a:extLst>
          </p:cNvPr>
          <p:cNvSpPr txBox="1"/>
          <p:nvPr/>
        </p:nvSpPr>
        <p:spPr>
          <a:xfrm>
            <a:off x="4501499" y="5880069"/>
            <a:ext cx="2865656" cy="369332"/>
          </a:xfrm>
          <a:prstGeom prst="rect">
            <a:avLst/>
          </a:prstGeom>
          <a:noFill/>
        </p:spPr>
        <p:txBody>
          <a:bodyPr wrap="square">
            <a:spAutoFit/>
          </a:bodyPr>
          <a:lstStyle/>
          <a:p>
            <a:r>
              <a:rPr lang="es-ES" altLang="zh-CN" dirty="0">
                <a:solidFill>
                  <a:schemeClr val="bg1"/>
                </a:solidFill>
              </a:rPr>
              <a:t>R</a:t>
            </a:r>
            <a:r>
              <a:rPr lang="en-US" altLang="zh-CN" dirty="0">
                <a:solidFill>
                  <a:schemeClr val="bg1"/>
                </a:solidFill>
              </a:rPr>
              <a:t>egression</a:t>
            </a:r>
            <a:r>
              <a:rPr lang="zh-CN" altLang="en-US" dirty="0">
                <a:solidFill>
                  <a:schemeClr val="bg1"/>
                </a:solidFill>
              </a:rPr>
              <a:t>：</a:t>
            </a:r>
            <a:r>
              <a:rPr lang="es-ES" altLang="zh-CN" dirty="0">
                <a:solidFill>
                  <a:schemeClr val="bg1"/>
                </a:solidFill>
              </a:rPr>
              <a:t>Y=β0​+β1​X+ϵ</a:t>
            </a:r>
            <a:endParaRPr lang="zh-CN" altLang="en-US" dirty="0">
              <a:solidFill>
                <a:schemeClr val="bg1"/>
              </a:solidFill>
            </a:endParaRPr>
          </a:p>
        </p:txBody>
      </p:sp>
      <p:pic>
        <p:nvPicPr>
          <p:cNvPr id="4" name="图片 3">
            <a:extLst>
              <a:ext uri="{FF2B5EF4-FFF2-40B4-BE49-F238E27FC236}">
                <a16:creationId xmlns:a16="http://schemas.microsoft.com/office/drawing/2014/main" id="{01C71DA8-8406-E161-98B3-0CFF9D2E38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9739" y="561558"/>
            <a:ext cx="5321573" cy="4273770"/>
          </a:xfrm>
          <a:prstGeom prst="rect">
            <a:avLst/>
          </a:prstGeom>
        </p:spPr>
      </p:pic>
      <p:sp>
        <p:nvSpPr>
          <p:cNvPr id="9" name="文本框 8">
            <a:extLst>
              <a:ext uri="{FF2B5EF4-FFF2-40B4-BE49-F238E27FC236}">
                <a16:creationId xmlns:a16="http://schemas.microsoft.com/office/drawing/2014/main" id="{921767E2-BF09-E793-BEE8-BD4302A2504D}"/>
              </a:ext>
            </a:extLst>
          </p:cNvPr>
          <p:cNvSpPr txBox="1"/>
          <p:nvPr/>
        </p:nvSpPr>
        <p:spPr>
          <a:xfrm>
            <a:off x="369101" y="5141405"/>
            <a:ext cx="6094268" cy="646331"/>
          </a:xfrm>
          <a:prstGeom prst="rect">
            <a:avLst/>
          </a:prstGeom>
          <a:noFill/>
        </p:spPr>
        <p:txBody>
          <a:bodyPr wrap="square">
            <a:spAutoFit/>
          </a:bodyPr>
          <a:lstStyle/>
          <a:p>
            <a:r>
              <a:rPr lang="zh-CN" altLang="en-US" dirty="0">
                <a:solidFill>
                  <a:schemeClr val="bg1"/>
                </a:solidFill>
              </a:rPr>
              <a:t>（</a:t>
            </a:r>
            <a:r>
              <a:rPr lang="en-US" altLang="zh-CN" dirty="0">
                <a:solidFill>
                  <a:schemeClr val="bg1"/>
                </a:solidFill>
              </a:rPr>
              <a:t>From the website</a:t>
            </a:r>
            <a:r>
              <a:rPr lang="zh-CN" altLang="en-US" dirty="0">
                <a:solidFill>
                  <a:schemeClr val="bg1"/>
                </a:solidFill>
              </a:rPr>
              <a:t>：</a:t>
            </a:r>
            <a:r>
              <a:rPr lang="zh-CN" altLang="en-US" dirty="0">
                <a:solidFill>
                  <a:schemeClr val="bg1"/>
                </a:solidFill>
                <a:hlinkClick r:id="rId4"/>
              </a:rPr>
              <a:t>https://zhuanlan.zhihu.com/p/11235948</a:t>
            </a:r>
            <a:r>
              <a:rPr lang="en-US" altLang="zh-CN" dirty="0">
                <a:solidFill>
                  <a:schemeClr val="bg1"/>
                </a:solidFill>
                <a:hlinkClick r:id="rId4"/>
              </a:rPr>
              <a:t>2</a:t>
            </a:r>
            <a:r>
              <a:rPr lang="zh-CN" altLang="en-US" dirty="0">
                <a:solidFill>
                  <a:schemeClr val="bg1"/>
                </a:solidFill>
              </a:rPr>
              <a:t>）</a:t>
            </a:r>
          </a:p>
        </p:txBody>
      </p:sp>
      <p:sp>
        <p:nvSpPr>
          <p:cNvPr id="10" name="文本框 9">
            <a:extLst>
              <a:ext uri="{FF2B5EF4-FFF2-40B4-BE49-F238E27FC236}">
                <a16:creationId xmlns:a16="http://schemas.microsoft.com/office/drawing/2014/main" id="{DA287714-AEF5-3CCD-75BC-8A008743B5F3}"/>
              </a:ext>
            </a:extLst>
          </p:cNvPr>
          <p:cNvSpPr txBox="1"/>
          <p:nvPr/>
        </p:nvSpPr>
        <p:spPr>
          <a:xfrm>
            <a:off x="8106865" y="5034533"/>
            <a:ext cx="2938671" cy="369332"/>
          </a:xfrm>
          <a:prstGeom prst="rect">
            <a:avLst/>
          </a:prstGeom>
          <a:noFill/>
        </p:spPr>
        <p:txBody>
          <a:bodyPr wrap="square">
            <a:spAutoFit/>
          </a:bodyPr>
          <a:lstStyle/>
          <a:p>
            <a:r>
              <a:rPr lang="zh-CN" altLang="en-US" dirty="0">
                <a:solidFill>
                  <a:schemeClr val="bg1"/>
                </a:solidFill>
              </a:rPr>
              <a:t>（</a:t>
            </a:r>
            <a:r>
              <a:rPr lang="en-US" altLang="zh-CN" dirty="0">
                <a:solidFill>
                  <a:schemeClr val="bg1"/>
                </a:solidFill>
              </a:rPr>
              <a:t>Created by myself</a:t>
            </a:r>
            <a:r>
              <a:rPr lang="zh-CN" altLang="en-US" dirty="0">
                <a:solidFill>
                  <a:schemeClr val="bg1"/>
                </a:solidFill>
              </a:rPr>
              <a:t>）</a:t>
            </a:r>
          </a:p>
        </p:txBody>
      </p:sp>
    </p:spTree>
    <p:extLst>
      <p:ext uri="{BB962C8B-B14F-4D97-AF65-F5344CB8AC3E}">
        <p14:creationId xmlns:p14="http://schemas.microsoft.com/office/powerpoint/2010/main" val="2641387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a:extLst>
              <a:ext uri="{FF2B5EF4-FFF2-40B4-BE49-F238E27FC236}">
                <a16:creationId xmlns:a16="http://schemas.microsoft.com/office/drawing/2014/main" id="{CA85AA0E-E33F-74F7-7F53-5FDAE84CB572}"/>
              </a:ext>
            </a:extLst>
          </p:cNvPr>
          <p:cNvGraphicFramePr>
            <a:graphicFrameLocks noGrp="1"/>
          </p:cNvGraphicFramePr>
          <p:nvPr>
            <p:extLst>
              <p:ext uri="{D42A27DB-BD31-4B8C-83A1-F6EECF244321}">
                <p14:modId xmlns:p14="http://schemas.microsoft.com/office/powerpoint/2010/main" val="1599299621"/>
              </p:ext>
            </p:extLst>
          </p:nvPr>
        </p:nvGraphicFramePr>
        <p:xfrm>
          <a:off x="1064963" y="1046711"/>
          <a:ext cx="10060486" cy="4932420"/>
        </p:xfrm>
        <a:graphic>
          <a:graphicData uri="http://schemas.openxmlformats.org/drawingml/2006/table">
            <a:tbl>
              <a:tblPr/>
              <a:tblGrid>
                <a:gridCol w="2716137">
                  <a:extLst>
                    <a:ext uri="{9D8B030D-6E8A-4147-A177-3AD203B41FA5}">
                      <a16:colId xmlns:a16="http://schemas.microsoft.com/office/drawing/2014/main" val="1438502115"/>
                    </a:ext>
                  </a:extLst>
                </a:gridCol>
                <a:gridCol w="2716137">
                  <a:extLst>
                    <a:ext uri="{9D8B030D-6E8A-4147-A177-3AD203B41FA5}">
                      <a16:colId xmlns:a16="http://schemas.microsoft.com/office/drawing/2014/main" val="4016764637"/>
                    </a:ext>
                  </a:extLst>
                </a:gridCol>
                <a:gridCol w="2716137">
                  <a:extLst>
                    <a:ext uri="{9D8B030D-6E8A-4147-A177-3AD203B41FA5}">
                      <a16:colId xmlns:a16="http://schemas.microsoft.com/office/drawing/2014/main" val="3517186328"/>
                    </a:ext>
                  </a:extLst>
                </a:gridCol>
                <a:gridCol w="1912075">
                  <a:extLst>
                    <a:ext uri="{9D8B030D-6E8A-4147-A177-3AD203B41FA5}">
                      <a16:colId xmlns:a16="http://schemas.microsoft.com/office/drawing/2014/main" val="2591359542"/>
                    </a:ext>
                  </a:extLst>
                </a:gridCol>
              </a:tblGrid>
              <a:tr h="452755">
                <a:tc>
                  <a:txBody>
                    <a:bodyPr/>
                    <a:lstStyle/>
                    <a:p>
                      <a:r>
                        <a:rPr lang="en-US" altLang="zh-CN" sz="2400" dirty="0">
                          <a:solidFill>
                            <a:schemeClr val="bg1"/>
                          </a:solidFill>
                        </a:rPr>
                        <a:t>Time</a:t>
                      </a:r>
                      <a:r>
                        <a:rPr lang="zh-CN" altLang="en-US" sz="2400" dirty="0">
                          <a:solidFill>
                            <a:schemeClr val="bg1"/>
                          </a:solidFill>
                        </a:rPr>
                        <a:t>（</a:t>
                      </a:r>
                      <a:r>
                        <a:rPr lang="en-US" altLang="zh-CN" sz="2400" dirty="0">
                          <a:solidFill>
                            <a:schemeClr val="bg1"/>
                          </a:solidFill>
                        </a:rPr>
                        <a:t>Days</a:t>
                      </a:r>
                      <a:r>
                        <a:rPr lang="zh-CN" altLang="en-US" sz="2400" dirty="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User</a:t>
                      </a:r>
                      <a:r>
                        <a:rPr lang="zh-CN" altLang="en-US" sz="2400" dirty="0">
                          <a:solidFill>
                            <a:schemeClr val="bg1"/>
                          </a:solidFill>
                        </a:rPr>
                        <a:t> </a:t>
                      </a:r>
                      <a:r>
                        <a:rPr lang="en-US" altLang="zh-CN" sz="2400" dirty="0">
                          <a:solidFill>
                            <a:schemeClr val="bg1"/>
                          </a:solidFill>
                        </a:rPr>
                        <a:t>names</a:t>
                      </a:r>
                      <a:endParaRPr lang="zh-CN" altLang="en-US" sz="2400" dirty="0">
                        <a:solidFill>
                          <a:schemeClr val="bg1"/>
                        </a:solidFill>
                      </a:endParaRP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User</a:t>
                      </a:r>
                      <a:r>
                        <a:rPr lang="zh-CN" altLang="en-US" sz="2400" dirty="0">
                          <a:solidFill>
                            <a:schemeClr val="bg1"/>
                          </a:solidFill>
                        </a:rPr>
                        <a:t> </a:t>
                      </a:r>
                      <a:r>
                        <a:rPr lang="en-US" altLang="zh-CN" sz="2400" dirty="0">
                          <a:solidFill>
                            <a:schemeClr val="bg1"/>
                          </a:solidFill>
                        </a:rPr>
                        <a:t>comments</a:t>
                      </a:r>
                      <a:endParaRPr lang="zh-CN" altLang="en-US" sz="2400" dirty="0">
                        <a:solidFill>
                          <a:schemeClr val="bg1"/>
                        </a:solidFill>
                      </a:endParaRP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Emotional scale</a:t>
                      </a:r>
                      <a:endParaRPr lang="zh-CN" altLang="en-US" sz="2400" dirty="0">
                        <a:solidFill>
                          <a:schemeClr val="bg1"/>
                        </a:solidFill>
                      </a:endParaRPr>
                    </a:p>
                  </a:txBody>
                  <a:tcPr marL="90551" marR="90551" marT="45275" marB="45275" anchor="ctr">
                    <a:lnL>
                      <a:noFill/>
                    </a:lnL>
                    <a:lnR>
                      <a:noFill/>
                    </a:lnR>
                    <a:lnT>
                      <a:noFill/>
                    </a:lnT>
                    <a:lnB>
                      <a:noFill/>
                    </a:lnB>
                    <a:noFill/>
                  </a:tcPr>
                </a:tc>
                <a:extLst>
                  <a:ext uri="{0D108BD9-81ED-4DB2-BD59-A6C34878D82A}">
                    <a16:rowId xmlns:a16="http://schemas.microsoft.com/office/drawing/2014/main" val="1630243490"/>
                  </a:ext>
                </a:extLst>
              </a:tr>
              <a:tr h="814959">
                <a:tc>
                  <a:txBody>
                    <a:bodyPr/>
                    <a:lstStyle/>
                    <a:p>
                      <a:r>
                        <a:rPr lang="en-US" altLang="zh-CN" sz="2400" dirty="0">
                          <a:solidFill>
                            <a:schemeClr val="bg1"/>
                          </a:solidFill>
                        </a:rPr>
                        <a:t>1</a:t>
                      </a:r>
                    </a:p>
                  </a:txBody>
                  <a:tcPr marL="90551" marR="90551" marT="45275" marB="45275" anchor="ctr">
                    <a:lnL>
                      <a:noFill/>
                    </a:lnL>
                    <a:lnR>
                      <a:noFill/>
                    </a:lnR>
                    <a:lnT>
                      <a:noFill/>
                    </a:lnT>
                    <a:lnB>
                      <a:noFill/>
                    </a:lnB>
                    <a:noFill/>
                  </a:tcPr>
                </a:tc>
                <a:tc>
                  <a:txBody>
                    <a:bodyPr/>
                    <a:lstStyle/>
                    <a:p>
                      <a:r>
                        <a:rPr lang="en-GB" sz="2400">
                          <a:solidFill>
                            <a:schemeClr val="bg1"/>
                          </a:solidFill>
                        </a:rPr>
                        <a:t>Alice</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a:t>
                      </a:r>
                      <a:r>
                        <a:rPr lang="zh-CN" altLang="en-US" sz="2400" dirty="0">
                          <a:solidFill>
                            <a:schemeClr val="bg1"/>
                          </a:solidFill>
                        </a:rPr>
                        <a:t>游戏体验很棒，谜题非常有趣！</a:t>
                      </a:r>
                      <a:r>
                        <a:rPr lang="en-US" altLang="zh-CN" sz="2400" dirty="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a:solidFill>
                            <a:schemeClr val="bg1"/>
                          </a:solidFill>
                        </a:rPr>
                        <a:t>+0.9</a:t>
                      </a:r>
                    </a:p>
                  </a:txBody>
                  <a:tcPr marL="90551" marR="90551" marT="45275" marB="45275" anchor="ctr">
                    <a:lnL>
                      <a:noFill/>
                    </a:lnL>
                    <a:lnR>
                      <a:noFill/>
                    </a:lnR>
                    <a:lnT>
                      <a:noFill/>
                    </a:lnT>
                    <a:lnB>
                      <a:noFill/>
                    </a:lnB>
                    <a:noFill/>
                  </a:tcPr>
                </a:tc>
                <a:extLst>
                  <a:ext uri="{0D108BD9-81ED-4DB2-BD59-A6C34878D82A}">
                    <a16:rowId xmlns:a16="http://schemas.microsoft.com/office/drawing/2014/main" val="1879925523"/>
                  </a:ext>
                </a:extLst>
              </a:tr>
              <a:tr h="814959">
                <a:tc>
                  <a:txBody>
                    <a:bodyPr/>
                    <a:lstStyle/>
                    <a:p>
                      <a:r>
                        <a:rPr lang="en-US" altLang="zh-CN" sz="2400">
                          <a:solidFill>
                            <a:schemeClr val="bg1"/>
                          </a:solidFill>
                        </a:rPr>
                        <a:t>2</a:t>
                      </a:r>
                    </a:p>
                  </a:txBody>
                  <a:tcPr marL="90551" marR="90551" marT="45275" marB="45275" anchor="ctr">
                    <a:lnL>
                      <a:noFill/>
                    </a:lnL>
                    <a:lnR>
                      <a:noFill/>
                    </a:lnR>
                    <a:lnT>
                      <a:noFill/>
                    </a:lnT>
                    <a:lnB>
                      <a:noFill/>
                    </a:lnB>
                    <a:noFill/>
                  </a:tcPr>
                </a:tc>
                <a:tc>
                  <a:txBody>
                    <a:bodyPr/>
                    <a:lstStyle/>
                    <a:p>
                      <a:r>
                        <a:rPr lang="en-GB" sz="2400" dirty="0">
                          <a:solidFill>
                            <a:schemeClr val="bg1"/>
                          </a:solidFill>
                        </a:rPr>
                        <a:t>Bob</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a:t>
                      </a:r>
                      <a:r>
                        <a:rPr lang="zh-CN" altLang="en-US" sz="2400" dirty="0">
                          <a:solidFill>
                            <a:schemeClr val="bg1"/>
                          </a:solidFill>
                        </a:rPr>
                        <a:t>设计不错，但场景有点单调。</a:t>
                      </a:r>
                      <a:r>
                        <a:rPr lang="en-US" altLang="zh-CN" sz="2400" dirty="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a:solidFill>
                            <a:schemeClr val="bg1"/>
                          </a:solidFill>
                        </a:rPr>
                        <a:t>+0.2</a:t>
                      </a:r>
                    </a:p>
                  </a:txBody>
                  <a:tcPr marL="90551" marR="90551" marT="45275" marB="45275" anchor="ctr">
                    <a:lnL>
                      <a:noFill/>
                    </a:lnL>
                    <a:lnR>
                      <a:noFill/>
                    </a:lnR>
                    <a:lnT>
                      <a:noFill/>
                    </a:lnT>
                    <a:lnB>
                      <a:noFill/>
                    </a:lnB>
                    <a:noFill/>
                  </a:tcPr>
                </a:tc>
                <a:extLst>
                  <a:ext uri="{0D108BD9-81ED-4DB2-BD59-A6C34878D82A}">
                    <a16:rowId xmlns:a16="http://schemas.microsoft.com/office/drawing/2014/main" val="2915655551"/>
                  </a:ext>
                </a:extLst>
              </a:tr>
              <a:tr h="814959">
                <a:tc>
                  <a:txBody>
                    <a:bodyPr/>
                    <a:lstStyle/>
                    <a:p>
                      <a:r>
                        <a:rPr lang="en-US" altLang="zh-CN" sz="2400">
                          <a:solidFill>
                            <a:schemeClr val="bg1"/>
                          </a:solidFill>
                        </a:rPr>
                        <a:t>5</a:t>
                      </a:r>
                    </a:p>
                  </a:txBody>
                  <a:tcPr marL="90551" marR="90551" marT="45275" marB="45275" anchor="ctr">
                    <a:lnL>
                      <a:noFill/>
                    </a:lnL>
                    <a:lnR>
                      <a:noFill/>
                    </a:lnR>
                    <a:lnT>
                      <a:noFill/>
                    </a:lnT>
                    <a:lnB>
                      <a:noFill/>
                    </a:lnB>
                    <a:noFill/>
                  </a:tcPr>
                </a:tc>
                <a:tc>
                  <a:txBody>
                    <a:bodyPr/>
                    <a:lstStyle/>
                    <a:p>
                      <a:r>
                        <a:rPr lang="en-GB" sz="2400">
                          <a:solidFill>
                            <a:schemeClr val="bg1"/>
                          </a:solidFill>
                        </a:rPr>
                        <a:t>Carol</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a:t>
                      </a:r>
                      <a:r>
                        <a:rPr lang="zh-CN" altLang="en-US" sz="2400" dirty="0">
                          <a:solidFill>
                            <a:schemeClr val="bg1"/>
                          </a:solidFill>
                        </a:rPr>
                        <a:t>卡顿太严重，体验不佳。</a:t>
                      </a:r>
                      <a:r>
                        <a:rPr lang="en-US" altLang="zh-CN" sz="2400" dirty="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a:solidFill>
                            <a:schemeClr val="bg1"/>
                          </a:solidFill>
                        </a:rPr>
                        <a:t>-0.8</a:t>
                      </a:r>
                    </a:p>
                  </a:txBody>
                  <a:tcPr marL="90551" marR="90551" marT="45275" marB="45275" anchor="ctr">
                    <a:lnL>
                      <a:noFill/>
                    </a:lnL>
                    <a:lnR>
                      <a:noFill/>
                    </a:lnR>
                    <a:lnT>
                      <a:noFill/>
                    </a:lnT>
                    <a:lnB>
                      <a:noFill/>
                    </a:lnB>
                    <a:noFill/>
                  </a:tcPr>
                </a:tc>
                <a:extLst>
                  <a:ext uri="{0D108BD9-81ED-4DB2-BD59-A6C34878D82A}">
                    <a16:rowId xmlns:a16="http://schemas.microsoft.com/office/drawing/2014/main" val="3637627938"/>
                  </a:ext>
                </a:extLst>
              </a:tr>
              <a:tr h="814959">
                <a:tc>
                  <a:txBody>
                    <a:bodyPr/>
                    <a:lstStyle/>
                    <a:p>
                      <a:r>
                        <a:rPr lang="en-US" altLang="zh-CN" sz="2400">
                          <a:solidFill>
                            <a:schemeClr val="bg1"/>
                          </a:solidFill>
                        </a:rPr>
                        <a:t>8</a:t>
                      </a:r>
                    </a:p>
                  </a:txBody>
                  <a:tcPr marL="90551" marR="90551" marT="45275" marB="45275" anchor="ctr">
                    <a:lnL>
                      <a:noFill/>
                    </a:lnL>
                    <a:lnR>
                      <a:noFill/>
                    </a:lnR>
                    <a:lnT>
                      <a:noFill/>
                    </a:lnT>
                    <a:lnB>
                      <a:noFill/>
                    </a:lnB>
                    <a:noFill/>
                  </a:tcPr>
                </a:tc>
                <a:tc>
                  <a:txBody>
                    <a:bodyPr/>
                    <a:lstStyle/>
                    <a:p>
                      <a:r>
                        <a:rPr lang="en-GB" sz="2400">
                          <a:solidFill>
                            <a:schemeClr val="bg1"/>
                          </a:solidFill>
                        </a:rPr>
                        <a:t>Dave</a:t>
                      </a:r>
                    </a:p>
                  </a:txBody>
                  <a:tcPr marL="90551" marR="90551" marT="45275" marB="45275" anchor="ctr">
                    <a:lnL>
                      <a:noFill/>
                    </a:lnL>
                    <a:lnR>
                      <a:noFill/>
                    </a:lnR>
                    <a:lnT>
                      <a:noFill/>
                    </a:lnT>
                    <a:lnB>
                      <a:noFill/>
                    </a:lnB>
                    <a:noFill/>
                  </a:tcPr>
                </a:tc>
                <a:tc>
                  <a:txBody>
                    <a:bodyPr/>
                    <a:lstStyle/>
                    <a:p>
                      <a:r>
                        <a:rPr lang="en-US" altLang="zh-CN" sz="2400">
                          <a:solidFill>
                            <a:schemeClr val="bg1"/>
                          </a:solidFill>
                        </a:rPr>
                        <a:t>"</a:t>
                      </a:r>
                      <a:r>
                        <a:rPr lang="zh-CN" altLang="en-US" sz="2400">
                          <a:solidFill>
                            <a:schemeClr val="bg1"/>
                          </a:solidFill>
                        </a:rPr>
                        <a:t>更新后好多了，期待更多关卡！</a:t>
                      </a:r>
                      <a:r>
                        <a:rPr lang="en-US" altLang="zh-CN" sz="240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a:solidFill>
                            <a:schemeClr val="bg1"/>
                          </a:solidFill>
                        </a:rPr>
                        <a:t>+0.7</a:t>
                      </a:r>
                    </a:p>
                  </a:txBody>
                  <a:tcPr marL="90551" marR="90551" marT="45275" marB="45275" anchor="ctr">
                    <a:lnL>
                      <a:noFill/>
                    </a:lnL>
                    <a:lnR>
                      <a:noFill/>
                    </a:lnR>
                    <a:lnT>
                      <a:noFill/>
                    </a:lnT>
                    <a:lnB>
                      <a:noFill/>
                    </a:lnB>
                    <a:noFill/>
                  </a:tcPr>
                </a:tc>
                <a:extLst>
                  <a:ext uri="{0D108BD9-81ED-4DB2-BD59-A6C34878D82A}">
                    <a16:rowId xmlns:a16="http://schemas.microsoft.com/office/drawing/2014/main" val="3032357278"/>
                  </a:ext>
                </a:extLst>
              </a:tr>
              <a:tr h="814959">
                <a:tc>
                  <a:txBody>
                    <a:bodyPr/>
                    <a:lstStyle/>
                    <a:p>
                      <a:r>
                        <a:rPr lang="en-US" altLang="zh-CN" sz="2400">
                          <a:solidFill>
                            <a:schemeClr val="bg1"/>
                          </a:solidFill>
                        </a:rPr>
                        <a:t>10</a:t>
                      </a:r>
                    </a:p>
                  </a:txBody>
                  <a:tcPr marL="90551" marR="90551" marT="45275" marB="45275" anchor="ctr">
                    <a:lnL>
                      <a:noFill/>
                    </a:lnL>
                    <a:lnR>
                      <a:noFill/>
                    </a:lnR>
                    <a:lnT>
                      <a:noFill/>
                    </a:lnT>
                    <a:lnB>
                      <a:noFill/>
                    </a:lnB>
                    <a:noFill/>
                  </a:tcPr>
                </a:tc>
                <a:tc>
                  <a:txBody>
                    <a:bodyPr/>
                    <a:lstStyle/>
                    <a:p>
                      <a:r>
                        <a:rPr lang="en-GB" sz="2400">
                          <a:solidFill>
                            <a:schemeClr val="bg1"/>
                          </a:solidFill>
                        </a:rPr>
                        <a:t>Eve</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a:t>
                      </a:r>
                      <a:r>
                        <a:rPr lang="zh-CN" altLang="en-US" sz="2400" dirty="0">
                          <a:solidFill>
                            <a:schemeClr val="bg1"/>
                          </a:solidFill>
                        </a:rPr>
                        <a:t>太好玩了！希望有更多互动。</a:t>
                      </a:r>
                      <a:r>
                        <a:rPr lang="en-US" altLang="zh-CN" sz="2400" dirty="0">
                          <a:solidFill>
                            <a:schemeClr val="bg1"/>
                          </a:solidFill>
                        </a:rPr>
                        <a:t>"</a:t>
                      </a:r>
                    </a:p>
                  </a:txBody>
                  <a:tcPr marL="90551" marR="90551" marT="45275" marB="45275" anchor="ctr">
                    <a:lnL>
                      <a:noFill/>
                    </a:lnL>
                    <a:lnR>
                      <a:noFill/>
                    </a:lnR>
                    <a:lnT>
                      <a:noFill/>
                    </a:lnT>
                    <a:lnB>
                      <a:noFill/>
                    </a:lnB>
                    <a:noFill/>
                  </a:tcPr>
                </a:tc>
                <a:tc>
                  <a:txBody>
                    <a:bodyPr/>
                    <a:lstStyle/>
                    <a:p>
                      <a:r>
                        <a:rPr lang="en-US" altLang="zh-CN" sz="2400" dirty="0">
                          <a:solidFill>
                            <a:schemeClr val="bg1"/>
                          </a:solidFill>
                        </a:rPr>
                        <a:t>+1.0</a:t>
                      </a:r>
                    </a:p>
                  </a:txBody>
                  <a:tcPr marL="90551" marR="90551" marT="45275" marB="45275" anchor="ctr">
                    <a:lnL>
                      <a:noFill/>
                    </a:lnL>
                    <a:lnR>
                      <a:noFill/>
                    </a:lnR>
                    <a:lnT>
                      <a:noFill/>
                    </a:lnT>
                    <a:lnB>
                      <a:noFill/>
                    </a:lnB>
                    <a:noFill/>
                  </a:tcPr>
                </a:tc>
                <a:extLst>
                  <a:ext uri="{0D108BD9-81ED-4DB2-BD59-A6C34878D82A}">
                    <a16:rowId xmlns:a16="http://schemas.microsoft.com/office/drawing/2014/main" val="438767952"/>
                  </a:ext>
                </a:extLst>
              </a:tr>
            </a:tbl>
          </a:graphicData>
        </a:graphic>
      </p:graphicFrame>
    </p:spTree>
    <p:extLst>
      <p:ext uri="{BB962C8B-B14F-4D97-AF65-F5344CB8AC3E}">
        <p14:creationId xmlns:p14="http://schemas.microsoft.com/office/powerpoint/2010/main" val="2885664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 15">
            <a:extLst>
              <a:ext uri="{FF2B5EF4-FFF2-40B4-BE49-F238E27FC236}">
                <a16:creationId xmlns:a16="http://schemas.microsoft.com/office/drawing/2014/main" id="{F616F2BF-C574-4DD9-BCF8-5ED50E328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40"/>
            <a:ext cx="12190413" cy="6857107"/>
          </a:xfrm>
          <a:prstGeom prst="rect">
            <a:avLst/>
          </a:prstGeom>
        </p:spPr>
      </p:pic>
      <p:pic>
        <p:nvPicPr>
          <p:cNvPr id="17" name="图片 16">
            <a:extLst>
              <a:ext uri="{FF2B5EF4-FFF2-40B4-BE49-F238E27FC236}">
                <a16:creationId xmlns:a16="http://schemas.microsoft.com/office/drawing/2014/main" id="{70B24E53-C7B2-49FB-82EF-69C778C0C78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1694736" y="3925639"/>
            <a:ext cx="2632568" cy="2908642"/>
          </a:xfrm>
          <a:prstGeom prst="rect">
            <a:avLst/>
          </a:prstGeom>
        </p:spPr>
      </p:pic>
      <p:sp>
        <p:nvSpPr>
          <p:cNvPr id="9" name="矩形 8">
            <a:extLst>
              <a:ext uri="{FF2B5EF4-FFF2-40B4-BE49-F238E27FC236}">
                <a16:creationId xmlns:a16="http://schemas.microsoft.com/office/drawing/2014/main" id="{E23C76AE-8A02-4E84-88C2-9DBD5F07F02B}"/>
              </a:ext>
            </a:extLst>
          </p:cNvPr>
          <p:cNvSpPr/>
          <p:nvPr/>
        </p:nvSpPr>
        <p:spPr>
          <a:xfrm>
            <a:off x="5227950" y="2687749"/>
            <a:ext cx="3865562" cy="738664"/>
          </a:xfrm>
          <a:prstGeom prst="rect">
            <a:avLst/>
          </a:prstGeom>
        </p:spPr>
        <p:txBody>
          <a:bodyPr lIns="0" tIns="0" rIns="0" bIns="0">
            <a:spAutoFit/>
          </a:bodyPr>
          <a:lstStyle/>
          <a:p>
            <a:pPr algn="ctr">
              <a:defRPr/>
            </a:pPr>
            <a:r>
              <a:rPr lang="en-US" altLang="zh-CN" sz="4800" dirty="0">
                <a:solidFill>
                  <a:schemeClr val="bg1"/>
                </a:solidFill>
              </a:rPr>
              <a:t>The Conclusion</a:t>
            </a:r>
            <a:endParaRPr lang="zh-CN" altLang="en-US" sz="4800" b="1" noProof="1">
              <a:solidFill>
                <a:srgbClr val="0AC0FC"/>
              </a:solidFill>
              <a:cs typeface="+mn-ea"/>
              <a:sym typeface="+mn-lt"/>
            </a:endParaRPr>
          </a:p>
        </p:txBody>
      </p:sp>
      <p:sp>
        <p:nvSpPr>
          <p:cNvPr id="15" name="矩形 14">
            <a:extLst>
              <a:ext uri="{FF2B5EF4-FFF2-40B4-BE49-F238E27FC236}">
                <a16:creationId xmlns:a16="http://schemas.microsoft.com/office/drawing/2014/main" id="{97BDD41A-01EB-4743-8B59-4AD21870BB62}"/>
              </a:ext>
            </a:extLst>
          </p:cNvPr>
          <p:cNvSpPr/>
          <p:nvPr/>
        </p:nvSpPr>
        <p:spPr>
          <a:xfrm>
            <a:off x="3513187" y="2310167"/>
            <a:ext cx="1278846" cy="2048606"/>
          </a:xfrm>
          <a:prstGeom prst="rect">
            <a:avLst/>
          </a:prstGeom>
          <a:solidFill>
            <a:srgbClr val="0AC0FC">
              <a:alpha val="14000"/>
            </a:srgbClr>
          </a:solidFill>
          <a:ln w="12700">
            <a:solidFill>
              <a:srgbClr val="0AC0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kumimoji="1" lang="en-US" altLang="zh-CN" sz="3600" b="1" dirty="0">
                <a:solidFill>
                  <a:srgbClr val="0AC0FC"/>
                </a:solidFill>
                <a:cs typeface="+mn-ea"/>
                <a:sym typeface="+mn-lt"/>
              </a:rPr>
              <a:t>04</a:t>
            </a:r>
            <a:endParaRPr kumimoji="1" lang="en-US" altLang="zh-CN" sz="2800" b="1" dirty="0">
              <a:solidFill>
                <a:srgbClr val="0AC0FC"/>
              </a:solidFill>
              <a:cs typeface="+mn-ea"/>
              <a:sym typeface="+mn-lt"/>
            </a:endParaRPr>
          </a:p>
        </p:txBody>
      </p:sp>
    </p:spTree>
    <p:extLst>
      <p:ext uri="{BB962C8B-B14F-4D97-AF65-F5344CB8AC3E}">
        <p14:creationId xmlns:p14="http://schemas.microsoft.com/office/powerpoint/2010/main" val="1526449070"/>
      </p:ext>
    </p:extLst>
  </p:cSld>
  <p:clrMapOvr>
    <a:masterClrMapping/>
  </p:clrMapOvr>
  <mc:AlternateContent xmlns:mc="http://schemas.openxmlformats.org/markup-compatibility/2006" xmlns:p14="http://schemas.microsoft.com/office/powerpoint/2010/main">
    <mc:Choice Requires="p14">
      <p:transition spd="slow" p14:dur="900" advTm="1000">
        <p14:warp dir="in"/>
      </p:transition>
    </mc:Choice>
    <mc:Fallback xmlns="">
      <p:transition spd="slow"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750"/>
                                        <p:tgtEl>
                                          <p:spTgt spid="16"/>
                                        </p:tgtEl>
                                      </p:cBhvr>
                                    </p:animEffect>
                                  </p:childTnLst>
                                </p:cTn>
                              </p:par>
                            </p:childTnLst>
                          </p:cTn>
                        </p:par>
                        <p:par>
                          <p:cTn id="8" fill="hold">
                            <p:stCondLst>
                              <p:cond delay="750"/>
                            </p:stCondLst>
                            <p:childTnLst>
                              <p:par>
                                <p:cTn id="9" presetID="42"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750"/>
                                        <p:tgtEl>
                                          <p:spTgt spid="15"/>
                                        </p:tgtEl>
                                      </p:cBhvr>
                                    </p:animEffect>
                                    <p:anim calcmode="lin" valueType="num">
                                      <p:cBhvr>
                                        <p:cTn id="12" dur="750" fill="hold"/>
                                        <p:tgtEl>
                                          <p:spTgt spid="15"/>
                                        </p:tgtEl>
                                        <p:attrNameLst>
                                          <p:attrName>ppt_x</p:attrName>
                                        </p:attrNameLst>
                                      </p:cBhvr>
                                      <p:tavLst>
                                        <p:tav tm="0">
                                          <p:val>
                                            <p:strVal val="#ppt_x"/>
                                          </p:val>
                                        </p:tav>
                                        <p:tav tm="100000">
                                          <p:val>
                                            <p:strVal val="#ppt_x"/>
                                          </p:val>
                                        </p:tav>
                                      </p:tavLst>
                                    </p:anim>
                                    <p:anim calcmode="lin" valueType="num">
                                      <p:cBhvr>
                                        <p:cTn id="13" dur="750" fill="hold"/>
                                        <p:tgtEl>
                                          <p:spTgt spid="1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750"/>
                                        <p:tgtEl>
                                          <p:spTgt spid="17"/>
                                        </p:tgtEl>
                                      </p:cBhvr>
                                    </p:animEffect>
                                    <p:anim calcmode="lin" valueType="num">
                                      <p:cBhvr>
                                        <p:cTn id="18" dur="750" fill="hold"/>
                                        <p:tgtEl>
                                          <p:spTgt spid="17"/>
                                        </p:tgtEl>
                                        <p:attrNameLst>
                                          <p:attrName>ppt_x</p:attrName>
                                        </p:attrNameLst>
                                      </p:cBhvr>
                                      <p:tavLst>
                                        <p:tav tm="0">
                                          <p:val>
                                            <p:strVal val="#ppt_x"/>
                                          </p:val>
                                        </p:tav>
                                        <p:tav tm="100000">
                                          <p:val>
                                            <p:strVal val="#ppt_x"/>
                                          </p:val>
                                        </p:tav>
                                      </p:tavLst>
                                    </p:anim>
                                    <p:anim calcmode="lin" valueType="num">
                                      <p:cBhvr>
                                        <p:cTn id="19" dur="750" fill="hold"/>
                                        <p:tgtEl>
                                          <p:spTgt spid="17"/>
                                        </p:tgtEl>
                                        <p:attrNameLst>
                                          <p:attrName>ppt_y</p:attrName>
                                        </p:attrNameLst>
                                      </p:cBhvr>
                                      <p:tavLst>
                                        <p:tav tm="0">
                                          <p:val>
                                            <p:strVal val="#ppt_y+.1"/>
                                          </p:val>
                                        </p:tav>
                                        <p:tav tm="100000">
                                          <p:val>
                                            <p:strVal val="#ppt_y"/>
                                          </p:val>
                                        </p:tav>
                                      </p:tavLst>
                                    </p:anim>
                                  </p:childTnLst>
                                </p:cTn>
                              </p:par>
                            </p:childTnLst>
                          </p:cTn>
                        </p:par>
                        <p:par>
                          <p:cTn id="20" fill="hold">
                            <p:stCondLst>
                              <p:cond delay="2250"/>
                            </p:stCondLst>
                            <p:childTnLst>
                              <p:par>
                                <p:cTn id="21" presetID="23" presetClass="entr" presetSubtype="32"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strVal val="4*#ppt_w"/>
                                          </p:val>
                                        </p:tav>
                                        <p:tav tm="100000">
                                          <p:val>
                                            <p:strVal val="#ppt_w"/>
                                          </p:val>
                                        </p:tav>
                                      </p:tavLst>
                                    </p:anim>
                                    <p:anim calcmode="lin" valueType="num">
                                      <p:cBhvr>
                                        <p:cTn id="24" dur="500" fill="hold"/>
                                        <p:tgtEl>
                                          <p:spTgt spid="9"/>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90CBE942-D397-AED2-A617-05E14811E09F}"/>
              </a:ext>
            </a:extLst>
          </p:cNvPr>
          <p:cNvSpPr txBox="1"/>
          <p:nvPr/>
        </p:nvSpPr>
        <p:spPr>
          <a:xfrm>
            <a:off x="2070389" y="1090830"/>
            <a:ext cx="7738630" cy="4031873"/>
          </a:xfrm>
          <a:prstGeom prst="rect">
            <a:avLst/>
          </a:prstGeom>
          <a:noFill/>
        </p:spPr>
        <p:txBody>
          <a:bodyPr wrap="square">
            <a:spAutoFit/>
          </a:bodyPr>
          <a:lstStyle/>
          <a:p>
            <a:pPr algn="just"/>
            <a:r>
              <a:rPr lang="en-US" altLang="zh-CN" sz="3200" dirty="0">
                <a:solidFill>
                  <a:schemeClr val="bg1"/>
                </a:solidFill>
              </a:rPr>
              <a:t>In today's UXR (User Experience Research), data has undoubtedly become the most critical information resource. How to mine, utilize, and analyze data, as well as leverage machine learning and neural networks for data analysis, will be of paramount importance. This also serves as a defining hallmark of a "modern" UXR researcher.</a:t>
            </a:r>
            <a:endParaRPr lang="zh-CN" altLang="en-US" sz="3200" dirty="0">
              <a:solidFill>
                <a:schemeClr val="bg1"/>
              </a:solidFill>
            </a:endParaRPr>
          </a:p>
        </p:txBody>
      </p:sp>
    </p:spTree>
    <p:extLst>
      <p:ext uri="{BB962C8B-B14F-4D97-AF65-F5344CB8AC3E}">
        <p14:creationId xmlns:p14="http://schemas.microsoft.com/office/powerpoint/2010/main" val="1532677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a:extLst>
              <a:ext uri="{FF2B5EF4-FFF2-40B4-BE49-F238E27FC236}">
                <a16:creationId xmlns:a16="http://schemas.microsoft.com/office/drawing/2014/main" id="{89B30F25-3E1A-400F-95A2-F1CF11BB8B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40"/>
            <a:ext cx="12190413" cy="6857107"/>
          </a:xfrm>
          <a:prstGeom prst="rect">
            <a:avLst/>
          </a:prstGeom>
        </p:spPr>
      </p:pic>
      <p:grpSp>
        <p:nvGrpSpPr>
          <p:cNvPr id="4" name="组合 3">
            <a:extLst>
              <a:ext uri="{FF2B5EF4-FFF2-40B4-BE49-F238E27FC236}">
                <a16:creationId xmlns:a16="http://schemas.microsoft.com/office/drawing/2014/main" id="{163397F8-E675-49F0-80FA-35F901E82BAC}"/>
              </a:ext>
            </a:extLst>
          </p:cNvPr>
          <p:cNvGrpSpPr/>
          <p:nvPr/>
        </p:nvGrpSpPr>
        <p:grpSpPr>
          <a:xfrm>
            <a:off x="4580002" y="1232475"/>
            <a:ext cx="1486202" cy="1352522"/>
            <a:chOff x="3197251" y="1362572"/>
            <a:chExt cx="1486202" cy="1352522"/>
          </a:xfrm>
        </p:grpSpPr>
        <p:sp>
          <p:nvSpPr>
            <p:cNvPr id="5" name="圆角矩形 31">
              <a:extLst>
                <a:ext uri="{FF2B5EF4-FFF2-40B4-BE49-F238E27FC236}">
                  <a16:creationId xmlns:a16="http://schemas.microsoft.com/office/drawing/2014/main" id="{A8122017-3945-410A-AC87-E3625842832E}"/>
                </a:ext>
              </a:extLst>
            </p:cNvPr>
            <p:cNvSpPr/>
            <p:nvPr/>
          </p:nvSpPr>
          <p:spPr>
            <a:xfrm>
              <a:off x="3197251"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dirty="0">
                <a:ln>
                  <a:noFill/>
                </a:ln>
                <a:solidFill>
                  <a:srgbClr val="0AC0FC"/>
                </a:solidFill>
                <a:effectLst/>
                <a:uLnTx/>
                <a:uFillTx/>
                <a:cs typeface="+mn-ea"/>
                <a:sym typeface="+mn-lt"/>
              </a:endParaRPr>
            </a:p>
          </p:txBody>
        </p:sp>
        <p:sp>
          <p:nvSpPr>
            <p:cNvPr id="6" name="TextBox 32">
              <a:extLst>
                <a:ext uri="{FF2B5EF4-FFF2-40B4-BE49-F238E27FC236}">
                  <a16:creationId xmlns:a16="http://schemas.microsoft.com/office/drawing/2014/main" id="{E84C4A61-27EA-4CA6-BD91-3FCD33679E20}"/>
                </a:ext>
              </a:extLst>
            </p:cNvPr>
            <p:cNvSpPr txBox="1"/>
            <p:nvPr/>
          </p:nvSpPr>
          <p:spPr>
            <a:xfrm>
              <a:off x="3536875" y="1381180"/>
              <a:ext cx="729687"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000" b="0" i="0" u="none" strike="noStrike" kern="1200" cap="none" spc="0" normalizeH="0" baseline="0" noProof="0" dirty="0">
                  <a:ln>
                    <a:noFill/>
                  </a:ln>
                  <a:solidFill>
                    <a:srgbClr val="0AC0FC"/>
                  </a:solidFill>
                  <a:effectLst/>
                  <a:uLnTx/>
                  <a:uFillTx/>
                  <a:cs typeface="+mn-ea"/>
                  <a:sym typeface="+mn-lt"/>
                </a:rPr>
                <a:t>0</a:t>
              </a:r>
              <a:endParaRPr kumimoji="0" lang="zh-CN" altLang="en-US" sz="8000" b="0" i="0" u="none" strike="noStrike" kern="1200" cap="none" spc="0" normalizeH="0" baseline="0" noProof="0" dirty="0">
                <a:ln>
                  <a:noFill/>
                </a:ln>
                <a:solidFill>
                  <a:srgbClr val="0AC0FC"/>
                </a:solidFill>
                <a:effectLst/>
                <a:uLnTx/>
                <a:uFillTx/>
                <a:cs typeface="+mn-ea"/>
                <a:sym typeface="+mn-lt"/>
              </a:endParaRPr>
            </a:p>
          </p:txBody>
        </p:sp>
      </p:grpSp>
      <p:grpSp>
        <p:nvGrpSpPr>
          <p:cNvPr id="7" name="组合 6">
            <a:extLst>
              <a:ext uri="{FF2B5EF4-FFF2-40B4-BE49-F238E27FC236}">
                <a16:creationId xmlns:a16="http://schemas.microsoft.com/office/drawing/2014/main" id="{8DBEBE84-FCE4-44FC-BA84-3F88AE60A82E}"/>
              </a:ext>
            </a:extLst>
          </p:cNvPr>
          <p:cNvGrpSpPr/>
          <p:nvPr/>
        </p:nvGrpSpPr>
        <p:grpSpPr>
          <a:xfrm>
            <a:off x="6148893" y="1232475"/>
            <a:ext cx="1486202" cy="1352522"/>
            <a:chOff x="4766142" y="1362572"/>
            <a:chExt cx="1486202" cy="1352522"/>
          </a:xfrm>
        </p:grpSpPr>
        <p:sp>
          <p:nvSpPr>
            <p:cNvPr id="8" name="圆角矩形 34">
              <a:extLst>
                <a:ext uri="{FF2B5EF4-FFF2-40B4-BE49-F238E27FC236}">
                  <a16:creationId xmlns:a16="http://schemas.microsoft.com/office/drawing/2014/main" id="{15965735-F5B8-4E60-A31F-486646AEA716}"/>
                </a:ext>
              </a:extLst>
            </p:cNvPr>
            <p:cNvSpPr/>
            <p:nvPr/>
          </p:nvSpPr>
          <p:spPr>
            <a:xfrm>
              <a:off x="4766142" y="1362572"/>
              <a:ext cx="1486202" cy="1352522"/>
            </a:xfrm>
            <a:prstGeom prst="roundRect">
              <a:avLst>
                <a:gd name="adj" fmla="val 50000"/>
              </a:avLst>
            </a:prstGeom>
            <a:solidFill>
              <a:srgbClr val="0AC0FC">
                <a:alpha val="34902"/>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a:ln>
                  <a:noFill/>
                </a:ln>
                <a:solidFill>
                  <a:srgbClr val="0AC0FC"/>
                </a:solidFill>
                <a:effectLst/>
                <a:uLnTx/>
                <a:uFillTx/>
                <a:cs typeface="+mn-ea"/>
                <a:sym typeface="+mn-lt"/>
              </a:endParaRPr>
            </a:p>
          </p:txBody>
        </p:sp>
        <p:sp>
          <p:nvSpPr>
            <p:cNvPr id="10" name="TextBox 35">
              <a:extLst>
                <a:ext uri="{FF2B5EF4-FFF2-40B4-BE49-F238E27FC236}">
                  <a16:creationId xmlns:a16="http://schemas.microsoft.com/office/drawing/2014/main" id="{998F8A3E-758E-4A8C-AE02-C5AA52578A82}"/>
                </a:ext>
              </a:extLst>
            </p:cNvPr>
            <p:cNvSpPr txBox="1"/>
            <p:nvPr/>
          </p:nvSpPr>
          <p:spPr>
            <a:xfrm>
              <a:off x="5111889" y="1378734"/>
              <a:ext cx="721672"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8000" dirty="0">
                  <a:solidFill>
                    <a:srgbClr val="0AC0FC"/>
                  </a:solidFill>
                  <a:cs typeface="+mn-ea"/>
                  <a:sym typeface="+mn-lt"/>
                </a:rPr>
                <a:t>2</a:t>
              </a:r>
              <a:endParaRPr kumimoji="0" lang="zh-CN" altLang="en-US" sz="8000" b="0" i="0" u="none" strike="noStrike" kern="1200" cap="none" spc="0" normalizeH="0" baseline="0" noProof="0" dirty="0">
                <a:ln>
                  <a:noFill/>
                </a:ln>
                <a:solidFill>
                  <a:srgbClr val="0AC0FC"/>
                </a:solidFill>
                <a:effectLst/>
                <a:uLnTx/>
                <a:uFillTx/>
                <a:cs typeface="+mn-ea"/>
                <a:sym typeface="+mn-lt"/>
              </a:endParaRPr>
            </a:p>
          </p:txBody>
        </p:sp>
      </p:grpSp>
      <p:grpSp>
        <p:nvGrpSpPr>
          <p:cNvPr id="11" name="组合 10">
            <a:extLst>
              <a:ext uri="{FF2B5EF4-FFF2-40B4-BE49-F238E27FC236}">
                <a16:creationId xmlns:a16="http://schemas.microsoft.com/office/drawing/2014/main" id="{CDFF8F59-136A-4194-B8B6-FD48CD436019}"/>
              </a:ext>
            </a:extLst>
          </p:cNvPr>
          <p:cNvGrpSpPr/>
          <p:nvPr/>
        </p:nvGrpSpPr>
        <p:grpSpPr>
          <a:xfrm>
            <a:off x="7717753" y="1232475"/>
            <a:ext cx="1486202" cy="1352522"/>
            <a:chOff x="6335002" y="1362572"/>
            <a:chExt cx="1486202" cy="1352522"/>
          </a:xfrm>
        </p:grpSpPr>
        <p:sp>
          <p:nvSpPr>
            <p:cNvPr id="12" name="圆角矩形 37">
              <a:extLst>
                <a:ext uri="{FF2B5EF4-FFF2-40B4-BE49-F238E27FC236}">
                  <a16:creationId xmlns:a16="http://schemas.microsoft.com/office/drawing/2014/main" id="{D78A4F51-79C0-4CF0-AFA6-92516EE3EC0D}"/>
                </a:ext>
              </a:extLst>
            </p:cNvPr>
            <p:cNvSpPr/>
            <p:nvPr/>
          </p:nvSpPr>
          <p:spPr>
            <a:xfrm>
              <a:off x="6335002" y="1362572"/>
              <a:ext cx="1486202" cy="1352522"/>
            </a:xfrm>
            <a:prstGeom prst="roundRect">
              <a:avLst>
                <a:gd name="adj" fmla="val 50000"/>
              </a:avLst>
            </a:prstGeom>
            <a:solidFill>
              <a:srgbClr val="0AC0FC">
                <a:alpha val="20000"/>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a:ln>
                  <a:noFill/>
                </a:ln>
                <a:solidFill>
                  <a:srgbClr val="0AC0FC"/>
                </a:solidFill>
                <a:effectLst/>
                <a:uLnTx/>
                <a:uFillTx/>
                <a:cs typeface="+mn-ea"/>
                <a:sym typeface="+mn-lt"/>
              </a:endParaRPr>
            </a:p>
          </p:txBody>
        </p:sp>
        <p:sp>
          <p:nvSpPr>
            <p:cNvPr id="13" name="TextBox 38">
              <a:extLst>
                <a:ext uri="{FF2B5EF4-FFF2-40B4-BE49-F238E27FC236}">
                  <a16:creationId xmlns:a16="http://schemas.microsoft.com/office/drawing/2014/main" id="{AFC9FE92-A3FC-4352-B427-AB374BDF7E3B}"/>
                </a:ext>
              </a:extLst>
            </p:cNvPr>
            <p:cNvSpPr txBox="1"/>
            <p:nvPr/>
          </p:nvSpPr>
          <p:spPr>
            <a:xfrm>
              <a:off x="6681395" y="1378734"/>
              <a:ext cx="704039"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000" b="0" i="0" u="none" strike="noStrike" kern="1200" cap="none" spc="0" normalizeH="0" baseline="0" noProof="0" dirty="0">
                  <a:ln>
                    <a:noFill/>
                  </a:ln>
                  <a:solidFill>
                    <a:srgbClr val="0AC0FC"/>
                  </a:solidFill>
                  <a:effectLst/>
                  <a:uLnTx/>
                  <a:uFillTx/>
                  <a:cs typeface="+mn-ea"/>
                  <a:sym typeface="+mn-lt"/>
                </a:rPr>
                <a:t>4</a:t>
              </a:r>
              <a:endParaRPr kumimoji="0" lang="zh-CN" altLang="en-US" sz="8000" b="0" i="0" u="none" strike="noStrike" kern="1200" cap="none" spc="0" normalizeH="0" baseline="0" noProof="0" dirty="0">
                <a:ln>
                  <a:noFill/>
                </a:ln>
                <a:solidFill>
                  <a:srgbClr val="0AC0FC"/>
                </a:solidFill>
                <a:effectLst/>
                <a:uLnTx/>
                <a:uFillTx/>
                <a:cs typeface="+mn-ea"/>
                <a:sym typeface="+mn-lt"/>
              </a:endParaRPr>
            </a:p>
          </p:txBody>
        </p:sp>
      </p:grpSp>
      <p:grpSp>
        <p:nvGrpSpPr>
          <p:cNvPr id="14" name="组合 13">
            <a:extLst>
              <a:ext uri="{FF2B5EF4-FFF2-40B4-BE49-F238E27FC236}">
                <a16:creationId xmlns:a16="http://schemas.microsoft.com/office/drawing/2014/main" id="{4B0F51D5-28FC-4211-AE93-9E6ED7AF3D26}"/>
              </a:ext>
            </a:extLst>
          </p:cNvPr>
          <p:cNvGrpSpPr/>
          <p:nvPr/>
        </p:nvGrpSpPr>
        <p:grpSpPr>
          <a:xfrm>
            <a:off x="3002423" y="1225985"/>
            <a:ext cx="1486202" cy="1359012"/>
            <a:chOff x="1619672" y="1356082"/>
            <a:chExt cx="1486202" cy="1359012"/>
          </a:xfrm>
        </p:grpSpPr>
        <p:sp>
          <p:nvSpPr>
            <p:cNvPr id="15" name="圆角矩形 40">
              <a:extLst>
                <a:ext uri="{FF2B5EF4-FFF2-40B4-BE49-F238E27FC236}">
                  <a16:creationId xmlns:a16="http://schemas.microsoft.com/office/drawing/2014/main" id="{CE7D08C3-F30D-4CCF-8F6A-DC221BE83563}"/>
                </a:ext>
              </a:extLst>
            </p:cNvPr>
            <p:cNvSpPr/>
            <p:nvPr/>
          </p:nvSpPr>
          <p:spPr>
            <a:xfrm>
              <a:off x="1619672" y="1362572"/>
              <a:ext cx="1486202" cy="1352522"/>
            </a:xfrm>
            <a:prstGeom prst="roundRect">
              <a:avLst>
                <a:gd name="adj" fmla="val 50000"/>
              </a:avLst>
            </a:prstGeom>
            <a:solidFill>
              <a:srgbClr val="0AC0FC">
                <a:alpha val="20000"/>
              </a:srgbClr>
            </a:solidFill>
            <a:ln>
              <a:noFill/>
            </a:ln>
            <a:effectLst>
              <a:reflection blurRad="6350" stA="50000" endA="300" endPos="38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a:ln>
                  <a:noFill/>
                </a:ln>
                <a:solidFill>
                  <a:srgbClr val="0AC0FC"/>
                </a:solidFill>
                <a:effectLst/>
                <a:uLnTx/>
                <a:uFillTx/>
                <a:cs typeface="+mn-ea"/>
                <a:sym typeface="+mn-lt"/>
              </a:endParaRPr>
            </a:p>
          </p:txBody>
        </p:sp>
        <p:sp>
          <p:nvSpPr>
            <p:cNvPr id="16" name="TextBox 41">
              <a:extLst>
                <a:ext uri="{FF2B5EF4-FFF2-40B4-BE49-F238E27FC236}">
                  <a16:creationId xmlns:a16="http://schemas.microsoft.com/office/drawing/2014/main" id="{EB92C7C6-7876-4DF2-90A5-A26882C9B28F}"/>
                </a:ext>
              </a:extLst>
            </p:cNvPr>
            <p:cNvSpPr txBox="1"/>
            <p:nvPr/>
          </p:nvSpPr>
          <p:spPr>
            <a:xfrm>
              <a:off x="1975644" y="1356082"/>
              <a:ext cx="721672" cy="132343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8000" b="0" i="0" u="none" strike="noStrike" kern="1200" cap="none" spc="0" normalizeH="0" baseline="0" noProof="0" dirty="0">
                  <a:ln>
                    <a:noFill/>
                  </a:ln>
                  <a:solidFill>
                    <a:srgbClr val="0AC0FC"/>
                  </a:solidFill>
                  <a:effectLst/>
                  <a:uLnTx/>
                  <a:uFillTx/>
                  <a:cs typeface="+mn-ea"/>
                  <a:sym typeface="+mn-lt"/>
                </a:rPr>
                <a:t>2</a:t>
              </a:r>
              <a:endParaRPr kumimoji="0" lang="zh-CN" altLang="en-US" sz="8000" b="0" i="0" u="none" strike="noStrike" kern="1200" cap="none" spc="0" normalizeH="0" baseline="0" noProof="0" dirty="0">
                <a:ln>
                  <a:noFill/>
                </a:ln>
                <a:solidFill>
                  <a:srgbClr val="0AC0FC"/>
                </a:solidFill>
                <a:effectLst/>
                <a:uLnTx/>
                <a:uFillTx/>
                <a:cs typeface="+mn-ea"/>
                <a:sym typeface="+mn-lt"/>
              </a:endParaRPr>
            </a:p>
          </p:txBody>
        </p:sp>
      </p:grpSp>
      <p:sp>
        <p:nvSpPr>
          <p:cNvPr id="19" name="矩形: 圆角 18">
            <a:extLst>
              <a:ext uri="{FF2B5EF4-FFF2-40B4-BE49-F238E27FC236}">
                <a16:creationId xmlns:a16="http://schemas.microsoft.com/office/drawing/2014/main" id="{26FD806D-0F54-40B8-B04A-BA633DF4FB94}"/>
              </a:ext>
            </a:extLst>
          </p:cNvPr>
          <p:cNvSpPr/>
          <p:nvPr/>
        </p:nvSpPr>
        <p:spPr>
          <a:xfrm rot="10800000" flipH="1">
            <a:off x="5122526" y="4748550"/>
            <a:ext cx="1963526" cy="364344"/>
          </a:xfrm>
          <a:prstGeom prst="roundRect">
            <a:avLst>
              <a:gd name="adj" fmla="val 50000"/>
            </a:avLst>
          </a:prstGeom>
          <a:noFill/>
          <a:ln w="3175">
            <a:solidFill>
              <a:srgbClr val="0AC0FC"/>
            </a:solidFill>
          </a:ln>
          <a:effectLst>
            <a:glow rad="127000">
              <a:schemeClr val="bg1">
                <a:alpha val="8000"/>
              </a:schemeClr>
            </a:glow>
          </a:effectLst>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cs typeface="+mn-ea"/>
              <a:sym typeface="+mn-lt"/>
            </a:endParaRPr>
          </a:p>
        </p:txBody>
      </p:sp>
      <p:grpSp>
        <p:nvGrpSpPr>
          <p:cNvPr id="21" name="组合 20">
            <a:extLst>
              <a:ext uri="{FF2B5EF4-FFF2-40B4-BE49-F238E27FC236}">
                <a16:creationId xmlns:a16="http://schemas.microsoft.com/office/drawing/2014/main" id="{63FF20A8-BFDF-4F28-99C7-DA616E52D094}"/>
              </a:ext>
            </a:extLst>
          </p:cNvPr>
          <p:cNvGrpSpPr/>
          <p:nvPr/>
        </p:nvGrpSpPr>
        <p:grpSpPr>
          <a:xfrm>
            <a:off x="1953375" y="2727719"/>
            <a:ext cx="9082530" cy="1306063"/>
            <a:chOff x="-6590" y="2986564"/>
            <a:chExt cx="9082530" cy="1306063"/>
          </a:xfrm>
        </p:grpSpPr>
        <p:sp>
          <p:nvSpPr>
            <p:cNvPr id="22" name="文本框 21">
              <a:extLst>
                <a:ext uri="{FF2B5EF4-FFF2-40B4-BE49-F238E27FC236}">
                  <a16:creationId xmlns:a16="http://schemas.microsoft.com/office/drawing/2014/main" id="{D806E8F2-3B3D-4BF3-8BA7-461662CA3BCF}"/>
                </a:ext>
              </a:extLst>
            </p:cNvPr>
            <p:cNvSpPr txBox="1"/>
            <p:nvPr/>
          </p:nvSpPr>
          <p:spPr>
            <a:xfrm flipH="1">
              <a:off x="-6590" y="2986564"/>
              <a:ext cx="9082530" cy="1306063"/>
            </a:xfrm>
            <a:prstGeom prst="rect">
              <a:avLst/>
            </a:prstGeom>
            <a:noFill/>
          </p:spPr>
          <p:txBody>
            <a:bodyPr wrap="square" rtlCol="0">
              <a:spAutoFit/>
            </a:bodyPr>
            <a:lstStyle/>
            <a:p>
              <a:pPr marL="0" marR="0" lvl="0" indent="0" algn="ctr" defTabSz="914400" rtl="0" eaLnBrk="1" fontAlgn="auto" latinLnBrk="0" hangingPunct="1">
                <a:lnSpc>
                  <a:spcPct val="130000"/>
                </a:lnSpc>
                <a:spcBef>
                  <a:spcPts val="0"/>
                </a:spcBef>
                <a:spcAft>
                  <a:spcPts val="0"/>
                </a:spcAft>
                <a:buClrTx/>
                <a:buSzTx/>
                <a:buFontTx/>
                <a:buNone/>
                <a:tabLst/>
                <a:defRPr/>
              </a:pPr>
              <a:r>
                <a:rPr kumimoji="0" lang="en-US" altLang="zh-CN" sz="6600" b="0" i="0" u="none" strike="noStrike" kern="1200" cap="none" spc="600" normalizeH="0" baseline="0" noProof="0" dirty="0">
                  <a:ln>
                    <a:noFill/>
                  </a:ln>
                  <a:solidFill>
                    <a:srgbClr val="0AC0FC"/>
                  </a:solidFill>
                  <a:effectLst/>
                  <a:uLnTx/>
                  <a:uFillTx/>
                  <a:cs typeface="+mn-ea"/>
                  <a:sym typeface="+mn-lt"/>
                </a:rPr>
                <a:t>Thanks for watching</a:t>
              </a:r>
              <a:endParaRPr kumimoji="0" lang="zh-CN" altLang="en-US" sz="6600" b="0" i="0" u="none" strike="noStrike" kern="1200" cap="none" spc="600" normalizeH="0" baseline="0" noProof="0" dirty="0">
                <a:ln>
                  <a:noFill/>
                </a:ln>
                <a:solidFill>
                  <a:srgbClr val="0AC0FC"/>
                </a:solidFill>
                <a:effectLst/>
                <a:uLnTx/>
                <a:uFillTx/>
                <a:cs typeface="+mn-ea"/>
                <a:sym typeface="+mn-lt"/>
              </a:endParaRPr>
            </a:p>
          </p:txBody>
        </p:sp>
        <p:sp>
          <p:nvSpPr>
            <p:cNvPr id="23" name="椭圆 22">
              <a:extLst>
                <a:ext uri="{FF2B5EF4-FFF2-40B4-BE49-F238E27FC236}">
                  <a16:creationId xmlns:a16="http://schemas.microsoft.com/office/drawing/2014/main" id="{6CAF0F05-B5AE-43D6-94CF-73A1479981D0}"/>
                </a:ext>
              </a:extLst>
            </p:cNvPr>
            <p:cNvSpPr/>
            <p:nvPr/>
          </p:nvSpPr>
          <p:spPr>
            <a:xfrm>
              <a:off x="2656826" y="3636838"/>
              <a:ext cx="197530" cy="197530"/>
            </a:xfrm>
            <a:prstGeom prst="ellipse">
              <a:avLst/>
            </a:prstGeom>
            <a:solidFill>
              <a:srgbClr val="0AC0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0AC0FC"/>
                </a:solidFill>
                <a:effectLst/>
                <a:uLnTx/>
                <a:uFillTx/>
                <a:cs typeface="+mn-ea"/>
                <a:sym typeface="+mn-lt"/>
              </a:endParaRPr>
            </a:p>
          </p:txBody>
        </p:sp>
      </p:grpSp>
      <p:pic>
        <p:nvPicPr>
          <p:cNvPr id="24" name="图片 23">
            <a:extLst>
              <a:ext uri="{FF2B5EF4-FFF2-40B4-BE49-F238E27FC236}">
                <a16:creationId xmlns:a16="http://schemas.microsoft.com/office/drawing/2014/main" id="{347BDCDE-A02B-48AA-83B8-ACDD2A6A2C1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38747" y="3476401"/>
            <a:ext cx="2632568" cy="2908642"/>
          </a:xfrm>
          <a:prstGeom prst="rect">
            <a:avLst/>
          </a:prstGeom>
        </p:spPr>
      </p:pic>
    </p:spTree>
    <p:extLst>
      <p:ext uri="{BB962C8B-B14F-4D97-AF65-F5344CB8AC3E}">
        <p14:creationId xmlns:p14="http://schemas.microsoft.com/office/powerpoint/2010/main" val="2122097385"/>
      </p:ext>
    </p:extLst>
  </p:cSld>
  <p:clrMapOvr>
    <a:masterClrMapping/>
  </p:clrMapOvr>
  <mc:AlternateContent xmlns:mc="http://schemas.openxmlformats.org/markup-compatibility/2006" xmlns:p14="http://schemas.microsoft.com/office/powerpoint/2010/main">
    <mc:Choice Requires="p14">
      <p:transition spd="slow" p14:dur="900" advClick="0" advTm="1000">
        <p14:warp dir="in"/>
      </p:transition>
    </mc:Choice>
    <mc:Fallback xmlns="">
      <p:transition spd="slow"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750"/>
                                        <p:tgtEl>
                                          <p:spTgt spid="9"/>
                                        </p:tgtEl>
                                      </p:cBhvr>
                                    </p:animEffect>
                                  </p:childTnLst>
                                </p:cTn>
                              </p:par>
                            </p:childTnLst>
                          </p:cTn>
                        </p:par>
                        <p:par>
                          <p:cTn id="8" fill="hold">
                            <p:stCondLst>
                              <p:cond delay="750"/>
                            </p:stCondLst>
                            <p:childTnLst>
                              <p:par>
                                <p:cTn id="9" presetID="2" presetClass="entr" presetSubtype="2"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1000" fill="hold"/>
                                        <p:tgtEl>
                                          <p:spTgt spid="14"/>
                                        </p:tgtEl>
                                        <p:attrNameLst>
                                          <p:attrName>ppt_x</p:attrName>
                                        </p:attrNameLst>
                                      </p:cBhvr>
                                      <p:tavLst>
                                        <p:tav tm="0">
                                          <p:val>
                                            <p:strVal val="1+#ppt_w/2"/>
                                          </p:val>
                                        </p:tav>
                                        <p:tav tm="100000">
                                          <p:val>
                                            <p:strVal val="#ppt_x"/>
                                          </p:val>
                                        </p:tav>
                                      </p:tavLst>
                                    </p:anim>
                                    <p:anim calcmode="lin" valueType="num">
                                      <p:cBhvr additive="base">
                                        <p:cTn id="12" dur="10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1000" fill="hold"/>
                                        <p:tgtEl>
                                          <p:spTgt spid="4"/>
                                        </p:tgtEl>
                                        <p:attrNameLst>
                                          <p:attrName>ppt_x</p:attrName>
                                        </p:attrNameLst>
                                      </p:cBhvr>
                                      <p:tavLst>
                                        <p:tav tm="0">
                                          <p:val>
                                            <p:strVal val="1+#ppt_w/2"/>
                                          </p:val>
                                        </p:tav>
                                        <p:tav tm="100000">
                                          <p:val>
                                            <p:strVal val="#ppt_x"/>
                                          </p:val>
                                        </p:tav>
                                      </p:tavLst>
                                    </p:anim>
                                    <p:anim calcmode="lin" valueType="num">
                                      <p:cBhvr additive="base">
                                        <p:cTn id="16" dur="10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1000" fill="hold"/>
                                        <p:tgtEl>
                                          <p:spTgt spid="7"/>
                                        </p:tgtEl>
                                        <p:attrNameLst>
                                          <p:attrName>ppt_x</p:attrName>
                                        </p:attrNameLst>
                                      </p:cBhvr>
                                      <p:tavLst>
                                        <p:tav tm="0">
                                          <p:val>
                                            <p:strVal val="1+#ppt_w/2"/>
                                          </p:val>
                                        </p:tav>
                                        <p:tav tm="100000">
                                          <p:val>
                                            <p:strVal val="#ppt_x"/>
                                          </p:val>
                                        </p:tav>
                                      </p:tavLst>
                                    </p:anim>
                                    <p:anim calcmode="lin" valueType="num">
                                      <p:cBhvr additive="base">
                                        <p:cTn id="20" dur="1000" fill="hold"/>
                                        <p:tgtEl>
                                          <p:spTgt spid="7"/>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75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1000" fill="hold"/>
                                        <p:tgtEl>
                                          <p:spTgt spid="11"/>
                                        </p:tgtEl>
                                        <p:attrNameLst>
                                          <p:attrName>ppt_x</p:attrName>
                                        </p:attrNameLst>
                                      </p:cBhvr>
                                      <p:tavLst>
                                        <p:tav tm="0">
                                          <p:val>
                                            <p:strVal val="1+#ppt_w/2"/>
                                          </p:val>
                                        </p:tav>
                                        <p:tav tm="100000">
                                          <p:val>
                                            <p:strVal val="#ppt_x"/>
                                          </p:val>
                                        </p:tav>
                                      </p:tavLst>
                                    </p:anim>
                                    <p:anim calcmode="lin" valueType="num">
                                      <p:cBhvr additive="base">
                                        <p:cTn id="24" dur="1000" fill="hold"/>
                                        <p:tgtEl>
                                          <p:spTgt spid="11"/>
                                        </p:tgtEl>
                                        <p:attrNameLst>
                                          <p:attrName>ppt_y</p:attrName>
                                        </p:attrNameLst>
                                      </p:cBhvr>
                                      <p:tavLst>
                                        <p:tav tm="0">
                                          <p:val>
                                            <p:strVal val="#ppt_y"/>
                                          </p:val>
                                        </p:tav>
                                        <p:tav tm="100000">
                                          <p:val>
                                            <p:strVal val="#ppt_y"/>
                                          </p:val>
                                        </p:tav>
                                      </p:tavLst>
                                    </p:anim>
                                  </p:childTnLst>
                                </p:cTn>
                              </p:par>
                            </p:childTnLst>
                          </p:cTn>
                        </p:par>
                        <p:par>
                          <p:cTn id="25" fill="hold">
                            <p:stCondLst>
                              <p:cond delay="2500"/>
                            </p:stCondLst>
                            <p:childTnLst>
                              <p:par>
                                <p:cTn id="26" presetID="26" presetClass="emph" presetSubtype="0" fill="hold" nodeType="afterEffect">
                                  <p:stCondLst>
                                    <p:cond delay="0"/>
                                  </p:stCondLst>
                                  <p:childTnLst>
                                    <p:animEffect transition="out" filter="fade">
                                      <p:cBhvr>
                                        <p:cTn id="27" dur="500" tmFilter="0, 0; .2, .5; .8, .5; 1, 0"/>
                                        <p:tgtEl>
                                          <p:spTgt spid="14"/>
                                        </p:tgtEl>
                                      </p:cBhvr>
                                    </p:animEffect>
                                    <p:animScale>
                                      <p:cBhvr>
                                        <p:cTn id="28" dur="250" autoRev="1" fill="hold"/>
                                        <p:tgtEl>
                                          <p:spTgt spid="14"/>
                                        </p:tgtEl>
                                      </p:cBhvr>
                                      <p:by x="105000" y="105000"/>
                                    </p:animScale>
                                  </p:childTnLst>
                                </p:cTn>
                              </p:par>
                              <p:par>
                                <p:cTn id="29" presetID="26" presetClass="emph" presetSubtype="0" fill="hold" nodeType="withEffect">
                                  <p:stCondLst>
                                    <p:cond delay="250"/>
                                  </p:stCondLst>
                                  <p:childTnLst>
                                    <p:animEffect transition="out" filter="fade">
                                      <p:cBhvr>
                                        <p:cTn id="30" dur="500" tmFilter="0, 0; .2, .5; .8, .5; 1, 0"/>
                                        <p:tgtEl>
                                          <p:spTgt spid="4"/>
                                        </p:tgtEl>
                                      </p:cBhvr>
                                    </p:animEffect>
                                    <p:animScale>
                                      <p:cBhvr>
                                        <p:cTn id="31" dur="250" autoRev="1" fill="hold"/>
                                        <p:tgtEl>
                                          <p:spTgt spid="4"/>
                                        </p:tgtEl>
                                      </p:cBhvr>
                                      <p:by x="105000" y="105000"/>
                                    </p:animScale>
                                  </p:childTnLst>
                                </p:cTn>
                              </p:par>
                              <p:par>
                                <p:cTn id="32" presetID="26" presetClass="emph" presetSubtype="0" fill="hold" nodeType="withEffect">
                                  <p:stCondLst>
                                    <p:cond delay="500"/>
                                  </p:stCondLst>
                                  <p:childTnLst>
                                    <p:animEffect transition="out" filter="fade">
                                      <p:cBhvr>
                                        <p:cTn id="33" dur="500" tmFilter="0, 0; .2, .5; .8, .5; 1, 0"/>
                                        <p:tgtEl>
                                          <p:spTgt spid="7"/>
                                        </p:tgtEl>
                                      </p:cBhvr>
                                    </p:animEffect>
                                    <p:animScale>
                                      <p:cBhvr>
                                        <p:cTn id="34" dur="250" autoRev="1" fill="hold"/>
                                        <p:tgtEl>
                                          <p:spTgt spid="7"/>
                                        </p:tgtEl>
                                      </p:cBhvr>
                                      <p:by x="105000" y="105000"/>
                                    </p:animScale>
                                  </p:childTnLst>
                                </p:cTn>
                              </p:par>
                              <p:par>
                                <p:cTn id="35" presetID="26" presetClass="emph" presetSubtype="0" fill="hold" nodeType="withEffect">
                                  <p:stCondLst>
                                    <p:cond delay="750"/>
                                  </p:stCondLst>
                                  <p:childTnLst>
                                    <p:animEffect transition="out" filter="fade">
                                      <p:cBhvr>
                                        <p:cTn id="36" dur="500" tmFilter="0, 0; .2, .5; .8, .5; 1, 0"/>
                                        <p:tgtEl>
                                          <p:spTgt spid="11"/>
                                        </p:tgtEl>
                                      </p:cBhvr>
                                    </p:animEffect>
                                    <p:animScale>
                                      <p:cBhvr>
                                        <p:cTn id="37" dur="250" autoRev="1" fill="hold"/>
                                        <p:tgtEl>
                                          <p:spTgt spid="11"/>
                                        </p:tgtEl>
                                      </p:cBhvr>
                                      <p:by x="105000" y="105000"/>
                                    </p:animScale>
                                  </p:childTnLst>
                                </p:cTn>
                              </p:par>
                            </p:childTnLst>
                          </p:cTn>
                        </p:par>
                        <p:par>
                          <p:cTn id="38" fill="hold">
                            <p:stCondLst>
                              <p:cond delay="3750"/>
                            </p:stCondLst>
                            <p:childTnLst>
                              <p:par>
                                <p:cTn id="39" presetID="22" presetClass="entr" presetSubtype="8" fill="hold" nodeType="after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wipe(left)">
                                      <p:cBhvr>
                                        <p:cTn id="41" dur="750"/>
                                        <p:tgtEl>
                                          <p:spTgt spid="21"/>
                                        </p:tgtEl>
                                      </p:cBhvr>
                                    </p:animEffect>
                                  </p:childTnLst>
                                </p:cTn>
                              </p:par>
                            </p:childTnLst>
                          </p:cTn>
                        </p:par>
                        <p:par>
                          <p:cTn id="42" fill="hold">
                            <p:stCondLst>
                              <p:cond delay="4500"/>
                            </p:stCondLst>
                            <p:childTnLst>
                              <p:par>
                                <p:cTn id="43" presetID="42" presetClass="entr" presetSubtype="0" fill="hold" nodeType="afterEffect">
                                  <p:stCondLst>
                                    <p:cond delay="0"/>
                                  </p:stCondLst>
                                  <p:childTnLst>
                                    <p:set>
                                      <p:cBhvr>
                                        <p:cTn id="44" dur="1" fill="hold">
                                          <p:stCondLst>
                                            <p:cond delay="0"/>
                                          </p:stCondLst>
                                        </p:cTn>
                                        <p:tgtEl>
                                          <p:spTgt spid="24"/>
                                        </p:tgtEl>
                                        <p:attrNameLst>
                                          <p:attrName>style.visibility</p:attrName>
                                        </p:attrNameLst>
                                      </p:cBhvr>
                                      <p:to>
                                        <p:strVal val="visible"/>
                                      </p:to>
                                    </p:set>
                                    <p:animEffect transition="in" filter="fade">
                                      <p:cBhvr>
                                        <p:cTn id="45" dur="750"/>
                                        <p:tgtEl>
                                          <p:spTgt spid="24"/>
                                        </p:tgtEl>
                                      </p:cBhvr>
                                    </p:animEffect>
                                    <p:anim calcmode="lin" valueType="num">
                                      <p:cBhvr>
                                        <p:cTn id="46" dur="750" fill="hold"/>
                                        <p:tgtEl>
                                          <p:spTgt spid="24"/>
                                        </p:tgtEl>
                                        <p:attrNameLst>
                                          <p:attrName>ppt_x</p:attrName>
                                        </p:attrNameLst>
                                      </p:cBhvr>
                                      <p:tavLst>
                                        <p:tav tm="0">
                                          <p:val>
                                            <p:strVal val="#ppt_x"/>
                                          </p:val>
                                        </p:tav>
                                        <p:tav tm="100000">
                                          <p:val>
                                            <p:strVal val="#ppt_x"/>
                                          </p:val>
                                        </p:tav>
                                      </p:tavLst>
                                    </p:anim>
                                    <p:anim calcmode="lin" valueType="num">
                                      <p:cBhvr>
                                        <p:cTn id="47" dur="75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TRACKING_SLIDES" val="1"/>
  <p:tag name="GENSWF_OUTPUT_FILE_NAME" val="33"/>
</p:tagLst>
</file>

<file path=ppt/theme/theme1.xml><?xml version="1.0" encoding="utf-8"?>
<a:theme xmlns:a="http://schemas.openxmlformats.org/drawingml/2006/main" name="第一PPT，www.1ppt.com">
  <a:themeElements>
    <a:clrScheme name="炫彩扁平2">
      <a:dk1>
        <a:srgbClr val="000000"/>
      </a:dk1>
      <a:lt1>
        <a:srgbClr val="FFFFFF"/>
      </a:lt1>
      <a:dk2>
        <a:srgbClr val="44546A"/>
      </a:dk2>
      <a:lt2>
        <a:srgbClr val="E7E6E6"/>
      </a:lt2>
      <a:accent1>
        <a:srgbClr val="FFBF53"/>
      </a:accent1>
      <a:accent2>
        <a:srgbClr val="F17475"/>
      </a:accent2>
      <a:accent3>
        <a:srgbClr val="01B3C5"/>
      </a:accent3>
      <a:accent4>
        <a:srgbClr val="77448C"/>
      </a:accent4>
      <a:accent5>
        <a:srgbClr val="00AF92"/>
      </a:accent5>
      <a:accent6>
        <a:srgbClr val="C65885"/>
      </a:accent6>
      <a:hlink>
        <a:srgbClr val="FCC79F"/>
      </a:hlink>
      <a:folHlink>
        <a:srgbClr val="869FB7"/>
      </a:folHlink>
    </a:clrScheme>
    <a:fontScheme name="vcfq2y5k">
      <a:majorFont>
        <a:latin typeface="印品黑体"/>
        <a:ea typeface="微软雅黑"/>
        <a:cs typeface=""/>
      </a:majorFont>
      <a:minorFont>
        <a:latin typeface="印品黑体"/>
        <a:ea typeface="微软雅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12346</TotalTime>
  <Words>1127</Words>
  <Application>Microsoft Office PowerPoint</Application>
  <PresentationFormat>自定义</PresentationFormat>
  <Paragraphs>102</Paragraphs>
  <Slides>26</Slides>
  <Notes>7</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26</vt:i4>
      </vt:variant>
    </vt:vector>
  </HeadingPairs>
  <TitlesOfParts>
    <vt:vector size="37" baseType="lpstr">
      <vt:lpstr>ITC Avant Garde Std Bk</vt:lpstr>
      <vt:lpstr>PingFang SC</vt:lpstr>
      <vt:lpstr>等线</vt:lpstr>
      <vt:lpstr>方正正黑简体</vt:lpstr>
      <vt:lpstr>微软雅黑</vt:lpstr>
      <vt:lpstr>印品黑体</vt:lpstr>
      <vt:lpstr>Arial</vt:lpstr>
      <vt:lpstr>Calibri</vt:lpstr>
      <vt:lpstr>Georgia</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Manager>第一PPT</Manager>
  <Company>第一PPT，www.1ppt.com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人工智能</dc:title>
  <dc:creator>第一PPT</dc:creator>
  <cp:keywords>www.1ppt.com</cp:keywords>
  <dc:description>www.1ppt.com</dc:description>
  <cp:lastModifiedBy>qingyuan du</cp:lastModifiedBy>
  <cp:revision>3688</cp:revision>
  <dcterms:created xsi:type="dcterms:W3CDTF">2015-12-01T09:06:39Z</dcterms:created>
  <dcterms:modified xsi:type="dcterms:W3CDTF">2024-12-08T20:45:40Z</dcterms:modified>
</cp:coreProperties>
</file>