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1113" r:id="rId3"/>
    <p:sldId id="1040" r:id="rId4"/>
    <p:sldId id="1042" r:id="rId5"/>
    <p:sldId id="1043" r:id="rId6"/>
    <p:sldId id="1094" r:id="rId7"/>
    <p:sldId id="1070" r:id="rId8"/>
    <p:sldId id="1044" r:id="rId9"/>
    <p:sldId id="1045" r:id="rId10"/>
    <p:sldId id="1108" r:id="rId11"/>
    <p:sldId id="1104" r:id="rId12"/>
    <p:sldId id="1105" r:id="rId13"/>
    <p:sldId id="1046" r:id="rId14"/>
    <p:sldId id="1072" r:id="rId15"/>
    <p:sldId id="1047" r:id="rId16"/>
    <p:sldId id="1073" r:id="rId17"/>
    <p:sldId id="1048" r:id="rId18"/>
    <p:sldId id="1112" r:id="rId19"/>
    <p:sldId id="1049" r:id="rId20"/>
    <p:sldId id="1075" r:id="rId21"/>
    <p:sldId id="1050" r:id="rId22"/>
    <p:sldId id="1051" r:id="rId23"/>
    <p:sldId id="1076" r:id="rId24"/>
    <p:sldId id="1077" r:id="rId25"/>
    <p:sldId id="1078" r:id="rId26"/>
    <p:sldId id="1103" r:id="rId27"/>
    <p:sldId id="1053" r:id="rId28"/>
    <p:sldId id="1054" r:id="rId29"/>
    <p:sldId id="111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59" d="100"/>
          <a:sy n="59" d="100"/>
        </p:scale>
        <p:origin x="1404"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239901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346745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2752820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25892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975211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1975211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731111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514655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378078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1468735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4224579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12519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1609725" y="6384151"/>
            <a:ext cx="71628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20187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6961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8668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5</a:t>
            </a:r>
          </a:p>
          <a:p>
            <a:pPr eaLnBrk="1" hangingPunct="1"/>
            <a:endParaRPr lang="en-GB" altLang="en-US" dirty="0">
              <a:solidFill>
                <a:schemeClr val="accent2"/>
              </a:solidFill>
            </a:endParaRPr>
          </a:p>
          <a:p>
            <a:pPr eaLnBrk="1" hangingPunct="1"/>
            <a:r>
              <a:rPr lang="en-GB" altLang="en-US" sz="4800" b="1" dirty="0">
                <a:solidFill>
                  <a:schemeClr val="accent2"/>
                </a:solidFill>
              </a:rPr>
              <a:t>Income Statements and Balance Sheet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The Income Statement</a:t>
            </a:r>
          </a:p>
          <a:p>
            <a:r>
              <a:rPr lang="en-GB" dirty="0"/>
              <a:t>The Balance Sheet</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536" y="2962275"/>
            <a:ext cx="7772400" cy="553998"/>
          </a:xfrm>
        </p:spPr>
        <p:txBody>
          <a:bodyPr>
            <a:spAutoFit/>
          </a:bodyPr>
          <a:lstStyle/>
          <a:p>
            <a:r>
              <a:rPr lang="en-US" dirty="0">
                <a:latin typeface="+mj-lt"/>
              </a:rPr>
              <a:t>The Income Statement</a:t>
            </a:r>
            <a:endParaRPr lang="en-US" sz="2000" b="0" dirty="0">
              <a:latin typeface="+mj-lt"/>
            </a:endParaRPr>
          </a:p>
        </p:txBody>
      </p:sp>
    </p:spTree>
    <p:extLst>
      <p:ext uri="{BB962C8B-B14F-4D97-AF65-F5344CB8AC3E}">
        <p14:creationId xmlns:p14="http://schemas.microsoft.com/office/powerpoint/2010/main" val="342142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6406"/>
            <a:ext cx="8020664" cy="553998"/>
          </a:xfrm>
        </p:spPr>
        <p:txBody>
          <a:bodyPr wrap="square">
            <a:spAutoFit/>
          </a:bodyPr>
          <a:lstStyle/>
          <a:p>
            <a:r>
              <a:rPr lang="en-US" sz="3600" dirty="0">
                <a:latin typeface="+mj-lt"/>
              </a:rPr>
              <a:t>The Income Statement </a:t>
            </a:r>
            <a:endParaRPr lang="en-US" sz="2000" b="0" dirty="0">
              <a:latin typeface="+mj-lt"/>
            </a:endParaRPr>
          </a:p>
        </p:txBody>
      </p:sp>
      <p:sp>
        <p:nvSpPr>
          <p:cNvPr id="3" name="Content Placeholder 2"/>
          <p:cNvSpPr>
            <a:spLocks noGrp="1"/>
          </p:cNvSpPr>
          <p:nvPr>
            <p:ph idx="1"/>
          </p:nvPr>
        </p:nvSpPr>
        <p:spPr>
          <a:xfrm>
            <a:off x="437536" y="1218624"/>
            <a:ext cx="8096864" cy="2286000"/>
          </a:xfrm>
        </p:spPr>
        <p:txBody>
          <a:bodyPr wrap="square">
            <a:spAutoFit/>
          </a:bodyPr>
          <a:lstStyle/>
          <a:p>
            <a:r>
              <a:rPr lang="en-US" altLang="en-US" sz="2400" dirty="0">
                <a:ea typeface="ＭＳ Ｐゴシック" pitchFamily="34" charset="-128"/>
              </a:rPr>
              <a:t>It is also known as profit/loss statement.</a:t>
            </a:r>
          </a:p>
          <a:p>
            <a:r>
              <a:rPr lang="en-US" altLang="en-US" sz="2400" dirty="0">
                <a:ea typeface="ＭＳ Ｐゴシック" pitchFamily="34" charset="-128"/>
              </a:rPr>
              <a:t>It measures the results of firm’s operation over a specific period.</a:t>
            </a:r>
          </a:p>
          <a:p>
            <a:r>
              <a:rPr lang="en-US" altLang="en-US" sz="2400" dirty="0">
                <a:ea typeface="ＭＳ Ｐゴシック" pitchFamily="34" charset="-128"/>
              </a:rPr>
              <a:t>The bottom line of the income statement shows the firm’s profit or loss for a period.</a:t>
            </a:r>
          </a:p>
        </p:txBody>
      </p:sp>
      <p:sp>
        <p:nvSpPr>
          <p:cNvPr id="5" name="Content Placeholder 4"/>
          <p:cNvSpPr>
            <a:spLocks noGrp="1"/>
          </p:cNvSpPr>
          <p:nvPr>
            <p:ph idx="13"/>
          </p:nvPr>
        </p:nvSpPr>
        <p:spPr>
          <a:xfrm>
            <a:off x="2590792" y="3821668"/>
            <a:ext cx="3962400" cy="369332"/>
          </a:xfrm>
        </p:spPr>
        <p:txBody>
          <a:bodyPr>
            <a:spAutoFit/>
          </a:bodyPr>
          <a:lstStyle/>
          <a:p>
            <a:pPr marL="0" indent="0">
              <a:buNone/>
            </a:pPr>
            <a:r>
              <a:rPr lang="en-US" altLang="en-US" sz="2400" b="1" dirty="0">
                <a:ea typeface="ＭＳ Ｐゴシック" pitchFamily="34" charset="-128"/>
              </a:rPr>
              <a:t>Sales − Expenses = Profits</a:t>
            </a:r>
          </a:p>
        </p:txBody>
      </p:sp>
    </p:spTree>
    <p:extLst>
      <p:ext uri="{BB962C8B-B14F-4D97-AF65-F5344CB8AC3E}">
        <p14:creationId xmlns:p14="http://schemas.microsoft.com/office/powerpoint/2010/main" val="2143587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2489"/>
            <a:ext cx="8030496" cy="553998"/>
          </a:xfrm>
        </p:spPr>
        <p:txBody>
          <a:bodyPr wrap="square">
            <a:spAutoFit/>
          </a:bodyPr>
          <a:lstStyle/>
          <a:p>
            <a:r>
              <a:rPr lang="en-US" altLang="en-US" sz="3600" dirty="0">
                <a:latin typeface="+mj-lt"/>
                <a:ea typeface="ＭＳ Ｐゴシック" pitchFamily="34" charset="-128"/>
              </a:rPr>
              <a:t>Income Statement Terms </a:t>
            </a:r>
            <a:r>
              <a:rPr lang="en-US" altLang="en-US" sz="2800" dirty="0">
                <a:latin typeface="+mj-lt"/>
                <a:ea typeface="ＭＳ Ｐゴシック" pitchFamily="34" charset="-128"/>
              </a:rPr>
              <a:t>(1 of 2)</a:t>
            </a:r>
            <a:endParaRPr lang="en-US" sz="2000" dirty="0">
              <a:latin typeface="+mj-lt"/>
            </a:endParaRPr>
          </a:p>
        </p:txBody>
      </p:sp>
      <p:sp>
        <p:nvSpPr>
          <p:cNvPr id="3" name="Content Placeholder 2"/>
          <p:cNvSpPr>
            <a:spLocks noGrp="1"/>
          </p:cNvSpPr>
          <p:nvPr>
            <p:ph idx="1"/>
          </p:nvPr>
        </p:nvSpPr>
        <p:spPr>
          <a:xfrm>
            <a:off x="440404" y="1219110"/>
            <a:ext cx="8017796" cy="4308872"/>
          </a:xfrm>
        </p:spPr>
        <p:txBody>
          <a:bodyPr wrap="square">
            <a:spAutoFit/>
          </a:bodyPr>
          <a:lstStyle/>
          <a:p>
            <a:r>
              <a:rPr lang="en-US" altLang="en-US" sz="2400" b="1" dirty="0">
                <a:ea typeface="ＭＳ Ｐゴシック" pitchFamily="34" charset="-128"/>
              </a:rPr>
              <a:t>Revenue (Sales)</a:t>
            </a:r>
          </a:p>
          <a:p>
            <a:pPr lvl="1"/>
            <a:r>
              <a:rPr lang="en-US" altLang="en-US" sz="2400" dirty="0"/>
              <a:t>Money derived from selling the company’s product or service</a:t>
            </a:r>
          </a:p>
          <a:p>
            <a:r>
              <a:rPr lang="en-US" altLang="en-US" sz="2400" b="1" dirty="0">
                <a:ea typeface="ＭＳ Ｐゴシック" pitchFamily="34" charset="-128"/>
              </a:rPr>
              <a:t>Cost of Goods Sold (COGS)</a:t>
            </a:r>
          </a:p>
          <a:p>
            <a:pPr lvl="1"/>
            <a:r>
              <a:rPr lang="en-US" altLang="en-US" sz="2400" dirty="0"/>
              <a:t>The cost of producing or acquiring the goods or services to be sold</a:t>
            </a:r>
            <a:endParaRPr lang="en-US" altLang="en-US" sz="2400" dirty="0">
              <a:ea typeface="ＭＳ Ｐゴシック" pitchFamily="34" charset="-128"/>
            </a:endParaRPr>
          </a:p>
          <a:p>
            <a:r>
              <a:rPr lang="en-US" altLang="en-US" sz="2400" b="1" dirty="0">
                <a:ea typeface="ＭＳ Ｐゴシック" pitchFamily="34" charset="-128"/>
              </a:rPr>
              <a:t>Operating Expenses</a:t>
            </a:r>
          </a:p>
          <a:p>
            <a:pPr lvl="1"/>
            <a:r>
              <a:rPr lang="en-US" altLang="en-US" sz="2400" dirty="0"/>
              <a:t>Expenses related to marketing and distributing the product or service, general administrative expenses and depreciation expense</a:t>
            </a:r>
            <a:endParaRPr lang="en-US" altLang="en-US" sz="2400" b="1" dirty="0">
              <a:ea typeface="ＭＳ Ｐゴシック" pitchFamily="34" charset="-128"/>
            </a:endParaRPr>
          </a:p>
        </p:txBody>
      </p:sp>
    </p:spTree>
    <p:extLst>
      <p:ext uri="{BB962C8B-B14F-4D97-AF65-F5344CB8AC3E}">
        <p14:creationId xmlns:p14="http://schemas.microsoft.com/office/powerpoint/2010/main" val="427569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6575"/>
            <a:ext cx="8106696" cy="553998"/>
          </a:xfrm>
        </p:spPr>
        <p:txBody>
          <a:bodyPr wrap="square">
            <a:spAutoFit/>
          </a:bodyPr>
          <a:lstStyle/>
          <a:p>
            <a:r>
              <a:rPr lang="en-US" altLang="en-US" sz="3600" dirty="0">
                <a:latin typeface="+mj-lt"/>
                <a:ea typeface="ＭＳ Ｐゴシック" pitchFamily="34" charset="-128"/>
              </a:rPr>
              <a:t>Income Statement Terms </a:t>
            </a:r>
            <a:r>
              <a:rPr lang="en-US" altLang="en-US" sz="2800" dirty="0">
                <a:latin typeface="+mj-lt"/>
                <a:ea typeface="ＭＳ Ｐゴシック" pitchFamily="34" charset="-128"/>
              </a:rPr>
              <a:t>(2 of 2)</a:t>
            </a:r>
            <a:endParaRPr lang="en-IN" sz="2800" dirty="0">
              <a:latin typeface="+mj-lt"/>
            </a:endParaRPr>
          </a:p>
        </p:txBody>
      </p:sp>
      <p:sp>
        <p:nvSpPr>
          <p:cNvPr id="3" name="Content Placeholder 2"/>
          <p:cNvSpPr>
            <a:spLocks noGrp="1"/>
          </p:cNvSpPr>
          <p:nvPr>
            <p:ph idx="1"/>
          </p:nvPr>
        </p:nvSpPr>
        <p:spPr>
          <a:xfrm>
            <a:off x="440404" y="1216846"/>
            <a:ext cx="8017796" cy="1823576"/>
          </a:xfrm>
        </p:spPr>
        <p:txBody>
          <a:bodyPr wrap="square">
            <a:spAutoFit/>
          </a:bodyPr>
          <a:lstStyle/>
          <a:p>
            <a:r>
              <a:rPr lang="en-US" altLang="en-US" sz="2400" b="1" dirty="0">
                <a:ea typeface="ＭＳ Ｐゴシック" pitchFamily="34" charset="-128"/>
              </a:rPr>
              <a:t>Financing Costs</a:t>
            </a:r>
          </a:p>
          <a:p>
            <a:pPr lvl="1"/>
            <a:r>
              <a:rPr lang="en-US" altLang="en-US" sz="2400" dirty="0"/>
              <a:t>The interest paid to creditors</a:t>
            </a:r>
            <a:endParaRPr lang="en-US" altLang="en-US" sz="2400" b="1" dirty="0">
              <a:ea typeface="ＭＳ Ｐゴシック" pitchFamily="34" charset="-128"/>
            </a:endParaRPr>
          </a:p>
          <a:p>
            <a:r>
              <a:rPr lang="en-US" altLang="en-US" sz="2400" b="1" dirty="0">
                <a:ea typeface="ＭＳ Ｐゴシック" pitchFamily="34" charset="-128"/>
              </a:rPr>
              <a:t>Tax Expenses</a:t>
            </a:r>
          </a:p>
          <a:p>
            <a:pPr lvl="1"/>
            <a:r>
              <a:rPr lang="en-US" altLang="en-US" sz="2400" dirty="0"/>
              <a:t>Amount of taxes owed, based upon taxable income</a:t>
            </a:r>
            <a:endParaRPr lang="en-US" altLang="en-US" sz="2400" dirty="0">
              <a:ea typeface="ＭＳ Ｐゴシック" pitchFamily="34" charset="-128"/>
            </a:endParaRPr>
          </a:p>
        </p:txBody>
      </p:sp>
    </p:spTree>
    <p:extLst>
      <p:ext uri="{BB962C8B-B14F-4D97-AF65-F5344CB8AC3E}">
        <p14:creationId xmlns:p14="http://schemas.microsoft.com/office/powerpoint/2010/main" val="899087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7195"/>
            <a:ext cx="8192421" cy="1097280"/>
          </a:xfrm>
        </p:spPr>
        <p:txBody>
          <a:bodyPr wrap="square">
            <a:spAutoFit/>
          </a:bodyPr>
          <a:lstStyle/>
          <a:p>
            <a:r>
              <a:rPr lang="en-US" sz="3600" dirty="0">
                <a:latin typeface="+mj-lt"/>
              </a:rPr>
              <a:t>Figure 3.1 The Income Statement: An Overview</a:t>
            </a:r>
            <a:endParaRPr lang="en-US" sz="2000" b="0" dirty="0">
              <a:latin typeface="+mj-lt"/>
            </a:endParaRPr>
          </a:p>
        </p:txBody>
      </p:sp>
      <p:pic>
        <p:nvPicPr>
          <p:cNvPr id="1026" name="Picture 2" descr="The diagram shows the following elements of the income statement and how they are related.&#10;&#10;Sales (revenue)&#10;[minus]&#10;Cost of goods sold (cost of producing or acquiring product or service to be sold)&#10;[equals]&#10;Gross profit&#10;[minus]&#10;Operating expenses (marketing and selling, general and administrative, and depreciation expenses)&#10;[equals]&#10;Operating income (earnings before interest and taxes)&#10;[minus]&#10;Interest expense (cost of borrowing money)&#10;[equals]&#10;Earnings before taxes&#10;[minus]&#10;Income tax&#10;[equals]&#10;Net income&#10;&#10;The diagram indicates that sales, cost of goods sold, gross profit, operating expenses, and operating income are the result of operating activities.&#10;&#10;Interest expense is the result of borrowing money.&#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3252" y="1576807"/>
            <a:ext cx="2524409" cy="4766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646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2442"/>
            <a:ext cx="8173064" cy="553998"/>
          </a:xfrm>
        </p:spPr>
        <p:txBody>
          <a:bodyPr wrap="square">
            <a:spAutoFit/>
          </a:bodyPr>
          <a:lstStyle/>
          <a:p>
            <a:r>
              <a:rPr lang="en-US" sz="3600" dirty="0">
                <a:latin typeface="+mj-lt"/>
              </a:rPr>
              <a:t>Common-Sized Income Statement</a:t>
            </a:r>
          </a:p>
        </p:txBody>
      </p:sp>
      <p:sp>
        <p:nvSpPr>
          <p:cNvPr id="3" name="Content Placeholder 2"/>
          <p:cNvSpPr>
            <a:spLocks noGrp="1"/>
          </p:cNvSpPr>
          <p:nvPr>
            <p:ph idx="1"/>
          </p:nvPr>
        </p:nvSpPr>
        <p:spPr>
          <a:xfrm>
            <a:off x="437536" y="1263988"/>
            <a:ext cx="8173064" cy="2231380"/>
          </a:xfrm>
        </p:spPr>
        <p:txBody>
          <a:bodyPr wrap="square">
            <a:spAutoFit/>
          </a:bodyPr>
          <a:lstStyle/>
          <a:p>
            <a:r>
              <a:rPr lang="en-US" altLang="en-US" sz="2400" dirty="0">
                <a:ea typeface="ＭＳ Ｐゴシック" pitchFamily="34" charset="-128"/>
              </a:rPr>
              <a:t>Common-sized income statement restates the income statement items as a percentage of sales.</a:t>
            </a:r>
          </a:p>
          <a:p>
            <a:r>
              <a:rPr lang="en-US" altLang="en-US" sz="2400" dirty="0">
                <a:ea typeface="ＭＳ Ｐゴシック" pitchFamily="34" charset="-128"/>
              </a:rPr>
              <a:t>Common-sized income statement makes it easier to compare trends over time and across firms in the industry.</a:t>
            </a:r>
          </a:p>
          <a:p>
            <a:r>
              <a:rPr lang="en-US" altLang="en-US" sz="2400" dirty="0">
                <a:ea typeface="ＭＳ Ｐゴシック" pitchFamily="34" charset="-128"/>
              </a:rPr>
              <a:t>See Table 3.1.</a:t>
            </a:r>
          </a:p>
        </p:txBody>
      </p:sp>
    </p:spTree>
    <p:extLst>
      <p:ext uri="{BB962C8B-B14F-4D97-AF65-F5344CB8AC3E}">
        <p14:creationId xmlns:p14="http://schemas.microsoft.com/office/powerpoint/2010/main" val="3684525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19100"/>
            <a:ext cx="8087032" cy="1969770"/>
          </a:xfrm>
        </p:spPr>
        <p:txBody>
          <a:bodyPr wrap="square">
            <a:spAutoFit/>
          </a:bodyPr>
          <a:lstStyle/>
          <a:p>
            <a:r>
              <a:rPr lang="en-IN" sz="3200" dirty="0">
                <a:latin typeface="+mj-lt"/>
              </a:rPr>
              <a:t>Table 3.1 Walmart: Income Statement for the year ending January 31, 2018 (expressed in millions, except per share data, and as a percentage of sales) </a:t>
            </a:r>
            <a:r>
              <a:rPr lang="en-IN" sz="2400" dirty="0">
                <a:latin typeface="+mj-lt"/>
              </a:rPr>
              <a:t>(1 of 4)</a:t>
            </a:r>
            <a:endParaRPr lang="en-US" sz="3200" dirty="0">
              <a:latin typeface="+mj-lt"/>
            </a:endParaRPr>
          </a:p>
        </p:txBody>
      </p:sp>
      <p:graphicFrame>
        <p:nvGraphicFramePr>
          <p:cNvPr id="5" name="Table 4"/>
          <p:cNvGraphicFramePr>
            <a:graphicFrameLocks noGrp="1"/>
          </p:cNvGraphicFramePr>
          <p:nvPr/>
        </p:nvGraphicFramePr>
        <p:xfrm>
          <a:off x="457200" y="2880360"/>
          <a:ext cx="8077200" cy="1691640"/>
        </p:xfrm>
        <a:graphic>
          <a:graphicData uri="http://schemas.openxmlformats.org/drawingml/2006/table">
            <a:tbl>
              <a:tblPr firstRow="1" bandRow="1">
                <a:tableStyleId>{3B4B98B0-60AC-42C2-AFA5-B58CD77FA1E5}</a:tableStyleId>
              </a:tblPr>
              <a:tblGrid>
                <a:gridCol w="3440289">
                  <a:extLst>
                    <a:ext uri="{9D8B030D-6E8A-4147-A177-3AD203B41FA5}">
                      <a16:colId xmlns:a16="http://schemas.microsoft.com/office/drawing/2014/main" val="20000"/>
                    </a:ext>
                  </a:extLst>
                </a:gridCol>
                <a:gridCol w="1121833">
                  <a:extLst>
                    <a:ext uri="{9D8B030D-6E8A-4147-A177-3AD203B41FA5}">
                      <a16:colId xmlns:a16="http://schemas.microsoft.com/office/drawing/2014/main" val="20001"/>
                    </a:ext>
                  </a:extLst>
                </a:gridCol>
                <a:gridCol w="1495778">
                  <a:extLst>
                    <a:ext uri="{9D8B030D-6E8A-4147-A177-3AD203B41FA5}">
                      <a16:colId xmlns:a16="http://schemas.microsoft.com/office/drawing/2014/main" val="20002"/>
                    </a:ext>
                  </a:extLst>
                </a:gridCol>
                <a:gridCol w="2019300">
                  <a:extLst>
                    <a:ext uri="{9D8B030D-6E8A-4147-A177-3AD203B41FA5}">
                      <a16:colId xmlns:a16="http://schemas.microsoft.com/office/drawing/2014/main" val="20003"/>
                    </a:ext>
                  </a:extLst>
                </a:gridCol>
              </a:tblGrid>
              <a:tr h="370840">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0840">
                <a:tc>
                  <a:txBody>
                    <a:bodyPr/>
                    <a:lstStyle/>
                    <a:p>
                      <a:r>
                        <a:rPr lang="en-US" sz="1600" dirty="0"/>
                        <a:t>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$500,343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0840">
                <a:tc>
                  <a:txBody>
                    <a:bodyPr/>
                    <a:lstStyle/>
                    <a:p>
                      <a:r>
                        <a:rPr lang="en-US" sz="1600" dirty="0"/>
                        <a:t>Cost of goods</a:t>
                      </a:r>
                      <a:r>
                        <a:rPr lang="en-US" sz="1600" baseline="0" dirty="0"/>
                        <a:t> sold</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(373,396)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–74.6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0840">
                <a:tc>
                  <a:txBody>
                    <a:bodyPr/>
                    <a:lstStyle/>
                    <a:p>
                      <a:r>
                        <a:rPr lang="en-US" sz="1600" dirty="0"/>
                        <a:t>Gross profits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126,947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25.4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t>Gross profit margin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16427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8087032" cy="1969770"/>
          </a:xfrm>
        </p:spPr>
        <p:txBody>
          <a:bodyPr wrap="square">
            <a:spAutoFit/>
          </a:bodyPr>
          <a:lstStyle/>
          <a:p>
            <a:r>
              <a:rPr lang="en-IN" sz="3200" dirty="0">
                <a:latin typeface="+mj-lt"/>
              </a:rPr>
              <a:t>Table 3.1 Walmart: Income Statement for the year ending January 31, 2018 (expressed in millions, except per share data, and as a percentage of sales) </a:t>
            </a:r>
            <a:r>
              <a:rPr lang="en-IN" sz="2400" dirty="0">
                <a:latin typeface="+mj-lt"/>
              </a:rPr>
              <a:t>(2 of 4)</a:t>
            </a:r>
            <a:endParaRPr lang="en-US" sz="3200" dirty="0">
              <a:latin typeface="+mj-lt"/>
            </a:endParaRPr>
          </a:p>
        </p:txBody>
      </p:sp>
      <p:graphicFrame>
        <p:nvGraphicFramePr>
          <p:cNvPr id="5" name="Table 4"/>
          <p:cNvGraphicFramePr>
            <a:graphicFrameLocks noGrp="1"/>
          </p:cNvGraphicFramePr>
          <p:nvPr/>
        </p:nvGraphicFramePr>
        <p:xfrm>
          <a:off x="457507" y="2878455"/>
          <a:ext cx="8077200" cy="3093720"/>
        </p:xfrm>
        <a:graphic>
          <a:graphicData uri="http://schemas.openxmlformats.org/drawingml/2006/table">
            <a:tbl>
              <a:tblPr firstRow="1" bandRow="1">
                <a:tableStyleId>{3B4B98B0-60AC-42C2-AFA5-B58CD77FA1E5}</a:tableStyleId>
              </a:tblPr>
              <a:tblGrid>
                <a:gridCol w="3440289">
                  <a:extLst>
                    <a:ext uri="{9D8B030D-6E8A-4147-A177-3AD203B41FA5}">
                      <a16:colId xmlns:a16="http://schemas.microsoft.com/office/drawing/2014/main" val="20000"/>
                    </a:ext>
                  </a:extLst>
                </a:gridCol>
                <a:gridCol w="1121833">
                  <a:extLst>
                    <a:ext uri="{9D8B030D-6E8A-4147-A177-3AD203B41FA5}">
                      <a16:colId xmlns:a16="http://schemas.microsoft.com/office/drawing/2014/main" val="20001"/>
                    </a:ext>
                  </a:extLst>
                </a:gridCol>
                <a:gridCol w="1495778">
                  <a:extLst>
                    <a:ext uri="{9D8B030D-6E8A-4147-A177-3AD203B41FA5}">
                      <a16:colId xmlns:a16="http://schemas.microsoft.com/office/drawing/2014/main" val="20002"/>
                    </a:ext>
                  </a:extLst>
                </a:gridCol>
                <a:gridCol w="2019300">
                  <a:extLst>
                    <a:ext uri="{9D8B030D-6E8A-4147-A177-3AD203B41FA5}">
                      <a16:colId xmlns:a16="http://schemas.microsoft.com/office/drawing/2014/main" val="20003"/>
                    </a:ext>
                  </a:extLst>
                </a:gridCol>
              </a:tblGrid>
              <a:tr h="370840">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0840">
                <a:tc>
                  <a:txBody>
                    <a:bodyPr/>
                    <a:lstStyle/>
                    <a:p>
                      <a:r>
                        <a:rPr lang="en-US" sz="1600" dirty="0"/>
                        <a:t>Operating expenses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0840">
                <a:tc>
                  <a:txBody>
                    <a:bodyPr/>
                    <a:lstStyle/>
                    <a:p>
                      <a:pPr lvl="1"/>
                      <a:r>
                        <a:rPr lang="en-US" sz="1600" dirty="0"/>
                        <a:t>Selling,</a:t>
                      </a:r>
                      <a:r>
                        <a:rPr lang="en-US" sz="1600" baseline="0" dirty="0"/>
                        <a:t> and administrative expenses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(95,981)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–19.2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0840">
                <a:tc>
                  <a:txBody>
                    <a:bodyPr/>
                    <a:lstStyle/>
                    <a:p>
                      <a:pPr lvl="1"/>
                      <a:r>
                        <a:rPr lang="en-US" sz="1600" dirty="0"/>
                        <a:t>Depreciation</a:t>
                      </a:r>
                      <a:r>
                        <a:rPr lang="en-US" sz="1600" baseline="0" dirty="0"/>
                        <a:t> expense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(10,529)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70840">
                <a:tc>
                  <a:txBody>
                    <a:bodyPr/>
                    <a:lstStyle/>
                    <a:p>
                      <a:pPr lvl="1"/>
                      <a:r>
                        <a:rPr lang="en-US" sz="1600" dirty="0"/>
                        <a:t>Total</a:t>
                      </a:r>
                      <a:r>
                        <a:rPr lang="en-US" sz="1600" baseline="0" dirty="0"/>
                        <a:t> operating expenses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(106,510)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70840">
                <a:tc>
                  <a:txBody>
                    <a:bodyPr/>
                    <a:lstStyle/>
                    <a:p>
                      <a:pPr lvl="0"/>
                      <a:r>
                        <a:rPr lang="en-US" sz="1600" dirty="0"/>
                        <a:t>Operating income</a:t>
                      </a:r>
                      <a:r>
                        <a:rPr lang="en-US" sz="1600" baseline="0" dirty="0"/>
                        <a:t> (earnings before interest and taxes)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20,437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Operating profit margin</a:t>
                      </a:r>
                    </a:p>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9717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1005"/>
            <a:ext cx="8163232" cy="1969770"/>
          </a:xfrm>
        </p:spPr>
        <p:txBody>
          <a:bodyPr wrap="square">
            <a:spAutoFit/>
          </a:bodyPr>
          <a:lstStyle/>
          <a:p>
            <a:r>
              <a:rPr lang="en-IN" sz="3200" dirty="0">
                <a:latin typeface="+mj-lt"/>
              </a:rPr>
              <a:t>Table 3.1 Walmart: Income Statement </a:t>
            </a:r>
            <a:r>
              <a:rPr lang="en-US" sz="3200" dirty="0">
                <a:latin typeface="+mj-lt"/>
              </a:rPr>
              <a:t>for the year ending January 31, 2018 (expressed in millions, except per share data, and as a percentage of sales) </a:t>
            </a:r>
            <a:r>
              <a:rPr lang="en-IN" sz="2400" dirty="0">
                <a:latin typeface="+mj-lt"/>
              </a:rPr>
              <a:t>(3 of 4)</a:t>
            </a:r>
            <a:endParaRPr lang="en-US" sz="2400" dirty="0">
              <a:latin typeface="+mj-lt"/>
            </a:endParaRPr>
          </a:p>
        </p:txBody>
      </p:sp>
      <p:graphicFrame>
        <p:nvGraphicFramePr>
          <p:cNvPr id="5" name="Table 4"/>
          <p:cNvGraphicFramePr>
            <a:graphicFrameLocks noGrp="1"/>
          </p:cNvGraphicFramePr>
          <p:nvPr/>
        </p:nvGraphicFramePr>
        <p:xfrm>
          <a:off x="457200" y="2886075"/>
          <a:ext cx="8153400" cy="2743200"/>
        </p:xfrm>
        <a:graphic>
          <a:graphicData uri="http://schemas.openxmlformats.org/drawingml/2006/table">
            <a:tbl>
              <a:tblPr firstRow="1" bandRow="1">
                <a:tableStyleId>{3B4B98B0-60AC-42C2-AFA5-B58CD77FA1E5}</a:tableStyleId>
              </a:tblPr>
              <a:tblGrid>
                <a:gridCol w="3472744">
                  <a:extLst>
                    <a:ext uri="{9D8B030D-6E8A-4147-A177-3AD203B41FA5}">
                      <a16:colId xmlns:a16="http://schemas.microsoft.com/office/drawing/2014/main" val="20000"/>
                    </a:ext>
                  </a:extLst>
                </a:gridCol>
                <a:gridCol w="1358900">
                  <a:extLst>
                    <a:ext uri="{9D8B030D-6E8A-4147-A177-3AD203B41FA5}">
                      <a16:colId xmlns:a16="http://schemas.microsoft.com/office/drawing/2014/main" val="20001"/>
                    </a:ext>
                  </a:extLst>
                </a:gridCol>
                <a:gridCol w="1378656">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561023">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4803">
                <a:tc>
                  <a:txBody>
                    <a:bodyPr/>
                    <a:lstStyle/>
                    <a:p>
                      <a:r>
                        <a:rPr lang="en-US" sz="1600" dirty="0"/>
                        <a:t>Interest</a:t>
                      </a:r>
                      <a:r>
                        <a:rPr lang="en-US" sz="1600" baseline="0" dirty="0"/>
                        <a:t> expense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(2,178)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–0.4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4803">
                <a:tc>
                  <a:txBody>
                    <a:bodyPr/>
                    <a:lstStyle/>
                    <a:p>
                      <a:r>
                        <a:rPr lang="en-US" sz="1600" dirty="0"/>
                        <a:t>Non-operating losses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(3,136)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–0.6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561023">
                <a:tc>
                  <a:txBody>
                    <a:bodyPr/>
                    <a:lstStyle/>
                    <a:p>
                      <a:r>
                        <a:rPr lang="en-US" sz="1600" dirty="0"/>
                        <a:t>Earnings</a:t>
                      </a:r>
                      <a:r>
                        <a:rPr lang="en-US" sz="1600" baseline="0" dirty="0"/>
                        <a:t> before taxes (taxable income)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(15,123)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24803">
                <a:tc>
                  <a:txBody>
                    <a:bodyPr/>
                    <a:lstStyle/>
                    <a:p>
                      <a:pPr lvl="0"/>
                      <a:r>
                        <a:rPr lang="en-US" sz="1600" dirty="0"/>
                        <a:t>Income taxes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(5,261)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561023">
                <a:tc>
                  <a:txBody>
                    <a:bodyPr/>
                    <a:lstStyle/>
                    <a:p>
                      <a:pPr lvl="0"/>
                      <a:r>
                        <a:rPr lang="en-US" sz="1600" b="1" dirty="0"/>
                        <a:t>Net</a:t>
                      </a:r>
                      <a:r>
                        <a:rPr lang="en-US" sz="1600" b="1" baseline="0" dirty="0"/>
                        <a:t> income (earnings available to common shareholders)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1" dirty="0"/>
                        <a:t>$9,862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t>Net</a:t>
                      </a:r>
                      <a:r>
                        <a:rPr lang="en-US" sz="1600" baseline="0" dirty="0"/>
                        <a:t> profit margin</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56315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1005"/>
            <a:ext cx="8163232" cy="1969770"/>
          </a:xfrm>
        </p:spPr>
        <p:txBody>
          <a:bodyPr wrap="square">
            <a:spAutoFit/>
          </a:bodyPr>
          <a:lstStyle/>
          <a:p>
            <a:r>
              <a:rPr lang="en-IN" sz="3200" dirty="0">
                <a:latin typeface="+mj-lt"/>
              </a:rPr>
              <a:t>Table 3.1 Walmart: Income Statement </a:t>
            </a:r>
            <a:r>
              <a:rPr lang="en-US" sz="3200" dirty="0">
                <a:latin typeface="+mj-lt"/>
              </a:rPr>
              <a:t>for the year ending January 31, 2018 (expressed in millions, except per share data, and as a percentage of sales) </a:t>
            </a:r>
            <a:r>
              <a:rPr lang="en-IN" sz="2400" dirty="0">
                <a:latin typeface="+mj-lt"/>
              </a:rPr>
              <a:t>(4 of 4)</a:t>
            </a:r>
            <a:endParaRPr lang="en-US" sz="2400" dirty="0">
              <a:latin typeface="+mj-lt"/>
            </a:endParaRPr>
          </a:p>
        </p:txBody>
      </p:sp>
      <p:graphicFrame>
        <p:nvGraphicFramePr>
          <p:cNvPr id="5" name="Table 4"/>
          <p:cNvGraphicFramePr>
            <a:graphicFrameLocks noGrp="1"/>
          </p:cNvGraphicFramePr>
          <p:nvPr/>
        </p:nvGraphicFramePr>
        <p:xfrm>
          <a:off x="457200" y="2876550"/>
          <a:ext cx="8115300" cy="1676400"/>
        </p:xfrm>
        <a:graphic>
          <a:graphicData uri="http://schemas.openxmlformats.org/drawingml/2006/table">
            <a:tbl>
              <a:tblPr firstRow="1" bandRow="1">
                <a:tableStyleId>{3B4B98B0-60AC-42C2-AFA5-B58CD77FA1E5}</a:tableStyleId>
              </a:tblPr>
              <a:tblGrid>
                <a:gridCol w="6200454">
                  <a:extLst>
                    <a:ext uri="{9D8B030D-6E8A-4147-A177-3AD203B41FA5}">
                      <a16:colId xmlns:a16="http://schemas.microsoft.com/office/drawing/2014/main" val="20000"/>
                    </a:ext>
                  </a:extLst>
                </a:gridCol>
                <a:gridCol w="1914846">
                  <a:extLst>
                    <a:ext uri="{9D8B030D-6E8A-4147-A177-3AD203B41FA5}">
                      <a16:colId xmlns:a16="http://schemas.microsoft.com/office/drawing/2014/main" val="20001"/>
                    </a:ext>
                  </a:extLst>
                </a:gridCol>
              </a:tblGrid>
              <a:tr h="327660">
                <a:tc>
                  <a:txBody>
                    <a:bodyPr/>
                    <a:lstStyle/>
                    <a:p>
                      <a:r>
                        <a:rPr lang="en-US" sz="1600" dirty="0">
                          <a:solidFill>
                            <a:schemeClr val="bg1"/>
                          </a:solidFill>
                        </a:rPr>
                        <a:t>Additional 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7660">
                <a:tc>
                  <a:txBody>
                    <a:bodyPr/>
                    <a:lstStyle/>
                    <a:p>
                      <a:r>
                        <a:rPr lang="en-US" sz="1600" dirty="0"/>
                        <a:t>Number of shares outstanding (millions)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3,007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7660">
                <a:tc>
                  <a:txBody>
                    <a:bodyPr/>
                    <a:lstStyle/>
                    <a:p>
                      <a:r>
                        <a:rPr lang="en-US" sz="1600" dirty="0"/>
                        <a:t>Earnings per share (net income/number of</a:t>
                      </a:r>
                      <a:r>
                        <a:rPr lang="en-US" sz="1600" baseline="0" dirty="0"/>
                        <a:t> shares)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$3.28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27660">
                <a:tc>
                  <a:txBody>
                    <a:bodyPr/>
                    <a:lstStyle/>
                    <a:p>
                      <a:r>
                        <a:rPr lang="en-US" sz="1600" dirty="0"/>
                        <a:t>Dividends paid to shareholders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$6,124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27660">
                <a:tc>
                  <a:txBody>
                    <a:bodyPr/>
                    <a:lstStyle/>
                    <a:p>
                      <a:pPr lvl="0"/>
                      <a:r>
                        <a:rPr lang="en-US" sz="1600" dirty="0"/>
                        <a:t>Dividends</a:t>
                      </a:r>
                      <a:r>
                        <a:rPr lang="en-US" sz="1600" baseline="0" dirty="0"/>
                        <a:t> per share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$2.04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413207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5046"/>
            <a:ext cx="8182896" cy="1097280"/>
          </a:xfrm>
        </p:spPr>
        <p:txBody>
          <a:bodyPr wrap="square">
            <a:spAutoFit/>
          </a:bodyPr>
          <a:lstStyle/>
          <a:p>
            <a:r>
              <a:rPr lang="en-US" altLang="en-US" sz="3600" dirty="0">
                <a:latin typeface="+mj-lt"/>
                <a:ea typeface="ＭＳ Ｐゴシック" pitchFamily="34" charset="-128"/>
              </a:rPr>
              <a:t>Profit-to-Sales Analysis from Common-Sized Income Statement</a:t>
            </a:r>
            <a:endParaRPr lang="en-US" dirty="0">
              <a:latin typeface="+mj-lt"/>
            </a:endParaRPr>
          </a:p>
        </p:txBody>
      </p:sp>
      <p:sp>
        <p:nvSpPr>
          <p:cNvPr id="3" name="Content Placeholder 2"/>
          <p:cNvSpPr>
            <a:spLocks noGrp="1"/>
          </p:cNvSpPr>
          <p:nvPr>
            <p:ph idx="1"/>
          </p:nvPr>
        </p:nvSpPr>
        <p:spPr>
          <a:xfrm>
            <a:off x="444912" y="1905000"/>
            <a:ext cx="8165688" cy="2816156"/>
          </a:xfrm>
        </p:spPr>
        <p:txBody>
          <a:bodyPr wrap="square">
            <a:spAutoFit/>
          </a:bodyPr>
          <a:lstStyle/>
          <a:p>
            <a:r>
              <a:rPr lang="en-US" altLang="en-US" sz="2400" b="1" dirty="0">
                <a:ea typeface="ＭＳ Ｐゴシック" pitchFamily="34" charset="-128"/>
              </a:rPr>
              <a:t>See Table 3.1</a:t>
            </a:r>
          </a:p>
          <a:p>
            <a:pPr lvl="1"/>
            <a:r>
              <a:rPr lang="en-US" altLang="en-US" sz="2400" b="1" dirty="0">
                <a:ea typeface="ＭＳ Ｐゴシック" pitchFamily="34" charset="-128"/>
              </a:rPr>
              <a:t>Gross profit margin</a:t>
            </a:r>
            <a:r>
              <a:rPr lang="en-US" altLang="en-US" sz="2400" dirty="0">
                <a:ea typeface="ＭＳ Ｐゴシック" pitchFamily="34" charset="-128"/>
              </a:rPr>
              <a:t> (or percentage of sales going toward gross profit) is 25.4%.</a:t>
            </a:r>
          </a:p>
          <a:p>
            <a:pPr lvl="1"/>
            <a:r>
              <a:rPr lang="en-US" altLang="en-US" sz="2400" b="1" dirty="0">
                <a:ea typeface="ＭＳ Ｐゴシック" pitchFamily="34" charset="-128"/>
              </a:rPr>
              <a:t>Operating profit margin </a:t>
            </a:r>
            <a:r>
              <a:rPr lang="en-US" altLang="en-US" sz="2400" dirty="0">
                <a:ea typeface="ＭＳ Ｐゴシック" pitchFamily="34" charset="-128"/>
              </a:rPr>
              <a:t>(or percentage of sales going toward operating profit) is 4.1%.</a:t>
            </a:r>
          </a:p>
          <a:p>
            <a:pPr lvl="1"/>
            <a:r>
              <a:rPr lang="en-US" altLang="en-US" sz="2400" b="1" dirty="0">
                <a:ea typeface="ＭＳ Ｐゴシック" pitchFamily="34" charset="-128"/>
              </a:rPr>
              <a:t>Net profit margin</a:t>
            </a:r>
            <a:r>
              <a:rPr lang="en-US" altLang="en-US" sz="2400" dirty="0">
                <a:ea typeface="ＭＳ Ｐゴシック" pitchFamily="34" charset="-128"/>
              </a:rPr>
              <a:t> (or percentage of sales going toward net profit) is 2.0%.</a:t>
            </a:r>
          </a:p>
        </p:txBody>
      </p:sp>
    </p:spTree>
    <p:extLst>
      <p:ext uri="{BB962C8B-B14F-4D97-AF65-F5344CB8AC3E}">
        <p14:creationId xmlns:p14="http://schemas.microsoft.com/office/powerpoint/2010/main" val="3737459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3238" y="2970559"/>
            <a:ext cx="7772400" cy="553998"/>
          </a:xfrm>
        </p:spPr>
        <p:txBody>
          <a:bodyPr>
            <a:spAutoFit/>
          </a:bodyPr>
          <a:lstStyle/>
          <a:p>
            <a:r>
              <a:rPr lang="en-US" dirty="0">
                <a:latin typeface="+mj-lt"/>
              </a:rPr>
              <a:t>The Balance Sheet</a:t>
            </a:r>
            <a:endParaRPr lang="en-US" sz="2000" b="0" dirty="0">
              <a:latin typeface="+mj-lt"/>
            </a:endParaRPr>
          </a:p>
        </p:txBody>
      </p:sp>
    </p:spTree>
    <p:extLst>
      <p:ext uri="{BB962C8B-B14F-4D97-AF65-F5344CB8AC3E}">
        <p14:creationId xmlns:p14="http://schemas.microsoft.com/office/powerpoint/2010/main" val="164846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4841"/>
            <a:ext cx="8173064" cy="553998"/>
          </a:xfrm>
        </p:spPr>
        <p:txBody>
          <a:bodyPr wrap="square">
            <a:spAutoFit/>
          </a:bodyPr>
          <a:lstStyle/>
          <a:p>
            <a:r>
              <a:rPr lang="en-US" sz="3600" dirty="0">
                <a:latin typeface="+mj-lt"/>
              </a:rPr>
              <a:t>The Balance Sheet </a:t>
            </a:r>
            <a:endParaRPr lang="en-US" sz="2000" dirty="0">
              <a:latin typeface="+mj-lt"/>
            </a:endParaRPr>
          </a:p>
        </p:txBody>
      </p:sp>
      <p:sp>
        <p:nvSpPr>
          <p:cNvPr id="3" name="Content Placeholder 2"/>
          <p:cNvSpPr>
            <a:spLocks noGrp="1"/>
          </p:cNvSpPr>
          <p:nvPr>
            <p:ph idx="1"/>
          </p:nvPr>
        </p:nvSpPr>
        <p:spPr>
          <a:xfrm>
            <a:off x="437536" y="1216752"/>
            <a:ext cx="8173064" cy="2431435"/>
          </a:xfrm>
        </p:spPr>
        <p:txBody>
          <a:bodyPr wrap="square">
            <a:spAutoFit/>
          </a:bodyPr>
          <a:lstStyle/>
          <a:p>
            <a:r>
              <a:rPr lang="en-US" altLang="en-US" sz="2000" dirty="0">
                <a:ea typeface="ＭＳ Ｐゴシック" pitchFamily="34" charset="-128"/>
              </a:rPr>
              <a:t>The balance sheet provides a snapshot of a firm’s financial position </a:t>
            </a:r>
            <a:r>
              <a:rPr lang="en-US" altLang="en-US" sz="2000" b="1" dirty="0">
                <a:ea typeface="ＭＳ Ｐゴシック" pitchFamily="34" charset="-128"/>
              </a:rPr>
              <a:t>at a particular date</a:t>
            </a:r>
            <a:r>
              <a:rPr lang="en-US" altLang="en-US" sz="2000" dirty="0">
                <a:ea typeface="ＭＳ Ｐゴシック" pitchFamily="34" charset="-128"/>
              </a:rPr>
              <a:t>.</a:t>
            </a:r>
          </a:p>
          <a:p>
            <a:r>
              <a:rPr lang="en-US" altLang="en-US" sz="2000" dirty="0">
                <a:ea typeface="ＭＳ Ｐゴシック" pitchFamily="34" charset="-128"/>
              </a:rPr>
              <a:t>It includes three main items: assets, liabilities, and owner-supplied capital (shareholders’ equity).</a:t>
            </a:r>
          </a:p>
          <a:p>
            <a:pPr lvl="1"/>
            <a:r>
              <a:rPr lang="en-US" altLang="en-US" sz="2000" dirty="0"/>
              <a:t>Assets (</a:t>
            </a:r>
            <a:r>
              <a:rPr lang="en-US" altLang="en-US" sz="2000" b="1" dirty="0"/>
              <a:t>A</a:t>
            </a:r>
            <a:r>
              <a:rPr lang="en-US" altLang="en-US" sz="2000" dirty="0"/>
              <a:t>) are resources owned by the firm.</a:t>
            </a:r>
          </a:p>
          <a:p>
            <a:pPr lvl="1"/>
            <a:r>
              <a:rPr lang="en-US" altLang="en-US" sz="2000" dirty="0"/>
              <a:t>Liabilities (</a:t>
            </a:r>
            <a:r>
              <a:rPr lang="en-US" altLang="en-US" sz="2000" b="1" dirty="0"/>
              <a:t>L</a:t>
            </a:r>
            <a:r>
              <a:rPr lang="en-US" altLang="en-US" sz="2000" dirty="0"/>
              <a:t>) and owner’s equity (</a:t>
            </a:r>
            <a:r>
              <a:rPr lang="en-US" altLang="en-US" sz="2000" b="1" dirty="0"/>
              <a:t>E</a:t>
            </a:r>
            <a:r>
              <a:rPr lang="en-US" altLang="en-US" sz="2000" dirty="0"/>
              <a:t>) indicate how those resources are financed:</a:t>
            </a:r>
            <a:endParaRPr lang="en-US" altLang="en-US" sz="2000" dirty="0">
              <a:ea typeface="ＭＳ Ｐゴシック" pitchFamily="34" charset="-128"/>
            </a:endParaRPr>
          </a:p>
        </p:txBody>
      </p:sp>
      <p:sp>
        <p:nvSpPr>
          <p:cNvPr id="4" name="Content Placeholder 3"/>
          <p:cNvSpPr>
            <a:spLocks noGrp="1"/>
          </p:cNvSpPr>
          <p:nvPr>
            <p:ph idx="13"/>
          </p:nvPr>
        </p:nvSpPr>
        <p:spPr>
          <a:xfrm>
            <a:off x="3563888" y="3896100"/>
            <a:ext cx="2512134" cy="461665"/>
          </a:xfrm>
        </p:spPr>
        <p:txBody>
          <a:bodyPr wrap="square">
            <a:spAutoFit/>
          </a:bodyPr>
          <a:lstStyle/>
          <a:p>
            <a:pPr marL="0" lvl="2" indent="0">
              <a:spcBef>
                <a:spcPts val="1500"/>
              </a:spcBef>
              <a:buNone/>
            </a:pPr>
            <a:r>
              <a:rPr lang="en-US" altLang="en-US" sz="2400" b="1" dirty="0"/>
              <a:t>A = L + E</a:t>
            </a:r>
          </a:p>
        </p:txBody>
      </p:sp>
      <p:sp>
        <p:nvSpPr>
          <p:cNvPr id="8" name="Content Placeholder 7"/>
          <p:cNvSpPr>
            <a:spLocks noGrp="1"/>
          </p:cNvSpPr>
          <p:nvPr>
            <p:ph idx="14"/>
          </p:nvPr>
        </p:nvSpPr>
        <p:spPr>
          <a:xfrm>
            <a:off x="490384" y="4499905"/>
            <a:ext cx="8163232" cy="1015663"/>
          </a:xfrm>
        </p:spPr>
        <p:txBody>
          <a:bodyPr wrap="square">
            <a:spAutoFit/>
          </a:bodyPr>
          <a:lstStyle/>
          <a:p>
            <a:r>
              <a:rPr lang="en-US" altLang="en-US" sz="2000" dirty="0">
                <a:ea typeface="ＭＳ Ｐゴシック" pitchFamily="34" charset="-128"/>
              </a:rPr>
              <a:t>The transactions in balance sheet are recorded at cost price, so the book value of a firm may be very different from its current market value.</a:t>
            </a:r>
            <a:endParaRPr lang="en-US" sz="2000" dirty="0"/>
          </a:p>
        </p:txBody>
      </p:sp>
    </p:spTree>
    <p:extLst>
      <p:ext uri="{BB962C8B-B14F-4D97-AF65-F5344CB8AC3E}">
        <p14:creationId xmlns:p14="http://schemas.microsoft.com/office/powerpoint/2010/main" val="1802258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739"/>
            <a:ext cx="8182896" cy="1097280"/>
          </a:xfrm>
        </p:spPr>
        <p:txBody>
          <a:bodyPr wrap="square">
            <a:spAutoFit/>
          </a:bodyPr>
          <a:lstStyle/>
          <a:p>
            <a:r>
              <a:rPr lang="en-US" sz="3600" dirty="0">
                <a:latin typeface="+mj-lt"/>
              </a:rPr>
              <a:t>Figure 3.2 The Balance Sheet: An Overview</a:t>
            </a:r>
          </a:p>
        </p:txBody>
      </p:sp>
      <p:pic>
        <p:nvPicPr>
          <p:cNvPr id="2050" name="Picture 2" descr="The diagram shows the following elements of the balance sheet and how they are related:&#10;&#10;Total Assets = Total Liabilities (Debt) + Stockholders' Equity&#10;&#10;On the Total Assets side of the balance sheet:&#10; Current assets&#10;Cash&#10; Accounts receivable&#10; Inventories&#10; Other current assets&#10; Long-term (fixed) assets&#10;Fixed assets (net property, plant, and equipment)&#10;Other long-term assets &#10;Goodwill &#10;Patents&#10;Trademarks &#10;&#10;On the Total Liabilities (Debt) + Stockholders' Equity side of the balance sheet:&#10;Short-term debt (Current liabilities) &#10;Accounts payable&#10;Short-term debt (notes payable)&#10;Other current liabilities&#10;Long-term liabilities&#10;Long-term debt (notes payable)&#10;Mortgages&#10;Stockholders' equity&#10;Preferred stock&#10;Common stock&#10;Par value&#10;Paid in capital&#10;Retained earnings&#10;Treasury stock&#10;Net Working Capital = Current Assets – Current Liabilities&#10;Stockholders' Equity = Total Assets – Total Liabil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63359" y="1752600"/>
            <a:ext cx="6371816" cy="4604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551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0588"/>
            <a:ext cx="8182896" cy="553998"/>
          </a:xfrm>
        </p:spPr>
        <p:txBody>
          <a:bodyPr wrap="square">
            <a:spAutoFit/>
          </a:bodyPr>
          <a:lstStyle/>
          <a:p>
            <a:r>
              <a:rPr lang="en-US" altLang="en-US" sz="3600" dirty="0">
                <a:latin typeface="+mj-lt"/>
              </a:rPr>
              <a:t>Balance Sheet Terms: Assets </a:t>
            </a:r>
            <a:r>
              <a:rPr lang="en-US" altLang="en-US" sz="2800" dirty="0">
                <a:latin typeface="+mj-lt"/>
              </a:rPr>
              <a:t>(1 of 2)</a:t>
            </a:r>
            <a:endParaRPr lang="en-US" sz="2800" dirty="0">
              <a:latin typeface="+mj-lt"/>
            </a:endParaRPr>
          </a:p>
        </p:txBody>
      </p:sp>
      <p:sp>
        <p:nvSpPr>
          <p:cNvPr id="3" name="Content Placeholder 2"/>
          <p:cNvSpPr>
            <a:spLocks noGrp="1"/>
          </p:cNvSpPr>
          <p:nvPr>
            <p:ph idx="1"/>
          </p:nvPr>
        </p:nvSpPr>
        <p:spPr>
          <a:xfrm>
            <a:off x="437536" y="1219200"/>
            <a:ext cx="8173064" cy="4001095"/>
          </a:xfrm>
        </p:spPr>
        <p:txBody>
          <a:bodyPr wrap="square">
            <a:spAutoFit/>
          </a:bodyPr>
          <a:lstStyle/>
          <a:p>
            <a:r>
              <a:rPr lang="en-US" altLang="en-US" sz="2400" b="1" dirty="0">
                <a:ea typeface="ＭＳ Ｐゴシック" pitchFamily="34" charset="-128"/>
              </a:rPr>
              <a:t>Current assets</a:t>
            </a:r>
            <a:r>
              <a:rPr lang="en-US" altLang="en-US" sz="2400" dirty="0">
                <a:ea typeface="ＭＳ Ｐゴシック" pitchFamily="34" charset="-128"/>
              </a:rPr>
              <a:t> comprise assets that are relatively liquid, or expected to be converted into cash within 12 months. Current assets typically include:</a:t>
            </a:r>
          </a:p>
          <a:p>
            <a:pPr lvl="1"/>
            <a:r>
              <a:rPr lang="en-US" altLang="en-US" sz="2400" dirty="0"/>
              <a:t>Cash</a:t>
            </a:r>
          </a:p>
          <a:p>
            <a:pPr lvl="1"/>
            <a:r>
              <a:rPr lang="en-US" altLang="en-US" sz="2400" dirty="0"/>
              <a:t>Accounts receivable (payments due from customers who buy on credit)</a:t>
            </a:r>
          </a:p>
          <a:p>
            <a:pPr lvl="1"/>
            <a:r>
              <a:rPr lang="en-US" altLang="en-US" sz="2400" dirty="0"/>
              <a:t>Inventory (raw materials, work in process, and finished goods held for eventual sale)</a:t>
            </a:r>
          </a:p>
          <a:p>
            <a:pPr lvl="1"/>
            <a:r>
              <a:rPr lang="en-US" altLang="en-US" sz="2400" dirty="0"/>
              <a:t>Other assets (e.g., prepaid expenses are items paid for in advance)</a:t>
            </a:r>
            <a:endParaRPr lang="en-US" sz="2400" dirty="0"/>
          </a:p>
        </p:txBody>
      </p:sp>
    </p:spTree>
    <p:extLst>
      <p:ext uri="{BB962C8B-B14F-4D97-AF65-F5344CB8AC3E}">
        <p14:creationId xmlns:p14="http://schemas.microsoft.com/office/powerpoint/2010/main" val="3091327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wrap="square">
            <a:spAutoFit/>
          </a:bodyPr>
          <a:lstStyle/>
          <a:p>
            <a:r>
              <a:rPr lang="en-US" altLang="en-US" sz="3600" dirty="0">
                <a:latin typeface="+mj-lt"/>
              </a:rPr>
              <a:t>Balance Sheet Terms: Assets </a:t>
            </a:r>
            <a:r>
              <a:rPr lang="en-US" altLang="en-US" sz="2800" dirty="0">
                <a:latin typeface="+mj-lt"/>
              </a:rPr>
              <a:t>(2 of 2)</a:t>
            </a:r>
            <a:endParaRPr lang="en-US" sz="2800" dirty="0">
              <a:latin typeface="+mj-lt"/>
            </a:endParaRPr>
          </a:p>
        </p:txBody>
      </p:sp>
      <p:sp>
        <p:nvSpPr>
          <p:cNvPr id="4" name="Content Placeholder 3"/>
          <p:cNvSpPr>
            <a:spLocks noGrp="1"/>
          </p:cNvSpPr>
          <p:nvPr>
            <p:ph idx="13"/>
          </p:nvPr>
        </p:nvSpPr>
        <p:spPr>
          <a:xfrm>
            <a:off x="438150" y="1219200"/>
            <a:ext cx="8229600" cy="369332"/>
          </a:xfrm>
        </p:spPr>
        <p:txBody>
          <a:bodyPr>
            <a:spAutoFit/>
          </a:bodyPr>
          <a:lstStyle/>
          <a:p>
            <a:pPr marL="0" indent="0">
              <a:buNone/>
            </a:pPr>
            <a:r>
              <a:rPr lang="en-IN" altLang="en-US" sz="2400" b="1" dirty="0">
                <a:ea typeface="ＭＳ Ｐゴシック" pitchFamily="34" charset="-128"/>
              </a:rPr>
              <a:t>Long-Term Asset</a:t>
            </a:r>
          </a:p>
        </p:txBody>
      </p:sp>
      <p:sp>
        <p:nvSpPr>
          <p:cNvPr id="3" name="Content Placeholder 2"/>
          <p:cNvSpPr>
            <a:spLocks noGrp="1"/>
          </p:cNvSpPr>
          <p:nvPr>
            <p:ph idx="1"/>
          </p:nvPr>
        </p:nvSpPr>
        <p:spPr>
          <a:xfrm>
            <a:off x="438150" y="1905000"/>
            <a:ext cx="8229600" cy="1631216"/>
          </a:xfrm>
        </p:spPr>
        <p:txBody>
          <a:bodyPr wrap="square">
            <a:spAutoFit/>
          </a:bodyPr>
          <a:lstStyle/>
          <a:p>
            <a:r>
              <a:rPr lang="en-IN" altLang="en-US" sz="2400" b="1" dirty="0">
                <a:ea typeface="ＭＳ Ｐゴシック" pitchFamily="34" charset="-128"/>
              </a:rPr>
              <a:t>Fixed Assets</a:t>
            </a:r>
          </a:p>
          <a:p>
            <a:pPr lvl="1"/>
            <a:r>
              <a:rPr lang="en-IN" altLang="en-US" sz="2400" dirty="0">
                <a:ea typeface="ＭＳ Ｐゴシック" pitchFamily="34" charset="-128"/>
              </a:rPr>
              <a:t>Include assets that will be used for more than one year. Fixed assets typically include:</a:t>
            </a:r>
          </a:p>
          <a:p>
            <a:pPr lvl="2"/>
            <a:r>
              <a:rPr lang="en-IN" altLang="en-US" sz="2400" dirty="0">
                <a:ea typeface="ＭＳ Ｐゴシック" pitchFamily="34" charset="-128"/>
              </a:rPr>
              <a:t>Machinery and equipment, buildings, land</a:t>
            </a:r>
          </a:p>
        </p:txBody>
      </p:sp>
      <p:sp>
        <p:nvSpPr>
          <p:cNvPr id="8" name="Content Placeholder 7"/>
          <p:cNvSpPr>
            <a:spLocks noGrp="1"/>
          </p:cNvSpPr>
          <p:nvPr>
            <p:ph idx="17"/>
          </p:nvPr>
        </p:nvSpPr>
        <p:spPr>
          <a:xfrm>
            <a:off x="438150" y="3681931"/>
            <a:ext cx="8229600" cy="1554272"/>
          </a:xfrm>
        </p:spPr>
        <p:txBody>
          <a:bodyPr>
            <a:spAutoFit/>
          </a:bodyPr>
          <a:lstStyle/>
          <a:p>
            <a:r>
              <a:rPr lang="en-IN" altLang="en-US" sz="2400" b="1" dirty="0">
                <a:ea typeface="ＭＳ Ｐゴシック" pitchFamily="34" charset="-128"/>
              </a:rPr>
              <a:t>Other Assets</a:t>
            </a:r>
          </a:p>
          <a:p>
            <a:pPr lvl="1"/>
            <a:r>
              <a:rPr lang="en-IN" altLang="en-US" sz="2400" dirty="0">
                <a:ea typeface="ＭＳ Ｐゴシック" pitchFamily="34" charset="-128"/>
              </a:rPr>
              <a:t>Assets that are neither current assets nor fixed assets. They may include long-term investments and intangible assets such as patents, copyrights, and goodwill.</a:t>
            </a:r>
          </a:p>
        </p:txBody>
      </p:sp>
    </p:spTree>
    <p:extLst>
      <p:ext uri="{BB962C8B-B14F-4D97-AF65-F5344CB8AC3E}">
        <p14:creationId xmlns:p14="http://schemas.microsoft.com/office/powerpoint/2010/main" val="1195798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07353"/>
            <a:ext cx="7204996" cy="984885"/>
          </a:xfrm>
        </p:spPr>
        <p:txBody>
          <a:bodyPr wrap="square">
            <a:spAutoFit/>
          </a:bodyPr>
          <a:lstStyle/>
          <a:p>
            <a:r>
              <a:rPr lang="en-US" altLang="en-US" sz="3600" dirty="0">
                <a:latin typeface="+mj-lt"/>
              </a:rPr>
              <a:t>Balance Sheet Terms: Liabilities </a:t>
            </a:r>
            <a:r>
              <a:rPr lang="en-US" altLang="en-US" sz="2800" dirty="0">
                <a:latin typeface="+mj-lt"/>
              </a:rPr>
              <a:t>(1 of 2)</a:t>
            </a:r>
            <a:endParaRPr lang="en-US" sz="2800" dirty="0">
              <a:latin typeface="+mj-lt"/>
            </a:endParaRPr>
          </a:p>
        </p:txBody>
      </p:sp>
      <p:sp>
        <p:nvSpPr>
          <p:cNvPr id="3" name="Content Placeholder 2"/>
          <p:cNvSpPr>
            <a:spLocks noGrp="1"/>
          </p:cNvSpPr>
          <p:nvPr>
            <p:ph idx="1"/>
          </p:nvPr>
        </p:nvSpPr>
        <p:spPr>
          <a:xfrm>
            <a:off x="428011" y="1906845"/>
            <a:ext cx="8182589" cy="2369880"/>
          </a:xfrm>
        </p:spPr>
        <p:txBody>
          <a:bodyPr wrap="square">
            <a:spAutoFit/>
          </a:bodyPr>
          <a:lstStyle/>
          <a:p>
            <a:r>
              <a:rPr lang="en-US" altLang="en-US" sz="2400" b="1" dirty="0">
                <a:ea typeface="ＭＳ Ｐゴシック" pitchFamily="34" charset="-128"/>
              </a:rPr>
              <a:t>Debt (Liabilities)</a:t>
            </a:r>
          </a:p>
          <a:p>
            <a:pPr lvl="1"/>
            <a:r>
              <a:rPr lang="en-US" altLang="en-US" sz="2400" dirty="0"/>
              <a:t>Money that has been borrowed from a creditor and must be repaid at some predetermined date.</a:t>
            </a:r>
          </a:p>
          <a:p>
            <a:pPr lvl="1"/>
            <a:r>
              <a:rPr lang="en-US" altLang="en-US" sz="2400" dirty="0"/>
              <a:t>Debt could be </a:t>
            </a:r>
            <a:r>
              <a:rPr lang="en-US" altLang="en-US" sz="2400" b="1" dirty="0"/>
              <a:t>current</a:t>
            </a:r>
            <a:r>
              <a:rPr lang="en-US" altLang="en-US" sz="2400" dirty="0"/>
              <a:t> (must be repaid within 12 months) or </a:t>
            </a:r>
            <a:r>
              <a:rPr lang="en-US" altLang="en-US" sz="2400" b="1" dirty="0"/>
              <a:t>long-term</a:t>
            </a:r>
            <a:r>
              <a:rPr lang="en-US" altLang="en-US" sz="2400" dirty="0"/>
              <a:t> (repayment time exceeds one year).</a:t>
            </a:r>
            <a:endParaRPr lang="en-US" sz="2400" dirty="0"/>
          </a:p>
        </p:txBody>
      </p:sp>
    </p:spTree>
    <p:extLst>
      <p:ext uri="{BB962C8B-B14F-4D97-AF65-F5344CB8AC3E}">
        <p14:creationId xmlns:p14="http://schemas.microsoft.com/office/powerpoint/2010/main" val="3936052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311" y="406537"/>
            <a:ext cx="7280889" cy="984885"/>
          </a:xfrm>
        </p:spPr>
        <p:txBody>
          <a:bodyPr wrap="square">
            <a:spAutoFit/>
          </a:bodyPr>
          <a:lstStyle/>
          <a:p>
            <a:r>
              <a:rPr lang="en-US" altLang="en-US" sz="3600" dirty="0">
                <a:latin typeface="+mj-lt"/>
              </a:rPr>
              <a:t>Balance Sheet Terms: Liabilities </a:t>
            </a:r>
            <a:r>
              <a:rPr lang="en-US" altLang="en-US" sz="2800" dirty="0">
                <a:latin typeface="+mj-lt"/>
              </a:rPr>
              <a:t>(2 of 2)</a:t>
            </a:r>
            <a:endParaRPr lang="en-US" sz="2000" dirty="0">
              <a:latin typeface="+mj-lt"/>
            </a:endParaRPr>
          </a:p>
        </p:txBody>
      </p:sp>
      <p:sp>
        <p:nvSpPr>
          <p:cNvPr id="3" name="Content Placeholder 2"/>
          <p:cNvSpPr>
            <a:spLocks noGrp="1"/>
          </p:cNvSpPr>
          <p:nvPr>
            <p:ph idx="1"/>
          </p:nvPr>
        </p:nvSpPr>
        <p:spPr>
          <a:xfrm>
            <a:off x="429930" y="1556792"/>
            <a:ext cx="8077200" cy="3477875"/>
          </a:xfrm>
        </p:spPr>
        <p:txBody>
          <a:bodyPr>
            <a:spAutoFit/>
          </a:bodyPr>
          <a:lstStyle/>
          <a:p>
            <a:r>
              <a:rPr lang="en-US" altLang="en-US" sz="2000" b="1" dirty="0">
                <a:ea typeface="ＭＳ Ｐゴシック" pitchFamily="34" charset="-128"/>
              </a:rPr>
              <a:t>Short-Term Debt (Current Liabilities)</a:t>
            </a:r>
          </a:p>
          <a:p>
            <a:pPr lvl="1"/>
            <a:r>
              <a:rPr lang="en-US" altLang="en-US" sz="2000" dirty="0"/>
              <a:t>Accounts payable (Credit extended by suppliers to a firm when it purchases inventories)</a:t>
            </a:r>
          </a:p>
          <a:p>
            <a:pPr lvl="1"/>
            <a:r>
              <a:rPr lang="en-US" altLang="en-US" sz="2000" dirty="0"/>
              <a:t>Accrued expenses (Short-term liabilities incurred in the firm’s operations but not yet paid for)</a:t>
            </a:r>
          </a:p>
          <a:p>
            <a:pPr lvl="1"/>
            <a:r>
              <a:rPr lang="en-US" altLang="en-US" sz="2000" dirty="0"/>
              <a:t>Short-term notes (Borrowings from a bank or lending institution due and payable within 12 months)</a:t>
            </a:r>
            <a:endParaRPr lang="en-US" altLang="en-US" sz="2000" b="1" dirty="0">
              <a:ea typeface="ＭＳ Ｐゴシック" pitchFamily="34" charset="-128"/>
            </a:endParaRPr>
          </a:p>
          <a:p>
            <a:r>
              <a:rPr lang="en-US" altLang="en-US" sz="2000" b="1" dirty="0">
                <a:ea typeface="ＭＳ Ｐゴシック" pitchFamily="34" charset="-128"/>
              </a:rPr>
              <a:t>Long-Term Debt</a:t>
            </a:r>
          </a:p>
          <a:p>
            <a:pPr lvl="1"/>
            <a:r>
              <a:rPr lang="en-US" altLang="en-US" sz="2000" dirty="0"/>
              <a:t>Borrowings from banks and other sources for more than one year</a:t>
            </a:r>
            <a:endParaRPr lang="en-US" sz="2000" dirty="0"/>
          </a:p>
        </p:txBody>
      </p:sp>
    </p:spTree>
    <p:extLst>
      <p:ext uri="{BB962C8B-B14F-4D97-AF65-F5344CB8AC3E}">
        <p14:creationId xmlns:p14="http://schemas.microsoft.com/office/powerpoint/2010/main" val="3554141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0654"/>
            <a:ext cx="8182896" cy="553998"/>
          </a:xfrm>
        </p:spPr>
        <p:txBody>
          <a:bodyPr wrap="square">
            <a:spAutoFit/>
          </a:bodyPr>
          <a:lstStyle/>
          <a:p>
            <a:r>
              <a:rPr lang="en-US" altLang="en-US" sz="3600" dirty="0">
                <a:latin typeface="+mj-lt"/>
              </a:rPr>
              <a:t>Balance Sheet Terms: Equity</a:t>
            </a:r>
            <a:endParaRPr lang="en-US" sz="3600" dirty="0">
              <a:latin typeface="+mj-lt"/>
            </a:endParaRPr>
          </a:p>
        </p:txBody>
      </p:sp>
      <p:sp>
        <p:nvSpPr>
          <p:cNvPr id="3" name="Content Placeholder 2"/>
          <p:cNvSpPr>
            <a:spLocks noGrp="1"/>
          </p:cNvSpPr>
          <p:nvPr>
            <p:ph idx="1"/>
          </p:nvPr>
        </p:nvSpPr>
        <p:spPr>
          <a:xfrm>
            <a:off x="437536" y="1216752"/>
            <a:ext cx="8173064" cy="3046988"/>
          </a:xfrm>
        </p:spPr>
        <p:txBody>
          <a:bodyPr wrap="square">
            <a:spAutoFit/>
          </a:bodyPr>
          <a:lstStyle/>
          <a:p>
            <a:r>
              <a:rPr lang="en-US" altLang="en-US" sz="2000" b="1" dirty="0">
                <a:ea typeface="ＭＳ Ｐゴシック" pitchFamily="34" charset="-128"/>
              </a:rPr>
              <a:t>Equity: </a:t>
            </a:r>
            <a:r>
              <a:rPr lang="en-US" altLang="en-US" sz="2000" dirty="0">
                <a:ea typeface="ＭＳ Ｐゴシック" pitchFamily="34" charset="-128"/>
              </a:rPr>
              <a:t>Shareholder’s investment in the firm in the form of preferred stock and common stock. Preferred stockholders enjoy preference with regard to payment of dividend and seniority at settlement of bankruptcy claims.</a:t>
            </a:r>
          </a:p>
          <a:p>
            <a:r>
              <a:rPr lang="en-US" altLang="en-US" sz="2000" b="1" dirty="0">
                <a:ea typeface="ＭＳ Ｐゴシック" pitchFamily="34" charset="-128"/>
              </a:rPr>
              <a:t>Treasury Stock: </a:t>
            </a:r>
            <a:r>
              <a:rPr lang="en-US" altLang="en-US" sz="2000" dirty="0">
                <a:ea typeface="ＭＳ Ｐゴシック" pitchFamily="34" charset="-128"/>
              </a:rPr>
              <a:t>Stock that have been repurchased by the company</a:t>
            </a:r>
          </a:p>
          <a:p>
            <a:r>
              <a:rPr lang="en-US" altLang="en-US" sz="2000" b="1" dirty="0">
                <a:ea typeface="ＭＳ Ｐゴシック" pitchFamily="34" charset="-128"/>
              </a:rPr>
              <a:t>Retained Earnings: </a:t>
            </a:r>
            <a:r>
              <a:rPr lang="en-US" altLang="en-US" sz="2000" dirty="0">
                <a:ea typeface="ＭＳ Ｐゴシック" pitchFamily="34" charset="-128"/>
              </a:rPr>
              <a:t>Cumulative total of all the net income over the life of the firm, less common stock dividends that have been paid out over the years</a:t>
            </a:r>
          </a:p>
          <a:p>
            <a:pPr lvl="1"/>
            <a:r>
              <a:rPr lang="en-US" altLang="en-US" sz="2000" dirty="0">
                <a:ea typeface="ＭＳ Ｐゴシック" pitchFamily="34" charset="-128"/>
              </a:rPr>
              <a:t>Note that retained earnings are not equal to hard cash!</a:t>
            </a:r>
            <a:endParaRPr lang="en-US" sz="2000" dirty="0"/>
          </a:p>
        </p:txBody>
      </p:sp>
    </p:spTree>
    <p:extLst>
      <p:ext uri="{BB962C8B-B14F-4D97-AF65-F5344CB8AC3E}">
        <p14:creationId xmlns:p14="http://schemas.microsoft.com/office/powerpoint/2010/main" val="3187906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1522"/>
            <a:ext cx="8229600" cy="553998"/>
          </a:xfrm>
        </p:spPr>
        <p:txBody>
          <a:bodyPr>
            <a:spAutoFit/>
          </a:bodyPr>
          <a:lstStyle/>
          <a:p>
            <a:r>
              <a:rPr lang="en-US" altLang="en-US" sz="3600" dirty="0">
                <a:latin typeface="+mj-lt"/>
                <a:ea typeface="ＭＳ Ｐゴシック" pitchFamily="34" charset="-128"/>
              </a:rPr>
              <a:t>Balance Sheet: A = L + E</a:t>
            </a:r>
            <a:endParaRPr lang="en-US" sz="3600" dirty="0">
              <a:latin typeface="+mj-lt"/>
            </a:endParaRPr>
          </a:p>
        </p:txBody>
      </p:sp>
      <p:sp>
        <p:nvSpPr>
          <p:cNvPr id="3" name="Content Placeholder 2"/>
          <p:cNvSpPr>
            <a:spLocks noGrp="1"/>
          </p:cNvSpPr>
          <p:nvPr>
            <p:ph idx="1"/>
          </p:nvPr>
        </p:nvSpPr>
        <p:spPr>
          <a:xfrm>
            <a:off x="437536" y="1216752"/>
            <a:ext cx="3124200" cy="1708160"/>
          </a:xfrm>
        </p:spPr>
        <p:txBody>
          <a:bodyPr>
            <a:spAutoFit/>
          </a:bodyPr>
          <a:lstStyle/>
          <a:p>
            <a:r>
              <a:rPr lang="en-US" sz="2400" dirty="0"/>
              <a:t>Assets (A)</a:t>
            </a:r>
          </a:p>
          <a:p>
            <a:pPr lvl="1"/>
            <a:r>
              <a:rPr lang="en-US" sz="2400" dirty="0"/>
              <a:t>Current Assets</a:t>
            </a:r>
          </a:p>
          <a:p>
            <a:pPr lvl="1"/>
            <a:r>
              <a:rPr lang="en-US" sz="2400" dirty="0"/>
              <a:t>Fixed Assets</a:t>
            </a:r>
          </a:p>
          <a:p>
            <a:pPr lvl="2"/>
            <a:r>
              <a:rPr lang="en-US" sz="2400" b="1" dirty="0"/>
              <a:t>Total Assets</a:t>
            </a:r>
          </a:p>
        </p:txBody>
      </p:sp>
      <p:sp>
        <p:nvSpPr>
          <p:cNvPr id="4" name="Content Placeholder 3"/>
          <p:cNvSpPr>
            <a:spLocks noGrp="1"/>
          </p:cNvSpPr>
          <p:nvPr>
            <p:ph idx="13"/>
          </p:nvPr>
        </p:nvSpPr>
        <p:spPr>
          <a:xfrm>
            <a:off x="3809134" y="1219200"/>
            <a:ext cx="4772891" cy="4501232"/>
          </a:xfrm>
        </p:spPr>
        <p:txBody>
          <a:bodyPr wrap="square">
            <a:spAutoFit/>
          </a:bodyPr>
          <a:lstStyle/>
          <a:p>
            <a:r>
              <a:rPr lang="en-US" sz="2400" dirty="0"/>
              <a:t>Liabilities (L)</a:t>
            </a:r>
          </a:p>
          <a:p>
            <a:pPr lvl="1"/>
            <a:r>
              <a:rPr lang="en-US" sz="2400" dirty="0"/>
              <a:t>Current Liabilities</a:t>
            </a:r>
          </a:p>
          <a:p>
            <a:pPr lvl="1"/>
            <a:r>
              <a:rPr lang="en-US" sz="2400" dirty="0"/>
              <a:t>Long-Term Liabilities</a:t>
            </a:r>
          </a:p>
          <a:p>
            <a:pPr lvl="2"/>
            <a:r>
              <a:rPr lang="en-US" sz="2400" b="1" dirty="0"/>
              <a:t>Total Liabilities</a:t>
            </a:r>
          </a:p>
          <a:p>
            <a:r>
              <a:rPr lang="en-US" sz="2400" dirty="0"/>
              <a:t>Owner’s Equity (E)</a:t>
            </a:r>
          </a:p>
          <a:p>
            <a:pPr lvl="1"/>
            <a:r>
              <a:rPr lang="en-US" sz="2400" dirty="0"/>
              <a:t>Preferred Stock</a:t>
            </a:r>
          </a:p>
          <a:p>
            <a:pPr lvl="1"/>
            <a:r>
              <a:rPr lang="en-US" sz="2400" dirty="0"/>
              <a:t>Common Stock</a:t>
            </a:r>
          </a:p>
          <a:p>
            <a:pPr lvl="1"/>
            <a:r>
              <a:rPr lang="en-US" sz="2400" dirty="0"/>
              <a:t>Retained Earnings</a:t>
            </a:r>
          </a:p>
          <a:p>
            <a:pPr lvl="2"/>
            <a:r>
              <a:rPr lang="en-US" sz="2400" dirty="0"/>
              <a:t>Total Owner’s Equity</a:t>
            </a:r>
          </a:p>
          <a:p>
            <a:pPr lvl="2"/>
            <a:r>
              <a:rPr lang="en-US" sz="2400" b="1" dirty="0"/>
              <a:t>Total Liabilities + Equity</a:t>
            </a:r>
            <a:endParaRPr lang="en-IN" sz="2400" b="1" dirty="0"/>
          </a:p>
        </p:txBody>
      </p:sp>
    </p:spTree>
    <p:extLst>
      <p:ext uri="{BB962C8B-B14F-4D97-AF65-F5344CB8AC3E}">
        <p14:creationId xmlns:p14="http://schemas.microsoft.com/office/powerpoint/2010/main" val="2830414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732"/>
            <a:ext cx="8163232" cy="1107996"/>
          </a:xfrm>
        </p:spPr>
        <p:txBody>
          <a:bodyPr wrap="square">
            <a:spAutoFit/>
          </a:bodyPr>
          <a:lstStyle/>
          <a:p>
            <a:r>
              <a:rPr lang="en-IN" sz="2400" dirty="0">
                <a:latin typeface="+mj-lt"/>
              </a:rPr>
              <a:t>Table 3.2 Walmart Balance Sheet for Years Ending January 31, 2017 and January 31, 2018 (expressed in millions)</a:t>
            </a:r>
            <a:r>
              <a:rPr lang="en-US" sz="2400" dirty="0">
                <a:latin typeface="+mj-lt"/>
              </a:rPr>
              <a:t> </a:t>
            </a:r>
            <a:r>
              <a:rPr lang="en-US" sz="1800" dirty="0">
                <a:latin typeface="+mj-lt"/>
              </a:rPr>
              <a:t>(1 of 4)</a:t>
            </a:r>
          </a:p>
        </p:txBody>
      </p:sp>
      <p:graphicFrame>
        <p:nvGraphicFramePr>
          <p:cNvPr id="4" name="Table 3"/>
          <p:cNvGraphicFramePr>
            <a:graphicFrameLocks noGrp="1"/>
          </p:cNvGraphicFramePr>
          <p:nvPr/>
        </p:nvGraphicFramePr>
        <p:xfrm>
          <a:off x="533400" y="1791928"/>
          <a:ext cx="8077200" cy="4236720"/>
        </p:xfrm>
        <a:graphic>
          <a:graphicData uri="http://schemas.openxmlformats.org/drawingml/2006/table">
            <a:tbl>
              <a:tblPr firstRow="1" bandRow="1">
                <a:tableStyleId>{3B4B98B0-60AC-42C2-AFA5-B58CD77FA1E5}</a:tableStyleId>
              </a:tblPr>
              <a:tblGrid>
                <a:gridCol w="2769999">
                  <a:extLst>
                    <a:ext uri="{9D8B030D-6E8A-4147-A177-3AD203B41FA5}">
                      <a16:colId xmlns:a16="http://schemas.microsoft.com/office/drawing/2014/main" val="20000"/>
                    </a:ext>
                  </a:extLst>
                </a:gridCol>
                <a:gridCol w="1357959">
                  <a:extLst>
                    <a:ext uri="{9D8B030D-6E8A-4147-A177-3AD203B41FA5}">
                      <a16:colId xmlns:a16="http://schemas.microsoft.com/office/drawing/2014/main" val="20001"/>
                    </a:ext>
                  </a:extLst>
                </a:gridCol>
                <a:gridCol w="1357959">
                  <a:extLst>
                    <a:ext uri="{9D8B030D-6E8A-4147-A177-3AD203B41FA5}">
                      <a16:colId xmlns:a16="http://schemas.microsoft.com/office/drawing/2014/main" val="20002"/>
                    </a:ext>
                  </a:extLst>
                </a:gridCol>
                <a:gridCol w="1215016">
                  <a:extLst>
                    <a:ext uri="{9D8B030D-6E8A-4147-A177-3AD203B41FA5}">
                      <a16:colId xmlns:a16="http://schemas.microsoft.com/office/drawing/2014/main" val="20003"/>
                    </a:ext>
                  </a:extLst>
                </a:gridCol>
                <a:gridCol w="1376267">
                  <a:extLst>
                    <a:ext uri="{9D8B030D-6E8A-4147-A177-3AD203B41FA5}">
                      <a16:colId xmlns:a16="http://schemas.microsoft.com/office/drawing/2014/main" val="20004"/>
                    </a:ext>
                  </a:extLst>
                </a:gridCol>
              </a:tblGrid>
              <a:tr h="1016914">
                <a:tc>
                  <a:txBody>
                    <a:bodyPr/>
                    <a:lstStyle/>
                    <a:p>
                      <a:pPr algn="ctr"/>
                      <a:r>
                        <a:rPr lang="en-US" sz="1600" dirty="0">
                          <a:solidFill>
                            <a:schemeClr val="bg1"/>
                          </a:solidFill>
                        </a:rPr>
                        <a:t>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a:t>
                      </a:r>
                    </a:p>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19601">
                <a:tc>
                  <a:txBody>
                    <a:bodyPr/>
                    <a:lstStyle/>
                    <a:p>
                      <a:pPr algn="l"/>
                      <a:r>
                        <a:rPr lang="en-US" sz="1600" b="0" dirty="0">
                          <a:solidFill>
                            <a:schemeClr val="tx1"/>
                          </a:solidFill>
                        </a:rPr>
                        <a:t>Cash and cash equivalents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$6,867</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$6,756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3.3%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9601">
                <a:tc>
                  <a:txBody>
                    <a:bodyPr/>
                    <a:lstStyle/>
                    <a:p>
                      <a:pPr algn="l"/>
                      <a:r>
                        <a:rPr lang="en-US" sz="16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2.9%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5,614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9601">
                <a:tc>
                  <a:txBody>
                    <a:bodyPr/>
                    <a:lstStyle/>
                    <a:p>
                      <a:pPr algn="l"/>
                      <a:r>
                        <a:rPr lang="en-US" sz="16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21.7%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43,783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21.4%</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552039">
                <a:tc>
                  <a:txBody>
                    <a:bodyPr/>
                    <a:lstStyle/>
                    <a:p>
                      <a:pPr algn="l"/>
                      <a:r>
                        <a:rPr lang="en-US" sz="160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3,511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19601">
                <a:tc>
                  <a:txBody>
                    <a:bodyPr/>
                    <a:lstStyle/>
                    <a:p>
                      <a:pPr algn="l"/>
                      <a:r>
                        <a:rPr lang="en-US" sz="1600" dirty="0">
                          <a:solidFill>
                            <a:schemeClr val="tx1"/>
                          </a:solidFill>
                        </a:rPr>
                        <a:t>Total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$57,689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29.0%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$59,664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19601">
                <a:tc>
                  <a:txBody>
                    <a:bodyPr/>
                    <a:lstStyle/>
                    <a:p>
                      <a:pPr algn="l"/>
                      <a:r>
                        <a:rPr lang="en-US" sz="16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96.1%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$202,298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98.9%</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552039">
                <a:tc>
                  <a:txBody>
                    <a:bodyPr/>
                    <a:lstStyle/>
                    <a:p>
                      <a:pPr algn="l"/>
                      <a:r>
                        <a:rPr lang="en-US" sz="1600" dirty="0">
                          <a:solidFill>
                            <a:schemeClr val="tx1"/>
                          </a:solidFill>
                        </a:rPr>
                        <a:t>Less</a:t>
                      </a:r>
                      <a:r>
                        <a:rPr lang="en-US" sz="1600" baseline="0" dirty="0">
                          <a:solidFill>
                            <a:schemeClr val="tx1"/>
                          </a:solidFill>
                        </a:rPr>
                        <a:t> a</a:t>
                      </a:r>
                      <a:r>
                        <a:rPr lang="en-US" sz="1600" dirty="0">
                          <a:solidFill>
                            <a:schemeClr val="tx1"/>
                          </a:solidFill>
                        </a:rPr>
                        <a:t>ccumulated depreciation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(76,951)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–38.7%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(87,480)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–42.8%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319601">
                <a:tc>
                  <a:txBody>
                    <a:bodyPr/>
                    <a:lstStyle/>
                    <a:p>
                      <a:pPr algn="l"/>
                      <a:r>
                        <a:rPr lang="en-US" sz="1600" dirty="0">
                          <a:solidFill>
                            <a:schemeClr val="tx1"/>
                          </a:solidFill>
                        </a:rPr>
                        <a:t>Net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$114,178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57.4%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$114,818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56.1%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55217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486"/>
            <a:ext cx="8010832" cy="1107996"/>
          </a:xfrm>
        </p:spPr>
        <p:txBody>
          <a:bodyPr wrap="square">
            <a:spAutoFit/>
          </a:bodyPr>
          <a:lstStyle/>
          <a:p>
            <a:r>
              <a:rPr lang="en-IN" sz="2400" dirty="0">
                <a:latin typeface="Arial"/>
              </a:rPr>
              <a:t>Table 3.2 Walmart Balance Sheet for Years Ending January 31, 2017 and January 31, 2018 (expressed in millions)</a:t>
            </a:r>
            <a:r>
              <a:rPr lang="en-US" sz="2400" dirty="0">
                <a:latin typeface="Arial"/>
              </a:rPr>
              <a:t> </a:t>
            </a:r>
            <a:r>
              <a:rPr lang="en-US" sz="1800" dirty="0">
                <a:latin typeface="Arial"/>
              </a:rPr>
              <a:t>(2 of 4)</a:t>
            </a:r>
            <a:endParaRPr lang="en-US" sz="1800" dirty="0">
              <a:latin typeface="+mj-lt"/>
            </a:endParaRPr>
          </a:p>
        </p:txBody>
      </p:sp>
      <p:graphicFrame>
        <p:nvGraphicFramePr>
          <p:cNvPr id="4" name="Table 3"/>
          <p:cNvGraphicFramePr>
            <a:graphicFrameLocks noGrp="1"/>
          </p:cNvGraphicFramePr>
          <p:nvPr/>
        </p:nvGraphicFramePr>
        <p:xfrm>
          <a:off x="533400" y="1752600"/>
          <a:ext cx="8077200" cy="3992880"/>
        </p:xfrm>
        <a:graphic>
          <a:graphicData uri="http://schemas.openxmlformats.org/drawingml/2006/table">
            <a:tbl>
              <a:tblPr firstRow="1" bandRow="1">
                <a:tableStyleId>{3B4B98B0-60AC-42C2-AFA5-B58CD77FA1E5}</a:tableStyleId>
              </a:tblPr>
              <a:tblGrid>
                <a:gridCol w="2914650">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066800">
                  <a:extLst>
                    <a:ext uri="{9D8B030D-6E8A-4147-A177-3AD203B41FA5}">
                      <a16:colId xmlns:a16="http://schemas.microsoft.com/office/drawing/2014/main" val="20003"/>
                    </a:ext>
                  </a:extLst>
                </a:gridCol>
                <a:gridCol w="1428750">
                  <a:extLst>
                    <a:ext uri="{9D8B030D-6E8A-4147-A177-3AD203B41FA5}">
                      <a16:colId xmlns:a16="http://schemas.microsoft.com/office/drawing/2014/main" val="20004"/>
                    </a:ext>
                  </a:extLst>
                </a:gridCol>
              </a:tblGrid>
              <a:tr h="991375">
                <a:tc>
                  <a:txBody>
                    <a:bodyPr/>
                    <a:lstStyle/>
                    <a:p>
                      <a:pPr algn="l"/>
                      <a:r>
                        <a:rPr lang="en-US" sz="16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538175">
                <a:tc>
                  <a:txBody>
                    <a:bodyPr/>
                    <a:lstStyle/>
                    <a:p>
                      <a:pPr algn="l"/>
                      <a:r>
                        <a:rPr lang="en-US" sz="16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13.6%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30,040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1575">
                <a:tc>
                  <a:txBody>
                    <a:bodyPr/>
                    <a:lstStyle/>
                    <a:p>
                      <a:pPr algn="l"/>
                      <a:r>
                        <a:rPr lang="en-US" sz="1600" b="0" dirty="0">
                          <a:solidFill>
                            <a:schemeClr val="tx1"/>
                          </a:solidFill>
                        </a:rPr>
                        <a:t>Total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1575">
                <a:tc>
                  <a:txBody>
                    <a:bodyPr/>
                    <a:lstStyle/>
                    <a:p>
                      <a:pPr algn="l"/>
                      <a:r>
                        <a:rPr lang="en-US" sz="1600" b="1" dirty="0">
                          <a:solidFill>
                            <a:schemeClr val="tx1"/>
                          </a:solidFill>
                        </a:rPr>
                        <a:t>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11575">
                <a:tc>
                  <a:txBody>
                    <a:bodyPr/>
                    <a:lstStyle/>
                    <a:p>
                      <a:pPr algn="l"/>
                      <a:r>
                        <a:rPr lang="en-US" sz="1600">
                          <a:solidFill>
                            <a:schemeClr val="tx1"/>
                          </a:solidFill>
                        </a:rPr>
                        <a:t>Current liabilities</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799644011"/>
                  </a:ext>
                </a:extLst>
              </a:tr>
              <a:tr h="311575">
                <a:tc>
                  <a:txBody>
                    <a:bodyPr/>
                    <a:lstStyle/>
                    <a:p>
                      <a:pPr algn="l"/>
                      <a:r>
                        <a:rPr lang="en-US" sz="160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20.8%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$46,510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216149870"/>
                  </a:ext>
                </a:extLst>
              </a:tr>
              <a:tr h="311575">
                <a:tc>
                  <a:txBody>
                    <a:bodyPr/>
                    <a:lstStyle/>
                    <a:p>
                      <a:pPr algn="l"/>
                      <a:r>
                        <a:rPr lang="en-US" sz="160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10.9%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24,031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599795367"/>
                  </a:ext>
                </a:extLst>
              </a:tr>
              <a:tr h="311575">
                <a:tc>
                  <a:txBody>
                    <a:bodyPr/>
                    <a:lstStyle/>
                    <a:p>
                      <a:pPr algn="l"/>
                      <a:r>
                        <a:rPr lang="en-US" sz="160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9,662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983923560"/>
                  </a:ext>
                </a:extLst>
              </a:tr>
              <a:tr h="311575">
                <a:tc>
                  <a:txBody>
                    <a:bodyPr/>
                    <a:lstStyle/>
                    <a:p>
                      <a:pPr algn="l"/>
                      <a:r>
                        <a:rPr lang="en-US" sz="1600" dirty="0">
                          <a:solidFill>
                            <a:schemeClr val="tx1"/>
                          </a:solidFill>
                        </a:rPr>
                        <a:t>Total current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$72,328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$80,203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053946914"/>
                  </a:ext>
                </a:extLst>
              </a:tr>
            </a:tbl>
          </a:graphicData>
        </a:graphic>
      </p:graphicFrame>
    </p:spTree>
    <p:extLst>
      <p:ext uri="{BB962C8B-B14F-4D97-AF65-F5344CB8AC3E}">
        <p14:creationId xmlns:p14="http://schemas.microsoft.com/office/powerpoint/2010/main" val="4073790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732"/>
            <a:ext cx="8153400" cy="1107996"/>
          </a:xfrm>
        </p:spPr>
        <p:txBody>
          <a:bodyPr wrap="square">
            <a:spAutoFit/>
          </a:bodyPr>
          <a:lstStyle/>
          <a:p>
            <a:r>
              <a:rPr lang="en-IN" sz="2400" dirty="0">
                <a:latin typeface="+mj-lt"/>
              </a:rPr>
              <a:t>Table 3.2 Walmart Balance Sheet for Years Ending January 31, 2017 and January 31, 2018 (expressed in millions)</a:t>
            </a:r>
            <a:r>
              <a:rPr lang="en-US" sz="2400" dirty="0">
                <a:latin typeface="+mj-lt"/>
              </a:rPr>
              <a:t> </a:t>
            </a:r>
            <a:r>
              <a:rPr lang="en-US" sz="1800" dirty="0">
                <a:latin typeface="+mj-lt"/>
              </a:rPr>
              <a:t>(3 of 4)</a:t>
            </a:r>
          </a:p>
        </p:txBody>
      </p:sp>
      <p:graphicFrame>
        <p:nvGraphicFramePr>
          <p:cNvPr id="4" name="Table 3"/>
          <p:cNvGraphicFramePr>
            <a:graphicFrameLocks noGrp="1"/>
          </p:cNvGraphicFramePr>
          <p:nvPr/>
        </p:nvGraphicFramePr>
        <p:xfrm>
          <a:off x="533400" y="1828800"/>
          <a:ext cx="8077200" cy="3749040"/>
        </p:xfrm>
        <a:graphic>
          <a:graphicData uri="http://schemas.openxmlformats.org/drawingml/2006/table">
            <a:tbl>
              <a:tblPr firstRow="1" bandRow="1">
                <a:tableStyleId>{3B4B98B0-60AC-42C2-AFA5-B58CD77FA1E5}</a:tableStyleId>
              </a:tblPr>
              <a:tblGrid>
                <a:gridCol w="2813945">
                  <a:extLst>
                    <a:ext uri="{9D8B030D-6E8A-4147-A177-3AD203B41FA5}">
                      <a16:colId xmlns:a16="http://schemas.microsoft.com/office/drawing/2014/main" val="20000"/>
                    </a:ext>
                  </a:extLst>
                </a:gridCol>
                <a:gridCol w="1224655">
                  <a:extLst>
                    <a:ext uri="{9D8B030D-6E8A-4147-A177-3AD203B41FA5}">
                      <a16:colId xmlns:a16="http://schemas.microsoft.com/office/drawing/2014/main" val="20001"/>
                    </a:ext>
                  </a:extLst>
                </a:gridCol>
                <a:gridCol w="12954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980295">
                <a:tc>
                  <a:txBody>
                    <a:bodyPr/>
                    <a:lstStyle/>
                    <a:p>
                      <a:pPr algn="l"/>
                      <a:r>
                        <a:rPr lang="en-US" sz="16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08093">
                <a:tc>
                  <a:txBody>
                    <a:bodyPr/>
                    <a:lstStyle/>
                    <a:p>
                      <a:pPr algn="l"/>
                      <a:r>
                        <a:rPr lang="en-US" sz="160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25.8%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45,179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22.1%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24063832"/>
                  </a:ext>
                </a:extLst>
              </a:tr>
              <a:tr h="308093">
                <a:tc>
                  <a:txBody>
                    <a:bodyPr/>
                    <a:lstStyle/>
                    <a:p>
                      <a:pPr algn="l"/>
                      <a:r>
                        <a:rPr lang="en-US" sz="1600" dirty="0">
                          <a:solidFill>
                            <a:schemeClr val="tx1"/>
                          </a:solidFill>
                        </a:rPr>
                        <a:t>Total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$123,690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62.2%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$125,382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61.3%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976289708"/>
                  </a:ext>
                </a:extLst>
              </a:tr>
              <a:tr h="308093">
                <a:tc>
                  <a:txBody>
                    <a:bodyPr/>
                    <a:lstStyle/>
                    <a:p>
                      <a:pPr algn="l"/>
                      <a:r>
                        <a:rPr lang="en-US" sz="1600" b="1" dirty="0">
                          <a:solidFill>
                            <a:schemeClr val="tx1"/>
                          </a:solidFill>
                        </a:rPr>
                        <a:t>Stockholders’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8093">
                <a:tc>
                  <a:txBody>
                    <a:bodyPr/>
                    <a:lstStyle/>
                    <a:p>
                      <a:pPr algn="l"/>
                      <a:r>
                        <a:rPr lang="en-US" sz="1600" b="0" dirty="0">
                          <a:solidFill>
                            <a:schemeClr val="tx1"/>
                          </a:solidFill>
                        </a:rPr>
                        <a:t>Common stock (par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$295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0.1%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08093">
                <a:tc>
                  <a:txBody>
                    <a:bodyPr/>
                    <a:lstStyle/>
                    <a:p>
                      <a:pPr algn="l"/>
                      <a:r>
                        <a:rPr lang="en-US" sz="1600" b="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2,648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08093">
                <a:tc>
                  <a:txBody>
                    <a:bodyPr/>
                    <a:lstStyle/>
                    <a:p>
                      <a:pPr algn="l"/>
                      <a:r>
                        <a:rPr lang="en-US" sz="1600" dirty="0">
                          <a:solidFill>
                            <a:schemeClr val="tx1"/>
                          </a:solidFill>
                        </a:rPr>
                        <a:t>Retained earnings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u="none" dirty="0">
                          <a:solidFill>
                            <a:schemeClr val="tx1"/>
                          </a:solidFill>
                        </a:rPr>
                        <a:t>72,459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76,197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37.3%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08093">
                <a:tc>
                  <a:txBody>
                    <a:bodyPr/>
                    <a:lstStyle/>
                    <a:p>
                      <a:pPr algn="l"/>
                      <a:r>
                        <a:rPr lang="en-US" sz="1600" dirty="0">
                          <a:solidFill>
                            <a:schemeClr val="tx1"/>
                          </a:solidFill>
                        </a:rPr>
                        <a:t>Total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u="none" dirty="0">
                          <a:solidFill>
                            <a:schemeClr val="tx1"/>
                          </a:solidFill>
                        </a:rPr>
                        <a:t>$75,135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$79,140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38.7%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08093">
                <a:tc>
                  <a:txBody>
                    <a:bodyPr/>
                    <a:lstStyle/>
                    <a:p>
                      <a:pPr algn="l"/>
                      <a:r>
                        <a:rPr lang="en-US" sz="1600" dirty="0">
                          <a:solidFill>
                            <a:schemeClr val="tx1"/>
                          </a:solidFill>
                        </a:rPr>
                        <a:t>Total 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2136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205" y="446397"/>
            <a:ext cx="8086195" cy="1107996"/>
          </a:xfrm>
        </p:spPr>
        <p:txBody>
          <a:bodyPr wrap="square">
            <a:spAutoFit/>
          </a:bodyPr>
          <a:lstStyle/>
          <a:p>
            <a:r>
              <a:rPr lang="en-IN" sz="2400" dirty="0">
                <a:latin typeface="+mj-lt"/>
              </a:rPr>
              <a:t>Table 3.2 Walmart Balance Sheet for Years Ending January 31, 2017 and January 31, 2018 (expressed in $ millions)</a:t>
            </a:r>
            <a:r>
              <a:rPr lang="en-US" sz="2400" dirty="0">
                <a:latin typeface="+mj-lt"/>
              </a:rPr>
              <a:t> </a:t>
            </a:r>
            <a:r>
              <a:rPr lang="en-US" sz="1800" dirty="0">
                <a:latin typeface="+mj-lt"/>
              </a:rPr>
              <a:t>(4 of 4)</a:t>
            </a:r>
          </a:p>
        </p:txBody>
      </p:sp>
      <p:sp>
        <p:nvSpPr>
          <p:cNvPr id="3" name="Content Placeholder 2"/>
          <p:cNvSpPr>
            <a:spLocks noGrp="1"/>
          </p:cNvSpPr>
          <p:nvPr>
            <p:ph idx="1"/>
          </p:nvPr>
        </p:nvSpPr>
        <p:spPr>
          <a:xfrm>
            <a:off x="437536" y="1902974"/>
            <a:ext cx="8172227" cy="3108543"/>
          </a:xfrm>
        </p:spPr>
        <p:txBody>
          <a:bodyPr wrap="square">
            <a:spAutoFit/>
          </a:bodyPr>
          <a:lstStyle/>
          <a:p>
            <a:pPr lvl="0"/>
            <a:r>
              <a:rPr lang="en-US" sz="2000" dirty="0"/>
              <a:t>Total assets exceeded $200 billion, consisting of about one-third current assets and two-thirds of long-term assets</a:t>
            </a:r>
          </a:p>
          <a:p>
            <a:pPr lvl="0"/>
            <a:r>
              <a:rPr lang="en-US" sz="2000" dirty="0"/>
              <a:t>Holding over $6 billion in cash, or about 3% of all the company’s assets.</a:t>
            </a:r>
          </a:p>
          <a:p>
            <a:pPr lvl="0"/>
            <a:r>
              <a:rPr lang="en-US" sz="2000" dirty="0"/>
              <a:t>Held 21 percent of its assets as inventory and 3% as accounts receivable. </a:t>
            </a:r>
          </a:p>
          <a:p>
            <a:pPr lvl="0"/>
            <a:r>
              <a:rPr lang="en-US" sz="2000" dirty="0"/>
              <a:t>Property, plant and equipment accounted for about 56% of its assets.</a:t>
            </a:r>
          </a:p>
          <a:p>
            <a:pPr lvl="0"/>
            <a:r>
              <a:rPr lang="en-US" sz="2000" dirty="0"/>
              <a:t>Intangible assets made up 15% of the assets.</a:t>
            </a:r>
          </a:p>
        </p:txBody>
      </p:sp>
    </p:spTree>
    <p:extLst>
      <p:ext uri="{BB962C8B-B14F-4D97-AF65-F5344CB8AC3E}">
        <p14:creationId xmlns:p14="http://schemas.microsoft.com/office/powerpoint/2010/main" val="34478464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866" y="410729"/>
            <a:ext cx="8173065" cy="553998"/>
          </a:xfrm>
        </p:spPr>
        <p:txBody>
          <a:bodyPr wrap="square">
            <a:spAutoFit/>
          </a:bodyPr>
          <a:lstStyle/>
          <a:p>
            <a:r>
              <a:rPr lang="en-US" altLang="en-US" sz="3600" dirty="0">
                <a:latin typeface="+mj-lt"/>
                <a:ea typeface="ＭＳ Ｐゴシック" pitchFamily="34" charset="-128"/>
              </a:rPr>
              <a:t>Debt Ratio</a:t>
            </a:r>
            <a:endParaRPr lang="en-US" sz="3600" dirty="0">
              <a:latin typeface="+mj-lt"/>
            </a:endParaRPr>
          </a:p>
        </p:txBody>
      </p:sp>
      <p:sp>
        <p:nvSpPr>
          <p:cNvPr id="3" name="Content Placeholder 2"/>
          <p:cNvSpPr>
            <a:spLocks noGrp="1"/>
          </p:cNvSpPr>
          <p:nvPr>
            <p:ph idx="1"/>
          </p:nvPr>
        </p:nvSpPr>
        <p:spPr>
          <a:xfrm>
            <a:off x="437536" y="1220090"/>
            <a:ext cx="8173064" cy="2408352"/>
          </a:xfrm>
        </p:spPr>
        <p:txBody>
          <a:bodyPr wrap="square">
            <a:spAutoFit/>
          </a:bodyPr>
          <a:lstStyle/>
          <a:p>
            <a:r>
              <a:rPr lang="en-US" altLang="en-US" sz="2400" dirty="0"/>
              <a:t>Debt ratio is the percentage of assets that are financed by debt.</a:t>
            </a:r>
          </a:p>
          <a:p>
            <a:r>
              <a:rPr lang="en-US" altLang="en-US" sz="2400" dirty="0"/>
              <a:t>Debt ratio is an indication of </a:t>
            </a:r>
            <a:r>
              <a:rPr lang="en-IN" altLang="en-US" sz="2400" dirty="0">
                <a:ea typeface="HGS明朝E" charset="-128"/>
              </a:rPr>
              <a:t>“</a:t>
            </a:r>
            <a:r>
              <a:rPr lang="en-US" altLang="en-US" sz="2400" dirty="0"/>
              <a:t>financial risk.</a:t>
            </a:r>
            <a:r>
              <a:rPr lang="en-IN" altLang="en-US" sz="2400" dirty="0">
                <a:ea typeface="HGS明朝E" charset="-128"/>
              </a:rPr>
              <a:t>”</a:t>
            </a:r>
            <a:r>
              <a:rPr lang="en-US" altLang="en-US" sz="2400" dirty="0"/>
              <a:t> Generally, the higher the ratio, the more risky the firm is, as firms have to pay interest on debt regardless of the earnings or cash flow situation.</a:t>
            </a:r>
          </a:p>
        </p:txBody>
      </p:sp>
    </p:spTree>
    <p:extLst>
      <p:ext uri="{BB962C8B-B14F-4D97-AF65-F5344CB8AC3E}">
        <p14:creationId xmlns:p14="http://schemas.microsoft.com/office/powerpoint/2010/main" val="2006593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5416"/>
            <a:ext cx="8173064" cy="553998"/>
          </a:xfrm>
        </p:spPr>
        <p:txBody>
          <a:bodyPr wrap="square">
            <a:spAutoFit/>
          </a:bodyPr>
          <a:lstStyle/>
          <a:p>
            <a:r>
              <a:rPr lang="en-US" altLang="en-US" sz="3600" dirty="0">
                <a:latin typeface="+mj-lt"/>
                <a:ea typeface="ＭＳ Ｐゴシック" pitchFamily="34" charset="-128"/>
              </a:rPr>
              <a:t>Net Working Capital</a:t>
            </a:r>
            <a:endParaRPr lang="en-US" sz="3600" dirty="0">
              <a:latin typeface="+mj-lt"/>
            </a:endParaRPr>
          </a:p>
        </p:txBody>
      </p:sp>
      <p:sp>
        <p:nvSpPr>
          <p:cNvPr id="3" name="Content Placeholder 2"/>
          <p:cNvSpPr>
            <a:spLocks noGrp="1"/>
          </p:cNvSpPr>
          <p:nvPr>
            <p:ph idx="1"/>
          </p:nvPr>
        </p:nvSpPr>
        <p:spPr>
          <a:xfrm>
            <a:off x="437536" y="1216752"/>
            <a:ext cx="8173064" cy="3924151"/>
          </a:xfrm>
        </p:spPr>
        <p:txBody>
          <a:bodyPr wrap="square">
            <a:spAutoFit/>
          </a:bodyPr>
          <a:lstStyle/>
          <a:p>
            <a:r>
              <a:rPr lang="en-US" altLang="en-US" sz="2400" b="1" dirty="0">
                <a:ea typeface="ＭＳ Ｐゴシック" pitchFamily="34" charset="-128"/>
              </a:rPr>
              <a:t>Net Working Capital </a:t>
            </a:r>
            <a:r>
              <a:rPr lang="en-US" altLang="en-US" sz="2400" dirty="0"/>
              <a:t>= Current assets − current liabilities</a:t>
            </a:r>
          </a:p>
          <a:p>
            <a:pPr lvl="1"/>
            <a:r>
              <a:rPr lang="en-US" altLang="en-US" sz="2400" dirty="0"/>
              <a:t>The larger the net working capital, the better the firm’s ability to repay its debt.</a:t>
            </a:r>
          </a:p>
          <a:p>
            <a:pPr lvl="1"/>
            <a:r>
              <a:rPr lang="en-US" altLang="en-US" sz="2400" dirty="0"/>
              <a:t>Net working capital can be positive or zero or negative. It is generally positive.</a:t>
            </a:r>
          </a:p>
          <a:p>
            <a:pPr lvl="1"/>
            <a:r>
              <a:rPr lang="en-US" altLang="en-US" sz="2400" dirty="0"/>
              <a:t>An increase in net working capital may not always be good news. For example, if the level of inventory goes up, current assets will increase, and thus net working capital will also increase. However, increasing inventory level may well be a sign of inability to sell.</a:t>
            </a:r>
            <a:endParaRPr lang="en-US" sz="2400" dirty="0"/>
          </a:p>
        </p:txBody>
      </p:sp>
    </p:spTree>
    <p:extLst>
      <p:ext uri="{BB962C8B-B14F-4D97-AF65-F5344CB8AC3E}">
        <p14:creationId xmlns:p14="http://schemas.microsoft.com/office/powerpoint/2010/main" val="2211299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2157</TotalTime>
  <Words>1825</Words>
  <Application>Microsoft Office PowerPoint</Application>
  <PresentationFormat>On-screen Show (4:3)</PresentationFormat>
  <Paragraphs>342</Paragraphs>
  <Slides>29</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HGS明朝E</vt:lpstr>
      <vt:lpstr>ＭＳ Ｐゴシック</vt:lpstr>
      <vt:lpstr>Myriad Pro</vt:lpstr>
      <vt:lpstr>Arial</vt:lpstr>
      <vt:lpstr>Verdana</vt:lpstr>
      <vt:lpstr>20140311PresentationUWTSDTemplate</vt:lpstr>
      <vt:lpstr>MBA</vt:lpstr>
      <vt:lpstr>Week Outline</vt:lpstr>
      <vt:lpstr>The Income Statement</vt:lpstr>
      <vt:lpstr>The Income Statement </vt:lpstr>
      <vt:lpstr>Income Statement Terms (1 of 2)</vt:lpstr>
      <vt:lpstr>Income Statement Terms (2 of 2)</vt:lpstr>
      <vt:lpstr>Figure 3.1 The Income Statement: An Overview</vt:lpstr>
      <vt:lpstr>Common-Sized Income Statement</vt:lpstr>
      <vt:lpstr>Table 3.1 Walmart: Income Statement for the year ending January 31, 2018 (expressed in millions, except per share data, and as a percentage of sales) (1 of 4)</vt:lpstr>
      <vt:lpstr>Table 3.1 Walmart: Income Statement for the year ending January 31, 2018 (expressed in millions, except per share data, and as a percentage of sales) (2 of 4)</vt:lpstr>
      <vt:lpstr>Table 3.1 Walmart: Income Statement for the year ending January 31, 2018 (expressed in millions, except per share data, and as a percentage of sales) (3 of 4)</vt:lpstr>
      <vt:lpstr>Table 3.1 Walmart: Income Statement for the year ending January 31, 2018 (expressed in millions, except per share data, and as a percentage of sales) (4 of 4)</vt:lpstr>
      <vt:lpstr>Profit-to-Sales Analysis from Common-Sized Income Statement</vt:lpstr>
      <vt:lpstr>The Balance Sheet</vt:lpstr>
      <vt:lpstr>The Balance Sheet </vt:lpstr>
      <vt:lpstr>Figure 3.2 The Balance Sheet: An Overview</vt:lpstr>
      <vt:lpstr>Balance Sheet Terms: Assets (1 of 2)</vt:lpstr>
      <vt:lpstr>Balance Sheet Terms: Assets (2 of 2)</vt:lpstr>
      <vt:lpstr>Balance Sheet Terms: Liabilities (1 of 2)</vt:lpstr>
      <vt:lpstr>Balance Sheet Terms: Liabilities (2 of 2)</vt:lpstr>
      <vt:lpstr>Balance Sheet Terms: Equity</vt:lpstr>
      <vt:lpstr>Balance Sheet: A = L + E</vt:lpstr>
      <vt:lpstr>Table 3.2 Walmart Balance Sheet for Years Ending January 31, 2017 and January 31, 2018 (expressed in millions) (1 of 4)</vt:lpstr>
      <vt:lpstr>Table 3.2 Walmart Balance Sheet for Years Ending January 31, 2017 and January 31, 2018 (expressed in millions) (2 of 4)</vt:lpstr>
      <vt:lpstr>Table 3.2 Walmart Balance Sheet for Years Ending January 31, 2017 and January 31, 2018 (expressed in millions) (3 of 4)</vt:lpstr>
      <vt:lpstr>Table 3.2 Walmart Balance Sheet for Years Ending January 31, 2017 and January 31, 2018 (expressed in $ millions) (4 of 4)</vt:lpstr>
      <vt:lpstr>Debt Ratio</vt:lpstr>
      <vt:lpstr>Net Working Capital</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132</cp:revision>
  <cp:lastPrinted>2018-07-09T15:27:01Z</cp:lastPrinted>
  <dcterms:created xsi:type="dcterms:W3CDTF">2002-10-07T19:43:58Z</dcterms:created>
  <dcterms:modified xsi:type="dcterms:W3CDTF">2024-06-07T13:16:20Z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