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3" r:id="rId2"/>
    <p:sldId id="257" r:id="rId3"/>
    <p:sldId id="258" r:id="rId4"/>
    <p:sldId id="265" r:id="rId5"/>
    <p:sldId id="259" r:id="rId6"/>
    <p:sldId id="260" r:id="rId7"/>
    <p:sldId id="261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2"/>
    <p:restoredTop sz="94728"/>
  </p:normalViewPr>
  <p:slideViewPr>
    <p:cSldViewPr snapToGrid="0">
      <p:cViewPr varScale="1">
        <p:scale>
          <a:sx n="97" d="100"/>
          <a:sy n="97" d="100"/>
        </p:scale>
        <p:origin x="240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41682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616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4736819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9893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7544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139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067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800878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616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939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795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D66B7F6-41F3-F843-9CF2-51259CF8833B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9A6C2-88FD-9E48-B292-24B51B7C37EE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76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DB380EE-4B35-3F2D-5F6B-FA76D979392D}"/>
              </a:ext>
            </a:extLst>
          </p:cNvPr>
          <p:cNvSpPr txBox="1"/>
          <p:nvPr/>
        </p:nvSpPr>
        <p:spPr>
          <a:xfrm>
            <a:off x="2032000" y="2957677"/>
            <a:ext cx="8215086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effectLst/>
                <a:latin typeface="Helvetica" pitchFamily="2" charset="0"/>
                <a:ea typeface="Times New Roman" panose="02020603050405020304" pitchFamily="18" charset="0"/>
              </a:rPr>
              <a:t>LCLM4006</a:t>
            </a:r>
            <a:r>
              <a:rPr lang="en-IN" sz="2800" b="1" dirty="0">
                <a:latin typeface="Helvetica" pitchFamily="2" charset="0"/>
                <a:ea typeface="Times New Roman" panose="02020603050405020304" pitchFamily="18" charset="0"/>
              </a:rPr>
              <a:t>: Enterprise and Entrepreneurship</a:t>
            </a:r>
          </a:p>
          <a:p>
            <a:pPr algn="ctr"/>
            <a:r>
              <a:rPr lang="en-US" sz="2800" b="1" dirty="0">
                <a:latin typeface="Helvetica" pitchFamily="2" charset="0"/>
              </a:rPr>
              <a:t>Part 2: Individual Presentation Pitch </a:t>
            </a:r>
          </a:p>
          <a:p>
            <a:pPr algn="ctr"/>
            <a:endParaRPr lang="en-US" sz="2800" b="1" dirty="0">
              <a:latin typeface="Helvetica" pitchFamily="2" charset="0"/>
            </a:endParaRPr>
          </a:p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Helvetica" pitchFamily="2" charset="0"/>
              </a:rPr>
              <a:t>Desi Tadka Kitchen Pvt Ltd</a:t>
            </a:r>
          </a:p>
        </p:txBody>
      </p:sp>
    </p:spTree>
    <p:extLst>
      <p:ext uri="{BB962C8B-B14F-4D97-AF65-F5344CB8AC3E}">
        <p14:creationId xmlns:p14="http://schemas.microsoft.com/office/powerpoint/2010/main" val="1385691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C47FB9-E7A5-9624-0374-B8F439BC6346}"/>
              </a:ext>
            </a:extLst>
          </p:cNvPr>
          <p:cNvSpPr txBox="1"/>
          <p:nvPr/>
        </p:nvSpPr>
        <p:spPr>
          <a:xfrm>
            <a:off x="1074057" y="112050"/>
            <a:ext cx="6096000" cy="7178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3000" b="1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Helvetica" pitchFamily="2" charset="0"/>
                <a:ea typeface="DengXian Light" panose="02010600030101010101" pitchFamily="2" charset="-122"/>
                <a:cs typeface="Times New Roman" panose="02020603050405020304" pitchFamily="18" charset="0"/>
              </a:rPr>
              <a:t>Introducing Desi Tadka Kitchen</a:t>
            </a:r>
            <a:endParaRPr lang="en-IN" sz="3000" b="1" kern="1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Helvetica" pitchFamily="2" charset="0"/>
              <a:ea typeface="DengXian Light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8660EC-3F41-D602-25F8-9B9578745A87}"/>
              </a:ext>
            </a:extLst>
          </p:cNvPr>
          <p:cNvSpPr txBox="1"/>
          <p:nvPr/>
        </p:nvSpPr>
        <p:spPr>
          <a:xfrm>
            <a:off x="1074057" y="829939"/>
            <a:ext cx="6096000" cy="4676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b="1" kern="100" dirty="0">
                <a:solidFill>
                  <a:schemeClr val="tx2">
                    <a:lumMod val="50000"/>
                    <a:lumOff val="50000"/>
                  </a:schemeClr>
                </a:solidFill>
                <a:effectLst/>
                <a:latin typeface="Helvetica" pitchFamily="2" charset="0"/>
                <a:ea typeface="DengXian" panose="02010600030101010101" pitchFamily="2" charset="-122"/>
                <a:cs typeface="Times New Roman" panose="02020603050405020304" pitchFamily="18" charset="0"/>
              </a:rPr>
              <a:t>What is the Key Idea?</a:t>
            </a:r>
            <a:endParaRPr lang="en-IN" sz="1800" b="1" kern="100" dirty="0">
              <a:solidFill>
                <a:schemeClr val="tx2">
                  <a:lumMod val="50000"/>
                  <a:lumOff val="50000"/>
                </a:schemeClr>
              </a:solidFill>
              <a:effectLst/>
              <a:latin typeface="Helvetica" pitchFamily="2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045302-103B-2E35-B699-CC8B6B7AADDC}"/>
              </a:ext>
            </a:extLst>
          </p:cNvPr>
          <p:cNvSpPr txBox="1"/>
          <p:nvPr/>
        </p:nvSpPr>
        <p:spPr>
          <a:xfrm>
            <a:off x="1074057" y="1415292"/>
            <a:ext cx="4441372" cy="42071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dirty="0">
                <a:effectLst/>
                <a:latin typeface="Helvetica" pitchFamily="2" charset="0"/>
                <a:ea typeface="DengXian" panose="02010600030101010101" pitchFamily="2" charset="-122"/>
              </a:rPr>
              <a:t>Offering  hyper-local meal-subscription services based on ready-to-eat meals and weekly meal kits</a:t>
            </a:r>
            <a:r>
              <a:rPr lang="en-IN" dirty="0">
                <a:latin typeface="Helvetica" pitchFamily="2" charset="0"/>
                <a:ea typeface="DengXian" panose="02010600030101010101" pitchFamily="2" charset="-122"/>
              </a:rPr>
              <a:t>, comprising of healthy alternatives and targeted at busy professionals across Birmingham, UK</a:t>
            </a:r>
          </a:p>
          <a:p>
            <a:pPr>
              <a:lnSpc>
                <a:spcPct val="150000"/>
              </a:lnSpc>
            </a:pPr>
            <a:endParaRPr lang="en-IN" dirty="0">
              <a:latin typeface="Helvetica" pitchFamily="2" charset="0"/>
              <a:ea typeface="DengXian" panose="02010600030101010101" pitchFamily="2" charset="-122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IN" b="1" dirty="0">
                <a:latin typeface="Helvetica" pitchFamily="2" charset="0"/>
                <a:ea typeface="DengXian" panose="02010600030101010101" pitchFamily="2" charset="-122"/>
              </a:rPr>
              <a:t>Key characteristics: </a:t>
            </a:r>
            <a:r>
              <a:rPr lang="en-IN" dirty="0">
                <a:latin typeface="Helvetica" pitchFamily="2" charset="0"/>
                <a:ea typeface="DengXian" panose="02010600030101010101" pitchFamily="2" charset="-122"/>
              </a:rPr>
              <a:t>Personalisation, based on </a:t>
            </a:r>
            <a:r>
              <a:rPr lang="en-US" dirty="0">
                <a:latin typeface="Helvetica" pitchFamily="2" charset="0"/>
              </a:rPr>
              <a:t>health objectives, dietary choices, and feedbacks of consumers</a:t>
            </a:r>
            <a:r>
              <a:rPr lang="en-IN" dirty="0">
                <a:latin typeface="Helvetica" pitchFamily="2" charset="0"/>
              </a:rPr>
              <a:t> </a:t>
            </a:r>
            <a:endParaRPr lang="en-US" dirty="0">
              <a:latin typeface="Helvetica" pitchFamily="2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2D0928C-BBA5-8A9B-0A50-1B11CAD00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63753"/>
            <a:ext cx="5784511" cy="5784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0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7FB58DF-8ED8-62CD-037F-30E5CDE6FDE0}"/>
              </a:ext>
            </a:extLst>
          </p:cNvPr>
          <p:cNvSpPr txBox="1"/>
          <p:nvPr/>
        </p:nvSpPr>
        <p:spPr>
          <a:xfrm>
            <a:off x="957943" y="214477"/>
            <a:ext cx="609600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000" b="1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Helvetica" pitchFamily="2" charset="0"/>
                <a:ea typeface="DengXian" panose="02010600030101010101" pitchFamily="2" charset="-122"/>
              </a:rPr>
              <a:t>Overview of the Business Idea</a:t>
            </a:r>
            <a:r>
              <a:rPr lang="en-IN" sz="3000" b="1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Helvetica" pitchFamily="2" charset="0"/>
              </a:rPr>
              <a:t> </a:t>
            </a:r>
            <a:endParaRPr lang="en-US" sz="3000" b="1" dirty="0">
              <a:solidFill>
                <a:schemeClr val="tx2">
                  <a:lumMod val="75000"/>
                  <a:lumOff val="25000"/>
                </a:schemeClr>
              </a:solidFill>
              <a:latin typeface="Helvetica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93541B-B976-539C-11AF-996EC00B8D6E}"/>
              </a:ext>
            </a:extLst>
          </p:cNvPr>
          <p:cNvSpPr txBox="1"/>
          <p:nvPr/>
        </p:nvSpPr>
        <p:spPr>
          <a:xfrm>
            <a:off x="957943" y="954705"/>
            <a:ext cx="3062514" cy="5453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dirty="0">
                <a:latin typeface="Helvetica" pitchFamily="2" charset="0"/>
                <a:ea typeface="DengXian" panose="02010600030101010101" pitchFamily="2" charset="-122"/>
              </a:rPr>
              <a:t>H</a:t>
            </a:r>
            <a:r>
              <a:rPr lang="en-US" sz="1800" dirty="0">
                <a:effectLst/>
                <a:latin typeface="Helvetica" pitchFamily="2" charset="0"/>
                <a:ea typeface="DengXian" panose="02010600030101010101" pitchFamily="2" charset="-122"/>
              </a:rPr>
              <a:t>yper-local meal-subscription services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dirty="0">
                <a:latin typeface="Helvetica" pitchFamily="2" charset="0"/>
                <a:ea typeface="DengXian" panose="02010600030101010101" pitchFamily="2" charset="-122"/>
              </a:rPr>
              <a:t>Targeting urban professionals aged 25-45 years who do not have sufficient time to cook healthy meals at home </a:t>
            </a:r>
            <a:r>
              <a:rPr lang="en-US" sz="1800" dirty="0">
                <a:effectLst/>
                <a:latin typeface="Helvetica" pitchFamily="2" charset="0"/>
                <a:ea typeface="DengXian" panose="02010600030101010101" pitchFamily="2" charset="-122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b="1" dirty="0">
                <a:latin typeface="Helvetica" pitchFamily="2" charset="0"/>
                <a:ea typeface="DengXian" panose="02010600030101010101" pitchFamily="2" charset="-122"/>
              </a:rPr>
              <a:t>Sustainability at the heart of the business idea: </a:t>
            </a:r>
            <a:r>
              <a:rPr lang="en-US" dirty="0">
                <a:latin typeface="Helvetica" pitchFamily="2" charset="0"/>
                <a:ea typeface="DengXian" panose="02010600030101010101" pitchFamily="2" charset="-122"/>
              </a:rPr>
              <a:t>Not only support the local farmers but also reducing the food miles to improve sustainability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59343C-C6D1-095E-1787-7ADE80D2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5478" y="3084327"/>
            <a:ext cx="7600505" cy="37731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2D47B97-78C9-686A-2BE2-698F3AC02F11}"/>
              </a:ext>
            </a:extLst>
          </p:cNvPr>
          <p:cNvSpPr txBox="1"/>
          <p:nvPr/>
        </p:nvSpPr>
        <p:spPr>
          <a:xfrm>
            <a:off x="4305478" y="2195001"/>
            <a:ext cx="306251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Helvetica" pitchFamily="2" charset="0"/>
                <a:ea typeface="DengXian" panose="02010600030101010101" pitchFamily="2" charset="-122"/>
              </a:rPr>
              <a:t>Circularity considerations relevant for meal kit services and adapted by Desi Tadka Kitchen </a:t>
            </a:r>
            <a:endParaRPr lang="en-US" sz="1400" dirty="0"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5703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49BE90-E749-A696-A5FB-02D711441ECC}"/>
              </a:ext>
            </a:extLst>
          </p:cNvPr>
          <p:cNvSpPr txBox="1"/>
          <p:nvPr/>
        </p:nvSpPr>
        <p:spPr>
          <a:xfrm>
            <a:off x="1119307" y="914868"/>
            <a:ext cx="3954717" cy="46226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b="1" dirty="0">
                <a:latin typeface="Helvetica" pitchFamily="2" charset="0"/>
                <a:ea typeface="DengXian" panose="02010600030101010101" pitchFamily="2" charset="-122"/>
              </a:rPr>
              <a:t>The legal format: </a:t>
            </a:r>
            <a:r>
              <a:rPr lang="en-US" dirty="0">
                <a:latin typeface="Helvetica" pitchFamily="2" charset="0"/>
                <a:ea typeface="DengXian" panose="02010600030101010101" pitchFamily="2" charset="-122"/>
              </a:rPr>
              <a:t>A Private Limited company, reducing the liabilities of shareholders and staying attractive for the investors in market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b="1" dirty="0">
                <a:latin typeface="Helvetica" pitchFamily="2" charset="0"/>
                <a:ea typeface="DengXian" panose="02010600030101010101" pitchFamily="2" charset="-122"/>
              </a:rPr>
              <a:t>Management structure: </a:t>
            </a:r>
            <a:r>
              <a:rPr lang="en-US" dirty="0">
                <a:latin typeface="Helvetica" pitchFamily="2" charset="0"/>
                <a:ea typeface="DengXian" panose="02010600030101010101" pitchFamily="2" charset="-122"/>
              </a:rPr>
              <a:t>A lean structure; staff composition includes a managing director, an operations manager, a digital marketing executive, and the kitchen staff </a:t>
            </a:r>
            <a:endParaRPr lang="en-US" dirty="0">
              <a:latin typeface="Helvetica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43713C-E48D-1C8D-58A4-98D8A8443901}"/>
              </a:ext>
            </a:extLst>
          </p:cNvPr>
          <p:cNvSpPr txBox="1"/>
          <p:nvPr/>
        </p:nvSpPr>
        <p:spPr>
          <a:xfrm>
            <a:off x="957943" y="214477"/>
            <a:ext cx="609600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000" b="1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Helvetica" pitchFamily="2" charset="0"/>
                <a:ea typeface="DengXian" panose="02010600030101010101" pitchFamily="2" charset="-122"/>
              </a:rPr>
              <a:t>Overview of the Business Idea</a:t>
            </a:r>
            <a:r>
              <a:rPr lang="en-IN" sz="3000" b="1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Helvetica" pitchFamily="2" charset="0"/>
              </a:rPr>
              <a:t> </a:t>
            </a:r>
            <a:endParaRPr lang="en-US" sz="3000" b="1" dirty="0">
              <a:solidFill>
                <a:schemeClr val="tx2">
                  <a:lumMod val="75000"/>
                  <a:lumOff val="25000"/>
                </a:schemeClr>
              </a:solidFill>
              <a:latin typeface="Helvetica" pitchFamily="2" charset="0"/>
            </a:endParaRPr>
          </a:p>
        </p:txBody>
      </p:sp>
      <p:pic>
        <p:nvPicPr>
          <p:cNvPr id="4" name="Picture 3" descr="Pvt Ltd Company: Things You Must Know - Corpbiz">
            <a:extLst>
              <a:ext uri="{FF2B5EF4-FFF2-40B4-BE49-F238E27FC236}">
                <a16:creationId xmlns:a16="http://schemas.microsoft.com/office/drawing/2014/main" id="{BF8C78FF-1DAB-75AB-534F-E270AD1E42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8118" y="914869"/>
            <a:ext cx="6234192" cy="51808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D0A7A1-35E4-5EE0-196C-87FFBD844AEF}"/>
              </a:ext>
            </a:extLst>
          </p:cNvPr>
          <p:cNvSpPr txBox="1"/>
          <p:nvPr/>
        </p:nvSpPr>
        <p:spPr>
          <a:xfrm>
            <a:off x="5558118" y="6242091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Helvetica" pitchFamily="2" charset="0"/>
              </a:rPr>
              <a:t>Key characteristics of Private Limited Companies</a:t>
            </a:r>
          </a:p>
        </p:txBody>
      </p:sp>
    </p:spTree>
    <p:extLst>
      <p:ext uri="{BB962C8B-B14F-4D97-AF65-F5344CB8AC3E}">
        <p14:creationId xmlns:p14="http://schemas.microsoft.com/office/powerpoint/2010/main" val="1462371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>
            <a:extLst>
              <a:ext uri="{FF2B5EF4-FFF2-40B4-BE49-F238E27FC236}">
                <a16:creationId xmlns:a16="http://schemas.microsoft.com/office/drawing/2014/main" id="{841EFD0D-0D37-447B-B1EA-4F7197E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6DFF24-307B-44B0-93F0-893676F14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2B5F74-5859-089C-3BAE-499F8500053F}"/>
              </a:ext>
            </a:extLst>
          </p:cNvPr>
          <p:cNvSpPr txBox="1"/>
          <p:nvPr/>
        </p:nvSpPr>
        <p:spPr>
          <a:xfrm>
            <a:off x="957943" y="896899"/>
            <a:ext cx="5367431" cy="39408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28600" defTabSz="914400">
              <a:spcBef>
                <a:spcPts val="700"/>
              </a:spcBef>
              <a:buClr>
                <a:schemeClr val="tx2"/>
              </a:buClr>
              <a:buFont typeface="Wingdings" pitchFamily="2" charset="2"/>
              <a:buChar char="Ø"/>
            </a:pPr>
            <a:endParaRPr lang="en-US" sz="1700" dirty="0">
              <a:latin typeface="Helvetica" pitchFamily="2" charset="0"/>
            </a:endParaRPr>
          </a:p>
          <a:p>
            <a:pPr marL="285750" indent="-228600" defTabSz="914400">
              <a:spcBef>
                <a:spcPts val="700"/>
              </a:spcBef>
              <a:buClr>
                <a:schemeClr val="tx2"/>
              </a:buClr>
              <a:buFont typeface="Wingdings" pitchFamily="2" charset="2"/>
              <a:buChar char="Ø"/>
            </a:pPr>
            <a:r>
              <a:rPr lang="en-US" sz="1700" dirty="0">
                <a:latin typeface="Helvetica" pitchFamily="2" charset="0"/>
              </a:rPr>
              <a:t>From </a:t>
            </a:r>
            <a:r>
              <a:rPr lang="en-US" sz="1700" b="1" dirty="0">
                <a:latin typeface="Helvetica" pitchFamily="2" charset="0"/>
              </a:rPr>
              <a:t>political and legal </a:t>
            </a:r>
            <a:r>
              <a:rPr lang="en-US" sz="1700" dirty="0">
                <a:latin typeface="Helvetica" pitchFamily="2" charset="0"/>
              </a:rPr>
              <a:t>perspectives, Desi Tadka Kitchen needs to be attentive towards food safety regulations to address food hygiene compliance</a:t>
            </a:r>
          </a:p>
          <a:p>
            <a:pPr marL="285750" indent="-228600" defTabSz="914400">
              <a:spcBef>
                <a:spcPts val="700"/>
              </a:spcBef>
              <a:buClr>
                <a:schemeClr val="tx2"/>
              </a:buClr>
              <a:buFont typeface="Wingdings" pitchFamily="2" charset="2"/>
              <a:buChar char="Ø"/>
            </a:pPr>
            <a:r>
              <a:rPr lang="en-US" sz="1700" dirty="0">
                <a:latin typeface="Helvetica" pitchFamily="2" charset="0"/>
              </a:rPr>
              <a:t>Ingredient price inflation can affect the business </a:t>
            </a:r>
            <a:r>
              <a:rPr lang="en-US" sz="1700" b="1" dirty="0">
                <a:latin typeface="Helvetica" pitchFamily="2" charset="0"/>
              </a:rPr>
              <a:t>economically</a:t>
            </a:r>
            <a:r>
              <a:rPr lang="en-US" sz="1700" dirty="0">
                <a:latin typeface="Helvetica" pitchFamily="2" charset="0"/>
              </a:rPr>
              <a:t>; long-term success dependent on the stability of the subscription-based business model </a:t>
            </a:r>
          </a:p>
          <a:p>
            <a:pPr marL="285750" indent="-228600" defTabSz="914400">
              <a:spcBef>
                <a:spcPts val="700"/>
              </a:spcBef>
              <a:buClr>
                <a:schemeClr val="tx2"/>
              </a:buClr>
              <a:buFont typeface="Wingdings" pitchFamily="2" charset="2"/>
              <a:buChar char="Ø"/>
            </a:pPr>
            <a:r>
              <a:rPr lang="en-US" sz="1700" dirty="0">
                <a:latin typeface="Helvetica" pitchFamily="2" charset="0"/>
              </a:rPr>
              <a:t>A </a:t>
            </a:r>
            <a:r>
              <a:rPr lang="en-US" sz="1700" b="1" dirty="0">
                <a:latin typeface="Helvetica" pitchFamily="2" charset="0"/>
              </a:rPr>
              <a:t>social</a:t>
            </a:r>
            <a:r>
              <a:rPr lang="en-US" sz="1700" dirty="0">
                <a:latin typeface="Helvetica" pitchFamily="2" charset="0"/>
              </a:rPr>
              <a:t> opportunity; consumers are increasingly leaning towards healthy meals and personalised services  </a:t>
            </a:r>
          </a:p>
          <a:p>
            <a:pPr marL="285750" indent="-228600" defTabSz="914400">
              <a:spcBef>
                <a:spcPts val="700"/>
              </a:spcBef>
              <a:buClr>
                <a:schemeClr val="tx2"/>
              </a:buClr>
              <a:buFont typeface="Wingdings" pitchFamily="2" charset="2"/>
              <a:buChar char="Ø"/>
            </a:pPr>
            <a:r>
              <a:rPr lang="en-US" sz="1700" dirty="0">
                <a:latin typeface="Helvetica" pitchFamily="2" charset="0"/>
              </a:rPr>
              <a:t>Scope to leverage </a:t>
            </a:r>
            <a:r>
              <a:rPr lang="en-US" sz="1700" b="1" dirty="0">
                <a:latin typeface="Helvetica" pitchFamily="2" charset="0"/>
              </a:rPr>
              <a:t>technological</a:t>
            </a:r>
            <a:r>
              <a:rPr lang="en-US" sz="1700" dirty="0">
                <a:latin typeface="Helvetica" pitchFamily="2" charset="0"/>
              </a:rPr>
              <a:t> advancements, with advances data analytics are enabling business in designing personalised meal-plans and tracking preferences of consumers </a:t>
            </a:r>
          </a:p>
          <a:p>
            <a:pPr marL="285750" indent="-228600" defTabSz="914400">
              <a:spcBef>
                <a:spcPts val="700"/>
              </a:spcBef>
              <a:buClr>
                <a:schemeClr val="tx2"/>
              </a:buClr>
              <a:buFont typeface="Wingdings" pitchFamily="2" charset="2"/>
              <a:buChar char="Ø"/>
            </a:pPr>
            <a:r>
              <a:rPr lang="en-US" sz="1700" dirty="0">
                <a:latin typeface="Helvetica" pitchFamily="2" charset="0"/>
              </a:rPr>
              <a:t>Greater consumer awareness and proactiveness regarding </a:t>
            </a:r>
            <a:r>
              <a:rPr lang="en-US" sz="1700" b="1" dirty="0">
                <a:latin typeface="Helvetica" pitchFamily="2" charset="0"/>
              </a:rPr>
              <a:t>environmental</a:t>
            </a:r>
            <a:r>
              <a:rPr lang="en-US" sz="1700" dirty="0">
                <a:latin typeface="Helvetica" pitchFamily="2" charset="0"/>
              </a:rPr>
              <a:t> concerns, specifically sourcing and food waste; this idea is also related to growing concerns over food safety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C99EC1-D187-7788-E392-B5E4BDFA2C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8838" y="1099930"/>
            <a:ext cx="5299698" cy="50877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B915A9F-B21E-002D-142B-2BCB06D7A9F1}"/>
              </a:ext>
            </a:extLst>
          </p:cNvPr>
          <p:cNvSpPr txBox="1"/>
          <p:nvPr/>
        </p:nvSpPr>
        <p:spPr>
          <a:xfrm>
            <a:off x="957943" y="214477"/>
            <a:ext cx="609600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000" b="1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Helvetica" pitchFamily="2" charset="0"/>
                <a:ea typeface="DengXian" panose="02010600030101010101" pitchFamily="2" charset="-122"/>
              </a:rPr>
              <a:t>Key External Factors</a:t>
            </a:r>
            <a:endParaRPr lang="en-US" sz="3000" b="1" dirty="0">
              <a:solidFill>
                <a:schemeClr val="tx2">
                  <a:lumMod val="75000"/>
                  <a:lumOff val="25000"/>
                </a:schemeClr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1811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2532D0-E2A0-DBAE-193D-A3F684E6C5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2DC1EC-29CF-102E-C7DB-359F25AFA970}"/>
              </a:ext>
            </a:extLst>
          </p:cNvPr>
          <p:cNvSpPr txBox="1"/>
          <p:nvPr/>
        </p:nvSpPr>
        <p:spPr>
          <a:xfrm>
            <a:off x="3048000" y="359620"/>
            <a:ext cx="609600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000" b="1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Helvetica" pitchFamily="2" charset="0"/>
                <a:ea typeface="DengXian" panose="02010600030101010101" pitchFamily="2" charset="-122"/>
              </a:rPr>
              <a:t>Marketing Strategies </a:t>
            </a:r>
            <a:endParaRPr lang="en-US" sz="3000" b="1" dirty="0">
              <a:solidFill>
                <a:schemeClr val="tx2">
                  <a:lumMod val="75000"/>
                  <a:lumOff val="25000"/>
                </a:schemeClr>
              </a:solidFill>
              <a:latin typeface="Helvetica" pitchFamily="2" charset="0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07B24AB-28A1-3290-9AC1-6D75C0CBBDF2}"/>
              </a:ext>
            </a:extLst>
          </p:cNvPr>
          <p:cNvCxnSpPr>
            <a:cxnSpLocks/>
            <a:stCxn id="2" idx="2"/>
          </p:cNvCxnSpPr>
          <p:nvPr/>
        </p:nvCxnSpPr>
        <p:spPr>
          <a:xfrm flipH="1">
            <a:off x="2685143" y="913618"/>
            <a:ext cx="3410857" cy="204165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306573F-BB9E-3C1C-060E-47299679D8B3}"/>
              </a:ext>
            </a:extLst>
          </p:cNvPr>
          <p:cNvCxnSpPr>
            <a:cxnSpLocks/>
            <a:stCxn id="2" idx="2"/>
          </p:cNvCxnSpPr>
          <p:nvPr/>
        </p:nvCxnSpPr>
        <p:spPr>
          <a:xfrm>
            <a:off x="6096000" y="913618"/>
            <a:ext cx="3048000" cy="204165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96F8B25B-166A-A259-C250-E18909E943B6}"/>
              </a:ext>
            </a:extLst>
          </p:cNvPr>
          <p:cNvSpPr txBox="1"/>
          <p:nvPr/>
        </p:nvSpPr>
        <p:spPr>
          <a:xfrm>
            <a:off x="1284512" y="2974705"/>
            <a:ext cx="3207657" cy="1200329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457200" indent="-457200" algn="ctr">
              <a:buAutoNum type="arabicPeriod"/>
            </a:pPr>
            <a:endParaRPr lang="en-US" sz="2400" b="1" dirty="0">
              <a:solidFill>
                <a:schemeClr val="accent3">
                  <a:lumMod val="75000"/>
                </a:schemeClr>
              </a:solidFill>
              <a:latin typeface="Helvetica" pitchFamily="2" charset="0"/>
              <a:ea typeface="DengXian" panose="02010600030101010101" pitchFamily="2" charset="-122"/>
            </a:endParaRPr>
          </a:p>
          <a:p>
            <a:pPr marL="457200" indent="-457200" algn="ctr">
              <a:buAutoNum type="arabicPeriod"/>
            </a:pPr>
            <a:r>
              <a:rPr lang="en-US" sz="2400" b="1" dirty="0">
                <a:solidFill>
                  <a:schemeClr val="accent3">
                    <a:lumMod val="75000"/>
                  </a:schemeClr>
                </a:solidFill>
                <a:latin typeface="Helvetica" pitchFamily="2" charset="0"/>
                <a:ea typeface="DengXian" panose="02010600030101010101" pitchFamily="2" charset="-122"/>
              </a:rPr>
              <a:t>Digital Marketing</a:t>
            </a:r>
          </a:p>
          <a:p>
            <a:pPr marL="457200" indent="-457200" algn="ctr">
              <a:buAutoNum type="arabicPeriod"/>
            </a:pPr>
            <a:endParaRPr lang="en-US" sz="2400" b="1" dirty="0">
              <a:solidFill>
                <a:schemeClr val="accent3">
                  <a:lumMod val="75000"/>
                </a:schemeClr>
              </a:solidFill>
              <a:latin typeface="Helvetica" pitchFamily="2" charset="0"/>
              <a:ea typeface="DengXian" panose="02010600030101010101" pitchFamily="2" charset="-12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20F1B8-54E9-6078-FA09-0DAD0628CE5E}"/>
              </a:ext>
            </a:extLst>
          </p:cNvPr>
          <p:cNvSpPr txBox="1"/>
          <p:nvPr/>
        </p:nvSpPr>
        <p:spPr>
          <a:xfrm>
            <a:off x="7924799" y="2974705"/>
            <a:ext cx="3207657" cy="1200329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accent3">
                    <a:lumMod val="75000"/>
                  </a:schemeClr>
                </a:solidFill>
                <a:effectLst/>
                <a:latin typeface="Helvetica" pitchFamily="2" charset="0"/>
                <a:ea typeface="DengXian" panose="02010600030101010101" pitchFamily="2" charset="-122"/>
              </a:rPr>
              <a:t>2. </a:t>
            </a:r>
            <a:r>
              <a:rPr lang="en-US" sz="2400" b="1" dirty="0">
                <a:solidFill>
                  <a:schemeClr val="accent3">
                    <a:lumMod val="75000"/>
                  </a:schemeClr>
                </a:solidFill>
                <a:latin typeface="Helvetica" pitchFamily="2" charset="0"/>
                <a:ea typeface="DengXian" panose="02010600030101010101" pitchFamily="2" charset="-122"/>
              </a:rPr>
              <a:t>R</a:t>
            </a:r>
            <a:r>
              <a:rPr lang="en-US" sz="2400" b="1" dirty="0">
                <a:solidFill>
                  <a:schemeClr val="accent3">
                    <a:lumMod val="75000"/>
                  </a:schemeClr>
                </a:solidFill>
                <a:effectLst/>
                <a:latin typeface="Helvetica" pitchFamily="2" charset="0"/>
                <a:ea typeface="DengXian" panose="02010600030101010101" pitchFamily="2" charset="-122"/>
              </a:rPr>
              <a:t>elationship and subscription-based marketing </a:t>
            </a:r>
            <a:endParaRPr lang="en-US" sz="2400" b="1" dirty="0">
              <a:solidFill>
                <a:schemeClr val="accent3">
                  <a:lumMod val="75000"/>
                </a:schemeClr>
              </a:solidFill>
              <a:latin typeface="Helvetica" pitchFamily="2" charset="0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EC38544-479D-A613-7253-1D53FCF5954B}"/>
              </a:ext>
            </a:extLst>
          </p:cNvPr>
          <p:cNvCxnSpPr>
            <a:cxnSpLocks/>
            <a:stCxn id="8" idx="2"/>
          </p:cNvCxnSpPr>
          <p:nvPr/>
        </p:nvCxnSpPr>
        <p:spPr>
          <a:xfrm flipH="1">
            <a:off x="2888340" y="4175034"/>
            <a:ext cx="1" cy="61959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CF721E7-E096-DE31-95E9-8CA2D8FA65B2}"/>
              </a:ext>
            </a:extLst>
          </p:cNvPr>
          <p:cNvCxnSpPr>
            <a:cxnSpLocks/>
          </p:cNvCxnSpPr>
          <p:nvPr/>
        </p:nvCxnSpPr>
        <p:spPr>
          <a:xfrm flipH="1">
            <a:off x="9550398" y="4155605"/>
            <a:ext cx="1" cy="61959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34668081-1151-976A-6D8D-576458EC3B64}"/>
              </a:ext>
            </a:extLst>
          </p:cNvPr>
          <p:cNvSpPr txBox="1"/>
          <p:nvPr/>
        </p:nvSpPr>
        <p:spPr>
          <a:xfrm>
            <a:off x="1284514" y="4775200"/>
            <a:ext cx="3592282" cy="1754326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IN" dirty="0">
                <a:latin typeface="Helvetica" pitchFamily="2" charset="0"/>
                <a:ea typeface="DengXian" panose="02010600030101010101" pitchFamily="2" charset="-122"/>
              </a:rPr>
              <a:t>A</a:t>
            </a:r>
            <a:r>
              <a:rPr lang="en-IN" sz="1800" dirty="0">
                <a:effectLst/>
                <a:latin typeface="Helvetica" pitchFamily="2" charset="0"/>
                <a:ea typeface="DengXian" panose="02010600030101010101" pitchFamily="2" charset="-122"/>
              </a:rPr>
              <a:t>dvertising through social media</a:t>
            </a:r>
            <a:endParaRPr lang="en-IN" dirty="0">
              <a:latin typeface="Helvetica" pitchFamily="2" charset="0"/>
              <a:ea typeface="DengXian" panose="02010600030101010101" pitchFamily="2" charset="-122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IN" sz="1800" dirty="0">
                <a:effectLst/>
                <a:latin typeface="Helvetica" pitchFamily="2" charset="0"/>
                <a:ea typeface="DengXian" panose="02010600030101010101" pitchFamily="2" charset="-122"/>
              </a:rPr>
              <a:t>Collaborate with influencers</a:t>
            </a:r>
            <a:endParaRPr lang="en-IN" dirty="0">
              <a:latin typeface="Helvetica" pitchFamily="2" charset="0"/>
              <a:ea typeface="DengXian" panose="02010600030101010101" pitchFamily="2" charset="-122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IN" sz="1800" dirty="0">
                <a:effectLst/>
                <a:latin typeface="Helvetica" pitchFamily="2" charset="0"/>
                <a:ea typeface="DengXian" panose="02010600030101010101" pitchFamily="2" charset="-122"/>
              </a:rPr>
              <a:t>Market the brand through email promotions</a:t>
            </a:r>
            <a:r>
              <a:rPr lang="en-IN" dirty="0">
                <a:effectLst/>
                <a:latin typeface="Helvetica" pitchFamily="2" charset="0"/>
              </a:rPr>
              <a:t> </a:t>
            </a:r>
            <a:endParaRPr lang="en-US" dirty="0">
              <a:effectLst/>
              <a:latin typeface="Helvetica" pitchFamily="2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IN" dirty="0">
              <a:effectLst/>
              <a:latin typeface="Helvetica" pitchFamily="2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6D2744-F50A-B7C0-6FE7-E9540292F455}"/>
              </a:ext>
            </a:extLst>
          </p:cNvPr>
          <p:cNvSpPr txBox="1"/>
          <p:nvPr/>
        </p:nvSpPr>
        <p:spPr>
          <a:xfrm>
            <a:off x="7946571" y="4794629"/>
            <a:ext cx="3592286" cy="1754326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IN" dirty="0">
                <a:latin typeface="Helvetica" pitchFamily="2" charset="0"/>
                <a:ea typeface="DengXian" panose="02010600030101010101" pitchFamily="2" charset="-122"/>
              </a:rPr>
              <a:t>Incorporating referral programmes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IN" dirty="0">
                <a:latin typeface="Helvetica" pitchFamily="2" charset="0"/>
                <a:ea typeface="DengXian" panose="02010600030101010101" pitchFamily="2" charset="-122"/>
              </a:rPr>
              <a:t>Offering personalised suggestions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IN" dirty="0">
                <a:latin typeface="Helvetica" pitchFamily="2" charset="0"/>
                <a:ea typeface="DengXian" panose="02010600030101010101" pitchFamily="2" charset="-122"/>
              </a:rPr>
              <a:t>Addressing feedbacks properly </a:t>
            </a:r>
            <a:endParaRPr lang="en-US" dirty="0"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6057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8FC381-E48B-7E64-B6A7-E05FA6AFC3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23A33D-EB89-A644-D486-3FB50747DACB}"/>
              </a:ext>
            </a:extLst>
          </p:cNvPr>
          <p:cNvSpPr txBox="1"/>
          <p:nvPr/>
        </p:nvSpPr>
        <p:spPr>
          <a:xfrm>
            <a:off x="957943" y="214477"/>
            <a:ext cx="7532914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000" b="1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Helvetica" pitchFamily="2" charset="0"/>
                <a:ea typeface="DengXian" panose="02010600030101010101" pitchFamily="2" charset="-122"/>
              </a:rPr>
              <a:t>Funding Requirements</a:t>
            </a:r>
            <a:endParaRPr lang="en-US" sz="3000" b="1" dirty="0">
              <a:solidFill>
                <a:schemeClr val="tx2">
                  <a:lumMod val="75000"/>
                  <a:lumOff val="25000"/>
                </a:schemeClr>
              </a:solidFill>
              <a:latin typeface="Helvetica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AFD274-1238-F4D2-FEA4-C31DD8FD9CB0}"/>
              </a:ext>
            </a:extLst>
          </p:cNvPr>
          <p:cNvSpPr txBox="1"/>
          <p:nvPr/>
        </p:nvSpPr>
        <p:spPr>
          <a:xfrm>
            <a:off x="1088571" y="888778"/>
            <a:ext cx="10655193" cy="8831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IN" sz="1800" dirty="0">
                <a:effectLst/>
                <a:latin typeface="Helvetica" pitchFamily="2" charset="0"/>
                <a:ea typeface="DengXian" panose="02010600030101010101" pitchFamily="2" charset="-122"/>
                <a:cs typeface="Times New Roman" panose="02020603050405020304" pitchFamily="18" charset="0"/>
              </a:rPr>
              <a:t>Upfront investment of £52,000 to set up a kitchen, building its online platform, and starting focused marketing efforts</a:t>
            </a:r>
            <a:r>
              <a:rPr lang="en-IN" dirty="0">
                <a:effectLst/>
                <a:latin typeface="Helvetica" pitchFamily="2" charset="0"/>
              </a:rPr>
              <a:t> </a:t>
            </a:r>
            <a:endParaRPr lang="en-US" dirty="0">
              <a:latin typeface="Helvetica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446E6A-527C-374A-7C0A-0E5EF042E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4001" y="2027535"/>
            <a:ext cx="3568700" cy="4737100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DD86720-2319-5D9E-8161-BE16A6535BA6}"/>
              </a:ext>
            </a:extLst>
          </p:cNvPr>
          <p:cNvCxnSpPr>
            <a:cxnSpLocks/>
            <a:endCxn id="10" idx="1"/>
          </p:cNvCxnSpPr>
          <p:nvPr/>
        </p:nvCxnSpPr>
        <p:spPr>
          <a:xfrm>
            <a:off x="4992701" y="4389344"/>
            <a:ext cx="2206600" cy="674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5495931-B058-2695-BA4B-B46B81703A9D}"/>
              </a:ext>
            </a:extLst>
          </p:cNvPr>
          <p:cNvSpPr txBox="1"/>
          <p:nvPr/>
        </p:nvSpPr>
        <p:spPr>
          <a:xfrm>
            <a:off x="7199301" y="3331274"/>
            <a:ext cx="3415552" cy="2129622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dirty="0">
                <a:latin typeface="Helvetica" pitchFamily="2" charset="0"/>
                <a:ea typeface="DengXian" panose="02010600030101010101" pitchFamily="2" charset="-122"/>
              </a:rPr>
              <a:t>Expecting</a:t>
            </a:r>
            <a:r>
              <a:rPr lang="en-IN" sz="1800" dirty="0">
                <a:effectLst/>
                <a:latin typeface="Helvetica" pitchFamily="2" charset="0"/>
                <a:ea typeface="DengXian" panose="02010600030101010101" pitchFamily="2" charset="-122"/>
              </a:rPr>
              <a:t> that the business will generate a revenue of around £33,000 from 150 subscribers with break-even being achieved within 10 months after launch</a:t>
            </a:r>
            <a:endParaRPr lang="en-US" dirty="0">
              <a:latin typeface="Helvetica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B7D625-13E9-8CA6-2C6D-5919BA2B053C}"/>
              </a:ext>
            </a:extLst>
          </p:cNvPr>
          <p:cNvSpPr txBox="1"/>
          <p:nvPr/>
        </p:nvSpPr>
        <p:spPr>
          <a:xfrm>
            <a:off x="1380458" y="1771905"/>
            <a:ext cx="252171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400" dirty="0">
                <a:latin typeface="Helvetica" pitchFamily="2" charset="0"/>
              </a:rPr>
              <a:t>Break-down of startup cost</a:t>
            </a:r>
            <a:endParaRPr lang="en-US" sz="1400" dirty="0"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2918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>
            <a:extLst>
              <a:ext uri="{FF2B5EF4-FFF2-40B4-BE49-F238E27FC236}">
                <a16:creationId xmlns:a16="http://schemas.microsoft.com/office/drawing/2014/main" id="{841EFD0D-0D37-447B-B1EA-4F7197E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A6DFF24-307B-44B0-93F0-893676F14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D6CE9D5-28BB-4329-B5E2-B06131F27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9F7D40-5D59-4F59-A331-D8F7710AC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Freeform 11">
            <a:extLst>
              <a:ext uri="{FF2B5EF4-FFF2-40B4-BE49-F238E27FC236}">
                <a16:creationId xmlns:a16="http://schemas.microsoft.com/office/drawing/2014/main" id="{E2B1BC2F-AEBF-4990-A7F9-197AAF28B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48664" y="0"/>
            <a:ext cx="4643336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C9308A-6FD5-8EAB-DA33-DAECA6FFEA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68" y="643464"/>
            <a:ext cx="5260391" cy="52603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8B0C73-49F9-8BCF-07CB-BAAD306CF704}"/>
              </a:ext>
            </a:extLst>
          </p:cNvPr>
          <p:cNvSpPr txBox="1"/>
          <p:nvPr/>
        </p:nvSpPr>
        <p:spPr>
          <a:xfrm>
            <a:off x="8339328" y="1655065"/>
            <a:ext cx="3090672" cy="4224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10000"/>
              </a:lnSpc>
              <a:spcBef>
                <a:spcPts val="700"/>
              </a:spcBef>
              <a:spcAft>
                <a:spcPts val="800"/>
              </a:spcAft>
              <a:buClr>
                <a:schemeClr val="tx2"/>
              </a:buClr>
              <a:buNone/>
            </a:pPr>
            <a:r>
              <a:rPr lang="en-US" dirty="0">
                <a:solidFill>
                  <a:schemeClr val="bg1"/>
                </a:solidFill>
                <a:effectLst/>
                <a:latin typeface="Helvetica" pitchFamily="2" charset="0"/>
              </a:rPr>
              <a:t>Desi Tadka Kitchen Pvt. Ltd. has a viable business model as it addresses the customer needs for personalised healthy meal services, local sourcing, sustainability, and scalability in the long run.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83ADC8-A2C5-8B3C-1056-2F2635FFC1EA}"/>
              </a:ext>
            </a:extLst>
          </p:cNvPr>
          <p:cNvSpPr txBox="1"/>
          <p:nvPr/>
        </p:nvSpPr>
        <p:spPr>
          <a:xfrm>
            <a:off x="6397181" y="978407"/>
            <a:ext cx="609600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Helvetica" pitchFamily="2" charset="0"/>
                <a:ea typeface="DengXian" panose="02010600030101010101" pitchFamily="2" charset="-122"/>
              </a:rPr>
              <a:t>Conclusion</a:t>
            </a:r>
            <a:endParaRPr lang="en-US" sz="3000" b="1" dirty="0">
              <a:solidFill>
                <a:schemeClr val="tx2">
                  <a:lumMod val="75000"/>
                  <a:lumOff val="25000"/>
                </a:schemeClr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7616656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126</TotalTime>
  <Words>419</Words>
  <Application>Microsoft Macintosh PowerPoint</Application>
  <PresentationFormat>Widescreen</PresentationFormat>
  <Paragraphs>41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Courier New</vt:lpstr>
      <vt:lpstr>Gill Sans MT</vt:lpstr>
      <vt:lpstr>Helvetica</vt:lpstr>
      <vt:lpstr>Impact</vt:lpstr>
      <vt:lpstr>Wingdings</vt:lpstr>
      <vt:lpstr>Badge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Abhisikta Banerjee</dc:creator>
  <cp:lastModifiedBy>Abhisikta Banerjee</cp:lastModifiedBy>
  <cp:revision>4</cp:revision>
  <dcterms:created xsi:type="dcterms:W3CDTF">2026-03-13T06:46:38Z</dcterms:created>
  <dcterms:modified xsi:type="dcterms:W3CDTF">2026-03-15T16:25:42Z</dcterms:modified>
</cp:coreProperties>
</file>