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ls" ContentType="application/vnd.ms-exce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Default Extension="bin" ContentType="application/vnd.openxmlformats-officedocument.oleObject"/>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3"/>
  </p:notesMasterIdLst>
  <p:sldIdLst>
    <p:sldId id="402" r:id="rId2"/>
    <p:sldId id="258" r:id="rId3"/>
    <p:sldId id="310" r:id="rId4"/>
    <p:sldId id="352" r:id="rId5"/>
    <p:sldId id="333" r:id="rId6"/>
    <p:sldId id="331" r:id="rId7"/>
    <p:sldId id="353" r:id="rId8"/>
    <p:sldId id="367" r:id="rId9"/>
    <p:sldId id="368" r:id="rId10"/>
    <p:sldId id="369" r:id="rId11"/>
    <p:sldId id="370" r:id="rId12"/>
    <p:sldId id="371" r:id="rId13"/>
    <p:sldId id="372" r:id="rId14"/>
    <p:sldId id="373" r:id="rId15"/>
    <p:sldId id="375" r:id="rId16"/>
    <p:sldId id="376" r:id="rId17"/>
    <p:sldId id="377" r:id="rId18"/>
    <p:sldId id="364" r:id="rId19"/>
    <p:sldId id="378" r:id="rId20"/>
    <p:sldId id="366" r:id="rId21"/>
    <p:sldId id="287"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a:srgbClr val="33CC33"/>
    <a:srgbClr val="EAEAEA"/>
    <a:srgbClr val="FFFFCC"/>
    <a:srgbClr val="CCFF66"/>
    <a:srgbClr val="66FF99"/>
    <a:srgbClr val="DDDDDD"/>
    <a:srgbClr val="FF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8484" autoAdjust="0"/>
    <p:restoredTop sz="96454" autoAdjust="0"/>
  </p:normalViewPr>
  <p:slideViewPr>
    <p:cSldViewPr>
      <p:cViewPr varScale="1">
        <p:scale>
          <a:sx n="99" d="100"/>
          <a:sy n="99" d="100"/>
        </p:scale>
        <p:origin x="-93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67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3.v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image" Target="../media/image4.e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6.v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image" Target="../media/image11.wmf"/></Relationships>
</file>

<file path=ppt/drawings/_rels/vmlDrawing7.v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4" Type="http://schemas.openxmlformats.org/officeDocument/2006/relationships/image" Target="../media/image16.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9B0B89C-274C-415D-8D7B-9BA9BD1FC57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4B3BC3CC-C49C-4EB9-BA42-46989B750FEA}" type="datetimeFigureOut">
              <a:rPr lang="en-GB" smtClean="0"/>
              <a:pPr/>
              <a:t>30/01/2013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55DA776F-BCFA-4A1C-B5BA-86E24B47BB93}"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D012CF3-C4DB-4976-9F38-D485825234F4}" type="datetimeFigureOut">
              <a:rPr lang="en-GB" smtClean="0"/>
              <a:pPr/>
              <a:t>30/01/2013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36BA32-ECD5-4164-9A6F-D5F3D0F1D36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E598435-C175-434D-9DCD-8FC404BD5C29}" type="datetimeFigureOut">
              <a:rPr lang="en-GB" smtClean="0"/>
              <a:pPr/>
              <a:t>30/01/2013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34643AC7-49DC-468D-AE13-663F3B066B7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594"/>
          </a:xfrm>
        </p:spPr>
        <p:txBody>
          <a:bodyPr>
            <a:noAutofit/>
          </a:bodyPr>
          <a:lstStyle>
            <a:lvl1pPr algn="l">
              <a:defRPr sz="3600"/>
            </a:lvl1pPr>
          </a:lstStyle>
          <a:p>
            <a:r>
              <a:rPr kumimoji="0" lang="en-US" dirty="0" smtClean="0"/>
              <a:t>Click to edit Master title style</a:t>
            </a:r>
            <a:endParaRPr kumimoji="0" lang="en-US" dirty="0"/>
          </a:p>
        </p:txBody>
      </p:sp>
      <p:sp>
        <p:nvSpPr>
          <p:cNvPr id="3" name="Content Placeholder 2"/>
          <p:cNvSpPr>
            <a:spLocks noGrp="1"/>
          </p:cNvSpPr>
          <p:nvPr>
            <p:ph sz="half" idx="1"/>
          </p:nvPr>
        </p:nvSpPr>
        <p:spPr>
          <a:xfrm>
            <a:off x="457200" y="928670"/>
            <a:ext cx="4038600" cy="519749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Content Placeholder 3"/>
          <p:cNvSpPr>
            <a:spLocks noGrp="1"/>
          </p:cNvSpPr>
          <p:nvPr>
            <p:ph sz="half" idx="2"/>
          </p:nvPr>
        </p:nvSpPr>
        <p:spPr>
          <a:xfrm>
            <a:off x="4648200" y="928670"/>
            <a:ext cx="4038600" cy="519749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5" name="Date Placeholder 4"/>
          <p:cNvSpPr>
            <a:spLocks noGrp="1"/>
          </p:cNvSpPr>
          <p:nvPr>
            <p:ph type="dt" sz="half" idx="10"/>
          </p:nvPr>
        </p:nvSpPr>
        <p:spPr/>
        <p:txBody>
          <a:bodyPr/>
          <a:lstStyle/>
          <a:p>
            <a:fld id="{8A7BBB6E-7255-4A99-93D0-3975AE3BB402}" type="datetimeFigureOut">
              <a:rPr lang="en-GB" smtClean="0"/>
              <a:pPr/>
              <a:t>30/01/2013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54201-7E70-4AA9-A360-169BBB43C1A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E792458-D282-454A-9911-4A8F02C95294}" type="datetimeFigureOut">
              <a:rPr lang="en-GB" smtClean="0"/>
              <a:pPr/>
              <a:t>30/01/2013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411130-BE21-4FD5-95DE-2C2BB2D41AD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7DE62A7-1C01-42D4-AC16-6E43AB4323F4}" type="datetimeFigureOut">
              <a:rPr lang="en-GB" smtClean="0"/>
              <a:pPr/>
              <a:t>30/01/2013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24DE3D-EB0C-4AC0-B12B-FC33FC2AC7C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E2C5C7-0B68-4F03-B4FA-D76769D294F0}" type="datetimeFigureOut">
              <a:rPr lang="en-GB" smtClean="0"/>
              <a:pPr/>
              <a:t>30/01/2013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E1A156-42FE-445F-9633-BBE0B0E50A8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5F57E12-44CC-476F-9165-D71FD9383E85}" type="datetimeFigureOut">
              <a:rPr lang="en-GB" smtClean="0"/>
              <a:pPr/>
              <a:t>30/01/2013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F90BB0-C376-4BBF-B5B0-528FE5AABB8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B0429B-61E1-4747-84B2-3D533F53DBB1}" type="datetimeFigureOut">
              <a:rPr lang="en-GB" smtClean="0"/>
              <a:pPr/>
              <a:t>30/01/2013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60AAE7-555F-4A7F-B656-07912804D95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2490138-0DE3-4DBE-B927-0820E41DF5FB}" type="datetimeFigureOut">
              <a:rPr lang="en-GB" smtClean="0"/>
              <a:pPr/>
              <a:t>30/01/2013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C5EF11-DDAD-4032-9E9D-F312A4A852B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BA3F04-536B-48FF-A86F-A14A9D31A547}" type="datetimeFigureOut">
              <a:rPr lang="en-GB" smtClean="0"/>
              <a:pPr/>
              <a:t>30/01/2013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3E6483-C41F-4B40-BE8C-FDA202ED8ED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582594"/>
          </a:xfrm>
          <a:prstGeom prst="rect">
            <a:avLst/>
          </a:prstGeom>
        </p:spPr>
        <p:txBody>
          <a:bodyPr vert="horz" anchor="ctr">
            <a:noAutofit/>
            <a:scene3d>
              <a:camera prst="orthographicFront"/>
              <a:lightRig rig="soft" dir="t">
                <a:rot lat="0" lon="0" rev="16800000"/>
              </a:lightRig>
            </a:scene3d>
            <a:sp3d prstMaterial="softEdge">
              <a:bevelT w="38100" h="38100"/>
            </a:sp3d>
          </a:bodyPr>
          <a:lstStyle/>
          <a:p>
            <a:r>
              <a:rPr kumimoji="0" lang="en-US" dirty="0" smtClean="0"/>
              <a:t>Click to edit Master title style</a:t>
            </a:r>
            <a:endParaRPr kumimoji="0" lang="en-US" dirty="0"/>
          </a:p>
        </p:txBody>
      </p:sp>
      <p:sp>
        <p:nvSpPr>
          <p:cNvPr id="13" name="Text Placeholder 12"/>
          <p:cNvSpPr>
            <a:spLocks noGrp="1"/>
          </p:cNvSpPr>
          <p:nvPr>
            <p:ph type="body" idx="1"/>
          </p:nvPr>
        </p:nvSpPr>
        <p:spPr>
          <a:xfrm>
            <a:off x="457200" y="928670"/>
            <a:ext cx="8229600" cy="5380690"/>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2F93DCE-5B27-4192-8E22-F48712F09BDD}" type="datetimeFigureOut">
              <a:rPr lang="en-GB" smtClean="0"/>
              <a:pPr/>
              <a:t>30/01/2013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A65DC486-F461-41C5-9161-3A909042C6C8}"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image" Target="../media/image6.jpeg"/><Relationship Id="rId5" Type="http://schemas.openxmlformats.org/officeDocument/2006/relationships/oleObject" Target="../embeddings/Microsoft_Office_Excel_97-2003_Worksheet2.xls"/><Relationship Id="rId4" Type="http://schemas.openxmlformats.org/officeDocument/2006/relationships/oleObject" Target="../embeddings/Microsoft_Office_Excel_97-2003_Worksheet1.xls"/></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oleObject" Target="../embeddings/oleObject5.bin"/><Relationship Id="rId4" Type="http://schemas.openxmlformats.org/officeDocument/2006/relationships/oleObject" Target="../embeddings/oleObject4.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mlDrawing" Target="../drawings/vmlDrawing5.vml"/><Relationship Id="rId4" Type="http://schemas.openxmlformats.org/officeDocument/2006/relationships/oleObject" Target="../embeddings/oleObject6.bin"/></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oleObject" Target="../embeddings/oleObject8.bin"/><Relationship Id="rId4" Type="http://schemas.openxmlformats.org/officeDocument/2006/relationships/oleObject" Target="../embeddings/oleObject7.bin"/></Relationships>
</file>

<file path=ppt/slides/_rels/slide20.xml.rels><?xml version="1.0" encoding="UTF-8" standalone="yes"?>
<Relationships xmlns="http://schemas.openxmlformats.org/package/2006/relationships"><Relationship Id="rId8" Type="http://schemas.openxmlformats.org/officeDocument/2006/relationships/image" Target="../media/image17.wmf"/><Relationship Id="rId3" Type="http://schemas.openxmlformats.org/officeDocument/2006/relationships/notesSlide" Target="../notesSlides/notesSlide19.xml"/><Relationship Id="rId7" Type="http://schemas.openxmlformats.org/officeDocument/2006/relationships/oleObject" Target="../embeddings/oleObject12.bin"/><Relationship Id="rId2" Type="http://schemas.openxmlformats.org/officeDocument/2006/relationships/slideLayout" Target="../slideLayouts/slideLayout7.xml"/><Relationship Id="rId1" Type="http://schemas.openxmlformats.org/officeDocument/2006/relationships/vmlDrawing" Target="../drawings/vmlDrawing7.vml"/><Relationship Id="rId6" Type="http://schemas.openxmlformats.org/officeDocument/2006/relationships/oleObject" Target="../embeddings/oleObject11.bin"/><Relationship Id="rId5" Type="http://schemas.openxmlformats.org/officeDocument/2006/relationships/oleObject" Target="../embeddings/oleObject10.bin"/><Relationship Id="rId4" Type="http://schemas.openxmlformats.org/officeDocument/2006/relationships/oleObject" Target="../embeddings/oleObject9.bin"/><Relationship Id="rId9" Type="http://schemas.openxmlformats.org/officeDocument/2006/relationships/image" Target="../media/image18.wmf"/></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dirty="0" smtClean="0">
                <a:latin typeface="Arial" pitchFamily="34" charset="0"/>
                <a:cs typeface="Arial" pitchFamily="34" charset="0"/>
              </a:rPr>
              <a:t>Data Warehousing for Business Intelligence</a:t>
            </a:r>
            <a:endParaRPr lang="en-GB" dirty="0">
              <a:latin typeface="Arial" pitchFamily="34" charset="0"/>
              <a:cs typeface="Arial" pitchFamily="34" charset="0"/>
            </a:endParaRPr>
          </a:p>
        </p:txBody>
      </p:sp>
      <p:sp>
        <p:nvSpPr>
          <p:cNvPr id="3" name="Subtitle 2"/>
          <p:cNvSpPr>
            <a:spLocks noGrp="1"/>
          </p:cNvSpPr>
          <p:nvPr>
            <p:ph type="subTitle" idx="1"/>
          </p:nvPr>
        </p:nvSpPr>
        <p:spPr/>
        <p:txBody>
          <a:bodyPr>
            <a:normAutofit fontScale="77500" lnSpcReduction="20000"/>
          </a:bodyPr>
          <a:lstStyle/>
          <a:p>
            <a:r>
              <a:rPr lang="en-GB" dirty="0" smtClean="0"/>
              <a:t>M3X8636</a:t>
            </a:r>
            <a:endParaRPr lang="en-GB" dirty="0" smtClean="0"/>
          </a:p>
          <a:p>
            <a:r>
              <a:rPr lang="en-GB" dirty="0" smtClean="0"/>
              <a:t>Lecture 15</a:t>
            </a:r>
          </a:p>
          <a:p>
            <a:r>
              <a:rPr lang="en-GB" dirty="0" smtClean="0"/>
              <a:t> Other Techniques for Identifying Clusters</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7"/>
          <p:cNvSpPr>
            <a:spLocks noGrp="1"/>
          </p:cNvSpPr>
          <p:nvPr>
            <p:ph type="title" idx="4294967295"/>
          </p:nvPr>
        </p:nvSpPr>
        <p:spPr>
          <a:xfrm>
            <a:off x="285720" y="285728"/>
            <a:ext cx="7272338" cy="596881"/>
          </a:xfrm>
        </p:spPr>
        <p:txBody>
          <a:bodyPr/>
          <a:lstStyle/>
          <a:p>
            <a:r>
              <a:rPr lang="en-GB" sz="3600" b="1" dirty="0" smtClean="0"/>
              <a:t>Introduction</a:t>
            </a:r>
            <a:endParaRPr lang="en-GB" sz="3600" b="1" dirty="0"/>
          </a:p>
        </p:txBody>
      </p:sp>
      <p:sp>
        <p:nvSpPr>
          <p:cNvPr id="15363" name="Content Placeholder 8"/>
          <p:cNvSpPr>
            <a:spLocks noGrp="1"/>
          </p:cNvSpPr>
          <p:nvPr>
            <p:ph idx="4294967295"/>
          </p:nvPr>
        </p:nvSpPr>
        <p:spPr>
          <a:xfrm>
            <a:off x="428596" y="1000108"/>
            <a:ext cx="8388350" cy="4425950"/>
          </a:xfrm>
        </p:spPr>
        <p:txBody>
          <a:bodyPr>
            <a:normAutofit/>
          </a:bodyPr>
          <a:lstStyle/>
          <a:p>
            <a:pPr marL="284163" indent="-284163"/>
            <a:r>
              <a:rPr lang="en-GB" sz="2800" dirty="0"/>
              <a:t>Limitations of Basic Clustering Solutions</a:t>
            </a:r>
            <a:endParaRPr lang="en-GB" sz="2800" dirty="0">
              <a:ea typeface="SimSun" pitchFamily="2" charset="-122"/>
            </a:endParaRPr>
          </a:p>
          <a:p>
            <a:pPr marL="284163" indent="-284163"/>
            <a:r>
              <a:rPr lang="en-GB" sz="2800" dirty="0">
                <a:ea typeface="SimSun" pitchFamily="2" charset="-122"/>
              </a:rPr>
              <a:t>Categories of Clustering Solutions</a:t>
            </a:r>
          </a:p>
          <a:p>
            <a:pPr marL="284163" indent="-284163"/>
            <a:r>
              <a:rPr lang="en-GB" sz="2800" dirty="0">
                <a:ea typeface="SimSun" pitchFamily="2" charset="-122"/>
              </a:rPr>
              <a:t>Density-based Clustering and </a:t>
            </a:r>
            <a:r>
              <a:rPr lang="en-GB" sz="2800" dirty="0" err="1">
                <a:ea typeface="SimSun" pitchFamily="2" charset="-122"/>
              </a:rPr>
              <a:t>DBScan</a:t>
            </a:r>
            <a:r>
              <a:rPr lang="en-GB" sz="2800" dirty="0">
                <a:ea typeface="SimSun" pitchFamily="2" charset="-122"/>
              </a:rPr>
              <a:t> Algorithm</a:t>
            </a:r>
          </a:p>
          <a:p>
            <a:pPr marL="284163" indent="-284163"/>
            <a:r>
              <a:rPr lang="en-GB" sz="2800" dirty="0">
                <a:ea typeface="SimSun" pitchFamily="2" charset="-122"/>
              </a:rPr>
              <a:t>Graph-based Clustering and Chameleon </a:t>
            </a:r>
            <a:r>
              <a:rPr lang="en-GB" sz="2800" dirty="0" smtClean="0">
                <a:ea typeface="SimSun" pitchFamily="2" charset="-122"/>
              </a:rPr>
              <a:t>Algorithm</a:t>
            </a:r>
            <a:endParaRPr lang="en-GB" sz="2800" dirty="0">
              <a:ea typeface="SimSun" pitchFamily="2" charset="-122"/>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Line 58"/>
          <p:cNvSpPr>
            <a:spLocks noChangeShapeType="1"/>
          </p:cNvSpPr>
          <p:nvPr/>
        </p:nvSpPr>
        <p:spPr bwMode="auto">
          <a:xfrm flipH="1" flipV="1">
            <a:off x="3810000" y="4038600"/>
            <a:ext cx="533400" cy="304800"/>
          </a:xfrm>
          <a:prstGeom prst="line">
            <a:avLst/>
          </a:prstGeom>
          <a:noFill/>
          <a:ln w="9525">
            <a:solidFill>
              <a:schemeClr val="tx1"/>
            </a:solidFill>
            <a:round/>
            <a:headEnd/>
            <a:tailEnd type="stealth" w="sm" len="med"/>
          </a:ln>
        </p:spPr>
        <p:txBody>
          <a:bodyPr/>
          <a:lstStyle/>
          <a:p>
            <a:endParaRPr lang="en-GB"/>
          </a:p>
        </p:txBody>
      </p:sp>
      <p:sp>
        <p:nvSpPr>
          <p:cNvPr id="1028" name="Oval 56"/>
          <p:cNvSpPr>
            <a:spLocks noChangeArrowheads="1"/>
          </p:cNvSpPr>
          <p:nvPr/>
        </p:nvSpPr>
        <p:spPr bwMode="auto">
          <a:xfrm>
            <a:off x="4667250" y="3895725"/>
            <a:ext cx="381000" cy="381000"/>
          </a:xfrm>
          <a:prstGeom prst="ellipse">
            <a:avLst/>
          </a:prstGeom>
          <a:noFill/>
          <a:ln w="9525">
            <a:solidFill>
              <a:schemeClr val="tx1"/>
            </a:solidFill>
            <a:round/>
            <a:headEnd/>
            <a:tailEnd/>
          </a:ln>
        </p:spPr>
        <p:txBody>
          <a:bodyPr wrap="none" anchor="ctr"/>
          <a:lstStyle/>
          <a:p>
            <a:endParaRPr lang="en-GB"/>
          </a:p>
        </p:txBody>
      </p:sp>
      <p:sp>
        <p:nvSpPr>
          <p:cNvPr id="1029" name="Oval 55"/>
          <p:cNvSpPr>
            <a:spLocks noChangeArrowheads="1"/>
          </p:cNvSpPr>
          <p:nvPr/>
        </p:nvSpPr>
        <p:spPr bwMode="auto">
          <a:xfrm>
            <a:off x="4572000" y="4343400"/>
            <a:ext cx="381000" cy="381000"/>
          </a:xfrm>
          <a:prstGeom prst="ellipse">
            <a:avLst/>
          </a:prstGeom>
          <a:noFill/>
          <a:ln w="9525">
            <a:solidFill>
              <a:schemeClr val="tx1"/>
            </a:solidFill>
            <a:round/>
            <a:headEnd/>
            <a:tailEnd/>
          </a:ln>
        </p:spPr>
        <p:txBody>
          <a:bodyPr wrap="none" anchor="ctr"/>
          <a:lstStyle/>
          <a:p>
            <a:endParaRPr lang="en-GB"/>
          </a:p>
        </p:txBody>
      </p:sp>
      <p:sp>
        <p:nvSpPr>
          <p:cNvPr id="1030" name="Oval 54"/>
          <p:cNvSpPr>
            <a:spLocks noChangeArrowheads="1"/>
          </p:cNvSpPr>
          <p:nvPr/>
        </p:nvSpPr>
        <p:spPr bwMode="auto">
          <a:xfrm>
            <a:off x="3200400" y="3352800"/>
            <a:ext cx="1371600" cy="1295400"/>
          </a:xfrm>
          <a:prstGeom prst="ellipse">
            <a:avLst/>
          </a:prstGeom>
          <a:noFill/>
          <a:ln w="9525">
            <a:solidFill>
              <a:schemeClr val="tx1"/>
            </a:solidFill>
            <a:round/>
            <a:headEnd/>
            <a:tailEnd/>
          </a:ln>
        </p:spPr>
        <p:txBody>
          <a:bodyPr wrap="none" anchor="ctr"/>
          <a:lstStyle/>
          <a:p>
            <a:endParaRPr lang="en-GB"/>
          </a:p>
        </p:txBody>
      </p:sp>
      <p:sp>
        <p:nvSpPr>
          <p:cNvPr id="1031" name="Rectangle 2"/>
          <p:cNvSpPr>
            <a:spLocks noGrp="1" noChangeArrowheads="1"/>
          </p:cNvSpPr>
          <p:nvPr>
            <p:ph type="title" idx="4294967295"/>
          </p:nvPr>
        </p:nvSpPr>
        <p:spPr>
          <a:xfrm>
            <a:off x="214282" y="214290"/>
            <a:ext cx="7272338" cy="523857"/>
          </a:xfrm>
        </p:spPr>
        <p:txBody>
          <a:bodyPr/>
          <a:lstStyle/>
          <a:p>
            <a:r>
              <a:rPr lang="en-GB" sz="3600" b="1" dirty="0"/>
              <a:t>Limitations of Basic Solutions</a:t>
            </a:r>
          </a:p>
        </p:txBody>
      </p:sp>
      <p:sp>
        <p:nvSpPr>
          <p:cNvPr id="1032" name="Rectangle 3"/>
          <p:cNvSpPr>
            <a:spLocks noGrp="1" noChangeArrowheads="1"/>
          </p:cNvSpPr>
          <p:nvPr>
            <p:ph type="body" idx="4294967295"/>
          </p:nvPr>
        </p:nvSpPr>
        <p:spPr>
          <a:xfrm>
            <a:off x="357158" y="928670"/>
            <a:ext cx="8382000" cy="1981200"/>
          </a:xfrm>
        </p:spPr>
        <p:txBody>
          <a:bodyPr/>
          <a:lstStyle/>
          <a:p>
            <a:r>
              <a:rPr lang="en-GB" sz="2800" b="1" dirty="0"/>
              <a:t>Limitations of the K-means Method</a:t>
            </a:r>
          </a:p>
          <a:p>
            <a:pPr marL="857250" lvl="1" indent="-400050"/>
            <a:r>
              <a:rPr lang="en-GB" altLang="zh-CN" sz="2400" dirty="0">
                <a:ea typeface="SimSun" pitchFamily="2" charset="-122"/>
              </a:rPr>
              <a:t>Effects by the outliers</a:t>
            </a:r>
            <a:endParaRPr lang="en-GB" sz="2400" dirty="0"/>
          </a:p>
          <a:p>
            <a:pPr marL="857250" lvl="1" indent="-400050"/>
            <a:r>
              <a:rPr lang="en-GB" sz="2400" dirty="0"/>
              <a:t>Unable to detect clusters of different sizes</a:t>
            </a:r>
          </a:p>
          <a:p>
            <a:pPr marL="857250" lvl="1" indent="-400050"/>
            <a:r>
              <a:rPr lang="en-GB" sz="2400" dirty="0"/>
              <a:t>Unable to detect clusters of arbitrary shapes </a:t>
            </a:r>
          </a:p>
        </p:txBody>
      </p:sp>
      <p:graphicFrame>
        <p:nvGraphicFramePr>
          <p:cNvPr id="1026" name="Object 13"/>
          <p:cNvGraphicFramePr>
            <a:graphicFrameLocks noChangeAspect="1"/>
          </p:cNvGraphicFramePr>
          <p:nvPr/>
        </p:nvGraphicFramePr>
        <p:xfrm>
          <a:off x="381000" y="3581400"/>
          <a:ext cx="2133600" cy="1350963"/>
        </p:xfrm>
        <a:graphic>
          <a:graphicData uri="http://schemas.openxmlformats.org/presentationml/2006/ole">
            <p:oleObj spid="_x0000_s1026" name="Photo Editor Photo" r:id="rId4" imgW="1819529" imgH="1152381" progId="">
              <p:embed/>
            </p:oleObj>
          </a:graphicData>
        </a:graphic>
      </p:graphicFrame>
      <p:sp>
        <p:nvSpPr>
          <p:cNvPr id="1033" name="Oval 15"/>
          <p:cNvSpPr>
            <a:spLocks noChangeArrowheads="1"/>
          </p:cNvSpPr>
          <p:nvPr/>
        </p:nvSpPr>
        <p:spPr bwMode="auto">
          <a:xfrm>
            <a:off x="37020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4" name="Oval 16"/>
          <p:cNvSpPr>
            <a:spLocks noChangeArrowheads="1"/>
          </p:cNvSpPr>
          <p:nvPr/>
        </p:nvSpPr>
        <p:spPr bwMode="auto">
          <a:xfrm>
            <a:off x="38544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5" name="Oval 17"/>
          <p:cNvSpPr>
            <a:spLocks noChangeArrowheads="1"/>
          </p:cNvSpPr>
          <p:nvPr/>
        </p:nvSpPr>
        <p:spPr bwMode="auto">
          <a:xfrm>
            <a:off x="3930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6" name="Oval 18"/>
          <p:cNvSpPr>
            <a:spLocks noChangeArrowheads="1"/>
          </p:cNvSpPr>
          <p:nvPr/>
        </p:nvSpPr>
        <p:spPr bwMode="auto">
          <a:xfrm>
            <a:off x="37020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7" name="Oval 19"/>
          <p:cNvSpPr>
            <a:spLocks noChangeArrowheads="1"/>
          </p:cNvSpPr>
          <p:nvPr/>
        </p:nvSpPr>
        <p:spPr bwMode="auto">
          <a:xfrm>
            <a:off x="35496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8" name="Oval 20"/>
          <p:cNvSpPr>
            <a:spLocks noChangeArrowheads="1"/>
          </p:cNvSpPr>
          <p:nvPr/>
        </p:nvSpPr>
        <p:spPr bwMode="auto">
          <a:xfrm>
            <a:off x="4083050" y="3767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9" name="Oval 21"/>
          <p:cNvSpPr>
            <a:spLocks noChangeArrowheads="1"/>
          </p:cNvSpPr>
          <p:nvPr/>
        </p:nvSpPr>
        <p:spPr bwMode="auto">
          <a:xfrm>
            <a:off x="3962400" y="3886200"/>
            <a:ext cx="74613" cy="74613"/>
          </a:xfrm>
          <a:prstGeom prst="ellipse">
            <a:avLst/>
          </a:prstGeom>
          <a:solidFill>
            <a:schemeClr val="tx1"/>
          </a:solidFill>
          <a:ln w="9525">
            <a:solidFill>
              <a:schemeClr val="tx1"/>
            </a:solidFill>
            <a:round/>
            <a:headEnd/>
            <a:tailEnd/>
          </a:ln>
        </p:spPr>
        <p:txBody>
          <a:bodyPr wrap="none" anchor="ctr"/>
          <a:lstStyle/>
          <a:p>
            <a:endParaRPr lang="en-GB"/>
          </a:p>
        </p:txBody>
      </p:sp>
      <p:sp>
        <p:nvSpPr>
          <p:cNvPr id="1040" name="Oval 22"/>
          <p:cNvSpPr>
            <a:spLocks noChangeArrowheads="1"/>
          </p:cNvSpPr>
          <p:nvPr/>
        </p:nvSpPr>
        <p:spPr bwMode="auto">
          <a:xfrm>
            <a:off x="3473450" y="3614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1" name="Oval 23"/>
          <p:cNvSpPr>
            <a:spLocks noChangeArrowheads="1"/>
          </p:cNvSpPr>
          <p:nvPr/>
        </p:nvSpPr>
        <p:spPr bwMode="auto">
          <a:xfrm>
            <a:off x="3778250" y="3995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2" name="Oval 24"/>
          <p:cNvSpPr>
            <a:spLocks noChangeArrowheads="1"/>
          </p:cNvSpPr>
          <p:nvPr/>
        </p:nvSpPr>
        <p:spPr bwMode="auto">
          <a:xfrm>
            <a:off x="4006850" y="4071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3" name="Oval 25"/>
          <p:cNvSpPr>
            <a:spLocks noChangeArrowheads="1"/>
          </p:cNvSpPr>
          <p:nvPr/>
        </p:nvSpPr>
        <p:spPr bwMode="auto">
          <a:xfrm>
            <a:off x="3506788" y="4040188"/>
            <a:ext cx="74612"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4" name="Oval 26"/>
          <p:cNvSpPr>
            <a:spLocks noChangeArrowheads="1"/>
          </p:cNvSpPr>
          <p:nvPr/>
        </p:nvSpPr>
        <p:spPr bwMode="auto">
          <a:xfrm>
            <a:off x="3549650" y="4300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5" name="Oval 27"/>
          <p:cNvSpPr>
            <a:spLocks noChangeArrowheads="1"/>
          </p:cNvSpPr>
          <p:nvPr/>
        </p:nvSpPr>
        <p:spPr bwMode="auto">
          <a:xfrm>
            <a:off x="40068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6" name="Oval 28"/>
          <p:cNvSpPr>
            <a:spLocks noChangeArrowheads="1"/>
          </p:cNvSpPr>
          <p:nvPr/>
        </p:nvSpPr>
        <p:spPr bwMode="auto">
          <a:xfrm>
            <a:off x="3778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7" name="Oval 29"/>
          <p:cNvSpPr>
            <a:spLocks noChangeArrowheads="1"/>
          </p:cNvSpPr>
          <p:nvPr/>
        </p:nvSpPr>
        <p:spPr bwMode="auto">
          <a:xfrm>
            <a:off x="4235450" y="3919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8" name="Oval 30"/>
          <p:cNvSpPr>
            <a:spLocks noChangeArrowheads="1"/>
          </p:cNvSpPr>
          <p:nvPr/>
        </p:nvSpPr>
        <p:spPr bwMode="auto">
          <a:xfrm>
            <a:off x="4159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9" name="Oval 31"/>
          <p:cNvSpPr>
            <a:spLocks noChangeArrowheads="1"/>
          </p:cNvSpPr>
          <p:nvPr/>
        </p:nvSpPr>
        <p:spPr bwMode="auto">
          <a:xfrm>
            <a:off x="4083050" y="3538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0" name="Oval 32"/>
          <p:cNvSpPr>
            <a:spLocks noChangeArrowheads="1"/>
          </p:cNvSpPr>
          <p:nvPr/>
        </p:nvSpPr>
        <p:spPr bwMode="auto">
          <a:xfrm>
            <a:off x="4311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1" name="Oval 33"/>
          <p:cNvSpPr>
            <a:spLocks noChangeArrowheads="1"/>
          </p:cNvSpPr>
          <p:nvPr/>
        </p:nvSpPr>
        <p:spPr bwMode="auto">
          <a:xfrm>
            <a:off x="43116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2" name="Oval 34"/>
          <p:cNvSpPr>
            <a:spLocks noChangeArrowheads="1"/>
          </p:cNvSpPr>
          <p:nvPr/>
        </p:nvSpPr>
        <p:spPr bwMode="auto">
          <a:xfrm>
            <a:off x="33210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3" name="Oval 35"/>
          <p:cNvSpPr>
            <a:spLocks noChangeArrowheads="1"/>
          </p:cNvSpPr>
          <p:nvPr/>
        </p:nvSpPr>
        <p:spPr bwMode="auto">
          <a:xfrm>
            <a:off x="33972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4" name="Oval 36"/>
          <p:cNvSpPr>
            <a:spLocks noChangeArrowheads="1"/>
          </p:cNvSpPr>
          <p:nvPr/>
        </p:nvSpPr>
        <p:spPr bwMode="auto">
          <a:xfrm>
            <a:off x="3778250" y="4452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5" name="Oval 37"/>
          <p:cNvSpPr>
            <a:spLocks noChangeArrowheads="1"/>
          </p:cNvSpPr>
          <p:nvPr/>
        </p:nvSpPr>
        <p:spPr bwMode="auto">
          <a:xfrm>
            <a:off x="4271963" y="4300538"/>
            <a:ext cx="74612" cy="74612"/>
          </a:xfrm>
          <a:prstGeom prst="ellipse">
            <a:avLst/>
          </a:prstGeom>
          <a:solidFill>
            <a:srgbClr val="CC3300"/>
          </a:solidFill>
          <a:ln w="9525">
            <a:solidFill>
              <a:schemeClr val="tx1"/>
            </a:solidFill>
            <a:round/>
            <a:headEnd/>
            <a:tailEnd/>
          </a:ln>
        </p:spPr>
        <p:txBody>
          <a:bodyPr wrap="none" anchor="ctr"/>
          <a:lstStyle/>
          <a:p>
            <a:endParaRPr lang="en-GB"/>
          </a:p>
        </p:txBody>
      </p:sp>
      <p:sp>
        <p:nvSpPr>
          <p:cNvPr id="1056" name="Oval 38"/>
          <p:cNvSpPr>
            <a:spLocks noChangeArrowheads="1"/>
          </p:cNvSpPr>
          <p:nvPr/>
        </p:nvSpPr>
        <p:spPr bwMode="auto">
          <a:xfrm>
            <a:off x="41592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7" name="Rectangle 39"/>
          <p:cNvSpPr>
            <a:spLocks noChangeArrowheads="1"/>
          </p:cNvSpPr>
          <p:nvPr/>
        </p:nvSpPr>
        <p:spPr bwMode="auto">
          <a:xfrm>
            <a:off x="476091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8" name="Rectangle 40"/>
          <p:cNvSpPr>
            <a:spLocks noChangeArrowheads="1"/>
          </p:cNvSpPr>
          <p:nvPr/>
        </p:nvSpPr>
        <p:spPr bwMode="auto">
          <a:xfrm>
            <a:off x="4799013" y="413226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9" name="Rectangle 41"/>
          <p:cNvSpPr>
            <a:spLocks noChangeArrowheads="1"/>
          </p:cNvSpPr>
          <p:nvPr/>
        </p:nvSpPr>
        <p:spPr bwMode="auto">
          <a:xfrm>
            <a:off x="48371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0" name="Rectangle 42"/>
          <p:cNvSpPr>
            <a:spLocks noChangeArrowheads="1"/>
          </p:cNvSpPr>
          <p:nvPr/>
        </p:nvSpPr>
        <p:spPr bwMode="auto">
          <a:xfrm>
            <a:off x="485616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1" name="Rectangle 43"/>
          <p:cNvSpPr>
            <a:spLocks noChangeArrowheads="1"/>
          </p:cNvSpPr>
          <p:nvPr/>
        </p:nvSpPr>
        <p:spPr bwMode="auto">
          <a:xfrm>
            <a:off x="47609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2" name="Rectangle 44"/>
          <p:cNvSpPr>
            <a:spLocks noChangeArrowheads="1"/>
          </p:cNvSpPr>
          <p:nvPr/>
        </p:nvSpPr>
        <p:spPr bwMode="auto">
          <a:xfrm>
            <a:off x="4903788" y="406558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3" name="Rectangle 45"/>
          <p:cNvSpPr>
            <a:spLocks noChangeArrowheads="1"/>
          </p:cNvSpPr>
          <p:nvPr/>
        </p:nvSpPr>
        <p:spPr bwMode="auto">
          <a:xfrm>
            <a:off x="4884738" y="412273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4" name="AutoShape 46"/>
          <p:cNvSpPr>
            <a:spLocks noChangeArrowheads="1"/>
          </p:cNvSpPr>
          <p:nvPr/>
        </p:nvSpPr>
        <p:spPr bwMode="auto">
          <a:xfrm>
            <a:off x="4705350" y="44148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5" name="AutoShape 47"/>
          <p:cNvSpPr>
            <a:spLocks noChangeArrowheads="1"/>
          </p:cNvSpPr>
          <p:nvPr/>
        </p:nvSpPr>
        <p:spPr bwMode="auto">
          <a:xfrm>
            <a:off x="4705350" y="44910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6" name="AutoShape 48"/>
          <p:cNvSpPr>
            <a:spLocks noChangeArrowheads="1"/>
          </p:cNvSpPr>
          <p:nvPr/>
        </p:nvSpPr>
        <p:spPr bwMode="auto">
          <a:xfrm>
            <a:off x="4772025" y="44529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7" name="AutoShape 49"/>
          <p:cNvSpPr>
            <a:spLocks noChangeArrowheads="1"/>
          </p:cNvSpPr>
          <p:nvPr/>
        </p:nvSpPr>
        <p:spPr bwMode="auto">
          <a:xfrm>
            <a:off x="4752975" y="45386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8" name="AutoShape 50"/>
          <p:cNvSpPr>
            <a:spLocks noChangeArrowheads="1"/>
          </p:cNvSpPr>
          <p:nvPr/>
        </p:nvSpPr>
        <p:spPr bwMode="auto">
          <a:xfrm>
            <a:off x="4829175" y="45291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9" name="AutoShape 51"/>
          <p:cNvSpPr>
            <a:spLocks noChangeArrowheads="1"/>
          </p:cNvSpPr>
          <p:nvPr/>
        </p:nvSpPr>
        <p:spPr bwMode="auto">
          <a:xfrm>
            <a:off x="4714875" y="459581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0" name="AutoShape 52"/>
          <p:cNvSpPr>
            <a:spLocks noChangeArrowheads="1"/>
          </p:cNvSpPr>
          <p:nvPr/>
        </p:nvSpPr>
        <p:spPr bwMode="auto">
          <a:xfrm>
            <a:off x="4800600" y="46053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1" name="AutoShape 53"/>
          <p:cNvSpPr>
            <a:spLocks noChangeArrowheads="1"/>
          </p:cNvSpPr>
          <p:nvPr/>
        </p:nvSpPr>
        <p:spPr bwMode="auto">
          <a:xfrm>
            <a:off x="4648200" y="45767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2" name="Line 57"/>
          <p:cNvSpPr>
            <a:spLocks noChangeShapeType="1"/>
          </p:cNvSpPr>
          <p:nvPr/>
        </p:nvSpPr>
        <p:spPr bwMode="auto">
          <a:xfrm>
            <a:off x="4343400" y="4343400"/>
            <a:ext cx="457200" cy="228600"/>
          </a:xfrm>
          <a:prstGeom prst="line">
            <a:avLst/>
          </a:prstGeom>
          <a:noFill/>
          <a:ln w="9525">
            <a:solidFill>
              <a:schemeClr val="tx1"/>
            </a:solidFill>
            <a:round/>
            <a:headEnd/>
            <a:tailEnd type="stealth" w="sm" len="med"/>
          </a:ln>
        </p:spPr>
        <p:txBody>
          <a:bodyPr/>
          <a:lstStyle/>
          <a:p>
            <a:endParaRPr lang="en-GB"/>
          </a:p>
        </p:txBody>
      </p:sp>
      <p:grpSp>
        <p:nvGrpSpPr>
          <p:cNvPr id="1073" name="Group 60"/>
          <p:cNvGrpSpPr>
            <a:grpSpLocks/>
          </p:cNvGrpSpPr>
          <p:nvPr/>
        </p:nvGrpSpPr>
        <p:grpSpPr bwMode="auto">
          <a:xfrm>
            <a:off x="5962650" y="3752850"/>
            <a:ext cx="762000" cy="762000"/>
            <a:chOff x="672" y="2694"/>
            <a:chExt cx="480" cy="480"/>
          </a:xfrm>
        </p:grpSpPr>
        <p:sp>
          <p:nvSpPr>
            <p:cNvPr id="1092" name="Rectangle 61"/>
            <p:cNvSpPr>
              <a:spLocks noChangeArrowheads="1"/>
            </p:cNvSpPr>
            <p:nvPr/>
          </p:nvSpPr>
          <p:spPr bwMode="auto">
            <a:xfrm>
              <a:off x="672" y="2694"/>
              <a:ext cx="480" cy="144"/>
            </a:xfrm>
            <a:prstGeom prst="rect">
              <a:avLst/>
            </a:prstGeom>
            <a:solidFill>
              <a:srgbClr val="CC3300"/>
            </a:solidFill>
            <a:ln w="9525">
              <a:noFill/>
              <a:miter lim="800000"/>
              <a:headEnd/>
              <a:tailEnd/>
            </a:ln>
          </p:spPr>
          <p:txBody>
            <a:bodyPr wrap="none" anchor="ctr"/>
            <a:lstStyle/>
            <a:p>
              <a:endParaRPr lang="en-GB"/>
            </a:p>
          </p:txBody>
        </p:sp>
        <p:sp>
          <p:nvSpPr>
            <p:cNvPr id="1093" name="Rectangle 62"/>
            <p:cNvSpPr>
              <a:spLocks noChangeArrowheads="1"/>
            </p:cNvSpPr>
            <p:nvPr/>
          </p:nvSpPr>
          <p:spPr bwMode="auto">
            <a:xfrm>
              <a:off x="672" y="2694"/>
              <a:ext cx="144" cy="336"/>
            </a:xfrm>
            <a:prstGeom prst="rect">
              <a:avLst/>
            </a:prstGeom>
            <a:solidFill>
              <a:srgbClr val="CC3300"/>
            </a:solidFill>
            <a:ln w="9525">
              <a:noFill/>
              <a:miter lim="800000"/>
              <a:headEnd/>
              <a:tailEnd/>
            </a:ln>
          </p:spPr>
          <p:txBody>
            <a:bodyPr wrap="none" anchor="ctr"/>
            <a:lstStyle/>
            <a:p>
              <a:endParaRPr lang="en-GB"/>
            </a:p>
          </p:txBody>
        </p:sp>
        <p:sp>
          <p:nvSpPr>
            <p:cNvPr id="1094" name="Rectangle 63"/>
            <p:cNvSpPr>
              <a:spLocks noChangeArrowheads="1"/>
            </p:cNvSpPr>
            <p:nvPr/>
          </p:nvSpPr>
          <p:spPr bwMode="auto">
            <a:xfrm>
              <a:off x="672" y="3030"/>
              <a:ext cx="480" cy="144"/>
            </a:xfrm>
            <a:prstGeom prst="rect">
              <a:avLst/>
            </a:prstGeom>
            <a:solidFill>
              <a:srgbClr val="CC3300"/>
            </a:solidFill>
            <a:ln w="9525">
              <a:noFill/>
              <a:miter lim="800000"/>
              <a:headEnd/>
              <a:tailEnd/>
            </a:ln>
          </p:spPr>
          <p:txBody>
            <a:bodyPr wrap="none" anchor="ctr"/>
            <a:lstStyle/>
            <a:p>
              <a:endParaRPr lang="en-GB"/>
            </a:p>
          </p:txBody>
        </p:sp>
      </p:grpSp>
      <p:grpSp>
        <p:nvGrpSpPr>
          <p:cNvPr id="1074" name="Group 64"/>
          <p:cNvGrpSpPr>
            <a:grpSpLocks/>
          </p:cNvGrpSpPr>
          <p:nvPr/>
        </p:nvGrpSpPr>
        <p:grpSpPr bwMode="auto">
          <a:xfrm>
            <a:off x="6267450" y="4057650"/>
            <a:ext cx="742950" cy="742950"/>
            <a:chOff x="864" y="2862"/>
            <a:chExt cx="468" cy="468"/>
          </a:xfrm>
        </p:grpSpPr>
        <p:sp>
          <p:nvSpPr>
            <p:cNvPr id="1089" name="Rectangle 65"/>
            <p:cNvSpPr>
              <a:spLocks noChangeArrowheads="1"/>
            </p:cNvSpPr>
            <p:nvPr/>
          </p:nvSpPr>
          <p:spPr bwMode="auto">
            <a:xfrm>
              <a:off x="876" y="2862"/>
              <a:ext cx="336" cy="114"/>
            </a:xfrm>
            <a:prstGeom prst="rect">
              <a:avLst/>
            </a:prstGeom>
            <a:solidFill>
              <a:srgbClr val="0033CC"/>
            </a:solidFill>
            <a:ln w="9525">
              <a:noFill/>
              <a:miter lim="800000"/>
              <a:headEnd/>
              <a:tailEnd/>
            </a:ln>
          </p:spPr>
          <p:txBody>
            <a:bodyPr wrap="none" anchor="ctr"/>
            <a:lstStyle/>
            <a:p>
              <a:endParaRPr lang="en-GB"/>
            </a:p>
          </p:txBody>
        </p:sp>
        <p:sp>
          <p:nvSpPr>
            <p:cNvPr id="1090" name="Rectangle 66"/>
            <p:cNvSpPr>
              <a:spLocks noChangeArrowheads="1"/>
            </p:cNvSpPr>
            <p:nvPr/>
          </p:nvSpPr>
          <p:spPr bwMode="auto">
            <a:xfrm>
              <a:off x="1200" y="2862"/>
              <a:ext cx="132" cy="450"/>
            </a:xfrm>
            <a:prstGeom prst="rect">
              <a:avLst/>
            </a:prstGeom>
            <a:solidFill>
              <a:srgbClr val="0033CC"/>
            </a:solidFill>
            <a:ln w="9525">
              <a:noFill/>
              <a:miter lim="800000"/>
              <a:headEnd/>
              <a:tailEnd/>
            </a:ln>
          </p:spPr>
          <p:txBody>
            <a:bodyPr wrap="none" anchor="ctr"/>
            <a:lstStyle/>
            <a:p>
              <a:endParaRPr lang="en-GB"/>
            </a:p>
          </p:txBody>
        </p:sp>
        <p:sp>
          <p:nvSpPr>
            <p:cNvPr id="1091" name="Rectangle 67"/>
            <p:cNvSpPr>
              <a:spLocks noChangeArrowheads="1"/>
            </p:cNvSpPr>
            <p:nvPr/>
          </p:nvSpPr>
          <p:spPr bwMode="auto">
            <a:xfrm>
              <a:off x="864" y="3216"/>
              <a:ext cx="468" cy="114"/>
            </a:xfrm>
            <a:prstGeom prst="rect">
              <a:avLst/>
            </a:prstGeom>
            <a:solidFill>
              <a:srgbClr val="0033CC"/>
            </a:solidFill>
            <a:ln w="9525">
              <a:noFill/>
              <a:miter lim="800000"/>
              <a:headEnd/>
              <a:tailEnd/>
            </a:ln>
          </p:spPr>
          <p:txBody>
            <a:bodyPr wrap="none" anchor="ctr"/>
            <a:lstStyle/>
            <a:p>
              <a:endParaRPr lang="en-GB"/>
            </a:p>
          </p:txBody>
        </p:sp>
      </p:grpSp>
      <p:sp>
        <p:nvSpPr>
          <p:cNvPr id="1075" name="AutoShape 69"/>
          <p:cNvSpPr>
            <a:spLocks/>
          </p:cNvSpPr>
          <p:nvPr/>
        </p:nvSpPr>
        <p:spPr bwMode="auto">
          <a:xfrm>
            <a:off x="419100" y="5248275"/>
            <a:ext cx="1752600" cy="609600"/>
          </a:xfrm>
          <a:prstGeom prst="borderCallout3">
            <a:avLst>
              <a:gd name="adj1" fmla="val 18750"/>
              <a:gd name="adj2" fmla="val 104347"/>
              <a:gd name="adj3" fmla="val 18750"/>
              <a:gd name="adj4" fmla="val 116940"/>
              <a:gd name="adj5" fmla="val -69532"/>
              <a:gd name="adj6" fmla="val 116940"/>
              <a:gd name="adj7" fmla="val -157815"/>
              <a:gd name="adj8" fmla="val 47824"/>
            </a:avLst>
          </a:prstGeom>
          <a:solidFill>
            <a:schemeClr val="accent1"/>
          </a:solidFill>
          <a:ln w="9525">
            <a:solidFill>
              <a:schemeClr val="tx1"/>
            </a:solidFill>
            <a:miter lim="800000"/>
            <a:headEnd/>
            <a:tailEnd type="arrow" w="sm" len="med"/>
          </a:ln>
        </p:spPr>
        <p:txBody>
          <a:bodyPr/>
          <a:lstStyle/>
          <a:p>
            <a:pPr algn="ctr"/>
            <a:r>
              <a:rPr lang="en-GB" sz="1600" dirty="0" err="1">
                <a:solidFill>
                  <a:schemeClr val="bg1"/>
                </a:solidFill>
              </a:rPr>
              <a:t>Centroid</a:t>
            </a:r>
            <a:r>
              <a:rPr lang="en-GB" sz="1600" dirty="0">
                <a:solidFill>
                  <a:schemeClr val="bg1"/>
                </a:solidFill>
              </a:rPr>
              <a:t> affected by outliers</a:t>
            </a:r>
            <a:endParaRPr lang="en-GB" dirty="0">
              <a:solidFill>
                <a:schemeClr val="bg1"/>
              </a:solidFill>
            </a:endParaRPr>
          </a:p>
        </p:txBody>
      </p:sp>
      <p:sp>
        <p:nvSpPr>
          <p:cNvPr id="1076" name="AutoShape 71"/>
          <p:cNvSpPr>
            <a:spLocks/>
          </p:cNvSpPr>
          <p:nvPr/>
        </p:nvSpPr>
        <p:spPr bwMode="auto">
          <a:xfrm>
            <a:off x="2590800" y="5410200"/>
            <a:ext cx="2438400" cy="609600"/>
          </a:xfrm>
          <a:prstGeom prst="borderCallout3">
            <a:avLst>
              <a:gd name="adj1" fmla="val 18750"/>
              <a:gd name="adj2" fmla="val 103125"/>
              <a:gd name="adj3" fmla="val 18750"/>
              <a:gd name="adj4" fmla="val 106903"/>
              <a:gd name="adj5" fmla="val -76301"/>
              <a:gd name="adj6" fmla="val 106903"/>
              <a:gd name="adj7" fmla="val -167190"/>
              <a:gd name="adj8" fmla="val 7226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points are closer to centre of another cluster</a:t>
            </a:r>
            <a:endParaRPr lang="en-GB" dirty="0">
              <a:solidFill>
                <a:schemeClr val="bg1"/>
              </a:solidFill>
            </a:endParaRPr>
          </a:p>
        </p:txBody>
      </p:sp>
      <p:sp>
        <p:nvSpPr>
          <p:cNvPr id="1077" name="AutoShape 90"/>
          <p:cNvSpPr>
            <a:spLocks noChangeArrowheads="1"/>
          </p:cNvSpPr>
          <p:nvPr/>
        </p:nvSpPr>
        <p:spPr bwMode="auto">
          <a:xfrm>
            <a:off x="7239000" y="4267200"/>
            <a:ext cx="457200" cy="152400"/>
          </a:xfrm>
          <a:prstGeom prst="rightArrow">
            <a:avLst>
              <a:gd name="adj1" fmla="val 50000"/>
              <a:gd name="adj2" fmla="val 75000"/>
            </a:avLst>
          </a:prstGeom>
          <a:solidFill>
            <a:srgbClr val="0033CC"/>
          </a:solidFill>
          <a:ln w="9525">
            <a:solidFill>
              <a:srgbClr val="0033CC"/>
            </a:solidFill>
            <a:miter lim="800000"/>
            <a:headEnd/>
            <a:tailEnd/>
          </a:ln>
        </p:spPr>
        <p:txBody>
          <a:bodyPr wrap="none" anchor="ctr"/>
          <a:lstStyle/>
          <a:p>
            <a:endParaRPr lang="en-GB"/>
          </a:p>
        </p:txBody>
      </p:sp>
      <p:sp>
        <p:nvSpPr>
          <p:cNvPr id="1078" name="AutoShape 91"/>
          <p:cNvSpPr>
            <a:spLocks/>
          </p:cNvSpPr>
          <p:nvPr/>
        </p:nvSpPr>
        <p:spPr bwMode="auto">
          <a:xfrm>
            <a:off x="6019800" y="5410200"/>
            <a:ext cx="2438400" cy="609600"/>
          </a:xfrm>
          <a:prstGeom prst="borderCallout3">
            <a:avLst>
              <a:gd name="adj1" fmla="val 18750"/>
              <a:gd name="adj2" fmla="val 103125"/>
              <a:gd name="adj3" fmla="val 18750"/>
              <a:gd name="adj4" fmla="val 106903"/>
              <a:gd name="adj5" fmla="val -65884"/>
              <a:gd name="adj6" fmla="val 106903"/>
              <a:gd name="adj7" fmla="val -146875"/>
              <a:gd name="adj8" fmla="val 6601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Only detecting clusters of convex shapes</a:t>
            </a:r>
            <a:endParaRPr lang="en-GB" dirty="0">
              <a:solidFill>
                <a:schemeClr val="bg1"/>
              </a:solidFill>
            </a:endParaRPr>
          </a:p>
        </p:txBody>
      </p:sp>
      <p:grpSp>
        <p:nvGrpSpPr>
          <p:cNvPr id="1079" name="Group 96"/>
          <p:cNvGrpSpPr>
            <a:grpSpLocks/>
          </p:cNvGrpSpPr>
          <p:nvPr/>
        </p:nvGrpSpPr>
        <p:grpSpPr bwMode="auto">
          <a:xfrm>
            <a:off x="7924800" y="3733800"/>
            <a:ext cx="1047750" cy="1047750"/>
            <a:chOff x="4992" y="2352"/>
            <a:chExt cx="660" cy="660"/>
          </a:xfrm>
        </p:grpSpPr>
        <p:sp>
          <p:nvSpPr>
            <p:cNvPr id="1080" name="Rectangle 83"/>
            <p:cNvSpPr>
              <a:spLocks noChangeArrowheads="1"/>
            </p:cNvSpPr>
            <p:nvPr/>
          </p:nvSpPr>
          <p:spPr bwMode="auto">
            <a:xfrm>
              <a:off x="4992" y="2352"/>
              <a:ext cx="480" cy="144"/>
            </a:xfrm>
            <a:prstGeom prst="rect">
              <a:avLst/>
            </a:prstGeom>
            <a:solidFill>
              <a:srgbClr val="CC3300"/>
            </a:solidFill>
            <a:ln w="9525">
              <a:noFill/>
              <a:miter lim="800000"/>
              <a:headEnd/>
              <a:tailEnd/>
            </a:ln>
          </p:spPr>
          <p:txBody>
            <a:bodyPr wrap="none" anchor="ctr"/>
            <a:lstStyle/>
            <a:p>
              <a:endParaRPr lang="en-GB"/>
            </a:p>
          </p:txBody>
        </p:sp>
        <p:sp>
          <p:nvSpPr>
            <p:cNvPr id="1081" name="Rectangle 84"/>
            <p:cNvSpPr>
              <a:spLocks noChangeArrowheads="1"/>
            </p:cNvSpPr>
            <p:nvPr/>
          </p:nvSpPr>
          <p:spPr bwMode="auto">
            <a:xfrm>
              <a:off x="4992" y="2352"/>
              <a:ext cx="144" cy="336"/>
            </a:xfrm>
            <a:prstGeom prst="rect">
              <a:avLst/>
            </a:prstGeom>
            <a:solidFill>
              <a:srgbClr val="CC3300"/>
            </a:solidFill>
            <a:ln w="9525">
              <a:noFill/>
              <a:miter lim="800000"/>
              <a:headEnd/>
              <a:tailEnd/>
            </a:ln>
          </p:spPr>
          <p:txBody>
            <a:bodyPr wrap="none" anchor="ctr"/>
            <a:lstStyle/>
            <a:p>
              <a:endParaRPr lang="en-GB"/>
            </a:p>
          </p:txBody>
        </p:sp>
        <p:sp>
          <p:nvSpPr>
            <p:cNvPr id="1082" name="Rectangle 85"/>
            <p:cNvSpPr>
              <a:spLocks noChangeArrowheads="1"/>
            </p:cNvSpPr>
            <p:nvPr/>
          </p:nvSpPr>
          <p:spPr bwMode="auto">
            <a:xfrm>
              <a:off x="4992" y="2688"/>
              <a:ext cx="480" cy="144"/>
            </a:xfrm>
            <a:prstGeom prst="rect">
              <a:avLst/>
            </a:prstGeom>
            <a:solidFill>
              <a:srgbClr val="0033CC"/>
            </a:solidFill>
            <a:ln w="9525">
              <a:noFill/>
              <a:miter lim="800000"/>
              <a:headEnd/>
              <a:tailEnd/>
            </a:ln>
          </p:spPr>
          <p:txBody>
            <a:bodyPr wrap="none" anchor="ctr"/>
            <a:lstStyle/>
            <a:p>
              <a:endParaRPr lang="en-GB"/>
            </a:p>
          </p:txBody>
        </p:sp>
        <p:sp>
          <p:nvSpPr>
            <p:cNvPr id="1083" name="Rectangle 87"/>
            <p:cNvSpPr>
              <a:spLocks noChangeArrowheads="1"/>
            </p:cNvSpPr>
            <p:nvPr/>
          </p:nvSpPr>
          <p:spPr bwMode="auto">
            <a:xfrm>
              <a:off x="5184" y="2544"/>
              <a:ext cx="336" cy="114"/>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084" name="Rectangle 88"/>
            <p:cNvSpPr>
              <a:spLocks noChangeArrowheads="1"/>
            </p:cNvSpPr>
            <p:nvPr/>
          </p:nvSpPr>
          <p:spPr bwMode="auto">
            <a:xfrm>
              <a:off x="5520" y="2544"/>
              <a:ext cx="132" cy="450"/>
            </a:xfrm>
            <a:prstGeom prst="rect">
              <a:avLst/>
            </a:prstGeom>
            <a:solidFill>
              <a:srgbClr val="0033CC"/>
            </a:solidFill>
            <a:ln w="9525">
              <a:noFill/>
              <a:miter lim="800000"/>
              <a:headEnd/>
              <a:tailEnd/>
            </a:ln>
          </p:spPr>
          <p:txBody>
            <a:bodyPr wrap="none" anchor="ctr"/>
            <a:lstStyle/>
            <a:p>
              <a:endParaRPr lang="en-GB"/>
            </a:p>
          </p:txBody>
        </p:sp>
        <p:sp>
          <p:nvSpPr>
            <p:cNvPr id="1085" name="Rectangle 89"/>
            <p:cNvSpPr>
              <a:spLocks noChangeArrowheads="1"/>
            </p:cNvSpPr>
            <p:nvPr/>
          </p:nvSpPr>
          <p:spPr bwMode="auto">
            <a:xfrm>
              <a:off x="5184" y="2898"/>
              <a:ext cx="468" cy="114"/>
            </a:xfrm>
            <a:prstGeom prst="rect">
              <a:avLst/>
            </a:prstGeom>
            <a:solidFill>
              <a:srgbClr val="0033CC"/>
            </a:solidFill>
            <a:ln w="9525">
              <a:noFill/>
              <a:miter lim="800000"/>
              <a:headEnd/>
              <a:tailEnd/>
            </a:ln>
          </p:spPr>
          <p:txBody>
            <a:bodyPr wrap="none" anchor="ctr"/>
            <a:lstStyle/>
            <a:p>
              <a:endParaRPr lang="en-GB"/>
            </a:p>
          </p:txBody>
        </p:sp>
        <p:sp>
          <p:nvSpPr>
            <p:cNvPr id="1086" name="Rectangle 93"/>
            <p:cNvSpPr>
              <a:spLocks noChangeArrowheads="1"/>
            </p:cNvSpPr>
            <p:nvPr/>
          </p:nvSpPr>
          <p:spPr bwMode="auto">
            <a:xfrm>
              <a:off x="5472" y="2544"/>
              <a:ext cx="96" cy="114"/>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087" name="AutoShape 94"/>
            <p:cNvSpPr>
              <a:spLocks noChangeArrowheads="1"/>
            </p:cNvSpPr>
            <p:nvPr/>
          </p:nvSpPr>
          <p:spPr bwMode="auto">
            <a:xfrm flipH="1">
              <a:off x="5184" y="2540"/>
              <a:ext cx="306" cy="124"/>
            </a:xfrm>
            <a:prstGeom prst="rtTriangle">
              <a:avLst/>
            </a:prstGeom>
            <a:solidFill>
              <a:srgbClr val="0033CC"/>
            </a:solidFill>
            <a:ln w="9525">
              <a:solidFill>
                <a:srgbClr val="0033CC"/>
              </a:solidFill>
              <a:miter lim="800000"/>
              <a:headEnd/>
              <a:tailEnd/>
            </a:ln>
          </p:spPr>
          <p:txBody>
            <a:bodyPr wrap="none" anchor="ctr"/>
            <a:lstStyle/>
            <a:p>
              <a:endParaRPr lang="en-GB"/>
            </a:p>
          </p:txBody>
        </p:sp>
        <p:sp>
          <p:nvSpPr>
            <p:cNvPr id="1088" name="AutoShape 95"/>
            <p:cNvSpPr>
              <a:spLocks noChangeArrowheads="1"/>
            </p:cNvSpPr>
            <p:nvPr/>
          </p:nvSpPr>
          <p:spPr bwMode="auto">
            <a:xfrm flipV="1">
              <a:off x="4992" y="2688"/>
              <a:ext cx="144" cy="48"/>
            </a:xfrm>
            <a:prstGeom prst="rtTriangle">
              <a:avLst/>
            </a:prstGeom>
            <a:solidFill>
              <a:srgbClr val="CC3300"/>
            </a:solidFill>
            <a:ln w="9525">
              <a:solidFill>
                <a:srgbClr val="CC3300"/>
              </a:solidFill>
              <a:miter lim="800000"/>
              <a:headEnd/>
              <a:tailEnd/>
            </a:ln>
          </p:spPr>
          <p:txBody>
            <a:bodyPr wrap="none" anchor="ctr"/>
            <a:lstStyle/>
            <a:p>
              <a:endParaRPr lang="en-GB"/>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214282" y="285728"/>
            <a:ext cx="7272338" cy="523857"/>
          </a:xfrm>
        </p:spPr>
        <p:txBody>
          <a:bodyPr/>
          <a:lstStyle/>
          <a:p>
            <a:r>
              <a:rPr lang="en-GB" sz="3600" b="1" dirty="0"/>
              <a:t>Limitations of Basic Solutions</a:t>
            </a:r>
          </a:p>
        </p:txBody>
      </p:sp>
      <p:sp>
        <p:nvSpPr>
          <p:cNvPr id="16387" name="Rectangle 3"/>
          <p:cNvSpPr>
            <a:spLocks noGrp="1" noChangeArrowheads="1"/>
          </p:cNvSpPr>
          <p:nvPr>
            <p:ph type="body" idx="4294967295"/>
          </p:nvPr>
        </p:nvSpPr>
        <p:spPr>
          <a:xfrm>
            <a:off x="357158" y="1071546"/>
            <a:ext cx="8382000" cy="914400"/>
          </a:xfrm>
        </p:spPr>
        <p:txBody>
          <a:bodyPr/>
          <a:lstStyle/>
          <a:p>
            <a:pPr>
              <a:lnSpc>
                <a:spcPct val="90000"/>
              </a:lnSpc>
            </a:pPr>
            <a:r>
              <a:rPr lang="en-GB" sz="2800" b="1" dirty="0"/>
              <a:t>Limitations of the Agglomeration Method</a:t>
            </a:r>
          </a:p>
          <a:p>
            <a:pPr marL="857250" lvl="1" indent="-400050">
              <a:lnSpc>
                <a:spcPct val="90000"/>
              </a:lnSpc>
            </a:pPr>
            <a:r>
              <a:rPr lang="en-GB" altLang="zh-CN" sz="2400" dirty="0">
                <a:ea typeface="SimSun" pitchFamily="2" charset="-122"/>
              </a:rPr>
              <a:t>With different merging schemes</a:t>
            </a:r>
            <a:endParaRPr lang="en-GB" sz="2400" dirty="0"/>
          </a:p>
        </p:txBody>
      </p:sp>
      <p:sp>
        <p:nvSpPr>
          <p:cNvPr id="16388" name="Rectangle 73"/>
          <p:cNvSpPr>
            <a:spLocks noChangeArrowheads="1"/>
          </p:cNvSpPr>
          <p:nvPr/>
        </p:nvSpPr>
        <p:spPr bwMode="auto">
          <a:xfrm>
            <a:off x="723900" y="2789238"/>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89" name="Rectangle 74"/>
          <p:cNvSpPr>
            <a:spLocks noChangeArrowheads="1"/>
          </p:cNvSpPr>
          <p:nvPr/>
        </p:nvSpPr>
        <p:spPr bwMode="auto">
          <a:xfrm>
            <a:off x="788988" y="2789238"/>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0" name="Rectangle 75"/>
          <p:cNvSpPr>
            <a:spLocks noChangeArrowheads="1"/>
          </p:cNvSpPr>
          <p:nvPr/>
        </p:nvSpPr>
        <p:spPr bwMode="auto">
          <a:xfrm>
            <a:off x="731838" y="287813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1" name="Rectangle 76"/>
          <p:cNvSpPr>
            <a:spLocks noChangeArrowheads="1"/>
          </p:cNvSpPr>
          <p:nvPr/>
        </p:nvSpPr>
        <p:spPr bwMode="auto">
          <a:xfrm>
            <a:off x="792163" y="2862263"/>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2" name="Rectangle 77"/>
          <p:cNvSpPr>
            <a:spLocks noChangeArrowheads="1"/>
          </p:cNvSpPr>
          <p:nvPr/>
        </p:nvSpPr>
        <p:spPr bwMode="auto">
          <a:xfrm>
            <a:off x="852488" y="2803525"/>
            <a:ext cx="19050"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3" name="Rectangle 78"/>
          <p:cNvSpPr>
            <a:spLocks noChangeArrowheads="1"/>
          </p:cNvSpPr>
          <p:nvPr/>
        </p:nvSpPr>
        <p:spPr bwMode="auto">
          <a:xfrm>
            <a:off x="854075" y="2874963"/>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4" name="Rectangle 79"/>
          <p:cNvSpPr>
            <a:spLocks noChangeArrowheads="1"/>
          </p:cNvSpPr>
          <p:nvPr/>
        </p:nvSpPr>
        <p:spPr bwMode="auto">
          <a:xfrm>
            <a:off x="912813" y="2803525"/>
            <a:ext cx="20637"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5" name="Rectangle 80"/>
          <p:cNvSpPr>
            <a:spLocks noChangeArrowheads="1"/>
          </p:cNvSpPr>
          <p:nvPr/>
        </p:nvSpPr>
        <p:spPr bwMode="auto">
          <a:xfrm>
            <a:off x="920750" y="2874963"/>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6" name="Rectangle 81"/>
          <p:cNvSpPr>
            <a:spLocks noChangeArrowheads="1"/>
          </p:cNvSpPr>
          <p:nvPr/>
        </p:nvSpPr>
        <p:spPr bwMode="auto">
          <a:xfrm>
            <a:off x="711200" y="3082925"/>
            <a:ext cx="17463"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7" name="Rectangle 82"/>
          <p:cNvSpPr>
            <a:spLocks noChangeArrowheads="1"/>
          </p:cNvSpPr>
          <p:nvPr/>
        </p:nvSpPr>
        <p:spPr bwMode="auto">
          <a:xfrm>
            <a:off x="773113" y="3082925"/>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8" name="Rectangle 83"/>
          <p:cNvSpPr>
            <a:spLocks noChangeArrowheads="1"/>
          </p:cNvSpPr>
          <p:nvPr/>
        </p:nvSpPr>
        <p:spPr bwMode="auto">
          <a:xfrm>
            <a:off x="720725" y="2943225"/>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9" name="Rectangle 84"/>
          <p:cNvSpPr>
            <a:spLocks noChangeArrowheads="1"/>
          </p:cNvSpPr>
          <p:nvPr/>
        </p:nvSpPr>
        <p:spPr bwMode="auto">
          <a:xfrm>
            <a:off x="785813" y="2924175"/>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0" name="Rectangle 85"/>
          <p:cNvSpPr>
            <a:spLocks noChangeArrowheads="1"/>
          </p:cNvSpPr>
          <p:nvPr/>
        </p:nvSpPr>
        <p:spPr bwMode="auto">
          <a:xfrm>
            <a:off x="720725" y="3017838"/>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1" name="Rectangle 86"/>
          <p:cNvSpPr>
            <a:spLocks noChangeArrowheads="1"/>
          </p:cNvSpPr>
          <p:nvPr/>
        </p:nvSpPr>
        <p:spPr bwMode="auto">
          <a:xfrm>
            <a:off x="779463" y="3005138"/>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2" name="Rectangle 87"/>
          <p:cNvSpPr>
            <a:spLocks noChangeArrowheads="1"/>
          </p:cNvSpPr>
          <p:nvPr/>
        </p:nvSpPr>
        <p:spPr bwMode="auto">
          <a:xfrm>
            <a:off x="839788" y="2947988"/>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3" name="Rectangle 88"/>
          <p:cNvSpPr>
            <a:spLocks noChangeArrowheads="1"/>
          </p:cNvSpPr>
          <p:nvPr/>
        </p:nvSpPr>
        <p:spPr bwMode="auto">
          <a:xfrm>
            <a:off x="844550" y="3016250"/>
            <a:ext cx="17463"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4" name="Rectangle 89"/>
          <p:cNvSpPr>
            <a:spLocks noChangeArrowheads="1"/>
          </p:cNvSpPr>
          <p:nvPr/>
        </p:nvSpPr>
        <p:spPr bwMode="auto">
          <a:xfrm>
            <a:off x="904875" y="294322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5" name="Rectangle 90"/>
          <p:cNvSpPr>
            <a:spLocks noChangeArrowheads="1"/>
          </p:cNvSpPr>
          <p:nvPr/>
        </p:nvSpPr>
        <p:spPr bwMode="auto">
          <a:xfrm>
            <a:off x="909638" y="3016250"/>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6" name="Rectangle 91"/>
          <p:cNvSpPr>
            <a:spLocks noChangeArrowheads="1"/>
          </p:cNvSpPr>
          <p:nvPr/>
        </p:nvSpPr>
        <p:spPr bwMode="auto">
          <a:xfrm>
            <a:off x="842963" y="3082925"/>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7" name="Rectangle 92"/>
          <p:cNvSpPr>
            <a:spLocks noChangeArrowheads="1"/>
          </p:cNvSpPr>
          <p:nvPr/>
        </p:nvSpPr>
        <p:spPr bwMode="auto">
          <a:xfrm>
            <a:off x="904875" y="308292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8" name="Rectangle 93"/>
          <p:cNvSpPr>
            <a:spLocks noChangeArrowheads="1"/>
          </p:cNvSpPr>
          <p:nvPr/>
        </p:nvSpPr>
        <p:spPr bwMode="auto">
          <a:xfrm>
            <a:off x="944563" y="2986088"/>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9" name="Rectangle 94"/>
          <p:cNvSpPr>
            <a:spLocks noChangeArrowheads="1"/>
          </p:cNvSpPr>
          <p:nvPr/>
        </p:nvSpPr>
        <p:spPr bwMode="auto">
          <a:xfrm>
            <a:off x="885825" y="2744788"/>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10" name="Rectangle 95"/>
          <p:cNvSpPr>
            <a:spLocks noChangeArrowheads="1"/>
          </p:cNvSpPr>
          <p:nvPr/>
        </p:nvSpPr>
        <p:spPr bwMode="auto">
          <a:xfrm>
            <a:off x="1028700" y="2801938"/>
            <a:ext cx="17463"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1" name="Rectangle 96"/>
          <p:cNvSpPr>
            <a:spLocks noChangeArrowheads="1"/>
          </p:cNvSpPr>
          <p:nvPr/>
        </p:nvSpPr>
        <p:spPr bwMode="auto">
          <a:xfrm>
            <a:off x="1090613" y="2786063"/>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2" name="Rectangle 97"/>
          <p:cNvSpPr>
            <a:spLocks noChangeArrowheads="1"/>
          </p:cNvSpPr>
          <p:nvPr/>
        </p:nvSpPr>
        <p:spPr bwMode="auto">
          <a:xfrm>
            <a:off x="1035050" y="2873375"/>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3" name="Rectangle 98"/>
          <p:cNvSpPr>
            <a:spLocks noChangeArrowheads="1"/>
          </p:cNvSpPr>
          <p:nvPr/>
        </p:nvSpPr>
        <p:spPr bwMode="auto">
          <a:xfrm>
            <a:off x="1093788" y="2859088"/>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4" name="Rectangle 99"/>
          <p:cNvSpPr>
            <a:spLocks noChangeArrowheads="1"/>
          </p:cNvSpPr>
          <p:nvPr/>
        </p:nvSpPr>
        <p:spPr bwMode="auto">
          <a:xfrm>
            <a:off x="1154113" y="2768600"/>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5" name="Rectangle 100"/>
          <p:cNvSpPr>
            <a:spLocks noChangeArrowheads="1"/>
          </p:cNvSpPr>
          <p:nvPr/>
        </p:nvSpPr>
        <p:spPr bwMode="auto">
          <a:xfrm>
            <a:off x="1155700" y="2871788"/>
            <a:ext cx="20638"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6" name="Rectangle 101"/>
          <p:cNvSpPr>
            <a:spLocks noChangeArrowheads="1"/>
          </p:cNvSpPr>
          <p:nvPr/>
        </p:nvSpPr>
        <p:spPr bwMode="auto">
          <a:xfrm>
            <a:off x="1216025" y="28003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7" name="Rectangle 102"/>
          <p:cNvSpPr>
            <a:spLocks noChangeArrowheads="1"/>
          </p:cNvSpPr>
          <p:nvPr/>
        </p:nvSpPr>
        <p:spPr bwMode="auto">
          <a:xfrm>
            <a:off x="1223963" y="2871788"/>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8" name="Rectangle 103"/>
          <p:cNvSpPr>
            <a:spLocks noChangeArrowheads="1"/>
          </p:cNvSpPr>
          <p:nvPr/>
        </p:nvSpPr>
        <p:spPr bwMode="auto">
          <a:xfrm>
            <a:off x="1012825" y="3079750"/>
            <a:ext cx="20638"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9" name="Rectangle 104"/>
          <p:cNvSpPr>
            <a:spLocks noChangeArrowheads="1"/>
          </p:cNvSpPr>
          <p:nvPr/>
        </p:nvSpPr>
        <p:spPr bwMode="auto">
          <a:xfrm>
            <a:off x="1076325" y="30797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0" name="Rectangle 105"/>
          <p:cNvSpPr>
            <a:spLocks noChangeArrowheads="1"/>
          </p:cNvSpPr>
          <p:nvPr/>
        </p:nvSpPr>
        <p:spPr bwMode="auto">
          <a:xfrm>
            <a:off x="1023938" y="2938463"/>
            <a:ext cx="19050"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1" name="Rectangle 106"/>
          <p:cNvSpPr>
            <a:spLocks noChangeArrowheads="1"/>
          </p:cNvSpPr>
          <p:nvPr/>
        </p:nvSpPr>
        <p:spPr bwMode="auto">
          <a:xfrm>
            <a:off x="1087438" y="292100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2" name="Rectangle 107"/>
          <p:cNvSpPr>
            <a:spLocks noChangeArrowheads="1"/>
          </p:cNvSpPr>
          <p:nvPr/>
        </p:nvSpPr>
        <p:spPr bwMode="auto">
          <a:xfrm>
            <a:off x="1014413" y="30035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3" name="Rectangle 108"/>
          <p:cNvSpPr>
            <a:spLocks noChangeArrowheads="1"/>
          </p:cNvSpPr>
          <p:nvPr/>
        </p:nvSpPr>
        <p:spPr bwMode="auto">
          <a:xfrm>
            <a:off x="1084263" y="2998788"/>
            <a:ext cx="17462" cy="2540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4" name="Rectangle 109"/>
          <p:cNvSpPr>
            <a:spLocks noChangeArrowheads="1"/>
          </p:cNvSpPr>
          <p:nvPr/>
        </p:nvSpPr>
        <p:spPr bwMode="auto">
          <a:xfrm>
            <a:off x="1141413" y="2944813"/>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5" name="Rectangle 110"/>
          <p:cNvSpPr>
            <a:spLocks noChangeArrowheads="1"/>
          </p:cNvSpPr>
          <p:nvPr/>
        </p:nvSpPr>
        <p:spPr bwMode="auto">
          <a:xfrm>
            <a:off x="1146175" y="3011488"/>
            <a:ext cx="19050"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6" name="Rectangle 111"/>
          <p:cNvSpPr>
            <a:spLocks noChangeArrowheads="1"/>
          </p:cNvSpPr>
          <p:nvPr/>
        </p:nvSpPr>
        <p:spPr bwMode="auto">
          <a:xfrm>
            <a:off x="1206500" y="2938463"/>
            <a:ext cx="20638"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7" name="Rectangle 112"/>
          <p:cNvSpPr>
            <a:spLocks noChangeArrowheads="1"/>
          </p:cNvSpPr>
          <p:nvPr/>
        </p:nvSpPr>
        <p:spPr bwMode="auto">
          <a:xfrm>
            <a:off x="1212850" y="3011488"/>
            <a:ext cx="19050"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8" name="Rectangle 113"/>
          <p:cNvSpPr>
            <a:spLocks noChangeArrowheads="1"/>
          </p:cNvSpPr>
          <p:nvPr/>
        </p:nvSpPr>
        <p:spPr bwMode="auto">
          <a:xfrm>
            <a:off x="1144588" y="30797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9" name="Rectangle 114"/>
          <p:cNvSpPr>
            <a:spLocks noChangeArrowheads="1"/>
          </p:cNvSpPr>
          <p:nvPr/>
        </p:nvSpPr>
        <p:spPr bwMode="auto">
          <a:xfrm>
            <a:off x="1206500" y="3079750"/>
            <a:ext cx="20638"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30" name="Rectangle 115"/>
          <p:cNvSpPr>
            <a:spLocks noChangeArrowheads="1"/>
          </p:cNvSpPr>
          <p:nvPr/>
        </p:nvSpPr>
        <p:spPr bwMode="auto">
          <a:xfrm>
            <a:off x="1147763" y="2982913"/>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31" name="Rectangle 116"/>
          <p:cNvSpPr>
            <a:spLocks noChangeArrowheads="1"/>
          </p:cNvSpPr>
          <p:nvPr/>
        </p:nvSpPr>
        <p:spPr bwMode="auto">
          <a:xfrm>
            <a:off x="1154113" y="2811463"/>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32" name="Rectangle 117"/>
          <p:cNvSpPr>
            <a:spLocks noChangeArrowheads="1"/>
          </p:cNvSpPr>
          <p:nvPr/>
        </p:nvSpPr>
        <p:spPr bwMode="auto">
          <a:xfrm>
            <a:off x="1727200" y="2593975"/>
            <a:ext cx="19050"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3" name="Rectangle 119"/>
          <p:cNvSpPr>
            <a:spLocks noChangeArrowheads="1"/>
          </p:cNvSpPr>
          <p:nvPr/>
        </p:nvSpPr>
        <p:spPr bwMode="auto">
          <a:xfrm>
            <a:off x="1852613" y="2693988"/>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4" name="Rectangle 120"/>
          <p:cNvSpPr>
            <a:spLocks noChangeArrowheads="1"/>
          </p:cNvSpPr>
          <p:nvPr/>
        </p:nvSpPr>
        <p:spPr bwMode="auto">
          <a:xfrm>
            <a:off x="1989138" y="274478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5" name="Rectangle 121"/>
          <p:cNvSpPr>
            <a:spLocks noChangeArrowheads="1"/>
          </p:cNvSpPr>
          <p:nvPr/>
        </p:nvSpPr>
        <p:spPr bwMode="auto">
          <a:xfrm>
            <a:off x="1978025" y="2563813"/>
            <a:ext cx="20638" cy="2381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6" name="Rectangle 122"/>
          <p:cNvSpPr>
            <a:spLocks noChangeArrowheads="1"/>
          </p:cNvSpPr>
          <p:nvPr/>
        </p:nvSpPr>
        <p:spPr bwMode="auto">
          <a:xfrm>
            <a:off x="2235200" y="2587625"/>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7" name="Rectangle 123"/>
          <p:cNvSpPr>
            <a:spLocks noChangeArrowheads="1"/>
          </p:cNvSpPr>
          <p:nvPr/>
        </p:nvSpPr>
        <p:spPr bwMode="auto">
          <a:xfrm>
            <a:off x="2105025" y="267652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8" name="Rectangle 124"/>
          <p:cNvSpPr>
            <a:spLocks noChangeArrowheads="1"/>
          </p:cNvSpPr>
          <p:nvPr/>
        </p:nvSpPr>
        <p:spPr bwMode="auto">
          <a:xfrm>
            <a:off x="2314575" y="2717800"/>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9" name="Rectangle 125"/>
          <p:cNvSpPr>
            <a:spLocks noChangeArrowheads="1"/>
          </p:cNvSpPr>
          <p:nvPr/>
        </p:nvSpPr>
        <p:spPr bwMode="auto">
          <a:xfrm>
            <a:off x="1766888" y="298767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0" name="Rectangle 126"/>
          <p:cNvSpPr>
            <a:spLocks noChangeArrowheads="1"/>
          </p:cNvSpPr>
          <p:nvPr/>
        </p:nvSpPr>
        <p:spPr bwMode="auto">
          <a:xfrm>
            <a:off x="1908175" y="3055938"/>
            <a:ext cx="17463"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1" name="Rectangle 127"/>
          <p:cNvSpPr>
            <a:spLocks noChangeArrowheads="1"/>
          </p:cNvSpPr>
          <p:nvPr/>
        </p:nvSpPr>
        <p:spPr bwMode="auto">
          <a:xfrm>
            <a:off x="1727200" y="2803525"/>
            <a:ext cx="19050"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2" name="Rectangle 128"/>
          <p:cNvSpPr>
            <a:spLocks noChangeArrowheads="1"/>
          </p:cNvSpPr>
          <p:nvPr/>
        </p:nvSpPr>
        <p:spPr bwMode="auto">
          <a:xfrm>
            <a:off x="2095500" y="2854325"/>
            <a:ext cx="17463"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3" name="Rectangle 129"/>
          <p:cNvSpPr>
            <a:spLocks noChangeArrowheads="1"/>
          </p:cNvSpPr>
          <p:nvPr/>
        </p:nvSpPr>
        <p:spPr bwMode="auto">
          <a:xfrm>
            <a:off x="1868488" y="287972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4" name="Rectangle 130"/>
          <p:cNvSpPr>
            <a:spLocks noChangeArrowheads="1"/>
          </p:cNvSpPr>
          <p:nvPr/>
        </p:nvSpPr>
        <p:spPr bwMode="auto">
          <a:xfrm>
            <a:off x="1985963" y="2917825"/>
            <a:ext cx="19050"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5" name="Rectangle 131"/>
          <p:cNvSpPr>
            <a:spLocks noChangeArrowheads="1"/>
          </p:cNvSpPr>
          <p:nvPr/>
        </p:nvSpPr>
        <p:spPr bwMode="auto">
          <a:xfrm>
            <a:off x="2182813" y="3162300"/>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6" name="Rectangle 132"/>
          <p:cNvSpPr>
            <a:spLocks noChangeArrowheads="1"/>
          </p:cNvSpPr>
          <p:nvPr/>
        </p:nvSpPr>
        <p:spPr bwMode="auto">
          <a:xfrm>
            <a:off x="2208213" y="280193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7" name="Rectangle 133"/>
          <p:cNvSpPr>
            <a:spLocks noChangeArrowheads="1"/>
          </p:cNvSpPr>
          <p:nvPr/>
        </p:nvSpPr>
        <p:spPr bwMode="auto">
          <a:xfrm>
            <a:off x="2312988" y="291623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8" name="Rectangle 134"/>
          <p:cNvSpPr>
            <a:spLocks noChangeArrowheads="1"/>
          </p:cNvSpPr>
          <p:nvPr/>
        </p:nvSpPr>
        <p:spPr bwMode="auto">
          <a:xfrm>
            <a:off x="2054225" y="306228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9" name="Rectangle 135"/>
          <p:cNvSpPr>
            <a:spLocks noChangeArrowheads="1"/>
          </p:cNvSpPr>
          <p:nvPr/>
        </p:nvSpPr>
        <p:spPr bwMode="auto">
          <a:xfrm>
            <a:off x="2270125" y="3084513"/>
            <a:ext cx="20638" cy="2381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50" name="Rectangle 136"/>
          <p:cNvSpPr>
            <a:spLocks noChangeArrowheads="1"/>
          </p:cNvSpPr>
          <p:nvPr/>
        </p:nvSpPr>
        <p:spPr bwMode="auto">
          <a:xfrm>
            <a:off x="2187575" y="2973388"/>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51" name="Rectangle 137"/>
          <p:cNvSpPr>
            <a:spLocks noChangeArrowheads="1"/>
          </p:cNvSpPr>
          <p:nvPr/>
        </p:nvSpPr>
        <p:spPr bwMode="auto">
          <a:xfrm>
            <a:off x="2125663" y="2497138"/>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52" name="Rectangle 138"/>
          <p:cNvSpPr>
            <a:spLocks noChangeArrowheads="1"/>
          </p:cNvSpPr>
          <p:nvPr/>
        </p:nvSpPr>
        <p:spPr bwMode="auto">
          <a:xfrm flipH="1" flipV="1">
            <a:off x="2430463" y="3040063"/>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3" name="Rectangle 140"/>
          <p:cNvSpPr>
            <a:spLocks noChangeArrowheads="1"/>
          </p:cNvSpPr>
          <p:nvPr/>
        </p:nvSpPr>
        <p:spPr bwMode="auto">
          <a:xfrm flipH="1" flipV="1">
            <a:off x="2555875" y="2943225"/>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4" name="Rectangle 141"/>
          <p:cNvSpPr>
            <a:spLocks noChangeArrowheads="1"/>
          </p:cNvSpPr>
          <p:nvPr/>
        </p:nvSpPr>
        <p:spPr bwMode="auto">
          <a:xfrm flipH="1" flipV="1">
            <a:off x="2693988" y="2892425"/>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5" name="Rectangle 142"/>
          <p:cNvSpPr>
            <a:spLocks noChangeArrowheads="1"/>
          </p:cNvSpPr>
          <p:nvPr/>
        </p:nvSpPr>
        <p:spPr bwMode="auto">
          <a:xfrm flipH="1" flipV="1">
            <a:off x="2684463" y="3071813"/>
            <a:ext cx="17462"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6" name="Rectangle 143"/>
          <p:cNvSpPr>
            <a:spLocks noChangeArrowheads="1"/>
          </p:cNvSpPr>
          <p:nvPr/>
        </p:nvSpPr>
        <p:spPr bwMode="auto">
          <a:xfrm flipH="1" flipV="1">
            <a:off x="2935288" y="3040063"/>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7" name="Rectangle 144"/>
          <p:cNvSpPr>
            <a:spLocks noChangeArrowheads="1"/>
          </p:cNvSpPr>
          <p:nvPr/>
        </p:nvSpPr>
        <p:spPr bwMode="auto">
          <a:xfrm flipH="1" flipV="1">
            <a:off x="2808288" y="2959100"/>
            <a:ext cx="20637" cy="2381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8" name="Rectangle 145"/>
          <p:cNvSpPr>
            <a:spLocks noChangeArrowheads="1"/>
          </p:cNvSpPr>
          <p:nvPr/>
        </p:nvSpPr>
        <p:spPr bwMode="auto">
          <a:xfrm flipH="1" flipV="1">
            <a:off x="3019425" y="2917825"/>
            <a:ext cx="19050" cy="2381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9" name="Rectangle 146"/>
          <p:cNvSpPr>
            <a:spLocks noChangeArrowheads="1"/>
          </p:cNvSpPr>
          <p:nvPr/>
        </p:nvSpPr>
        <p:spPr bwMode="auto">
          <a:xfrm flipH="1" flipV="1">
            <a:off x="2411413" y="2551113"/>
            <a:ext cx="17462"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0" name="Rectangle 147"/>
          <p:cNvSpPr>
            <a:spLocks noChangeArrowheads="1"/>
          </p:cNvSpPr>
          <p:nvPr/>
        </p:nvSpPr>
        <p:spPr bwMode="auto">
          <a:xfrm flipH="1" flipV="1">
            <a:off x="2611438" y="2581275"/>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1" name="Rectangle 148"/>
          <p:cNvSpPr>
            <a:spLocks noChangeArrowheads="1"/>
          </p:cNvSpPr>
          <p:nvPr/>
        </p:nvSpPr>
        <p:spPr bwMode="auto">
          <a:xfrm flipH="1" flipV="1">
            <a:off x="2430463" y="2832100"/>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2" name="Rectangle 149"/>
          <p:cNvSpPr>
            <a:spLocks noChangeArrowheads="1"/>
          </p:cNvSpPr>
          <p:nvPr/>
        </p:nvSpPr>
        <p:spPr bwMode="auto">
          <a:xfrm flipH="1" flipV="1">
            <a:off x="2798763" y="278130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3" name="Rectangle 150"/>
          <p:cNvSpPr>
            <a:spLocks noChangeArrowheads="1"/>
          </p:cNvSpPr>
          <p:nvPr/>
        </p:nvSpPr>
        <p:spPr bwMode="auto">
          <a:xfrm flipH="1" flipV="1">
            <a:off x="2573338" y="2757488"/>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4" name="Rectangle 151"/>
          <p:cNvSpPr>
            <a:spLocks noChangeArrowheads="1"/>
          </p:cNvSpPr>
          <p:nvPr/>
        </p:nvSpPr>
        <p:spPr bwMode="auto">
          <a:xfrm flipH="1" flipV="1">
            <a:off x="2690813" y="271780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5" name="Rectangle 152"/>
          <p:cNvSpPr>
            <a:spLocks noChangeArrowheads="1"/>
          </p:cNvSpPr>
          <p:nvPr/>
        </p:nvSpPr>
        <p:spPr bwMode="auto">
          <a:xfrm flipH="1" flipV="1">
            <a:off x="2911475" y="2833688"/>
            <a:ext cx="20638"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6" name="Rectangle 153"/>
          <p:cNvSpPr>
            <a:spLocks noChangeArrowheads="1"/>
          </p:cNvSpPr>
          <p:nvPr/>
        </p:nvSpPr>
        <p:spPr bwMode="auto">
          <a:xfrm flipH="1" flipV="1">
            <a:off x="3017838" y="2719388"/>
            <a:ext cx="19050"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7" name="Rectangle 154"/>
          <p:cNvSpPr>
            <a:spLocks noChangeArrowheads="1"/>
          </p:cNvSpPr>
          <p:nvPr/>
        </p:nvSpPr>
        <p:spPr bwMode="auto">
          <a:xfrm flipH="1" flipV="1">
            <a:off x="2759075" y="25717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8" name="Rectangle 155"/>
          <p:cNvSpPr>
            <a:spLocks noChangeArrowheads="1"/>
          </p:cNvSpPr>
          <p:nvPr/>
        </p:nvSpPr>
        <p:spPr bwMode="auto">
          <a:xfrm flipH="1" flipV="1">
            <a:off x="2976563" y="2549525"/>
            <a:ext cx="17462"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9" name="Rectangle 156"/>
          <p:cNvSpPr>
            <a:spLocks noChangeArrowheads="1"/>
          </p:cNvSpPr>
          <p:nvPr/>
        </p:nvSpPr>
        <p:spPr bwMode="auto">
          <a:xfrm flipH="1" flipV="1">
            <a:off x="2894013" y="2662238"/>
            <a:ext cx="17462"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70" name="Rectangle 158"/>
          <p:cNvSpPr>
            <a:spLocks noChangeArrowheads="1"/>
          </p:cNvSpPr>
          <p:nvPr/>
        </p:nvSpPr>
        <p:spPr bwMode="auto">
          <a:xfrm flipH="1" flipV="1">
            <a:off x="2436813" y="2684463"/>
            <a:ext cx="19050" cy="22225"/>
          </a:xfrm>
          <a:prstGeom prst="rect">
            <a:avLst/>
          </a:prstGeom>
          <a:solidFill>
            <a:srgbClr val="0033CC"/>
          </a:solidFill>
          <a:ln w="9525">
            <a:solidFill>
              <a:srgbClr val="CC3300"/>
            </a:solidFill>
            <a:miter lim="800000"/>
            <a:headEnd/>
            <a:tailEnd/>
          </a:ln>
        </p:spPr>
        <p:txBody>
          <a:bodyPr wrap="none" anchor="ctr"/>
          <a:lstStyle/>
          <a:p>
            <a:endParaRPr lang="en-GB"/>
          </a:p>
        </p:txBody>
      </p:sp>
      <p:sp>
        <p:nvSpPr>
          <p:cNvPr id="16471" name="Rectangle 160"/>
          <p:cNvSpPr>
            <a:spLocks noChangeArrowheads="1"/>
          </p:cNvSpPr>
          <p:nvPr/>
        </p:nvSpPr>
        <p:spPr bwMode="auto">
          <a:xfrm>
            <a:off x="1846263" y="2508250"/>
            <a:ext cx="20637"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72" name="Text Box 164"/>
          <p:cNvSpPr txBox="1">
            <a:spLocks noChangeArrowheads="1"/>
          </p:cNvSpPr>
          <p:nvPr/>
        </p:nvSpPr>
        <p:spPr bwMode="auto">
          <a:xfrm>
            <a:off x="676275" y="3195638"/>
            <a:ext cx="303213" cy="304800"/>
          </a:xfrm>
          <a:prstGeom prst="rect">
            <a:avLst/>
          </a:prstGeom>
          <a:noFill/>
          <a:ln w="9525">
            <a:noFill/>
            <a:miter lim="800000"/>
            <a:headEnd/>
            <a:tailEnd/>
          </a:ln>
        </p:spPr>
        <p:txBody>
          <a:bodyPr wrap="none">
            <a:spAutoFit/>
          </a:bodyPr>
          <a:lstStyle/>
          <a:p>
            <a:r>
              <a:rPr lang="en-GB" sz="1400"/>
              <a:t>A</a:t>
            </a:r>
          </a:p>
        </p:txBody>
      </p:sp>
      <p:sp>
        <p:nvSpPr>
          <p:cNvPr id="16473" name="Text Box 165"/>
          <p:cNvSpPr txBox="1">
            <a:spLocks noChangeArrowheads="1"/>
          </p:cNvSpPr>
          <p:nvPr/>
        </p:nvSpPr>
        <p:spPr bwMode="auto">
          <a:xfrm>
            <a:off x="982663" y="3184525"/>
            <a:ext cx="303212" cy="304800"/>
          </a:xfrm>
          <a:prstGeom prst="rect">
            <a:avLst/>
          </a:prstGeom>
          <a:noFill/>
          <a:ln w="9525">
            <a:noFill/>
            <a:miter lim="800000"/>
            <a:headEnd/>
            <a:tailEnd/>
          </a:ln>
        </p:spPr>
        <p:txBody>
          <a:bodyPr wrap="none">
            <a:spAutoFit/>
          </a:bodyPr>
          <a:lstStyle/>
          <a:p>
            <a:r>
              <a:rPr lang="en-GB" sz="1400"/>
              <a:t>B</a:t>
            </a:r>
          </a:p>
        </p:txBody>
      </p:sp>
      <p:sp>
        <p:nvSpPr>
          <p:cNvPr id="16474" name="Text Box 166"/>
          <p:cNvSpPr txBox="1">
            <a:spLocks noChangeArrowheads="1"/>
          </p:cNvSpPr>
          <p:nvPr/>
        </p:nvSpPr>
        <p:spPr bwMode="auto">
          <a:xfrm>
            <a:off x="1893888" y="3195638"/>
            <a:ext cx="312737" cy="304800"/>
          </a:xfrm>
          <a:prstGeom prst="rect">
            <a:avLst/>
          </a:prstGeom>
          <a:noFill/>
          <a:ln w="9525">
            <a:noFill/>
            <a:miter lim="800000"/>
            <a:headEnd/>
            <a:tailEnd/>
          </a:ln>
        </p:spPr>
        <p:txBody>
          <a:bodyPr wrap="none">
            <a:spAutoFit/>
          </a:bodyPr>
          <a:lstStyle/>
          <a:p>
            <a:r>
              <a:rPr lang="en-GB" sz="1400"/>
              <a:t>C</a:t>
            </a:r>
          </a:p>
        </p:txBody>
      </p:sp>
      <p:sp>
        <p:nvSpPr>
          <p:cNvPr id="16475" name="Text Box 167"/>
          <p:cNvSpPr txBox="1">
            <a:spLocks noChangeArrowheads="1"/>
          </p:cNvSpPr>
          <p:nvPr/>
        </p:nvSpPr>
        <p:spPr bwMode="auto">
          <a:xfrm>
            <a:off x="2505075" y="3184525"/>
            <a:ext cx="312738" cy="304800"/>
          </a:xfrm>
          <a:prstGeom prst="rect">
            <a:avLst/>
          </a:prstGeom>
          <a:noFill/>
          <a:ln w="9525">
            <a:noFill/>
            <a:miter lim="800000"/>
            <a:headEnd/>
            <a:tailEnd/>
          </a:ln>
        </p:spPr>
        <p:txBody>
          <a:bodyPr wrap="none">
            <a:spAutoFit/>
          </a:bodyPr>
          <a:lstStyle/>
          <a:p>
            <a:r>
              <a:rPr lang="en-GB" sz="1400"/>
              <a:t>D</a:t>
            </a:r>
          </a:p>
        </p:txBody>
      </p:sp>
      <p:sp>
        <p:nvSpPr>
          <p:cNvPr id="16476" name="Text Box 170"/>
          <p:cNvSpPr txBox="1">
            <a:spLocks noChangeArrowheads="1"/>
          </p:cNvSpPr>
          <p:nvPr/>
        </p:nvSpPr>
        <p:spPr bwMode="auto">
          <a:xfrm>
            <a:off x="4764088" y="3784600"/>
            <a:ext cx="312737" cy="304800"/>
          </a:xfrm>
          <a:prstGeom prst="rect">
            <a:avLst/>
          </a:prstGeom>
          <a:noFill/>
          <a:ln w="9525">
            <a:noFill/>
            <a:miter lim="800000"/>
            <a:headEnd/>
            <a:tailEnd/>
          </a:ln>
        </p:spPr>
        <p:txBody>
          <a:bodyPr wrap="none">
            <a:spAutoFit/>
          </a:bodyPr>
          <a:lstStyle/>
          <a:p>
            <a:pPr algn="ctr"/>
            <a:r>
              <a:rPr lang="en-GB" sz="1400"/>
              <a:t>C</a:t>
            </a:r>
          </a:p>
        </p:txBody>
      </p:sp>
      <p:sp>
        <p:nvSpPr>
          <p:cNvPr id="16477" name="Rectangle 171"/>
          <p:cNvSpPr>
            <a:spLocks noChangeArrowheads="1"/>
          </p:cNvSpPr>
          <p:nvPr/>
        </p:nvSpPr>
        <p:spPr bwMode="auto">
          <a:xfrm>
            <a:off x="3892550" y="419417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78" name="Rectangle 172"/>
          <p:cNvSpPr>
            <a:spLocks noChangeArrowheads="1"/>
          </p:cNvSpPr>
          <p:nvPr/>
        </p:nvSpPr>
        <p:spPr bwMode="auto">
          <a:xfrm>
            <a:off x="3816350" y="413861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79" name="Rectangle 173"/>
          <p:cNvSpPr>
            <a:spLocks noChangeArrowheads="1"/>
          </p:cNvSpPr>
          <p:nvPr/>
        </p:nvSpPr>
        <p:spPr bwMode="auto">
          <a:xfrm>
            <a:off x="3967163" y="4138613"/>
            <a:ext cx="23812"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0" name="Rectangle 174"/>
          <p:cNvSpPr>
            <a:spLocks noChangeArrowheads="1"/>
          </p:cNvSpPr>
          <p:nvPr/>
        </p:nvSpPr>
        <p:spPr bwMode="auto">
          <a:xfrm>
            <a:off x="4191000" y="418782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1" name="Rectangle 175"/>
          <p:cNvSpPr>
            <a:spLocks noChangeArrowheads="1"/>
          </p:cNvSpPr>
          <p:nvPr/>
        </p:nvSpPr>
        <p:spPr bwMode="auto">
          <a:xfrm>
            <a:off x="4098925" y="4206875"/>
            <a:ext cx="22225"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2" name="Rectangle 176"/>
          <p:cNvSpPr>
            <a:spLocks noChangeArrowheads="1"/>
          </p:cNvSpPr>
          <p:nvPr/>
        </p:nvSpPr>
        <p:spPr bwMode="auto">
          <a:xfrm>
            <a:off x="4291013" y="4264025"/>
            <a:ext cx="23812"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3" name="Rectangle 177"/>
          <p:cNvSpPr>
            <a:spLocks noChangeArrowheads="1"/>
          </p:cNvSpPr>
          <p:nvPr/>
        </p:nvSpPr>
        <p:spPr bwMode="auto">
          <a:xfrm>
            <a:off x="4222750" y="413861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4" name="Rectangle 178"/>
          <p:cNvSpPr>
            <a:spLocks noChangeArrowheads="1"/>
          </p:cNvSpPr>
          <p:nvPr/>
        </p:nvSpPr>
        <p:spPr bwMode="auto">
          <a:xfrm>
            <a:off x="4324350" y="413861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5" name="Rectangle 179"/>
          <p:cNvSpPr>
            <a:spLocks noChangeArrowheads="1"/>
          </p:cNvSpPr>
          <p:nvPr/>
        </p:nvSpPr>
        <p:spPr bwMode="auto">
          <a:xfrm>
            <a:off x="3908425" y="4270375"/>
            <a:ext cx="22225"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6" name="Rectangle 180"/>
          <p:cNvSpPr>
            <a:spLocks noChangeArrowheads="1"/>
          </p:cNvSpPr>
          <p:nvPr/>
        </p:nvSpPr>
        <p:spPr bwMode="auto">
          <a:xfrm>
            <a:off x="3808413" y="4275138"/>
            <a:ext cx="23812"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7" name="Rectangle 181"/>
          <p:cNvSpPr>
            <a:spLocks noChangeArrowheads="1"/>
          </p:cNvSpPr>
          <p:nvPr/>
        </p:nvSpPr>
        <p:spPr bwMode="auto">
          <a:xfrm>
            <a:off x="3816350" y="420687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8" name="Rectangle 182"/>
          <p:cNvSpPr>
            <a:spLocks noChangeArrowheads="1"/>
          </p:cNvSpPr>
          <p:nvPr/>
        </p:nvSpPr>
        <p:spPr bwMode="auto">
          <a:xfrm>
            <a:off x="4184650" y="4262438"/>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9" name="Rectangle 183"/>
          <p:cNvSpPr>
            <a:spLocks noChangeArrowheads="1"/>
          </p:cNvSpPr>
          <p:nvPr/>
        </p:nvSpPr>
        <p:spPr bwMode="auto">
          <a:xfrm>
            <a:off x="3987800" y="420687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0" name="Rectangle 184"/>
          <p:cNvSpPr>
            <a:spLocks noChangeArrowheads="1"/>
          </p:cNvSpPr>
          <p:nvPr/>
        </p:nvSpPr>
        <p:spPr bwMode="auto">
          <a:xfrm>
            <a:off x="4044950" y="427196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1" name="Rectangle 185"/>
          <p:cNvSpPr>
            <a:spLocks noChangeArrowheads="1"/>
          </p:cNvSpPr>
          <p:nvPr/>
        </p:nvSpPr>
        <p:spPr bwMode="auto">
          <a:xfrm>
            <a:off x="4391025" y="4214813"/>
            <a:ext cx="22225"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2" name="Rectangle 186"/>
          <p:cNvSpPr>
            <a:spLocks noChangeArrowheads="1"/>
          </p:cNvSpPr>
          <p:nvPr/>
        </p:nvSpPr>
        <p:spPr bwMode="auto">
          <a:xfrm>
            <a:off x="4443413" y="4138613"/>
            <a:ext cx="23812"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3" name="Rectangle 187"/>
          <p:cNvSpPr>
            <a:spLocks noChangeArrowheads="1"/>
          </p:cNvSpPr>
          <p:nvPr/>
        </p:nvSpPr>
        <p:spPr bwMode="auto">
          <a:xfrm>
            <a:off x="4098925" y="4138613"/>
            <a:ext cx="22225"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4" name="Rectangle 188"/>
          <p:cNvSpPr>
            <a:spLocks noChangeArrowheads="1"/>
          </p:cNvSpPr>
          <p:nvPr/>
        </p:nvSpPr>
        <p:spPr bwMode="auto">
          <a:xfrm>
            <a:off x="4451350" y="427672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5" name="Rectangle 189"/>
          <p:cNvSpPr>
            <a:spLocks noChangeArrowheads="1"/>
          </p:cNvSpPr>
          <p:nvPr/>
        </p:nvSpPr>
        <p:spPr bwMode="auto">
          <a:xfrm>
            <a:off x="4298950" y="418941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6" name="Rectangle 190"/>
          <p:cNvSpPr>
            <a:spLocks noChangeArrowheads="1"/>
          </p:cNvSpPr>
          <p:nvPr/>
        </p:nvSpPr>
        <p:spPr bwMode="auto">
          <a:xfrm flipH="1" flipV="1">
            <a:off x="4691063" y="4213225"/>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97" name="Rectangle 191"/>
          <p:cNvSpPr>
            <a:spLocks noChangeArrowheads="1"/>
          </p:cNvSpPr>
          <p:nvPr/>
        </p:nvSpPr>
        <p:spPr bwMode="auto">
          <a:xfrm flipH="1" flipV="1">
            <a:off x="4849813" y="4268788"/>
            <a:ext cx="22225"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98" name="Rectangle 192"/>
          <p:cNvSpPr>
            <a:spLocks noChangeArrowheads="1"/>
          </p:cNvSpPr>
          <p:nvPr/>
        </p:nvSpPr>
        <p:spPr bwMode="auto">
          <a:xfrm flipH="1" flipV="1">
            <a:off x="4725988" y="4283075"/>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99" name="Rectangle 193"/>
          <p:cNvSpPr>
            <a:spLocks noChangeArrowheads="1"/>
          </p:cNvSpPr>
          <p:nvPr/>
        </p:nvSpPr>
        <p:spPr bwMode="auto">
          <a:xfrm flipH="1" flipV="1">
            <a:off x="4976813" y="4275138"/>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0" name="Rectangle 194"/>
          <p:cNvSpPr>
            <a:spLocks noChangeArrowheads="1"/>
          </p:cNvSpPr>
          <p:nvPr/>
        </p:nvSpPr>
        <p:spPr bwMode="auto">
          <a:xfrm flipH="1" flipV="1">
            <a:off x="4932363" y="4165600"/>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1" name="Rectangle 195"/>
          <p:cNvSpPr>
            <a:spLocks noChangeArrowheads="1"/>
          </p:cNvSpPr>
          <p:nvPr/>
        </p:nvSpPr>
        <p:spPr bwMode="auto">
          <a:xfrm flipH="1" flipV="1">
            <a:off x="5287963" y="4152900"/>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2" name="Rectangle 196"/>
          <p:cNvSpPr>
            <a:spLocks noChangeArrowheads="1"/>
          </p:cNvSpPr>
          <p:nvPr/>
        </p:nvSpPr>
        <p:spPr bwMode="auto">
          <a:xfrm flipH="1" flipV="1">
            <a:off x="5100638" y="4160838"/>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3" name="Rectangle 197"/>
          <p:cNvSpPr>
            <a:spLocks noChangeArrowheads="1"/>
          </p:cNvSpPr>
          <p:nvPr/>
        </p:nvSpPr>
        <p:spPr bwMode="auto">
          <a:xfrm flipH="1" flipV="1">
            <a:off x="5256213" y="4287838"/>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4" name="Rectangle 198"/>
          <p:cNvSpPr>
            <a:spLocks noChangeArrowheads="1"/>
          </p:cNvSpPr>
          <p:nvPr/>
        </p:nvSpPr>
        <p:spPr bwMode="auto">
          <a:xfrm flipH="1" flipV="1">
            <a:off x="4735513" y="4152900"/>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5" name="Rectangle 199"/>
          <p:cNvSpPr>
            <a:spLocks noChangeArrowheads="1"/>
          </p:cNvSpPr>
          <p:nvPr/>
        </p:nvSpPr>
        <p:spPr bwMode="auto">
          <a:xfrm flipH="1" flipV="1">
            <a:off x="4845050" y="4146550"/>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6" name="Rectangle 200"/>
          <p:cNvSpPr>
            <a:spLocks noChangeArrowheads="1"/>
          </p:cNvSpPr>
          <p:nvPr/>
        </p:nvSpPr>
        <p:spPr bwMode="auto">
          <a:xfrm flipH="1" flipV="1">
            <a:off x="4616450" y="4146550"/>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7" name="Rectangle 201"/>
          <p:cNvSpPr>
            <a:spLocks noChangeArrowheads="1"/>
          </p:cNvSpPr>
          <p:nvPr/>
        </p:nvSpPr>
        <p:spPr bwMode="auto">
          <a:xfrm flipH="1" flipV="1">
            <a:off x="5130800" y="4216400"/>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8" name="Rectangle 202"/>
          <p:cNvSpPr>
            <a:spLocks noChangeArrowheads="1"/>
          </p:cNvSpPr>
          <p:nvPr/>
        </p:nvSpPr>
        <p:spPr bwMode="auto">
          <a:xfrm flipH="1" flipV="1">
            <a:off x="4806950" y="4210050"/>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9" name="Rectangle 203"/>
          <p:cNvSpPr>
            <a:spLocks noChangeArrowheads="1"/>
          </p:cNvSpPr>
          <p:nvPr/>
        </p:nvSpPr>
        <p:spPr bwMode="auto">
          <a:xfrm flipH="1" flipV="1">
            <a:off x="4999038" y="4164013"/>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0" name="Rectangle 204"/>
          <p:cNvSpPr>
            <a:spLocks noChangeArrowheads="1"/>
          </p:cNvSpPr>
          <p:nvPr/>
        </p:nvSpPr>
        <p:spPr bwMode="auto">
          <a:xfrm flipH="1" flipV="1">
            <a:off x="5116513" y="4287838"/>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1" name="Rectangle 205"/>
          <p:cNvSpPr>
            <a:spLocks noChangeArrowheads="1"/>
          </p:cNvSpPr>
          <p:nvPr/>
        </p:nvSpPr>
        <p:spPr bwMode="auto">
          <a:xfrm flipH="1" flipV="1">
            <a:off x="5310188" y="4217988"/>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2" name="Rectangle 206"/>
          <p:cNvSpPr>
            <a:spLocks noChangeArrowheads="1"/>
          </p:cNvSpPr>
          <p:nvPr/>
        </p:nvSpPr>
        <p:spPr bwMode="auto">
          <a:xfrm flipH="1" flipV="1">
            <a:off x="4545013" y="4206875"/>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3" name="Rectangle 207"/>
          <p:cNvSpPr>
            <a:spLocks noChangeArrowheads="1"/>
          </p:cNvSpPr>
          <p:nvPr/>
        </p:nvSpPr>
        <p:spPr bwMode="auto">
          <a:xfrm flipH="1" flipV="1">
            <a:off x="5194300" y="4144963"/>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4" name="Rectangle 208"/>
          <p:cNvSpPr>
            <a:spLocks noChangeArrowheads="1"/>
          </p:cNvSpPr>
          <p:nvPr/>
        </p:nvSpPr>
        <p:spPr bwMode="auto">
          <a:xfrm flipH="1" flipV="1">
            <a:off x="5035550" y="4233863"/>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5" name="Rectangle 209"/>
          <p:cNvSpPr>
            <a:spLocks noChangeArrowheads="1"/>
          </p:cNvSpPr>
          <p:nvPr/>
        </p:nvSpPr>
        <p:spPr bwMode="auto">
          <a:xfrm flipH="1" flipV="1">
            <a:off x="4621213" y="4275138"/>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6" name="Rectangle 210"/>
          <p:cNvSpPr>
            <a:spLocks noChangeArrowheads="1"/>
          </p:cNvSpPr>
          <p:nvPr/>
        </p:nvSpPr>
        <p:spPr bwMode="auto">
          <a:xfrm flipH="1" flipV="1">
            <a:off x="5208588" y="4217988"/>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7" name="Rectangle 211"/>
          <p:cNvSpPr>
            <a:spLocks noChangeArrowheads="1"/>
          </p:cNvSpPr>
          <p:nvPr/>
        </p:nvSpPr>
        <p:spPr bwMode="auto">
          <a:xfrm flipH="1" flipV="1">
            <a:off x="4903788" y="4232275"/>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8" name="Text Box 212"/>
          <p:cNvSpPr txBox="1">
            <a:spLocks noChangeArrowheads="1"/>
          </p:cNvSpPr>
          <p:nvPr/>
        </p:nvSpPr>
        <p:spPr bwMode="auto">
          <a:xfrm>
            <a:off x="3962400" y="3784600"/>
            <a:ext cx="303213" cy="304800"/>
          </a:xfrm>
          <a:prstGeom prst="rect">
            <a:avLst/>
          </a:prstGeom>
          <a:noFill/>
          <a:ln w="9525">
            <a:noFill/>
            <a:miter lim="800000"/>
            <a:headEnd/>
            <a:tailEnd/>
          </a:ln>
        </p:spPr>
        <p:txBody>
          <a:bodyPr wrap="none">
            <a:spAutoFit/>
          </a:bodyPr>
          <a:lstStyle/>
          <a:p>
            <a:pPr algn="ctr"/>
            <a:r>
              <a:rPr lang="en-GB" sz="1400"/>
              <a:t>A</a:t>
            </a:r>
          </a:p>
        </p:txBody>
      </p:sp>
      <p:sp>
        <p:nvSpPr>
          <p:cNvPr id="16519" name="Text Box 213"/>
          <p:cNvSpPr txBox="1">
            <a:spLocks noChangeArrowheads="1"/>
          </p:cNvSpPr>
          <p:nvPr/>
        </p:nvSpPr>
        <p:spPr bwMode="auto">
          <a:xfrm>
            <a:off x="3976688" y="4557713"/>
            <a:ext cx="303212" cy="304800"/>
          </a:xfrm>
          <a:prstGeom prst="rect">
            <a:avLst/>
          </a:prstGeom>
          <a:noFill/>
          <a:ln w="9525">
            <a:noFill/>
            <a:miter lim="800000"/>
            <a:headEnd/>
            <a:tailEnd/>
          </a:ln>
        </p:spPr>
        <p:txBody>
          <a:bodyPr wrap="none">
            <a:spAutoFit/>
          </a:bodyPr>
          <a:lstStyle/>
          <a:p>
            <a:pPr algn="ctr"/>
            <a:r>
              <a:rPr lang="en-GB" sz="1400"/>
              <a:t>B</a:t>
            </a:r>
          </a:p>
        </p:txBody>
      </p:sp>
      <p:grpSp>
        <p:nvGrpSpPr>
          <p:cNvPr id="16520" name="Group 214"/>
          <p:cNvGrpSpPr>
            <a:grpSpLocks/>
          </p:cNvGrpSpPr>
          <p:nvPr/>
        </p:nvGrpSpPr>
        <p:grpSpPr bwMode="auto">
          <a:xfrm flipV="1">
            <a:off x="3819525" y="4378325"/>
            <a:ext cx="666750" cy="157163"/>
            <a:chOff x="2268" y="908"/>
            <a:chExt cx="315" cy="92"/>
          </a:xfrm>
        </p:grpSpPr>
        <p:sp>
          <p:nvSpPr>
            <p:cNvPr id="16609" name="Rectangle 215"/>
            <p:cNvSpPr>
              <a:spLocks noChangeArrowheads="1"/>
            </p:cNvSpPr>
            <p:nvPr/>
          </p:nvSpPr>
          <p:spPr bwMode="auto">
            <a:xfrm>
              <a:off x="2443" y="949"/>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0" name="Rectangle 216"/>
            <p:cNvSpPr>
              <a:spLocks noChangeArrowheads="1"/>
            </p:cNvSpPr>
            <p:nvPr/>
          </p:nvSpPr>
          <p:spPr bwMode="auto">
            <a:xfrm>
              <a:off x="2308" y="941"/>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1" name="Rectangle 217"/>
            <p:cNvSpPr>
              <a:spLocks noChangeArrowheads="1"/>
            </p:cNvSpPr>
            <p:nvPr/>
          </p:nvSpPr>
          <p:spPr bwMode="auto">
            <a:xfrm>
              <a:off x="2272"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2" name="Rectangle 218"/>
            <p:cNvSpPr>
              <a:spLocks noChangeArrowheads="1"/>
            </p:cNvSpPr>
            <p:nvPr/>
          </p:nvSpPr>
          <p:spPr bwMode="auto">
            <a:xfrm>
              <a:off x="2343"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3" name="Rectangle 219"/>
            <p:cNvSpPr>
              <a:spLocks noChangeArrowheads="1"/>
            </p:cNvSpPr>
            <p:nvPr/>
          </p:nvSpPr>
          <p:spPr bwMode="auto">
            <a:xfrm>
              <a:off x="2405" y="94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4" name="Rectangle 220"/>
            <p:cNvSpPr>
              <a:spLocks noChangeArrowheads="1"/>
            </p:cNvSpPr>
            <p:nvPr/>
          </p:nvSpPr>
          <p:spPr bwMode="auto">
            <a:xfrm>
              <a:off x="2496" y="982"/>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5" name="Rectangle 221"/>
            <p:cNvSpPr>
              <a:spLocks noChangeArrowheads="1"/>
            </p:cNvSpPr>
            <p:nvPr/>
          </p:nvSpPr>
          <p:spPr bwMode="auto">
            <a:xfrm>
              <a:off x="2464"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6" name="Rectangle 222"/>
            <p:cNvSpPr>
              <a:spLocks noChangeArrowheads="1"/>
            </p:cNvSpPr>
            <p:nvPr/>
          </p:nvSpPr>
          <p:spPr bwMode="auto">
            <a:xfrm>
              <a:off x="2512"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7" name="Rectangle 223"/>
            <p:cNvSpPr>
              <a:spLocks noChangeArrowheads="1"/>
            </p:cNvSpPr>
            <p:nvPr/>
          </p:nvSpPr>
          <p:spPr bwMode="auto">
            <a:xfrm>
              <a:off x="2315" y="985"/>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8" name="Rectangle 224"/>
            <p:cNvSpPr>
              <a:spLocks noChangeArrowheads="1"/>
            </p:cNvSpPr>
            <p:nvPr/>
          </p:nvSpPr>
          <p:spPr bwMode="auto">
            <a:xfrm>
              <a:off x="2268" y="98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9" name="Rectangle 225"/>
            <p:cNvSpPr>
              <a:spLocks noChangeArrowheads="1"/>
            </p:cNvSpPr>
            <p:nvPr/>
          </p:nvSpPr>
          <p:spPr bwMode="auto">
            <a:xfrm>
              <a:off x="2272" y="94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0" name="Rectangle 226"/>
            <p:cNvSpPr>
              <a:spLocks noChangeArrowheads="1"/>
            </p:cNvSpPr>
            <p:nvPr/>
          </p:nvSpPr>
          <p:spPr bwMode="auto">
            <a:xfrm>
              <a:off x="2446" y="981"/>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1" name="Rectangle 227"/>
            <p:cNvSpPr>
              <a:spLocks noChangeArrowheads="1"/>
            </p:cNvSpPr>
            <p:nvPr/>
          </p:nvSpPr>
          <p:spPr bwMode="auto">
            <a:xfrm>
              <a:off x="2353" y="94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2" name="Rectangle 228"/>
            <p:cNvSpPr>
              <a:spLocks noChangeArrowheads="1"/>
            </p:cNvSpPr>
            <p:nvPr/>
          </p:nvSpPr>
          <p:spPr bwMode="auto">
            <a:xfrm>
              <a:off x="2380" y="986"/>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3" name="Rectangle 229"/>
            <p:cNvSpPr>
              <a:spLocks noChangeArrowheads="1"/>
            </p:cNvSpPr>
            <p:nvPr/>
          </p:nvSpPr>
          <p:spPr bwMode="auto">
            <a:xfrm>
              <a:off x="2543" y="953"/>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4" name="Rectangle 230"/>
            <p:cNvSpPr>
              <a:spLocks noChangeArrowheads="1"/>
            </p:cNvSpPr>
            <p:nvPr/>
          </p:nvSpPr>
          <p:spPr bwMode="auto">
            <a:xfrm>
              <a:off x="2568"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5" name="Rectangle 231"/>
            <p:cNvSpPr>
              <a:spLocks noChangeArrowheads="1"/>
            </p:cNvSpPr>
            <p:nvPr/>
          </p:nvSpPr>
          <p:spPr bwMode="auto">
            <a:xfrm>
              <a:off x="2405"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6" name="Rectangle 232"/>
            <p:cNvSpPr>
              <a:spLocks noChangeArrowheads="1"/>
            </p:cNvSpPr>
            <p:nvPr/>
          </p:nvSpPr>
          <p:spPr bwMode="auto">
            <a:xfrm>
              <a:off x="2572" y="989"/>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7" name="Rectangle 233"/>
            <p:cNvSpPr>
              <a:spLocks noChangeArrowheads="1"/>
            </p:cNvSpPr>
            <p:nvPr/>
          </p:nvSpPr>
          <p:spPr bwMode="auto">
            <a:xfrm>
              <a:off x="2500" y="93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grpSp>
      <p:sp>
        <p:nvSpPr>
          <p:cNvPr id="16521" name="Text Box 238"/>
          <p:cNvSpPr txBox="1">
            <a:spLocks noChangeArrowheads="1"/>
          </p:cNvSpPr>
          <p:nvPr/>
        </p:nvSpPr>
        <p:spPr bwMode="auto">
          <a:xfrm>
            <a:off x="7618413" y="3228975"/>
            <a:ext cx="312737" cy="304800"/>
          </a:xfrm>
          <a:prstGeom prst="rect">
            <a:avLst/>
          </a:prstGeom>
          <a:noFill/>
          <a:ln w="9525">
            <a:noFill/>
            <a:miter lim="800000"/>
            <a:headEnd/>
            <a:tailEnd/>
          </a:ln>
        </p:spPr>
        <p:txBody>
          <a:bodyPr wrap="none">
            <a:spAutoFit/>
          </a:bodyPr>
          <a:lstStyle/>
          <a:p>
            <a:pPr algn="ctr"/>
            <a:r>
              <a:rPr lang="en-GB" sz="1400"/>
              <a:t>C</a:t>
            </a:r>
          </a:p>
        </p:txBody>
      </p:sp>
      <p:sp>
        <p:nvSpPr>
          <p:cNvPr id="16522" name="Text Box 239"/>
          <p:cNvSpPr txBox="1">
            <a:spLocks noChangeArrowheads="1"/>
          </p:cNvSpPr>
          <p:nvPr/>
        </p:nvSpPr>
        <p:spPr bwMode="auto">
          <a:xfrm>
            <a:off x="8228013" y="3244850"/>
            <a:ext cx="312737" cy="304800"/>
          </a:xfrm>
          <a:prstGeom prst="rect">
            <a:avLst/>
          </a:prstGeom>
          <a:noFill/>
          <a:ln w="9525">
            <a:noFill/>
            <a:miter lim="800000"/>
            <a:headEnd/>
            <a:tailEnd/>
          </a:ln>
        </p:spPr>
        <p:txBody>
          <a:bodyPr wrap="none">
            <a:spAutoFit/>
          </a:bodyPr>
          <a:lstStyle/>
          <a:p>
            <a:pPr algn="ctr"/>
            <a:r>
              <a:rPr lang="en-GB" sz="1400"/>
              <a:t>D</a:t>
            </a:r>
          </a:p>
        </p:txBody>
      </p:sp>
      <p:sp>
        <p:nvSpPr>
          <p:cNvPr id="16523" name="Rectangle 240"/>
          <p:cNvSpPr>
            <a:spLocks noChangeArrowheads="1"/>
          </p:cNvSpPr>
          <p:nvPr/>
        </p:nvSpPr>
        <p:spPr bwMode="auto">
          <a:xfrm>
            <a:off x="7515225" y="2781300"/>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4" name="Rectangle 241"/>
          <p:cNvSpPr>
            <a:spLocks noChangeArrowheads="1"/>
          </p:cNvSpPr>
          <p:nvPr/>
        </p:nvSpPr>
        <p:spPr bwMode="auto">
          <a:xfrm>
            <a:off x="7627938" y="27051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5" name="Rectangle 242"/>
          <p:cNvSpPr>
            <a:spLocks noChangeArrowheads="1"/>
          </p:cNvSpPr>
          <p:nvPr/>
        </p:nvSpPr>
        <p:spPr bwMode="auto">
          <a:xfrm>
            <a:off x="7627938" y="28575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6" name="Rectangle 243"/>
          <p:cNvSpPr>
            <a:spLocks noChangeArrowheads="1"/>
          </p:cNvSpPr>
          <p:nvPr/>
        </p:nvSpPr>
        <p:spPr bwMode="auto">
          <a:xfrm>
            <a:off x="7753350" y="2897188"/>
            <a:ext cx="17463"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7" name="Rectangle 244"/>
          <p:cNvSpPr>
            <a:spLocks noChangeArrowheads="1"/>
          </p:cNvSpPr>
          <p:nvPr/>
        </p:nvSpPr>
        <p:spPr bwMode="auto">
          <a:xfrm>
            <a:off x="7743825" y="2757488"/>
            <a:ext cx="17463"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8" name="Rectangle 245"/>
          <p:cNvSpPr>
            <a:spLocks noChangeArrowheads="1"/>
          </p:cNvSpPr>
          <p:nvPr/>
        </p:nvSpPr>
        <p:spPr bwMode="auto">
          <a:xfrm>
            <a:off x="7977188" y="277495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9" name="Rectangle 246"/>
          <p:cNvSpPr>
            <a:spLocks noChangeArrowheads="1"/>
          </p:cNvSpPr>
          <p:nvPr/>
        </p:nvSpPr>
        <p:spPr bwMode="auto">
          <a:xfrm>
            <a:off x="7858125" y="2844800"/>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0" name="Rectangle 247"/>
          <p:cNvSpPr>
            <a:spLocks noChangeArrowheads="1"/>
          </p:cNvSpPr>
          <p:nvPr/>
        </p:nvSpPr>
        <p:spPr bwMode="auto">
          <a:xfrm>
            <a:off x="8047038" y="28575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1" name="Rectangle 248"/>
          <p:cNvSpPr>
            <a:spLocks noChangeArrowheads="1"/>
          </p:cNvSpPr>
          <p:nvPr/>
        </p:nvSpPr>
        <p:spPr bwMode="auto">
          <a:xfrm>
            <a:off x="7551738" y="30861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2" name="Rectangle 249"/>
          <p:cNvSpPr>
            <a:spLocks noChangeArrowheads="1"/>
          </p:cNvSpPr>
          <p:nvPr/>
        </p:nvSpPr>
        <p:spPr bwMode="auto">
          <a:xfrm>
            <a:off x="7678738" y="3138488"/>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3" name="Rectangle 250"/>
          <p:cNvSpPr>
            <a:spLocks noChangeArrowheads="1"/>
          </p:cNvSpPr>
          <p:nvPr/>
        </p:nvSpPr>
        <p:spPr bwMode="auto">
          <a:xfrm>
            <a:off x="7515225" y="2943225"/>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4" name="Rectangle 251"/>
          <p:cNvSpPr>
            <a:spLocks noChangeArrowheads="1"/>
          </p:cNvSpPr>
          <p:nvPr/>
        </p:nvSpPr>
        <p:spPr bwMode="auto">
          <a:xfrm>
            <a:off x="7848600" y="2982913"/>
            <a:ext cx="17463"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5" name="Rectangle 252"/>
          <p:cNvSpPr>
            <a:spLocks noChangeArrowheads="1"/>
          </p:cNvSpPr>
          <p:nvPr/>
        </p:nvSpPr>
        <p:spPr bwMode="auto">
          <a:xfrm>
            <a:off x="7643813" y="3001963"/>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6" name="Rectangle 253"/>
          <p:cNvSpPr>
            <a:spLocks noChangeArrowheads="1"/>
          </p:cNvSpPr>
          <p:nvPr/>
        </p:nvSpPr>
        <p:spPr bwMode="auto">
          <a:xfrm>
            <a:off x="7750175" y="3032125"/>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7" name="Rectangle 254"/>
          <p:cNvSpPr>
            <a:spLocks noChangeArrowheads="1"/>
          </p:cNvSpPr>
          <p:nvPr/>
        </p:nvSpPr>
        <p:spPr bwMode="auto">
          <a:xfrm>
            <a:off x="7951788" y="2941638"/>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8" name="Rectangle 255"/>
          <p:cNvSpPr>
            <a:spLocks noChangeArrowheads="1"/>
          </p:cNvSpPr>
          <p:nvPr/>
        </p:nvSpPr>
        <p:spPr bwMode="auto">
          <a:xfrm>
            <a:off x="8047038" y="3030538"/>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9" name="Rectangle 256"/>
          <p:cNvSpPr>
            <a:spLocks noChangeArrowheads="1"/>
          </p:cNvSpPr>
          <p:nvPr/>
        </p:nvSpPr>
        <p:spPr bwMode="auto">
          <a:xfrm>
            <a:off x="7812088" y="3144838"/>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40" name="Rectangle 257"/>
          <p:cNvSpPr>
            <a:spLocks noChangeArrowheads="1"/>
          </p:cNvSpPr>
          <p:nvPr/>
        </p:nvSpPr>
        <p:spPr bwMode="auto">
          <a:xfrm>
            <a:off x="8008938" y="31623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41" name="Rectangle 258"/>
          <p:cNvSpPr>
            <a:spLocks noChangeArrowheads="1"/>
          </p:cNvSpPr>
          <p:nvPr/>
        </p:nvSpPr>
        <p:spPr bwMode="auto">
          <a:xfrm>
            <a:off x="7934325" y="3074988"/>
            <a:ext cx="17463"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42" name="Rectangle 259"/>
          <p:cNvSpPr>
            <a:spLocks noChangeArrowheads="1"/>
          </p:cNvSpPr>
          <p:nvPr/>
        </p:nvSpPr>
        <p:spPr bwMode="auto">
          <a:xfrm>
            <a:off x="7877175" y="2705100"/>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43" name="Rectangle 260"/>
          <p:cNvSpPr>
            <a:spLocks noChangeArrowheads="1"/>
          </p:cNvSpPr>
          <p:nvPr/>
        </p:nvSpPr>
        <p:spPr bwMode="auto">
          <a:xfrm flipH="1" flipV="1">
            <a:off x="8154988" y="308610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4" name="Rectangle 261"/>
          <p:cNvSpPr>
            <a:spLocks noChangeArrowheads="1"/>
          </p:cNvSpPr>
          <p:nvPr/>
        </p:nvSpPr>
        <p:spPr bwMode="auto">
          <a:xfrm flipH="1" flipV="1">
            <a:off x="8248650" y="316706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5" name="Rectangle 262"/>
          <p:cNvSpPr>
            <a:spLocks noChangeArrowheads="1"/>
          </p:cNvSpPr>
          <p:nvPr/>
        </p:nvSpPr>
        <p:spPr bwMode="auto">
          <a:xfrm flipH="1" flipV="1">
            <a:off x="8267700" y="3009900"/>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6" name="Rectangle 263"/>
          <p:cNvSpPr>
            <a:spLocks noChangeArrowheads="1"/>
          </p:cNvSpPr>
          <p:nvPr/>
        </p:nvSpPr>
        <p:spPr bwMode="auto">
          <a:xfrm flipH="1" flipV="1">
            <a:off x="8393113" y="297021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7" name="Rectangle 264"/>
          <p:cNvSpPr>
            <a:spLocks noChangeArrowheads="1"/>
          </p:cNvSpPr>
          <p:nvPr/>
        </p:nvSpPr>
        <p:spPr bwMode="auto">
          <a:xfrm flipH="1" flipV="1">
            <a:off x="8339138" y="310991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8" name="Rectangle 265"/>
          <p:cNvSpPr>
            <a:spLocks noChangeArrowheads="1"/>
          </p:cNvSpPr>
          <p:nvPr/>
        </p:nvSpPr>
        <p:spPr bwMode="auto">
          <a:xfrm flipH="1" flipV="1">
            <a:off x="8586788" y="307340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9" name="Rectangle 266"/>
          <p:cNvSpPr>
            <a:spLocks noChangeArrowheads="1"/>
          </p:cNvSpPr>
          <p:nvPr/>
        </p:nvSpPr>
        <p:spPr bwMode="auto">
          <a:xfrm flipH="1" flipV="1">
            <a:off x="8466138" y="306070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0" name="Rectangle 267"/>
          <p:cNvSpPr>
            <a:spLocks noChangeArrowheads="1"/>
          </p:cNvSpPr>
          <p:nvPr/>
        </p:nvSpPr>
        <p:spPr bwMode="auto">
          <a:xfrm flipH="1" flipV="1">
            <a:off x="8669338" y="299085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1" name="Rectangle 268"/>
          <p:cNvSpPr>
            <a:spLocks noChangeArrowheads="1"/>
          </p:cNvSpPr>
          <p:nvPr/>
        </p:nvSpPr>
        <p:spPr bwMode="auto">
          <a:xfrm flipH="1" flipV="1">
            <a:off x="8191500" y="2781300"/>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2" name="Rectangle 269"/>
          <p:cNvSpPr>
            <a:spLocks noChangeArrowheads="1"/>
          </p:cNvSpPr>
          <p:nvPr/>
        </p:nvSpPr>
        <p:spPr bwMode="auto">
          <a:xfrm flipH="1" flipV="1">
            <a:off x="8318500" y="27289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3" name="Rectangle 270"/>
          <p:cNvSpPr>
            <a:spLocks noChangeArrowheads="1"/>
          </p:cNvSpPr>
          <p:nvPr/>
        </p:nvSpPr>
        <p:spPr bwMode="auto">
          <a:xfrm flipH="1" flipV="1">
            <a:off x="8154988" y="2924175"/>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4" name="Rectangle 271"/>
          <p:cNvSpPr>
            <a:spLocks noChangeArrowheads="1"/>
          </p:cNvSpPr>
          <p:nvPr/>
        </p:nvSpPr>
        <p:spPr bwMode="auto">
          <a:xfrm flipH="1" flipV="1">
            <a:off x="8488363" y="2884488"/>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5" name="Rectangle 272"/>
          <p:cNvSpPr>
            <a:spLocks noChangeArrowheads="1"/>
          </p:cNvSpPr>
          <p:nvPr/>
        </p:nvSpPr>
        <p:spPr bwMode="auto">
          <a:xfrm flipH="1" flipV="1">
            <a:off x="8283575" y="2865438"/>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6" name="Rectangle 273"/>
          <p:cNvSpPr>
            <a:spLocks noChangeArrowheads="1"/>
          </p:cNvSpPr>
          <p:nvPr/>
        </p:nvSpPr>
        <p:spPr bwMode="auto">
          <a:xfrm flipH="1" flipV="1">
            <a:off x="8389938" y="2835275"/>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7" name="Rectangle 274"/>
          <p:cNvSpPr>
            <a:spLocks noChangeArrowheads="1"/>
          </p:cNvSpPr>
          <p:nvPr/>
        </p:nvSpPr>
        <p:spPr bwMode="auto">
          <a:xfrm flipH="1" flipV="1">
            <a:off x="8547100" y="29829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8" name="Rectangle 275"/>
          <p:cNvSpPr>
            <a:spLocks noChangeArrowheads="1"/>
          </p:cNvSpPr>
          <p:nvPr/>
        </p:nvSpPr>
        <p:spPr bwMode="auto">
          <a:xfrm flipH="1" flipV="1">
            <a:off x="8667750" y="283686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9" name="Rectangle 276"/>
          <p:cNvSpPr>
            <a:spLocks noChangeArrowheads="1"/>
          </p:cNvSpPr>
          <p:nvPr/>
        </p:nvSpPr>
        <p:spPr bwMode="auto">
          <a:xfrm flipH="1" flipV="1">
            <a:off x="8451850" y="272256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60" name="Rectangle 277"/>
          <p:cNvSpPr>
            <a:spLocks noChangeArrowheads="1"/>
          </p:cNvSpPr>
          <p:nvPr/>
        </p:nvSpPr>
        <p:spPr bwMode="auto">
          <a:xfrm flipH="1" flipV="1">
            <a:off x="8574088" y="279241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61" name="Rectangle 278"/>
          <p:cNvSpPr>
            <a:spLocks noChangeArrowheads="1"/>
          </p:cNvSpPr>
          <p:nvPr/>
        </p:nvSpPr>
        <p:spPr bwMode="auto">
          <a:xfrm flipH="1" flipV="1">
            <a:off x="8434388" y="317341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62" name="Rectangle 279"/>
          <p:cNvSpPr>
            <a:spLocks noChangeArrowheads="1"/>
          </p:cNvSpPr>
          <p:nvPr/>
        </p:nvSpPr>
        <p:spPr bwMode="auto">
          <a:xfrm flipH="1" flipV="1">
            <a:off x="8097838" y="27225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63" name="Rectangle 280"/>
          <p:cNvSpPr>
            <a:spLocks noChangeArrowheads="1"/>
          </p:cNvSpPr>
          <p:nvPr/>
        </p:nvSpPr>
        <p:spPr bwMode="auto">
          <a:xfrm>
            <a:off x="6038850" y="2797175"/>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4" name="Rectangle 281"/>
          <p:cNvSpPr>
            <a:spLocks noChangeArrowheads="1"/>
          </p:cNvSpPr>
          <p:nvPr/>
        </p:nvSpPr>
        <p:spPr bwMode="auto">
          <a:xfrm>
            <a:off x="6138863" y="2708275"/>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5" name="Rectangle 282"/>
          <p:cNvSpPr>
            <a:spLocks noChangeArrowheads="1"/>
          </p:cNvSpPr>
          <p:nvPr/>
        </p:nvSpPr>
        <p:spPr bwMode="auto">
          <a:xfrm>
            <a:off x="6119813" y="2867025"/>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6" name="Rectangle 283"/>
          <p:cNvSpPr>
            <a:spLocks noChangeArrowheads="1"/>
          </p:cNvSpPr>
          <p:nvPr/>
        </p:nvSpPr>
        <p:spPr bwMode="auto">
          <a:xfrm>
            <a:off x="6245225" y="2906713"/>
            <a:ext cx="17463"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7" name="Rectangle 284"/>
          <p:cNvSpPr>
            <a:spLocks noChangeArrowheads="1"/>
          </p:cNvSpPr>
          <p:nvPr/>
        </p:nvSpPr>
        <p:spPr bwMode="auto">
          <a:xfrm>
            <a:off x="6235700" y="2767013"/>
            <a:ext cx="17463"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8" name="Rectangle 285"/>
          <p:cNvSpPr>
            <a:spLocks noChangeArrowheads="1"/>
          </p:cNvSpPr>
          <p:nvPr/>
        </p:nvSpPr>
        <p:spPr bwMode="auto">
          <a:xfrm>
            <a:off x="6469063" y="2832100"/>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9" name="Rectangle 286"/>
          <p:cNvSpPr>
            <a:spLocks noChangeArrowheads="1"/>
          </p:cNvSpPr>
          <p:nvPr/>
        </p:nvSpPr>
        <p:spPr bwMode="auto">
          <a:xfrm>
            <a:off x="6350000" y="2854325"/>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0" name="Rectangle 287"/>
          <p:cNvSpPr>
            <a:spLocks noChangeArrowheads="1"/>
          </p:cNvSpPr>
          <p:nvPr/>
        </p:nvSpPr>
        <p:spPr bwMode="auto">
          <a:xfrm>
            <a:off x="6510338" y="3000375"/>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1" name="Rectangle 288"/>
          <p:cNvSpPr>
            <a:spLocks noChangeArrowheads="1"/>
          </p:cNvSpPr>
          <p:nvPr/>
        </p:nvSpPr>
        <p:spPr bwMode="auto">
          <a:xfrm>
            <a:off x="6043613" y="3095625"/>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2" name="Rectangle 289"/>
          <p:cNvSpPr>
            <a:spLocks noChangeArrowheads="1"/>
          </p:cNvSpPr>
          <p:nvPr/>
        </p:nvSpPr>
        <p:spPr bwMode="auto">
          <a:xfrm>
            <a:off x="6170613" y="3148013"/>
            <a:ext cx="17462"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3" name="Rectangle 290"/>
          <p:cNvSpPr>
            <a:spLocks noChangeArrowheads="1"/>
          </p:cNvSpPr>
          <p:nvPr/>
        </p:nvSpPr>
        <p:spPr bwMode="auto">
          <a:xfrm>
            <a:off x="6007100" y="2952750"/>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4" name="Rectangle 291"/>
          <p:cNvSpPr>
            <a:spLocks noChangeArrowheads="1"/>
          </p:cNvSpPr>
          <p:nvPr/>
        </p:nvSpPr>
        <p:spPr bwMode="auto">
          <a:xfrm>
            <a:off x="6340475" y="2992438"/>
            <a:ext cx="17463"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5" name="Rectangle 292"/>
          <p:cNvSpPr>
            <a:spLocks noChangeArrowheads="1"/>
          </p:cNvSpPr>
          <p:nvPr/>
        </p:nvSpPr>
        <p:spPr bwMode="auto">
          <a:xfrm>
            <a:off x="6135688" y="3011488"/>
            <a:ext cx="17462"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6" name="Rectangle 293"/>
          <p:cNvSpPr>
            <a:spLocks noChangeArrowheads="1"/>
          </p:cNvSpPr>
          <p:nvPr/>
        </p:nvSpPr>
        <p:spPr bwMode="auto">
          <a:xfrm>
            <a:off x="6242050" y="3041650"/>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7" name="Rectangle 294"/>
          <p:cNvSpPr>
            <a:spLocks noChangeArrowheads="1"/>
          </p:cNvSpPr>
          <p:nvPr/>
        </p:nvSpPr>
        <p:spPr bwMode="auto">
          <a:xfrm>
            <a:off x="6443663" y="2951163"/>
            <a:ext cx="17462"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8" name="Rectangle 296"/>
          <p:cNvSpPr>
            <a:spLocks noChangeArrowheads="1"/>
          </p:cNvSpPr>
          <p:nvPr/>
        </p:nvSpPr>
        <p:spPr bwMode="auto">
          <a:xfrm>
            <a:off x="6303963" y="3154363"/>
            <a:ext cx="17462"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9" name="Rectangle 297"/>
          <p:cNvSpPr>
            <a:spLocks noChangeArrowheads="1"/>
          </p:cNvSpPr>
          <p:nvPr/>
        </p:nvSpPr>
        <p:spPr bwMode="auto">
          <a:xfrm>
            <a:off x="6245225" y="2667000"/>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80" name="Rectangle 298"/>
          <p:cNvSpPr>
            <a:spLocks noChangeArrowheads="1"/>
          </p:cNvSpPr>
          <p:nvPr/>
        </p:nvSpPr>
        <p:spPr bwMode="auto">
          <a:xfrm>
            <a:off x="6426200" y="3084513"/>
            <a:ext cx="17463"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81" name="Rectangle 299"/>
          <p:cNvSpPr>
            <a:spLocks noChangeArrowheads="1"/>
          </p:cNvSpPr>
          <p:nvPr/>
        </p:nvSpPr>
        <p:spPr bwMode="auto">
          <a:xfrm>
            <a:off x="6378575" y="2733675"/>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82" name="Rectangle 300"/>
          <p:cNvSpPr>
            <a:spLocks noChangeArrowheads="1"/>
          </p:cNvSpPr>
          <p:nvPr/>
        </p:nvSpPr>
        <p:spPr bwMode="auto">
          <a:xfrm flipH="1" flipV="1">
            <a:off x="6684963" y="307975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3" name="Rectangle 301"/>
          <p:cNvSpPr>
            <a:spLocks noChangeArrowheads="1"/>
          </p:cNvSpPr>
          <p:nvPr/>
        </p:nvSpPr>
        <p:spPr bwMode="auto">
          <a:xfrm flipH="1" flipV="1">
            <a:off x="6759575" y="31480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4" name="Rectangle 302"/>
          <p:cNvSpPr>
            <a:spLocks noChangeArrowheads="1"/>
          </p:cNvSpPr>
          <p:nvPr/>
        </p:nvSpPr>
        <p:spPr bwMode="auto">
          <a:xfrm flipH="1" flipV="1">
            <a:off x="6759575" y="2990850"/>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5" name="Rectangle 303"/>
          <p:cNvSpPr>
            <a:spLocks noChangeArrowheads="1"/>
          </p:cNvSpPr>
          <p:nvPr/>
        </p:nvSpPr>
        <p:spPr bwMode="auto">
          <a:xfrm flipH="1" flipV="1">
            <a:off x="6904038" y="29511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6" name="Rectangle 304"/>
          <p:cNvSpPr>
            <a:spLocks noChangeArrowheads="1"/>
          </p:cNvSpPr>
          <p:nvPr/>
        </p:nvSpPr>
        <p:spPr bwMode="auto">
          <a:xfrm flipH="1" flipV="1">
            <a:off x="6850063" y="30908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7" name="Rectangle 305"/>
          <p:cNvSpPr>
            <a:spLocks noChangeArrowheads="1"/>
          </p:cNvSpPr>
          <p:nvPr/>
        </p:nvSpPr>
        <p:spPr bwMode="auto">
          <a:xfrm flipH="1" flipV="1">
            <a:off x="7097713" y="305435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8" name="Rectangle 306"/>
          <p:cNvSpPr>
            <a:spLocks noChangeArrowheads="1"/>
          </p:cNvSpPr>
          <p:nvPr/>
        </p:nvSpPr>
        <p:spPr bwMode="auto">
          <a:xfrm flipH="1" flipV="1">
            <a:off x="6977063" y="304165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9" name="Rectangle 307"/>
          <p:cNvSpPr>
            <a:spLocks noChangeArrowheads="1"/>
          </p:cNvSpPr>
          <p:nvPr/>
        </p:nvSpPr>
        <p:spPr bwMode="auto">
          <a:xfrm flipH="1" flipV="1">
            <a:off x="7180263" y="297180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0" name="Rectangle 308"/>
          <p:cNvSpPr>
            <a:spLocks noChangeArrowheads="1"/>
          </p:cNvSpPr>
          <p:nvPr/>
        </p:nvSpPr>
        <p:spPr bwMode="auto">
          <a:xfrm flipH="1" flipV="1">
            <a:off x="6702425" y="2806700"/>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1" name="Rectangle 309"/>
          <p:cNvSpPr>
            <a:spLocks noChangeArrowheads="1"/>
          </p:cNvSpPr>
          <p:nvPr/>
        </p:nvSpPr>
        <p:spPr bwMode="auto">
          <a:xfrm flipH="1" flipV="1">
            <a:off x="6829425" y="27289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2" name="Rectangle 310"/>
          <p:cNvSpPr>
            <a:spLocks noChangeArrowheads="1"/>
          </p:cNvSpPr>
          <p:nvPr/>
        </p:nvSpPr>
        <p:spPr bwMode="auto">
          <a:xfrm flipH="1" flipV="1">
            <a:off x="6613525" y="301307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3" name="Rectangle 311"/>
          <p:cNvSpPr>
            <a:spLocks noChangeArrowheads="1"/>
          </p:cNvSpPr>
          <p:nvPr/>
        </p:nvSpPr>
        <p:spPr bwMode="auto">
          <a:xfrm flipH="1" flipV="1">
            <a:off x="6999288" y="2865438"/>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4" name="Rectangle 312"/>
          <p:cNvSpPr>
            <a:spLocks noChangeArrowheads="1"/>
          </p:cNvSpPr>
          <p:nvPr/>
        </p:nvSpPr>
        <p:spPr bwMode="auto">
          <a:xfrm flipH="1" flipV="1">
            <a:off x="6794500" y="2846388"/>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5" name="Rectangle 313"/>
          <p:cNvSpPr>
            <a:spLocks noChangeArrowheads="1"/>
          </p:cNvSpPr>
          <p:nvPr/>
        </p:nvSpPr>
        <p:spPr bwMode="auto">
          <a:xfrm flipH="1" flipV="1">
            <a:off x="6900863" y="2816225"/>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6" name="Rectangle 314"/>
          <p:cNvSpPr>
            <a:spLocks noChangeArrowheads="1"/>
          </p:cNvSpPr>
          <p:nvPr/>
        </p:nvSpPr>
        <p:spPr bwMode="auto">
          <a:xfrm flipH="1" flipV="1">
            <a:off x="7058025" y="296386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7" name="Rectangle 315"/>
          <p:cNvSpPr>
            <a:spLocks noChangeArrowheads="1"/>
          </p:cNvSpPr>
          <p:nvPr/>
        </p:nvSpPr>
        <p:spPr bwMode="auto">
          <a:xfrm flipH="1" flipV="1">
            <a:off x="7134225" y="286702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8" name="Rectangle 316"/>
          <p:cNvSpPr>
            <a:spLocks noChangeArrowheads="1"/>
          </p:cNvSpPr>
          <p:nvPr/>
        </p:nvSpPr>
        <p:spPr bwMode="auto">
          <a:xfrm flipH="1" flipV="1">
            <a:off x="6962775" y="27035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9" name="Rectangle 317"/>
          <p:cNvSpPr>
            <a:spLocks noChangeArrowheads="1"/>
          </p:cNvSpPr>
          <p:nvPr/>
        </p:nvSpPr>
        <p:spPr bwMode="auto">
          <a:xfrm flipH="1" flipV="1">
            <a:off x="7085013" y="27733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0" name="Rectangle 318"/>
          <p:cNvSpPr>
            <a:spLocks noChangeArrowheads="1"/>
          </p:cNvSpPr>
          <p:nvPr/>
        </p:nvSpPr>
        <p:spPr bwMode="auto">
          <a:xfrm flipH="1" flipV="1">
            <a:off x="6945313" y="31543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1" name="Rectangle 319"/>
          <p:cNvSpPr>
            <a:spLocks noChangeArrowheads="1"/>
          </p:cNvSpPr>
          <p:nvPr/>
        </p:nvSpPr>
        <p:spPr bwMode="auto">
          <a:xfrm flipH="1" flipV="1">
            <a:off x="6664325" y="291147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2" name="Rectangle 320"/>
          <p:cNvSpPr>
            <a:spLocks noChangeArrowheads="1"/>
          </p:cNvSpPr>
          <p:nvPr/>
        </p:nvSpPr>
        <p:spPr bwMode="auto">
          <a:xfrm flipH="1" flipV="1">
            <a:off x="7058025" y="314007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3" name="Rectangle 321"/>
          <p:cNvSpPr>
            <a:spLocks noChangeArrowheads="1"/>
          </p:cNvSpPr>
          <p:nvPr/>
        </p:nvSpPr>
        <p:spPr bwMode="auto">
          <a:xfrm flipH="1" flipV="1">
            <a:off x="6854825" y="320357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4" name="Text Box 322"/>
          <p:cNvSpPr txBox="1">
            <a:spLocks noChangeArrowheads="1"/>
          </p:cNvSpPr>
          <p:nvPr/>
        </p:nvSpPr>
        <p:spPr bwMode="auto">
          <a:xfrm>
            <a:off x="6122988" y="3227388"/>
            <a:ext cx="303212" cy="304800"/>
          </a:xfrm>
          <a:prstGeom prst="rect">
            <a:avLst/>
          </a:prstGeom>
          <a:noFill/>
          <a:ln w="9525">
            <a:noFill/>
            <a:miter lim="800000"/>
            <a:headEnd/>
            <a:tailEnd/>
          </a:ln>
        </p:spPr>
        <p:txBody>
          <a:bodyPr wrap="none">
            <a:spAutoFit/>
          </a:bodyPr>
          <a:lstStyle/>
          <a:p>
            <a:pPr algn="ctr"/>
            <a:r>
              <a:rPr lang="en-GB" sz="1400"/>
              <a:t>A</a:t>
            </a:r>
          </a:p>
        </p:txBody>
      </p:sp>
      <p:sp>
        <p:nvSpPr>
          <p:cNvPr id="16605" name="Text Box 323"/>
          <p:cNvSpPr txBox="1">
            <a:spLocks noChangeArrowheads="1"/>
          </p:cNvSpPr>
          <p:nvPr/>
        </p:nvSpPr>
        <p:spPr bwMode="auto">
          <a:xfrm>
            <a:off x="6732588" y="3243263"/>
            <a:ext cx="303212" cy="304800"/>
          </a:xfrm>
          <a:prstGeom prst="rect">
            <a:avLst/>
          </a:prstGeom>
          <a:noFill/>
          <a:ln w="9525">
            <a:noFill/>
            <a:miter lim="800000"/>
            <a:headEnd/>
            <a:tailEnd/>
          </a:ln>
        </p:spPr>
        <p:txBody>
          <a:bodyPr wrap="none">
            <a:spAutoFit/>
          </a:bodyPr>
          <a:lstStyle/>
          <a:p>
            <a:pPr algn="ctr"/>
            <a:r>
              <a:rPr lang="en-GB" sz="1400"/>
              <a:t>B</a:t>
            </a:r>
          </a:p>
        </p:txBody>
      </p:sp>
      <p:sp>
        <p:nvSpPr>
          <p:cNvPr id="16606" name="AutoShape 327"/>
          <p:cNvSpPr>
            <a:spLocks/>
          </p:cNvSpPr>
          <p:nvPr/>
        </p:nvSpPr>
        <p:spPr bwMode="auto">
          <a:xfrm>
            <a:off x="285750" y="4857750"/>
            <a:ext cx="2286000" cy="762000"/>
          </a:xfrm>
          <a:prstGeom prst="borderCallout3">
            <a:avLst>
              <a:gd name="adj1" fmla="val 15000"/>
              <a:gd name="adj2" fmla="val 103333"/>
              <a:gd name="adj3" fmla="val 15000"/>
              <a:gd name="adj4" fmla="val 108403"/>
              <a:gd name="adj5" fmla="val -76250"/>
              <a:gd name="adj6" fmla="val 108403"/>
              <a:gd name="adj7" fmla="val -167500"/>
              <a:gd name="adj8" fmla="val 61250"/>
            </a:avLst>
          </a:prstGeom>
          <a:solidFill>
            <a:schemeClr val="accent1"/>
          </a:solidFill>
          <a:ln w="9525">
            <a:solidFill>
              <a:schemeClr val="tx1"/>
            </a:solidFill>
            <a:miter lim="800000"/>
            <a:headEnd/>
            <a:tailEnd type="triangle" w="med" len="med"/>
          </a:ln>
        </p:spPr>
        <p:txBody>
          <a:bodyPr/>
          <a:lstStyle/>
          <a:p>
            <a:pPr algn="ctr"/>
            <a:r>
              <a:rPr lang="en-GB" sz="1600" dirty="0">
                <a:solidFill>
                  <a:schemeClr val="bg1"/>
                </a:solidFill>
              </a:rPr>
              <a:t>single-link favours merging A and B because of closeness</a:t>
            </a:r>
          </a:p>
        </p:txBody>
      </p:sp>
      <p:sp>
        <p:nvSpPr>
          <p:cNvPr id="16607" name="AutoShape 328"/>
          <p:cNvSpPr>
            <a:spLocks/>
          </p:cNvSpPr>
          <p:nvPr/>
        </p:nvSpPr>
        <p:spPr bwMode="auto">
          <a:xfrm>
            <a:off x="3124200" y="5181600"/>
            <a:ext cx="2514600" cy="838200"/>
          </a:xfrm>
          <a:prstGeom prst="borderCallout3">
            <a:avLst>
              <a:gd name="adj1" fmla="val 13634"/>
              <a:gd name="adj2" fmla="val 103032"/>
              <a:gd name="adj3" fmla="val 13634"/>
              <a:gd name="adj4" fmla="val 107639"/>
              <a:gd name="adj5" fmla="val -32954"/>
              <a:gd name="adj6" fmla="val 107639"/>
              <a:gd name="adj7" fmla="val -79546"/>
              <a:gd name="adj8" fmla="val 67426"/>
            </a:avLst>
          </a:prstGeom>
          <a:solidFill>
            <a:schemeClr val="accent1"/>
          </a:solidFill>
          <a:ln w="9525">
            <a:solidFill>
              <a:schemeClr val="tx1"/>
            </a:solidFill>
            <a:miter lim="800000"/>
            <a:headEnd/>
            <a:tailEnd type="triangle" w="med" len="med"/>
          </a:ln>
        </p:spPr>
        <p:txBody>
          <a:bodyPr/>
          <a:lstStyle/>
          <a:p>
            <a:pPr algn="ctr"/>
            <a:r>
              <a:rPr lang="en-GB" sz="1600" dirty="0">
                <a:solidFill>
                  <a:schemeClr val="bg1"/>
                </a:solidFill>
              </a:rPr>
              <a:t>Group-average-link favours merging A and B because of connectivity</a:t>
            </a:r>
          </a:p>
        </p:txBody>
      </p:sp>
      <p:sp>
        <p:nvSpPr>
          <p:cNvPr id="16608" name="AutoShape 329"/>
          <p:cNvSpPr>
            <a:spLocks/>
          </p:cNvSpPr>
          <p:nvPr/>
        </p:nvSpPr>
        <p:spPr bwMode="auto">
          <a:xfrm>
            <a:off x="6248400" y="5181600"/>
            <a:ext cx="2286000" cy="762000"/>
          </a:xfrm>
          <a:prstGeom prst="borderCallout3">
            <a:avLst>
              <a:gd name="adj1" fmla="val 15000"/>
              <a:gd name="adj2" fmla="val 103333"/>
              <a:gd name="adj3" fmla="val 15000"/>
              <a:gd name="adj4" fmla="val 108403"/>
              <a:gd name="adj5" fmla="val -96250"/>
              <a:gd name="adj6" fmla="val 108403"/>
              <a:gd name="adj7" fmla="val -207500"/>
              <a:gd name="adj8" fmla="val 60417"/>
            </a:avLst>
          </a:prstGeom>
          <a:solidFill>
            <a:schemeClr val="accent1"/>
          </a:solidFill>
          <a:ln w="9525">
            <a:solidFill>
              <a:schemeClr val="tx1"/>
            </a:solidFill>
            <a:miter lim="800000"/>
            <a:headEnd/>
            <a:tailEnd type="triangle" w="med" len="med"/>
          </a:ln>
        </p:spPr>
        <p:txBody>
          <a:bodyPr/>
          <a:lstStyle/>
          <a:p>
            <a:pPr algn="ctr"/>
            <a:r>
              <a:rPr lang="en-GB" sz="1600" dirty="0">
                <a:solidFill>
                  <a:schemeClr val="bg1"/>
                </a:solidFill>
              </a:rPr>
              <a:t>single-link favours merging A and B because of closeness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285720" y="214290"/>
            <a:ext cx="8643998" cy="668319"/>
          </a:xfrm>
        </p:spPr>
        <p:txBody>
          <a:bodyPr>
            <a:normAutofit/>
          </a:bodyPr>
          <a:lstStyle/>
          <a:p>
            <a:r>
              <a:rPr lang="en-GB" sz="3600" b="1" dirty="0"/>
              <a:t>Categories of Clustering Solutions</a:t>
            </a:r>
          </a:p>
        </p:txBody>
      </p:sp>
      <p:sp>
        <p:nvSpPr>
          <p:cNvPr id="17411" name="Rectangle 3"/>
          <p:cNvSpPr>
            <a:spLocks noGrp="1" noChangeArrowheads="1"/>
          </p:cNvSpPr>
          <p:nvPr>
            <p:ph type="body" idx="4294967295"/>
          </p:nvPr>
        </p:nvSpPr>
        <p:spPr>
          <a:xfrm>
            <a:off x="500034" y="1071546"/>
            <a:ext cx="8382000" cy="4876800"/>
          </a:xfrm>
        </p:spPr>
        <p:txBody>
          <a:bodyPr/>
          <a:lstStyle/>
          <a:p>
            <a:pPr marL="285750" indent="-285750">
              <a:lnSpc>
                <a:spcPct val="90000"/>
              </a:lnSpc>
            </a:pPr>
            <a:r>
              <a:rPr lang="en-GB" sz="2400" b="1" dirty="0"/>
              <a:t>Prototype-based Clustering</a:t>
            </a:r>
          </a:p>
          <a:p>
            <a:pPr marL="857250" lvl="1" indent="-400050">
              <a:lnSpc>
                <a:spcPct val="90000"/>
              </a:lnSpc>
            </a:pPr>
            <a:r>
              <a:rPr lang="en-GB" altLang="zh-CN" sz="2000" dirty="0">
                <a:ea typeface="SimSun" pitchFamily="2" charset="-122"/>
              </a:rPr>
              <a:t>Partition-based, </a:t>
            </a:r>
            <a:r>
              <a:rPr lang="en-GB" altLang="zh-CN" sz="2000" dirty="0">
                <a:solidFill>
                  <a:srgbClr val="0033CC"/>
                </a:solidFill>
                <a:ea typeface="SimSun" pitchFamily="2" charset="-122"/>
              </a:rPr>
              <a:t>e.g.</a:t>
            </a:r>
            <a:r>
              <a:rPr lang="en-GB" altLang="zh-CN" sz="2000" dirty="0">
                <a:ea typeface="SimSun" pitchFamily="2" charset="-122"/>
              </a:rPr>
              <a:t> </a:t>
            </a:r>
            <a:r>
              <a:rPr lang="en-GB" altLang="zh-CN" sz="2000" dirty="0">
                <a:solidFill>
                  <a:srgbClr val="0033CC"/>
                </a:solidFill>
                <a:ea typeface="SimSun" pitchFamily="2" charset="-122"/>
              </a:rPr>
              <a:t>the K-means</a:t>
            </a:r>
            <a:endParaRPr lang="en-GB" sz="2000" dirty="0">
              <a:solidFill>
                <a:srgbClr val="0033CC"/>
              </a:solidFill>
            </a:endParaRPr>
          </a:p>
          <a:p>
            <a:pPr marL="857250" lvl="1" indent="-400050">
              <a:lnSpc>
                <a:spcPct val="90000"/>
              </a:lnSpc>
            </a:pPr>
            <a:r>
              <a:rPr lang="en-GB" altLang="zh-CN" sz="2000" dirty="0">
                <a:ea typeface="SimSun" pitchFamily="2" charset="-122"/>
              </a:rPr>
              <a:t>Fuzzy clustering, </a:t>
            </a:r>
            <a:r>
              <a:rPr lang="en-GB" altLang="zh-CN" sz="2000" dirty="0">
                <a:solidFill>
                  <a:srgbClr val="0033CC"/>
                </a:solidFill>
                <a:ea typeface="SimSun" pitchFamily="2" charset="-122"/>
              </a:rPr>
              <a:t>e.g. Fuzzy C-means</a:t>
            </a:r>
          </a:p>
          <a:p>
            <a:pPr marL="857250" lvl="1" indent="-400050">
              <a:lnSpc>
                <a:spcPct val="90000"/>
              </a:lnSpc>
            </a:pPr>
            <a:r>
              <a:rPr lang="en-GB" altLang="zh-CN" sz="2000" dirty="0">
                <a:ea typeface="SimSun" pitchFamily="2" charset="-122"/>
              </a:rPr>
              <a:t>Relationship clustering, </a:t>
            </a:r>
            <a:r>
              <a:rPr lang="en-GB" altLang="zh-CN" sz="2000" dirty="0">
                <a:solidFill>
                  <a:srgbClr val="0033CC"/>
                </a:solidFill>
                <a:ea typeface="SimSun" pitchFamily="2" charset="-122"/>
              </a:rPr>
              <a:t>e.g. self-organising map</a:t>
            </a:r>
          </a:p>
          <a:p>
            <a:pPr marL="285750" indent="-285750">
              <a:lnSpc>
                <a:spcPct val="90000"/>
              </a:lnSpc>
            </a:pPr>
            <a:r>
              <a:rPr lang="en-GB" altLang="zh-CN" sz="2400" b="1" dirty="0">
                <a:ea typeface="SimSun" pitchFamily="2" charset="-122"/>
              </a:rPr>
              <a:t>Density-based Clustering</a:t>
            </a:r>
          </a:p>
          <a:p>
            <a:pPr marL="857250" lvl="1" indent="-400050">
              <a:lnSpc>
                <a:spcPct val="90000"/>
              </a:lnSpc>
            </a:pPr>
            <a:r>
              <a:rPr lang="en-GB" altLang="zh-CN" sz="2000" dirty="0">
                <a:ea typeface="SimSun" pitchFamily="2" charset="-122"/>
              </a:rPr>
              <a:t>Centre-based density, </a:t>
            </a:r>
            <a:r>
              <a:rPr lang="en-GB" altLang="zh-CN" sz="2000" dirty="0">
                <a:solidFill>
                  <a:srgbClr val="0033CC"/>
                </a:solidFill>
                <a:ea typeface="SimSun" pitchFamily="2" charset="-122"/>
              </a:rPr>
              <a:t>e.g. DBSCAN</a:t>
            </a:r>
          </a:p>
          <a:p>
            <a:pPr marL="857250" lvl="1" indent="-400050">
              <a:lnSpc>
                <a:spcPct val="90000"/>
              </a:lnSpc>
            </a:pPr>
            <a:r>
              <a:rPr lang="en-GB" altLang="zh-CN" sz="2000" dirty="0">
                <a:ea typeface="SimSun" pitchFamily="2" charset="-122"/>
              </a:rPr>
              <a:t>Region-based density, </a:t>
            </a:r>
            <a:r>
              <a:rPr lang="en-GB" altLang="zh-CN" sz="2000" dirty="0">
                <a:solidFill>
                  <a:srgbClr val="0033CC"/>
                </a:solidFill>
                <a:ea typeface="SimSun" pitchFamily="2" charset="-122"/>
              </a:rPr>
              <a:t>e.g. Clique</a:t>
            </a:r>
          </a:p>
          <a:p>
            <a:pPr marL="857250" lvl="1" indent="-400050">
              <a:lnSpc>
                <a:spcPct val="90000"/>
              </a:lnSpc>
            </a:pPr>
            <a:r>
              <a:rPr lang="en-GB" altLang="zh-CN" sz="2000" dirty="0">
                <a:ea typeface="SimSun" pitchFamily="2" charset="-122"/>
              </a:rPr>
              <a:t>Transformation-based, </a:t>
            </a:r>
            <a:r>
              <a:rPr lang="en-GB" altLang="zh-CN" sz="2000" dirty="0">
                <a:solidFill>
                  <a:srgbClr val="0033CC"/>
                </a:solidFill>
                <a:ea typeface="SimSun" pitchFamily="2" charset="-122"/>
              </a:rPr>
              <a:t>e.g. </a:t>
            </a:r>
            <a:r>
              <a:rPr lang="en-GB" altLang="zh-CN" sz="2000" dirty="0" err="1">
                <a:solidFill>
                  <a:srgbClr val="0033CC"/>
                </a:solidFill>
                <a:ea typeface="SimSun" pitchFamily="2" charset="-122"/>
              </a:rPr>
              <a:t>WaveCluster</a:t>
            </a:r>
            <a:endParaRPr lang="en-GB" altLang="zh-CN" sz="2000" dirty="0">
              <a:solidFill>
                <a:srgbClr val="0033CC"/>
              </a:solidFill>
              <a:ea typeface="SimSun" pitchFamily="2" charset="-122"/>
            </a:endParaRPr>
          </a:p>
          <a:p>
            <a:pPr marL="285750" indent="-285750">
              <a:lnSpc>
                <a:spcPct val="90000"/>
              </a:lnSpc>
            </a:pPr>
            <a:r>
              <a:rPr lang="en-GB" altLang="zh-CN" sz="2400" b="1" dirty="0">
                <a:ea typeface="SimSun" pitchFamily="2" charset="-122"/>
              </a:rPr>
              <a:t>Graph-based Clustering</a:t>
            </a:r>
          </a:p>
          <a:p>
            <a:pPr marL="857250" lvl="1" indent="-400050">
              <a:lnSpc>
                <a:spcPct val="90000"/>
              </a:lnSpc>
            </a:pPr>
            <a:r>
              <a:rPr lang="en-GB" altLang="zh-CN" sz="2000" dirty="0">
                <a:ea typeface="SimSun" pitchFamily="2" charset="-122"/>
              </a:rPr>
              <a:t>Spanning tree, </a:t>
            </a:r>
            <a:r>
              <a:rPr lang="en-GB" altLang="zh-CN" sz="2000" dirty="0">
                <a:solidFill>
                  <a:srgbClr val="0033CC"/>
                </a:solidFill>
                <a:ea typeface="SimSun" pitchFamily="2" charset="-122"/>
              </a:rPr>
              <a:t>e.g. MST</a:t>
            </a:r>
          </a:p>
          <a:p>
            <a:pPr marL="857250" lvl="1" indent="-400050">
              <a:lnSpc>
                <a:spcPct val="90000"/>
              </a:lnSpc>
            </a:pPr>
            <a:r>
              <a:rPr lang="en-GB" altLang="zh-CN" sz="2000" dirty="0">
                <a:ea typeface="SimSun" pitchFamily="2" charset="-122"/>
              </a:rPr>
              <a:t>Dynamic modelling, </a:t>
            </a:r>
            <a:r>
              <a:rPr lang="en-GB" altLang="zh-CN" sz="2000" dirty="0">
                <a:solidFill>
                  <a:srgbClr val="0033CC"/>
                </a:solidFill>
                <a:ea typeface="SimSun" pitchFamily="2" charset="-122"/>
              </a:rPr>
              <a:t>e.g. Chameleon</a:t>
            </a:r>
          </a:p>
          <a:p>
            <a:pPr marL="285750" indent="-285750">
              <a:lnSpc>
                <a:spcPct val="90000"/>
              </a:lnSpc>
            </a:pPr>
            <a:r>
              <a:rPr lang="en-GB" altLang="zh-CN" sz="2400" b="1" dirty="0">
                <a:ea typeface="SimSun" pitchFamily="2" charset="-122"/>
              </a:rPr>
              <a:t>Model-base Clustering</a:t>
            </a:r>
          </a:p>
          <a:p>
            <a:pPr marL="857250" lvl="1" indent="-400050">
              <a:lnSpc>
                <a:spcPct val="90000"/>
              </a:lnSpc>
            </a:pPr>
            <a:r>
              <a:rPr lang="en-GB" altLang="zh-CN" sz="2000" dirty="0">
                <a:ea typeface="SimSun" pitchFamily="2" charset="-122"/>
              </a:rPr>
              <a:t>Expectation-maximisation, </a:t>
            </a:r>
            <a:r>
              <a:rPr lang="en-GB" altLang="zh-CN" sz="2000" dirty="0">
                <a:solidFill>
                  <a:srgbClr val="0033CC"/>
                </a:solidFill>
                <a:ea typeface="SimSun" pitchFamily="2" charset="-122"/>
              </a:rPr>
              <a:t>e.g. GMM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71"/>
          <p:cNvGraphicFramePr>
            <a:graphicFrameLocks noChangeAspect="1"/>
          </p:cNvGraphicFramePr>
          <p:nvPr/>
        </p:nvGraphicFramePr>
        <p:xfrm>
          <a:off x="4643438" y="2214563"/>
          <a:ext cx="4343400" cy="2940050"/>
        </p:xfrm>
        <a:graphic>
          <a:graphicData uri="http://schemas.openxmlformats.org/presentationml/2006/ole">
            <p:oleObj spid="_x0000_s2050" name="Photo Editor Photo" r:id="rId4" imgW="4210638" imgH="2952381" progId="">
              <p:embed/>
            </p:oleObj>
          </a:graphicData>
        </a:graphic>
      </p:graphicFrame>
      <p:sp>
        <p:nvSpPr>
          <p:cNvPr id="2052" name="Title 1"/>
          <p:cNvSpPr>
            <a:spLocks noGrp="1"/>
          </p:cNvSpPr>
          <p:nvPr>
            <p:ph type="title" idx="4294967295"/>
          </p:nvPr>
        </p:nvSpPr>
        <p:spPr>
          <a:xfrm>
            <a:off x="214282" y="214290"/>
            <a:ext cx="8715404" cy="523857"/>
          </a:xfrm>
        </p:spPr>
        <p:txBody>
          <a:bodyPr>
            <a:normAutofit fontScale="90000"/>
          </a:bodyPr>
          <a:lstStyle/>
          <a:p>
            <a:r>
              <a:rPr lang="en-GB" sz="3600" b="1" dirty="0"/>
              <a:t>Categories of Clustering Solutions</a:t>
            </a:r>
          </a:p>
        </p:txBody>
      </p:sp>
      <p:sp>
        <p:nvSpPr>
          <p:cNvPr id="2053" name="Content Placeholder 2"/>
          <p:cNvSpPr>
            <a:spLocks noGrp="1"/>
          </p:cNvSpPr>
          <p:nvPr>
            <p:ph idx="4294967295"/>
          </p:nvPr>
        </p:nvSpPr>
        <p:spPr>
          <a:xfrm>
            <a:off x="571472" y="1071546"/>
            <a:ext cx="7924800" cy="517525"/>
          </a:xfrm>
        </p:spPr>
        <p:txBody>
          <a:bodyPr>
            <a:normAutofit lnSpcReduction="10000"/>
          </a:bodyPr>
          <a:lstStyle/>
          <a:p>
            <a:pPr marL="273050" indent="-273050"/>
            <a:r>
              <a:rPr lang="en-GB" altLang="zh-CN" sz="2800" b="1" dirty="0">
                <a:ea typeface="SimSun" pitchFamily="2" charset="-122"/>
              </a:rPr>
              <a:t>Illustration (Partition and Density based)</a:t>
            </a:r>
          </a:p>
        </p:txBody>
      </p:sp>
      <p:grpSp>
        <p:nvGrpSpPr>
          <p:cNvPr id="2054" name="Group 222"/>
          <p:cNvGrpSpPr>
            <a:grpSpLocks/>
          </p:cNvGrpSpPr>
          <p:nvPr/>
        </p:nvGrpSpPr>
        <p:grpSpPr bwMode="auto">
          <a:xfrm>
            <a:off x="214313" y="2214563"/>
            <a:ext cx="4267200" cy="3003550"/>
            <a:chOff x="192" y="1104"/>
            <a:chExt cx="2832" cy="1986"/>
          </a:xfrm>
        </p:grpSpPr>
        <p:graphicFrame>
          <p:nvGraphicFramePr>
            <p:cNvPr id="2051" name="Object 66"/>
            <p:cNvGraphicFramePr>
              <a:graphicFrameLocks noChangeAspect="1"/>
            </p:cNvGraphicFramePr>
            <p:nvPr/>
          </p:nvGraphicFramePr>
          <p:xfrm>
            <a:off x="192" y="1104"/>
            <a:ext cx="2832" cy="1986"/>
          </p:xfrm>
          <a:graphic>
            <a:graphicData uri="http://schemas.openxmlformats.org/presentationml/2006/ole">
              <p:oleObj spid="_x0000_s2051" name="Photo Editor Photo" r:id="rId5" imgW="4210638" imgH="2952381" progId="">
                <p:embed/>
              </p:oleObj>
            </a:graphicData>
          </a:graphic>
        </p:graphicFrame>
        <p:sp>
          <p:nvSpPr>
            <p:cNvPr id="2136" name="Line 67"/>
            <p:cNvSpPr>
              <a:spLocks noChangeShapeType="1"/>
            </p:cNvSpPr>
            <p:nvPr/>
          </p:nvSpPr>
          <p:spPr bwMode="auto">
            <a:xfrm>
              <a:off x="1248" y="1152"/>
              <a:ext cx="1152" cy="1200"/>
            </a:xfrm>
            <a:prstGeom prst="line">
              <a:avLst/>
            </a:prstGeom>
            <a:noFill/>
            <a:ln w="28575">
              <a:solidFill>
                <a:schemeClr val="tx1"/>
              </a:solidFill>
              <a:round/>
              <a:headEnd/>
              <a:tailEnd/>
            </a:ln>
          </p:spPr>
          <p:txBody>
            <a:bodyPr/>
            <a:lstStyle/>
            <a:p>
              <a:endParaRPr lang="en-GB"/>
            </a:p>
          </p:txBody>
        </p:sp>
        <p:sp>
          <p:nvSpPr>
            <p:cNvPr id="2137" name="Line 68"/>
            <p:cNvSpPr>
              <a:spLocks noChangeShapeType="1"/>
            </p:cNvSpPr>
            <p:nvPr/>
          </p:nvSpPr>
          <p:spPr bwMode="auto">
            <a:xfrm flipH="1">
              <a:off x="1872" y="2352"/>
              <a:ext cx="528" cy="432"/>
            </a:xfrm>
            <a:prstGeom prst="line">
              <a:avLst/>
            </a:prstGeom>
            <a:noFill/>
            <a:ln w="28575">
              <a:solidFill>
                <a:schemeClr val="tx1"/>
              </a:solidFill>
              <a:round/>
              <a:headEnd/>
              <a:tailEnd/>
            </a:ln>
          </p:spPr>
          <p:txBody>
            <a:bodyPr/>
            <a:lstStyle/>
            <a:p>
              <a:endParaRPr lang="en-GB"/>
            </a:p>
          </p:txBody>
        </p:sp>
        <p:sp>
          <p:nvSpPr>
            <p:cNvPr id="2138" name="Line 69"/>
            <p:cNvSpPr>
              <a:spLocks noChangeShapeType="1"/>
            </p:cNvSpPr>
            <p:nvPr/>
          </p:nvSpPr>
          <p:spPr bwMode="auto">
            <a:xfrm flipV="1">
              <a:off x="2400" y="2304"/>
              <a:ext cx="576" cy="48"/>
            </a:xfrm>
            <a:prstGeom prst="line">
              <a:avLst/>
            </a:prstGeom>
            <a:noFill/>
            <a:ln w="28575">
              <a:solidFill>
                <a:schemeClr val="tx1"/>
              </a:solidFill>
              <a:round/>
              <a:headEnd/>
              <a:tailEnd/>
            </a:ln>
          </p:spPr>
          <p:txBody>
            <a:bodyPr/>
            <a:lstStyle/>
            <a:p>
              <a:endParaRPr lang="en-GB"/>
            </a:p>
          </p:txBody>
        </p:sp>
      </p:grpSp>
      <p:sp>
        <p:nvSpPr>
          <p:cNvPr id="2055" name="Text Box 70"/>
          <p:cNvSpPr txBox="1">
            <a:spLocks noChangeArrowheads="1"/>
          </p:cNvSpPr>
          <p:nvPr/>
        </p:nvSpPr>
        <p:spPr bwMode="auto">
          <a:xfrm>
            <a:off x="1571625" y="5357813"/>
            <a:ext cx="1393825" cy="336550"/>
          </a:xfrm>
          <a:prstGeom prst="rect">
            <a:avLst/>
          </a:prstGeom>
          <a:noFill/>
          <a:ln w="9525">
            <a:noFill/>
            <a:miter lim="800000"/>
            <a:headEnd/>
            <a:tailEnd/>
          </a:ln>
        </p:spPr>
        <p:txBody>
          <a:bodyPr wrap="none">
            <a:spAutoFit/>
          </a:bodyPr>
          <a:lstStyle/>
          <a:p>
            <a:r>
              <a:rPr lang="en-GB" sz="1600" b="1">
                <a:latin typeface="Arial Narrow" pitchFamily="34" charset="0"/>
              </a:rPr>
              <a:t>Partition-based</a:t>
            </a:r>
          </a:p>
        </p:txBody>
      </p:sp>
      <p:sp>
        <p:nvSpPr>
          <p:cNvPr id="2056" name="Text Box 72"/>
          <p:cNvSpPr txBox="1">
            <a:spLocks noChangeArrowheads="1"/>
          </p:cNvSpPr>
          <p:nvPr/>
        </p:nvSpPr>
        <p:spPr bwMode="auto">
          <a:xfrm>
            <a:off x="6357938" y="5286375"/>
            <a:ext cx="1319212" cy="336550"/>
          </a:xfrm>
          <a:prstGeom prst="rect">
            <a:avLst/>
          </a:prstGeom>
          <a:noFill/>
          <a:ln w="9525">
            <a:noFill/>
            <a:miter lim="800000"/>
            <a:headEnd/>
            <a:tailEnd/>
          </a:ln>
        </p:spPr>
        <p:txBody>
          <a:bodyPr wrap="none">
            <a:spAutoFit/>
          </a:bodyPr>
          <a:lstStyle/>
          <a:p>
            <a:r>
              <a:rPr lang="en-GB" sz="1600" b="1">
                <a:latin typeface="Arial Narrow" pitchFamily="34" charset="0"/>
              </a:rPr>
              <a:t>Density-based</a:t>
            </a:r>
          </a:p>
        </p:txBody>
      </p:sp>
      <p:sp>
        <p:nvSpPr>
          <p:cNvPr id="2057" name="Rectangle 136"/>
          <p:cNvSpPr>
            <a:spLocks noChangeArrowheads="1"/>
          </p:cNvSpPr>
          <p:nvPr/>
        </p:nvSpPr>
        <p:spPr bwMode="auto">
          <a:xfrm>
            <a:off x="5172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8" name="Rectangle 137"/>
          <p:cNvSpPr>
            <a:spLocks noChangeArrowheads="1"/>
          </p:cNvSpPr>
          <p:nvPr/>
        </p:nvSpPr>
        <p:spPr bwMode="auto">
          <a:xfrm>
            <a:off x="5476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9" name="Rectangle 138"/>
          <p:cNvSpPr>
            <a:spLocks noChangeArrowheads="1"/>
          </p:cNvSpPr>
          <p:nvPr/>
        </p:nvSpPr>
        <p:spPr bwMode="auto">
          <a:xfrm>
            <a:off x="5781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0" name="Rectangle 139"/>
          <p:cNvSpPr>
            <a:spLocks noChangeArrowheads="1"/>
          </p:cNvSpPr>
          <p:nvPr/>
        </p:nvSpPr>
        <p:spPr bwMode="auto">
          <a:xfrm>
            <a:off x="6086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1" name="Rectangle 140"/>
          <p:cNvSpPr>
            <a:spLocks noChangeArrowheads="1"/>
          </p:cNvSpPr>
          <p:nvPr/>
        </p:nvSpPr>
        <p:spPr bwMode="auto">
          <a:xfrm>
            <a:off x="63912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2" name="Rectangle 141"/>
          <p:cNvSpPr>
            <a:spLocks noChangeArrowheads="1"/>
          </p:cNvSpPr>
          <p:nvPr/>
        </p:nvSpPr>
        <p:spPr bwMode="auto">
          <a:xfrm>
            <a:off x="6696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3" name="Rectangle 142"/>
          <p:cNvSpPr>
            <a:spLocks noChangeArrowheads="1"/>
          </p:cNvSpPr>
          <p:nvPr/>
        </p:nvSpPr>
        <p:spPr bwMode="auto">
          <a:xfrm>
            <a:off x="7000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4" name="Rectangle 143"/>
          <p:cNvSpPr>
            <a:spLocks noChangeArrowheads="1"/>
          </p:cNvSpPr>
          <p:nvPr/>
        </p:nvSpPr>
        <p:spPr bwMode="auto">
          <a:xfrm>
            <a:off x="7305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5" name="Rectangle 144"/>
          <p:cNvSpPr>
            <a:spLocks noChangeArrowheads="1"/>
          </p:cNvSpPr>
          <p:nvPr/>
        </p:nvSpPr>
        <p:spPr bwMode="auto">
          <a:xfrm>
            <a:off x="7610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6" name="Rectangle 145"/>
          <p:cNvSpPr>
            <a:spLocks noChangeArrowheads="1"/>
          </p:cNvSpPr>
          <p:nvPr/>
        </p:nvSpPr>
        <p:spPr bwMode="auto">
          <a:xfrm>
            <a:off x="7915275" y="43815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67" name="Rectangle 147"/>
          <p:cNvSpPr>
            <a:spLocks noChangeArrowheads="1"/>
          </p:cNvSpPr>
          <p:nvPr/>
        </p:nvSpPr>
        <p:spPr bwMode="auto">
          <a:xfrm>
            <a:off x="5172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8" name="Rectangle 148"/>
          <p:cNvSpPr>
            <a:spLocks noChangeArrowheads="1"/>
          </p:cNvSpPr>
          <p:nvPr/>
        </p:nvSpPr>
        <p:spPr bwMode="auto">
          <a:xfrm>
            <a:off x="5476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9" name="Rectangle 149"/>
          <p:cNvSpPr>
            <a:spLocks noChangeArrowheads="1"/>
          </p:cNvSpPr>
          <p:nvPr/>
        </p:nvSpPr>
        <p:spPr bwMode="auto">
          <a:xfrm>
            <a:off x="5781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0" name="Rectangle 150"/>
          <p:cNvSpPr>
            <a:spLocks noChangeArrowheads="1"/>
          </p:cNvSpPr>
          <p:nvPr/>
        </p:nvSpPr>
        <p:spPr bwMode="auto">
          <a:xfrm>
            <a:off x="6086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1" name="Rectangle 151"/>
          <p:cNvSpPr>
            <a:spLocks noChangeArrowheads="1"/>
          </p:cNvSpPr>
          <p:nvPr/>
        </p:nvSpPr>
        <p:spPr bwMode="auto">
          <a:xfrm>
            <a:off x="63912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2" name="Rectangle 152"/>
          <p:cNvSpPr>
            <a:spLocks noChangeArrowheads="1"/>
          </p:cNvSpPr>
          <p:nvPr/>
        </p:nvSpPr>
        <p:spPr bwMode="auto">
          <a:xfrm>
            <a:off x="6696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3" name="Rectangle 153"/>
          <p:cNvSpPr>
            <a:spLocks noChangeArrowheads="1"/>
          </p:cNvSpPr>
          <p:nvPr/>
        </p:nvSpPr>
        <p:spPr bwMode="auto">
          <a:xfrm>
            <a:off x="7000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4" name="Rectangle 154"/>
          <p:cNvSpPr>
            <a:spLocks noChangeArrowheads="1"/>
          </p:cNvSpPr>
          <p:nvPr/>
        </p:nvSpPr>
        <p:spPr bwMode="auto">
          <a:xfrm>
            <a:off x="7305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5" name="Rectangle 155"/>
          <p:cNvSpPr>
            <a:spLocks noChangeArrowheads="1"/>
          </p:cNvSpPr>
          <p:nvPr/>
        </p:nvSpPr>
        <p:spPr bwMode="auto">
          <a:xfrm>
            <a:off x="7610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6" name="Rectangle 156"/>
          <p:cNvSpPr>
            <a:spLocks noChangeArrowheads="1"/>
          </p:cNvSpPr>
          <p:nvPr/>
        </p:nvSpPr>
        <p:spPr bwMode="auto">
          <a:xfrm>
            <a:off x="7915275" y="40767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77" name="Rectangle 157"/>
          <p:cNvSpPr>
            <a:spLocks noChangeArrowheads="1"/>
          </p:cNvSpPr>
          <p:nvPr/>
        </p:nvSpPr>
        <p:spPr bwMode="auto">
          <a:xfrm>
            <a:off x="8220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8" name="Rectangle 158"/>
          <p:cNvSpPr>
            <a:spLocks noChangeArrowheads="1"/>
          </p:cNvSpPr>
          <p:nvPr/>
        </p:nvSpPr>
        <p:spPr bwMode="auto">
          <a:xfrm>
            <a:off x="5172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79" name="Rectangle 159"/>
          <p:cNvSpPr>
            <a:spLocks noChangeArrowheads="1"/>
          </p:cNvSpPr>
          <p:nvPr/>
        </p:nvSpPr>
        <p:spPr bwMode="auto">
          <a:xfrm>
            <a:off x="5476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0" name="Rectangle 160"/>
          <p:cNvSpPr>
            <a:spLocks noChangeArrowheads="1"/>
          </p:cNvSpPr>
          <p:nvPr/>
        </p:nvSpPr>
        <p:spPr bwMode="auto">
          <a:xfrm>
            <a:off x="5781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1" name="Rectangle 161"/>
          <p:cNvSpPr>
            <a:spLocks noChangeArrowheads="1"/>
          </p:cNvSpPr>
          <p:nvPr/>
        </p:nvSpPr>
        <p:spPr bwMode="auto">
          <a:xfrm>
            <a:off x="6086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2" name="Rectangle 162"/>
          <p:cNvSpPr>
            <a:spLocks noChangeArrowheads="1"/>
          </p:cNvSpPr>
          <p:nvPr/>
        </p:nvSpPr>
        <p:spPr bwMode="auto">
          <a:xfrm>
            <a:off x="6391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3" name="Rectangle 163"/>
          <p:cNvSpPr>
            <a:spLocks noChangeArrowheads="1"/>
          </p:cNvSpPr>
          <p:nvPr/>
        </p:nvSpPr>
        <p:spPr bwMode="auto">
          <a:xfrm>
            <a:off x="6696075"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84" name="Rectangle 164"/>
          <p:cNvSpPr>
            <a:spLocks noChangeArrowheads="1"/>
          </p:cNvSpPr>
          <p:nvPr/>
        </p:nvSpPr>
        <p:spPr bwMode="auto">
          <a:xfrm>
            <a:off x="7000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5" name="Rectangle 165"/>
          <p:cNvSpPr>
            <a:spLocks noChangeArrowheads="1"/>
          </p:cNvSpPr>
          <p:nvPr/>
        </p:nvSpPr>
        <p:spPr bwMode="auto">
          <a:xfrm>
            <a:off x="7305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6" name="Rectangle 166"/>
          <p:cNvSpPr>
            <a:spLocks noChangeArrowheads="1"/>
          </p:cNvSpPr>
          <p:nvPr/>
        </p:nvSpPr>
        <p:spPr bwMode="auto">
          <a:xfrm>
            <a:off x="7610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7" name="Rectangle 167"/>
          <p:cNvSpPr>
            <a:spLocks noChangeArrowheads="1"/>
          </p:cNvSpPr>
          <p:nvPr/>
        </p:nvSpPr>
        <p:spPr bwMode="auto">
          <a:xfrm>
            <a:off x="7915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8" name="Rectangle 168"/>
          <p:cNvSpPr>
            <a:spLocks noChangeArrowheads="1"/>
          </p:cNvSpPr>
          <p:nvPr/>
        </p:nvSpPr>
        <p:spPr bwMode="auto">
          <a:xfrm>
            <a:off x="8220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9" name="Rectangle 169"/>
          <p:cNvSpPr>
            <a:spLocks noChangeArrowheads="1"/>
          </p:cNvSpPr>
          <p:nvPr/>
        </p:nvSpPr>
        <p:spPr bwMode="auto">
          <a:xfrm>
            <a:off x="5172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0" name="Rectangle 170"/>
          <p:cNvSpPr>
            <a:spLocks noChangeArrowheads="1"/>
          </p:cNvSpPr>
          <p:nvPr/>
        </p:nvSpPr>
        <p:spPr bwMode="auto">
          <a:xfrm>
            <a:off x="5476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1" name="Rectangle 171"/>
          <p:cNvSpPr>
            <a:spLocks noChangeArrowheads="1"/>
          </p:cNvSpPr>
          <p:nvPr/>
        </p:nvSpPr>
        <p:spPr bwMode="auto">
          <a:xfrm>
            <a:off x="5781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2" name="Rectangle 172"/>
          <p:cNvSpPr>
            <a:spLocks noChangeArrowheads="1"/>
          </p:cNvSpPr>
          <p:nvPr/>
        </p:nvSpPr>
        <p:spPr bwMode="auto">
          <a:xfrm>
            <a:off x="6086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3" name="Rectangle 173"/>
          <p:cNvSpPr>
            <a:spLocks noChangeArrowheads="1"/>
          </p:cNvSpPr>
          <p:nvPr/>
        </p:nvSpPr>
        <p:spPr bwMode="auto">
          <a:xfrm>
            <a:off x="6391275" y="37719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94" name="Rectangle 174"/>
          <p:cNvSpPr>
            <a:spLocks noChangeArrowheads="1"/>
          </p:cNvSpPr>
          <p:nvPr/>
        </p:nvSpPr>
        <p:spPr bwMode="auto">
          <a:xfrm>
            <a:off x="6072188"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95" name="Rectangle 175"/>
          <p:cNvSpPr>
            <a:spLocks noChangeArrowheads="1"/>
          </p:cNvSpPr>
          <p:nvPr/>
        </p:nvSpPr>
        <p:spPr bwMode="auto">
          <a:xfrm>
            <a:off x="7000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6" name="Rectangle 176"/>
          <p:cNvSpPr>
            <a:spLocks noChangeArrowheads="1"/>
          </p:cNvSpPr>
          <p:nvPr/>
        </p:nvSpPr>
        <p:spPr bwMode="auto">
          <a:xfrm>
            <a:off x="7305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7" name="Rectangle 177"/>
          <p:cNvSpPr>
            <a:spLocks noChangeArrowheads="1"/>
          </p:cNvSpPr>
          <p:nvPr/>
        </p:nvSpPr>
        <p:spPr bwMode="auto">
          <a:xfrm>
            <a:off x="7610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8" name="Rectangle 178"/>
          <p:cNvSpPr>
            <a:spLocks noChangeArrowheads="1"/>
          </p:cNvSpPr>
          <p:nvPr/>
        </p:nvSpPr>
        <p:spPr bwMode="auto">
          <a:xfrm>
            <a:off x="79152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9" name="Rectangle 179"/>
          <p:cNvSpPr>
            <a:spLocks noChangeArrowheads="1"/>
          </p:cNvSpPr>
          <p:nvPr/>
        </p:nvSpPr>
        <p:spPr bwMode="auto">
          <a:xfrm>
            <a:off x="8220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100" name="Rectangle 180"/>
          <p:cNvSpPr>
            <a:spLocks noChangeArrowheads="1"/>
          </p:cNvSpPr>
          <p:nvPr/>
        </p:nvSpPr>
        <p:spPr bwMode="auto">
          <a:xfrm>
            <a:off x="5172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1" name="Rectangle 181"/>
          <p:cNvSpPr>
            <a:spLocks noChangeArrowheads="1"/>
          </p:cNvSpPr>
          <p:nvPr/>
        </p:nvSpPr>
        <p:spPr bwMode="auto">
          <a:xfrm>
            <a:off x="5476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2" name="Rectangle 182"/>
          <p:cNvSpPr>
            <a:spLocks noChangeArrowheads="1"/>
          </p:cNvSpPr>
          <p:nvPr/>
        </p:nvSpPr>
        <p:spPr bwMode="auto">
          <a:xfrm>
            <a:off x="5781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3" name="Rectangle 183"/>
          <p:cNvSpPr>
            <a:spLocks noChangeArrowheads="1"/>
          </p:cNvSpPr>
          <p:nvPr/>
        </p:nvSpPr>
        <p:spPr bwMode="auto">
          <a:xfrm>
            <a:off x="60864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4" name="Rectangle 184"/>
          <p:cNvSpPr>
            <a:spLocks noChangeArrowheads="1"/>
          </p:cNvSpPr>
          <p:nvPr/>
        </p:nvSpPr>
        <p:spPr bwMode="auto">
          <a:xfrm>
            <a:off x="6391275"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5" name="Rectangle 185"/>
          <p:cNvSpPr>
            <a:spLocks noChangeArrowheads="1"/>
          </p:cNvSpPr>
          <p:nvPr/>
        </p:nvSpPr>
        <p:spPr bwMode="auto">
          <a:xfrm>
            <a:off x="66960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6" name="Rectangle 186"/>
          <p:cNvSpPr>
            <a:spLocks noChangeArrowheads="1"/>
          </p:cNvSpPr>
          <p:nvPr/>
        </p:nvSpPr>
        <p:spPr bwMode="auto">
          <a:xfrm>
            <a:off x="7000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7" name="Rectangle 187"/>
          <p:cNvSpPr>
            <a:spLocks noChangeArrowheads="1"/>
          </p:cNvSpPr>
          <p:nvPr/>
        </p:nvSpPr>
        <p:spPr bwMode="auto">
          <a:xfrm>
            <a:off x="7305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8" name="Rectangle 188"/>
          <p:cNvSpPr>
            <a:spLocks noChangeArrowheads="1"/>
          </p:cNvSpPr>
          <p:nvPr/>
        </p:nvSpPr>
        <p:spPr bwMode="auto">
          <a:xfrm>
            <a:off x="7620000" y="28575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9" name="Rectangle 189"/>
          <p:cNvSpPr>
            <a:spLocks noChangeArrowheads="1"/>
          </p:cNvSpPr>
          <p:nvPr/>
        </p:nvSpPr>
        <p:spPr bwMode="auto">
          <a:xfrm>
            <a:off x="7915275" y="28575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10" name="Rectangle 190"/>
          <p:cNvSpPr>
            <a:spLocks noChangeArrowheads="1"/>
          </p:cNvSpPr>
          <p:nvPr/>
        </p:nvSpPr>
        <p:spPr bwMode="auto">
          <a:xfrm>
            <a:off x="8220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11" name="Rectangle 191"/>
          <p:cNvSpPr>
            <a:spLocks noChangeArrowheads="1"/>
          </p:cNvSpPr>
          <p:nvPr/>
        </p:nvSpPr>
        <p:spPr bwMode="auto">
          <a:xfrm>
            <a:off x="5172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2" name="Rectangle 192"/>
          <p:cNvSpPr>
            <a:spLocks noChangeArrowheads="1"/>
          </p:cNvSpPr>
          <p:nvPr/>
        </p:nvSpPr>
        <p:spPr bwMode="auto">
          <a:xfrm>
            <a:off x="5476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3" name="Rectangle 193"/>
          <p:cNvSpPr>
            <a:spLocks noChangeArrowheads="1"/>
          </p:cNvSpPr>
          <p:nvPr/>
        </p:nvSpPr>
        <p:spPr bwMode="auto">
          <a:xfrm>
            <a:off x="5781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4" name="Rectangle 194"/>
          <p:cNvSpPr>
            <a:spLocks noChangeArrowheads="1"/>
          </p:cNvSpPr>
          <p:nvPr/>
        </p:nvSpPr>
        <p:spPr bwMode="auto">
          <a:xfrm>
            <a:off x="6086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5" name="Rectangle 195"/>
          <p:cNvSpPr>
            <a:spLocks noChangeArrowheads="1"/>
          </p:cNvSpPr>
          <p:nvPr/>
        </p:nvSpPr>
        <p:spPr bwMode="auto">
          <a:xfrm>
            <a:off x="6391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6" name="Rectangle 196"/>
          <p:cNvSpPr>
            <a:spLocks noChangeArrowheads="1"/>
          </p:cNvSpPr>
          <p:nvPr/>
        </p:nvSpPr>
        <p:spPr bwMode="auto">
          <a:xfrm>
            <a:off x="6696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7" name="Rectangle 197"/>
          <p:cNvSpPr>
            <a:spLocks noChangeArrowheads="1"/>
          </p:cNvSpPr>
          <p:nvPr/>
        </p:nvSpPr>
        <p:spPr bwMode="auto">
          <a:xfrm>
            <a:off x="7000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8" name="Rectangle 198"/>
          <p:cNvSpPr>
            <a:spLocks noChangeArrowheads="1"/>
          </p:cNvSpPr>
          <p:nvPr/>
        </p:nvSpPr>
        <p:spPr bwMode="auto">
          <a:xfrm>
            <a:off x="7305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9" name="Rectangle 199"/>
          <p:cNvSpPr>
            <a:spLocks noChangeArrowheads="1"/>
          </p:cNvSpPr>
          <p:nvPr/>
        </p:nvSpPr>
        <p:spPr bwMode="auto">
          <a:xfrm>
            <a:off x="7610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0" name="Rectangle 200"/>
          <p:cNvSpPr>
            <a:spLocks noChangeArrowheads="1"/>
          </p:cNvSpPr>
          <p:nvPr/>
        </p:nvSpPr>
        <p:spPr bwMode="auto">
          <a:xfrm>
            <a:off x="7915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1" name="Rectangle 201"/>
          <p:cNvSpPr>
            <a:spLocks noChangeArrowheads="1"/>
          </p:cNvSpPr>
          <p:nvPr/>
        </p:nvSpPr>
        <p:spPr bwMode="auto">
          <a:xfrm>
            <a:off x="8220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2" name="Rectangle 202"/>
          <p:cNvSpPr>
            <a:spLocks noChangeArrowheads="1"/>
          </p:cNvSpPr>
          <p:nvPr/>
        </p:nvSpPr>
        <p:spPr bwMode="auto">
          <a:xfrm>
            <a:off x="5172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3" name="Rectangle 203"/>
          <p:cNvSpPr>
            <a:spLocks noChangeArrowheads="1"/>
          </p:cNvSpPr>
          <p:nvPr/>
        </p:nvSpPr>
        <p:spPr bwMode="auto">
          <a:xfrm>
            <a:off x="5476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4" name="Rectangle 204"/>
          <p:cNvSpPr>
            <a:spLocks noChangeArrowheads="1"/>
          </p:cNvSpPr>
          <p:nvPr/>
        </p:nvSpPr>
        <p:spPr bwMode="auto">
          <a:xfrm>
            <a:off x="5781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5" name="Rectangle 205"/>
          <p:cNvSpPr>
            <a:spLocks noChangeArrowheads="1"/>
          </p:cNvSpPr>
          <p:nvPr/>
        </p:nvSpPr>
        <p:spPr bwMode="auto">
          <a:xfrm>
            <a:off x="6086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6" name="Rectangle 206"/>
          <p:cNvSpPr>
            <a:spLocks noChangeArrowheads="1"/>
          </p:cNvSpPr>
          <p:nvPr/>
        </p:nvSpPr>
        <p:spPr bwMode="auto">
          <a:xfrm>
            <a:off x="6391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7" name="Rectangle 207"/>
          <p:cNvSpPr>
            <a:spLocks noChangeArrowheads="1"/>
          </p:cNvSpPr>
          <p:nvPr/>
        </p:nvSpPr>
        <p:spPr bwMode="auto">
          <a:xfrm>
            <a:off x="6696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8" name="Rectangle 208"/>
          <p:cNvSpPr>
            <a:spLocks noChangeArrowheads="1"/>
          </p:cNvSpPr>
          <p:nvPr/>
        </p:nvSpPr>
        <p:spPr bwMode="auto">
          <a:xfrm>
            <a:off x="7000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9" name="Rectangle 209"/>
          <p:cNvSpPr>
            <a:spLocks noChangeArrowheads="1"/>
          </p:cNvSpPr>
          <p:nvPr/>
        </p:nvSpPr>
        <p:spPr bwMode="auto">
          <a:xfrm>
            <a:off x="7305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0" name="Rectangle 210"/>
          <p:cNvSpPr>
            <a:spLocks noChangeArrowheads="1"/>
          </p:cNvSpPr>
          <p:nvPr/>
        </p:nvSpPr>
        <p:spPr bwMode="auto">
          <a:xfrm>
            <a:off x="7610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1" name="Rectangle 211"/>
          <p:cNvSpPr>
            <a:spLocks noChangeArrowheads="1"/>
          </p:cNvSpPr>
          <p:nvPr/>
        </p:nvSpPr>
        <p:spPr bwMode="auto">
          <a:xfrm>
            <a:off x="7915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2" name="Rectangle 212"/>
          <p:cNvSpPr>
            <a:spLocks noChangeArrowheads="1"/>
          </p:cNvSpPr>
          <p:nvPr/>
        </p:nvSpPr>
        <p:spPr bwMode="auto">
          <a:xfrm>
            <a:off x="8220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3" name="Text Box 218"/>
          <p:cNvSpPr txBox="1">
            <a:spLocks noChangeArrowheads="1"/>
          </p:cNvSpPr>
          <p:nvPr/>
        </p:nvSpPr>
        <p:spPr bwMode="auto">
          <a:xfrm>
            <a:off x="7461250" y="5715000"/>
            <a:ext cx="1606550" cy="366713"/>
          </a:xfrm>
          <a:prstGeom prst="rect">
            <a:avLst/>
          </a:prstGeom>
          <a:noFill/>
          <a:ln w="9525">
            <a:noFill/>
            <a:miter lim="800000"/>
            <a:headEnd/>
            <a:tailEnd/>
          </a:ln>
        </p:spPr>
        <p:txBody>
          <a:bodyPr wrap="none">
            <a:spAutoFit/>
          </a:bodyPr>
          <a:lstStyle/>
          <a:p>
            <a:r>
              <a:rPr lang="en-GB"/>
              <a:t>: Dense areas</a:t>
            </a:r>
          </a:p>
        </p:txBody>
      </p:sp>
      <p:sp>
        <p:nvSpPr>
          <p:cNvPr id="2134" name="Rectangle 224"/>
          <p:cNvSpPr>
            <a:spLocks noChangeArrowheads="1"/>
          </p:cNvSpPr>
          <p:nvPr/>
        </p:nvSpPr>
        <p:spPr bwMode="auto">
          <a:xfrm>
            <a:off x="7239000" y="5791200"/>
            <a:ext cx="228600" cy="228600"/>
          </a:xfrm>
          <a:prstGeom prst="rect">
            <a:avLst/>
          </a:prstGeom>
          <a:noFill/>
          <a:ln w="19050">
            <a:solidFill>
              <a:srgbClr val="CC3300"/>
            </a:solidFill>
            <a:miter lim="800000"/>
            <a:headEnd/>
            <a:tailEnd/>
          </a:ln>
        </p:spPr>
        <p:txBody>
          <a:bodyPr wrap="none" anchor="ctr"/>
          <a:lstStyle/>
          <a:p>
            <a:endParaRPr lang="en-GB"/>
          </a:p>
        </p:txBody>
      </p:sp>
      <p:sp>
        <p:nvSpPr>
          <p:cNvPr id="2135" name="Rectangle 157"/>
          <p:cNvSpPr>
            <a:spLocks noChangeArrowheads="1"/>
          </p:cNvSpPr>
          <p:nvPr/>
        </p:nvSpPr>
        <p:spPr bwMode="auto">
          <a:xfrm>
            <a:off x="8220075" y="4381500"/>
            <a:ext cx="304800" cy="304800"/>
          </a:xfrm>
          <a:prstGeom prst="rect">
            <a:avLst/>
          </a:prstGeom>
          <a:noFill/>
          <a:ln w="9525">
            <a:solidFill>
              <a:schemeClr val="tx1"/>
            </a:solidFill>
            <a:miter lim="800000"/>
            <a:headEnd/>
            <a:tailEnd/>
          </a:ln>
        </p:spPr>
        <p:txBody>
          <a:bodyPr wrap="none" anchor="ct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itle 1"/>
          <p:cNvSpPr>
            <a:spLocks noGrp="1"/>
          </p:cNvSpPr>
          <p:nvPr>
            <p:ph type="title" idx="4294967295"/>
          </p:nvPr>
        </p:nvSpPr>
        <p:spPr>
          <a:xfrm>
            <a:off x="214282" y="285728"/>
            <a:ext cx="8715404" cy="598468"/>
          </a:xfrm>
        </p:spPr>
        <p:txBody>
          <a:bodyPr>
            <a:normAutofit fontScale="90000"/>
          </a:bodyPr>
          <a:lstStyle/>
          <a:p>
            <a:r>
              <a:rPr lang="en-GB" sz="3600" b="1" dirty="0"/>
              <a:t>Categories of Clustering Solutions</a:t>
            </a:r>
          </a:p>
        </p:txBody>
      </p:sp>
      <p:sp>
        <p:nvSpPr>
          <p:cNvPr id="3077" name="Content Placeholder 2"/>
          <p:cNvSpPr>
            <a:spLocks noGrp="1"/>
          </p:cNvSpPr>
          <p:nvPr>
            <p:ph idx="4294967295"/>
          </p:nvPr>
        </p:nvSpPr>
        <p:spPr>
          <a:xfrm>
            <a:off x="357158" y="1000108"/>
            <a:ext cx="5410200" cy="517525"/>
          </a:xfrm>
        </p:spPr>
        <p:txBody>
          <a:bodyPr>
            <a:normAutofit lnSpcReduction="10000"/>
          </a:bodyPr>
          <a:lstStyle/>
          <a:p>
            <a:pPr marL="273050" indent="-273050"/>
            <a:r>
              <a:rPr lang="en-GB" altLang="zh-CN" sz="2800" b="1" dirty="0">
                <a:ea typeface="SimSun" pitchFamily="2" charset="-122"/>
              </a:rPr>
              <a:t>Illustration (model-based)</a:t>
            </a:r>
          </a:p>
        </p:txBody>
      </p:sp>
      <p:graphicFrame>
        <p:nvGraphicFramePr>
          <p:cNvPr id="3074" name="Object 91"/>
          <p:cNvGraphicFramePr>
            <a:graphicFrameLocks noChangeAspect="1"/>
          </p:cNvGraphicFramePr>
          <p:nvPr/>
        </p:nvGraphicFramePr>
        <p:xfrm>
          <a:off x="2438400" y="1676400"/>
          <a:ext cx="5184775" cy="3190875"/>
        </p:xfrm>
        <a:graphic>
          <a:graphicData uri="http://schemas.openxmlformats.org/presentationml/2006/ole">
            <p:oleObj spid="_x0000_s3074" name="Chart" r:id="rId4" imgW="5571000" imgH="3600000" progId="Excel.Sheet.8">
              <p:embed/>
            </p:oleObj>
          </a:graphicData>
        </a:graphic>
      </p:graphicFrame>
      <p:sp>
        <p:nvSpPr>
          <p:cNvPr id="62563" name="Text Box 99"/>
          <p:cNvSpPr txBox="1">
            <a:spLocks noChangeArrowheads="1"/>
          </p:cNvSpPr>
          <p:nvPr/>
        </p:nvSpPr>
        <p:spPr bwMode="auto">
          <a:xfrm>
            <a:off x="617662" y="2191147"/>
            <a:ext cx="430887" cy="2473434"/>
          </a:xfrm>
          <a:prstGeom prst="rect">
            <a:avLst/>
          </a:prstGeom>
          <a:noFill/>
          <a:ln w="9525">
            <a:noFill/>
            <a:miter lim="800000"/>
            <a:headEnd/>
            <a:tailEnd/>
          </a:ln>
          <a:effectLst/>
        </p:spPr>
        <p:txBody>
          <a:bodyPr vert="vert270" wrap="none">
            <a:spAutoFit/>
          </a:bodyPr>
          <a:lstStyle/>
          <a:p>
            <a:pPr>
              <a:defRPr/>
            </a:pPr>
            <a:r>
              <a:rPr lang="en-GB" sz="1600" b="1" dirty="0">
                <a:latin typeface="Arial Narrow" pitchFamily="34" charset="0"/>
              </a:rPr>
              <a:t>Histogram along Y Dimension</a:t>
            </a:r>
          </a:p>
        </p:txBody>
      </p:sp>
      <p:graphicFrame>
        <p:nvGraphicFramePr>
          <p:cNvPr id="3075" name="Object 9"/>
          <p:cNvGraphicFramePr>
            <a:graphicFrameLocks noChangeAspect="1"/>
          </p:cNvGraphicFramePr>
          <p:nvPr/>
        </p:nvGraphicFramePr>
        <p:xfrm>
          <a:off x="2171700" y="4876800"/>
          <a:ext cx="6210300" cy="1295400"/>
        </p:xfrm>
        <a:graphic>
          <a:graphicData uri="http://schemas.openxmlformats.org/presentationml/2006/ole">
            <p:oleObj spid="_x0000_s3075" name="Chart" r:id="rId5" imgW="6624000" imgH="1413000" progId="Excel.Sheet.8">
              <p:embed/>
            </p:oleObj>
          </a:graphicData>
        </a:graphic>
      </p:graphicFrame>
      <p:sp>
        <p:nvSpPr>
          <p:cNvPr id="3079" name="Text Box 100"/>
          <p:cNvSpPr txBox="1">
            <a:spLocks noChangeArrowheads="1"/>
          </p:cNvSpPr>
          <p:nvPr/>
        </p:nvSpPr>
        <p:spPr bwMode="auto">
          <a:xfrm>
            <a:off x="5638800" y="5029200"/>
            <a:ext cx="2547938" cy="336550"/>
          </a:xfrm>
          <a:prstGeom prst="rect">
            <a:avLst/>
          </a:prstGeom>
          <a:noFill/>
          <a:ln w="9525">
            <a:noFill/>
            <a:miter lim="800000"/>
            <a:headEnd/>
            <a:tailEnd/>
          </a:ln>
        </p:spPr>
        <p:txBody>
          <a:bodyPr wrap="none">
            <a:spAutoFit/>
          </a:bodyPr>
          <a:lstStyle/>
          <a:p>
            <a:r>
              <a:rPr lang="en-GB" sz="1600" b="1">
                <a:latin typeface="Arial Narrow" pitchFamily="34" charset="0"/>
              </a:rPr>
              <a:t>Histogram along X Dimension</a:t>
            </a:r>
          </a:p>
        </p:txBody>
      </p:sp>
      <p:pic>
        <p:nvPicPr>
          <p:cNvPr id="3080" name="Picture 12" descr="H:\Documents\My Pictures\book\pic4slides.JPG"/>
          <p:cNvPicPr>
            <a:picLocks noChangeAspect="1" noChangeArrowheads="1"/>
          </p:cNvPicPr>
          <p:nvPr/>
        </p:nvPicPr>
        <p:blipFill>
          <a:blip r:embed="rId6"/>
          <a:srcRect/>
          <a:stretch>
            <a:fillRect/>
          </a:stretch>
        </p:blipFill>
        <p:spPr bwMode="auto">
          <a:xfrm>
            <a:off x="1143000" y="2133600"/>
            <a:ext cx="1138238" cy="2667000"/>
          </a:xfrm>
          <a:prstGeom prst="rect">
            <a:avLst/>
          </a:prstGeom>
          <a:noFill/>
          <a:ln w="19050">
            <a:solidFill>
              <a:srgbClr val="000000"/>
            </a:solid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86"/>
          <p:cNvGrpSpPr>
            <a:grpSpLocks/>
          </p:cNvGrpSpPr>
          <p:nvPr/>
        </p:nvGrpSpPr>
        <p:grpSpPr bwMode="auto">
          <a:xfrm>
            <a:off x="3187700" y="2784475"/>
            <a:ext cx="1946275" cy="1603375"/>
            <a:chOff x="2008" y="1754"/>
            <a:chExt cx="1226" cy="1010"/>
          </a:xfrm>
        </p:grpSpPr>
        <p:cxnSp>
          <p:nvCxnSpPr>
            <p:cNvPr id="18467" name="AutoShape 62"/>
            <p:cNvCxnSpPr>
              <a:cxnSpLocks noChangeShapeType="1"/>
            </p:cNvCxnSpPr>
            <p:nvPr/>
          </p:nvCxnSpPr>
          <p:spPr bwMode="auto">
            <a:xfrm>
              <a:off x="2935" y="2312"/>
              <a:ext cx="30" cy="109"/>
            </a:xfrm>
            <a:prstGeom prst="straightConnector1">
              <a:avLst/>
            </a:prstGeom>
            <a:noFill/>
            <a:ln w="9525">
              <a:solidFill>
                <a:schemeClr val="tx1"/>
              </a:solidFill>
              <a:round/>
              <a:headEnd/>
              <a:tailEnd/>
            </a:ln>
          </p:spPr>
        </p:cxnSp>
        <p:cxnSp>
          <p:nvCxnSpPr>
            <p:cNvPr id="18468" name="AutoShape 68"/>
            <p:cNvCxnSpPr>
              <a:cxnSpLocks noChangeShapeType="1"/>
            </p:cNvCxnSpPr>
            <p:nvPr/>
          </p:nvCxnSpPr>
          <p:spPr bwMode="auto">
            <a:xfrm flipH="1">
              <a:off x="3154" y="2355"/>
              <a:ext cx="80" cy="78"/>
            </a:xfrm>
            <a:prstGeom prst="straightConnector1">
              <a:avLst/>
            </a:prstGeom>
            <a:noFill/>
            <a:ln w="9525">
              <a:solidFill>
                <a:schemeClr val="tx1"/>
              </a:solidFill>
              <a:round/>
              <a:headEnd/>
              <a:tailEnd/>
            </a:ln>
          </p:spPr>
        </p:cxnSp>
        <p:grpSp>
          <p:nvGrpSpPr>
            <p:cNvPr id="18469" name="Group 85"/>
            <p:cNvGrpSpPr>
              <a:grpSpLocks/>
            </p:cNvGrpSpPr>
            <p:nvPr/>
          </p:nvGrpSpPr>
          <p:grpSpPr bwMode="auto">
            <a:xfrm>
              <a:off x="2008" y="1754"/>
              <a:ext cx="1225" cy="1010"/>
              <a:chOff x="2008" y="1754"/>
              <a:chExt cx="1225" cy="1010"/>
            </a:xfrm>
          </p:grpSpPr>
          <p:cxnSp>
            <p:nvCxnSpPr>
              <p:cNvPr id="18470" name="AutoShape 36"/>
              <p:cNvCxnSpPr>
                <a:cxnSpLocks noChangeShapeType="1"/>
              </p:cNvCxnSpPr>
              <p:nvPr/>
            </p:nvCxnSpPr>
            <p:spPr bwMode="auto">
              <a:xfrm flipH="1" flipV="1">
                <a:off x="2233" y="2510"/>
                <a:ext cx="85" cy="22"/>
              </a:xfrm>
              <a:prstGeom prst="straightConnector1">
                <a:avLst/>
              </a:prstGeom>
              <a:noFill/>
              <a:ln w="9525">
                <a:solidFill>
                  <a:schemeClr val="tx1"/>
                </a:solidFill>
                <a:round/>
                <a:headEnd/>
                <a:tailEnd/>
              </a:ln>
            </p:spPr>
          </p:cxnSp>
          <p:cxnSp>
            <p:nvCxnSpPr>
              <p:cNvPr id="18471" name="AutoShape 50"/>
              <p:cNvCxnSpPr>
                <a:cxnSpLocks noChangeShapeType="1"/>
              </p:cNvCxnSpPr>
              <p:nvPr/>
            </p:nvCxnSpPr>
            <p:spPr bwMode="auto">
              <a:xfrm flipH="1">
                <a:off x="2571" y="1926"/>
                <a:ext cx="11" cy="130"/>
              </a:xfrm>
              <a:prstGeom prst="straightConnector1">
                <a:avLst/>
              </a:prstGeom>
              <a:noFill/>
              <a:ln w="9525">
                <a:solidFill>
                  <a:schemeClr val="tx1"/>
                </a:solidFill>
                <a:round/>
                <a:headEnd/>
                <a:tailEnd/>
              </a:ln>
            </p:spPr>
          </p:cxnSp>
          <p:cxnSp>
            <p:nvCxnSpPr>
              <p:cNvPr id="18472" name="AutoShape 58"/>
              <p:cNvCxnSpPr>
                <a:cxnSpLocks noChangeShapeType="1"/>
              </p:cNvCxnSpPr>
              <p:nvPr/>
            </p:nvCxnSpPr>
            <p:spPr bwMode="auto">
              <a:xfrm flipH="1">
                <a:off x="2592" y="1784"/>
                <a:ext cx="47" cy="86"/>
              </a:xfrm>
              <a:prstGeom prst="straightConnector1">
                <a:avLst/>
              </a:prstGeom>
              <a:noFill/>
              <a:ln w="9525">
                <a:solidFill>
                  <a:schemeClr val="tx1"/>
                </a:solidFill>
                <a:round/>
                <a:headEnd/>
                <a:tailEnd/>
              </a:ln>
            </p:spPr>
          </p:cxnSp>
          <p:grpSp>
            <p:nvGrpSpPr>
              <p:cNvPr id="18473" name="Group 84"/>
              <p:cNvGrpSpPr>
                <a:grpSpLocks/>
              </p:cNvGrpSpPr>
              <p:nvPr/>
            </p:nvGrpSpPr>
            <p:grpSpPr bwMode="auto">
              <a:xfrm>
                <a:off x="2008" y="1754"/>
                <a:ext cx="1225" cy="1010"/>
                <a:chOff x="2008" y="1754"/>
                <a:chExt cx="1225" cy="1010"/>
              </a:xfrm>
            </p:grpSpPr>
            <p:cxnSp>
              <p:nvCxnSpPr>
                <p:cNvPr id="18475" name="AutoShape 46"/>
                <p:cNvCxnSpPr>
                  <a:cxnSpLocks noChangeShapeType="1"/>
                </p:cNvCxnSpPr>
                <p:nvPr/>
              </p:nvCxnSpPr>
              <p:spPr bwMode="auto">
                <a:xfrm>
                  <a:off x="2014" y="2315"/>
                  <a:ext cx="16" cy="449"/>
                </a:xfrm>
                <a:prstGeom prst="straightConnector1">
                  <a:avLst/>
                </a:prstGeom>
                <a:noFill/>
                <a:ln w="9525">
                  <a:solidFill>
                    <a:schemeClr val="tx1"/>
                  </a:solidFill>
                  <a:round/>
                  <a:headEnd/>
                  <a:tailEnd/>
                </a:ln>
              </p:spPr>
            </p:cxnSp>
            <p:cxnSp>
              <p:nvCxnSpPr>
                <p:cNvPr id="18476" name="AutoShape 35"/>
                <p:cNvCxnSpPr>
                  <a:cxnSpLocks noChangeShapeType="1"/>
                </p:cNvCxnSpPr>
                <p:nvPr/>
              </p:nvCxnSpPr>
              <p:spPr bwMode="auto">
                <a:xfrm>
                  <a:off x="2193" y="2352"/>
                  <a:ext cx="46" cy="126"/>
                </a:xfrm>
                <a:prstGeom prst="straightConnector1">
                  <a:avLst/>
                </a:prstGeom>
                <a:noFill/>
                <a:ln w="9525">
                  <a:solidFill>
                    <a:schemeClr val="tx1"/>
                  </a:solidFill>
                  <a:round/>
                  <a:headEnd/>
                  <a:tailEnd/>
                </a:ln>
              </p:spPr>
            </p:cxnSp>
            <p:cxnSp>
              <p:nvCxnSpPr>
                <p:cNvPr id="18477" name="AutoShape 37"/>
                <p:cNvCxnSpPr>
                  <a:cxnSpLocks noChangeShapeType="1"/>
                </p:cNvCxnSpPr>
                <p:nvPr/>
              </p:nvCxnSpPr>
              <p:spPr bwMode="auto">
                <a:xfrm>
                  <a:off x="2032" y="2327"/>
                  <a:ext cx="128" cy="2"/>
                </a:xfrm>
                <a:prstGeom prst="straightConnector1">
                  <a:avLst/>
                </a:prstGeom>
                <a:noFill/>
                <a:ln w="9525">
                  <a:solidFill>
                    <a:schemeClr val="tx1"/>
                  </a:solidFill>
                  <a:round/>
                  <a:headEnd/>
                  <a:tailEnd/>
                </a:ln>
              </p:spPr>
            </p:cxnSp>
            <p:cxnSp>
              <p:nvCxnSpPr>
                <p:cNvPr id="18478" name="AutoShape 38"/>
                <p:cNvCxnSpPr>
                  <a:cxnSpLocks noChangeShapeType="1"/>
                </p:cNvCxnSpPr>
                <p:nvPr/>
              </p:nvCxnSpPr>
              <p:spPr bwMode="auto">
                <a:xfrm>
                  <a:off x="2008" y="2327"/>
                  <a:ext cx="75" cy="153"/>
                </a:xfrm>
                <a:prstGeom prst="straightConnector1">
                  <a:avLst/>
                </a:prstGeom>
                <a:noFill/>
                <a:ln w="9525">
                  <a:solidFill>
                    <a:schemeClr val="tx1"/>
                  </a:solidFill>
                  <a:round/>
                  <a:headEnd/>
                  <a:tailEnd/>
                </a:ln>
              </p:spPr>
            </p:cxnSp>
            <p:cxnSp>
              <p:nvCxnSpPr>
                <p:cNvPr id="18479" name="AutoShape 39"/>
                <p:cNvCxnSpPr>
                  <a:cxnSpLocks noChangeShapeType="1"/>
                </p:cNvCxnSpPr>
                <p:nvPr/>
              </p:nvCxnSpPr>
              <p:spPr bwMode="auto">
                <a:xfrm flipV="1">
                  <a:off x="2116" y="2501"/>
                  <a:ext cx="90" cy="2"/>
                </a:xfrm>
                <a:prstGeom prst="straightConnector1">
                  <a:avLst/>
                </a:prstGeom>
                <a:noFill/>
                <a:ln w="9525">
                  <a:solidFill>
                    <a:schemeClr val="tx1"/>
                  </a:solidFill>
                  <a:round/>
                  <a:headEnd/>
                  <a:tailEnd/>
                </a:ln>
              </p:spPr>
            </p:cxnSp>
            <p:cxnSp>
              <p:nvCxnSpPr>
                <p:cNvPr id="18480" name="AutoShape 40"/>
                <p:cNvCxnSpPr>
                  <a:cxnSpLocks noChangeShapeType="1"/>
                </p:cNvCxnSpPr>
                <p:nvPr/>
              </p:nvCxnSpPr>
              <p:spPr bwMode="auto">
                <a:xfrm flipH="1">
                  <a:off x="2104" y="2350"/>
                  <a:ext cx="76" cy="141"/>
                </a:xfrm>
                <a:prstGeom prst="straightConnector1">
                  <a:avLst/>
                </a:prstGeom>
                <a:noFill/>
                <a:ln w="9525">
                  <a:solidFill>
                    <a:schemeClr val="tx1"/>
                  </a:solidFill>
                  <a:round/>
                  <a:headEnd/>
                  <a:tailEnd/>
                </a:ln>
              </p:spPr>
            </p:cxnSp>
            <p:cxnSp>
              <p:nvCxnSpPr>
                <p:cNvPr id="18481" name="AutoShape 41"/>
                <p:cNvCxnSpPr>
                  <a:cxnSpLocks noChangeShapeType="1"/>
                </p:cNvCxnSpPr>
                <p:nvPr/>
              </p:nvCxnSpPr>
              <p:spPr bwMode="auto">
                <a:xfrm flipH="1">
                  <a:off x="2048" y="2526"/>
                  <a:ext cx="26" cy="184"/>
                </a:xfrm>
                <a:prstGeom prst="straightConnector1">
                  <a:avLst/>
                </a:prstGeom>
                <a:noFill/>
                <a:ln w="9525">
                  <a:solidFill>
                    <a:schemeClr val="tx1"/>
                  </a:solidFill>
                  <a:round/>
                  <a:headEnd/>
                  <a:tailEnd/>
                </a:ln>
              </p:spPr>
            </p:cxnSp>
            <p:cxnSp>
              <p:nvCxnSpPr>
                <p:cNvPr id="18482" name="AutoShape 42"/>
                <p:cNvCxnSpPr>
                  <a:cxnSpLocks noChangeShapeType="1"/>
                </p:cNvCxnSpPr>
                <p:nvPr/>
              </p:nvCxnSpPr>
              <p:spPr bwMode="auto">
                <a:xfrm>
                  <a:off x="2107" y="2526"/>
                  <a:ext cx="95" cy="128"/>
                </a:xfrm>
                <a:prstGeom prst="straightConnector1">
                  <a:avLst/>
                </a:prstGeom>
                <a:noFill/>
                <a:ln w="9525">
                  <a:solidFill>
                    <a:schemeClr val="tx1"/>
                  </a:solidFill>
                  <a:round/>
                  <a:headEnd/>
                  <a:tailEnd/>
                </a:ln>
              </p:spPr>
            </p:cxnSp>
            <p:cxnSp>
              <p:nvCxnSpPr>
                <p:cNvPr id="18483" name="AutoShape 43"/>
                <p:cNvCxnSpPr>
                  <a:cxnSpLocks noChangeShapeType="1"/>
                </p:cNvCxnSpPr>
                <p:nvPr/>
              </p:nvCxnSpPr>
              <p:spPr bwMode="auto">
                <a:xfrm flipH="1">
                  <a:off x="2247" y="2556"/>
                  <a:ext cx="76" cy="98"/>
                </a:xfrm>
                <a:prstGeom prst="straightConnector1">
                  <a:avLst/>
                </a:prstGeom>
                <a:noFill/>
                <a:ln w="9525">
                  <a:solidFill>
                    <a:schemeClr val="tx1"/>
                  </a:solidFill>
                  <a:round/>
                  <a:headEnd/>
                  <a:tailEnd/>
                </a:ln>
              </p:spPr>
            </p:cxnSp>
            <p:cxnSp>
              <p:nvCxnSpPr>
                <p:cNvPr id="18484" name="AutoShape 44"/>
                <p:cNvCxnSpPr>
                  <a:cxnSpLocks noChangeShapeType="1"/>
                </p:cNvCxnSpPr>
                <p:nvPr/>
              </p:nvCxnSpPr>
              <p:spPr bwMode="auto">
                <a:xfrm flipH="1">
                  <a:off x="2225" y="2534"/>
                  <a:ext cx="13" cy="110"/>
                </a:xfrm>
                <a:prstGeom prst="straightConnector1">
                  <a:avLst/>
                </a:prstGeom>
                <a:noFill/>
                <a:ln w="9525">
                  <a:solidFill>
                    <a:schemeClr val="tx1"/>
                  </a:solidFill>
                  <a:round/>
                  <a:headEnd/>
                  <a:tailEnd/>
                </a:ln>
              </p:spPr>
            </p:cxnSp>
            <p:cxnSp>
              <p:nvCxnSpPr>
                <p:cNvPr id="18485" name="AutoShape 45"/>
                <p:cNvCxnSpPr>
                  <a:cxnSpLocks noChangeShapeType="1"/>
                </p:cNvCxnSpPr>
                <p:nvPr/>
              </p:nvCxnSpPr>
              <p:spPr bwMode="auto">
                <a:xfrm flipH="1">
                  <a:off x="2070" y="2700"/>
                  <a:ext cx="132" cy="20"/>
                </a:xfrm>
                <a:prstGeom prst="straightConnector1">
                  <a:avLst/>
                </a:prstGeom>
                <a:noFill/>
                <a:ln w="9525">
                  <a:solidFill>
                    <a:schemeClr val="tx1"/>
                  </a:solidFill>
                  <a:round/>
                  <a:headEnd/>
                  <a:tailEnd/>
                </a:ln>
              </p:spPr>
            </p:cxnSp>
            <p:cxnSp>
              <p:nvCxnSpPr>
                <p:cNvPr id="18486" name="AutoShape 47"/>
                <p:cNvCxnSpPr>
                  <a:cxnSpLocks noChangeShapeType="1"/>
                </p:cNvCxnSpPr>
                <p:nvPr/>
              </p:nvCxnSpPr>
              <p:spPr bwMode="auto">
                <a:xfrm>
                  <a:off x="2212" y="2335"/>
                  <a:ext cx="99" cy="161"/>
                </a:xfrm>
                <a:prstGeom prst="straightConnector1">
                  <a:avLst/>
                </a:prstGeom>
                <a:noFill/>
                <a:ln w="9525">
                  <a:solidFill>
                    <a:schemeClr val="tx1"/>
                  </a:solidFill>
                  <a:round/>
                  <a:headEnd/>
                  <a:tailEnd/>
                </a:ln>
              </p:spPr>
            </p:cxnSp>
            <p:cxnSp>
              <p:nvCxnSpPr>
                <p:cNvPr id="18487" name="AutoShape 48"/>
                <p:cNvCxnSpPr>
                  <a:cxnSpLocks noChangeShapeType="1"/>
                </p:cNvCxnSpPr>
                <p:nvPr/>
              </p:nvCxnSpPr>
              <p:spPr bwMode="auto">
                <a:xfrm>
                  <a:off x="2432" y="2008"/>
                  <a:ext cx="97" cy="45"/>
                </a:xfrm>
                <a:prstGeom prst="straightConnector1">
                  <a:avLst/>
                </a:prstGeom>
                <a:noFill/>
                <a:ln w="9525">
                  <a:solidFill>
                    <a:schemeClr val="tx1"/>
                  </a:solidFill>
                  <a:round/>
                  <a:headEnd/>
                  <a:tailEnd/>
                </a:ln>
              </p:spPr>
            </p:cxnSp>
            <p:cxnSp>
              <p:nvCxnSpPr>
                <p:cNvPr id="18488" name="AutoShape 49"/>
                <p:cNvCxnSpPr>
                  <a:cxnSpLocks noChangeShapeType="1"/>
                </p:cNvCxnSpPr>
                <p:nvPr/>
              </p:nvCxnSpPr>
              <p:spPr bwMode="auto">
                <a:xfrm>
                  <a:off x="2432" y="1840"/>
                  <a:ext cx="0" cy="144"/>
                </a:xfrm>
                <a:prstGeom prst="straightConnector1">
                  <a:avLst/>
                </a:prstGeom>
                <a:noFill/>
                <a:ln w="9525">
                  <a:solidFill>
                    <a:schemeClr val="tx1"/>
                  </a:solidFill>
                  <a:round/>
                  <a:headEnd/>
                  <a:tailEnd/>
                </a:ln>
              </p:spPr>
            </p:cxnSp>
            <p:cxnSp>
              <p:nvCxnSpPr>
                <p:cNvPr id="18489" name="AutoShape 51"/>
                <p:cNvCxnSpPr>
                  <a:cxnSpLocks noChangeShapeType="1"/>
                </p:cNvCxnSpPr>
                <p:nvPr/>
              </p:nvCxnSpPr>
              <p:spPr bwMode="auto">
                <a:xfrm>
                  <a:off x="2594" y="1918"/>
                  <a:ext cx="78" cy="186"/>
                </a:xfrm>
                <a:prstGeom prst="straightConnector1">
                  <a:avLst/>
                </a:prstGeom>
                <a:noFill/>
                <a:ln w="9525">
                  <a:solidFill>
                    <a:schemeClr val="tx1"/>
                  </a:solidFill>
                  <a:round/>
                  <a:headEnd/>
                  <a:tailEnd/>
                </a:ln>
              </p:spPr>
            </p:cxnSp>
            <p:cxnSp>
              <p:nvCxnSpPr>
                <p:cNvPr id="18490" name="AutoShape 52"/>
                <p:cNvCxnSpPr>
                  <a:cxnSpLocks noChangeShapeType="1"/>
                </p:cNvCxnSpPr>
                <p:nvPr/>
              </p:nvCxnSpPr>
              <p:spPr bwMode="auto">
                <a:xfrm>
                  <a:off x="2583" y="2094"/>
                  <a:ext cx="57" cy="43"/>
                </a:xfrm>
                <a:prstGeom prst="straightConnector1">
                  <a:avLst/>
                </a:prstGeom>
                <a:noFill/>
                <a:ln w="9525">
                  <a:solidFill>
                    <a:schemeClr val="tx1"/>
                  </a:solidFill>
                  <a:round/>
                  <a:headEnd/>
                  <a:tailEnd/>
                </a:ln>
              </p:spPr>
            </p:cxnSp>
            <p:cxnSp>
              <p:nvCxnSpPr>
                <p:cNvPr id="18491" name="AutoShape 53"/>
                <p:cNvCxnSpPr>
                  <a:cxnSpLocks noChangeShapeType="1"/>
                </p:cNvCxnSpPr>
                <p:nvPr/>
              </p:nvCxnSpPr>
              <p:spPr bwMode="auto">
                <a:xfrm flipH="1">
                  <a:off x="2695" y="1896"/>
                  <a:ext cx="30" cy="218"/>
                </a:xfrm>
                <a:prstGeom prst="straightConnector1">
                  <a:avLst/>
                </a:prstGeom>
                <a:noFill/>
                <a:ln w="9525">
                  <a:solidFill>
                    <a:schemeClr val="tx1"/>
                  </a:solidFill>
                  <a:round/>
                  <a:headEnd/>
                  <a:tailEnd/>
                </a:ln>
              </p:spPr>
            </p:cxnSp>
            <p:cxnSp>
              <p:nvCxnSpPr>
                <p:cNvPr id="18492" name="AutoShape 54"/>
                <p:cNvCxnSpPr>
                  <a:cxnSpLocks noChangeShapeType="1"/>
                </p:cNvCxnSpPr>
                <p:nvPr/>
              </p:nvCxnSpPr>
              <p:spPr bwMode="auto">
                <a:xfrm flipH="1">
                  <a:off x="2699" y="1808"/>
                  <a:ext cx="116" cy="121"/>
                </a:xfrm>
                <a:prstGeom prst="straightConnector1">
                  <a:avLst/>
                </a:prstGeom>
                <a:noFill/>
                <a:ln w="9525">
                  <a:solidFill>
                    <a:schemeClr val="tx1"/>
                  </a:solidFill>
                  <a:round/>
                  <a:headEnd/>
                  <a:tailEnd/>
                </a:ln>
              </p:spPr>
            </p:cxnSp>
            <p:cxnSp>
              <p:nvCxnSpPr>
                <p:cNvPr id="18493" name="AutoShape 55"/>
                <p:cNvCxnSpPr>
                  <a:cxnSpLocks noChangeShapeType="1"/>
                </p:cNvCxnSpPr>
                <p:nvPr/>
              </p:nvCxnSpPr>
              <p:spPr bwMode="auto">
                <a:xfrm>
                  <a:off x="2452" y="1849"/>
                  <a:ext cx="97" cy="189"/>
                </a:xfrm>
                <a:prstGeom prst="straightConnector1">
                  <a:avLst/>
                </a:prstGeom>
                <a:noFill/>
                <a:ln w="9525">
                  <a:solidFill>
                    <a:schemeClr val="tx1"/>
                  </a:solidFill>
                  <a:round/>
                  <a:headEnd/>
                  <a:tailEnd/>
                </a:ln>
              </p:spPr>
            </p:cxnSp>
            <p:cxnSp>
              <p:nvCxnSpPr>
                <p:cNvPr id="18494" name="AutoShape 56"/>
                <p:cNvCxnSpPr>
                  <a:cxnSpLocks noChangeShapeType="1"/>
                </p:cNvCxnSpPr>
                <p:nvPr/>
              </p:nvCxnSpPr>
              <p:spPr bwMode="auto">
                <a:xfrm>
                  <a:off x="2443" y="1844"/>
                  <a:ext cx="161" cy="36"/>
                </a:xfrm>
                <a:prstGeom prst="straightConnector1">
                  <a:avLst/>
                </a:prstGeom>
                <a:noFill/>
                <a:ln w="9525">
                  <a:solidFill>
                    <a:schemeClr val="tx1"/>
                  </a:solidFill>
                  <a:round/>
                  <a:headEnd/>
                  <a:tailEnd/>
                </a:ln>
              </p:spPr>
            </p:cxnSp>
            <p:cxnSp>
              <p:nvCxnSpPr>
                <p:cNvPr id="18495" name="AutoShape 57"/>
                <p:cNvCxnSpPr>
                  <a:cxnSpLocks noChangeShapeType="1"/>
                </p:cNvCxnSpPr>
                <p:nvPr/>
              </p:nvCxnSpPr>
              <p:spPr bwMode="auto">
                <a:xfrm flipH="1">
                  <a:off x="2432" y="1754"/>
                  <a:ext cx="185" cy="86"/>
                </a:xfrm>
                <a:prstGeom prst="straightConnector1">
                  <a:avLst/>
                </a:prstGeom>
                <a:noFill/>
                <a:ln w="9525">
                  <a:solidFill>
                    <a:schemeClr val="tx1"/>
                  </a:solidFill>
                  <a:round/>
                  <a:headEnd/>
                  <a:tailEnd/>
                </a:ln>
              </p:spPr>
            </p:cxnSp>
            <p:cxnSp>
              <p:nvCxnSpPr>
                <p:cNvPr id="18496" name="AutoShape 59"/>
                <p:cNvCxnSpPr>
                  <a:cxnSpLocks noChangeShapeType="1"/>
                </p:cNvCxnSpPr>
                <p:nvPr/>
              </p:nvCxnSpPr>
              <p:spPr bwMode="auto">
                <a:xfrm>
                  <a:off x="2640" y="1786"/>
                  <a:ext cx="68" cy="120"/>
                </a:xfrm>
                <a:prstGeom prst="straightConnector1">
                  <a:avLst/>
                </a:prstGeom>
                <a:noFill/>
                <a:ln w="9525">
                  <a:solidFill>
                    <a:schemeClr val="tx1"/>
                  </a:solidFill>
                  <a:round/>
                  <a:headEnd/>
                  <a:tailEnd/>
                </a:ln>
              </p:spPr>
            </p:cxnSp>
            <p:cxnSp>
              <p:nvCxnSpPr>
                <p:cNvPr id="18497" name="AutoShape 60"/>
                <p:cNvCxnSpPr>
                  <a:cxnSpLocks noChangeShapeType="1"/>
                </p:cNvCxnSpPr>
                <p:nvPr/>
              </p:nvCxnSpPr>
              <p:spPr bwMode="auto">
                <a:xfrm flipH="1">
                  <a:off x="2663" y="1775"/>
                  <a:ext cx="114" cy="1"/>
                </a:xfrm>
                <a:prstGeom prst="straightConnector1">
                  <a:avLst/>
                </a:prstGeom>
                <a:noFill/>
                <a:ln w="9525">
                  <a:solidFill>
                    <a:schemeClr val="tx1"/>
                  </a:solidFill>
                  <a:round/>
                  <a:headEnd/>
                  <a:tailEnd/>
                </a:ln>
              </p:spPr>
            </p:cxnSp>
            <p:cxnSp>
              <p:nvCxnSpPr>
                <p:cNvPr id="18498" name="AutoShape 61"/>
                <p:cNvCxnSpPr>
                  <a:cxnSpLocks noChangeShapeType="1"/>
                </p:cNvCxnSpPr>
                <p:nvPr/>
              </p:nvCxnSpPr>
              <p:spPr bwMode="auto">
                <a:xfrm flipH="1">
                  <a:off x="2882" y="2278"/>
                  <a:ext cx="49" cy="230"/>
                </a:xfrm>
                <a:prstGeom prst="straightConnector1">
                  <a:avLst/>
                </a:prstGeom>
                <a:noFill/>
                <a:ln w="9525">
                  <a:solidFill>
                    <a:schemeClr val="tx1"/>
                  </a:solidFill>
                  <a:round/>
                  <a:headEnd/>
                  <a:tailEnd/>
                </a:ln>
              </p:spPr>
            </p:cxnSp>
            <p:cxnSp>
              <p:nvCxnSpPr>
                <p:cNvPr id="18499" name="AutoShape 63"/>
                <p:cNvCxnSpPr>
                  <a:cxnSpLocks noChangeShapeType="1"/>
                </p:cNvCxnSpPr>
                <p:nvPr/>
              </p:nvCxnSpPr>
              <p:spPr bwMode="auto">
                <a:xfrm flipH="1">
                  <a:off x="2876" y="2456"/>
                  <a:ext cx="71" cy="52"/>
                </a:xfrm>
                <a:prstGeom prst="straightConnector1">
                  <a:avLst/>
                </a:prstGeom>
                <a:noFill/>
                <a:ln w="9525">
                  <a:solidFill>
                    <a:schemeClr val="tx1"/>
                  </a:solidFill>
                  <a:round/>
                  <a:headEnd/>
                  <a:tailEnd/>
                </a:ln>
              </p:spPr>
            </p:cxnSp>
            <p:cxnSp>
              <p:nvCxnSpPr>
                <p:cNvPr id="18500" name="AutoShape 64"/>
                <p:cNvCxnSpPr>
                  <a:cxnSpLocks noChangeShapeType="1"/>
                </p:cNvCxnSpPr>
                <p:nvPr/>
              </p:nvCxnSpPr>
              <p:spPr bwMode="auto">
                <a:xfrm>
                  <a:off x="2976" y="2454"/>
                  <a:ext cx="61" cy="120"/>
                </a:xfrm>
                <a:prstGeom prst="straightConnector1">
                  <a:avLst/>
                </a:prstGeom>
                <a:noFill/>
                <a:ln w="9525">
                  <a:solidFill>
                    <a:schemeClr val="tx1"/>
                  </a:solidFill>
                  <a:round/>
                  <a:headEnd/>
                  <a:tailEnd/>
                </a:ln>
              </p:spPr>
            </p:cxnSp>
            <p:cxnSp>
              <p:nvCxnSpPr>
                <p:cNvPr id="18501" name="AutoShape 65"/>
                <p:cNvCxnSpPr>
                  <a:cxnSpLocks noChangeShapeType="1"/>
                </p:cNvCxnSpPr>
                <p:nvPr/>
              </p:nvCxnSpPr>
              <p:spPr bwMode="auto">
                <a:xfrm>
                  <a:off x="2874" y="2518"/>
                  <a:ext cx="145" cy="68"/>
                </a:xfrm>
                <a:prstGeom prst="straightConnector1">
                  <a:avLst/>
                </a:prstGeom>
                <a:noFill/>
                <a:ln w="9525">
                  <a:solidFill>
                    <a:schemeClr val="tx1"/>
                  </a:solidFill>
                  <a:round/>
                  <a:headEnd/>
                  <a:tailEnd/>
                </a:ln>
              </p:spPr>
            </p:cxnSp>
            <p:cxnSp>
              <p:nvCxnSpPr>
                <p:cNvPr id="18502" name="AutoShape 66"/>
                <p:cNvCxnSpPr>
                  <a:cxnSpLocks noChangeShapeType="1"/>
                </p:cNvCxnSpPr>
                <p:nvPr/>
              </p:nvCxnSpPr>
              <p:spPr bwMode="auto">
                <a:xfrm flipH="1">
                  <a:off x="3050" y="2577"/>
                  <a:ext cx="157" cy="20"/>
                </a:xfrm>
                <a:prstGeom prst="straightConnector1">
                  <a:avLst/>
                </a:prstGeom>
                <a:noFill/>
                <a:ln w="9525">
                  <a:solidFill>
                    <a:schemeClr val="tx1"/>
                  </a:solidFill>
                  <a:round/>
                  <a:headEnd/>
                  <a:tailEnd/>
                </a:ln>
              </p:spPr>
            </p:cxnSp>
            <p:cxnSp>
              <p:nvCxnSpPr>
                <p:cNvPr id="18503" name="AutoShape 67"/>
                <p:cNvCxnSpPr>
                  <a:cxnSpLocks noChangeShapeType="1"/>
                  <a:stCxn id="18456" idx="4"/>
                  <a:endCxn id="18454" idx="7"/>
                </p:cNvCxnSpPr>
                <p:nvPr/>
              </p:nvCxnSpPr>
              <p:spPr bwMode="auto">
                <a:xfrm flipH="1">
                  <a:off x="3222" y="2388"/>
                  <a:ext cx="11" cy="166"/>
                </a:xfrm>
                <a:prstGeom prst="straightConnector1">
                  <a:avLst/>
                </a:prstGeom>
                <a:noFill/>
                <a:ln w="9525">
                  <a:solidFill>
                    <a:schemeClr val="tx1"/>
                  </a:solidFill>
                  <a:round/>
                  <a:headEnd/>
                  <a:tailEnd/>
                </a:ln>
              </p:spPr>
            </p:cxnSp>
            <p:cxnSp>
              <p:nvCxnSpPr>
                <p:cNvPr id="18504" name="AutoShape 69"/>
                <p:cNvCxnSpPr>
                  <a:cxnSpLocks noChangeShapeType="1"/>
                </p:cNvCxnSpPr>
                <p:nvPr/>
              </p:nvCxnSpPr>
              <p:spPr bwMode="auto">
                <a:xfrm>
                  <a:off x="3156" y="2433"/>
                  <a:ext cx="48" cy="144"/>
                </a:xfrm>
                <a:prstGeom prst="straightConnector1">
                  <a:avLst/>
                </a:prstGeom>
                <a:noFill/>
                <a:ln w="9525">
                  <a:solidFill>
                    <a:schemeClr val="tx1"/>
                  </a:solidFill>
                  <a:round/>
                  <a:headEnd/>
                  <a:tailEnd/>
                </a:ln>
              </p:spPr>
            </p:cxnSp>
            <p:cxnSp>
              <p:nvCxnSpPr>
                <p:cNvPr id="18505" name="AutoShape 70"/>
                <p:cNvCxnSpPr>
                  <a:cxnSpLocks noChangeShapeType="1"/>
                  <a:stCxn id="18444" idx="3"/>
                  <a:endCxn id="18447" idx="7"/>
                </p:cNvCxnSpPr>
                <p:nvPr/>
              </p:nvCxnSpPr>
              <p:spPr bwMode="auto">
                <a:xfrm flipH="1">
                  <a:off x="3065" y="2456"/>
                  <a:ext cx="64" cy="118"/>
                </a:xfrm>
                <a:prstGeom prst="straightConnector1">
                  <a:avLst/>
                </a:prstGeom>
                <a:noFill/>
                <a:ln w="9525">
                  <a:solidFill>
                    <a:schemeClr val="tx1"/>
                  </a:solidFill>
                  <a:round/>
                  <a:headEnd/>
                  <a:tailEnd/>
                </a:ln>
              </p:spPr>
            </p:cxnSp>
            <p:cxnSp>
              <p:nvCxnSpPr>
                <p:cNvPr id="18506" name="AutoShape 71"/>
                <p:cNvCxnSpPr>
                  <a:cxnSpLocks noChangeShapeType="1"/>
                </p:cNvCxnSpPr>
                <p:nvPr/>
              </p:nvCxnSpPr>
              <p:spPr bwMode="auto">
                <a:xfrm flipV="1">
                  <a:off x="2983" y="2422"/>
                  <a:ext cx="140" cy="11"/>
                </a:xfrm>
                <a:prstGeom prst="straightConnector1">
                  <a:avLst/>
                </a:prstGeom>
                <a:noFill/>
                <a:ln w="9525">
                  <a:solidFill>
                    <a:schemeClr val="tx1"/>
                  </a:solidFill>
                  <a:round/>
                  <a:headEnd/>
                  <a:tailEnd/>
                </a:ln>
              </p:spPr>
            </p:cxnSp>
            <p:cxnSp>
              <p:nvCxnSpPr>
                <p:cNvPr id="18507" name="AutoShape 72"/>
                <p:cNvCxnSpPr>
                  <a:cxnSpLocks noChangeShapeType="1"/>
                </p:cNvCxnSpPr>
                <p:nvPr/>
              </p:nvCxnSpPr>
              <p:spPr bwMode="auto">
                <a:xfrm>
                  <a:off x="3149" y="2174"/>
                  <a:ext cx="4" cy="254"/>
                </a:xfrm>
                <a:prstGeom prst="straightConnector1">
                  <a:avLst/>
                </a:prstGeom>
                <a:noFill/>
                <a:ln w="9525">
                  <a:solidFill>
                    <a:schemeClr val="tx1"/>
                  </a:solidFill>
                  <a:round/>
                  <a:headEnd/>
                  <a:tailEnd/>
                </a:ln>
              </p:spPr>
            </p:cxnSp>
            <p:cxnSp>
              <p:nvCxnSpPr>
                <p:cNvPr id="18508" name="AutoShape 73"/>
                <p:cNvCxnSpPr>
                  <a:cxnSpLocks noChangeShapeType="1"/>
                </p:cNvCxnSpPr>
                <p:nvPr/>
              </p:nvCxnSpPr>
              <p:spPr bwMode="auto">
                <a:xfrm>
                  <a:off x="3158" y="2180"/>
                  <a:ext cx="63" cy="166"/>
                </a:xfrm>
                <a:prstGeom prst="straightConnector1">
                  <a:avLst/>
                </a:prstGeom>
                <a:noFill/>
                <a:ln w="9525">
                  <a:solidFill>
                    <a:schemeClr val="tx1"/>
                  </a:solidFill>
                  <a:round/>
                  <a:headEnd/>
                  <a:tailEnd/>
                </a:ln>
              </p:spPr>
            </p:cxnSp>
            <p:cxnSp>
              <p:nvCxnSpPr>
                <p:cNvPr id="18509" name="AutoShape 74"/>
                <p:cNvCxnSpPr>
                  <a:cxnSpLocks noChangeShapeType="1"/>
                  <a:stCxn id="18446" idx="3"/>
                  <a:endCxn id="18437" idx="7"/>
                </p:cNvCxnSpPr>
                <p:nvPr/>
              </p:nvCxnSpPr>
              <p:spPr bwMode="auto">
                <a:xfrm flipH="1">
                  <a:off x="2980" y="2202"/>
                  <a:ext cx="145" cy="196"/>
                </a:xfrm>
                <a:prstGeom prst="straightConnector1">
                  <a:avLst/>
                </a:prstGeom>
                <a:noFill/>
                <a:ln w="9525">
                  <a:solidFill>
                    <a:schemeClr val="tx1"/>
                  </a:solidFill>
                  <a:round/>
                  <a:headEnd/>
                  <a:tailEnd/>
                </a:ln>
              </p:spPr>
            </p:cxnSp>
            <p:cxnSp>
              <p:nvCxnSpPr>
                <p:cNvPr id="18510" name="AutoShape 75"/>
                <p:cNvCxnSpPr>
                  <a:cxnSpLocks noChangeShapeType="1"/>
                  <a:stCxn id="18446" idx="3"/>
                  <a:endCxn id="18451" idx="7"/>
                </p:cNvCxnSpPr>
                <p:nvPr/>
              </p:nvCxnSpPr>
              <p:spPr bwMode="auto">
                <a:xfrm flipH="1">
                  <a:off x="2959" y="2202"/>
                  <a:ext cx="166" cy="64"/>
                </a:xfrm>
                <a:prstGeom prst="straightConnector1">
                  <a:avLst/>
                </a:prstGeom>
                <a:noFill/>
                <a:ln w="9525">
                  <a:solidFill>
                    <a:schemeClr val="tx1"/>
                  </a:solidFill>
                  <a:round/>
                  <a:headEnd/>
                  <a:tailEnd/>
                </a:ln>
              </p:spPr>
            </p:cxnSp>
            <p:cxnSp>
              <p:nvCxnSpPr>
                <p:cNvPr id="18511" name="AutoShape 76"/>
                <p:cNvCxnSpPr>
                  <a:cxnSpLocks noChangeShapeType="1"/>
                </p:cNvCxnSpPr>
                <p:nvPr/>
              </p:nvCxnSpPr>
              <p:spPr bwMode="auto">
                <a:xfrm>
                  <a:off x="2725" y="1896"/>
                  <a:ext cx="179" cy="385"/>
                </a:xfrm>
                <a:prstGeom prst="straightConnector1">
                  <a:avLst/>
                </a:prstGeom>
                <a:noFill/>
                <a:ln w="9525">
                  <a:solidFill>
                    <a:schemeClr val="tx1"/>
                  </a:solidFill>
                  <a:round/>
                  <a:headEnd/>
                  <a:tailEnd/>
                </a:ln>
              </p:spPr>
            </p:cxnSp>
            <p:cxnSp>
              <p:nvCxnSpPr>
                <p:cNvPr id="18512" name="AutoShape 77"/>
                <p:cNvCxnSpPr>
                  <a:cxnSpLocks noChangeShapeType="1"/>
                </p:cNvCxnSpPr>
                <p:nvPr/>
              </p:nvCxnSpPr>
              <p:spPr bwMode="auto">
                <a:xfrm>
                  <a:off x="2688" y="2160"/>
                  <a:ext cx="209" cy="121"/>
                </a:xfrm>
                <a:prstGeom prst="straightConnector1">
                  <a:avLst/>
                </a:prstGeom>
                <a:noFill/>
                <a:ln w="9525">
                  <a:solidFill>
                    <a:schemeClr val="tx1"/>
                  </a:solidFill>
                  <a:round/>
                  <a:headEnd/>
                  <a:tailEnd/>
                </a:ln>
              </p:spPr>
            </p:cxnSp>
            <p:cxnSp>
              <p:nvCxnSpPr>
                <p:cNvPr id="18513" name="AutoShape 78"/>
                <p:cNvCxnSpPr>
                  <a:cxnSpLocks noChangeShapeType="1"/>
                </p:cNvCxnSpPr>
                <p:nvPr/>
              </p:nvCxnSpPr>
              <p:spPr bwMode="auto">
                <a:xfrm flipH="1">
                  <a:off x="2345" y="2170"/>
                  <a:ext cx="327" cy="330"/>
                </a:xfrm>
                <a:prstGeom prst="straightConnector1">
                  <a:avLst/>
                </a:prstGeom>
                <a:noFill/>
                <a:ln w="9525">
                  <a:solidFill>
                    <a:schemeClr val="tx1"/>
                  </a:solidFill>
                  <a:round/>
                  <a:headEnd/>
                  <a:tailEnd/>
                </a:ln>
              </p:spPr>
            </p:cxnSp>
            <p:cxnSp>
              <p:nvCxnSpPr>
                <p:cNvPr id="18514" name="AutoShape 79"/>
                <p:cNvCxnSpPr>
                  <a:cxnSpLocks noChangeShapeType="1"/>
                </p:cNvCxnSpPr>
                <p:nvPr/>
              </p:nvCxnSpPr>
              <p:spPr bwMode="auto">
                <a:xfrm flipV="1">
                  <a:off x="2224" y="2160"/>
                  <a:ext cx="425" cy="163"/>
                </a:xfrm>
                <a:prstGeom prst="straightConnector1">
                  <a:avLst/>
                </a:prstGeom>
                <a:noFill/>
                <a:ln w="9525">
                  <a:solidFill>
                    <a:schemeClr val="tx1"/>
                  </a:solidFill>
                  <a:round/>
                  <a:headEnd/>
                  <a:tailEnd/>
                </a:ln>
              </p:spPr>
            </p:cxnSp>
          </p:grpSp>
          <p:cxnSp>
            <p:nvCxnSpPr>
              <p:cNvPr id="18474" name="AutoShape 80"/>
              <p:cNvCxnSpPr>
                <a:cxnSpLocks noChangeShapeType="1"/>
              </p:cNvCxnSpPr>
              <p:nvPr/>
            </p:nvCxnSpPr>
            <p:spPr bwMode="auto">
              <a:xfrm flipV="1">
                <a:off x="2224" y="2102"/>
                <a:ext cx="314" cy="235"/>
              </a:xfrm>
              <a:prstGeom prst="straightConnector1">
                <a:avLst/>
              </a:prstGeom>
              <a:noFill/>
              <a:ln w="9525">
                <a:solidFill>
                  <a:schemeClr val="tx1"/>
                </a:solidFill>
                <a:round/>
                <a:headEnd/>
                <a:tailEnd/>
              </a:ln>
            </p:spPr>
          </p:cxnSp>
        </p:grpSp>
      </p:grpSp>
      <p:sp>
        <p:nvSpPr>
          <p:cNvPr id="18435" name="Title 1"/>
          <p:cNvSpPr>
            <a:spLocks noGrp="1"/>
          </p:cNvSpPr>
          <p:nvPr>
            <p:ph type="title" idx="4294967295"/>
          </p:nvPr>
        </p:nvSpPr>
        <p:spPr>
          <a:xfrm>
            <a:off x="285720" y="214290"/>
            <a:ext cx="8429652" cy="596882"/>
          </a:xfrm>
        </p:spPr>
        <p:txBody>
          <a:bodyPr>
            <a:normAutofit fontScale="90000"/>
          </a:bodyPr>
          <a:lstStyle/>
          <a:p>
            <a:r>
              <a:rPr lang="en-GB" sz="3600" b="1" dirty="0"/>
              <a:t>Categories of Clustering Solutions</a:t>
            </a:r>
          </a:p>
        </p:txBody>
      </p:sp>
      <p:sp>
        <p:nvSpPr>
          <p:cNvPr id="18436" name="Content Placeholder 2"/>
          <p:cNvSpPr>
            <a:spLocks noGrp="1"/>
          </p:cNvSpPr>
          <p:nvPr>
            <p:ph idx="4294967295"/>
          </p:nvPr>
        </p:nvSpPr>
        <p:spPr>
          <a:xfrm>
            <a:off x="357158" y="1071546"/>
            <a:ext cx="5410200" cy="517525"/>
          </a:xfrm>
        </p:spPr>
        <p:txBody>
          <a:bodyPr>
            <a:normAutofit lnSpcReduction="10000"/>
          </a:bodyPr>
          <a:lstStyle/>
          <a:p>
            <a:pPr marL="273050" indent="-273050"/>
            <a:r>
              <a:rPr lang="en-GB" altLang="zh-CN" sz="2800" b="1" dirty="0">
                <a:ea typeface="SimSun" pitchFamily="2" charset="-122"/>
              </a:rPr>
              <a:t>Illustration (graph-based)</a:t>
            </a:r>
          </a:p>
        </p:txBody>
      </p:sp>
      <p:sp>
        <p:nvSpPr>
          <p:cNvPr id="18437" name="Oval 12"/>
          <p:cNvSpPr>
            <a:spLocks noChangeArrowheads="1"/>
          </p:cNvSpPr>
          <p:nvPr/>
        </p:nvSpPr>
        <p:spPr bwMode="auto">
          <a:xfrm>
            <a:off x="4645025" y="379095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38" name="Oval 13"/>
          <p:cNvSpPr>
            <a:spLocks noChangeArrowheads="1"/>
          </p:cNvSpPr>
          <p:nvPr/>
        </p:nvSpPr>
        <p:spPr bwMode="auto">
          <a:xfrm>
            <a:off x="3124200" y="3654425"/>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39" name="Oval 14"/>
          <p:cNvSpPr>
            <a:spLocks noChangeArrowheads="1"/>
          </p:cNvSpPr>
          <p:nvPr/>
        </p:nvSpPr>
        <p:spPr bwMode="auto">
          <a:xfrm>
            <a:off x="3810000" y="28956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0" name="Oval 15"/>
          <p:cNvSpPr>
            <a:spLocks noChangeArrowheads="1"/>
          </p:cNvSpPr>
          <p:nvPr/>
        </p:nvSpPr>
        <p:spPr bwMode="auto">
          <a:xfrm>
            <a:off x="4191000" y="33528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1" name="Oval 16"/>
          <p:cNvSpPr>
            <a:spLocks noChangeArrowheads="1"/>
          </p:cNvSpPr>
          <p:nvPr/>
        </p:nvSpPr>
        <p:spPr bwMode="auto">
          <a:xfrm>
            <a:off x="4408488" y="2778125"/>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2" name="Oval 17"/>
          <p:cNvSpPr>
            <a:spLocks noChangeArrowheads="1"/>
          </p:cNvSpPr>
          <p:nvPr/>
        </p:nvSpPr>
        <p:spPr bwMode="auto">
          <a:xfrm>
            <a:off x="4140200" y="27432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3" name="Oval 18"/>
          <p:cNvSpPr>
            <a:spLocks noChangeArrowheads="1"/>
          </p:cNvSpPr>
          <p:nvPr/>
        </p:nvSpPr>
        <p:spPr bwMode="auto">
          <a:xfrm>
            <a:off x="3429000" y="36576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4" name="Oval 19"/>
          <p:cNvSpPr>
            <a:spLocks noChangeArrowheads="1"/>
          </p:cNvSpPr>
          <p:nvPr/>
        </p:nvSpPr>
        <p:spPr bwMode="auto">
          <a:xfrm>
            <a:off x="4953000" y="38100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5" name="Oval 20"/>
          <p:cNvSpPr>
            <a:spLocks noChangeArrowheads="1"/>
          </p:cNvSpPr>
          <p:nvPr/>
        </p:nvSpPr>
        <p:spPr bwMode="auto">
          <a:xfrm>
            <a:off x="3502025" y="393065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6" name="Oval 21"/>
          <p:cNvSpPr>
            <a:spLocks noChangeArrowheads="1"/>
          </p:cNvSpPr>
          <p:nvPr/>
        </p:nvSpPr>
        <p:spPr bwMode="auto">
          <a:xfrm>
            <a:off x="4946650" y="3406775"/>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7" name="Oval 22"/>
          <p:cNvSpPr>
            <a:spLocks noChangeArrowheads="1"/>
          </p:cNvSpPr>
          <p:nvPr/>
        </p:nvSpPr>
        <p:spPr bwMode="auto">
          <a:xfrm>
            <a:off x="4778375" y="407035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8" name="Oval 23"/>
          <p:cNvSpPr>
            <a:spLocks noChangeArrowheads="1"/>
          </p:cNvSpPr>
          <p:nvPr/>
        </p:nvSpPr>
        <p:spPr bwMode="auto">
          <a:xfrm>
            <a:off x="3259138" y="3933825"/>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9" name="Oval 24"/>
          <p:cNvSpPr>
            <a:spLocks noChangeArrowheads="1"/>
          </p:cNvSpPr>
          <p:nvPr/>
        </p:nvSpPr>
        <p:spPr bwMode="auto">
          <a:xfrm>
            <a:off x="3810000" y="312420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0" name="Oval 25"/>
          <p:cNvSpPr>
            <a:spLocks noChangeArrowheads="1"/>
          </p:cNvSpPr>
          <p:nvPr/>
        </p:nvSpPr>
        <p:spPr bwMode="auto">
          <a:xfrm>
            <a:off x="4014788" y="3248025"/>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1" name="Oval 26"/>
          <p:cNvSpPr>
            <a:spLocks noChangeArrowheads="1"/>
          </p:cNvSpPr>
          <p:nvPr/>
        </p:nvSpPr>
        <p:spPr bwMode="auto">
          <a:xfrm>
            <a:off x="4610100" y="35814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2" name="Oval 27"/>
          <p:cNvSpPr>
            <a:spLocks noChangeArrowheads="1"/>
          </p:cNvSpPr>
          <p:nvPr/>
        </p:nvSpPr>
        <p:spPr bwMode="auto">
          <a:xfrm>
            <a:off x="4275138" y="3022600"/>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3" name="Oval 28"/>
          <p:cNvSpPr>
            <a:spLocks noChangeArrowheads="1"/>
          </p:cNvSpPr>
          <p:nvPr/>
        </p:nvSpPr>
        <p:spPr bwMode="auto">
          <a:xfrm>
            <a:off x="3636963" y="3965575"/>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4" name="Oval 29"/>
          <p:cNvSpPr>
            <a:spLocks noChangeArrowheads="1"/>
          </p:cNvSpPr>
          <p:nvPr/>
        </p:nvSpPr>
        <p:spPr bwMode="auto">
          <a:xfrm>
            <a:off x="5029200" y="403860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5" name="Oval 30"/>
          <p:cNvSpPr>
            <a:spLocks noChangeArrowheads="1"/>
          </p:cNvSpPr>
          <p:nvPr/>
        </p:nvSpPr>
        <p:spPr bwMode="auto">
          <a:xfrm>
            <a:off x="3200400" y="4314825"/>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6" name="Oval 31"/>
          <p:cNvSpPr>
            <a:spLocks noChangeArrowheads="1"/>
          </p:cNvSpPr>
          <p:nvPr/>
        </p:nvSpPr>
        <p:spPr bwMode="auto">
          <a:xfrm>
            <a:off x="5081588" y="3686175"/>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00" name="AutoShape 33"/>
          <p:cNvSpPr>
            <a:spLocks noChangeArrowheads="1"/>
          </p:cNvSpPr>
          <p:nvPr/>
        </p:nvSpPr>
        <p:spPr bwMode="auto">
          <a:xfrm>
            <a:off x="4073525" y="2952750"/>
            <a:ext cx="100013" cy="104775"/>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18458" name="Oval 30"/>
          <p:cNvSpPr>
            <a:spLocks noChangeArrowheads="1"/>
          </p:cNvSpPr>
          <p:nvPr/>
        </p:nvSpPr>
        <p:spPr bwMode="auto">
          <a:xfrm>
            <a:off x="3481388" y="4210050"/>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9" name="Oval 30"/>
          <p:cNvSpPr>
            <a:spLocks noChangeArrowheads="1"/>
          </p:cNvSpPr>
          <p:nvPr/>
        </p:nvSpPr>
        <p:spPr bwMode="auto">
          <a:xfrm>
            <a:off x="4067175" y="295275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60" name="Oval 30"/>
          <p:cNvSpPr>
            <a:spLocks noChangeArrowheads="1"/>
          </p:cNvSpPr>
          <p:nvPr/>
        </p:nvSpPr>
        <p:spPr bwMode="auto">
          <a:xfrm>
            <a:off x="4495800" y="396240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grpSp>
        <p:nvGrpSpPr>
          <p:cNvPr id="5" name="Group 87"/>
          <p:cNvGrpSpPr>
            <a:grpSpLocks/>
          </p:cNvGrpSpPr>
          <p:nvPr/>
        </p:nvGrpSpPr>
        <p:grpSpPr bwMode="auto">
          <a:xfrm>
            <a:off x="2743200" y="2562225"/>
            <a:ext cx="2638425" cy="2009775"/>
            <a:chOff x="1728" y="1614"/>
            <a:chExt cx="1662" cy="1266"/>
          </a:xfrm>
        </p:grpSpPr>
        <p:sp>
          <p:nvSpPr>
            <p:cNvPr id="18464" name="Oval 81"/>
            <p:cNvSpPr>
              <a:spLocks noChangeArrowheads="1"/>
            </p:cNvSpPr>
            <p:nvPr/>
          </p:nvSpPr>
          <p:spPr bwMode="auto">
            <a:xfrm>
              <a:off x="1728" y="2160"/>
              <a:ext cx="768" cy="720"/>
            </a:xfrm>
            <a:prstGeom prst="ellipse">
              <a:avLst/>
            </a:prstGeom>
            <a:noFill/>
            <a:ln w="38100">
              <a:solidFill>
                <a:srgbClr val="CC3300"/>
              </a:solidFill>
              <a:prstDash val="lgDash"/>
              <a:round/>
              <a:headEnd/>
              <a:tailEnd/>
            </a:ln>
          </p:spPr>
          <p:txBody>
            <a:bodyPr wrap="none" anchor="ctr"/>
            <a:lstStyle/>
            <a:p>
              <a:endParaRPr lang="en-GB"/>
            </a:p>
          </p:txBody>
        </p:sp>
        <p:sp>
          <p:nvSpPr>
            <p:cNvPr id="18465" name="Oval 82"/>
            <p:cNvSpPr>
              <a:spLocks noChangeArrowheads="1"/>
            </p:cNvSpPr>
            <p:nvPr/>
          </p:nvSpPr>
          <p:spPr bwMode="auto">
            <a:xfrm>
              <a:off x="2766" y="2094"/>
              <a:ext cx="624" cy="624"/>
            </a:xfrm>
            <a:prstGeom prst="ellipse">
              <a:avLst/>
            </a:prstGeom>
            <a:noFill/>
            <a:ln w="38100">
              <a:solidFill>
                <a:srgbClr val="CC3300"/>
              </a:solidFill>
              <a:prstDash val="lgDash"/>
              <a:round/>
              <a:headEnd/>
              <a:tailEnd/>
            </a:ln>
          </p:spPr>
          <p:txBody>
            <a:bodyPr wrap="none" anchor="ctr"/>
            <a:lstStyle/>
            <a:p>
              <a:endParaRPr lang="en-GB"/>
            </a:p>
          </p:txBody>
        </p:sp>
        <p:sp>
          <p:nvSpPr>
            <p:cNvPr id="18466" name="Oval 83"/>
            <p:cNvSpPr>
              <a:spLocks noChangeArrowheads="1"/>
            </p:cNvSpPr>
            <p:nvPr/>
          </p:nvSpPr>
          <p:spPr bwMode="auto">
            <a:xfrm>
              <a:off x="2286" y="1614"/>
              <a:ext cx="672" cy="624"/>
            </a:xfrm>
            <a:prstGeom prst="ellipse">
              <a:avLst/>
            </a:prstGeom>
            <a:noFill/>
            <a:ln w="38100">
              <a:solidFill>
                <a:srgbClr val="CC3300"/>
              </a:solidFill>
              <a:prstDash val="lgDash"/>
              <a:round/>
              <a:headEnd/>
              <a:tailEnd/>
            </a:ln>
          </p:spPr>
          <p:txBody>
            <a:bodyPr wrap="none" anchor="ctr"/>
            <a:lstStyle/>
            <a:p>
              <a:endParaRPr lang="en-GB"/>
            </a:p>
          </p:txBody>
        </p:sp>
      </p:grpSp>
      <p:sp>
        <p:nvSpPr>
          <p:cNvPr id="63576" name="AutoShape 88"/>
          <p:cNvSpPr>
            <a:spLocks noChangeArrowheads="1"/>
          </p:cNvSpPr>
          <p:nvPr/>
        </p:nvSpPr>
        <p:spPr bwMode="auto">
          <a:xfrm>
            <a:off x="5943600" y="4648200"/>
            <a:ext cx="2895600" cy="685800"/>
          </a:xfrm>
          <a:prstGeom prst="wedgeRectCallout">
            <a:avLst>
              <a:gd name="adj1" fmla="val -74176"/>
              <a:gd name="adj2" fmla="val -143056"/>
            </a:avLst>
          </a:prstGeom>
          <a:solidFill>
            <a:schemeClr val="accent1"/>
          </a:solidFill>
          <a:ln w="9525">
            <a:solidFill>
              <a:schemeClr val="tx1"/>
            </a:solidFill>
            <a:miter lim="800000"/>
            <a:headEnd/>
            <a:tailEnd/>
          </a:ln>
        </p:spPr>
        <p:txBody>
          <a:bodyPr/>
          <a:lstStyle/>
          <a:p>
            <a:pPr algn="ctr"/>
            <a:r>
              <a:rPr lang="en-GB" dirty="0">
                <a:solidFill>
                  <a:schemeClr val="bg1"/>
                </a:solidFill>
              </a:rPr>
              <a:t>Strong connectivity and closeness with clusters</a:t>
            </a:r>
          </a:p>
        </p:txBody>
      </p:sp>
      <p:sp>
        <p:nvSpPr>
          <p:cNvPr id="63577" name="AutoShape 89"/>
          <p:cNvSpPr>
            <a:spLocks noChangeArrowheads="1"/>
          </p:cNvSpPr>
          <p:nvPr/>
        </p:nvSpPr>
        <p:spPr bwMode="auto">
          <a:xfrm>
            <a:off x="381000" y="1981200"/>
            <a:ext cx="3048000" cy="685800"/>
          </a:xfrm>
          <a:prstGeom prst="wedgeRectCallout">
            <a:avLst>
              <a:gd name="adj1" fmla="val 60157"/>
              <a:gd name="adj2" fmla="val 168056"/>
            </a:avLst>
          </a:prstGeom>
          <a:solidFill>
            <a:schemeClr val="accent1"/>
          </a:solidFill>
          <a:ln w="9525">
            <a:solidFill>
              <a:schemeClr val="tx1"/>
            </a:solidFill>
            <a:miter lim="800000"/>
            <a:headEnd/>
            <a:tailEnd/>
          </a:ln>
        </p:spPr>
        <p:txBody>
          <a:bodyPr/>
          <a:lstStyle/>
          <a:p>
            <a:pPr algn="ctr"/>
            <a:r>
              <a:rPr lang="en-GB" dirty="0">
                <a:solidFill>
                  <a:schemeClr val="bg1"/>
                </a:solidFill>
              </a:rPr>
              <a:t>Weak connectivity and closeness between clusters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5700"/>
                                        </p:tgtEl>
                                        <p:attrNameLst>
                                          <p:attrName>style.visibility</p:attrName>
                                        </p:attrNameLst>
                                      </p:cBhvr>
                                      <p:to>
                                        <p:strVal val="visible"/>
                                      </p:to>
                                    </p:set>
                                    <p:animEffect transition="in" filter="randombar(horizontal)">
                                      <p:cBhvr>
                                        <p:cTn id="7" dur="500"/>
                                        <p:tgtEl>
                                          <p:spTgt spid="2570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499"/>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499"/>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499"/>
                                          </p:stCondLst>
                                        </p:cTn>
                                        <p:tgtEl>
                                          <p:spTgt spid="63576"/>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499"/>
                                          </p:stCondLst>
                                        </p:cTn>
                                        <p:tgtEl>
                                          <p:spTgt spid="635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0" grpId="0" animBg="1" autoUpdateAnimBg="0"/>
      <p:bldP spid="63576" grpId="0" animBg="1" autoUpdateAnimBg="0"/>
      <p:bldP spid="63577" grpId="0" animBg="1"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p:cNvSpPr>
            <a:spLocks noGrp="1" noChangeArrowheads="1"/>
          </p:cNvSpPr>
          <p:nvPr>
            <p:ph type="title" idx="4294967295"/>
          </p:nvPr>
        </p:nvSpPr>
        <p:spPr>
          <a:xfrm>
            <a:off x="285720" y="214290"/>
            <a:ext cx="7272338" cy="523857"/>
          </a:xfrm>
        </p:spPr>
        <p:txBody>
          <a:bodyPr/>
          <a:lstStyle/>
          <a:p>
            <a:r>
              <a:rPr lang="en-GB" sz="3600" b="1" dirty="0"/>
              <a:t>Density-based Clustering</a:t>
            </a:r>
            <a:endParaRPr lang="en-GB" sz="3600" dirty="0"/>
          </a:p>
        </p:txBody>
      </p:sp>
      <p:sp>
        <p:nvSpPr>
          <p:cNvPr id="19459" name="Rectangle 1027"/>
          <p:cNvSpPr>
            <a:spLocks noGrp="1" noChangeArrowheads="1"/>
          </p:cNvSpPr>
          <p:nvPr>
            <p:ph type="body" idx="4294967295"/>
          </p:nvPr>
        </p:nvSpPr>
        <p:spPr>
          <a:xfrm>
            <a:off x="357158" y="1071546"/>
            <a:ext cx="6635750" cy="4495800"/>
          </a:xfrm>
        </p:spPr>
        <p:txBody>
          <a:bodyPr/>
          <a:lstStyle/>
          <a:p>
            <a:pPr marL="273050" indent="-273050"/>
            <a:r>
              <a:rPr lang="en-US" sz="2400" dirty="0"/>
              <a:t>Treating data as points in a N-dimensional space</a:t>
            </a:r>
          </a:p>
          <a:p>
            <a:pPr marL="273050" indent="-273050"/>
            <a:r>
              <a:rPr lang="en-US" sz="2400" dirty="0"/>
              <a:t>Density: centre-based or region-based</a:t>
            </a:r>
          </a:p>
          <a:p>
            <a:pPr marL="273050" indent="-273050"/>
            <a:r>
              <a:rPr lang="en-US" sz="2400" dirty="0"/>
              <a:t>Dense regions with high concentration of points are likely to be clusters</a:t>
            </a:r>
          </a:p>
          <a:p>
            <a:pPr marL="273050" indent="-273050"/>
            <a:r>
              <a:rPr lang="en-US" sz="2400" dirty="0"/>
              <a:t>DBSCAN: a density-based algorithm</a:t>
            </a:r>
          </a:p>
          <a:p>
            <a:pPr marL="628650" lvl="1" indent="-355600"/>
            <a:r>
              <a:rPr lang="en-US" sz="2200" dirty="0"/>
              <a:t>Centre-based density</a:t>
            </a:r>
          </a:p>
          <a:p>
            <a:pPr marL="628650" lvl="1" indent="-355600"/>
            <a:r>
              <a:rPr lang="en-US" sz="2200" dirty="0"/>
              <a:t>Classifying data points as core, border or noise</a:t>
            </a:r>
          </a:p>
          <a:p>
            <a:pPr marL="628650" lvl="1" indent="-355600"/>
            <a:r>
              <a:rPr lang="en-US" sz="2200" dirty="0"/>
              <a:t>Incomplete clustering (not all data are members of a cluster)</a:t>
            </a:r>
          </a:p>
        </p:txBody>
      </p:sp>
      <p:grpSp>
        <p:nvGrpSpPr>
          <p:cNvPr id="19460" name="Group 37"/>
          <p:cNvGrpSpPr>
            <a:grpSpLocks/>
          </p:cNvGrpSpPr>
          <p:nvPr/>
        </p:nvGrpSpPr>
        <p:grpSpPr bwMode="auto">
          <a:xfrm>
            <a:off x="6804025" y="1700213"/>
            <a:ext cx="2187575" cy="2449512"/>
            <a:chOff x="4656" y="1114"/>
            <a:chExt cx="1056" cy="1190"/>
          </a:xfrm>
        </p:grpSpPr>
        <p:sp>
          <p:nvSpPr>
            <p:cNvPr id="19480" name="Oval 4"/>
            <p:cNvSpPr>
              <a:spLocks noChangeArrowheads="1"/>
            </p:cNvSpPr>
            <p:nvPr/>
          </p:nvSpPr>
          <p:spPr bwMode="auto">
            <a:xfrm>
              <a:off x="5136" y="1498"/>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19481" name="Oval 5"/>
            <p:cNvSpPr>
              <a:spLocks noChangeArrowheads="1"/>
            </p:cNvSpPr>
            <p:nvPr/>
          </p:nvSpPr>
          <p:spPr bwMode="auto">
            <a:xfrm>
              <a:off x="4944"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2" name="Oval 6"/>
            <p:cNvSpPr>
              <a:spLocks noChangeArrowheads="1"/>
            </p:cNvSpPr>
            <p:nvPr/>
          </p:nvSpPr>
          <p:spPr bwMode="auto">
            <a:xfrm>
              <a:off x="5232"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3" name="Oval 7"/>
            <p:cNvSpPr>
              <a:spLocks noChangeArrowheads="1"/>
            </p:cNvSpPr>
            <p:nvPr/>
          </p:nvSpPr>
          <p:spPr bwMode="auto">
            <a:xfrm>
              <a:off x="4992" y="1498"/>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4" name="Oval 8"/>
            <p:cNvSpPr>
              <a:spLocks noChangeArrowheads="1"/>
            </p:cNvSpPr>
            <p:nvPr/>
          </p:nvSpPr>
          <p:spPr bwMode="auto">
            <a:xfrm>
              <a:off x="5088"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5" name="Oval 9"/>
            <p:cNvSpPr>
              <a:spLocks noChangeArrowheads="1"/>
            </p:cNvSpPr>
            <p:nvPr/>
          </p:nvSpPr>
          <p:spPr bwMode="auto">
            <a:xfrm>
              <a:off x="5280" y="15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6" name="Oval 10"/>
            <p:cNvSpPr>
              <a:spLocks noChangeArrowheads="1"/>
            </p:cNvSpPr>
            <p:nvPr/>
          </p:nvSpPr>
          <p:spPr bwMode="auto">
            <a:xfrm>
              <a:off x="5232" y="159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7" name="Oval 11"/>
            <p:cNvSpPr>
              <a:spLocks noChangeArrowheads="1"/>
            </p:cNvSpPr>
            <p:nvPr/>
          </p:nvSpPr>
          <p:spPr bwMode="auto">
            <a:xfrm>
              <a:off x="5424"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8" name="Oval 12"/>
            <p:cNvSpPr>
              <a:spLocks noChangeArrowheads="1"/>
            </p:cNvSpPr>
            <p:nvPr/>
          </p:nvSpPr>
          <p:spPr bwMode="auto">
            <a:xfrm>
              <a:off x="4992" y="18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9" name="Oval 13"/>
            <p:cNvSpPr>
              <a:spLocks noChangeArrowheads="1"/>
            </p:cNvSpPr>
            <p:nvPr/>
          </p:nvSpPr>
          <p:spPr bwMode="auto">
            <a:xfrm>
              <a:off x="5184" y="111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90" name="Oval 14"/>
            <p:cNvSpPr>
              <a:spLocks noChangeArrowheads="1"/>
            </p:cNvSpPr>
            <p:nvPr/>
          </p:nvSpPr>
          <p:spPr bwMode="auto">
            <a:xfrm>
              <a:off x="4878" y="1228"/>
              <a:ext cx="576" cy="576"/>
            </a:xfrm>
            <a:prstGeom prst="ellipse">
              <a:avLst/>
            </a:prstGeom>
            <a:noFill/>
            <a:ln w="9525">
              <a:solidFill>
                <a:schemeClr val="tx1"/>
              </a:solidFill>
              <a:round/>
              <a:headEnd/>
              <a:tailEnd/>
            </a:ln>
          </p:spPr>
          <p:txBody>
            <a:bodyPr wrap="none" anchor="ctr"/>
            <a:lstStyle/>
            <a:p>
              <a:endParaRPr lang="en-GB"/>
            </a:p>
          </p:txBody>
        </p:sp>
        <p:sp>
          <p:nvSpPr>
            <p:cNvPr id="19491" name="Line 15"/>
            <p:cNvSpPr>
              <a:spLocks noChangeShapeType="1"/>
            </p:cNvSpPr>
            <p:nvPr/>
          </p:nvSpPr>
          <p:spPr bwMode="auto">
            <a:xfrm>
              <a:off x="5172" y="1519"/>
              <a:ext cx="288" cy="0"/>
            </a:xfrm>
            <a:prstGeom prst="line">
              <a:avLst/>
            </a:prstGeom>
            <a:noFill/>
            <a:ln w="9525">
              <a:solidFill>
                <a:schemeClr val="tx1"/>
              </a:solidFill>
              <a:round/>
              <a:headEnd/>
              <a:tailEnd type="stealth" w="sm" len="med"/>
            </a:ln>
          </p:spPr>
          <p:txBody>
            <a:bodyPr/>
            <a:lstStyle/>
            <a:p>
              <a:endParaRPr lang="en-GB"/>
            </a:p>
          </p:txBody>
        </p:sp>
        <p:sp>
          <p:nvSpPr>
            <p:cNvPr id="19492" name="Text Box 34"/>
            <p:cNvSpPr txBox="1">
              <a:spLocks noChangeArrowheads="1"/>
            </p:cNvSpPr>
            <p:nvPr/>
          </p:nvSpPr>
          <p:spPr bwMode="auto">
            <a:xfrm>
              <a:off x="4656" y="1978"/>
              <a:ext cx="1056" cy="326"/>
            </a:xfrm>
            <a:prstGeom prst="rect">
              <a:avLst/>
            </a:prstGeom>
            <a:noFill/>
            <a:ln w="9525">
              <a:noFill/>
              <a:miter lim="800000"/>
              <a:headEnd/>
              <a:tailEnd/>
            </a:ln>
          </p:spPr>
          <p:txBody>
            <a:bodyPr>
              <a:spAutoFit/>
            </a:bodyPr>
            <a:lstStyle/>
            <a:p>
              <a:pPr algn="ctr"/>
              <a:r>
                <a:rPr lang="en-GB" sz="1400" b="1">
                  <a:latin typeface="Arial Narrow" pitchFamily="34" charset="0"/>
                </a:rPr>
                <a:t>Enough neighbours within the circle?</a:t>
              </a:r>
            </a:p>
          </p:txBody>
        </p:sp>
      </p:grpSp>
      <p:grpSp>
        <p:nvGrpSpPr>
          <p:cNvPr id="19461" name="Group 38"/>
          <p:cNvGrpSpPr>
            <a:grpSpLocks/>
          </p:cNvGrpSpPr>
          <p:nvPr/>
        </p:nvGrpSpPr>
        <p:grpSpPr bwMode="auto">
          <a:xfrm>
            <a:off x="6948488" y="4267200"/>
            <a:ext cx="2195512" cy="1898650"/>
            <a:chOff x="4704" y="2832"/>
            <a:chExt cx="1056" cy="1056"/>
          </a:xfrm>
        </p:grpSpPr>
        <p:sp>
          <p:nvSpPr>
            <p:cNvPr id="19462" name="Rectangle 18"/>
            <p:cNvSpPr>
              <a:spLocks noChangeArrowheads="1"/>
            </p:cNvSpPr>
            <p:nvPr/>
          </p:nvSpPr>
          <p:spPr bwMode="auto">
            <a:xfrm>
              <a:off x="4800" y="2832"/>
              <a:ext cx="336" cy="336"/>
            </a:xfrm>
            <a:prstGeom prst="rect">
              <a:avLst/>
            </a:prstGeom>
            <a:noFill/>
            <a:ln w="9525">
              <a:solidFill>
                <a:schemeClr val="tx1"/>
              </a:solidFill>
              <a:miter lim="800000"/>
              <a:headEnd/>
              <a:tailEnd/>
            </a:ln>
          </p:spPr>
          <p:txBody>
            <a:bodyPr wrap="none" anchor="ctr"/>
            <a:lstStyle/>
            <a:p>
              <a:endParaRPr lang="en-GB"/>
            </a:p>
          </p:txBody>
        </p:sp>
        <p:sp>
          <p:nvSpPr>
            <p:cNvPr id="19463" name="Rectangle 19"/>
            <p:cNvSpPr>
              <a:spLocks noChangeArrowheads="1"/>
            </p:cNvSpPr>
            <p:nvPr/>
          </p:nvSpPr>
          <p:spPr bwMode="auto">
            <a:xfrm>
              <a:off x="5136" y="2832"/>
              <a:ext cx="336" cy="336"/>
            </a:xfrm>
            <a:prstGeom prst="rect">
              <a:avLst/>
            </a:prstGeom>
            <a:noFill/>
            <a:ln w="9525">
              <a:solidFill>
                <a:schemeClr val="tx1"/>
              </a:solidFill>
              <a:miter lim="800000"/>
              <a:headEnd/>
              <a:tailEnd/>
            </a:ln>
          </p:spPr>
          <p:txBody>
            <a:bodyPr wrap="none" anchor="ctr"/>
            <a:lstStyle/>
            <a:p>
              <a:endParaRPr lang="en-GB"/>
            </a:p>
          </p:txBody>
        </p:sp>
        <p:sp>
          <p:nvSpPr>
            <p:cNvPr id="19464" name="Rectangle 20"/>
            <p:cNvSpPr>
              <a:spLocks noChangeArrowheads="1"/>
            </p:cNvSpPr>
            <p:nvPr/>
          </p:nvSpPr>
          <p:spPr bwMode="auto">
            <a:xfrm>
              <a:off x="4800" y="3168"/>
              <a:ext cx="336" cy="336"/>
            </a:xfrm>
            <a:prstGeom prst="rect">
              <a:avLst/>
            </a:prstGeom>
            <a:noFill/>
            <a:ln w="9525">
              <a:solidFill>
                <a:schemeClr val="tx1"/>
              </a:solidFill>
              <a:miter lim="800000"/>
              <a:headEnd/>
              <a:tailEnd/>
            </a:ln>
          </p:spPr>
          <p:txBody>
            <a:bodyPr wrap="none" anchor="ctr"/>
            <a:lstStyle/>
            <a:p>
              <a:endParaRPr lang="en-GB"/>
            </a:p>
          </p:txBody>
        </p:sp>
        <p:sp>
          <p:nvSpPr>
            <p:cNvPr id="19465" name="Oval 21"/>
            <p:cNvSpPr>
              <a:spLocks noChangeArrowheads="1"/>
            </p:cNvSpPr>
            <p:nvPr/>
          </p:nvSpPr>
          <p:spPr bwMode="auto">
            <a:xfrm>
              <a:off x="4848"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6" name="Oval 22"/>
            <p:cNvSpPr>
              <a:spLocks noChangeArrowheads="1"/>
            </p:cNvSpPr>
            <p:nvPr/>
          </p:nvSpPr>
          <p:spPr bwMode="auto">
            <a:xfrm>
              <a:off x="4824" y="29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7" name="Oval 23"/>
            <p:cNvSpPr>
              <a:spLocks noChangeArrowheads="1"/>
            </p:cNvSpPr>
            <p:nvPr/>
          </p:nvSpPr>
          <p:spPr bwMode="auto">
            <a:xfrm>
              <a:off x="4920" y="286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8" name="Oval 24"/>
            <p:cNvSpPr>
              <a:spLocks noChangeArrowheads="1"/>
            </p:cNvSpPr>
            <p:nvPr/>
          </p:nvSpPr>
          <p:spPr bwMode="auto">
            <a:xfrm>
              <a:off x="5040"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9" name="Oval 25"/>
            <p:cNvSpPr>
              <a:spLocks noChangeArrowheads="1"/>
            </p:cNvSpPr>
            <p:nvPr/>
          </p:nvSpPr>
          <p:spPr bwMode="auto">
            <a:xfrm>
              <a:off x="4896" y="29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0" name="Oval 26"/>
            <p:cNvSpPr>
              <a:spLocks noChangeArrowheads="1"/>
            </p:cNvSpPr>
            <p:nvPr/>
          </p:nvSpPr>
          <p:spPr bwMode="auto">
            <a:xfrm>
              <a:off x="4980" y="295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1" name="Oval 27"/>
            <p:cNvSpPr>
              <a:spLocks noChangeArrowheads="1"/>
            </p:cNvSpPr>
            <p:nvPr/>
          </p:nvSpPr>
          <p:spPr bwMode="auto">
            <a:xfrm>
              <a:off x="5328" y="307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2" name="Oval 28"/>
            <p:cNvSpPr>
              <a:spLocks noChangeArrowheads="1"/>
            </p:cNvSpPr>
            <p:nvPr/>
          </p:nvSpPr>
          <p:spPr bwMode="auto">
            <a:xfrm>
              <a:off x="4896"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3" name="Oval 29"/>
            <p:cNvSpPr>
              <a:spLocks noChangeArrowheads="1"/>
            </p:cNvSpPr>
            <p:nvPr/>
          </p:nvSpPr>
          <p:spPr bwMode="auto">
            <a:xfrm>
              <a:off x="4944" y="300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4" name="Oval 30"/>
            <p:cNvSpPr>
              <a:spLocks noChangeArrowheads="1"/>
            </p:cNvSpPr>
            <p:nvPr/>
          </p:nvSpPr>
          <p:spPr bwMode="auto">
            <a:xfrm>
              <a:off x="4944" y="326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5" name="Oval 31"/>
            <p:cNvSpPr>
              <a:spLocks noChangeArrowheads="1"/>
            </p:cNvSpPr>
            <p:nvPr/>
          </p:nvSpPr>
          <p:spPr bwMode="auto">
            <a:xfrm>
              <a:off x="5328"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6" name="Oval 32"/>
            <p:cNvSpPr>
              <a:spLocks noChangeArrowheads="1"/>
            </p:cNvSpPr>
            <p:nvPr/>
          </p:nvSpPr>
          <p:spPr bwMode="auto">
            <a:xfrm>
              <a:off x="4848" y="321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7" name="Oval 33"/>
            <p:cNvSpPr>
              <a:spLocks noChangeArrowheads="1"/>
            </p:cNvSpPr>
            <p:nvPr/>
          </p:nvSpPr>
          <p:spPr bwMode="auto">
            <a:xfrm>
              <a:off x="4896" y="331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8" name="Text Box 35"/>
            <p:cNvSpPr txBox="1">
              <a:spLocks noChangeArrowheads="1"/>
            </p:cNvSpPr>
            <p:nvPr/>
          </p:nvSpPr>
          <p:spPr bwMode="auto">
            <a:xfrm>
              <a:off x="4704" y="3562"/>
              <a:ext cx="1056" cy="326"/>
            </a:xfrm>
            <a:prstGeom prst="rect">
              <a:avLst/>
            </a:prstGeom>
            <a:noFill/>
            <a:ln w="9525">
              <a:noFill/>
              <a:miter lim="800000"/>
              <a:headEnd/>
              <a:tailEnd/>
            </a:ln>
          </p:spPr>
          <p:txBody>
            <a:bodyPr>
              <a:spAutoFit/>
            </a:bodyPr>
            <a:lstStyle/>
            <a:p>
              <a:pPr algn="ctr"/>
              <a:r>
                <a:rPr lang="en-GB" sz="1400" b="1">
                  <a:latin typeface="Arial Narrow" pitchFamily="34" charset="0"/>
                </a:rPr>
                <a:t>Dense and sparse regions</a:t>
              </a:r>
            </a:p>
          </p:txBody>
        </p:sp>
        <p:sp>
          <p:nvSpPr>
            <p:cNvPr id="19479" name="Oval 36"/>
            <p:cNvSpPr>
              <a:spLocks noChangeArrowheads="1"/>
            </p:cNvSpPr>
            <p:nvPr/>
          </p:nvSpPr>
          <p:spPr bwMode="auto">
            <a:xfrm>
              <a:off x="4848" y="3072"/>
              <a:ext cx="48" cy="48"/>
            </a:xfrm>
            <a:prstGeom prst="ellipse">
              <a:avLst/>
            </a:prstGeom>
            <a:solidFill>
              <a:srgbClr val="0033CC"/>
            </a:solidFill>
            <a:ln w="9525">
              <a:solidFill>
                <a:schemeClr val="tx1"/>
              </a:solidFill>
              <a:round/>
              <a:headEnd/>
              <a:tailEnd/>
            </a:ln>
          </p:spPr>
          <p:txBody>
            <a:bodyPr wrap="none" anchor="ctr"/>
            <a:lstStyle/>
            <a:p>
              <a:endParaRPr lang="en-GB"/>
            </a:p>
          </p:txBody>
        </p:sp>
      </p:gr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26"/>
          <p:cNvSpPr>
            <a:spLocks noGrp="1" noChangeArrowheads="1"/>
          </p:cNvSpPr>
          <p:nvPr>
            <p:ph type="title" idx="4294967295"/>
          </p:nvPr>
        </p:nvSpPr>
        <p:spPr>
          <a:xfrm>
            <a:off x="285720" y="285728"/>
            <a:ext cx="7272338" cy="523857"/>
          </a:xfrm>
        </p:spPr>
        <p:txBody>
          <a:bodyPr/>
          <a:lstStyle/>
          <a:p>
            <a:r>
              <a:rPr lang="en-GB" sz="3600" b="1" dirty="0"/>
              <a:t>DBSCAN Algorithm</a:t>
            </a:r>
            <a:endParaRPr lang="en-GB" sz="3600" dirty="0"/>
          </a:p>
        </p:txBody>
      </p:sp>
      <p:sp>
        <p:nvSpPr>
          <p:cNvPr id="20483" name="Rectangle 1027"/>
          <p:cNvSpPr>
            <a:spLocks noGrp="1" noChangeArrowheads="1"/>
          </p:cNvSpPr>
          <p:nvPr>
            <p:ph type="body" idx="4294967295"/>
          </p:nvPr>
        </p:nvSpPr>
        <p:spPr>
          <a:xfrm>
            <a:off x="428596" y="1071546"/>
            <a:ext cx="5554663" cy="4724400"/>
          </a:xfrm>
        </p:spPr>
        <p:txBody>
          <a:bodyPr/>
          <a:lstStyle/>
          <a:p>
            <a:pPr marL="273050" indent="-273050">
              <a:lnSpc>
                <a:spcPct val="90000"/>
              </a:lnSpc>
            </a:pPr>
            <a:r>
              <a:rPr lang="en-GB" sz="2800" b="1" dirty="0"/>
              <a:t>Types of Data Points</a:t>
            </a:r>
          </a:p>
          <a:p>
            <a:pPr marL="628650" lvl="1" indent="-355600">
              <a:lnSpc>
                <a:spcPct val="90000"/>
              </a:lnSpc>
            </a:pPr>
            <a:r>
              <a:rPr lang="en-US" sz="2400" dirty="0"/>
              <a:t>Given:</a:t>
            </a:r>
          </a:p>
          <a:p>
            <a:pPr marL="1047750" lvl="2">
              <a:lnSpc>
                <a:spcPct val="90000"/>
              </a:lnSpc>
            </a:pPr>
            <a:r>
              <a:rPr lang="en-US" sz="2000" dirty="0" err="1"/>
              <a:t>Eps</a:t>
            </a:r>
            <a:r>
              <a:rPr lang="en-US" sz="2000" dirty="0"/>
              <a:t>: the radius</a:t>
            </a:r>
          </a:p>
          <a:p>
            <a:pPr marL="1047750" lvl="2">
              <a:lnSpc>
                <a:spcPct val="90000"/>
              </a:lnSpc>
              <a:spcAft>
                <a:spcPts val="4200"/>
              </a:spcAft>
            </a:pPr>
            <a:r>
              <a:rPr lang="en-US" sz="2000" dirty="0" err="1"/>
              <a:t>MinPts</a:t>
            </a:r>
            <a:r>
              <a:rPr lang="en-US" sz="2000" dirty="0"/>
              <a:t>: the minimum number of data points within </a:t>
            </a:r>
            <a:r>
              <a:rPr lang="en-US" sz="2000" dirty="0" err="1"/>
              <a:t>Eps</a:t>
            </a:r>
            <a:endParaRPr lang="en-US" sz="2000" dirty="0"/>
          </a:p>
          <a:p>
            <a:pPr marL="628650" lvl="1" indent="-355600">
              <a:lnSpc>
                <a:spcPct val="90000"/>
              </a:lnSpc>
            </a:pPr>
            <a:r>
              <a:rPr lang="en-US" sz="2400" dirty="0"/>
              <a:t>Core point c: </a:t>
            </a:r>
            <a:r>
              <a:rPr lang="en-US" sz="2000" dirty="0"/>
              <a:t>|</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Border point b: </a:t>
            </a:r>
            <a:r>
              <a:rPr lang="en-US" sz="2000" dirty="0"/>
              <a:t>|</a:t>
            </a:r>
            <a:r>
              <a:rPr lang="en-US" sz="2000" dirty="0" err="1"/>
              <a:t>N</a:t>
            </a:r>
            <a:r>
              <a:rPr lang="en-US" sz="2000" baseline="-25000" dirty="0" err="1"/>
              <a:t>Eps</a:t>
            </a:r>
            <a:r>
              <a:rPr lang="en-US" sz="2000" dirty="0"/>
              <a:t>(b)| </a:t>
            </a:r>
            <a:r>
              <a:rPr lang="en-US" sz="2000" dirty="0">
                <a:sym typeface="Symbol" pitchFamily="18" charset="2"/>
              </a:rPr>
              <a:t>&lt; </a:t>
            </a:r>
            <a:r>
              <a:rPr lang="en-US" sz="2000" dirty="0" err="1"/>
              <a:t>MinPts</a:t>
            </a:r>
            <a:r>
              <a:rPr lang="en-US" sz="2000" dirty="0">
                <a:sym typeface="Symbol" pitchFamily="18" charset="2"/>
              </a:rPr>
              <a:t> and</a:t>
            </a:r>
            <a:r>
              <a:rPr lang="en-US" sz="2000" dirty="0"/>
              <a:t> </a:t>
            </a:r>
          </a:p>
          <a:p>
            <a:pPr marL="628650" lvl="1" indent="-355600">
              <a:lnSpc>
                <a:spcPct val="90000"/>
              </a:lnSpc>
              <a:buFontTx/>
              <a:buNone/>
            </a:pPr>
            <a:r>
              <a:rPr lang="en-US" sz="2000" dirty="0"/>
              <a:t>	b </a:t>
            </a:r>
            <a:r>
              <a:rPr lang="en-US" sz="2000" dirty="0">
                <a:sym typeface="Symbol" pitchFamily="18" charset="2"/>
              </a:rPr>
              <a:t> </a:t>
            </a:r>
            <a:r>
              <a:rPr lang="en-US" sz="2000" dirty="0" err="1"/>
              <a:t>N</a:t>
            </a:r>
            <a:r>
              <a:rPr lang="en-US" sz="2000" baseline="-25000" dirty="0" err="1"/>
              <a:t>Eps</a:t>
            </a:r>
            <a:r>
              <a:rPr lang="en-US" sz="2000" dirty="0"/>
              <a:t>(c) </a:t>
            </a:r>
            <a:r>
              <a:rPr lang="en-US" sz="2000" dirty="0">
                <a:sym typeface="Symbol" pitchFamily="18" charset="2"/>
              </a:rPr>
              <a:t>and</a:t>
            </a:r>
            <a:r>
              <a:rPr lang="en-US" sz="2000" dirty="0"/>
              <a:t> |</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Noise point n: </a:t>
            </a:r>
            <a:r>
              <a:rPr lang="en-US" sz="2000" dirty="0"/>
              <a:t>Outside </a:t>
            </a:r>
            <a:r>
              <a:rPr lang="en-US" sz="2000" dirty="0" err="1"/>
              <a:t>Eps</a:t>
            </a:r>
            <a:r>
              <a:rPr lang="en-US" sz="2000" dirty="0"/>
              <a:t> of any core and |</a:t>
            </a:r>
            <a:r>
              <a:rPr lang="en-US" sz="2000" dirty="0" err="1"/>
              <a:t>N</a:t>
            </a:r>
            <a:r>
              <a:rPr lang="en-US" sz="2000" baseline="-25000" dirty="0" err="1"/>
              <a:t>Eps</a:t>
            </a:r>
            <a:r>
              <a:rPr lang="en-US" sz="2000" dirty="0"/>
              <a:t>(n)| </a:t>
            </a:r>
            <a:r>
              <a:rPr lang="en-US" sz="2000" dirty="0">
                <a:sym typeface="Symbol" pitchFamily="18" charset="2"/>
              </a:rPr>
              <a:t>&lt; </a:t>
            </a:r>
            <a:r>
              <a:rPr lang="en-US" sz="2000" dirty="0" err="1"/>
              <a:t>MinPts</a:t>
            </a:r>
            <a:endParaRPr lang="en-US" sz="2000" dirty="0"/>
          </a:p>
        </p:txBody>
      </p:sp>
      <p:grpSp>
        <p:nvGrpSpPr>
          <p:cNvPr id="20484" name="Group 45"/>
          <p:cNvGrpSpPr>
            <a:grpSpLocks/>
          </p:cNvGrpSpPr>
          <p:nvPr/>
        </p:nvGrpSpPr>
        <p:grpSpPr bwMode="auto">
          <a:xfrm>
            <a:off x="6300788" y="3651250"/>
            <a:ext cx="2592387" cy="1649413"/>
            <a:chOff x="7106543" y="3960068"/>
            <a:chExt cx="1785937" cy="1190625"/>
          </a:xfrm>
        </p:grpSpPr>
        <p:sp>
          <p:nvSpPr>
            <p:cNvPr id="20500" name="Oval 4"/>
            <p:cNvSpPr>
              <a:spLocks noChangeArrowheads="1"/>
            </p:cNvSpPr>
            <p:nvPr/>
          </p:nvSpPr>
          <p:spPr bwMode="auto">
            <a:xfrm>
              <a:off x="8498780" y="43744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1" name="Oval 5"/>
            <p:cNvSpPr>
              <a:spLocks noChangeArrowheads="1"/>
            </p:cNvSpPr>
            <p:nvPr/>
          </p:nvSpPr>
          <p:spPr bwMode="auto">
            <a:xfrm>
              <a:off x="8270180" y="45268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2" name="Oval 6"/>
            <p:cNvSpPr>
              <a:spLocks noChangeArrowheads="1"/>
            </p:cNvSpPr>
            <p:nvPr/>
          </p:nvSpPr>
          <p:spPr bwMode="auto">
            <a:xfrm>
              <a:off x="8574980" y="46030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3" name="Oval 7"/>
            <p:cNvSpPr>
              <a:spLocks noChangeArrowheads="1"/>
            </p:cNvSpPr>
            <p:nvPr/>
          </p:nvSpPr>
          <p:spPr bwMode="auto">
            <a:xfrm>
              <a:off x="8193980" y="4298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4" name="Oval 8"/>
            <p:cNvSpPr>
              <a:spLocks noChangeArrowheads="1"/>
            </p:cNvSpPr>
            <p:nvPr/>
          </p:nvSpPr>
          <p:spPr bwMode="auto">
            <a:xfrm>
              <a:off x="8270180" y="47554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5" name="Oval 9"/>
            <p:cNvSpPr>
              <a:spLocks noChangeArrowheads="1"/>
            </p:cNvSpPr>
            <p:nvPr/>
          </p:nvSpPr>
          <p:spPr bwMode="auto">
            <a:xfrm>
              <a:off x="8020943" y="4728418"/>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6" name="Oval 10"/>
            <p:cNvSpPr>
              <a:spLocks noChangeArrowheads="1"/>
            </p:cNvSpPr>
            <p:nvPr/>
          </p:nvSpPr>
          <p:spPr bwMode="auto">
            <a:xfrm>
              <a:off x="8422580" y="4679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7" name="Oval 11"/>
            <p:cNvSpPr>
              <a:spLocks noChangeArrowheads="1"/>
            </p:cNvSpPr>
            <p:nvPr/>
          </p:nvSpPr>
          <p:spPr bwMode="auto">
            <a:xfrm>
              <a:off x="7431980" y="47554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08" name="Oval 12"/>
            <p:cNvSpPr>
              <a:spLocks noChangeArrowheads="1"/>
            </p:cNvSpPr>
            <p:nvPr/>
          </p:nvSpPr>
          <p:spPr bwMode="auto">
            <a:xfrm>
              <a:off x="7997130" y="42601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9" name="Oval 13"/>
            <p:cNvSpPr>
              <a:spLocks noChangeArrowheads="1"/>
            </p:cNvSpPr>
            <p:nvPr/>
          </p:nvSpPr>
          <p:spPr bwMode="auto">
            <a:xfrm>
              <a:off x="7944743" y="4195018"/>
              <a:ext cx="719137" cy="719138"/>
            </a:xfrm>
            <a:prstGeom prst="ellipse">
              <a:avLst/>
            </a:prstGeom>
            <a:noFill/>
            <a:ln w="9525">
              <a:solidFill>
                <a:schemeClr val="tx1"/>
              </a:solidFill>
              <a:round/>
              <a:headEnd/>
              <a:tailEnd/>
            </a:ln>
          </p:spPr>
          <p:txBody>
            <a:bodyPr wrap="none" anchor="ctr"/>
            <a:lstStyle/>
            <a:p>
              <a:endParaRPr lang="en-GB"/>
            </a:p>
          </p:txBody>
        </p:sp>
        <p:sp>
          <p:nvSpPr>
            <p:cNvPr id="20510" name="Oval 14"/>
            <p:cNvSpPr>
              <a:spLocks noChangeArrowheads="1"/>
            </p:cNvSpPr>
            <p:nvPr/>
          </p:nvSpPr>
          <p:spPr bwMode="auto">
            <a:xfrm>
              <a:off x="7679630" y="4417268"/>
              <a:ext cx="719138" cy="719138"/>
            </a:xfrm>
            <a:prstGeom prst="ellipse">
              <a:avLst/>
            </a:prstGeom>
            <a:noFill/>
            <a:ln w="9525">
              <a:solidFill>
                <a:schemeClr val="tx1"/>
              </a:solidFill>
              <a:round/>
              <a:headEnd/>
              <a:tailEnd/>
            </a:ln>
          </p:spPr>
          <p:txBody>
            <a:bodyPr wrap="none" anchor="ctr"/>
            <a:lstStyle/>
            <a:p>
              <a:endParaRPr lang="en-GB"/>
            </a:p>
          </p:txBody>
        </p:sp>
        <p:sp>
          <p:nvSpPr>
            <p:cNvPr id="20511" name="Oval 15"/>
            <p:cNvSpPr>
              <a:spLocks noChangeArrowheads="1"/>
            </p:cNvSpPr>
            <p:nvPr/>
          </p:nvSpPr>
          <p:spPr bwMode="auto">
            <a:xfrm>
              <a:off x="7673280" y="3960068"/>
              <a:ext cx="719138" cy="719138"/>
            </a:xfrm>
            <a:prstGeom prst="ellipse">
              <a:avLst/>
            </a:prstGeom>
            <a:noFill/>
            <a:ln w="9525">
              <a:solidFill>
                <a:schemeClr val="tx1"/>
              </a:solidFill>
              <a:round/>
              <a:headEnd/>
              <a:tailEnd/>
            </a:ln>
          </p:spPr>
          <p:txBody>
            <a:bodyPr wrap="none" anchor="ctr"/>
            <a:lstStyle/>
            <a:p>
              <a:endParaRPr lang="en-GB"/>
            </a:p>
          </p:txBody>
        </p:sp>
        <p:sp>
          <p:nvSpPr>
            <p:cNvPr id="20512" name="Oval 16"/>
            <p:cNvSpPr>
              <a:spLocks noChangeArrowheads="1"/>
            </p:cNvSpPr>
            <p:nvPr/>
          </p:nvSpPr>
          <p:spPr bwMode="auto">
            <a:xfrm>
              <a:off x="7106543" y="4431556"/>
              <a:ext cx="719137" cy="719137"/>
            </a:xfrm>
            <a:prstGeom prst="ellipse">
              <a:avLst/>
            </a:prstGeom>
            <a:noFill/>
            <a:ln w="9525">
              <a:solidFill>
                <a:schemeClr val="tx1"/>
              </a:solidFill>
              <a:round/>
              <a:headEnd/>
              <a:tailEnd/>
            </a:ln>
          </p:spPr>
          <p:txBody>
            <a:bodyPr wrap="none" anchor="ctr"/>
            <a:lstStyle/>
            <a:p>
              <a:endParaRPr lang="en-GB"/>
            </a:p>
          </p:txBody>
        </p:sp>
        <p:sp>
          <p:nvSpPr>
            <p:cNvPr id="20513" name="Oval 17"/>
            <p:cNvSpPr>
              <a:spLocks noChangeArrowheads="1"/>
            </p:cNvSpPr>
            <p:nvPr/>
          </p:nvSpPr>
          <p:spPr bwMode="auto">
            <a:xfrm>
              <a:off x="7584380" y="45268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14" name="Oval 19"/>
            <p:cNvSpPr>
              <a:spLocks noChangeArrowheads="1"/>
            </p:cNvSpPr>
            <p:nvPr/>
          </p:nvSpPr>
          <p:spPr bwMode="auto">
            <a:xfrm>
              <a:off x="84987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5" name="Oval 20"/>
            <p:cNvSpPr>
              <a:spLocks noChangeArrowheads="1"/>
            </p:cNvSpPr>
            <p:nvPr/>
          </p:nvSpPr>
          <p:spPr bwMode="auto">
            <a:xfrm>
              <a:off x="8727380" y="44506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6" name="Oval 21"/>
            <p:cNvSpPr>
              <a:spLocks noChangeArrowheads="1"/>
            </p:cNvSpPr>
            <p:nvPr/>
          </p:nvSpPr>
          <p:spPr bwMode="auto">
            <a:xfrm>
              <a:off x="87273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7" name="Oval 22"/>
            <p:cNvSpPr>
              <a:spLocks noChangeArrowheads="1"/>
            </p:cNvSpPr>
            <p:nvPr/>
          </p:nvSpPr>
          <p:spPr bwMode="auto">
            <a:xfrm>
              <a:off x="8173343" y="4042618"/>
              <a:ext cx="719137" cy="719138"/>
            </a:xfrm>
            <a:prstGeom prst="ellipse">
              <a:avLst/>
            </a:prstGeom>
            <a:noFill/>
            <a:ln w="9525">
              <a:solidFill>
                <a:schemeClr val="tx1"/>
              </a:solidFill>
              <a:round/>
              <a:headEnd/>
              <a:tailEnd/>
            </a:ln>
          </p:spPr>
          <p:txBody>
            <a:bodyPr wrap="none" anchor="ctr"/>
            <a:lstStyle/>
            <a:p>
              <a:endParaRPr lang="en-GB"/>
            </a:p>
          </p:txBody>
        </p:sp>
      </p:grpSp>
      <p:grpSp>
        <p:nvGrpSpPr>
          <p:cNvPr id="20485" name="Group 23"/>
          <p:cNvGrpSpPr>
            <a:grpSpLocks/>
          </p:cNvGrpSpPr>
          <p:nvPr/>
        </p:nvGrpSpPr>
        <p:grpSpPr bwMode="auto">
          <a:xfrm>
            <a:off x="6227763" y="5537200"/>
            <a:ext cx="733425" cy="366713"/>
            <a:chOff x="4272" y="3592"/>
            <a:chExt cx="462" cy="231"/>
          </a:xfrm>
        </p:grpSpPr>
        <p:sp>
          <p:nvSpPr>
            <p:cNvPr id="20498" name="Oval 24"/>
            <p:cNvSpPr>
              <a:spLocks noChangeArrowheads="1"/>
            </p:cNvSpPr>
            <p:nvPr/>
          </p:nvSpPr>
          <p:spPr bwMode="auto">
            <a:xfrm>
              <a:off x="4272" y="3696"/>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9" name="Text Box 25"/>
            <p:cNvSpPr txBox="1">
              <a:spLocks noChangeArrowheads="1"/>
            </p:cNvSpPr>
            <p:nvPr/>
          </p:nvSpPr>
          <p:spPr bwMode="auto">
            <a:xfrm>
              <a:off x="4296" y="3592"/>
              <a:ext cx="438" cy="231"/>
            </a:xfrm>
            <a:prstGeom prst="rect">
              <a:avLst/>
            </a:prstGeom>
            <a:noFill/>
            <a:ln w="9525">
              <a:noFill/>
              <a:miter lim="800000"/>
              <a:headEnd/>
              <a:tailEnd/>
            </a:ln>
          </p:spPr>
          <p:txBody>
            <a:bodyPr wrap="none">
              <a:spAutoFit/>
            </a:bodyPr>
            <a:lstStyle/>
            <a:p>
              <a:r>
                <a:rPr lang="en-GB" b="1">
                  <a:latin typeface="Arial Narrow" pitchFamily="34" charset="0"/>
                </a:rPr>
                <a:t>Noise</a:t>
              </a:r>
            </a:p>
          </p:txBody>
        </p:sp>
      </p:grpSp>
      <p:grpSp>
        <p:nvGrpSpPr>
          <p:cNvPr id="20486" name="Group 26"/>
          <p:cNvGrpSpPr>
            <a:grpSpLocks/>
          </p:cNvGrpSpPr>
          <p:nvPr/>
        </p:nvGrpSpPr>
        <p:grpSpPr bwMode="auto">
          <a:xfrm>
            <a:off x="7164388" y="5557838"/>
            <a:ext cx="817562" cy="366712"/>
            <a:chOff x="4755" y="3592"/>
            <a:chExt cx="515" cy="231"/>
          </a:xfrm>
        </p:grpSpPr>
        <p:sp>
          <p:nvSpPr>
            <p:cNvPr id="20496" name="Oval 27"/>
            <p:cNvSpPr>
              <a:spLocks noChangeArrowheads="1"/>
            </p:cNvSpPr>
            <p:nvPr/>
          </p:nvSpPr>
          <p:spPr bwMode="auto">
            <a:xfrm>
              <a:off x="4755" y="3696"/>
              <a:ext cx="48" cy="48"/>
            </a:xfrm>
            <a:prstGeom prst="ellipse">
              <a:avLst/>
            </a:prstGeom>
            <a:solidFill>
              <a:srgbClr val="FF9900"/>
            </a:solidFill>
            <a:ln w="9525">
              <a:solidFill>
                <a:schemeClr val="tx1"/>
              </a:solidFill>
              <a:round/>
              <a:headEnd/>
              <a:tailEnd/>
            </a:ln>
          </p:spPr>
          <p:txBody>
            <a:bodyPr wrap="none" anchor="ctr"/>
            <a:lstStyle/>
            <a:p>
              <a:endParaRPr lang="en-GB"/>
            </a:p>
          </p:txBody>
        </p:sp>
        <p:sp>
          <p:nvSpPr>
            <p:cNvPr id="20497" name="Text Box 28"/>
            <p:cNvSpPr txBox="1">
              <a:spLocks noChangeArrowheads="1"/>
            </p:cNvSpPr>
            <p:nvPr/>
          </p:nvSpPr>
          <p:spPr bwMode="auto">
            <a:xfrm>
              <a:off x="4767" y="3592"/>
              <a:ext cx="503" cy="231"/>
            </a:xfrm>
            <a:prstGeom prst="rect">
              <a:avLst/>
            </a:prstGeom>
            <a:noFill/>
            <a:ln w="9525">
              <a:noFill/>
              <a:miter lim="800000"/>
              <a:headEnd/>
              <a:tailEnd/>
            </a:ln>
          </p:spPr>
          <p:txBody>
            <a:bodyPr wrap="none">
              <a:spAutoFit/>
            </a:bodyPr>
            <a:lstStyle/>
            <a:p>
              <a:r>
                <a:rPr lang="en-GB" b="1">
                  <a:latin typeface="Arial Narrow" pitchFamily="34" charset="0"/>
                </a:rPr>
                <a:t>Border</a:t>
              </a:r>
            </a:p>
          </p:txBody>
        </p:sp>
      </p:grpSp>
      <p:grpSp>
        <p:nvGrpSpPr>
          <p:cNvPr id="20487" name="Group 29"/>
          <p:cNvGrpSpPr>
            <a:grpSpLocks/>
          </p:cNvGrpSpPr>
          <p:nvPr/>
        </p:nvGrpSpPr>
        <p:grpSpPr bwMode="auto">
          <a:xfrm>
            <a:off x="8199438" y="5562600"/>
            <a:ext cx="635000" cy="366713"/>
            <a:chOff x="5232" y="3592"/>
            <a:chExt cx="400" cy="231"/>
          </a:xfrm>
        </p:grpSpPr>
        <p:sp>
          <p:nvSpPr>
            <p:cNvPr id="20494" name="Oval 30"/>
            <p:cNvSpPr>
              <a:spLocks noChangeArrowheads="1"/>
            </p:cNvSpPr>
            <p:nvPr/>
          </p:nvSpPr>
          <p:spPr bwMode="auto">
            <a:xfrm>
              <a:off x="5232" y="369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20495" name="Text Box 31"/>
            <p:cNvSpPr txBox="1">
              <a:spLocks noChangeArrowheads="1"/>
            </p:cNvSpPr>
            <p:nvPr/>
          </p:nvSpPr>
          <p:spPr bwMode="auto">
            <a:xfrm>
              <a:off x="5247" y="3592"/>
              <a:ext cx="385" cy="231"/>
            </a:xfrm>
            <a:prstGeom prst="rect">
              <a:avLst/>
            </a:prstGeom>
            <a:noFill/>
            <a:ln w="9525">
              <a:noFill/>
              <a:miter lim="800000"/>
              <a:headEnd/>
              <a:tailEnd/>
            </a:ln>
          </p:spPr>
          <p:txBody>
            <a:bodyPr wrap="none">
              <a:spAutoFit/>
            </a:bodyPr>
            <a:lstStyle/>
            <a:p>
              <a:r>
                <a:rPr lang="en-GB" b="1">
                  <a:latin typeface="Arial Narrow" pitchFamily="34" charset="0"/>
                </a:rPr>
                <a:t>Core</a:t>
              </a:r>
            </a:p>
          </p:txBody>
        </p:sp>
      </p:grpSp>
      <p:sp>
        <p:nvSpPr>
          <p:cNvPr id="20489" name="Oval 14"/>
          <p:cNvSpPr>
            <a:spLocks noChangeArrowheads="1"/>
          </p:cNvSpPr>
          <p:nvPr/>
        </p:nvSpPr>
        <p:spPr bwMode="auto">
          <a:xfrm>
            <a:off x="7605713" y="2247900"/>
            <a:ext cx="935037" cy="863600"/>
          </a:xfrm>
          <a:prstGeom prst="ellipse">
            <a:avLst/>
          </a:prstGeom>
          <a:solidFill>
            <a:schemeClr val="bg1">
              <a:lumMod val="85000"/>
            </a:schemeClr>
          </a:solidFill>
          <a:ln w="9525">
            <a:solidFill>
              <a:schemeClr val="tx1"/>
            </a:solidFill>
            <a:round/>
            <a:headEnd/>
            <a:tailEnd/>
          </a:ln>
        </p:spPr>
        <p:txBody>
          <a:bodyPr wrap="none" anchor="ctr"/>
          <a:lstStyle/>
          <a:p>
            <a:endParaRPr lang="en-GB"/>
          </a:p>
        </p:txBody>
      </p:sp>
      <p:sp>
        <p:nvSpPr>
          <p:cNvPr id="2" name="Oval 9"/>
          <p:cNvSpPr>
            <a:spLocks noChangeArrowheads="1"/>
          </p:cNvSpPr>
          <p:nvPr/>
        </p:nvSpPr>
        <p:spPr bwMode="auto">
          <a:xfrm>
            <a:off x="8027988" y="263683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0" name="TextBox 32"/>
          <p:cNvSpPr txBox="1">
            <a:spLocks noChangeArrowheads="1"/>
          </p:cNvSpPr>
          <p:nvPr/>
        </p:nvSpPr>
        <p:spPr bwMode="auto">
          <a:xfrm>
            <a:off x="7956550" y="2659063"/>
            <a:ext cx="241300" cy="338137"/>
          </a:xfrm>
          <a:prstGeom prst="rect">
            <a:avLst/>
          </a:prstGeom>
          <a:noFill/>
          <a:ln w="9525">
            <a:noFill/>
            <a:miter lim="800000"/>
            <a:headEnd/>
            <a:tailEnd/>
          </a:ln>
        </p:spPr>
        <p:txBody>
          <a:bodyPr wrap="none">
            <a:spAutoFit/>
          </a:bodyPr>
          <a:lstStyle/>
          <a:p>
            <a:r>
              <a:rPr lang="en-GB" sz="1600" b="1">
                <a:latin typeface="Arial Narrow" pitchFamily="34" charset="0"/>
              </a:rPr>
              <a:t>t</a:t>
            </a:r>
          </a:p>
        </p:txBody>
      </p:sp>
      <p:sp>
        <p:nvSpPr>
          <p:cNvPr id="20491" name="TextBox 43"/>
          <p:cNvSpPr txBox="1">
            <a:spLocks noChangeArrowheads="1"/>
          </p:cNvSpPr>
          <p:nvPr/>
        </p:nvSpPr>
        <p:spPr bwMode="auto">
          <a:xfrm>
            <a:off x="8037513" y="2368550"/>
            <a:ext cx="492125" cy="339725"/>
          </a:xfrm>
          <a:prstGeom prst="rect">
            <a:avLst/>
          </a:prstGeom>
          <a:noFill/>
          <a:ln w="9525">
            <a:noFill/>
            <a:miter lim="800000"/>
            <a:headEnd/>
            <a:tailEnd/>
          </a:ln>
        </p:spPr>
        <p:txBody>
          <a:bodyPr wrap="none">
            <a:spAutoFit/>
          </a:bodyPr>
          <a:lstStyle/>
          <a:p>
            <a:r>
              <a:rPr lang="en-GB" sz="1600" b="1">
                <a:latin typeface="Arial Narrow" pitchFamily="34" charset="0"/>
              </a:rPr>
              <a:t>Eps</a:t>
            </a:r>
          </a:p>
        </p:txBody>
      </p:sp>
      <p:sp>
        <p:nvSpPr>
          <p:cNvPr id="45" name="Rectangular Callout 44"/>
          <p:cNvSpPr/>
          <p:nvPr/>
        </p:nvSpPr>
        <p:spPr>
          <a:xfrm>
            <a:off x="6588125" y="1989138"/>
            <a:ext cx="936625" cy="503237"/>
          </a:xfrm>
          <a:prstGeom prst="wedgeRectCallout">
            <a:avLst>
              <a:gd name="adj1" fmla="val 83299"/>
              <a:gd name="adj2" fmla="val 91594"/>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solidFill>
                  <a:schemeClr val="tx1"/>
                </a:solidFill>
                <a:latin typeface="Arial" charset="0"/>
              </a:rPr>
              <a:t>N</a:t>
            </a:r>
            <a:r>
              <a:rPr lang="en-US" baseline="-25000">
                <a:solidFill>
                  <a:schemeClr val="tx1"/>
                </a:solidFill>
                <a:latin typeface="Arial" charset="0"/>
              </a:rPr>
              <a:t>Eps</a:t>
            </a:r>
            <a:r>
              <a:rPr lang="en-US">
                <a:solidFill>
                  <a:schemeClr val="tx1"/>
                </a:solidFill>
                <a:latin typeface="Arial" charset="0"/>
              </a:rPr>
              <a:t>(t)</a:t>
            </a:r>
            <a:endParaRPr lang="en-GB">
              <a:solidFill>
                <a:schemeClr val="tx1"/>
              </a:solidFill>
              <a:latin typeface="Arial" charset="0"/>
            </a:endParaRPr>
          </a:p>
        </p:txBody>
      </p:sp>
      <p:cxnSp>
        <p:nvCxnSpPr>
          <p:cNvPr id="40" name="Straight Arrow Connector 39"/>
          <p:cNvCxnSpPr>
            <a:endCxn id="20489" idx="6"/>
          </p:cNvCxnSpPr>
          <p:nvPr/>
        </p:nvCxnSpPr>
        <p:spPr>
          <a:xfrm>
            <a:off x="8077200" y="2674938"/>
            <a:ext cx="463550" cy="4762"/>
          </a:xfrm>
          <a:prstGeom prst="straightConnector1">
            <a:avLst/>
          </a:prstGeom>
          <a:ln>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idx="4294967295"/>
          </p:nvPr>
        </p:nvSpPr>
        <p:spPr>
          <a:xfrm>
            <a:off x="214282" y="214290"/>
            <a:ext cx="7272338" cy="595295"/>
          </a:xfrm>
        </p:spPr>
        <p:txBody>
          <a:bodyPr/>
          <a:lstStyle/>
          <a:p>
            <a:r>
              <a:rPr lang="en-GB" sz="3600" b="1" dirty="0"/>
              <a:t>DBSCAN Algorithm</a:t>
            </a:r>
            <a:endParaRPr lang="en-GB" sz="3600" dirty="0"/>
          </a:p>
        </p:txBody>
      </p:sp>
      <p:sp>
        <p:nvSpPr>
          <p:cNvPr id="21507" name="Rectangle 1027"/>
          <p:cNvSpPr>
            <a:spLocks noGrp="1" noChangeArrowheads="1"/>
          </p:cNvSpPr>
          <p:nvPr>
            <p:ph type="body" idx="4294967295"/>
          </p:nvPr>
        </p:nvSpPr>
        <p:spPr>
          <a:xfrm>
            <a:off x="428596" y="1071546"/>
            <a:ext cx="7848600" cy="1371600"/>
          </a:xfrm>
        </p:spPr>
        <p:txBody>
          <a:bodyPr/>
          <a:lstStyle/>
          <a:p>
            <a:pPr marL="273050" indent="-273050">
              <a:lnSpc>
                <a:spcPct val="90000"/>
              </a:lnSpc>
            </a:pPr>
            <a:r>
              <a:rPr lang="en-GB" sz="2800" b="1" dirty="0"/>
              <a:t>Density Reachable</a:t>
            </a:r>
          </a:p>
          <a:p>
            <a:pPr marL="471488" lvl="1" indent="-273050">
              <a:lnSpc>
                <a:spcPct val="90000"/>
              </a:lnSpc>
            </a:pPr>
            <a:r>
              <a:rPr lang="en-GB" sz="2400" b="1" dirty="0"/>
              <a:t>Density reachable</a:t>
            </a:r>
          </a:p>
          <a:p>
            <a:pPr marL="471488" lvl="1" indent="-273050">
              <a:lnSpc>
                <a:spcPct val="90000"/>
              </a:lnSpc>
            </a:pPr>
            <a:r>
              <a:rPr lang="en-GB" sz="2400" b="1" dirty="0"/>
              <a:t>Direct density reachable</a:t>
            </a:r>
          </a:p>
        </p:txBody>
      </p:sp>
      <p:sp>
        <p:nvSpPr>
          <p:cNvPr id="21508" name="Oval 32"/>
          <p:cNvSpPr>
            <a:spLocks noChangeArrowheads="1"/>
          </p:cNvSpPr>
          <p:nvPr/>
        </p:nvSpPr>
        <p:spPr bwMode="auto">
          <a:xfrm>
            <a:off x="5608638" y="3408363"/>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09" name="Oval 33"/>
          <p:cNvSpPr>
            <a:spLocks noChangeArrowheads="1"/>
          </p:cNvSpPr>
          <p:nvPr/>
        </p:nvSpPr>
        <p:spPr bwMode="auto">
          <a:xfrm>
            <a:off x="5237163"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0" name="Oval 34"/>
          <p:cNvSpPr>
            <a:spLocks noChangeArrowheads="1"/>
          </p:cNvSpPr>
          <p:nvPr/>
        </p:nvSpPr>
        <p:spPr bwMode="auto">
          <a:xfrm>
            <a:off x="5732463" y="3752850"/>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1" name="Oval 35"/>
          <p:cNvSpPr>
            <a:spLocks noChangeArrowheads="1"/>
          </p:cNvSpPr>
          <p:nvPr/>
        </p:nvSpPr>
        <p:spPr bwMode="auto">
          <a:xfrm>
            <a:off x="5113338" y="3292475"/>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2" name="Oval 37"/>
          <p:cNvSpPr>
            <a:spLocks noChangeArrowheads="1"/>
          </p:cNvSpPr>
          <p:nvPr/>
        </p:nvSpPr>
        <p:spPr bwMode="auto">
          <a:xfrm>
            <a:off x="4832350" y="39433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3" name="Oval 38"/>
          <p:cNvSpPr>
            <a:spLocks noChangeArrowheads="1"/>
          </p:cNvSpPr>
          <p:nvPr/>
        </p:nvSpPr>
        <p:spPr bwMode="auto">
          <a:xfrm>
            <a:off x="5484813" y="3868738"/>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4" name="Oval 39"/>
          <p:cNvSpPr>
            <a:spLocks noChangeArrowheads="1"/>
          </p:cNvSpPr>
          <p:nvPr/>
        </p:nvSpPr>
        <p:spPr bwMode="auto">
          <a:xfrm>
            <a:off x="3876675" y="3984625"/>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5" name="Oval 41"/>
          <p:cNvSpPr>
            <a:spLocks noChangeArrowheads="1"/>
          </p:cNvSpPr>
          <p:nvPr/>
        </p:nvSpPr>
        <p:spPr bwMode="auto">
          <a:xfrm>
            <a:off x="4708525" y="3136900"/>
            <a:ext cx="1168400" cy="1087438"/>
          </a:xfrm>
          <a:prstGeom prst="ellipse">
            <a:avLst/>
          </a:prstGeom>
          <a:noFill/>
          <a:ln w="9525">
            <a:solidFill>
              <a:schemeClr val="tx1"/>
            </a:solidFill>
            <a:round/>
            <a:headEnd/>
            <a:tailEnd/>
          </a:ln>
        </p:spPr>
        <p:txBody>
          <a:bodyPr wrap="none" anchor="ctr"/>
          <a:lstStyle/>
          <a:p>
            <a:endParaRPr lang="en-GB"/>
          </a:p>
        </p:txBody>
      </p:sp>
      <p:sp>
        <p:nvSpPr>
          <p:cNvPr id="21516" name="Oval 42"/>
          <p:cNvSpPr>
            <a:spLocks noChangeArrowheads="1"/>
          </p:cNvSpPr>
          <p:nvPr/>
        </p:nvSpPr>
        <p:spPr bwMode="auto">
          <a:xfrm>
            <a:off x="4278313" y="3471863"/>
            <a:ext cx="1168400" cy="1087437"/>
          </a:xfrm>
          <a:prstGeom prst="ellipse">
            <a:avLst/>
          </a:prstGeom>
          <a:noFill/>
          <a:ln w="9525">
            <a:solidFill>
              <a:schemeClr val="tx1"/>
            </a:solidFill>
            <a:round/>
            <a:headEnd/>
            <a:tailEnd/>
          </a:ln>
        </p:spPr>
        <p:txBody>
          <a:bodyPr wrap="none" anchor="ctr"/>
          <a:lstStyle/>
          <a:p>
            <a:endParaRPr lang="en-GB"/>
          </a:p>
        </p:txBody>
      </p:sp>
      <p:sp>
        <p:nvSpPr>
          <p:cNvPr id="21517" name="Oval 44"/>
          <p:cNvSpPr>
            <a:spLocks noChangeArrowheads="1"/>
          </p:cNvSpPr>
          <p:nvPr/>
        </p:nvSpPr>
        <p:spPr bwMode="auto">
          <a:xfrm>
            <a:off x="3348038" y="3494088"/>
            <a:ext cx="1168400" cy="1087437"/>
          </a:xfrm>
          <a:prstGeom prst="ellipse">
            <a:avLst/>
          </a:prstGeom>
          <a:noFill/>
          <a:ln w="9525">
            <a:solidFill>
              <a:schemeClr val="tx1"/>
            </a:solidFill>
            <a:round/>
            <a:headEnd/>
            <a:tailEnd/>
          </a:ln>
        </p:spPr>
        <p:txBody>
          <a:bodyPr wrap="none" anchor="ctr"/>
          <a:lstStyle/>
          <a:p>
            <a:endParaRPr lang="en-GB"/>
          </a:p>
        </p:txBody>
      </p:sp>
      <p:sp>
        <p:nvSpPr>
          <p:cNvPr id="21518" name="Oval 45"/>
          <p:cNvSpPr>
            <a:spLocks noChangeArrowheads="1"/>
          </p:cNvSpPr>
          <p:nvPr/>
        </p:nvSpPr>
        <p:spPr bwMode="auto">
          <a:xfrm>
            <a:off x="4124325"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9" name="Oval 46"/>
          <p:cNvSpPr>
            <a:spLocks noChangeArrowheads="1"/>
          </p:cNvSpPr>
          <p:nvPr/>
        </p:nvSpPr>
        <p:spPr bwMode="auto">
          <a:xfrm>
            <a:off x="5608638"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0" name="Oval 47"/>
          <p:cNvSpPr>
            <a:spLocks noChangeArrowheads="1"/>
          </p:cNvSpPr>
          <p:nvPr/>
        </p:nvSpPr>
        <p:spPr bwMode="auto">
          <a:xfrm>
            <a:off x="5980113" y="3522663"/>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1" name="Oval 48"/>
          <p:cNvSpPr>
            <a:spLocks noChangeArrowheads="1"/>
          </p:cNvSpPr>
          <p:nvPr/>
        </p:nvSpPr>
        <p:spPr bwMode="auto">
          <a:xfrm>
            <a:off x="5980113"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2" name="Oval 49"/>
          <p:cNvSpPr>
            <a:spLocks noChangeArrowheads="1"/>
          </p:cNvSpPr>
          <p:nvPr/>
        </p:nvSpPr>
        <p:spPr bwMode="auto">
          <a:xfrm>
            <a:off x="5080000" y="2906713"/>
            <a:ext cx="1168400" cy="1087437"/>
          </a:xfrm>
          <a:prstGeom prst="ellipse">
            <a:avLst/>
          </a:prstGeom>
          <a:noFill/>
          <a:ln w="9525">
            <a:solidFill>
              <a:schemeClr val="tx1"/>
            </a:solidFill>
            <a:round/>
            <a:headEnd/>
            <a:tailEnd/>
          </a:ln>
        </p:spPr>
        <p:txBody>
          <a:bodyPr wrap="none" anchor="ctr"/>
          <a:lstStyle/>
          <a:p>
            <a:endParaRPr lang="en-GB"/>
          </a:p>
        </p:txBody>
      </p:sp>
      <p:sp>
        <p:nvSpPr>
          <p:cNvPr id="21523" name="Text Box 50"/>
          <p:cNvSpPr txBox="1">
            <a:spLocks noChangeArrowheads="1"/>
          </p:cNvSpPr>
          <p:nvPr/>
        </p:nvSpPr>
        <p:spPr bwMode="auto">
          <a:xfrm>
            <a:off x="4638675" y="3933825"/>
            <a:ext cx="265113" cy="304800"/>
          </a:xfrm>
          <a:prstGeom prst="rect">
            <a:avLst/>
          </a:prstGeom>
          <a:noFill/>
          <a:ln w="9525">
            <a:noFill/>
            <a:miter lim="800000"/>
            <a:headEnd/>
            <a:tailEnd/>
          </a:ln>
        </p:spPr>
        <p:txBody>
          <a:bodyPr wrap="none">
            <a:spAutoFit/>
          </a:bodyPr>
          <a:lstStyle/>
          <a:p>
            <a:r>
              <a:rPr lang="en-GB" sz="1400" b="1">
                <a:latin typeface="Arial Narrow" pitchFamily="34" charset="0"/>
              </a:rPr>
              <a:t>a</a:t>
            </a:r>
          </a:p>
        </p:txBody>
      </p:sp>
      <p:sp>
        <p:nvSpPr>
          <p:cNvPr id="21524" name="Text Box 51"/>
          <p:cNvSpPr txBox="1">
            <a:spLocks noChangeArrowheads="1"/>
          </p:cNvSpPr>
          <p:nvPr/>
        </p:nvSpPr>
        <p:spPr bwMode="auto">
          <a:xfrm>
            <a:off x="4886325" y="3471863"/>
            <a:ext cx="273050" cy="304800"/>
          </a:xfrm>
          <a:prstGeom prst="rect">
            <a:avLst/>
          </a:prstGeom>
          <a:noFill/>
          <a:ln w="9525">
            <a:noFill/>
            <a:miter lim="800000"/>
            <a:headEnd/>
            <a:tailEnd/>
          </a:ln>
        </p:spPr>
        <p:txBody>
          <a:bodyPr wrap="none">
            <a:spAutoFit/>
          </a:bodyPr>
          <a:lstStyle/>
          <a:p>
            <a:r>
              <a:rPr lang="en-GB" sz="1400" b="1">
                <a:latin typeface="Arial Narrow" pitchFamily="34" charset="0"/>
              </a:rPr>
              <a:t>b</a:t>
            </a:r>
          </a:p>
        </p:txBody>
      </p:sp>
      <p:sp>
        <p:nvSpPr>
          <p:cNvPr id="21525" name="Text Box 52"/>
          <p:cNvSpPr txBox="1">
            <a:spLocks noChangeArrowheads="1"/>
          </p:cNvSpPr>
          <p:nvPr/>
        </p:nvSpPr>
        <p:spPr bwMode="auto">
          <a:xfrm>
            <a:off x="5381625" y="3357563"/>
            <a:ext cx="265113" cy="304800"/>
          </a:xfrm>
          <a:prstGeom prst="rect">
            <a:avLst/>
          </a:prstGeom>
          <a:noFill/>
          <a:ln w="9525">
            <a:noFill/>
            <a:miter lim="800000"/>
            <a:headEnd/>
            <a:tailEnd/>
          </a:ln>
        </p:spPr>
        <p:txBody>
          <a:bodyPr wrap="none">
            <a:spAutoFit/>
          </a:bodyPr>
          <a:lstStyle/>
          <a:p>
            <a:r>
              <a:rPr lang="en-GB" sz="1400" b="1">
                <a:latin typeface="Arial Narrow" pitchFamily="34" charset="0"/>
              </a:rPr>
              <a:t>c</a:t>
            </a:r>
          </a:p>
        </p:txBody>
      </p:sp>
      <p:sp>
        <p:nvSpPr>
          <p:cNvPr id="21526" name="Text Box 53"/>
          <p:cNvSpPr txBox="1">
            <a:spLocks noChangeArrowheads="1"/>
          </p:cNvSpPr>
          <p:nvPr/>
        </p:nvSpPr>
        <p:spPr bwMode="auto">
          <a:xfrm>
            <a:off x="6000750" y="2781300"/>
            <a:ext cx="273050" cy="304800"/>
          </a:xfrm>
          <a:prstGeom prst="rect">
            <a:avLst/>
          </a:prstGeom>
          <a:noFill/>
          <a:ln w="9525">
            <a:noFill/>
            <a:miter lim="800000"/>
            <a:headEnd/>
            <a:tailEnd/>
          </a:ln>
        </p:spPr>
        <p:txBody>
          <a:bodyPr wrap="none">
            <a:spAutoFit/>
          </a:bodyPr>
          <a:lstStyle/>
          <a:p>
            <a:r>
              <a:rPr lang="en-GB" sz="1400" b="1">
                <a:latin typeface="Arial Narrow" pitchFamily="34" charset="0"/>
              </a:rPr>
              <a:t>d</a:t>
            </a:r>
          </a:p>
        </p:txBody>
      </p:sp>
      <p:sp>
        <p:nvSpPr>
          <p:cNvPr id="21527" name="Text Box 54"/>
          <p:cNvSpPr txBox="1">
            <a:spLocks noChangeArrowheads="1"/>
          </p:cNvSpPr>
          <p:nvPr/>
        </p:nvSpPr>
        <p:spPr bwMode="auto">
          <a:xfrm>
            <a:off x="3641725" y="3933825"/>
            <a:ext cx="233363" cy="304800"/>
          </a:xfrm>
          <a:prstGeom prst="rect">
            <a:avLst/>
          </a:prstGeom>
          <a:noFill/>
          <a:ln w="9525">
            <a:noFill/>
            <a:miter lim="800000"/>
            <a:headEnd/>
            <a:tailEnd/>
          </a:ln>
        </p:spPr>
        <p:txBody>
          <a:bodyPr wrap="none">
            <a:spAutoFit/>
          </a:bodyPr>
          <a:lstStyle/>
          <a:p>
            <a:r>
              <a:rPr lang="en-GB" sz="1400" b="1">
                <a:latin typeface="Arial Narrow" pitchFamily="34" charset="0"/>
              </a:rPr>
              <a:t>f</a:t>
            </a:r>
          </a:p>
        </p:txBody>
      </p:sp>
      <p:sp>
        <p:nvSpPr>
          <p:cNvPr id="21528" name="Text Box 55"/>
          <p:cNvSpPr txBox="1">
            <a:spLocks noChangeArrowheads="1"/>
          </p:cNvSpPr>
          <p:nvPr/>
        </p:nvSpPr>
        <p:spPr bwMode="auto">
          <a:xfrm>
            <a:off x="900113" y="5013325"/>
            <a:ext cx="7632700" cy="823913"/>
          </a:xfrm>
          <a:prstGeom prst="rect">
            <a:avLst/>
          </a:prstGeom>
          <a:noFill/>
          <a:ln w="9525">
            <a:noFill/>
            <a:miter lim="800000"/>
            <a:headEnd/>
            <a:tailEnd/>
          </a:ln>
        </p:spPr>
        <p:txBody>
          <a:bodyPr>
            <a:spAutoFit/>
          </a:bodyPr>
          <a:lstStyle/>
          <a:p>
            <a:pPr>
              <a:spcAft>
                <a:spcPct val="40000"/>
              </a:spcAft>
            </a:pPr>
            <a:r>
              <a:rPr lang="en-GB" sz="2000"/>
              <a:t>Points </a:t>
            </a:r>
            <a:r>
              <a:rPr lang="en-GB" sz="2000" b="1"/>
              <a:t>a</a:t>
            </a:r>
            <a:r>
              <a:rPr lang="en-GB" sz="2000"/>
              <a:t> and </a:t>
            </a:r>
            <a:r>
              <a:rPr lang="en-GB" sz="2000" b="1"/>
              <a:t>d</a:t>
            </a:r>
            <a:r>
              <a:rPr lang="en-GB" sz="2000"/>
              <a:t> are density reachable while points </a:t>
            </a:r>
            <a:r>
              <a:rPr lang="en-GB" sz="2000" b="1"/>
              <a:t>a</a:t>
            </a:r>
            <a:r>
              <a:rPr lang="en-GB" sz="2000"/>
              <a:t> and </a:t>
            </a:r>
            <a:r>
              <a:rPr lang="en-GB" sz="2000" b="1"/>
              <a:t>f</a:t>
            </a:r>
            <a:r>
              <a:rPr lang="en-GB" sz="2000"/>
              <a:t> are not.</a:t>
            </a:r>
          </a:p>
          <a:p>
            <a:r>
              <a:rPr lang="en-GB" sz="2000"/>
              <a:t>Point </a:t>
            </a:r>
            <a:r>
              <a:rPr lang="en-GB" sz="2000" b="1"/>
              <a:t>a</a:t>
            </a:r>
            <a:r>
              <a:rPr lang="en-GB" sz="2000"/>
              <a:t> is direct density reachable by point </a:t>
            </a:r>
            <a:r>
              <a:rPr lang="en-GB" sz="2000" b="1"/>
              <a:t>b</a:t>
            </a:r>
            <a:r>
              <a:rPr lang="en-GB" sz="2000"/>
              <a:t>, but not by point </a:t>
            </a:r>
            <a:r>
              <a:rPr lang="en-GB" sz="2000" b="1"/>
              <a:t>c</a:t>
            </a:r>
            <a:r>
              <a:rPr lang="en-GB" sz="2000"/>
              <a:t>.</a:t>
            </a:r>
          </a:p>
        </p:txBody>
      </p:sp>
      <p:cxnSp>
        <p:nvCxnSpPr>
          <p:cNvPr id="21529" name="AutoShape 28"/>
          <p:cNvCxnSpPr>
            <a:cxnSpLocks noChangeShapeType="1"/>
          </p:cNvCxnSpPr>
          <p:nvPr/>
        </p:nvCxnSpPr>
        <p:spPr bwMode="auto">
          <a:xfrm flipV="1">
            <a:off x="4948238" y="3711575"/>
            <a:ext cx="347662" cy="250825"/>
          </a:xfrm>
          <a:prstGeom prst="straightConnector1">
            <a:avLst/>
          </a:prstGeom>
          <a:noFill/>
          <a:ln w="12700">
            <a:solidFill>
              <a:schemeClr val="tx1"/>
            </a:solidFill>
            <a:round/>
            <a:headEnd/>
            <a:tailEnd type="stealth" w="sm" len="lg"/>
          </a:ln>
        </p:spPr>
      </p:cxnSp>
      <p:cxnSp>
        <p:nvCxnSpPr>
          <p:cNvPr id="21530" name="AutoShape 29"/>
          <p:cNvCxnSpPr>
            <a:cxnSpLocks noChangeShapeType="1"/>
            <a:endCxn id="21525" idx="3"/>
          </p:cNvCxnSpPr>
          <p:nvPr/>
        </p:nvCxnSpPr>
        <p:spPr bwMode="auto">
          <a:xfrm flipV="1">
            <a:off x="5308600" y="3509963"/>
            <a:ext cx="338138" cy="185737"/>
          </a:xfrm>
          <a:prstGeom prst="straightConnector1">
            <a:avLst/>
          </a:prstGeom>
          <a:noFill/>
          <a:ln w="12700">
            <a:solidFill>
              <a:schemeClr val="tx1"/>
            </a:solidFill>
            <a:round/>
            <a:headEnd/>
            <a:tailEnd type="stealth" w="sm" len="lg"/>
          </a:ln>
        </p:spPr>
      </p:cxnSp>
      <p:sp>
        <p:nvSpPr>
          <p:cNvPr id="21531" name="Line 30"/>
          <p:cNvSpPr>
            <a:spLocks noChangeShapeType="1"/>
          </p:cNvSpPr>
          <p:nvPr/>
        </p:nvSpPr>
        <p:spPr bwMode="auto">
          <a:xfrm flipV="1">
            <a:off x="5715000" y="3124200"/>
            <a:ext cx="304800" cy="304800"/>
          </a:xfrm>
          <a:prstGeom prst="line">
            <a:avLst/>
          </a:prstGeom>
          <a:noFill/>
          <a:ln w="12700">
            <a:solidFill>
              <a:schemeClr val="tx1"/>
            </a:solidFill>
            <a:round/>
            <a:headEnd/>
            <a:tailEnd type="stealth" w="sm" len="lg"/>
          </a:ln>
        </p:spPr>
        <p:txBody>
          <a:bodyPr/>
          <a:lstStyle/>
          <a:p>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idx="4294967295"/>
          </p:nvPr>
        </p:nvSpPr>
        <p:spPr>
          <a:xfrm>
            <a:off x="214282" y="214290"/>
            <a:ext cx="7272338" cy="596882"/>
          </a:xfrm>
        </p:spPr>
        <p:txBody>
          <a:bodyPr/>
          <a:lstStyle/>
          <a:p>
            <a:r>
              <a:rPr lang="en-GB" sz="3600" b="1" dirty="0"/>
              <a:t>DBSCAN Algorithm</a:t>
            </a:r>
            <a:endParaRPr lang="en-GB" sz="3600" dirty="0"/>
          </a:p>
        </p:txBody>
      </p:sp>
      <p:sp>
        <p:nvSpPr>
          <p:cNvPr id="22531" name="Rectangle 1027"/>
          <p:cNvSpPr>
            <a:spLocks noGrp="1" noChangeArrowheads="1"/>
          </p:cNvSpPr>
          <p:nvPr>
            <p:ph type="body" idx="4294967295"/>
          </p:nvPr>
        </p:nvSpPr>
        <p:spPr>
          <a:xfrm>
            <a:off x="357158" y="1071546"/>
            <a:ext cx="8382000" cy="4876800"/>
          </a:xfrm>
        </p:spPr>
        <p:txBody>
          <a:bodyPr/>
          <a:lstStyle/>
          <a:p>
            <a:pPr marL="285750" indent="-285750"/>
            <a:r>
              <a:rPr lang="en-GB" sz="2800" b="1" dirty="0"/>
              <a:t>Algorithm Outline</a:t>
            </a:r>
          </a:p>
          <a:p>
            <a:pPr marL="857250" lvl="1" indent="-381000">
              <a:buFontTx/>
              <a:buAutoNum type="arabicPeriod"/>
            </a:pPr>
            <a:r>
              <a:rPr lang="en-US" sz="2400" dirty="0"/>
              <a:t>Scan the data set and label each data record as core, border or noise;</a:t>
            </a:r>
          </a:p>
          <a:p>
            <a:pPr marL="857250" lvl="1" indent="-381000">
              <a:buFontTx/>
              <a:buAutoNum type="arabicPeriod"/>
            </a:pPr>
            <a:r>
              <a:rPr lang="en-US" sz="2400" dirty="0"/>
              <a:t>All noise points are labeled as members of the default noise cluster;</a:t>
            </a:r>
          </a:p>
          <a:p>
            <a:pPr marL="857250" lvl="1" indent="-381000">
              <a:buFontTx/>
              <a:buAutoNum type="arabicPeriod"/>
            </a:pPr>
            <a:r>
              <a:rPr lang="en-US" sz="2400" dirty="0"/>
              <a:t>Scan through all core points and assign core points that are direct density reachable to the same cluster. Core points that are not direct density reachable are assigned to different clusters;</a:t>
            </a:r>
          </a:p>
          <a:p>
            <a:pPr marL="857250" lvl="1" indent="-381000">
              <a:buFontTx/>
              <a:buAutoNum type="arabicPeriod"/>
            </a:pPr>
            <a:r>
              <a:rPr lang="en-US" sz="2400" dirty="0"/>
              <a:t>Scan through all border points and assign density reachable border points to the cluster of their core points.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1026"/>
          <p:cNvSpPr>
            <a:spLocks noGrp="1" noChangeArrowheads="1"/>
          </p:cNvSpPr>
          <p:nvPr>
            <p:ph type="title" idx="4294967295"/>
          </p:nvPr>
        </p:nvSpPr>
        <p:spPr>
          <a:xfrm>
            <a:off x="285720" y="285728"/>
            <a:ext cx="7272338" cy="596882"/>
          </a:xfrm>
        </p:spPr>
        <p:txBody>
          <a:bodyPr/>
          <a:lstStyle/>
          <a:p>
            <a:r>
              <a:rPr lang="en-GB" sz="3600" b="1" dirty="0"/>
              <a:t>DBSCAN Algorithm</a:t>
            </a:r>
            <a:endParaRPr lang="en-GB" sz="3600" dirty="0"/>
          </a:p>
        </p:txBody>
      </p:sp>
      <p:sp>
        <p:nvSpPr>
          <p:cNvPr id="4101" name="Rectangle 1027"/>
          <p:cNvSpPr>
            <a:spLocks noGrp="1" noChangeArrowheads="1"/>
          </p:cNvSpPr>
          <p:nvPr>
            <p:ph type="body" idx="4294967295"/>
          </p:nvPr>
        </p:nvSpPr>
        <p:spPr>
          <a:xfrm>
            <a:off x="428596" y="1071546"/>
            <a:ext cx="8382000" cy="1143000"/>
          </a:xfrm>
        </p:spPr>
        <p:txBody>
          <a:bodyPr/>
          <a:lstStyle/>
          <a:p>
            <a:pPr marL="285750" indent="-285750"/>
            <a:r>
              <a:rPr lang="en-GB" sz="2800" b="1" dirty="0" smtClean="0"/>
              <a:t>Illustration </a:t>
            </a:r>
            <a:r>
              <a:rPr lang="en-GB" sz="2800" b="1" dirty="0"/>
              <a:t>(DBSCAN in </a:t>
            </a:r>
            <a:r>
              <a:rPr lang="en-GB" sz="2800" b="1" dirty="0" err="1"/>
              <a:t>Weka</a:t>
            </a:r>
            <a:r>
              <a:rPr lang="en-GB" sz="2800" b="1" dirty="0"/>
              <a:t>)</a:t>
            </a:r>
          </a:p>
        </p:txBody>
      </p:sp>
      <p:sp>
        <p:nvSpPr>
          <p:cNvPr id="67595" name="AutoShape 11"/>
          <p:cNvSpPr>
            <a:spLocks noChangeArrowheads="1"/>
          </p:cNvSpPr>
          <p:nvPr/>
        </p:nvSpPr>
        <p:spPr bwMode="auto">
          <a:xfrm>
            <a:off x="4267200" y="3886200"/>
            <a:ext cx="533400" cy="152400"/>
          </a:xfrm>
          <a:prstGeom prst="rightArrow">
            <a:avLst>
              <a:gd name="adj1" fmla="val 50000"/>
              <a:gd name="adj2" fmla="val 87500"/>
            </a:avLst>
          </a:prstGeom>
          <a:solidFill>
            <a:srgbClr val="0033CC"/>
          </a:solidFill>
          <a:ln w="9525">
            <a:solidFill>
              <a:schemeClr val="tx1"/>
            </a:solidFill>
            <a:miter lim="800000"/>
            <a:headEnd/>
            <a:tailEnd/>
          </a:ln>
        </p:spPr>
        <p:txBody>
          <a:bodyPr wrap="none" anchor="ctr"/>
          <a:lstStyle/>
          <a:p>
            <a:endParaRPr lang="en-GB"/>
          </a:p>
        </p:txBody>
      </p:sp>
      <p:sp>
        <p:nvSpPr>
          <p:cNvPr id="4103" name="Text Box 14"/>
          <p:cNvSpPr txBox="1">
            <a:spLocks noChangeArrowheads="1"/>
          </p:cNvSpPr>
          <p:nvPr/>
        </p:nvSpPr>
        <p:spPr bwMode="auto">
          <a:xfrm>
            <a:off x="5638800" y="5486400"/>
            <a:ext cx="2622550" cy="366713"/>
          </a:xfrm>
          <a:prstGeom prst="rect">
            <a:avLst/>
          </a:prstGeom>
          <a:noFill/>
          <a:ln w="9525">
            <a:noFill/>
            <a:miter lim="800000"/>
            <a:headEnd/>
            <a:tailEnd/>
          </a:ln>
        </p:spPr>
        <p:txBody>
          <a:bodyPr wrap="none">
            <a:spAutoFit/>
          </a:bodyPr>
          <a:lstStyle/>
          <a:p>
            <a:r>
              <a:rPr lang="en-GB"/>
              <a:t>Eps=0.0225, MinPts=15</a:t>
            </a:r>
          </a:p>
        </p:txBody>
      </p:sp>
      <p:grpSp>
        <p:nvGrpSpPr>
          <p:cNvPr id="4104" name="Group 19"/>
          <p:cNvGrpSpPr>
            <a:grpSpLocks/>
          </p:cNvGrpSpPr>
          <p:nvPr/>
        </p:nvGrpSpPr>
        <p:grpSpPr bwMode="auto">
          <a:xfrm>
            <a:off x="762000" y="2482850"/>
            <a:ext cx="3429000" cy="3003550"/>
            <a:chOff x="480" y="1536"/>
            <a:chExt cx="2160" cy="1892"/>
          </a:xfrm>
        </p:grpSpPr>
        <p:graphicFrame>
          <p:nvGraphicFramePr>
            <p:cNvPr id="4099" name="Object 17"/>
            <p:cNvGraphicFramePr>
              <a:graphicFrameLocks noChangeAspect="1"/>
            </p:cNvGraphicFramePr>
            <p:nvPr/>
          </p:nvGraphicFramePr>
          <p:xfrm>
            <a:off x="480" y="1536"/>
            <a:ext cx="2160" cy="1673"/>
          </p:xfrm>
          <a:graphic>
            <a:graphicData uri="http://schemas.openxmlformats.org/presentationml/2006/ole">
              <p:oleObj spid="_x0000_s4099" name="Photo Editor Photo" r:id="rId4" imgW="3971429" imgH="3076190" progId="">
                <p:embed/>
              </p:oleObj>
            </a:graphicData>
          </a:graphic>
        </p:graphicFrame>
        <p:sp>
          <p:nvSpPr>
            <p:cNvPr id="4107" name="Text Box 18"/>
            <p:cNvSpPr txBox="1">
              <a:spLocks noChangeArrowheads="1"/>
            </p:cNvSpPr>
            <p:nvPr/>
          </p:nvSpPr>
          <p:spPr bwMode="auto">
            <a:xfrm>
              <a:off x="1104" y="3216"/>
              <a:ext cx="768" cy="212"/>
            </a:xfrm>
            <a:prstGeom prst="rect">
              <a:avLst/>
            </a:prstGeom>
            <a:noFill/>
            <a:ln w="9525">
              <a:noFill/>
              <a:miter lim="800000"/>
              <a:headEnd/>
              <a:tailEnd/>
            </a:ln>
          </p:spPr>
          <p:txBody>
            <a:bodyPr wrap="none">
              <a:spAutoFit/>
            </a:bodyPr>
            <a:lstStyle/>
            <a:p>
              <a:r>
                <a:rPr lang="en-GB" sz="1600" b="1">
                  <a:latin typeface="Arial Narrow" pitchFamily="34" charset="0"/>
                </a:rPr>
                <a:t>Original Data</a:t>
              </a:r>
            </a:p>
          </p:txBody>
        </p:sp>
      </p:grpSp>
      <p:grpSp>
        <p:nvGrpSpPr>
          <p:cNvPr id="4105" name="Group 21"/>
          <p:cNvGrpSpPr>
            <a:grpSpLocks/>
          </p:cNvGrpSpPr>
          <p:nvPr/>
        </p:nvGrpSpPr>
        <p:grpSpPr bwMode="auto">
          <a:xfrm>
            <a:off x="4876800" y="2590800"/>
            <a:ext cx="3657600" cy="2819400"/>
            <a:chOff x="3072" y="1632"/>
            <a:chExt cx="2304" cy="1776"/>
          </a:xfrm>
        </p:grpSpPr>
        <p:graphicFrame>
          <p:nvGraphicFramePr>
            <p:cNvPr id="4098" name="Object 15"/>
            <p:cNvGraphicFramePr>
              <a:graphicFrameLocks noChangeAspect="1"/>
            </p:cNvGraphicFramePr>
            <p:nvPr/>
          </p:nvGraphicFramePr>
          <p:xfrm>
            <a:off x="3072" y="1632"/>
            <a:ext cx="2304" cy="1575"/>
          </p:xfrm>
          <a:graphic>
            <a:graphicData uri="http://schemas.openxmlformats.org/presentationml/2006/ole">
              <p:oleObj spid="_x0000_s4098" name="Photo Editor Photo" r:id="rId5" imgW="3943901" imgH="2695951" progId="">
                <p:embed/>
              </p:oleObj>
            </a:graphicData>
          </a:graphic>
        </p:graphicFrame>
        <p:sp>
          <p:nvSpPr>
            <p:cNvPr id="4106" name="Text Box 20"/>
            <p:cNvSpPr txBox="1">
              <a:spLocks noChangeArrowheads="1"/>
            </p:cNvSpPr>
            <p:nvPr/>
          </p:nvSpPr>
          <p:spPr bwMode="auto">
            <a:xfrm>
              <a:off x="3878" y="3196"/>
              <a:ext cx="884" cy="212"/>
            </a:xfrm>
            <a:prstGeom prst="rect">
              <a:avLst/>
            </a:prstGeom>
            <a:noFill/>
            <a:ln w="9525">
              <a:noFill/>
              <a:miter lim="800000"/>
              <a:headEnd/>
              <a:tailEnd/>
            </a:ln>
          </p:spPr>
          <p:txBody>
            <a:bodyPr wrap="none">
              <a:spAutoFit/>
            </a:bodyPr>
            <a:lstStyle/>
            <a:p>
              <a:r>
                <a:rPr lang="en-GB" sz="1600" b="1">
                  <a:latin typeface="Arial Narrow" pitchFamily="34" charset="0"/>
                </a:rPr>
                <a:t>Result Clusters</a:t>
              </a:r>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595"/>
                                        </p:tgtEl>
                                        <p:attrNameLst>
                                          <p:attrName>style.visibility</p:attrName>
                                        </p:attrNameLst>
                                      </p:cBhvr>
                                      <p:to>
                                        <p:strVal val="visible"/>
                                      </p:to>
                                    </p:set>
                                    <p:animEffect transition="in" filter="wipe(left)">
                                      <p:cBhvr>
                                        <p:cTn id="7" dur="500"/>
                                        <p:tgtEl>
                                          <p:spTgt spid="67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95"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1026"/>
          <p:cNvSpPr>
            <a:spLocks noGrp="1" noChangeArrowheads="1"/>
          </p:cNvSpPr>
          <p:nvPr>
            <p:ph type="title" idx="4294967295"/>
          </p:nvPr>
        </p:nvSpPr>
        <p:spPr>
          <a:xfrm>
            <a:off x="214282" y="214290"/>
            <a:ext cx="7272338" cy="666733"/>
          </a:xfrm>
        </p:spPr>
        <p:txBody>
          <a:bodyPr/>
          <a:lstStyle/>
          <a:p>
            <a:r>
              <a:rPr lang="en-GB" sz="3600" b="1" dirty="0"/>
              <a:t>DBSCAN Algorithm</a:t>
            </a:r>
            <a:endParaRPr lang="en-GB" sz="3600" dirty="0"/>
          </a:p>
        </p:txBody>
      </p:sp>
      <p:sp>
        <p:nvSpPr>
          <p:cNvPr id="5124" name="Rectangle 1027"/>
          <p:cNvSpPr>
            <a:spLocks noGrp="1" noChangeArrowheads="1"/>
          </p:cNvSpPr>
          <p:nvPr>
            <p:ph type="body" idx="4294967295"/>
          </p:nvPr>
        </p:nvSpPr>
        <p:spPr>
          <a:xfrm>
            <a:off x="214282" y="1000108"/>
            <a:ext cx="8686800" cy="2065338"/>
          </a:xfrm>
        </p:spPr>
        <p:txBody>
          <a:bodyPr/>
          <a:lstStyle/>
          <a:p>
            <a:pPr marL="190500" indent="-190500">
              <a:lnSpc>
                <a:spcPct val="90000"/>
              </a:lnSpc>
            </a:pPr>
            <a:r>
              <a:rPr lang="en-GB" sz="2800" b="1" dirty="0"/>
              <a:t>Deciding Values for </a:t>
            </a:r>
            <a:r>
              <a:rPr lang="en-GB" sz="2800" b="1" dirty="0" err="1"/>
              <a:t>Eps</a:t>
            </a:r>
            <a:r>
              <a:rPr lang="en-GB" sz="2800" b="1" dirty="0"/>
              <a:t> and </a:t>
            </a:r>
            <a:r>
              <a:rPr lang="en-GB" sz="2800" b="1" dirty="0" err="1"/>
              <a:t>MinPts</a:t>
            </a:r>
            <a:endParaRPr lang="en-GB" sz="2800" b="1" dirty="0"/>
          </a:p>
          <a:p>
            <a:pPr marL="666750" lvl="1">
              <a:lnSpc>
                <a:spcPct val="90000"/>
              </a:lnSpc>
            </a:pPr>
            <a:r>
              <a:rPr lang="en-GB" sz="2400" dirty="0"/>
              <a:t>Large </a:t>
            </a:r>
            <a:r>
              <a:rPr lang="en-GB" sz="2400" dirty="0" err="1"/>
              <a:t>Eps</a:t>
            </a:r>
            <a:r>
              <a:rPr lang="en-GB" sz="2400" dirty="0"/>
              <a:t> small </a:t>
            </a:r>
            <a:r>
              <a:rPr lang="en-GB" sz="2400" dirty="0" err="1"/>
              <a:t>MinPts</a:t>
            </a:r>
            <a:r>
              <a:rPr lang="en-GB" sz="2400" dirty="0"/>
              <a:t> </a:t>
            </a:r>
            <a:r>
              <a:rPr lang="en-GB" sz="2400" dirty="0">
                <a:sym typeface="Symbol" pitchFamily="18" charset="2"/>
              </a:rPr>
              <a:t></a:t>
            </a:r>
            <a:r>
              <a:rPr lang="en-GB" sz="2400" dirty="0"/>
              <a:t> few large clusters;</a:t>
            </a:r>
          </a:p>
          <a:p>
            <a:pPr marL="666750" lvl="1">
              <a:lnSpc>
                <a:spcPct val="90000"/>
              </a:lnSpc>
            </a:pPr>
            <a:r>
              <a:rPr lang="en-GB" sz="2400" dirty="0"/>
              <a:t>Small </a:t>
            </a:r>
            <a:r>
              <a:rPr lang="en-GB" sz="2400" dirty="0" err="1"/>
              <a:t>Eps</a:t>
            </a:r>
            <a:r>
              <a:rPr lang="en-GB" sz="2400" dirty="0"/>
              <a:t> large </a:t>
            </a:r>
            <a:r>
              <a:rPr lang="en-GB" sz="2400" dirty="0" err="1"/>
              <a:t>MinPts</a:t>
            </a:r>
            <a:r>
              <a:rPr lang="en-GB" sz="2400" dirty="0"/>
              <a:t> </a:t>
            </a:r>
            <a:r>
              <a:rPr lang="en-GB" sz="2400" dirty="0">
                <a:sym typeface="Symbol" pitchFamily="18" charset="2"/>
              </a:rPr>
              <a:t></a:t>
            </a:r>
            <a:r>
              <a:rPr lang="en-GB" sz="2400" dirty="0"/>
              <a:t> large number of small clusters and noises</a:t>
            </a:r>
          </a:p>
          <a:p>
            <a:pPr marL="666750" lvl="1">
              <a:lnSpc>
                <a:spcPct val="90000"/>
              </a:lnSpc>
            </a:pPr>
            <a:r>
              <a:rPr lang="en-GB" sz="2400" dirty="0"/>
              <a:t>A heuristic solution (example) for </a:t>
            </a:r>
            <a:r>
              <a:rPr lang="en-GB" sz="2400" dirty="0" err="1"/>
              <a:t>Eps</a:t>
            </a:r>
            <a:r>
              <a:rPr lang="en-GB" sz="2400" dirty="0"/>
              <a:t> and </a:t>
            </a:r>
            <a:r>
              <a:rPr lang="en-GB" sz="2400" dirty="0" err="1"/>
              <a:t>MinPts</a:t>
            </a:r>
            <a:r>
              <a:rPr lang="en-GB" sz="2400" dirty="0"/>
              <a:t>?</a:t>
            </a:r>
          </a:p>
        </p:txBody>
      </p:sp>
      <p:sp>
        <p:nvSpPr>
          <p:cNvPr id="5125" name="Text Box 9"/>
          <p:cNvSpPr txBox="1">
            <a:spLocks noChangeArrowheads="1"/>
          </p:cNvSpPr>
          <p:nvPr/>
        </p:nvSpPr>
        <p:spPr bwMode="auto">
          <a:xfrm>
            <a:off x="5400675" y="3357563"/>
            <a:ext cx="3365500" cy="1190625"/>
          </a:xfrm>
          <a:prstGeom prst="rect">
            <a:avLst/>
          </a:prstGeom>
          <a:noFill/>
          <a:ln w="9525">
            <a:noFill/>
            <a:miter lim="800000"/>
            <a:headEnd/>
            <a:tailEnd/>
          </a:ln>
        </p:spPr>
        <p:txBody>
          <a:bodyPr wrap="none">
            <a:spAutoFit/>
          </a:bodyPr>
          <a:lstStyle/>
          <a:p>
            <a:pPr marL="190500" indent="-190500"/>
            <a:r>
              <a:rPr lang="en-GB" b="1">
                <a:latin typeface="Arial Narrow" pitchFamily="34" charset="0"/>
              </a:rPr>
              <a:t>Suitable values for Eps and MinPts:</a:t>
            </a:r>
          </a:p>
          <a:p>
            <a:pPr marL="190500" indent="-190500">
              <a:buFontTx/>
              <a:buChar char="•"/>
            </a:pPr>
            <a:r>
              <a:rPr lang="en-GB">
                <a:latin typeface="Arial Narrow" pitchFamily="34" charset="0"/>
              </a:rPr>
              <a:t>Eps = 0.08 and MinPts = 1</a:t>
            </a:r>
          </a:p>
          <a:p>
            <a:pPr marL="190500" indent="-190500">
              <a:buFontTx/>
              <a:buChar char="•"/>
            </a:pPr>
            <a:r>
              <a:rPr lang="en-GB">
                <a:latin typeface="Arial Narrow" pitchFamily="34" charset="0"/>
              </a:rPr>
              <a:t>Eps = 0.141 and MinPts = 2</a:t>
            </a:r>
          </a:p>
          <a:p>
            <a:pPr marL="190500" indent="-190500">
              <a:buFontTx/>
              <a:buChar char="•"/>
            </a:pPr>
            <a:r>
              <a:rPr lang="en-GB">
                <a:latin typeface="Arial Narrow" pitchFamily="34" charset="0"/>
              </a:rPr>
              <a:t>Eps = 0.141 and MinPts = 3</a:t>
            </a:r>
          </a:p>
        </p:txBody>
      </p:sp>
      <p:sp>
        <p:nvSpPr>
          <p:cNvPr id="5126" name="Text Box 10"/>
          <p:cNvSpPr txBox="1">
            <a:spLocks noChangeArrowheads="1"/>
          </p:cNvSpPr>
          <p:nvPr/>
        </p:nvSpPr>
        <p:spPr bwMode="auto">
          <a:xfrm>
            <a:off x="5400675" y="4775200"/>
            <a:ext cx="3708400" cy="915988"/>
          </a:xfrm>
          <a:prstGeom prst="rect">
            <a:avLst/>
          </a:prstGeom>
          <a:noFill/>
          <a:ln w="9525">
            <a:noFill/>
            <a:miter lim="800000"/>
            <a:headEnd/>
            <a:tailEnd/>
          </a:ln>
        </p:spPr>
        <p:txBody>
          <a:bodyPr wrap="none">
            <a:spAutoFit/>
          </a:bodyPr>
          <a:lstStyle/>
          <a:p>
            <a:pPr marL="190500" indent="-190500"/>
            <a:r>
              <a:rPr lang="en-GB" b="1">
                <a:latin typeface="Arial Narrow" pitchFamily="34" charset="0"/>
              </a:rPr>
              <a:t>Not suitable values for Eps and MinPts:</a:t>
            </a:r>
          </a:p>
          <a:p>
            <a:pPr marL="190500" indent="-190500">
              <a:buFontTx/>
              <a:buChar char="•"/>
            </a:pPr>
            <a:r>
              <a:rPr lang="en-GB">
                <a:latin typeface="Arial Narrow" pitchFamily="34" charset="0"/>
              </a:rPr>
              <a:t>Eps = 0.151 and MinPts = 4</a:t>
            </a:r>
          </a:p>
          <a:p>
            <a:pPr marL="190500" indent="-190500">
              <a:buFontTx/>
              <a:buChar char="•"/>
            </a:pPr>
            <a:r>
              <a:rPr lang="en-GB">
                <a:latin typeface="Arial Narrow" pitchFamily="34" charset="0"/>
              </a:rPr>
              <a:t>Reason: too many noises</a:t>
            </a:r>
          </a:p>
        </p:txBody>
      </p:sp>
      <p:grpSp>
        <p:nvGrpSpPr>
          <p:cNvPr id="5127" name="Group 12"/>
          <p:cNvGrpSpPr>
            <a:grpSpLocks/>
          </p:cNvGrpSpPr>
          <p:nvPr/>
        </p:nvGrpSpPr>
        <p:grpSpPr bwMode="auto">
          <a:xfrm>
            <a:off x="468313" y="3357563"/>
            <a:ext cx="4319587" cy="2397125"/>
            <a:chOff x="624" y="2284"/>
            <a:chExt cx="2304" cy="1556"/>
          </a:xfrm>
        </p:grpSpPr>
        <p:graphicFrame>
          <p:nvGraphicFramePr>
            <p:cNvPr id="5122" name="Object 6"/>
            <p:cNvGraphicFramePr>
              <a:graphicFrameLocks noChangeAspect="1"/>
            </p:cNvGraphicFramePr>
            <p:nvPr/>
          </p:nvGraphicFramePr>
          <p:xfrm>
            <a:off x="624" y="2284"/>
            <a:ext cx="2304" cy="1556"/>
          </p:xfrm>
          <a:graphic>
            <a:graphicData uri="http://schemas.openxmlformats.org/presentationml/2006/ole">
              <p:oleObj spid="_x0000_s5122" name="Bitmap Image" r:id="rId4" imgW="5342857" imgH="3610479" progId="PBrush">
                <p:embed/>
              </p:oleObj>
            </a:graphicData>
          </a:graphic>
        </p:graphicFrame>
        <p:sp>
          <p:nvSpPr>
            <p:cNvPr id="5131" name="Oval 7"/>
            <p:cNvSpPr>
              <a:spLocks noChangeArrowheads="1"/>
            </p:cNvSpPr>
            <p:nvPr/>
          </p:nvSpPr>
          <p:spPr bwMode="auto">
            <a:xfrm>
              <a:off x="2496" y="3264"/>
              <a:ext cx="240" cy="480"/>
            </a:xfrm>
            <a:prstGeom prst="ellipse">
              <a:avLst/>
            </a:prstGeom>
            <a:noFill/>
            <a:ln w="38100">
              <a:solidFill>
                <a:srgbClr val="33CC33"/>
              </a:solidFill>
              <a:round/>
              <a:headEnd/>
              <a:tailEnd/>
            </a:ln>
          </p:spPr>
          <p:txBody>
            <a:bodyPr wrap="none" anchor="ctr"/>
            <a:lstStyle/>
            <a:p>
              <a:endParaRPr lang="en-GB"/>
            </a:p>
          </p:txBody>
        </p:sp>
        <p:sp>
          <p:nvSpPr>
            <p:cNvPr id="5132" name="Oval 11"/>
            <p:cNvSpPr>
              <a:spLocks noChangeArrowheads="1"/>
            </p:cNvSpPr>
            <p:nvPr/>
          </p:nvSpPr>
          <p:spPr bwMode="auto">
            <a:xfrm>
              <a:off x="1814" y="3335"/>
              <a:ext cx="154" cy="178"/>
            </a:xfrm>
            <a:prstGeom prst="ellipse">
              <a:avLst/>
            </a:prstGeom>
            <a:noFill/>
            <a:ln w="38100">
              <a:solidFill>
                <a:srgbClr val="CC3300"/>
              </a:solidFill>
              <a:round/>
              <a:headEnd/>
              <a:tailEnd/>
            </a:ln>
          </p:spPr>
          <p:txBody>
            <a:bodyPr wrap="none" anchor="ctr"/>
            <a:lstStyle/>
            <a:p>
              <a:endParaRPr lang="en-GB"/>
            </a:p>
          </p:txBody>
        </p:sp>
      </p:grpSp>
      <p:cxnSp>
        <p:nvCxnSpPr>
          <p:cNvPr id="11" name="Straight Connector 10"/>
          <p:cNvCxnSpPr/>
          <p:nvPr/>
        </p:nvCxnSpPr>
        <p:spPr>
          <a:xfrm rot="5400000">
            <a:off x="3254376" y="5208587"/>
            <a:ext cx="1873250" cy="41275"/>
          </a:xfrm>
          <a:prstGeom prst="line">
            <a:avLst/>
          </a:prstGeom>
          <a:ln w="38100">
            <a:solidFill>
              <a:schemeClr val="bg2">
                <a:lumMod val="75000"/>
              </a:schemeClr>
            </a:solidFill>
            <a:prstDash val="sysDash"/>
          </a:ln>
        </p:spPr>
        <p:style>
          <a:lnRef idx="1">
            <a:schemeClr val="accent1"/>
          </a:lnRef>
          <a:fillRef idx="0">
            <a:schemeClr val="accent1"/>
          </a:fillRef>
          <a:effectRef idx="0">
            <a:schemeClr val="accent1"/>
          </a:effectRef>
          <a:fontRef idx="minor">
            <a:schemeClr val="tx1"/>
          </a:fontRef>
        </p:style>
      </p:cxnSp>
      <p:sp>
        <p:nvSpPr>
          <p:cNvPr id="5129" name="TextBox 11"/>
          <p:cNvSpPr txBox="1">
            <a:spLocks noChangeArrowheads="1"/>
          </p:cNvSpPr>
          <p:nvPr/>
        </p:nvSpPr>
        <p:spPr bwMode="auto">
          <a:xfrm>
            <a:off x="1835150" y="5732463"/>
            <a:ext cx="2016125" cy="339725"/>
          </a:xfrm>
          <a:prstGeom prst="rect">
            <a:avLst/>
          </a:prstGeom>
          <a:noFill/>
          <a:ln w="9525">
            <a:noFill/>
            <a:miter lim="800000"/>
            <a:headEnd/>
            <a:tailEnd/>
          </a:ln>
        </p:spPr>
        <p:txBody>
          <a:bodyPr>
            <a:spAutoFit/>
          </a:bodyPr>
          <a:lstStyle/>
          <a:p>
            <a:r>
              <a:rPr lang="en-GB" sz="1600" b="1">
                <a:latin typeface="Arial Narrow" pitchFamily="34" charset="0"/>
              </a:rPr>
              <a:t>Cluster members</a:t>
            </a:r>
          </a:p>
        </p:txBody>
      </p:sp>
      <p:sp>
        <p:nvSpPr>
          <p:cNvPr id="5130" name="TextBox 12"/>
          <p:cNvSpPr txBox="1">
            <a:spLocks noChangeArrowheads="1"/>
          </p:cNvSpPr>
          <p:nvPr/>
        </p:nvSpPr>
        <p:spPr bwMode="auto">
          <a:xfrm>
            <a:off x="4140200" y="5732463"/>
            <a:ext cx="2016125" cy="339725"/>
          </a:xfrm>
          <a:prstGeom prst="rect">
            <a:avLst/>
          </a:prstGeom>
          <a:noFill/>
          <a:ln w="9525">
            <a:noFill/>
            <a:miter lim="800000"/>
            <a:headEnd/>
            <a:tailEnd/>
          </a:ln>
        </p:spPr>
        <p:txBody>
          <a:bodyPr>
            <a:spAutoFit/>
          </a:bodyPr>
          <a:lstStyle/>
          <a:p>
            <a:r>
              <a:rPr lang="en-GB" sz="1600" b="1">
                <a:latin typeface="Arial Narrow" pitchFamily="34" charset="0"/>
              </a:rPr>
              <a:t>noises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idx="4294967295"/>
          </p:nvPr>
        </p:nvSpPr>
        <p:spPr>
          <a:xfrm>
            <a:off x="214282" y="214290"/>
            <a:ext cx="7272338" cy="595295"/>
          </a:xfrm>
        </p:spPr>
        <p:txBody>
          <a:bodyPr/>
          <a:lstStyle/>
          <a:p>
            <a:r>
              <a:rPr lang="en-GB" sz="3600" b="1" dirty="0"/>
              <a:t>CHAMELEON Algorithm</a:t>
            </a:r>
          </a:p>
        </p:txBody>
      </p:sp>
      <p:sp>
        <p:nvSpPr>
          <p:cNvPr id="23555" name="Content Placeholder 2"/>
          <p:cNvSpPr>
            <a:spLocks noGrp="1"/>
          </p:cNvSpPr>
          <p:nvPr>
            <p:ph idx="4294967295"/>
          </p:nvPr>
        </p:nvSpPr>
        <p:spPr>
          <a:xfrm>
            <a:off x="500034" y="1071546"/>
            <a:ext cx="8229600" cy="4425950"/>
          </a:xfrm>
        </p:spPr>
        <p:txBody>
          <a:bodyPr/>
          <a:lstStyle/>
          <a:p>
            <a:pPr marL="285750" indent="-285750"/>
            <a:r>
              <a:rPr lang="en-US" sz="2800" b="1" dirty="0"/>
              <a:t>Overview</a:t>
            </a:r>
          </a:p>
          <a:p>
            <a:pPr marL="762000" lvl="1"/>
            <a:r>
              <a:rPr lang="en-US" sz="2400" dirty="0"/>
              <a:t>Graph-based using dynamic modeling techniques</a:t>
            </a:r>
          </a:p>
          <a:p>
            <a:pPr marL="762000" lvl="1"/>
            <a:r>
              <a:rPr lang="en-US" sz="2400" dirty="0"/>
              <a:t>Hierarchical clustering</a:t>
            </a:r>
          </a:p>
          <a:p>
            <a:pPr marL="762000" lvl="1"/>
            <a:r>
              <a:rPr lang="en-US" sz="2400" dirty="0"/>
              <a:t>Using a distance function to measure dissimilarity</a:t>
            </a:r>
          </a:p>
          <a:p>
            <a:pPr marL="762000" lvl="1"/>
            <a:r>
              <a:rPr lang="en-US" sz="2400" dirty="0"/>
              <a:t>Using both </a:t>
            </a:r>
            <a:r>
              <a:rPr lang="en-US" sz="2400" dirty="0">
                <a:solidFill>
                  <a:srgbClr val="0033CC"/>
                </a:solidFill>
              </a:rPr>
              <a:t>relative closeness</a:t>
            </a:r>
            <a:r>
              <a:rPr lang="en-US" sz="2400" dirty="0"/>
              <a:t> and </a:t>
            </a:r>
            <a:r>
              <a:rPr lang="en-US" sz="2400" dirty="0">
                <a:solidFill>
                  <a:srgbClr val="0033CC"/>
                </a:solidFill>
              </a:rPr>
              <a:t>relative interconnectivity </a:t>
            </a:r>
            <a:r>
              <a:rPr lang="en-US" sz="2400" dirty="0"/>
              <a:t>to determine which two small clusters to be merged</a:t>
            </a:r>
          </a:p>
          <a:p>
            <a:pPr marL="762000" lvl="1"/>
            <a:r>
              <a:rPr lang="en-US" sz="2400" dirty="0"/>
              <a:t>Merged cluster is similar to the two original clusters</a:t>
            </a:r>
          </a:p>
          <a:p>
            <a:pPr marL="762000" lvl="1"/>
            <a:r>
              <a:rPr lang="en-US" sz="2400" dirty="0"/>
              <a:t>Using a threshold to decide the termination of the merging process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p:cNvSpPr>
            <a:spLocks noGrp="1" noChangeArrowheads="1"/>
          </p:cNvSpPr>
          <p:nvPr>
            <p:ph type="title" idx="4294967295"/>
          </p:nvPr>
        </p:nvSpPr>
        <p:spPr>
          <a:xfrm>
            <a:off x="214282" y="214290"/>
            <a:ext cx="7272338" cy="595295"/>
          </a:xfrm>
        </p:spPr>
        <p:txBody>
          <a:bodyPr/>
          <a:lstStyle/>
          <a:p>
            <a:r>
              <a:rPr lang="en-GB" sz="3600" b="1" dirty="0"/>
              <a:t>CHAMELEON Algorithm</a:t>
            </a:r>
          </a:p>
        </p:txBody>
      </p:sp>
      <p:sp>
        <p:nvSpPr>
          <p:cNvPr id="24579" name="Rectangle 1027"/>
          <p:cNvSpPr>
            <a:spLocks noGrp="1" noChangeArrowheads="1"/>
          </p:cNvSpPr>
          <p:nvPr>
            <p:ph type="body" idx="4294967295"/>
          </p:nvPr>
        </p:nvSpPr>
        <p:spPr>
          <a:xfrm>
            <a:off x="357158" y="1000108"/>
            <a:ext cx="8382000" cy="3048000"/>
          </a:xfrm>
        </p:spPr>
        <p:txBody>
          <a:bodyPr/>
          <a:lstStyle/>
          <a:p>
            <a:pPr marL="190500" indent="-190500">
              <a:lnSpc>
                <a:spcPct val="90000"/>
              </a:lnSpc>
              <a:tabLst>
                <a:tab pos="666750" algn="l"/>
              </a:tabLst>
            </a:pPr>
            <a:r>
              <a:rPr lang="en-GB" sz="2800" b="1" dirty="0"/>
              <a:t>Algorithm Outline</a:t>
            </a:r>
          </a:p>
          <a:p>
            <a:pPr marL="666750" lvl="1">
              <a:lnSpc>
                <a:spcPct val="90000"/>
              </a:lnSpc>
              <a:spcBef>
                <a:spcPct val="10000"/>
              </a:spcBef>
              <a:buFont typeface="Wingdings" pitchFamily="2" charset="2"/>
              <a:buAutoNum type="arabicPeriod"/>
              <a:tabLst>
                <a:tab pos="666750" algn="l"/>
              </a:tabLst>
            </a:pPr>
            <a:r>
              <a:rPr lang="en-GB" sz="2400" dirty="0">
                <a:solidFill>
                  <a:schemeClr val="tx2"/>
                </a:solidFill>
                <a:latin typeface="Helvetica" charset="0"/>
              </a:rPr>
              <a:t>Build a k-nearest neighbour sparse graph</a:t>
            </a:r>
          </a:p>
          <a:p>
            <a:pPr marL="666750" lvl="1">
              <a:lnSpc>
                <a:spcPct val="90000"/>
              </a:lnSpc>
              <a:spcBef>
                <a:spcPct val="10000"/>
              </a:spcBef>
              <a:buFont typeface="Wingdings" pitchFamily="2" charset="2"/>
              <a:buAutoNum type="arabicPeriod"/>
              <a:tabLst>
                <a:tab pos="666750" algn="l"/>
              </a:tabLst>
            </a:pPr>
            <a:r>
              <a:rPr lang="en-GB" sz="2400" dirty="0">
                <a:solidFill>
                  <a:schemeClr val="tx2"/>
                </a:solidFill>
                <a:latin typeface="Helvetica" charset="0"/>
              </a:rPr>
              <a:t>Partition the graph into smaller size atomic clusters</a:t>
            </a:r>
          </a:p>
          <a:p>
            <a:pPr marL="666750" lvl="1">
              <a:lnSpc>
                <a:spcPct val="90000"/>
              </a:lnSpc>
              <a:spcBef>
                <a:spcPct val="10000"/>
              </a:spcBef>
              <a:buFont typeface="Wingdings" pitchFamily="2" charset="2"/>
              <a:buAutoNum type="arabicPeriod"/>
              <a:tabLst>
                <a:tab pos="666750" algn="l"/>
              </a:tabLst>
            </a:pPr>
            <a:r>
              <a:rPr lang="en-GB" sz="2400" dirty="0">
                <a:solidFill>
                  <a:schemeClr val="tx2"/>
                </a:solidFill>
                <a:latin typeface="Helvetica" charset="0"/>
              </a:rPr>
              <a:t>Repeat</a:t>
            </a:r>
          </a:p>
          <a:p>
            <a:pPr marL="857250" lvl="2" indent="0">
              <a:lnSpc>
                <a:spcPct val="90000"/>
              </a:lnSpc>
              <a:spcBef>
                <a:spcPct val="10000"/>
              </a:spcBef>
              <a:buFont typeface="Wingdings" pitchFamily="2" charset="2"/>
              <a:buNone/>
              <a:tabLst>
                <a:tab pos="666750" algn="l"/>
              </a:tabLst>
            </a:pPr>
            <a:r>
              <a:rPr lang="en-GB" dirty="0">
                <a:solidFill>
                  <a:schemeClr val="tx2"/>
                </a:solidFill>
                <a:latin typeface="Helvetica" charset="0"/>
              </a:rPr>
              <a:t>Merge the smaller clusters to bigger clusters that preserve the cluster self-similarity through relative interconnectivity and relative closeness</a:t>
            </a:r>
          </a:p>
          <a:p>
            <a:pPr marL="666750" lvl="1">
              <a:lnSpc>
                <a:spcPct val="90000"/>
              </a:lnSpc>
              <a:spcBef>
                <a:spcPct val="0"/>
              </a:spcBef>
              <a:buFont typeface="Wingdings" pitchFamily="2" charset="2"/>
              <a:buNone/>
              <a:tabLst>
                <a:tab pos="666750" algn="l"/>
              </a:tabLst>
            </a:pPr>
            <a:r>
              <a:rPr lang="en-GB" dirty="0">
                <a:solidFill>
                  <a:schemeClr val="tx2"/>
                </a:solidFill>
                <a:latin typeface="Helvetica" charset="0"/>
              </a:rPr>
              <a:t>	</a:t>
            </a:r>
            <a:r>
              <a:rPr lang="en-GB" sz="2400" dirty="0">
                <a:solidFill>
                  <a:schemeClr val="tx2"/>
                </a:solidFill>
                <a:latin typeface="Helvetica" charset="0"/>
              </a:rPr>
              <a:t>until no more clusters can be merged</a:t>
            </a:r>
            <a:endParaRPr lang="en-US" sz="2400" dirty="0">
              <a:solidFill>
                <a:schemeClr val="tx2"/>
              </a:solidFill>
              <a:latin typeface="Helvetica" charset="0"/>
            </a:endParaRPr>
          </a:p>
        </p:txBody>
      </p:sp>
      <p:grpSp>
        <p:nvGrpSpPr>
          <p:cNvPr id="24580" name="Group 556"/>
          <p:cNvGrpSpPr>
            <a:grpSpLocks/>
          </p:cNvGrpSpPr>
          <p:nvPr/>
        </p:nvGrpSpPr>
        <p:grpSpPr bwMode="auto">
          <a:xfrm>
            <a:off x="533400" y="4495800"/>
            <a:ext cx="8229600" cy="1600200"/>
            <a:chOff x="336" y="2784"/>
            <a:chExt cx="5184" cy="1008"/>
          </a:xfrm>
        </p:grpSpPr>
        <p:grpSp>
          <p:nvGrpSpPr>
            <p:cNvPr id="24581" name="Group 89"/>
            <p:cNvGrpSpPr>
              <a:grpSpLocks/>
            </p:cNvGrpSpPr>
            <p:nvPr/>
          </p:nvGrpSpPr>
          <p:grpSpPr bwMode="auto">
            <a:xfrm>
              <a:off x="3312" y="2784"/>
              <a:ext cx="720" cy="816"/>
              <a:chOff x="2208" y="1104"/>
              <a:chExt cx="2256" cy="2256"/>
            </a:xfrm>
          </p:grpSpPr>
          <p:sp>
            <p:nvSpPr>
              <p:cNvPr id="24781" name="Line 90"/>
              <p:cNvSpPr>
                <a:spLocks noChangeShapeType="1"/>
              </p:cNvSpPr>
              <p:nvPr/>
            </p:nvSpPr>
            <p:spPr bwMode="auto">
              <a:xfrm flipH="1">
                <a:off x="3648" y="2208"/>
                <a:ext cx="144" cy="96"/>
              </a:xfrm>
              <a:prstGeom prst="line">
                <a:avLst/>
              </a:prstGeom>
              <a:noFill/>
              <a:ln w="9525">
                <a:solidFill>
                  <a:schemeClr val="tx1"/>
                </a:solidFill>
                <a:round/>
                <a:headEnd/>
                <a:tailEnd/>
              </a:ln>
            </p:spPr>
            <p:txBody>
              <a:bodyPr wrap="none" anchor="ctr"/>
              <a:lstStyle/>
              <a:p>
                <a:endParaRPr lang="en-GB"/>
              </a:p>
            </p:txBody>
          </p:sp>
          <p:sp>
            <p:nvSpPr>
              <p:cNvPr id="24782" name="Line 91"/>
              <p:cNvSpPr>
                <a:spLocks noChangeShapeType="1"/>
              </p:cNvSpPr>
              <p:nvPr/>
            </p:nvSpPr>
            <p:spPr bwMode="auto">
              <a:xfrm>
                <a:off x="4224" y="2448"/>
                <a:ext cx="192" cy="48"/>
              </a:xfrm>
              <a:prstGeom prst="line">
                <a:avLst/>
              </a:prstGeom>
              <a:noFill/>
              <a:ln w="9525">
                <a:solidFill>
                  <a:schemeClr val="tx1"/>
                </a:solidFill>
                <a:round/>
                <a:headEnd/>
                <a:tailEnd/>
              </a:ln>
            </p:spPr>
            <p:txBody>
              <a:bodyPr wrap="none" anchor="ctr"/>
              <a:lstStyle/>
              <a:p>
                <a:endParaRPr lang="en-GB"/>
              </a:p>
            </p:txBody>
          </p:sp>
          <p:sp>
            <p:nvSpPr>
              <p:cNvPr id="24783" name="Line 92"/>
              <p:cNvSpPr>
                <a:spLocks noChangeShapeType="1"/>
              </p:cNvSpPr>
              <p:nvPr/>
            </p:nvSpPr>
            <p:spPr bwMode="auto">
              <a:xfrm>
                <a:off x="4416" y="2304"/>
                <a:ext cx="0" cy="192"/>
              </a:xfrm>
              <a:prstGeom prst="line">
                <a:avLst/>
              </a:prstGeom>
              <a:noFill/>
              <a:ln w="9525">
                <a:solidFill>
                  <a:schemeClr val="tx1"/>
                </a:solidFill>
                <a:round/>
                <a:headEnd/>
                <a:tailEnd/>
              </a:ln>
            </p:spPr>
            <p:txBody>
              <a:bodyPr wrap="none" anchor="ctr"/>
              <a:lstStyle/>
              <a:p>
                <a:endParaRPr lang="en-GB"/>
              </a:p>
            </p:txBody>
          </p:sp>
          <p:sp>
            <p:nvSpPr>
              <p:cNvPr id="24784" name="Line 93"/>
              <p:cNvSpPr>
                <a:spLocks noChangeShapeType="1"/>
              </p:cNvSpPr>
              <p:nvPr/>
            </p:nvSpPr>
            <p:spPr bwMode="auto">
              <a:xfrm flipH="1">
                <a:off x="4176" y="2352"/>
                <a:ext cx="192" cy="96"/>
              </a:xfrm>
              <a:prstGeom prst="line">
                <a:avLst/>
              </a:prstGeom>
              <a:noFill/>
              <a:ln w="9525">
                <a:solidFill>
                  <a:schemeClr val="tx1"/>
                </a:solidFill>
                <a:round/>
                <a:headEnd/>
                <a:tailEnd/>
              </a:ln>
            </p:spPr>
            <p:txBody>
              <a:bodyPr wrap="none" anchor="ctr"/>
              <a:lstStyle/>
              <a:p>
                <a:endParaRPr lang="en-GB"/>
              </a:p>
            </p:txBody>
          </p:sp>
          <p:sp>
            <p:nvSpPr>
              <p:cNvPr id="24785" name="Line 94"/>
              <p:cNvSpPr>
                <a:spLocks noChangeShapeType="1"/>
              </p:cNvSpPr>
              <p:nvPr/>
            </p:nvSpPr>
            <p:spPr bwMode="auto">
              <a:xfrm>
                <a:off x="3936" y="1872"/>
                <a:ext cx="144" cy="48"/>
              </a:xfrm>
              <a:prstGeom prst="line">
                <a:avLst/>
              </a:prstGeom>
              <a:noFill/>
              <a:ln w="9525">
                <a:solidFill>
                  <a:schemeClr val="tx1"/>
                </a:solidFill>
                <a:round/>
                <a:headEnd/>
                <a:tailEnd/>
              </a:ln>
            </p:spPr>
            <p:txBody>
              <a:bodyPr wrap="none" anchor="ctr"/>
              <a:lstStyle/>
              <a:p>
                <a:endParaRPr lang="en-GB"/>
              </a:p>
            </p:txBody>
          </p:sp>
          <p:sp>
            <p:nvSpPr>
              <p:cNvPr id="24786" name="Line 95"/>
              <p:cNvSpPr>
                <a:spLocks noChangeShapeType="1"/>
              </p:cNvSpPr>
              <p:nvPr/>
            </p:nvSpPr>
            <p:spPr bwMode="auto">
              <a:xfrm>
                <a:off x="4032" y="1776"/>
                <a:ext cx="96" cy="144"/>
              </a:xfrm>
              <a:prstGeom prst="line">
                <a:avLst/>
              </a:prstGeom>
              <a:noFill/>
              <a:ln w="9525">
                <a:solidFill>
                  <a:schemeClr val="tx1"/>
                </a:solidFill>
                <a:round/>
                <a:headEnd/>
                <a:tailEnd/>
              </a:ln>
            </p:spPr>
            <p:txBody>
              <a:bodyPr wrap="none" anchor="ctr"/>
              <a:lstStyle/>
              <a:p>
                <a:endParaRPr lang="en-GB"/>
              </a:p>
            </p:txBody>
          </p:sp>
          <p:sp>
            <p:nvSpPr>
              <p:cNvPr id="24787" name="Line 96"/>
              <p:cNvSpPr>
                <a:spLocks noChangeShapeType="1"/>
              </p:cNvSpPr>
              <p:nvPr/>
            </p:nvSpPr>
            <p:spPr bwMode="auto">
              <a:xfrm flipH="1">
                <a:off x="3936" y="1776"/>
                <a:ext cx="144" cy="48"/>
              </a:xfrm>
              <a:prstGeom prst="line">
                <a:avLst/>
              </a:prstGeom>
              <a:noFill/>
              <a:ln w="9525">
                <a:solidFill>
                  <a:schemeClr val="tx1"/>
                </a:solidFill>
                <a:round/>
                <a:headEnd/>
                <a:tailEnd/>
              </a:ln>
            </p:spPr>
            <p:txBody>
              <a:bodyPr wrap="none" anchor="ctr"/>
              <a:lstStyle/>
              <a:p>
                <a:endParaRPr lang="en-GB"/>
              </a:p>
            </p:txBody>
          </p:sp>
          <p:sp>
            <p:nvSpPr>
              <p:cNvPr id="24788" name="Line 97"/>
              <p:cNvSpPr>
                <a:spLocks noChangeShapeType="1"/>
              </p:cNvSpPr>
              <p:nvPr/>
            </p:nvSpPr>
            <p:spPr bwMode="auto">
              <a:xfrm>
                <a:off x="3744" y="2352"/>
                <a:ext cx="96" cy="0"/>
              </a:xfrm>
              <a:prstGeom prst="line">
                <a:avLst/>
              </a:prstGeom>
              <a:noFill/>
              <a:ln w="9525">
                <a:solidFill>
                  <a:schemeClr val="tx1"/>
                </a:solidFill>
                <a:round/>
                <a:headEnd/>
                <a:tailEnd/>
              </a:ln>
            </p:spPr>
            <p:txBody>
              <a:bodyPr wrap="none" anchor="ctr"/>
              <a:lstStyle/>
              <a:p>
                <a:endParaRPr lang="en-GB"/>
              </a:p>
            </p:txBody>
          </p:sp>
          <p:sp>
            <p:nvSpPr>
              <p:cNvPr id="24789" name="Line 98"/>
              <p:cNvSpPr>
                <a:spLocks noChangeShapeType="1"/>
              </p:cNvSpPr>
              <p:nvPr/>
            </p:nvSpPr>
            <p:spPr bwMode="auto">
              <a:xfrm>
                <a:off x="3600" y="2160"/>
                <a:ext cx="48" cy="144"/>
              </a:xfrm>
              <a:prstGeom prst="line">
                <a:avLst/>
              </a:prstGeom>
              <a:noFill/>
              <a:ln w="9525">
                <a:solidFill>
                  <a:schemeClr val="tx1"/>
                </a:solidFill>
                <a:round/>
                <a:headEnd/>
                <a:tailEnd/>
              </a:ln>
            </p:spPr>
            <p:txBody>
              <a:bodyPr wrap="none" anchor="ctr"/>
              <a:lstStyle/>
              <a:p>
                <a:endParaRPr lang="en-GB"/>
              </a:p>
            </p:txBody>
          </p:sp>
          <p:sp>
            <p:nvSpPr>
              <p:cNvPr id="24790" name="Line 99"/>
              <p:cNvSpPr>
                <a:spLocks noChangeShapeType="1"/>
              </p:cNvSpPr>
              <p:nvPr/>
            </p:nvSpPr>
            <p:spPr bwMode="auto">
              <a:xfrm>
                <a:off x="3024" y="3168"/>
                <a:ext cx="144" cy="48"/>
              </a:xfrm>
              <a:prstGeom prst="line">
                <a:avLst/>
              </a:prstGeom>
              <a:noFill/>
              <a:ln w="9525">
                <a:solidFill>
                  <a:schemeClr val="tx1"/>
                </a:solidFill>
                <a:round/>
                <a:headEnd/>
                <a:tailEnd/>
              </a:ln>
            </p:spPr>
            <p:txBody>
              <a:bodyPr wrap="none" anchor="ctr"/>
              <a:lstStyle/>
              <a:p>
                <a:endParaRPr lang="en-GB"/>
              </a:p>
            </p:txBody>
          </p:sp>
          <p:sp>
            <p:nvSpPr>
              <p:cNvPr id="24791" name="Line 100"/>
              <p:cNvSpPr>
                <a:spLocks noChangeShapeType="1"/>
              </p:cNvSpPr>
              <p:nvPr/>
            </p:nvSpPr>
            <p:spPr bwMode="auto">
              <a:xfrm>
                <a:off x="2976" y="3120"/>
                <a:ext cx="0" cy="96"/>
              </a:xfrm>
              <a:prstGeom prst="line">
                <a:avLst/>
              </a:prstGeom>
              <a:noFill/>
              <a:ln w="9525">
                <a:solidFill>
                  <a:schemeClr val="tx1"/>
                </a:solidFill>
                <a:round/>
                <a:headEnd/>
                <a:tailEnd/>
              </a:ln>
            </p:spPr>
            <p:txBody>
              <a:bodyPr wrap="none" anchor="ctr"/>
              <a:lstStyle/>
              <a:p>
                <a:endParaRPr lang="en-GB"/>
              </a:p>
            </p:txBody>
          </p:sp>
          <p:sp>
            <p:nvSpPr>
              <p:cNvPr id="24792" name="Line 101"/>
              <p:cNvSpPr>
                <a:spLocks noChangeShapeType="1"/>
              </p:cNvSpPr>
              <p:nvPr/>
            </p:nvSpPr>
            <p:spPr bwMode="auto">
              <a:xfrm flipV="1">
                <a:off x="3072" y="3264"/>
                <a:ext cx="48" cy="48"/>
              </a:xfrm>
              <a:prstGeom prst="line">
                <a:avLst/>
              </a:prstGeom>
              <a:noFill/>
              <a:ln w="9525">
                <a:solidFill>
                  <a:schemeClr val="tx1"/>
                </a:solidFill>
                <a:round/>
                <a:headEnd/>
                <a:tailEnd/>
              </a:ln>
            </p:spPr>
            <p:txBody>
              <a:bodyPr wrap="none" anchor="ctr"/>
              <a:lstStyle/>
              <a:p>
                <a:endParaRPr lang="en-GB"/>
              </a:p>
            </p:txBody>
          </p:sp>
          <p:sp>
            <p:nvSpPr>
              <p:cNvPr id="24793" name="Line 102"/>
              <p:cNvSpPr>
                <a:spLocks noChangeShapeType="1"/>
              </p:cNvSpPr>
              <p:nvPr/>
            </p:nvSpPr>
            <p:spPr bwMode="auto">
              <a:xfrm>
                <a:off x="3264" y="2880"/>
                <a:ext cx="144" cy="48"/>
              </a:xfrm>
              <a:prstGeom prst="line">
                <a:avLst/>
              </a:prstGeom>
              <a:noFill/>
              <a:ln w="9525">
                <a:solidFill>
                  <a:schemeClr val="tx1"/>
                </a:solidFill>
                <a:round/>
                <a:headEnd/>
                <a:tailEnd/>
              </a:ln>
            </p:spPr>
            <p:txBody>
              <a:bodyPr wrap="none" anchor="ctr"/>
              <a:lstStyle/>
              <a:p>
                <a:endParaRPr lang="en-GB"/>
              </a:p>
            </p:txBody>
          </p:sp>
          <p:sp>
            <p:nvSpPr>
              <p:cNvPr id="24794" name="Line 103"/>
              <p:cNvSpPr>
                <a:spLocks noChangeShapeType="1"/>
              </p:cNvSpPr>
              <p:nvPr/>
            </p:nvSpPr>
            <p:spPr bwMode="auto">
              <a:xfrm>
                <a:off x="3408" y="2784"/>
                <a:ext cx="48" cy="144"/>
              </a:xfrm>
              <a:prstGeom prst="line">
                <a:avLst/>
              </a:prstGeom>
              <a:noFill/>
              <a:ln w="9525">
                <a:solidFill>
                  <a:schemeClr val="tx1"/>
                </a:solidFill>
                <a:round/>
                <a:headEnd/>
                <a:tailEnd/>
              </a:ln>
            </p:spPr>
            <p:txBody>
              <a:bodyPr wrap="none" anchor="ctr"/>
              <a:lstStyle/>
              <a:p>
                <a:endParaRPr lang="en-GB"/>
              </a:p>
            </p:txBody>
          </p:sp>
          <p:sp>
            <p:nvSpPr>
              <p:cNvPr id="24795" name="Line 104"/>
              <p:cNvSpPr>
                <a:spLocks noChangeShapeType="1"/>
              </p:cNvSpPr>
              <p:nvPr/>
            </p:nvSpPr>
            <p:spPr bwMode="auto">
              <a:xfrm flipV="1">
                <a:off x="3264" y="2736"/>
                <a:ext cx="144" cy="48"/>
              </a:xfrm>
              <a:prstGeom prst="line">
                <a:avLst/>
              </a:prstGeom>
              <a:noFill/>
              <a:ln w="9525">
                <a:solidFill>
                  <a:schemeClr val="tx1"/>
                </a:solidFill>
                <a:round/>
                <a:headEnd/>
                <a:tailEnd/>
              </a:ln>
            </p:spPr>
            <p:txBody>
              <a:bodyPr wrap="none" anchor="ctr"/>
              <a:lstStyle/>
              <a:p>
                <a:endParaRPr lang="en-GB"/>
              </a:p>
            </p:txBody>
          </p:sp>
          <p:sp>
            <p:nvSpPr>
              <p:cNvPr id="24796" name="Line 105"/>
              <p:cNvSpPr>
                <a:spLocks noChangeShapeType="1"/>
              </p:cNvSpPr>
              <p:nvPr/>
            </p:nvSpPr>
            <p:spPr bwMode="auto">
              <a:xfrm>
                <a:off x="2784" y="1968"/>
                <a:ext cx="48" cy="96"/>
              </a:xfrm>
              <a:prstGeom prst="line">
                <a:avLst/>
              </a:prstGeom>
              <a:noFill/>
              <a:ln w="9525">
                <a:solidFill>
                  <a:schemeClr val="tx1"/>
                </a:solidFill>
                <a:round/>
                <a:headEnd/>
                <a:tailEnd/>
              </a:ln>
            </p:spPr>
            <p:txBody>
              <a:bodyPr wrap="none" anchor="ctr"/>
              <a:lstStyle/>
              <a:p>
                <a:endParaRPr lang="en-GB"/>
              </a:p>
            </p:txBody>
          </p:sp>
          <p:sp>
            <p:nvSpPr>
              <p:cNvPr id="24797" name="Line 106"/>
              <p:cNvSpPr>
                <a:spLocks noChangeShapeType="1"/>
              </p:cNvSpPr>
              <p:nvPr/>
            </p:nvSpPr>
            <p:spPr bwMode="auto">
              <a:xfrm flipH="1">
                <a:off x="2880" y="2016"/>
                <a:ext cx="144" cy="96"/>
              </a:xfrm>
              <a:prstGeom prst="line">
                <a:avLst/>
              </a:prstGeom>
              <a:noFill/>
              <a:ln w="9525">
                <a:solidFill>
                  <a:schemeClr val="tx1"/>
                </a:solidFill>
                <a:round/>
                <a:headEnd/>
                <a:tailEnd/>
              </a:ln>
            </p:spPr>
            <p:txBody>
              <a:bodyPr wrap="none" anchor="ctr"/>
              <a:lstStyle/>
              <a:p>
                <a:endParaRPr lang="en-GB"/>
              </a:p>
            </p:txBody>
          </p:sp>
          <p:sp>
            <p:nvSpPr>
              <p:cNvPr id="24798" name="Line 107"/>
              <p:cNvSpPr>
                <a:spLocks noChangeShapeType="1"/>
              </p:cNvSpPr>
              <p:nvPr/>
            </p:nvSpPr>
            <p:spPr bwMode="auto">
              <a:xfrm>
                <a:off x="2640" y="2112"/>
                <a:ext cx="192" cy="0"/>
              </a:xfrm>
              <a:prstGeom prst="line">
                <a:avLst/>
              </a:prstGeom>
              <a:noFill/>
              <a:ln w="9525">
                <a:solidFill>
                  <a:schemeClr val="tx1"/>
                </a:solidFill>
                <a:round/>
                <a:headEnd/>
                <a:tailEnd/>
              </a:ln>
            </p:spPr>
            <p:txBody>
              <a:bodyPr wrap="none" anchor="ctr"/>
              <a:lstStyle/>
              <a:p>
                <a:endParaRPr lang="en-GB"/>
              </a:p>
            </p:txBody>
          </p:sp>
          <p:sp>
            <p:nvSpPr>
              <p:cNvPr id="24799" name="Line 108"/>
              <p:cNvSpPr>
                <a:spLocks noChangeShapeType="1"/>
              </p:cNvSpPr>
              <p:nvPr/>
            </p:nvSpPr>
            <p:spPr bwMode="auto">
              <a:xfrm flipH="1">
                <a:off x="2784" y="2208"/>
                <a:ext cx="48" cy="48"/>
              </a:xfrm>
              <a:prstGeom prst="line">
                <a:avLst/>
              </a:prstGeom>
              <a:noFill/>
              <a:ln w="9525">
                <a:solidFill>
                  <a:schemeClr val="tx1"/>
                </a:solidFill>
                <a:round/>
                <a:headEnd/>
                <a:tailEnd/>
              </a:ln>
            </p:spPr>
            <p:txBody>
              <a:bodyPr wrap="none" anchor="ctr"/>
              <a:lstStyle/>
              <a:p>
                <a:endParaRPr lang="en-GB"/>
              </a:p>
            </p:txBody>
          </p:sp>
          <p:sp>
            <p:nvSpPr>
              <p:cNvPr id="24800" name="Line 109"/>
              <p:cNvSpPr>
                <a:spLocks noChangeShapeType="1"/>
              </p:cNvSpPr>
              <p:nvPr/>
            </p:nvSpPr>
            <p:spPr bwMode="auto">
              <a:xfrm flipH="1">
                <a:off x="3024" y="1440"/>
                <a:ext cx="48" cy="48"/>
              </a:xfrm>
              <a:prstGeom prst="line">
                <a:avLst/>
              </a:prstGeom>
              <a:noFill/>
              <a:ln w="9525">
                <a:solidFill>
                  <a:schemeClr val="tx1"/>
                </a:solidFill>
                <a:round/>
                <a:headEnd/>
                <a:tailEnd/>
              </a:ln>
            </p:spPr>
            <p:txBody>
              <a:bodyPr wrap="none" anchor="ctr"/>
              <a:lstStyle/>
              <a:p>
                <a:endParaRPr lang="en-GB"/>
              </a:p>
            </p:txBody>
          </p:sp>
          <p:sp>
            <p:nvSpPr>
              <p:cNvPr id="24801" name="Line 110"/>
              <p:cNvSpPr>
                <a:spLocks noChangeShapeType="1"/>
              </p:cNvSpPr>
              <p:nvPr/>
            </p:nvSpPr>
            <p:spPr bwMode="auto">
              <a:xfrm flipV="1">
                <a:off x="2880" y="1200"/>
                <a:ext cx="144" cy="96"/>
              </a:xfrm>
              <a:prstGeom prst="line">
                <a:avLst/>
              </a:prstGeom>
              <a:noFill/>
              <a:ln w="9525">
                <a:solidFill>
                  <a:schemeClr val="tx1"/>
                </a:solidFill>
                <a:round/>
                <a:headEnd/>
                <a:tailEnd/>
              </a:ln>
            </p:spPr>
            <p:txBody>
              <a:bodyPr wrap="none" anchor="ctr"/>
              <a:lstStyle/>
              <a:p>
                <a:endParaRPr lang="en-GB"/>
              </a:p>
            </p:txBody>
          </p:sp>
          <p:sp>
            <p:nvSpPr>
              <p:cNvPr id="24802" name="Line 111"/>
              <p:cNvSpPr>
                <a:spLocks noChangeShapeType="1"/>
              </p:cNvSpPr>
              <p:nvPr/>
            </p:nvSpPr>
            <p:spPr bwMode="auto">
              <a:xfrm>
                <a:off x="2880" y="1392"/>
                <a:ext cx="48" cy="96"/>
              </a:xfrm>
              <a:prstGeom prst="line">
                <a:avLst/>
              </a:prstGeom>
              <a:noFill/>
              <a:ln w="9525">
                <a:solidFill>
                  <a:schemeClr val="tx1"/>
                </a:solidFill>
                <a:round/>
                <a:headEnd/>
                <a:tailEnd/>
              </a:ln>
            </p:spPr>
            <p:txBody>
              <a:bodyPr wrap="none" anchor="ctr"/>
              <a:lstStyle/>
              <a:p>
                <a:endParaRPr lang="en-GB"/>
              </a:p>
            </p:txBody>
          </p:sp>
          <p:sp>
            <p:nvSpPr>
              <p:cNvPr id="24803" name="Line 112"/>
              <p:cNvSpPr>
                <a:spLocks noChangeShapeType="1"/>
              </p:cNvSpPr>
              <p:nvPr/>
            </p:nvSpPr>
            <p:spPr bwMode="auto">
              <a:xfrm>
                <a:off x="3072" y="1200"/>
                <a:ext cx="48" cy="144"/>
              </a:xfrm>
              <a:prstGeom prst="line">
                <a:avLst/>
              </a:prstGeom>
              <a:noFill/>
              <a:ln w="9525">
                <a:solidFill>
                  <a:schemeClr val="tx1"/>
                </a:solidFill>
                <a:round/>
                <a:headEnd/>
                <a:tailEnd/>
              </a:ln>
            </p:spPr>
            <p:txBody>
              <a:bodyPr wrap="none" anchor="ctr"/>
              <a:lstStyle/>
              <a:p>
                <a:endParaRPr lang="en-GB"/>
              </a:p>
            </p:txBody>
          </p:sp>
          <p:sp>
            <p:nvSpPr>
              <p:cNvPr id="24804" name="Line 113"/>
              <p:cNvSpPr>
                <a:spLocks noChangeShapeType="1"/>
              </p:cNvSpPr>
              <p:nvPr/>
            </p:nvSpPr>
            <p:spPr bwMode="auto">
              <a:xfrm flipH="1">
                <a:off x="2304" y="1632"/>
                <a:ext cx="96" cy="96"/>
              </a:xfrm>
              <a:prstGeom prst="line">
                <a:avLst/>
              </a:prstGeom>
              <a:noFill/>
              <a:ln w="9525">
                <a:solidFill>
                  <a:schemeClr val="tx1"/>
                </a:solidFill>
                <a:round/>
                <a:headEnd/>
                <a:tailEnd/>
              </a:ln>
            </p:spPr>
            <p:txBody>
              <a:bodyPr wrap="none" anchor="ctr"/>
              <a:lstStyle/>
              <a:p>
                <a:endParaRPr lang="en-GB"/>
              </a:p>
            </p:txBody>
          </p:sp>
          <p:sp>
            <p:nvSpPr>
              <p:cNvPr id="24805" name="Oval 114"/>
              <p:cNvSpPr>
                <a:spLocks noChangeArrowheads="1"/>
              </p:cNvSpPr>
              <p:nvPr/>
            </p:nvSpPr>
            <p:spPr bwMode="auto">
              <a:xfrm>
                <a:off x="2208" y="168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06" name="Oval 115"/>
              <p:cNvSpPr>
                <a:spLocks noChangeArrowheads="1"/>
              </p:cNvSpPr>
              <p:nvPr/>
            </p:nvSpPr>
            <p:spPr bwMode="auto">
              <a:xfrm>
                <a:off x="2400" y="153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07" name="Oval 116"/>
              <p:cNvSpPr>
                <a:spLocks noChangeArrowheads="1"/>
              </p:cNvSpPr>
              <p:nvPr/>
            </p:nvSpPr>
            <p:spPr bwMode="auto">
              <a:xfrm>
                <a:off x="2400" y="17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08" name="Oval 117"/>
              <p:cNvSpPr>
                <a:spLocks noChangeArrowheads="1"/>
              </p:cNvSpPr>
              <p:nvPr/>
            </p:nvSpPr>
            <p:spPr bwMode="auto">
              <a:xfrm>
                <a:off x="2784" y="129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09" name="Oval 118"/>
              <p:cNvSpPr>
                <a:spLocks noChangeArrowheads="1"/>
              </p:cNvSpPr>
              <p:nvPr/>
            </p:nvSpPr>
            <p:spPr bwMode="auto">
              <a:xfrm>
                <a:off x="2976" y="110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0" name="Oval 119"/>
              <p:cNvSpPr>
                <a:spLocks noChangeArrowheads="1"/>
              </p:cNvSpPr>
              <p:nvPr/>
            </p:nvSpPr>
            <p:spPr bwMode="auto">
              <a:xfrm>
                <a:off x="3072" y="129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1" name="Oval 120"/>
              <p:cNvSpPr>
                <a:spLocks noChangeArrowheads="1"/>
              </p:cNvSpPr>
              <p:nvPr/>
            </p:nvSpPr>
            <p:spPr bwMode="auto">
              <a:xfrm>
                <a:off x="2928" y="144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2" name="Oval 121"/>
              <p:cNvSpPr>
                <a:spLocks noChangeArrowheads="1"/>
              </p:cNvSpPr>
              <p:nvPr/>
            </p:nvSpPr>
            <p:spPr bwMode="auto">
              <a:xfrm>
                <a:off x="2688" y="187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3" name="Oval 122"/>
              <p:cNvSpPr>
                <a:spLocks noChangeArrowheads="1"/>
              </p:cNvSpPr>
              <p:nvPr/>
            </p:nvSpPr>
            <p:spPr bwMode="auto">
              <a:xfrm>
                <a:off x="2544" y="201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4" name="Oval 123"/>
              <p:cNvSpPr>
                <a:spLocks noChangeArrowheads="1"/>
              </p:cNvSpPr>
              <p:nvPr/>
            </p:nvSpPr>
            <p:spPr bwMode="auto">
              <a:xfrm>
                <a:off x="2784" y="206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5" name="Oval 124"/>
              <p:cNvSpPr>
                <a:spLocks noChangeArrowheads="1"/>
              </p:cNvSpPr>
              <p:nvPr/>
            </p:nvSpPr>
            <p:spPr bwMode="auto">
              <a:xfrm>
                <a:off x="2976" y="192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6" name="Oval 125"/>
              <p:cNvSpPr>
                <a:spLocks noChangeArrowheads="1"/>
              </p:cNvSpPr>
              <p:nvPr/>
            </p:nvSpPr>
            <p:spPr bwMode="auto">
              <a:xfrm>
                <a:off x="2688" y="220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7" name="Oval 126"/>
              <p:cNvSpPr>
                <a:spLocks noChangeArrowheads="1"/>
              </p:cNvSpPr>
              <p:nvPr/>
            </p:nvSpPr>
            <p:spPr bwMode="auto">
              <a:xfrm>
                <a:off x="3168" y="273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8" name="Oval 127"/>
              <p:cNvSpPr>
                <a:spLocks noChangeArrowheads="1"/>
              </p:cNvSpPr>
              <p:nvPr/>
            </p:nvSpPr>
            <p:spPr bwMode="auto">
              <a:xfrm>
                <a:off x="3360" y="264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9" name="Oval 128"/>
              <p:cNvSpPr>
                <a:spLocks noChangeArrowheads="1"/>
              </p:cNvSpPr>
              <p:nvPr/>
            </p:nvSpPr>
            <p:spPr bwMode="auto">
              <a:xfrm>
                <a:off x="3360" y="288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0" name="Oval 129"/>
              <p:cNvSpPr>
                <a:spLocks noChangeArrowheads="1"/>
              </p:cNvSpPr>
              <p:nvPr/>
            </p:nvSpPr>
            <p:spPr bwMode="auto">
              <a:xfrm>
                <a:off x="3120" y="29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1" name="Oval 130"/>
              <p:cNvSpPr>
                <a:spLocks noChangeArrowheads="1"/>
              </p:cNvSpPr>
              <p:nvPr/>
            </p:nvSpPr>
            <p:spPr bwMode="auto">
              <a:xfrm>
                <a:off x="2928" y="302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2" name="Oval 131"/>
              <p:cNvSpPr>
                <a:spLocks noChangeArrowheads="1"/>
              </p:cNvSpPr>
              <p:nvPr/>
            </p:nvSpPr>
            <p:spPr bwMode="auto">
              <a:xfrm>
                <a:off x="3120" y="316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3" name="Oval 132"/>
              <p:cNvSpPr>
                <a:spLocks noChangeArrowheads="1"/>
              </p:cNvSpPr>
              <p:nvPr/>
            </p:nvSpPr>
            <p:spPr bwMode="auto">
              <a:xfrm>
                <a:off x="2928" y="321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4" name="Oval 133"/>
              <p:cNvSpPr>
                <a:spLocks noChangeArrowheads="1"/>
              </p:cNvSpPr>
              <p:nvPr/>
            </p:nvSpPr>
            <p:spPr bwMode="auto">
              <a:xfrm>
                <a:off x="3552" y="206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5" name="Oval 134"/>
              <p:cNvSpPr>
                <a:spLocks noChangeArrowheads="1"/>
              </p:cNvSpPr>
              <p:nvPr/>
            </p:nvSpPr>
            <p:spPr bwMode="auto">
              <a:xfrm>
                <a:off x="3600" y="225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6" name="Oval 135"/>
              <p:cNvSpPr>
                <a:spLocks noChangeArrowheads="1"/>
              </p:cNvSpPr>
              <p:nvPr/>
            </p:nvSpPr>
            <p:spPr bwMode="auto">
              <a:xfrm>
                <a:off x="3792" y="211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7" name="Oval 136"/>
              <p:cNvSpPr>
                <a:spLocks noChangeArrowheads="1"/>
              </p:cNvSpPr>
              <p:nvPr/>
            </p:nvSpPr>
            <p:spPr bwMode="auto">
              <a:xfrm>
                <a:off x="3792" y="230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8" name="Oval 137"/>
              <p:cNvSpPr>
                <a:spLocks noChangeArrowheads="1"/>
              </p:cNvSpPr>
              <p:nvPr/>
            </p:nvSpPr>
            <p:spPr bwMode="auto">
              <a:xfrm>
                <a:off x="4128" y="235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9" name="Oval 138"/>
              <p:cNvSpPr>
                <a:spLocks noChangeArrowheads="1"/>
              </p:cNvSpPr>
              <p:nvPr/>
            </p:nvSpPr>
            <p:spPr bwMode="auto">
              <a:xfrm>
                <a:off x="4320" y="225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0" name="Oval 139"/>
              <p:cNvSpPr>
                <a:spLocks noChangeArrowheads="1"/>
              </p:cNvSpPr>
              <p:nvPr/>
            </p:nvSpPr>
            <p:spPr bwMode="auto">
              <a:xfrm>
                <a:off x="4320" y="244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1" name="Oval 140"/>
              <p:cNvSpPr>
                <a:spLocks noChangeArrowheads="1"/>
              </p:cNvSpPr>
              <p:nvPr/>
            </p:nvSpPr>
            <p:spPr bwMode="auto">
              <a:xfrm>
                <a:off x="3840" y="17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2" name="Oval 141"/>
              <p:cNvSpPr>
                <a:spLocks noChangeArrowheads="1"/>
              </p:cNvSpPr>
              <p:nvPr/>
            </p:nvSpPr>
            <p:spPr bwMode="auto">
              <a:xfrm>
                <a:off x="3984" y="168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3" name="Oval 142"/>
              <p:cNvSpPr>
                <a:spLocks noChangeArrowheads="1"/>
              </p:cNvSpPr>
              <p:nvPr/>
            </p:nvSpPr>
            <p:spPr bwMode="auto">
              <a:xfrm>
                <a:off x="4032" y="187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4" name="Line 143"/>
              <p:cNvSpPr>
                <a:spLocks noChangeShapeType="1"/>
              </p:cNvSpPr>
              <p:nvPr/>
            </p:nvSpPr>
            <p:spPr bwMode="auto">
              <a:xfrm>
                <a:off x="2448" y="1680"/>
                <a:ext cx="0" cy="96"/>
              </a:xfrm>
              <a:prstGeom prst="line">
                <a:avLst/>
              </a:prstGeom>
              <a:noFill/>
              <a:ln w="9525">
                <a:solidFill>
                  <a:schemeClr val="tx1"/>
                </a:solidFill>
                <a:round/>
                <a:headEnd/>
                <a:tailEnd/>
              </a:ln>
            </p:spPr>
            <p:txBody>
              <a:bodyPr wrap="none" anchor="ctr"/>
              <a:lstStyle/>
              <a:p>
                <a:endParaRPr lang="en-GB"/>
              </a:p>
            </p:txBody>
          </p:sp>
          <p:sp>
            <p:nvSpPr>
              <p:cNvPr id="24835" name="Line 144"/>
              <p:cNvSpPr>
                <a:spLocks noChangeShapeType="1"/>
              </p:cNvSpPr>
              <p:nvPr/>
            </p:nvSpPr>
            <p:spPr bwMode="auto">
              <a:xfrm>
                <a:off x="2352" y="1776"/>
                <a:ext cx="48" cy="48"/>
              </a:xfrm>
              <a:prstGeom prst="line">
                <a:avLst/>
              </a:prstGeom>
              <a:noFill/>
              <a:ln w="9525">
                <a:solidFill>
                  <a:schemeClr val="tx1"/>
                </a:solidFill>
                <a:round/>
                <a:headEnd/>
                <a:tailEnd/>
              </a:ln>
            </p:spPr>
            <p:txBody>
              <a:bodyPr wrap="none" anchor="ctr"/>
              <a:lstStyle/>
              <a:p>
                <a:endParaRPr lang="en-GB"/>
              </a:p>
            </p:txBody>
          </p:sp>
          <p:sp>
            <p:nvSpPr>
              <p:cNvPr id="24836" name="Line 145"/>
              <p:cNvSpPr>
                <a:spLocks noChangeShapeType="1"/>
              </p:cNvSpPr>
              <p:nvPr/>
            </p:nvSpPr>
            <p:spPr bwMode="auto">
              <a:xfrm flipV="1">
                <a:off x="2640" y="1968"/>
                <a:ext cx="48" cy="48"/>
              </a:xfrm>
              <a:prstGeom prst="line">
                <a:avLst/>
              </a:prstGeom>
              <a:noFill/>
              <a:ln w="9525">
                <a:solidFill>
                  <a:schemeClr val="tx1"/>
                </a:solidFill>
                <a:round/>
                <a:headEnd/>
                <a:tailEnd/>
              </a:ln>
            </p:spPr>
            <p:txBody>
              <a:bodyPr wrap="none" anchor="ctr"/>
              <a:lstStyle/>
              <a:p>
                <a:endParaRPr lang="en-GB"/>
              </a:p>
            </p:txBody>
          </p:sp>
          <p:sp>
            <p:nvSpPr>
              <p:cNvPr id="24837" name="Line 146"/>
              <p:cNvSpPr>
                <a:spLocks noChangeShapeType="1"/>
              </p:cNvSpPr>
              <p:nvPr/>
            </p:nvSpPr>
            <p:spPr bwMode="auto">
              <a:xfrm>
                <a:off x="2832" y="1920"/>
                <a:ext cx="144" cy="48"/>
              </a:xfrm>
              <a:prstGeom prst="line">
                <a:avLst/>
              </a:prstGeom>
              <a:noFill/>
              <a:ln w="9525">
                <a:solidFill>
                  <a:schemeClr val="tx1"/>
                </a:solidFill>
                <a:round/>
                <a:headEnd/>
                <a:tailEnd/>
              </a:ln>
            </p:spPr>
            <p:txBody>
              <a:bodyPr wrap="none" anchor="ctr"/>
              <a:lstStyle/>
              <a:p>
                <a:endParaRPr lang="en-GB"/>
              </a:p>
            </p:txBody>
          </p:sp>
          <p:sp>
            <p:nvSpPr>
              <p:cNvPr id="24838" name="Line 147"/>
              <p:cNvSpPr>
                <a:spLocks noChangeShapeType="1"/>
              </p:cNvSpPr>
              <p:nvPr/>
            </p:nvSpPr>
            <p:spPr bwMode="auto">
              <a:xfrm>
                <a:off x="2640" y="2160"/>
                <a:ext cx="48" cy="96"/>
              </a:xfrm>
              <a:prstGeom prst="line">
                <a:avLst/>
              </a:prstGeom>
              <a:noFill/>
              <a:ln w="9525">
                <a:solidFill>
                  <a:schemeClr val="tx1"/>
                </a:solidFill>
                <a:round/>
                <a:headEnd/>
                <a:tailEnd/>
              </a:ln>
            </p:spPr>
            <p:txBody>
              <a:bodyPr wrap="none" anchor="ctr"/>
              <a:lstStyle/>
              <a:p>
                <a:endParaRPr lang="en-GB"/>
              </a:p>
            </p:txBody>
          </p:sp>
          <p:sp>
            <p:nvSpPr>
              <p:cNvPr id="24839" name="Line 148"/>
              <p:cNvSpPr>
                <a:spLocks noChangeShapeType="1"/>
              </p:cNvSpPr>
              <p:nvPr/>
            </p:nvSpPr>
            <p:spPr bwMode="auto">
              <a:xfrm flipH="1">
                <a:off x="3072" y="3072"/>
                <a:ext cx="48" cy="48"/>
              </a:xfrm>
              <a:prstGeom prst="line">
                <a:avLst/>
              </a:prstGeom>
              <a:noFill/>
              <a:ln w="9525">
                <a:solidFill>
                  <a:schemeClr val="tx1"/>
                </a:solidFill>
                <a:round/>
                <a:headEnd/>
                <a:tailEnd/>
              </a:ln>
            </p:spPr>
            <p:txBody>
              <a:bodyPr wrap="none" anchor="ctr"/>
              <a:lstStyle/>
              <a:p>
                <a:endParaRPr lang="en-GB"/>
              </a:p>
            </p:txBody>
          </p:sp>
          <p:sp>
            <p:nvSpPr>
              <p:cNvPr id="24840" name="Line 149"/>
              <p:cNvSpPr>
                <a:spLocks noChangeShapeType="1"/>
              </p:cNvSpPr>
              <p:nvPr/>
            </p:nvSpPr>
            <p:spPr bwMode="auto">
              <a:xfrm>
                <a:off x="3168" y="3120"/>
                <a:ext cx="48" cy="48"/>
              </a:xfrm>
              <a:prstGeom prst="line">
                <a:avLst/>
              </a:prstGeom>
              <a:noFill/>
              <a:ln w="9525">
                <a:solidFill>
                  <a:schemeClr val="tx1"/>
                </a:solidFill>
                <a:round/>
                <a:headEnd/>
                <a:tailEnd/>
              </a:ln>
            </p:spPr>
            <p:txBody>
              <a:bodyPr wrap="none" anchor="ctr"/>
              <a:lstStyle/>
              <a:p>
                <a:endParaRPr lang="en-GB"/>
              </a:p>
            </p:txBody>
          </p:sp>
          <p:sp>
            <p:nvSpPr>
              <p:cNvPr id="24841" name="Line 150"/>
              <p:cNvSpPr>
                <a:spLocks noChangeShapeType="1"/>
              </p:cNvSpPr>
              <p:nvPr/>
            </p:nvSpPr>
            <p:spPr bwMode="auto">
              <a:xfrm>
                <a:off x="3696" y="2160"/>
                <a:ext cx="96" cy="0"/>
              </a:xfrm>
              <a:prstGeom prst="line">
                <a:avLst/>
              </a:prstGeom>
              <a:noFill/>
              <a:ln w="9525">
                <a:solidFill>
                  <a:schemeClr val="tx1"/>
                </a:solidFill>
                <a:round/>
                <a:headEnd/>
                <a:tailEnd/>
              </a:ln>
            </p:spPr>
            <p:txBody>
              <a:bodyPr wrap="none" anchor="ctr"/>
              <a:lstStyle/>
              <a:p>
                <a:endParaRPr lang="en-GB"/>
              </a:p>
            </p:txBody>
          </p:sp>
          <p:sp>
            <p:nvSpPr>
              <p:cNvPr id="24842" name="Line 151"/>
              <p:cNvSpPr>
                <a:spLocks noChangeShapeType="1"/>
              </p:cNvSpPr>
              <p:nvPr/>
            </p:nvSpPr>
            <p:spPr bwMode="auto">
              <a:xfrm>
                <a:off x="3840" y="2256"/>
                <a:ext cx="0" cy="48"/>
              </a:xfrm>
              <a:prstGeom prst="line">
                <a:avLst/>
              </a:prstGeom>
              <a:noFill/>
              <a:ln w="9525">
                <a:solidFill>
                  <a:schemeClr val="tx1"/>
                </a:solidFill>
                <a:round/>
                <a:headEnd/>
                <a:tailEnd/>
              </a:ln>
            </p:spPr>
            <p:txBody>
              <a:bodyPr wrap="none" anchor="ctr"/>
              <a:lstStyle/>
              <a:p>
                <a:endParaRPr lang="en-GB"/>
              </a:p>
            </p:txBody>
          </p:sp>
        </p:grpSp>
        <p:sp>
          <p:nvSpPr>
            <p:cNvPr id="24582" name="Text Box 152"/>
            <p:cNvSpPr txBox="1">
              <a:spLocks noChangeArrowheads="1"/>
            </p:cNvSpPr>
            <p:nvPr/>
          </p:nvSpPr>
          <p:spPr bwMode="auto">
            <a:xfrm>
              <a:off x="3168" y="3580"/>
              <a:ext cx="1001" cy="212"/>
            </a:xfrm>
            <a:prstGeom prst="rect">
              <a:avLst/>
            </a:prstGeom>
            <a:noFill/>
            <a:ln w="9525">
              <a:noFill/>
              <a:miter lim="800000"/>
              <a:headEnd/>
              <a:tailEnd/>
            </a:ln>
          </p:spPr>
          <p:txBody>
            <a:bodyPr wrap="none">
              <a:spAutoFit/>
            </a:bodyPr>
            <a:lstStyle/>
            <a:p>
              <a:pPr eaLnBrk="0" hangingPunct="0"/>
              <a:r>
                <a:rPr lang="en-GB" sz="1600" b="1">
                  <a:latin typeface="Arial Narrow" pitchFamily="34" charset="0"/>
                </a:rPr>
                <a:t>Partitioned Graph</a:t>
              </a:r>
            </a:p>
          </p:txBody>
        </p:sp>
        <p:sp>
          <p:nvSpPr>
            <p:cNvPr id="24583" name="Text Box 153"/>
            <p:cNvSpPr txBox="1">
              <a:spLocks noChangeArrowheads="1"/>
            </p:cNvSpPr>
            <p:nvPr/>
          </p:nvSpPr>
          <p:spPr bwMode="auto">
            <a:xfrm>
              <a:off x="4704" y="3580"/>
              <a:ext cx="808" cy="212"/>
            </a:xfrm>
            <a:prstGeom prst="rect">
              <a:avLst/>
            </a:prstGeom>
            <a:noFill/>
            <a:ln w="9525">
              <a:noFill/>
              <a:miter lim="800000"/>
              <a:headEnd/>
              <a:tailEnd/>
            </a:ln>
          </p:spPr>
          <p:txBody>
            <a:bodyPr wrap="none">
              <a:spAutoFit/>
            </a:bodyPr>
            <a:lstStyle/>
            <a:p>
              <a:pPr eaLnBrk="0" hangingPunct="0"/>
              <a:r>
                <a:rPr lang="en-GB" sz="1600" b="1">
                  <a:latin typeface="Arial Narrow" pitchFamily="34" charset="0"/>
                </a:rPr>
                <a:t>Final Clusters</a:t>
              </a:r>
            </a:p>
          </p:txBody>
        </p:sp>
        <p:grpSp>
          <p:nvGrpSpPr>
            <p:cNvPr id="24584" name="Group 154"/>
            <p:cNvGrpSpPr>
              <a:grpSpLocks/>
            </p:cNvGrpSpPr>
            <p:nvPr/>
          </p:nvGrpSpPr>
          <p:grpSpPr bwMode="auto">
            <a:xfrm>
              <a:off x="4704" y="2820"/>
              <a:ext cx="816" cy="768"/>
              <a:chOff x="4416" y="2928"/>
              <a:chExt cx="816" cy="768"/>
            </a:xfrm>
          </p:grpSpPr>
          <p:sp>
            <p:nvSpPr>
              <p:cNvPr id="24705" name="Line 155"/>
              <p:cNvSpPr>
                <a:spLocks noChangeShapeType="1"/>
              </p:cNvSpPr>
              <p:nvPr/>
            </p:nvSpPr>
            <p:spPr bwMode="auto">
              <a:xfrm flipH="1">
                <a:off x="4937" y="3304"/>
                <a:ext cx="52" cy="33"/>
              </a:xfrm>
              <a:prstGeom prst="line">
                <a:avLst/>
              </a:prstGeom>
              <a:noFill/>
              <a:ln w="9525">
                <a:solidFill>
                  <a:schemeClr val="tx1"/>
                </a:solidFill>
                <a:round/>
                <a:headEnd/>
                <a:tailEnd/>
              </a:ln>
            </p:spPr>
            <p:txBody>
              <a:bodyPr wrap="none" anchor="ctr"/>
              <a:lstStyle/>
              <a:p>
                <a:endParaRPr lang="en-GB"/>
              </a:p>
            </p:txBody>
          </p:sp>
          <p:sp>
            <p:nvSpPr>
              <p:cNvPr id="24706" name="Line 156"/>
              <p:cNvSpPr>
                <a:spLocks noChangeShapeType="1"/>
              </p:cNvSpPr>
              <p:nvPr/>
            </p:nvSpPr>
            <p:spPr bwMode="auto">
              <a:xfrm>
                <a:off x="5024" y="3369"/>
                <a:ext cx="104" cy="0"/>
              </a:xfrm>
              <a:prstGeom prst="line">
                <a:avLst/>
              </a:prstGeom>
              <a:noFill/>
              <a:ln w="9525">
                <a:solidFill>
                  <a:schemeClr val="tx1"/>
                </a:solidFill>
                <a:round/>
                <a:headEnd/>
                <a:tailEnd/>
              </a:ln>
            </p:spPr>
            <p:txBody>
              <a:bodyPr wrap="none" anchor="ctr"/>
              <a:lstStyle/>
              <a:p>
                <a:endParaRPr lang="en-GB"/>
              </a:p>
            </p:txBody>
          </p:sp>
          <p:sp>
            <p:nvSpPr>
              <p:cNvPr id="24707" name="Line 157"/>
              <p:cNvSpPr>
                <a:spLocks noChangeShapeType="1"/>
              </p:cNvSpPr>
              <p:nvPr/>
            </p:nvSpPr>
            <p:spPr bwMode="auto">
              <a:xfrm>
                <a:off x="5145" y="3386"/>
                <a:ext cx="70" cy="16"/>
              </a:xfrm>
              <a:prstGeom prst="line">
                <a:avLst/>
              </a:prstGeom>
              <a:noFill/>
              <a:ln w="9525">
                <a:solidFill>
                  <a:schemeClr val="tx1"/>
                </a:solidFill>
                <a:round/>
                <a:headEnd/>
                <a:tailEnd/>
              </a:ln>
            </p:spPr>
            <p:txBody>
              <a:bodyPr wrap="none" anchor="ctr"/>
              <a:lstStyle/>
              <a:p>
                <a:endParaRPr lang="en-GB"/>
              </a:p>
            </p:txBody>
          </p:sp>
          <p:sp>
            <p:nvSpPr>
              <p:cNvPr id="24708" name="Line 158"/>
              <p:cNvSpPr>
                <a:spLocks noChangeShapeType="1"/>
              </p:cNvSpPr>
              <p:nvPr/>
            </p:nvSpPr>
            <p:spPr bwMode="auto">
              <a:xfrm>
                <a:off x="5215" y="3337"/>
                <a:ext cx="0" cy="65"/>
              </a:xfrm>
              <a:prstGeom prst="line">
                <a:avLst/>
              </a:prstGeom>
              <a:noFill/>
              <a:ln w="9525">
                <a:solidFill>
                  <a:schemeClr val="tx1"/>
                </a:solidFill>
                <a:round/>
                <a:headEnd/>
                <a:tailEnd/>
              </a:ln>
            </p:spPr>
            <p:txBody>
              <a:bodyPr wrap="none" anchor="ctr"/>
              <a:lstStyle/>
              <a:p>
                <a:endParaRPr lang="en-GB"/>
              </a:p>
            </p:txBody>
          </p:sp>
          <p:sp>
            <p:nvSpPr>
              <p:cNvPr id="24709" name="Line 159"/>
              <p:cNvSpPr>
                <a:spLocks noChangeShapeType="1"/>
              </p:cNvSpPr>
              <p:nvPr/>
            </p:nvSpPr>
            <p:spPr bwMode="auto">
              <a:xfrm flipH="1">
                <a:off x="5128" y="3353"/>
                <a:ext cx="69" cy="33"/>
              </a:xfrm>
              <a:prstGeom prst="line">
                <a:avLst/>
              </a:prstGeom>
              <a:noFill/>
              <a:ln w="9525">
                <a:solidFill>
                  <a:schemeClr val="tx1"/>
                </a:solidFill>
                <a:round/>
                <a:headEnd/>
                <a:tailEnd/>
              </a:ln>
            </p:spPr>
            <p:txBody>
              <a:bodyPr wrap="none" anchor="ctr"/>
              <a:lstStyle/>
              <a:p>
                <a:endParaRPr lang="en-GB"/>
              </a:p>
            </p:txBody>
          </p:sp>
          <p:sp>
            <p:nvSpPr>
              <p:cNvPr id="24710" name="Line 160"/>
              <p:cNvSpPr>
                <a:spLocks noChangeShapeType="1"/>
              </p:cNvSpPr>
              <p:nvPr/>
            </p:nvSpPr>
            <p:spPr bwMode="auto">
              <a:xfrm>
                <a:off x="5110" y="3222"/>
                <a:ext cx="87" cy="115"/>
              </a:xfrm>
              <a:prstGeom prst="line">
                <a:avLst/>
              </a:prstGeom>
              <a:noFill/>
              <a:ln w="9525">
                <a:solidFill>
                  <a:schemeClr val="tx1"/>
                </a:solidFill>
                <a:round/>
                <a:headEnd/>
                <a:tailEnd/>
              </a:ln>
            </p:spPr>
            <p:txBody>
              <a:bodyPr wrap="none" anchor="ctr"/>
              <a:lstStyle/>
              <a:p>
                <a:endParaRPr lang="en-GB"/>
              </a:p>
            </p:txBody>
          </p:sp>
          <p:sp>
            <p:nvSpPr>
              <p:cNvPr id="24711" name="Line 161"/>
              <p:cNvSpPr>
                <a:spLocks noChangeShapeType="1"/>
              </p:cNvSpPr>
              <p:nvPr/>
            </p:nvSpPr>
            <p:spPr bwMode="auto">
              <a:xfrm>
                <a:off x="5041" y="3287"/>
                <a:ext cx="156" cy="50"/>
              </a:xfrm>
              <a:prstGeom prst="line">
                <a:avLst/>
              </a:prstGeom>
              <a:noFill/>
              <a:ln w="9525">
                <a:solidFill>
                  <a:schemeClr val="tx1"/>
                </a:solidFill>
                <a:round/>
                <a:headEnd/>
                <a:tailEnd/>
              </a:ln>
            </p:spPr>
            <p:txBody>
              <a:bodyPr wrap="none" anchor="ctr"/>
              <a:lstStyle/>
              <a:p>
                <a:endParaRPr lang="en-GB"/>
              </a:p>
            </p:txBody>
          </p:sp>
          <p:sp>
            <p:nvSpPr>
              <p:cNvPr id="24712" name="Line 162"/>
              <p:cNvSpPr>
                <a:spLocks noChangeShapeType="1"/>
              </p:cNvSpPr>
              <p:nvPr/>
            </p:nvSpPr>
            <p:spPr bwMode="auto">
              <a:xfrm>
                <a:off x="5041" y="3189"/>
                <a:ext cx="52" cy="17"/>
              </a:xfrm>
              <a:prstGeom prst="line">
                <a:avLst/>
              </a:prstGeom>
              <a:noFill/>
              <a:ln w="9525">
                <a:solidFill>
                  <a:schemeClr val="tx1"/>
                </a:solidFill>
                <a:round/>
                <a:headEnd/>
                <a:tailEnd/>
              </a:ln>
            </p:spPr>
            <p:txBody>
              <a:bodyPr wrap="none" anchor="ctr"/>
              <a:lstStyle/>
              <a:p>
                <a:endParaRPr lang="en-GB"/>
              </a:p>
            </p:txBody>
          </p:sp>
          <p:sp>
            <p:nvSpPr>
              <p:cNvPr id="24713" name="Line 163"/>
              <p:cNvSpPr>
                <a:spLocks noChangeShapeType="1"/>
              </p:cNvSpPr>
              <p:nvPr/>
            </p:nvSpPr>
            <p:spPr bwMode="auto">
              <a:xfrm>
                <a:off x="5076" y="3157"/>
                <a:ext cx="34" cy="49"/>
              </a:xfrm>
              <a:prstGeom prst="line">
                <a:avLst/>
              </a:prstGeom>
              <a:noFill/>
              <a:ln w="9525">
                <a:solidFill>
                  <a:schemeClr val="tx1"/>
                </a:solidFill>
                <a:round/>
                <a:headEnd/>
                <a:tailEnd/>
              </a:ln>
            </p:spPr>
            <p:txBody>
              <a:bodyPr wrap="none" anchor="ctr"/>
              <a:lstStyle/>
              <a:p>
                <a:endParaRPr lang="en-GB"/>
              </a:p>
            </p:txBody>
          </p:sp>
          <p:sp>
            <p:nvSpPr>
              <p:cNvPr id="24714" name="Line 164"/>
              <p:cNvSpPr>
                <a:spLocks noChangeShapeType="1"/>
              </p:cNvSpPr>
              <p:nvPr/>
            </p:nvSpPr>
            <p:spPr bwMode="auto">
              <a:xfrm flipH="1">
                <a:off x="5041" y="3157"/>
                <a:ext cx="52" cy="16"/>
              </a:xfrm>
              <a:prstGeom prst="line">
                <a:avLst/>
              </a:prstGeom>
              <a:noFill/>
              <a:ln w="9525">
                <a:solidFill>
                  <a:schemeClr val="tx1"/>
                </a:solidFill>
                <a:round/>
                <a:headEnd/>
                <a:tailEnd/>
              </a:ln>
            </p:spPr>
            <p:txBody>
              <a:bodyPr wrap="none" anchor="ctr"/>
              <a:lstStyle/>
              <a:p>
                <a:endParaRPr lang="en-GB"/>
              </a:p>
            </p:txBody>
          </p:sp>
          <p:sp>
            <p:nvSpPr>
              <p:cNvPr id="24715" name="Line 165"/>
              <p:cNvSpPr>
                <a:spLocks noChangeShapeType="1"/>
              </p:cNvSpPr>
              <p:nvPr/>
            </p:nvSpPr>
            <p:spPr bwMode="auto">
              <a:xfrm>
                <a:off x="4972" y="3353"/>
                <a:ext cx="34" cy="0"/>
              </a:xfrm>
              <a:prstGeom prst="line">
                <a:avLst/>
              </a:prstGeom>
              <a:noFill/>
              <a:ln w="9525">
                <a:solidFill>
                  <a:schemeClr val="tx1"/>
                </a:solidFill>
                <a:round/>
                <a:headEnd/>
                <a:tailEnd/>
              </a:ln>
            </p:spPr>
            <p:txBody>
              <a:bodyPr wrap="none" anchor="ctr"/>
              <a:lstStyle/>
              <a:p>
                <a:endParaRPr lang="en-GB"/>
              </a:p>
            </p:txBody>
          </p:sp>
          <p:sp>
            <p:nvSpPr>
              <p:cNvPr id="24716" name="Line 166"/>
              <p:cNvSpPr>
                <a:spLocks noChangeShapeType="1"/>
              </p:cNvSpPr>
              <p:nvPr/>
            </p:nvSpPr>
            <p:spPr bwMode="auto">
              <a:xfrm>
                <a:off x="4919" y="3287"/>
                <a:ext cx="18" cy="50"/>
              </a:xfrm>
              <a:prstGeom prst="line">
                <a:avLst/>
              </a:prstGeom>
              <a:noFill/>
              <a:ln w="9525">
                <a:solidFill>
                  <a:schemeClr val="tx1"/>
                </a:solidFill>
                <a:round/>
                <a:headEnd/>
                <a:tailEnd/>
              </a:ln>
            </p:spPr>
            <p:txBody>
              <a:bodyPr wrap="none" anchor="ctr"/>
              <a:lstStyle/>
              <a:p>
                <a:endParaRPr lang="en-GB"/>
              </a:p>
            </p:txBody>
          </p:sp>
          <p:sp>
            <p:nvSpPr>
              <p:cNvPr id="24717" name="Line 167"/>
              <p:cNvSpPr>
                <a:spLocks noChangeShapeType="1"/>
              </p:cNvSpPr>
              <p:nvPr/>
            </p:nvSpPr>
            <p:spPr bwMode="auto">
              <a:xfrm>
                <a:off x="4711" y="3631"/>
                <a:ext cx="52" cy="16"/>
              </a:xfrm>
              <a:prstGeom prst="line">
                <a:avLst/>
              </a:prstGeom>
              <a:noFill/>
              <a:ln w="9525">
                <a:solidFill>
                  <a:schemeClr val="tx1"/>
                </a:solidFill>
                <a:round/>
                <a:headEnd/>
                <a:tailEnd/>
              </a:ln>
            </p:spPr>
            <p:txBody>
              <a:bodyPr wrap="none" anchor="ctr"/>
              <a:lstStyle/>
              <a:p>
                <a:endParaRPr lang="en-GB"/>
              </a:p>
            </p:txBody>
          </p:sp>
          <p:sp>
            <p:nvSpPr>
              <p:cNvPr id="24718" name="Line 168"/>
              <p:cNvSpPr>
                <a:spLocks noChangeShapeType="1"/>
              </p:cNvSpPr>
              <p:nvPr/>
            </p:nvSpPr>
            <p:spPr bwMode="auto">
              <a:xfrm>
                <a:off x="4694" y="3614"/>
                <a:ext cx="0" cy="33"/>
              </a:xfrm>
              <a:prstGeom prst="line">
                <a:avLst/>
              </a:prstGeom>
              <a:noFill/>
              <a:ln w="9525">
                <a:solidFill>
                  <a:schemeClr val="tx1"/>
                </a:solidFill>
                <a:round/>
                <a:headEnd/>
                <a:tailEnd/>
              </a:ln>
            </p:spPr>
            <p:txBody>
              <a:bodyPr wrap="none" anchor="ctr"/>
              <a:lstStyle/>
              <a:p>
                <a:endParaRPr lang="en-GB"/>
              </a:p>
            </p:txBody>
          </p:sp>
          <p:sp>
            <p:nvSpPr>
              <p:cNvPr id="24719" name="Line 169"/>
              <p:cNvSpPr>
                <a:spLocks noChangeShapeType="1"/>
              </p:cNvSpPr>
              <p:nvPr/>
            </p:nvSpPr>
            <p:spPr bwMode="auto">
              <a:xfrm flipV="1">
                <a:off x="4729" y="3663"/>
                <a:ext cx="17" cy="17"/>
              </a:xfrm>
              <a:prstGeom prst="line">
                <a:avLst/>
              </a:prstGeom>
              <a:noFill/>
              <a:ln w="9525">
                <a:solidFill>
                  <a:schemeClr val="tx1"/>
                </a:solidFill>
                <a:round/>
                <a:headEnd/>
                <a:tailEnd/>
              </a:ln>
            </p:spPr>
            <p:txBody>
              <a:bodyPr wrap="none" anchor="ctr"/>
              <a:lstStyle/>
              <a:p>
                <a:endParaRPr lang="en-GB"/>
              </a:p>
            </p:txBody>
          </p:sp>
          <p:sp>
            <p:nvSpPr>
              <p:cNvPr id="24720" name="Line 170"/>
              <p:cNvSpPr>
                <a:spLocks noChangeShapeType="1"/>
              </p:cNvSpPr>
              <p:nvPr/>
            </p:nvSpPr>
            <p:spPr bwMode="auto">
              <a:xfrm>
                <a:off x="4798" y="3533"/>
                <a:ext cx="52" cy="16"/>
              </a:xfrm>
              <a:prstGeom prst="line">
                <a:avLst/>
              </a:prstGeom>
              <a:noFill/>
              <a:ln w="9525">
                <a:solidFill>
                  <a:schemeClr val="tx1"/>
                </a:solidFill>
                <a:round/>
                <a:headEnd/>
                <a:tailEnd/>
              </a:ln>
            </p:spPr>
            <p:txBody>
              <a:bodyPr wrap="none" anchor="ctr"/>
              <a:lstStyle/>
              <a:p>
                <a:endParaRPr lang="en-GB"/>
              </a:p>
            </p:txBody>
          </p:sp>
          <p:sp>
            <p:nvSpPr>
              <p:cNvPr id="24721" name="Line 171"/>
              <p:cNvSpPr>
                <a:spLocks noChangeShapeType="1"/>
              </p:cNvSpPr>
              <p:nvPr/>
            </p:nvSpPr>
            <p:spPr bwMode="auto">
              <a:xfrm>
                <a:off x="4850" y="3500"/>
                <a:ext cx="17" cy="49"/>
              </a:xfrm>
              <a:prstGeom prst="line">
                <a:avLst/>
              </a:prstGeom>
              <a:noFill/>
              <a:ln w="9525">
                <a:solidFill>
                  <a:schemeClr val="tx1"/>
                </a:solidFill>
                <a:round/>
                <a:headEnd/>
                <a:tailEnd/>
              </a:ln>
            </p:spPr>
            <p:txBody>
              <a:bodyPr wrap="none" anchor="ctr"/>
              <a:lstStyle/>
              <a:p>
                <a:endParaRPr lang="en-GB"/>
              </a:p>
            </p:txBody>
          </p:sp>
          <p:sp>
            <p:nvSpPr>
              <p:cNvPr id="24722" name="Line 172"/>
              <p:cNvSpPr>
                <a:spLocks noChangeShapeType="1"/>
              </p:cNvSpPr>
              <p:nvPr/>
            </p:nvSpPr>
            <p:spPr bwMode="auto">
              <a:xfrm>
                <a:off x="4763" y="3516"/>
                <a:ext cx="18" cy="66"/>
              </a:xfrm>
              <a:prstGeom prst="line">
                <a:avLst/>
              </a:prstGeom>
              <a:noFill/>
              <a:ln w="9525">
                <a:solidFill>
                  <a:schemeClr val="tx1"/>
                </a:solidFill>
                <a:round/>
                <a:headEnd/>
                <a:tailEnd/>
              </a:ln>
            </p:spPr>
            <p:txBody>
              <a:bodyPr wrap="none" anchor="ctr"/>
              <a:lstStyle/>
              <a:p>
                <a:endParaRPr lang="en-GB"/>
              </a:p>
            </p:txBody>
          </p:sp>
          <p:sp>
            <p:nvSpPr>
              <p:cNvPr id="24723" name="Line 173"/>
              <p:cNvSpPr>
                <a:spLocks noChangeShapeType="1"/>
              </p:cNvSpPr>
              <p:nvPr/>
            </p:nvSpPr>
            <p:spPr bwMode="auto">
              <a:xfrm flipH="1">
                <a:off x="4711" y="3516"/>
                <a:ext cx="52" cy="66"/>
              </a:xfrm>
              <a:prstGeom prst="line">
                <a:avLst/>
              </a:prstGeom>
              <a:noFill/>
              <a:ln w="9525">
                <a:solidFill>
                  <a:schemeClr val="tx1"/>
                </a:solidFill>
                <a:round/>
                <a:headEnd/>
                <a:tailEnd/>
              </a:ln>
            </p:spPr>
            <p:txBody>
              <a:bodyPr wrap="none" anchor="ctr"/>
              <a:lstStyle/>
              <a:p>
                <a:endParaRPr lang="en-GB"/>
              </a:p>
            </p:txBody>
          </p:sp>
          <p:sp>
            <p:nvSpPr>
              <p:cNvPr id="24724" name="Line 174"/>
              <p:cNvSpPr>
                <a:spLocks noChangeShapeType="1"/>
              </p:cNvSpPr>
              <p:nvPr/>
            </p:nvSpPr>
            <p:spPr bwMode="auto">
              <a:xfrm flipH="1">
                <a:off x="4781" y="3565"/>
                <a:ext cx="69" cy="17"/>
              </a:xfrm>
              <a:prstGeom prst="line">
                <a:avLst/>
              </a:prstGeom>
              <a:noFill/>
              <a:ln w="9525">
                <a:solidFill>
                  <a:schemeClr val="tx1"/>
                </a:solidFill>
                <a:round/>
                <a:headEnd/>
                <a:tailEnd/>
              </a:ln>
            </p:spPr>
            <p:txBody>
              <a:bodyPr wrap="none" anchor="ctr"/>
              <a:lstStyle/>
              <a:p>
                <a:endParaRPr lang="en-GB"/>
              </a:p>
            </p:txBody>
          </p:sp>
          <p:sp>
            <p:nvSpPr>
              <p:cNvPr id="24725" name="Line 175"/>
              <p:cNvSpPr>
                <a:spLocks noChangeShapeType="1"/>
              </p:cNvSpPr>
              <p:nvPr/>
            </p:nvSpPr>
            <p:spPr bwMode="auto">
              <a:xfrm flipV="1">
                <a:off x="4798" y="3484"/>
                <a:ext cx="52" cy="16"/>
              </a:xfrm>
              <a:prstGeom prst="line">
                <a:avLst/>
              </a:prstGeom>
              <a:noFill/>
              <a:ln w="9525">
                <a:solidFill>
                  <a:schemeClr val="tx1"/>
                </a:solidFill>
                <a:round/>
                <a:headEnd/>
                <a:tailEnd/>
              </a:ln>
            </p:spPr>
            <p:txBody>
              <a:bodyPr wrap="none" anchor="ctr"/>
              <a:lstStyle/>
              <a:p>
                <a:endParaRPr lang="en-GB"/>
              </a:p>
            </p:txBody>
          </p:sp>
          <p:sp>
            <p:nvSpPr>
              <p:cNvPr id="24726" name="Line 176"/>
              <p:cNvSpPr>
                <a:spLocks noChangeShapeType="1"/>
              </p:cNvSpPr>
              <p:nvPr/>
            </p:nvSpPr>
            <p:spPr bwMode="auto">
              <a:xfrm>
                <a:off x="4624" y="3222"/>
                <a:ext cx="18" cy="33"/>
              </a:xfrm>
              <a:prstGeom prst="line">
                <a:avLst/>
              </a:prstGeom>
              <a:noFill/>
              <a:ln w="9525">
                <a:solidFill>
                  <a:schemeClr val="tx1"/>
                </a:solidFill>
                <a:round/>
                <a:headEnd/>
                <a:tailEnd/>
              </a:ln>
            </p:spPr>
            <p:txBody>
              <a:bodyPr wrap="none" anchor="ctr"/>
              <a:lstStyle/>
              <a:p>
                <a:endParaRPr lang="en-GB"/>
              </a:p>
            </p:txBody>
          </p:sp>
          <p:sp>
            <p:nvSpPr>
              <p:cNvPr id="24727" name="Line 177"/>
              <p:cNvSpPr>
                <a:spLocks noChangeShapeType="1"/>
              </p:cNvSpPr>
              <p:nvPr/>
            </p:nvSpPr>
            <p:spPr bwMode="auto">
              <a:xfrm flipH="1">
                <a:off x="4659" y="3238"/>
                <a:ext cx="52" cy="33"/>
              </a:xfrm>
              <a:prstGeom prst="line">
                <a:avLst/>
              </a:prstGeom>
              <a:noFill/>
              <a:ln w="9525">
                <a:solidFill>
                  <a:schemeClr val="tx1"/>
                </a:solidFill>
                <a:round/>
                <a:headEnd/>
                <a:tailEnd/>
              </a:ln>
            </p:spPr>
            <p:txBody>
              <a:bodyPr wrap="none" anchor="ctr"/>
              <a:lstStyle/>
              <a:p>
                <a:endParaRPr lang="en-GB"/>
              </a:p>
            </p:txBody>
          </p:sp>
          <p:sp>
            <p:nvSpPr>
              <p:cNvPr id="24728" name="Line 178"/>
              <p:cNvSpPr>
                <a:spLocks noChangeShapeType="1"/>
              </p:cNvSpPr>
              <p:nvPr/>
            </p:nvSpPr>
            <p:spPr bwMode="auto">
              <a:xfrm>
                <a:off x="4572" y="3271"/>
                <a:ext cx="70" cy="0"/>
              </a:xfrm>
              <a:prstGeom prst="line">
                <a:avLst/>
              </a:prstGeom>
              <a:noFill/>
              <a:ln w="9525">
                <a:solidFill>
                  <a:schemeClr val="tx1"/>
                </a:solidFill>
                <a:round/>
                <a:headEnd/>
                <a:tailEnd/>
              </a:ln>
            </p:spPr>
            <p:txBody>
              <a:bodyPr wrap="none" anchor="ctr"/>
              <a:lstStyle/>
              <a:p>
                <a:endParaRPr lang="en-GB"/>
              </a:p>
            </p:txBody>
          </p:sp>
          <p:sp>
            <p:nvSpPr>
              <p:cNvPr id="24729" name="Line 179"/>
              <p:cNvSpPr>
                <a:spLocks noChangeShapeType="1"/>
              </p:cNvSpPr>
              <p:nvPr/>
            </p:nvSpPr>
            <p:spPr bwMode="auto">
              <a:xfrm flipH="1">
                <a:off x="4624" y="3304"/>
                <a:ext cx="18" cy="16"/>
              </a:xfrm>
              <a:prstGeom prst="line">
                <a:avLst/>
              </a:prstGeom>
              <a:noFill/>
              <a:ln w="9525">
                <a:solidFill>
                  <a:schemeClr val="tx1"/>
                </a:solidFill>
                <a:round/>
                <a:headEnd/>
                <a:tailEnd/>
              </a:ln>
            </p:spPr>
            <p:txBody>
              <a:bodyPr wrap="none" anchor="ctr"/>
              <a:lstStyle/>
              <a:p>
                <a:endParaRPr lang="en-GB"/>
              </a:p>
            </p:txBody>
          </p:sp>
          <p:sp>
            <p:nvSpPr>
              <p:cNvPr id="24730" name="Line 180"/>
              <p:cNvSpPr>
                <a:spLocks noChangeShapeType="1"/>
              </p:cNvSpPr>
              <p:nvPr/>
            </p:nvSpPr>
            <p:spPr bwMode="auto">
              <a:xfrm flipH="1">
                <a:off x="4520" y="3075"/>
                <a:ext cx="156" cy="98"/>
              </a:xfrm>
              <a:prstGeom prst="line">
                <a:avLst/>
              </a:prstGeom>
              <a:noFill/>
              <a:ln w="9525">
                <a:solidFill>
                  <a:schemeClr val="tx1"/>
                </a:solidFill>
                <a:round/>
                <a:headEnd/>
                <a:tailEnd/>
              </a:ln>
            </p:spPr>
            <p:txBody>
              <a:bodyPr wrap="none" anchor="ctr"/>
              <a:lstStyle/>
              <a:p>
                <a:endParaRPr lang="en-GB"/>
              </a:p>
            </p:txBody>
          </p:sp>
          <p:sp>
            <p:nvSpPr>
              <p:cNvPr id="24731" name="Line 181"/>
              <p:cNvSpPr>
                <a:spLocks noChangeShapeType="1"/>
              </p:cNvSpPr>
              <p:nvPr/>
            </p:nvSpPr>
            <p:spPr bwMode="auto">
              <a:xfrm flipH="1">
                <a:off x="4711" y="3042"/>
                <a:ext cx="18" cy="17"/>
              </a:xfrm>
              <a:prstGeom prst="line">
                <a:avLst/>
              </a:prstGeom>
              <a:noFill/>
              <a:ln w="9525">
                <a:solidFill>
                  <a:schemeClr val="tx1"/>
                </a:solidFill>
                <a:round/>
                <a:headEnd/>
                <a:tailEnd/>
              </a:ln>
            </p:spPr>
            <p:txBody>
              <a:bodyPr wrap="none" anchor="ctr"/>
              <a:lstStyle/>
              <a:p>
                <a:endParaRPr lang="en-GB"/>
              </a:p>
            </p:txBody>
          </p:sp>
          <p:sp>
            <p:nvSpPr>
              <p:cNvPr id="24732" name="Line 182"/>
              <p:cNvSpPr>
                <a:spLocks noChangeShapeType="1"/>
              </p:cNvSpPr>
              <p:nvPr/>
            </p:nvSpPr>
            <p:spPr bwMode="auto">
              <a:xfrm flipV="1">
                <a:off x="4659" y="2961"/>
                <a:ext cx="52" cy="32"/>
              </a:xfrm>
              <a:prstGeom prst="line">
                <a:avLst/>
              </a:prstGeom>
              <a:noFill/>
              <a:ln w="9525">
                <a:solidFill>
                  <a:schemeClr val="tx1"/>
                </a:solidFill>
                <a:round/>
                <a:headEnd/>
                <a:tailEnd/>
              </a:ln>
            </p:spPr>
            <p:txBody>
              <a:bodyPr wrap="none" anchor="ctr"/>
              <a:lstStyle/>
              <a:p>
                <a:endParaRPr lang="en-GB"/>
              </a:p>
            </p:txBody>
          </p:sp>
          <p:sp>
            <p:nvSpPr>
              <p:cNvPr id="24733" name="Line 183"/>
              <p:cNvSpPr>
                <a:spLocks noChangeShapeType="1"/>
              </p:cNvSpPr>
              <p:nvPr/>
            </p:nvSpPr>
            <p:spPr bwMode="auto">
              <a:xfrm>
                <a:off x="4659" y="3026"/>
                <a:ext cx="17" cy="33"/>
              </a:xfrm>
              <a:prstGeom prst="line">
                <a:avLst/>
              </a:prstGeom>
              <a:noFill/>
              <a:ln w="9525">
                <a:solidFill>
                  <a:schemeClr val="tx1"/>
                </a:solidFill>
                <a:round/>
                <a:headEnd/>
                <a:tailEnd/>
              </a:ln>
            </p:spPr>
            <p:txBody>
              <a:bodyPr wrap="none" anchor="ctr"/>
              <a:lstStyle/>
              <a:p>
                <a:endParaRPr lang="en-GB"/>
              </a:p>
            </p:txBody>
          </p:sp>
          <p:sp>
            <p:nvSpPr>
              <p:cNvPr id="24734" name="Line 184"/>
              <p:cNvSpPr>
                <a:spLocks noChangeShapeType="1"/>
              </p:cNvSpPr>
              <p:nvPr/>
            </p:nvSpPr>
            <p:spPr bwMode="auto">
              <a:xfrm>
                <a:off x="4729" y="2961"/>
                <a:ext cx="17" cy="49"/>
              </a:xfrm>
              <a:prstGeom prst="line">
                <a:avLst/>
              </a:prstGeom>
              <a:noFill/>
              <a:ln w="9525">
                <a:solidFill>
                  <a:schemeClr val="tx1"/>
                </a:solidFill>
                <a:round/>
                <a:headEnd/>
                <a:tailEnd/>
              </a:ln>
            </p:spPr>
            <p:txBody>
              <a:bodyPr wrap="none" anchor="ctr"/>
              <a:lstStyle/>
              <a:p>
                <a:endParaRPr lang="en-GB"/>
              </a:p>
            </p:txBody>
          </p:sp>
          <p:sp>
            <p:nvSpPr>
              <p:cNvPr id="24735" name="Line 185"/>
              <p:cNvSpPr>
                <a:spLocks noChangeShapeType="1"/>
              </p:cNvSpPr>
              <p:nvPr/>
            </p:nvSpPr>
            <p:spPr bwMode="auto">
              <a:xfrm flipV="1">
                <a:off x="4538" y="3026"/>
                <a:ext cx="104" cy="65"/>
              </a:xfrm>
              <a:prstGeom prst="line">
                <a:avLst/>
              </a:prstGeom>
              <a:noFill/>
              <a:ln w="9525">
                <a:solidFill>
                  <a:schemeClr val="tx1"/>
                </a:solidFill>
                <a:round/>
                <a:headEnd/>
                <a:tailEnd/>
              </a:ln>
            </p:spPr>
            <p:txBody>
              <a:bodyPr wrap="none" anchor="ctr"/>
              <a:lstStyle/>
              <a:p>
                <a:endParaRPr lang="en-GB"/>
              </a:p>
            </p:txBody>
          </p:sp>
          <p:sp>
            <p:nvSpPr>
              <p:cNvPr id="24736" name="Line 186"/>
              <p:cNvSpPr>
                <a:spLocks noChangeShapeType="1"/>
              </p:cNvSpPr>
              <p:nvPr/>
            </p:nvSpPr>
            <p:spPr bwMode="auto">
              <a:xfrm flipH="1">
                <a:off x="4451" y="3108"/>
                <a:ext cx="34" cy="32"/>
              </a:xfrm>
              <a:prstGeom prst="line">
                <a:avLst/>
              </a:prstGeom>
              <a:noFill/>
              <a:ln w="9525">
                <a:solidFill>
                  <a:schemeClr val="tx1"/>
                </a:solidFill>
                <a:round/>
                <a:headEnd/>
                <a:tailEnd/>
              </a:ln>
            </p:spPr>
            <p:txBody>
              <a:bodyPr wrap="none" anchor="ctr"/>
              <a:lstStyle/>
              <a:p>
                <a:endParaRPr lang="en-GB"/>
              </a:p>
            </p:txBody>
          </p:sp>
          <p:sp>
            <p:nvSpPr>
              <p:cNvPr id="24737" name="Oval 187"/>
              <p:cNvSpPr>
                <a:spLocks noChangeArrowheads="1"/>
              </p:cNvSpPr>
              <p:nvPr/>
            </p:nvSpPr>
            <p:spPr bwMode="auto">
              <a:xfrm>
                <a:off x="4416" y="312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38" name="Oval 188"/>
              <p:cNvSpPr>
                <a:spLocks noChangeArrowheads="1"/>
              </p:cNvSpPr>
              <p:nvPr/>
            </p:nvSpPr>
            <p:spPr bwMode="auto">
              <a:xfrm>
                <a:off x="4485" y="3075"/>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39" name="Oval 189"/>
              <p:cNvSpPr>
                <a:spLocks noChangeArrowheads="1"/>
              </p:cNvSpPr>
              <p:nvPr/>
            </p:nvSpPr>
            <p:spPr bwMode="auto">
              <a:xfrm>
                <a:off x="4485" y="3157"/>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0" name="Oval 190"/>
              <p:cNvSpPr>
                <a:spLocks noChangeArrowheads="1"/>
              </p:cNvSpPr>
              <p:nvPr/>
            </p:nvSpPr>
            <p:spPr bwMode="auto">
              <a:xfrm>
                <a:off x="4624" y="299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1" name="Oval 191"/>
              <p:cNvSpPr>
                <a:spLocks noChangeArrowheads="1"/>
              </p:cNvSpPr>
              <p:nvPr/>
            </p:nvSpPr>
            <p:spPr bwMode="auto">
              <a:xfrm>
                <a:off x="4694" y="2928"/>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2" name="Oval 192"/>
              <p:cNvSpPr>
                <a:spLocks noChangeArrowheads="1"/>
              </p:cNvSpPr>
              <p:nvPr/>
            </p:nvSpPr>
            <p:spPr bwMode="auto">
              <a:xfrm>
                <a:off x="4729" y="299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3" name="Oval 193"/>
              <p:cNvSpPr>
                <a:spLocks noChangeArrowheads="1"/>
              </p:cNvSpPr>
              <p:nvPr/>
            </p:nvSpPr>
            <p:spPr bwMode="auto">
              <a:xfrm>
                <a:off x="4676" y="3042"/>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4" name="Oval 194"/>
              <p:cNvSpPr>
                <a:spLocks noChangeArrowheads="1"/>
              </p:cNvSpPr>
              <p:nvPr/>
            </p:nvSpPr>
            <p:spPr bwMode="auto">
              <a:xfrm>
                <a:off x="4590" y="318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5" name="Oval 195"/>
              <p:cNvSpPr>
                <a:spLocks noChangeArrowheads="1"/>
              </p:cNvSpPr>
              <p:nvPr/>
            </p:nvSpPr>
            <p:spPr bwMode="auto">
              <a:xfrm>
                <a:off x="4538" y="3238"/>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6" name="Oval 196"/>
              <p:cNvSpPr>
                <a:spLocks noChangeArrowheads="1"/>
              </p:cNvSpPr>
              <p:nvPr/>
            </p:nvSpPr>
            <p:spPr bwMode="auto">
              <a:xfrm>
                <a:off x="4624" y="3255"/>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7" name="Oval 197"/>
              <p:cNvSpPr>
                <a:spLocks noChangeArrowheads="1"/>
              </p:cNvSpPr>
              <p:nvPr/>
            </p:nvSpPr>
            <p:spPr bwMode="auto">
              <a:xfrm>
                <a:off x="4694" y="3206"/>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8" name="Oval 198"/>
              <p:cNvSpPr>
                <a:spLocks noChangeArrowheads="1"/>
              </p:cNvSpPr>
              <p:nvPr/>
            </p:nvSpPr>
            <p:spPr bwMode="auto">
              <a:xfrm>
                <a:off x="4590" y="330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9" name="Oval 199"/>
              <p:cNvSpPr>
                <a:spLocks noChangeArrowheads="1"/>
              </p:cNvSpPr>
              <p:nvPr/>
            </p:nvSpPr>
            <p:spPr bwMode="auto">
              <a:xfrm>
                <a:off x="4763" y="348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0" name="Oval 200"/>
              <p:cNvSpPr>
                <a:spLocks noChangeArrowheads="1"/>
              </p:cNvSpPr>
              <p:nvPr/>
            </p:nvSpPr>
            <p:spPr bwMode="auto">
              <a:xfrm>
                <a:off x="4833" y="345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1" name="Oval 201"/>
              <p:cNvSpPr>
                <a:spLocks noChangeArrowheads="1"/>
              </p:cNvSpPr>
              <p:nvPr/>
            </p:nvSpPr>
            <p:spPr bwMode="auto">
              <a:xfrm>
                <a:off x="4833" y="353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2" name="Oval 202"/>
              <p:cNvSpPr>
                <a:spLocks noChangeArrowheads="1"/>
              </p:cNvSpPr>
              <p:nvPr/>
            </p:nvSpPr>
            <p:spPr bwMode="auto">
              <a:xfrm>
                <a:off x="4746" y="3565"/>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3" name="Oval 203"/>
              <p:cNvSpPr>
                <a:spLocks noChangeArrowheads="1"/>
              </p:cNvSpPr>
              <p:nvPr/>
            </p:nvSpPr>
            <p:spPr bwMode="auto">
              <a:xfrm>
                <a:off x="4676" y="3582"/>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4" name="Oval 204"/>
              <p:cNvSpPr>
                <a:spLocks noChangeArrowheads="1"/>
              </p:cNvSpPr>
              <p:nvPr/>
            </p:nvSpPr>
            <p:spPr bwMode="auto">
              <a:xfrm>
                <a:off x="4746" y="363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5" name="Oval 205"/>
              <p:cNvSpPr>
                <a:spLocks noChangeArrowheads="1"/>
              </p:cNvSpPr>
              <p:nvPr/>
            </p:nvSpPr>
            <p:spPr bwMode="auto">
              <a:xfrm>
                <a:off x="4676" y="3647"/>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6" name="Oval 206"/>
              <p:cNvSpPr>
                <a:spLocks noChangeArrowheads="1"/>
              </p:cNvSpPr>
              <p:nvPr/>
            </p:nvSpPr>
            <p:spPr bwMode="auto">
              <a:xfrm>
                <a:off x="4902" y="3255"/>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7" name="Oval 207"/>
              <p:cNvSpPr>
                <a:spLocks noChangeArrowheads="1"/>
              </p:cNvSpPr>
              <p:nvPr/>
            </p:nvSpPr>
            <p:spPr bwMode="auto">
              <a:xfrm>
                <a:off x="4919" y="3320"/>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8" name="Oval 208"/>
              <p:cNvSpPr>
                <a:spLocks noChangeArrowheads="1"/>
              </p:cNvSpPr>
              <p:nvPr/>
            </p:nvSpPr>
            <p:spPr bwMode="auto">
              <a:xfrm>
                <a:off x="4989" y="327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9" name="Oval 209"/>
              <p:cNvSpPr>
                <a:spLocks noChangeArrowheads="1"/>
              </p:cNvSpPr>
              <p:nvPr/>
            </p:nvSpPr>
            <p:spPr bwMode="auto">
              <a:xfrm>
                <a:off x="4989" y="333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0" name="Oval 210"/>
              <p:cNvSpPr>
                <a:spLocks noChangeArrowheads="1"/>
              </p:cNvSpPr>
              <p:nvPr/>
            </p:nvSpPr>
            <p:spPr bwMode="auto">
              <a:xfrm>
                <a:off x="5110" y="3353"/>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1" name="Oval 211"/>
              <p:cNvSpPr>
                <a:spLocks noChangeArrowheads="1"/>
              </p:cNvSpPr>
              <p:nvPr/>
            </p:nvSpPr>
            <p:spPr bwMode="auto">
              <a:xfrm>
                <a:off x="5180" y="332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2" name="Oval 212"/>
              <p:cNvSpPr>
                <a:spLocks noChangeArrowheads="1"/>
              </p:cNvSpPr>
              <p:nvPr/>
            </p:nvSpPr>
            <p:spPr bwMode="auto">
              <a:xfrm>
                <a:off x="5180" y="3386"/>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3" name="Oval 213"/>
              <p:cNvSpPr>
                <a:spLocks noChangeArrowheads="1"/>
              </p:cNvSpPr>
              <p:nvPr/>
            </p:nvSpPr>
            <p:spPr bwMode="auto">
              <a:xfrm>
                <a:off x="5006" y="315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4" name="Oval 214"/>
              <p:cNvSpPr>
                <a:spLocks noChangeArrowheads="1"/>
              </p:cNvSpPr>
              <p:nvPr/>
            </p:nvSpPr>
            <p:spPr bwMode="auto">
              <a:xfrm>
                <a:off x="5058" y="312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5" name="Oval 215"/>
              <p:cNvSpPr>
                <a:spLocks noChangeArrowheads="1"/>
              </p:cNvSpPr>
              <p:nvPr/>
            </p:nvSpPr>
            <p:spPr bwMode="auto">
              <a:xfrm>
                <a:off x="5076" y="318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6" name="Line 216"/>
              <p:cNvSpPr>
                <a:spLocks noChangeShapeType="1"/>
              </p:cNvSpPr>
              <p:nvPr/>
            </p:nvSpPr>
            <p:spPr bwMode="auto">
              <a:xfrm>
                <a:off x="4503" y="3124"/>
                <a:ext cx="0" cy="33"/>
              </a:xfrm>
              <a:prstGeom prst="line">
                <a:avLst/>
              </a:prstGeom>
              <a:noFill/>
              <a:ln w="9525">
                <a:solidFill>
                  <a:schemeClr val="tx1"/>
                </a:solidFill>
                <a:round/>
                <a:headEnd/>
                <a:tailEnd/>
              </a:ln>
            </p:spPr>
            <p:txBody>
              <a:bodyPr wrap="none" anchor="ctr"/>
              <a:lstStyle/>
              <a:p>
                <a:endParaRPr lang="en-GB"/>
              </a:p>
            </p:txBody>
          </p:sp>
          <p:sp>
            <p:nvSpPr>
              <p:cNvPr id="24767" name="Line 217"/>
              <p:cNvSpPr>
                <a:spLocks noChangeShapeType="1"/>
              </p:cNvSpPr>
              <p:nvPr/>
            </p:nvSpPr>
            <p:spPr bwMode="auto">
              <a:xfrm>
                <a:off x="4468" y="3157"/>
                <a:ext cx="17" cy="16"/>
              </a:xfrm>
              <a:prstGeom prst="line">
                <a:avLst/>
              </a:prstGeom>
              <a:noFill/>
              <a:ln w="9525">
                <a:solidFill>
                  <a:schemeClr val="tx1"/>
                </a:solidFill>
                <a:round/>
                <a:headEnd/>
                <a:tailEnd/>
              </a:ln>
            </p:spPr>
            <p:txBody>
              <a:bodyPr wrap="none" anchor="ctr"/>
              <a:lstStyle/>
              <a:p>
                <a:endParaRPr lang="en-GB"/>
              </a:p>
            </p:txBody>
          </p:sp>
          <p:sp>
            <p:nvSpPr>
              <p:cNvPr id="24768" name="Line 218"/>
              <p:cNvSpPr>
                <a:spLocks noChangeShapeType="1"/>
              </p:cNvSpPr>
              <p:nvPr/>
            </p:nvSpPr>
            <p:spPr bwMode="auto">
              <a:xfrm>
                <a:off x="4694" y="3091"/>
                <a:ext cx="17" cy="115"/>
              </a:xfrm>
              <a:prstGeom prst="line">
                <a:avLst/>
              </a:prstGeom>
              <a:noFill/>
              <a:ln w="9525">
                <a:solidFill>
                  <a:schemeClr val="tx1"/>
                </a:solidFill>
                <a:round/>
                <a:headEnd/>
                <a:tailEnd/>
              </a:ln>
            </p:spPr>
            <p:txBody>
              <a:bodyPr wrap="none" anchor="ctr"/>
              <a:lstStyle/>
              <a:p>
                <a:endParaRPr lang="en-GB"/>
              </a:p>
            </p:txBody>
          </p:sp>
          <p:sp>
            <p:nvSpPr>
              <p:cNvPr id="24769" name="Line 219"/>
              <p:cNvSpPr>
                <a:spLocks noChangeShapeType="1"/>
              </p:cNvSpPr>
              <p:nvPr/>
            </p:nvSpPr>
            <p:spPr bwMode="auto">
              <a:xfrm flipH="1">
                <a:off x="4729" y="3042"/>
                <a:ext cx="34" cy="164"/>
              </a:xfrm>
              <a:prstGeom prst="line">
                <a:avLst/>
              </a:prstGeom>
              <a:noFill/>
              <a:ln w="9525">
                <a:solidFill>
                  <a:schemeClr val="tx1"/>
                </a:solidFill>
                <a:round/>
                <a:headEnd/>
                <a:tailEnd/>
              </a:ln>
            </p:spPr>
            <p:txBody>
              <a:bodyPr wrap="none" anchor="ctr"/>
              <a:lstStyle/>
              <a:p>
                <a:endParaRPr lang="en-GB"/>
              </a:p>
            </p:txBody>
          </p:sp>
          <p:sp>
            <p:nvSpPr>
              <p:cNvPr id="24770" name="Line 220"/>
              <p:cNvSpPr>
                <a:spLocks noChangeShapeType="1"/>
              </p:cNvSpPr>
              <p:nvPr/>
            </p:nvSpPr>
            <p:spPr bwMode="auto">
              <a:xfrm>
                <a:off x="4503" y="3206"/>
                <a:ext cx="35" cy="49"/>
              </a:xfrm>
              <a:prstGeom prst="line">
                <a:avLst/>
              </a:prstGeom>
              <a:noFill/>
              <a:ln w="9525">
                <a:solidFill>
                  <a:schemeClr val="tx1"/>
                </a:solidFill>
                <a:round/>
                <a:headEnd/>
                <a:tailEnd/>
              </a:ln>
            </p:spPr>
            <p:txBody>
              <a:bodyPr wrap="none" anchor="ctr"/>
              <a:lstStyle/>
              <a:p>
                <a:endParaRPr lang="en-GB"/>
              </a:p>
            </p:txBody>
          </p:sp>
          <p:sp>
            <p:nvSpPr>
              <p:cNvPr id="24771" name="Line 221"/>
              <p:cNvSpPr>
                <a:spLocks noChangeShapeType="1"/>
              </p:cNvSpPr>
              <p:nvPr/>
            </p:nvSpPr>
            <p:spPr bwMode="auto">
              <a:xfrm flipV="1">
                <a:off x="4572" y="3222"/>
                <a:ext cx="18" cy="16"/>
              </a:xfrm>
              <a:prstGeom prst="line">
                <a:avLst/>
              </a:prstGeom>
              <a:noFill/>
              <a:ln w="9525">
                <a:solidFill>
                  <a:schemeClr val="tx1"/>
                </a:solidFill>
                <a:round/>
                <a:headEnd/>
                <a:tailEnd/>
              </a:ln>
            </p:spPr>
            <p:txBody>
              <a:bodyPr wrap="none" anchor="ctr"/>
              <a:lstStyle/>
              <a:p>
                <a:endParaRPr lang="en-GB"/>
              </a:p>
            </p:txBody>
          </p:sp>
          <p:sp>
            <p:nvSpPr>
              <p:cNvPr id="24772" name="Line 222"/>
              <p:cNvSpPr>
                <a:spLocks noChangeShapeType="1"/>
              </p:cNvSpPr>
              <p:nvPr/>
            </p:nvSpPr>
            <p:spPr bwMode="auto">
              <a:xfrm flipV="1">
                <a:off x="4624" y="3091"/>
                <a:ext cx="70" cy="98"/>
              </a:xfrm>
              <a:prstGeom prst="line">
                <a:avLst/>
              </a:prstGeom>
              <a:noFill/>
              <a:ln w="9525">
                <a:solidFill>
                  <a:schemeClr val="tx1"/>
                </a:solidFill>
                <a:round/>
                <a:headEnd/>
                <a:tailEnd/>
              </a:ln>
            </p:spPr>
            <p:txBody>
              <a:bodyPr wrap="none" anchor="ctr"/>
              <a:lstStyle/>
              <a:p>
                <a:endParaRPr lang="en-GB"/>
              </a:p>
            </p:txBody>
          </p:sp>
          <p:sp>
            <p:nvSpPr>
              <p:cNvPr id="24773" name="Line 223"/>
              <p:cNvSpPr>
                <a:spLocks noChangeShapeType="1"/>
              </p:cNvSpPr>
              <p:nvPr/>
            </p:nvSpPr>
            <p:spPr bwMode="auto">
              <a:xfrm>
                <a:off x="4642" y="3206"/>
                <a:ext cx="52" cy="16"/>
              </a:xfrm>
              <a:prstGeom prst="line">
                <a:avLst/>
              </a:prstGeom>
              <a:noFill/>
              <a:ln w="9525">
                <a:solidFill>
                  <a:schemeClr val="tx1"/>
                </a:solidFill>
                <a:round/>
                <a:headEnd/>
                <a:tailEnd/>
              </a:ln>
            </p:spPr>
            <p:txBody>
              <a:bodyPr wrap="none" anchor="ctr"/>
              <a:lstStyle/>
              <a:p>
                <a:endParaRPr lang="en-GB"/>
              </a:p>
            </p:txBody>
          </p:sp>
          <p:sp>
            <p:nvSpPr>
              <p:cNvPr id="24774" name="Line 224"/>
              <p:cNvSpPr>
                <a:spLocks noChangeShapeType="1"/>
              </p:cNvSpPr>
              <p:nvPr/>
            </p:nvSpPr>
            <p:spPr bwMode="auto">
              <a:xfrm>
                <a:off x="4572" y="3287"/>
                <a:ext cx="18" cy="33"/>
              </a:xfrm>
              <a:prstGeom prst="line">
                <a:avLst/>
              </a:prstGeom>
              <a:noFill/>
              <a:ln w="9525">
                <a:solidFill>
                  <a:schemeClr val="tx1"/>
                </a:solidFill>
                <a:round/>
                <a:headEnd/>
                <a:tailEnd/>
              </a:ln>
            </p:spPr>
            <p:txBody>
              <a:bodyPr wrap="none" anchor="ctr"/>
              <a:lstStyle/>
              <a:p>
                <a:endParaRPr lang="en-GB"/>
              </a:p>
            </p:txBody>
          </p:sp>
          <p:sp>
            <p:nvSpPr>
              <p:cNvPr id="24775" name="Line 225"/>
              <p:cNvSpPr>
                <a:spLocks noChangeShapeType="1"/>
              </p:cNvSpPr>
              <p:nvPr/>
            </p:nvSpPr>
            <p:spPr bwMode="auto">
              <a:xfrm flipH="1">
                <a:off x="4729" y="3598"/>
                <a:ext cx="17" cy="16"/>
              </a:xfrm>
              <a:prstGeom prst="line">
                <a:avLst/>
              </a:prstGeom>
              <a:noFill/>
              <a:ln w="9525">
                <a:solidFill>
                  <a:schemeClr val="tx1"/>
                </a:solidFill>
                <a:round/>
                <a:headEnd/>
                <a:tailEnd/>
              </a:ln>
            </p:spPr>
            <p:txBody>
              <a:bodyPr wrap="none" anchor="ctr"/>
              <a:lstStyle/>
              <a:p>
                <a:endParaRPr lang="en-GB"/>
              </a:p>
            </p:txBody>
          </p:sp>
          <p:sp>
            <p:nvSpPr>
              <p:cNvPr id="24776" name="Line 226"/>
              <p:cNvSpPr>
                <a:spLocks noChangeShapeType="1"/>
              </p:cNvSpPr>
              <p:nvPr/>
            </p:nvSpPr>
            <p:spPr bwMode="auto">
              <a:xfrm>
                <a:off x="4763" y="3614"/>
                <a:ext cx="18" cy="17"/>
              </a:xfrm>
              <a:prstGeom prst="line">
                <a:avLst/>
              </a:prstGeom>
              <a:noFill/>
              <a:ln w="9525">
                <a:solidFill>
                  <a:schemeClr val="tx1"/>
                </a:solidFill>
                <a:round/>
                <a:headEnd/>
                <a:tailEnd/>
              </a:ln>
            </p:spPr>
            <p:txBody>
              <a:bodyPr wrap="none" anchor="ctr"/>
              <a:lstStyle/>
              <a:p>
                <a:endParaRPr lang="en-GB"/>
              </a:p>
            </p:txBody>
          </p:sp>
          <p:sp>
            <p:nvSpPr>
              <p:cNvPr id="24777" name="Line 227"/>
              <p:cNvSpPr>
                <a:spLocks noChangeShapeType="1"/>
              </p:cNvSpPr>
              <p:nvPr/>
            </p:nvSpPr>
            <p:spPr bwMode="auto">
              <a:xfrm>
                <a:off x="4954" y="3287"/>
                <a:ext cx="35" cy="0"/>
              </a:xfrm>
              <a:prstGeom prst="line">
                <a:avLst/>
              </a:prstGeom>
              <a:noFill/>
              <a:ln w="9525">
                <a:solidFill>
                  <a:schemeClr val="tx1"/>
                </a:solidFill>
                <a:round/>
                <a:headEnd/>
                <a:tailEnd/>
              </a:ln>
            </p:spPr>
            <p:txBody>
              <a:bodyPr wrap="none" anchor="ctr"/>
              <a:lstStyle/>
              <a:p>
                <a:endParaRPr lang="en-GB"/>
              </a:p>
            </p:txBody>
          </p:sp>
          <p:sp>
            <p:nvSpPr>
              <p:cNvPr id="24778" name="Line 228"/>
              <p:cNvSpPr>
                <a:spLocks noChangeShapeType="1"/>
              </p:cNvSpPr>
              <p:nvPr/>
            </p:nvSpPr>
            <p:spPr bwMode="auto">
              <a:xfrm>
                <a:off x="5006" y="3320"/>
                <a:ext cx="0" cy="17"/>
              </a:xfrm>
              <a:prstGeom prst="line">
                <a:avLst/>
              </a:prstGeom>
              <a:noFill/>
              <a:ln w="9525">
                <a:solidFill>
                  <a:schemeClr val="tx1"/>
                </a:solidFill>
                <a:round/>
                <a:headEnd/>
                <a:tailEnd/>
              </a:ln>
            </p:spPr>
            <p:txBody>
              <a:bodyPr wrap="none" anchor="ctr"/>
              <a:lstStyle/>
              <a:p>
                <a:endParaRPr lang="en-GB"/>
              </a:p>
            </p:txBody>
          </p:sp>
          <p:sp>
            <p:nvSpPr>
              <p:cNvPr id="24779" name="Line 229"/>
              <p:cNvSpPr>
                <a:spLocks noChangeShapeType="1"/>
              </p:cNvSpPr>
              <p:nvPr/>
            </p:nvSpPr>
            <p:spPr bwMode="auto">
              <a:xfrm flipH="1">
                <a:off x="4937" y="3189"/>
                <a:ext cx="69" cy="66"/>
              </a:xfrm>
              <a:prstGeom prst="line">
                <a:avLst/>
              </a:prstGeom>
              <a:noFill/>
              <a:ln w="9525">
                <a:solidFill>
                  <a:schemeClr val="tx1"/>
                </a:solidFill>
                <a:round/>
                <a:headEnd/>
                <a:tailEnd/>
              </a:ln>
            </p:spPr>
            <p:txBody>
              <a:bodyPr wrap="none" anchor="ctr"/>
              <a:lstStyle/>
              <a:p>
                <a:endParaRPr lang="en-GB"/>
              </a:p>
            </p:txBody>
          </p:sp>
          <p:sp>
            <p:nvSpPr>
              <p:cNvPr id="24780" name="Line 230"/>
              <p:cNvSpPr>
                <a:spLocks noChangeShapeType="1"/>
              </p:cNvSpPr>
              <p:nvPr/>
            </p:nvSpPr>
            <p:spPr bwMode="auto">
              <a:xfrm flipV="1">
                <a:off x="5006" y="3222"/>
                <a:ext cx="70" cy="49"/>
              </a:xfrm>
              <a:prstGeom prst="line">
                <a:avLst/>
              </a:prstGeom>
              <a:noFill/>
              <a:ln w="9525">
                <a:solidFill>
                  <a:schemeClr val="tx1"/>
                </a:solidFill>
                <a:round/>
                <a:headEnd/>
                <a:tailEnd/>
              </a:ln>
            </p:spPr>
            <p:txBody>
              <a:bodyPr wrap="none" anchor="ctr"/>
              <a:lstStyle/>
              <a:p>
                <a:endParaRPr lang="en-GB"/>
              </a:p>
            </p:txBody>
          </p:sp>
        </p:grpSp>
        <p:sp>
          <p:nvSpPr>
            <p:cNvPr id="24585" name="AutoShape 231"/>
            <p:cNvSpPr>
              <a:spLocks noChangeArrowheads="1"/>
            </p:cNvSpPr>
            <p:nvPr/>
          </p:nvSpPr>
          <p:spPr bwMode="auto">
            <a:xfrm>
              <a:off x="1344" y="3168"/>
              <a:ext cx="432" cy="96"/>
            </a:xfrm>
            <a:prstGeom prst="rightArrow">
              <a:avLst>
                <a:gd name="adj1" fmla="val 50000"/>
                <a:gd name="adj2" fmla="val 112500"/>
              </a:avLst>
            </a:prstGeom>
            <a:solidFill>
              <a:srgbClr val="0033CC"/>
            </a:solidFill>
            <a:ln w="9525">
              <a:solidFill>
                <a:schemeClr val="tx1"/>
              </a:solidFill>
              <a:miter lim="800000"/>
              <a:headEnd/>
              <a:tailEnd/>
            </a:ln>
          </p:spPr>
          <p:txBody>
            <a:bodyPr wrap="none" anchor="ctr"/>
            <a:lstStyle/>
            <a:p>
              <a:endParaRPr lang="en-GB"/>
            </a:p>
          </p:txBody>
        </p:sp>
        <p:grpSp>
          <p:nvGrpSpPr>
            <p:cNvPr id="24586" name="Group 551"/>
            <p:cNvGrpSpPr>
              <a:grpSpLocks/>
            </p:cNvGrpSpPr>
            <p:nvPr/>
          </p:nvGrpSpPr>
          <p:grpSpPr bwMode="auto">
            <a:xfrm>
              <a:off x="1759" y="2784"/>
              <a:ext cx="995" cy="993"/>
              <a:chOff x="1759" y="2784"/>
              <a:chExt cx="995" cy="993"/>
            </a:xfrm>
          </p:grpSpPr>
          <p:sp>
            <p:nvSpPr>
              <p:cNvPr id="24623" name="Text Box 88"/>
              <p:cNvSpPr txBox="1">
                <a:spLocks noChangeArrowheads="1"/>
              </p:cNvSpPr>
              <p:nvPr/>
            </p:nvSpPr>
            <p:spPr bwMode="auto">
              <a:xfrm>
                <a:off x="1759" y="3565"/>
                <a:ext cx="995" cy="212"/>
              </a:xfrm>
              <a:prstGeom prst="rect">
                <a:avLst/>
              </a:prstGeom>
              <a:noFill/>
              <a:ln w="9525">
                <a:noFill/>
                <a:miter lim="800000"/>
                <a:headEnd/>
                <a:tailEnd/>
              </a:ln>
            </p:spPr>
            <p:txBody>
              <a:bodyPr wrap="none">
                <a:spAutoFit/>
              </a:bodyPr>
              <a:lstStyle/>
              <a:p>
                <a:pPr eaLnBrk="0" hangingPunct="0"/>
                <a:r>
                  <a:rPr lang="en-GB" sz="1600" b="1">
                    <a:latin typeface="Arial Narrow" pitchFamily="34" charset="0"/>
                  </a:rPr>
                  <a:t>Connected Graph</a:t>
                </a:r>
              </a:p>
            </p:txBody>
          </p:sp>
          <p:grpSp>
            <p:nvGrpSpPr>
              <p:cNvPr id="24624" name="Group 240"/>
              <p:cNvGrpSpPr>
                <a:grpSpLocks/>
              </p:cNvGrpSpPr>
              <p:nvPr/>
            </p:nvGrpSpPr>
            <p:grpSpPr bwMode="auto">
              <a:xfrm>
                <a:off x="1872" y="2784"/>
                <a:ext cx="816" cy="816"/>
                <a:chOff x="1344" y="816"/>
                <a:chExt cx="2256" cy="2256"/>
              </a:xfrm>
            </p:grpSpPr>
            <p:sp>
              <p:nvSpPr>
                <p:cNvPr id="24625" name="Line 241"/>
                <p:cNvSpPr>
                  <a:spLocks noChangeShapeType="1"/>
                </p:cNvSpPr>
                <p:nvPr/>
              </p:nvSpPr>
              <p:spPr bwMode="auto">
                <a:xfrm flipH="1">
                  <a:off x="2784" y="1920"/>
                  <a:ext cx="144" cy="96"/>
                </a:xfrm>
                <a:prstGeom prst="line">
                  <a:avLst/>
                </a:prstGeom>
                <a:noFill/>
                <a:ln w="9525">
                  <a:solidFill>
                    <a:schemeClr val="tx1"/>
                  </a:solidFill>
                  <a:round/>
                  <a:headEnd/>
                  <a:tailEnd/>
                </a:ln>
              </p:spPr>
              <p:txBody>
                <a:bodyPr wrap="none" anchor="ctr"/>
                <a:lstStyle/>
                <a:p>
                  <a:endParaRPr lang="en-GB"/>
                </a:p>
              </p:txBody>
            </p:sp>
            <p:sp>
              <p:nvSpPr>
                <p:cNvPr id="24626" name="Line 242"/>
                <p:cNvSpPr>
                  <a:spLocks noChangeShapeType="1"/>
                </p:cNvSpPr>
                <p:nvPr/>
              </p:nvSpPr>
              <p:spPr bwMode="auto">
                <a:xfrm>
                  <a:off x="3024" y="2112"/>
                  <a:ext cx="288" cy="0"/>
                </a:xfrm>
                <a:prstGeom prst="line">
                  <a:avLst/>
                </a:prstGeom>
                <a:noFill/>
                <a:ln w="9525">
                  <a:solidFill>
                    <a:schemeClr val="tx1"/>
                  </a:solidFill>
                  <a:round/>
                  <a:headEnd/>
                  <a:tailEnd/>
                </a:ln>
              </p:spPr>
              <p:txBody>
                <a:bodyPr wrap="none" anchor="ctr"/>
                <a:lstStyle/>
                <a:p>
                  <a:endParaRPr lang="en-GB"/>
                </a:p>
              </p:txBody>
            </p:sp>
            <p:sp>
              <p:nvSpPr>
                <p:cNvPr id="24627" name="Line 243"/>
                <p:cNvSpPr>
                  <a:spLocks noChangeShapeType="1"/>
                </p:cNvSpPr>
                <p:nvPr/>
              </p:nvSpPr>
              <p:spPr bwMode="auto">
                <a:xfrm>
                  <a:off x="3360" y="2160"/>
                  <a:ext cx="192" cy="48"/>
                </a:xfrm>
                <a:prstGeom prst="line">
                  <a:avLst/>
                </a:prstGeom>
                <a:noFill/>
                <a:ln w="9525">
                  <a:solidFill>
                    <a:schemeClr val="tx1"/>
                  </a:solidFill>
                  <a:round/>
                  <a:headEnd/>
                  <a:tailEnd/>
                </a:ln>
              </p:spPr>
              <p:txBody>
                <a:bodyPr wrap="none" anchor="ctr"/>
                <a:lstStyle/>
                <a:p>
                  <a:endParaRPr lang="en-GB"/>
                </a:p>
              </p:txBody>
            </p:sp>
            <p:sp>
              <p:nvSpPr>
                <p:cNvPr id="24628" name="Line 244"/>
                <p:cNvSpPr>
                  <a:spLocks noChangeShapeType="1"/>
                </p:cNvSpPr>
                <p:nvPr/>
              </p:nvSpPr>
              <p:spPr bwMode="auto">
                <a:xfrm>
                  <a:off x="3552" y="2016"/>
                  <a:ext cx="0" cy="192"/>
                </a:xfrm>
                <a:prstGeom prst="line">
                  <a:avLst/>
                </a:prstGeom>
                <a:noFill/>
                <a:ln w="9525">
                  <a:solidFill>
                    <a:schemeClr val="tx1"/>
                  </a:solidFill>
                  <a:round/>
                  <a:headEnd/>
                  <a:tailEnd/>
                </a:ln>
              </p:spPr>
              <p:txBody>
                <a:bodyPr wrap="none" anchor="ctr"/>
                <a:lstStyle/>
                <a:p>
                  <a:endParaRPr lang="en-GB"/>
                </a:p>
              </p:txBody>
            </p:sp>
            <p:sp>
              <p:nvSpPr>
                <p:cNvPr id="24629" name="Line 245"/>
                <p:cNvSpPr>
                  <a:spLocks noChangeShapeType="1"/>
                </p:cNvSpPr>
                <p:nvPr/>
              </p:nvSpPr>
              <p:spPr bwMode="auto">
                <a:xfrm flipH="1">
                  <a:off x="3312" y="2064"/>
                  <a:ext cx="192" cy="96"/>
                </a:xfrm>
                <a:prstGeom prst="line">
                  <a:avLst/>
                </a:prstGeom>
                <a:noFill/>
                <a:ln w="9525">
                  <a:solidFill>
                    <a:schemeClr val="tx1"/>
                  </a:solidFill>
                  <a:round/>
                  <a:headEnd/>
                  <a:tailEnd/>
                </a:ln>
              </p:spPr>
              <p:txBody>
                <a:bodyPr wrap="none" anchor="ctr"/>
                <a:lstStyle/>
                <a:p>
                  <a:endParaRPr lang="en-GB"/>
                </a:p>
              </p:txBody>
            </p:sp>
            <p:sp>
              <p:nvSpPr>
                <p:cNvPr id="24630" name="Line 246"/>
                <p:cNvSpPr>
                  <a:spLocks noChangeShapeType="1"/>
                </p:cNvSpPr>
                <p:nvPr/>
              </p:nvSpPr>
              <p:spPr bwMode="auto">
                <a:xfrm>
                  <a:off x="3264" y="1680"/>
                  <a:ext cx="240" cy="336"/>
                </a:xfrm>
                <a:prstGeom prst="line">
                  <a:avLst/>
                </a:prstGeom>
                <a:noFill/>
                <a:ln w="9525">
                  <a:solidFill>
                    <a:schemeClr val="tx1"/>
                  </a:solidFill>
                  <a:round/>
                  <a:headEnd/>
                  <a:tailEnd/>
                </a:ln>
              </p:spPr>
              <p:txBody>
                <a:bodyPr wrap="none" anchor="ctr"/>
                <a:lstStyle/>
                <a:p>
                  <a:endParaRPr lang="en-GB"/>
                </a:p>
              </p:txBody>
            </p:sp>
            <p:sp>
              <p:nvSpPr>
                <p:cNvPr id="24631" name="Line 247"/>
                <p:cNvSpPr>
                  <a:spLocks noChangeShapeType="1"/>
                </p:cNvSpPr>
                <p:nvPr/>
              </p:nvSpPr>
              <p:spPr bwMode="auto">
                <a:xfrm>
                  <a:off x="3072" y="1872"/>
                  <a:ext cx="432" cy="144"/>
                </a:xfrm>
                <a:prstGeom prst="line">
                  <a:avLst/>
                </a:prstGeom>
                <a:noFill/>
                <a:ln w="9525">
                  <a:solidFill>
                    <a:schemeClr val="tx1"/>
                  </a:solidFill>
                  <a:round/>
                  <a:headEnd/>
                  <a:tailEnd/>
                </a:ln>
              </p:spPr>
              <p:txBody>
                <a:bodyPr wrap="none" anchor="ctr"/>
                <a:lstStyle/>
                <a:p>
                  <a:endParaRPr lang="en-GB"/>
                </a:p>
              </p:txBody>
            </p:sp>
            <p:sp>
              <p:nvSpPr>
                <p:cNvPr id="24632" name="Line 248"/>
                <p:cNvSpPr>
                  <a:spLocks noChangeShapeType="1"/>
                </p:cNvSpPr>
                <p:nvPr/>
              </p:nvSpPr>
              <p:spPr bwMode="auto">
                <a:xfrm>
                  <a:off x="3072" y="1584"/>
                  <a:ext cx="144" cy="48"/>
                </a:xfrm>
                <a:prstGeom prst="line">
                  <a:avLst/>
                </a:prstGeom>
                <a:noFill/>
                <a:ln w="9525">
                  <a:solidFill>
                    <a:schemeClr val="tx1"/>
                  </a:solidFill>
                  <a:round/>
                  <a:headEnd/>
                  <a:tailEnd/>
                </a:ln>
              </p:spPr>
              <p:txBody>
                <a:bodyPr wrap="none" anchor="ctr"/>
                <a:lstStyle/>
                <a:p>
                  <a:endParaRPr lang="en-GB"/>
                </a:p>
              </p:txBody>
            </p:sp>
            <p:sp>
              <p:nvSpPr>
                <p:cNvPr id="24633" name="Line 249"/>
                <p:cNvSpPr>
                  <a:spLocks noChangeShapeType="1"/>
                </p:cNvSpPr>
                <p:nvPr/>
              </p:nvSpPr>
              <p:spPr bwMode="auto">
                <a:xfrm>
                  <a:off x="3168" y="1488"/>
                  <a:ext cx="96" cy="144"/>
                </a:xfrm>
                <a:prstGeom prst="line">
                  <a:avLst/>
                </a:prstGeom>
                <a:noFill/>
                <a:ln w="9525">
                  <a:solidFill>
                    <a:schemeClr val="tx1"/>
                  </a:solidFill>
                  <a:round/>
                  <a:headEnd/>
                  <a:tailEnd/>
                </a:ln>
              </p:spPr>
              <p:txBody>
                <a:bodyPr wrap="none" anchor="ctr"/>
                <a:lstStyle/>
                <a:p>
                  <a:endParaRPr lang="en-GB"/>
                </a:p>
              </p:txBody>
            </p:sp>
            <p:sp>
              <p:nvSpPr>
                <p:cNvPr id="24634" name="Line 250"/>
                <p:cNvSpPr>
                  <a:spLocks noChangeShapeType="1"/>
                </p:cNvSpPr>
                <p:nvPr/>
              </p:nvSpPr>
              <p:spPr bwMode="auto">
                <a:xfrm flipH="1">
                  <a:off x="3072" y="1488"/>
                  <a:ext cx="144" cy="48"/>
                </a:xfrm>
                <a:prstGeom prst="line">
                  <a:avLst/>
                </a:prstGeom>
                <a:noFill/>
                <a:ln w="9525">
                  <a:solidFill>
                    <a:schemeClr val="tx1"/>
                  </a:solidFill>
                  <a:round/>
                  <a:headEnd/>
                  <a:tailEnd/>
                </a:ln>
              </p:spPr>
              <p:txBody>
                <a:bodyPr wrap="none" anchor="ctr"/>
                <a:lstStyle/>
                <a:p>
                  <a:endParaRPr lang="en-GB"/>
                </a:p>
              </p:txBody>
            </p:sp>
            <p:sp>
              <p:nvSpPr>
                <p:cNvPr id="24635" name="Line 251"/>
                <p:cNvSpPr>
                  <a:spLocks noChangeShapeType="1"/>
                </p:cNvSpPr>
                <p:nvPr/>
              </p:nvSpPr>
              <p:spPr bwMode="auto">
                <a:xfrm>
                  <a:off x="2880" y="2064"/>
                  <a:ext cx="96" cy="0"/>
                </a:xfrm>
                <a:prstGeom prst="line">
                  <a:avLst/>
                </a:prstGeom>
                <a:noFill/>
                <a:ln w="9525">
                  <a:solidFill>
                    <a:schemeClr val="tx1"/>
                  </a:solidFill>
                  <a:round/>
                  <a:headEnd/>
                  <a:tailEnd/>
                </a:ln>
              </p:spPr>
              <p:txBody>
                <a:bodyPr wrap="none" anchor="ctr"/>
                <a:lstStyle/>
                <a:p>
                  <a:endParaRPr lang="en-GB"/>
                </a:p>
              </p:txBody>
            </p:sp>
            <p:sp>
              <p:nvSpPr>
                <p:cNvPr id="24636" name="Line 252"/>
                <p:cNvSpPr>
                  <a:spLocks noChangeShapeType="1"/>
                </p:cNvSpPr>
                <p:nvPr/>
              </p:nvSpPr>
              <p:spPr bwMode="auto">
                <a:xfrm>
                  <a:off x="2256" y="1728"/>
                  <a:ext cx="480" cy="96"/>
                </a:xfrm>
                <a:prstGeom prst="line">
                  <a:avLst/>
                </a:prstGeom>
                <a:noFill/>
                <a:ln w="9525">
                  <a:solidFill>
                    <a:schemeClr val="tx1"/>
                  </a:solidFill>
                  <a:round/>
                  <a:headEnd/>
                  <a:tailEnd/>
                </a:ln>
              </p:spPr>
              <p:txBody>
                <a:bodyPr wrap="none" anchor="ctr"/>
                <a:lstStyle/>
                <a:p>
                  <a:endParaRPr lang="en-GB"/>
                </a:p>
              </p:txBody>
            </p:sp>
            <p:sp>
              <p:nvSpPr>
                <p:cNvPr id="24637" name="Line 253"/>
                <p:cNvSpPr>
                  <a:spLocks noChangeShapeType="1"/>
                </p:cNvSpPr>
                <p:nvPr/>
              </p:nvSpPr>
              <p:spPr bwMode="auto">
                <a:xfrm>
                  <a:off x="2256" y="1728"/>
                  <a:ext cx="528" cy="288"/>
                </a:xfrm>
                <a:prstGeom prst="line">
                  <a:avLst/>
                </a:prstGeom>
                <a:noFill/>
                <a:ln w="9525">
                  <a:solidFill>
                    <a:schemeClr val="tx1"/>
                  </a:solidFill>
                  <a:round/>
                  <a:headEnd/>
                  <a:tailEnd/>
                </a:ln>
              </p:spPr>
              <p:txBody>
                <a:bodyPr wrap="none" anchor="ctr"/>
                <a:lstStyle/>
                <a:p>
                  <a:endParaRPr lang="en-GB"/>
                </a:p>
              </p:txBody>
            </p:sp>
            <p:sp>
              <p:nvSpPr>
                <p:cNvPr id="24638" name="Line 254"/>
                <p:cNvSpPr>
                  <a:spLocks noChangeShapeType="1"/>
                </p:cNvSpPr>
                <p:nvPr/>
              </p:nvSpPr>
              <p:spPr bwMode="auto">
                <a:xfrm>
                  <a:off x="2736" y="1872"/>
                  <a:ext cx="48" cy="144"/>
                </a:xfrm>
                <a:prstGeom prst="line">
                  <a:avLst/>
                </a:prstGeom>
                <a:noFill/>
                <a:ln w="9525">
                  <a:solidFill>
                    <a:schemeClr val="tx1"/>
                  </a:solidFill>
                  <a:round/>
                  <a:headEnd/>
                  <a:tailEnd/>
                </a:ln>
              </p:spPr>
              <p:txBody>
                <a:bodyPr wrap="none" anchor="ctr"/>
                <a:lstStyle/>
                <a:p>
                  <a:endParaRPr lang="en-GB"/>
                </a:p>
              </p:txBody>
            </p:sp>
            <p:sp>
              <p:nvSpPr>
                <p:cNvPr id="24639" name="Line 255"/>
                <p:cNvSpPr>
                  <a:spLocks noChangeShapeType="1"/>
                </p:cNvSpPr>
                <p:nvPr/>
              </p:nvSpPr>
              <p:spPr bwMode="auto">
                <a:xfrm>
                  <a:off x="2160" y="2880"/>
                  <a:ext cx="144" cy="48"/>
                </a:xfrm>
                <a:prstGeom prst="line">
                  <a:avLst/>
                </a:prstGeom>
                <a:noFill/>
                <a:ln w="9525">
                  <a:solidFill>
                    <a:schemeClr val="tx1"/>
                  </a:solidFill>
                  <a:round/>
                  <a:headEnd/>
                  <a:tailEnd/>
                </a:ln>
              </p:spPr>
              <p:txBody>
                <a:bodyPr wrap="none" anchor="ctr"/>
                <a:lstStyle/>
                <a:p>
                  <a:endParaRPr lang="en-GB"/>
                </a:p>
              </p:txBody>
            </p:sp>
            <p:sp>
              <p:nvSpPr>
                <p:cNvPr id="24640" name="Line 256"/>
                <p:cNvSpPr>
                  <a:spLocks noChangeShapeType="1"/>
                </p:cNvSpPr>
                <p:nvPr/>
              </p:nvSpPr>
              <p:spPr bwMode="auto">
                <a:xfrm>
                  <a:off x="2112" y="2832"/>
                  <a:ext cx="0" cy="96"/>
                </a:xfrm>
                <a:prstGeom prst="line">
                  <a:avLst/>
                </a:prstGeom>
                <a:noFill/>
                <a:ln w="9525">
                  <a:solidFill>
                    <a:schemeClr val="tx1"/>
                  </a:solidFill>
                  <a:round/>
                  <a:headEnd/>
                  <a:tailEnd/>
                </a:ln>
              </p:spPr>
              <p:txBody>
                <a:bodyPr wrap="none" anchor="ctr"/>
                <a:lstStyle/>
                <a:p>
                  <a:endParaRPr lang="en-GB"/>
                </a:p>
              </p:txBody>
            </p:sp>
            <p:sp>
              <p:nvSpPr>
                <p:cNvPr id="24641" name="Line 257"/>
                <p:cNvSpPr>
                  <a:spLocks noChangeShapeType="1"/>
                </p:cNvSpPr>
                <p:nvPr/>
              </p:nvSpPr>
              <p:spPr bwMode="auto">
                <a:xfrm flipV="1">
                  <a:off x="2208" y="2976"/>
                  <a:ext cx="48" cy="48"/>
                </a:xfrm>
                <a:prstGeom prst="line">
                  <a:avLst/>
                </a:prstGeom>
                <a:noFill/>
                <a:ln w="9525">
                  <a:solidFill>
                    <a:schemeClr val="tx1"/>
                  </a:solidFill>
                  <a:round/>
                  <a:headEnd/>
                  <a:tailEnd/>
                </a:ln>
              </p:spPr>
              <p:txBody>
                <a:bodyPr wrap="none" anchor="ctr"/>
                <a:lstStyle/>
                <a:p>
                  <a:endParaRPr lang="en-GB"/>
                </a:p>
              </p:txBody>
            </p:sp>
            <p:sp>
              <p:nvSpPr>
                <p:cNvPr id="24642" name="Line 258"/>
                <p:cNvSpPr>
                  <a:spLocks noChangeShapeType="1"/>
                </p:cNvSpPr>
                <p:nvPr/>
              </p:nvSpPr>
              <p:spPr bwMode="auto">
                <a:xfrm>
                  <a:off x="2400" y="2592"/>
                  <a:ext cx="144" cy="48"/>
                </a:xfrm>
                <a:prstGeom prst="line">
                  <a:avLst/>
                </a:prstGeom>
                <a:noFill/>
                <a:ln w="9525">
                  <a:solidFill>
                    <a:schemeClr val="tx1"/>
                  </a:solidFill>
                  <a:round/>
                  <a:headEnd/>
                  <a:tailEnd/>
                </a:ln>
              </p:spPr>
              <p:txBody>
                <a:bodyPr wrap="none" anchor="ctr"/>
                <a:lstStyle/>
                <a:p>
                  <a:endParaRPr lang="en-GB"/>
                </a:p>
              </p:txBody>
            </p:sp>
            <p:sp>
              <p:nvSpPr>
                <p:cNvPr id="24643" name="Line 259"/>
                <p:cNvSpPr>
                  <a:spLocks noChangeShapeType="1"/>
                </p:cNvSpPr>
                <p:nvPr/>
              </p:nvSpPr>
              <p:spPr bwMode="auto">
                <a:xfrm>
                  <a:off x="2544" y="2496"/>
                  <a:ext cx="48" cy="144"/>
                </a:xfrm>
                <a:prstGeom prst="line">
                  <a:avLst/>
                </a:prstGeom>
                <a:noFill/>
                <a:ln w="9525">
                  <a:solidFill>
                    <a:schemeClr val="tx1"/>
                  </a:solidFill>
                  <a:round/>
                  <a:headEnd/>
                  <a:tailEnd/>
                </a:ln>
              </p:spPr>
              <p:txBody>
                <a:bodyPr wrap="none" anchor="ctr"/>
                <a:lstStyle/>
                <a:p>
                  <a:endParaRPr lang="en-GB"/>
                </a:p>
              </p:txBody>
            </p:sp>
            <p:sp>
              <p:nvSpPr>
                <p:cNvPr id="24644" name="Line 260"/>
                <p:cNvSpPr>
                  <a:spLocks noChangeShapeType="1"/>
                </p:cNvSpPr>
                <p:nvPr/>
              </p:nvSpPr>
              <p:spPr bwMode="auto">
                <a:xfrm>
                  <a:off x="2304" y="2544"/>
                  <a:ext cx="48" cy="192"/>
                </a:xfrm>
                <a:prstGeom prst="line">
                  <a:avLst/>
                </a:prstGeom>
                <a:noFill/>
                <a:ln w="9525">
                  <a:solidFill>
                    <a:schemeClr val="tx1"/>
                  </a:solidFill>
                  <a:round/>
                  <a:headEnd/>
                  <a:tailEnd/>
                </a:ln>
              </p:spPr>
              <p:txBody>
                <a:bodyPr wrap="none" anchor="ctr"/>
                <a:lstStyle/>
                <a:p>
                  <a:endParaRPr lang="en-GB"/>
                </a:p>
              </p:txBody>
            </p:sp>
            <p:sp>
              <p:nvSpPr>
                <p:cNvPr id="24645" name="Line 261"/>
                <p:cNvSpPr>
                  <a:spLocks noChangeShapeType="1"/>
                </p:cNvSpPr>
                <p:nvPr/>
              </p:nvSpPr>
              <p:spPr bwMode="auto">
                <a:xfrm flipH="1">
                  <a:off x="2160" y="2544"/>
                  <a:ext cx="144" cy="192"/>
                </a:xfrm>
                <a:prstGeom prst="line">
                  <a:avLst/>
                </a:prstGeom>
                <a:noFill/>
                <a:ln w="9525">
                  <a:solidFill>
                    <a:schemeClr val="tx1"/>
                  </a:solidFill>
                  <a:round/>
                  <a:headEnd/>
                  <a:tailEnd/>
                </a:ln>
              </p:spPr>
              <p:txBody>
                <a:bodyPr wrap="none" anchor="ctr"/>
                <a:lstStyle/>
                <a:p>
                  <a:endParaRPr lang="en-GB"/>
                </a:p>
              </p:txBody>
            </p:sp>
            <p:sp>
              <p:nvSpPr>
                <p:cNvPr id="24646" name="Line 262"/>
                <p:cNvSpPr>
                  <a:spLocks noChangeShapeType="1"/>
                </p:cNvSpPr>
                <p:nvPr/>
              </p:nvSpPr>
              <p:spPr bwMode="auto">
                <a:xfrm flipH="1">
                  <a:off x="2352" y="2688"/>
                  <a:ext cx="192" cy="48"/>
                </a:xfrm>
                <a:prstGeom prst="line">
                  <a:avLst/>
                </a:prstGeom>
                <a:noFill/>
                <a:ln w="9525">
                  <a:solidFill>
                    <a:schemeClr val="tx1"/>
                  </a:solidFill>
                  <a:round/>
                  <a:headEnd/>
                  <a:tailEnd/>
                </a:ln>
              </p:spPr>
              <p:txBody>
                <a:bodyPr wrap="none" anchor="ctr"/>
                <a:lstStyle/>
                <a:p>
                  <a:endParaRPr lang="en-GB"/>
                </a:p>
              </p:txBody>
            </p:sp>
            <p:sp>
              <p:nvSpPr>
                <p:cNvPr id="24647" name="Line 263"/>
                <p:cNvSpPr>
                  <a:spLocks noChangeShapeType="1"/>
                </p:cNvSpPr>
                <p:nvPr/>
              </p:nvSpPr>
              <p:spPr bwMode="auto">
                <a:xfrm flipV="1">
                  <a:off x="2400" y="2448"/>
                  <a:ext cx="144" cy="48"/>
                </a:xfrm>
                <a:prstGeom prst="line">
                  <a:avLst/>
                </a:prstGeom>
                <a:noFill/>
                <a:ln w="9525">
                  <a:solidFill>
                    <a:schemeClr val="tx1"/>
                  </a:solidFill>
                  <a:round/>
                  <a:headEnd/>
                  <a:tailEnd/>
                </a:ln>
              </p:spPr>
              <p:txBody>
                <a:bodyPr wrap="none" anchor="ctr"/>
                <a:lstStyle/>
                <a:p>
                  <a:endParaRPr lang="en-GB"/>
                </a:p>
              </p:txBody>
            </p:sp>
            <p:sp>
              <p:nvSpPr>
                <p:cNvPr id="24648" name="Line 264"/>
                <p:cNvSpPr>
                  <a:spLocks noChangeShapeType="1"/>
                </p:cNvSpPr>
                <p:nvPr/>
              </p:nvSpPr>
              <p:spPr bwMode="auto">
                <a:xfrm>
                  <a:off x="1920" y="2064"/>
                  <a:ext cx="432" cy="432"/>
                </a:xfrm>
                <a:prstGeom prst="line">
                  <a:avLst/>
                </a:prstGeom>
                <a:noFill/>
                <a:ln w="9525">
                  <a:solidFill>
                    <a:schemeClr val="tx1"/>
                  </a:solidFill>
                  <a:round/>
                  <a:headEnd/>
                  <a:tailEnd/>
                </a:ln>
              </p:spPr>
              <p:txBody>
                <a:bodyPr wrap="none" anchor="ctr"/>
                <a:lstStyle/>
                <a:p>
                  <a:endParaRPr lang="en-GB"/>
                </a:p>
              </p:txBody>
            </p:sp>
            <p:sp>
              <p:nvSpPr>
                <p:cNvPr id="24649" name="Line 265"/>
                <p:cNvSpPr>
                  <a:spLocks noChangeShapeType="1"/>
                </p:cNvSpPr>
                <p:nvPr/>
              </p:nvSpPr>
              <p:spPr bwMode="auto">
                <a:xfrm>
                  <a:off x="1920" y="1680"/>
                  <a:ext cx="48" cy="96"/>
                </a:xfrm>
                <a:prstGeom prst="line">
                  <a:avLst/>
                </a:prstGeom>
                <a:noFill/>
                <a:ln w="9525">
                  <a:solidFill>
                    <a:schemeClr val="tx1"/>
                  </a:solidFill>
                  <a:round/>
                  <a:headEnd/>
                  <a:tailEnd/>
                </a:ln>
              </p:spPr>
              <p:txBody>
                <a:bodyPr wrap="none" anchor="ctr"/>
                <a:lstStyle/>
                <a:p>
                  <a:endParaRPr lang="en-GB"/>
                </a:p>
              </p:txBody>
            </p:sp>
            <p:sp>
              <p:nvSpPr>
                <p:cNvPr id="24650" name="Line 266"/>
                <p:cNvSpPr>
                  <a:spLocks noChangeShapeType="1"/>
                </p:cNvSpPr>
                <p:nvPr/>
              </p:nvSpPr>
              <p:spPr bwMode="auto">
                <a:xfrm flipH="1">
                  <a:off x="2016" y="1728"/>
                  <a:ext cx="144" cy="96"/>
                </a:xfrm>
                <a:prstGeom prst="line">
                  <a:avLst/>
                </a:prstGeom>
                <a:noFill/>
                <a:ln w="9525">
                  <a:solidFill>
                    <a:schemeClr val="tx1"/>
                  </a:solidFill>
                  <a:round/>
                  <a:headEnd/>
                  <a:tailEnd/>
                </a:ln>
              </p:spPr>
              <p:txBody>
                <a:bodyPr wrap="none" anchor="ctr"/>
                <a:lstStyle/>
                <a:p>
                  <a:endParaRPr lang="en-GB"/>
                </a:p>
              </p:txBody>
            </p:sp>
            <p:sp>
              <p:nvSpPr>
                <p:cNvPr id="24651" name="Line 267"/>
                <p:cNvSpPr>
                  <a:spLocks noChangeShapeType="1"/>
                </p:cNvSpPr>
                <p:nvPr/>
              </p:nvSpPr>
              <p:spPr bwMode="auto">
                <a:xfrm>
                  <a:off x="1776" y="1824"/>
                  <a:ext cx="192" cy="0"/>
                </a:xfrm>
                <a:prstGeom prst="line">
                  <a:avLst/>
                </a:prstGeom>
                <a:noFill/>
                <a:ln w="9525">
                  <a:solidFill>
                    <a:schemeClr val="tx1"/>
                  </a:solidFill>
                  <a:round/>
                  <a:headEnd/>
                  <a:tailEnd/>
                </a:ln>
              </p:spPr>
              <p:txBody>
                <a:bodyPr wrap="none" anchor="ctr"/>
                <a:lstStyle/>
                <a:p>
                  <a:endParaRPr lang="en-GB"/>
                </a:p>
              </p:txBody>
            </p:sp>
            <p:sp>
              <p:nvSpPr>
                <p:cNvPr id="24652" name="Line 268"/>
                <p:cNvSpPr>
                  <a:spLocks noChangeShapeType="1"/>
                </p:cNvSpPr>
                <p:nvPr/>
              </p:nvSpPr>
              <p:spPr bwMode="auto">
                <a:xfrm flipH="1">
                  <a:off x="1920" y="1920"/>
                  <a:ext cx="48" cy="48"/>
                </a:xfrm>
                <a:prstGeom prst="line">
                  <a:avLst/>
                </a:prstGeom>
                <a:noFill/>
                <a:ln w="9525">
                  <a:solidFill>
                    <a:schemeClr val="tx1"/>
                  </a:solidFill>
                  <a:round/>
                  <a:headEnd/>
                  <a:tailEnd/>
                </a:ln>
              </p:spPr>
              <p:txBody>
                <a:bodyPr wrap="none" anchor="ctr"/>
                <a:lstStyle/>
                <a:p>
                  <a:endParaRPr lang="en-GB"/>
                </a:p>
              </p:txBody>
            </p:sp>
            <p:sp>
              <p:nvSpPr>
                <p:cNvPr id="24653" name="Line 269"/>
                <p:cNvSpPr>
                  <a:spLocks noChangeShapeType="1"/>
                </p:cNvSpPr>
                <p:nvPr/>
              </p:nvSpPr>
              <p:spPr bwMode="auto">
                <a:xfrm flipH="1">
                  <a:off x="1632" y="1248"/>
                  <a:ext cx="432" cy="288"/>
                </a:xfrm>
                <a:prstGeom prst="line">
                  <a:avLst/>
                </a:prstGeom>
                <a:noFill/>
                <a:ln w="9525">
                  <a:solidFill>
                    <a:schemeClr val="tx1"/>
                  </a:solidFill>
                  <a:round/>
                  <a:headEnd/>
                  <a:tailEnd/>
                </a:ln>
              </p:spPr>
              <p:txBody>
                <a:bodyPr wrap="none" anchor="ctr"/>
                <a:lstStyle/>
                <a:p>
                  <a:endParaRPr lang="en-GB"/>
                </a:p>
              </p:txBody>
            </p:sp>
            <p:sp>
              <p:nvSpPr>
                <p:cNvPr id="24654" name="Line 270"/>
                <p:cNvSpPr>
                  <a:spLocks noChangeShapeType="1"/>
                </p:cNvSpPr>
                <p:nvPr/>
              </p:nvSpPr>
              <p:spPr bwMode="auto">
                <a:xfrm flipH="1">
                  <a:off x="2160" y="1152"/>
                  <a:ext cx="48" cy="48"/>
                </a:xfrm>
                <a:prstGeom prst="line">
                  <a:avLst/>
                </a:prstGeom>
                <a:noFill/>
                <a:ln w="9525">
                  <a:solidFill>
                    <a:schemeClr val="tx1"/>
                  </a:solidFill>
                  <a:round/>
                  <a:headEnd/>
                  <a:tailEnd/>
                </a:ln>
              </p:spPr>
              <p:txBody>
                <a:bodyPr wrap="none" anchor="ctr"/>
                <a:lstStyle/>
                <a:p>
                  <a:endParaRPr lang="en-GB"/>
                </a:p>
              </p:txBody>
            </p:sp>
            <p:sp>
              <p:nvSpPr>
                <p:cNvPr id="24655" name="Line 271"/>
                <p:cNvSpPr>
                  <a:spLocks noChangeShapeType="1"/>
                </p:cNvSpPr>
                <p:nvPr/>
              </p:nvSpPr>
              <p:spPr bwMode="auto">
                <a:xfrm flipV="1">
                  <a:off x="2016" y="912"/>
                  <a:ext cx="144" cy="96"/>
                </a:xfrm>
                <a:prstGeom prst="line">
                  <a:avLst/>
                </a:prstGeom>
                <a:noFill/>
                <a:ln w="9525">
                  <a:solidFill>
                    <a:schemeClr val="tx1"/>
                  </a:solidFill>
                  <a:round/>
                  <a:headEnd/>
                  <a:tailEnd/>
                </a:ln>
              </p:spPr>
              <p:txBody>
                <a:bodyPr wrap="none" anchor="ctr"/>
                <a:lstStyle/>
                <a:p>
                  <a:endParaRPr lang="en-GB"/>
                </a:p>
              </p:txBody>
            </p:sp>
            <p:sp>
              <p:nvSpPr>
                <p:cNvPr id="24656" name="Line 272"/>
                <p:cNvSpPr>
                  <a:spLocks noChangeShapeType="1"/>
                </p:cNvSpPr>
                <p:nvPr/>
              </p:nvSpPr>
              <p:spPr bwMode="auto">
                <a:xfrm>
                  <a:off x="2016" y="1104"/>
                  <a:ext cx="48" cy="96"/>
                </a:xfrm>
                <a:prstGeom prst="line">
                  <a:avLst/>
                </a:prstGeom>
                <a:noFill/>
                <a:ln w="9525">
                  <a:solidFill>
                    <a:schemeClr val="tx1"/>
                  </a:solidFill>
                  <a:round/>
                  <a:headEnd/>
                  <a:tailEnd/>
                </a:ln>
              </p:spPr>
              <p:txBody>
                <a:bodyPr wrap="none" anchor="ctr"/>
                <a:lstStyle/>
                <a:p>
                  <a:endParaRPr lang="en-GB"/>
                </a:p>
              </p:txBody>
            </p:sp>
            <p:sp>
              <p:nvSpPr>
                <p:cNvPr id="24657" name="Line 273"/>
                <p:cNvSpPr>
                  <a:spLocks noChangeShapeType="1"/>
                </p:cNvSpPr>
                <p:nvPr/>
              </p:nvSpPr>
              <p:spPr bwMode="auto">
                <a:xfrm>
                  <a:off x="2208" y="912"/>
                  <a:ext cx="48" cy="144"/>
                </a:xfrm>
                <a:prstGeom prst="line">
                  <a:avLst/>
                </a:prstGeom>
                <a:noFill/>
                <a:ln w="9525">
                  <a:solidFill>
                    <a:schemeClr val="tx1"/>
                  </a:solidFill>
                  <a:round/>
                  <a:headEnd/>
                  <a:tailEnd/>
                </a:ln>
              </p:spPr>
              <p:txBody>
                <a:bodyPr wrap="none" anchor="ctr"/>
                <a:lstStyle/>
                <a:p>
                  <a:endParaRPr lang="en-GB"/>
                </a:p>
              </p:txBody>
            </p:sp>
            <p:sp>
              <p:nvSpPr>
                <p:cNvPr id="24658" name="Line 274"/>
                <p:cNvSpPr>
                  <a:spLocks noChangeShapeType="1"/>
                </p:cNvSpPr>
                <p:nvPr/>
              </p:nvSpPr>
              <p:spPr bwMode="auto">
                <a:xfrm flipV="1">
                  <a:off x="1680" y="1104"/>
                  <a:ext cx="288" cy="192"/>
                </a:xfrm>
                <a:prstGeom prst="line">
                  <a:avLst/>
                </a:prstGeom>
                <a:noFill/>
                <a:ln w="9525">
                  <a:solidFill>
                    <a:schemeClr val="tx1"/>
                  </a:solidFill>
                  <a:round/>
                  <a:headEnd/>
                  <a:tailEnd/>
                </a:ln>
              </p:spPr>
              <p:txBody>
                <a:bodyPr wrap="none" anchor="ctr"/>
                <a:lstStyle/>
                <a:p>
                  <a:endParaRPr lang="en-GB"/>
                </a:p>
              </p:txBody>
            </p:sp>
            <p:sp>
              <p:nvSpPr>
                <p:cNvPr id="24659" name="Line 275"/>
                <p:cNvSpPr>
                  <a:spLocks noChangeShapeType="1"/>
                </p:cNvSpPr>
                <p:nvPr/>
              </p:nvSpPr>
              <p:spPr bwMode="auto">
                <a:xfrm flipH="1">
                  <a:off x="1440" y="1344"/>
                  <a:ext cx="96" cy="96"/>
                </a:xfrm>
                <a:prstGeom prst="line">
                  <a:avLst/>
                </a:prstGeom>
                <a:noFill/>
                <a:ln w="9525">
                  <a:solidFill>
                    <a:schemeClr val="tx1"/>
                  </a:solidFill>
                  <a:round/>
                  <a:headEnd/>
                  <a:tailEnd/>
                </a:ln>
              </p:spPr>
              <p:txBody>
                <a:bodyPr wrap="none" anchor="ctr"/>
                <a:lstStyle/>
                <a:p>
                  <a:endParaRPr lang="en-GB"/>
                </a:p>
              </p:txBody>
            </p:sp>
            <p:sp>
              <p:nvSpPr>
                <p:cNvPr id="24660" name="Oval 276"/>
                <p:cNvSpPr>
                  <a:spLocks noChangeArrowheads="1"/>
                </p:cNvSpPr>
                <p:nvPr/>
              </p:nvSpPr>
              <p:spPr bwMode="auto">
                <a:xfrm>
                  <a:off x="1344" y="139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1" name="Oval 277"/>
                <p:cNvSpPr>
                  <a:spLocks noChangeArrowheads="1"/>
                </p:cNvSpPr>
                <p:nvPr/>
              </p:nvSpPr>
              <p:spPr bwMode="auto">
                <a:xfrm>
                  <a:off x="1536" y="124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2" name="Oval 278"/>
                <p:cNvSpPr>
                  <a:spLocks noChangeArrowheads="1"/>
                </p:cNvSpPr>
                <p:nvPr/>
              </p:nvSpPr>
              <p:spPr bwMode="auto">
                <a:xfrm>
                  <a:off x="1536" y="148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3" name="Oval 279"/>
                <p:cNvSpPr>
                  <a:spLocks noChangeArrowheads="1"/>
                </p:cNvSpPr>
                <p:nvPr/>
              </p:nvSpPr>
              <p:spPr bwMode="auto">
                <a:xfrm>
                  <a:off x="1920" y="100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4" name="Oval 280"/>
                <p:cNvSpPr>
                  <a:spLocks noChangeArrowheads="1"/>
                </p:cNvSpPr>
                <p:nvPr/>
              </p:nvSpPr>
              <p:spPr bwMode="auto">
                <a:xfrm>
                  <a:off x="2112" y="81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5" name="Oval 281"/>
                <p:cNvSpPr>
                  <a:spLocks noChangeArrowheads="1"/>
                </p:cNvSpPr>
                <p:nvPr/>
              </p:nvSpPr>
              <p:spPr bwMode="auto">
                <a:xfrm>
                  <a:off x="2208" y="100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6" name="Oval 282"/>
                <p:cNvSpPr>
                  <a:spLocks noChangeArrowheads="1"/>
                </p:cNvSpPr>
                <p:nvPr/>
              </p:nvSpPr>
              <p:spPr bwMode="auto">
                <a:xfrm>
                  <a:off x="2064" y="115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7" name="Oval 283"/>
                <p:cNvSpPr>
                  <a:spLocks noChangeArrowheads="1"/>
                </p:cNvSpPr>
                <p:nvPr/>
              </p:nvSpPr>
              <p:spPr bwMode="auto">
                <a:xfrm>
                  <a:off x="1824" y="158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8" name="Oval 284"/>
                <p:cNvSpPr>
                  <a:spLocks noChangeArrowheads="1"/>
                </p:cNvSpPr>
                <p:nvPr/>
              </p:nvSpPr>
              <p:spPr bwMode="auto">
                <a:xfrm>
                  <a:off x="1680" y="172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9" name="Oval 285"/>
                <p:cNvSpPr>
                  <a:spLocks noChangeArrowheads="1"/>
                </p:cNvSpPr>
                <p:nvPr/>
              </p:nvSpPr>
              <p:spPr bwMode="auto">
                <a:xfrm>
                  <a:off x="1920" y="17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0" name="Oval 286"/>
                <p:cNvSpPr>
                  <a:spLocks noChangeArrowheads="1"/>
                </p:cNvSpPr>
                <p:nvPr/>
              </p:nvSpPr>
              <p:spPr bwMode="auto">
                <a:xfrm>
                  <a:off x="2112" y="163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1" name="Oval 287"/>
                <p:cNvSpPr>
                  <a:spLocks noChangeArrowheads="1"/>
                </p:cNvSpPr>
                <p:nvPr/>
              </p:nvSpPr>
              <p:spPr bwMode="auto">
                <a:xfrm>
                  <a:off x="1824" y="192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2" name="Oval 288"/>
                <p:cNvSpPr>
                  <a:spLocks noChangeArrowheads="1"/>
                </p:cNvSpPr>
                <p:nvPr/>
              </p:nvSpPr>
              <p:spPr bwMode="auto">
                <a:xfrm>
                  <a:off x="2304" y="244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3" name="Oval 289"/>
                <p:cNvSpPr>
                  <a:spLocks noChangeArrowheads="1"/>
                </p:cNvSpPr>
                <p:nvPr/>
              </p:nvSpPr>
              <p:spPr bwMode="auto">
                <a:xfrm>
                  <a:off x="2496" y="235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4" name="Oval 290"/>
                <p:cNvSpPr>
                  <a:spLocks noChangeArrowheads="1"/>
                </p:cNvSpPr>
                <p:nvPr/>
              </p:nvSpPr>
              <p:spPr bwMode="auto">
                <a:xfrm>
                  <a:off x="2496" y="259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5" name="Oval 291"/>
                <p:cNvSpPr>
                  <a:spLocks noChangeArrowheads="1"/>
                </p:cNvSpPr>
                <p:nvPr/>
              </p:nvSpPr>
              <p:spPr bwMode="auto">
                <a:xfrm>
                  <a:off x="2256" y="268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6" name="Oval 292"/>
                <p:cNvSpPr>
                  <a:spLocks noChangeArrowheads="1"/>
                </p:cNvSpPr>
                <p:nvPr/>
              </p:nvSpPr>
              <p:spPr bwMode="auto">
                <a:xfrm>
                  <a:off x="2064" y="273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7" name="Oval 293"/>
                <p:cNvSpPr>
                  <a:spLocks noChangeArrowheads="1"/>
                </p:cNvSpPr>
                <p:nvPr/>
              </p:nvSpPr>
              <p:spPr bwMode="auto">
                <a:xfrm>
                  <a:off x="2256" y="288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8" name="Oval 294"/>
                <p:cNvSpPr>
                  <a:spLocks noChangeArrowheads="1"/>
                </p:cNvSpPr>
                <p:nvPr/>
              </p:nvSpPr>
              <p:spPr bwMode="auto">
                <a:xfrm>
                  <a:off x="2064" y="292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9" name="Oval 295"/>
                <p:cNvSpPr>
                  <a:spLocks noChangeArrowheads="1"/>
                </p:cNvSpPr>
                <p:nvPr/>
              </p:nvSpPr>
              <p:spPr bwMode="auto">
                <a:xfrm>
                  <a:off x="2688" y="17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0" name="Oval 296"/>
                <p:cNvSpPr>
                  <a:spLocks noChangeArrowheads="1"/>
                </p:cNvSpPr>
                <p:nvPr/>
              </p:nvSpPr>
              <p:spPr bwMode="auto">
                <a:xfrm>
                  <a:off x="2736" y="196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1" name="Oval 297"/>
                <p:cNvSpPr>
                  <a:spLocks noChangeArrowheads="1"/>
                </p:cNvSpPr>
                <p:nvPr/>
              </p:nvSpPr>
              <p:spPr bwMode="auto">
                <a:xfrm>
                  <a:off x="2928" y="182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2" name="Oval 298"/>
                <p:cNvSpPr>
                  <a:spLocks noChangeArrowheads="1"/>
                </p:cNvSpPr>
                <p:nvPr/>
              </p:nvSpPr>
              <p:spPr bwMode="auto">
                <a:xfrm>
                  <a:off x="2928" y="201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3" name="Oval 299"/>
                <p:cNvSpPr>
                  <a:spLocks noChangeArrowheads="1"/>
                </p:cNvSpPr>
                <p:nvPr/>
              </p:nvSpPr>
              <p:spPr bwMode="auto">
                <a:xfrm>
                  <a:off x="3264" y="206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4" name="Oval 300"/>
                <p:cNvSpPr>
                  <a:spLocks noChangeArrowheads="1"/>
                </p:cNvSpPr>
                <p:nvPr/>
              </p:nvSpPr>
              <p:spPr bwMode="auto">
                <a:xfrm>
                  <a:off x="3456" y="196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5" name="Oval 301"/>
                <p:cNvSpPr>
                  <a:spLocks noChangeArrowheads="1"/>
                </p:cNvSpPr>
                <p:nvPr/>
              </p:nvSpPr>
              <p:spPr bwMode="auto">
                <a:xfrm>
                  <a:off x="3456" y="216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6" name="Oval 302"/>
                <p:cNvSpPr>
                  <a:spLocks noChangeArrowheads="1"/>
                </p:cNvSpPr>
                <p:nvPr/>
              </p:nvSpPr>
              <p:spPr bwMode="auto">
                <a:xfrm>
                  <a:off x="2976" y="148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7" name="Oval 303"/>
                <p:cNvSpPr>
                  <a:spLocks noChangeArrowheads="1"/>
                </p:cNvSpPr>
                <p:nvPr/>
              </p:nvSpPr>
              <p:spPr bwMode="auto">
                <a:xfrm>
                  <a:off x="3120" y="139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8" name="Oval 304"/>
                <p:cNvSpPr>
                  <a:spLocks noChangeArrowheads="1"/>
                </p:cNvSpPr>
                <p:nvPr/>
              </p:nvSpPr>
              <p:spPr bwMode="auto">
                <a:xfrm>
                  <a:off x="3168" y="158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9" name="Line 305"/>
                <p:cNvSpPr>
                  <a:spLocks noChangeShapeType="1"/>
                </p:cNvSpPr>
                <p:nvPr/>
              </p:nvSpPr>
              <p:spPr bwMode="auto">
                <a:xfrm>
                  <a:off x="1584" y="1392"/>
                  <a:ext cx="0" cy="96"/>
                </a:xfrm>
                <a:prstGeom prst="line">
                  <a:avLst/>
                </a:prstGeom>
                <a:noFill/>
                <a:ln w="9525">
                  <a:solidFill>
                    <a:schemeClr val="tx1"/>
                  </a:solidFill>
                  <a:round/>
                  <a:headEnd/>
                  <a:tailEnd/>
                </a:ln>
              </p:spPr>
              <p:txBody>
                <a:bodyPr wrap="none" anchor="ctr"/>
                <a:lstStyle/>
                <a:p>
                  <a:endParaRPr lang="en-GB"/>
                </a:p>
              </p:txBody>
            </p:sp>
            <p:sp>
              <p:nvSpPr>
                <p:cNvPr id="24690" name="Line 306"/>
                <p:cNvSpPr>
                  <a:spLocks noChangeShapeType="1"/>
                </p:cNvSpPr>
                <p:nvPr/>
              </p:nvSpPr>
              <p:spPr bwMode="auto">
                <a:xfrm>
                  <a:off x="1488" y="1488"/>
                  <a:ext cx="48" cy="48"/>
                </a:xfrm>
                <a:prstGeom prst="line">
                  <a:avLst/>
                </a:prstGeom>
                <a:noFill/>
                <a:ln w="9525">
                  <a:solidFill>
                    <a:schemeClr val="tx1"/>
                  </a:solidFill>
                  <a:round/>
                  <a:headEnd/>
                  <a:tailEnd/>
                </a:ln>
              </p:spPr>
              <p:txBody>
                <a:bodyPr wrap="none" anchor="ctr"/>
                <a:lstStyle/>
                <a:p>
                  <a:endParaRPr lang="en-GB"/>
                </a:p>
              </p:txBody>
            </p:sp>
            <p:sp>
              <p:nvSpPr>
                <p:cNvPr id="24691" name="Line 307"/>
                <p:cNvSpPr>
                  <a:spLocks noChangeShapeType="1"/>
                </p:cNvSpPr>
                <p:nvPr/>
              </p:nvSpPr>
              <p:spPr bwMode="auto">
                <a:xfrm>
                  <a:off x="2112" y="1296"/>
                  <a:ext cx="48" cy="336"/>
                </a:xfrm>
                <a:prstGeom prst="line">
                  <a:avLst/>
                </a:prstGeom>
                <a:noFill/>
                <a:ln w="9525">
                  <a:solidFill>
                    <a:schemeClr val="tx1"/>
                  </a:solidFill>
                  <a:round/>
                  <a:headEnd/>
                  <a:tailEnd/>
                </a:ln>
              </p:spPr>
              <p:txBody>
                <a:bodyPr wrap="none" anchor="ctr"/>
                <a:lstStyle/>
                <a:p>
                  <a:endParaRPr lang="en-GB"/>
                </a:p>
              </p:txBody>
            </p:sp>
            <p:sp>
              <p:nvSpPr>
                <p:cNvPr id="24692" name="Line 308"/>
                <p:cNvSpPr>
                  <a:spLocks noChangeShapeType="1"/>
                </p:cNvSpPr>
                <p:nvPr/>
              </p:nvSpPr>
              <p:spPr bwMode="auto">
                <a:xfrm flipH="1">
                  <a:off x="2208" y="1152"/>
                  <a:ext cx="96" cy="480"/>
                </a:xfrm>
                <a:prstGeom prst="line">
                  <a:avLst/>
                </a:prstGeom>
                <a:noFill/>
                <a:ln w="9525">
                  <a:solidFill>
                    <a:schemeClr val="tx1"/>
                  </a:solidFill>
                  <a:round/>
                  <a:headEnd/>
                  <a:tailEnd/>
                </a:ln>
              </p:spPr>
              <p:txBody>
                <a:bodyPr wrap="none" anchor="ctr"/>
                <a:lstStyle/>
                <a:p>
                  <a:endParaRPr lang="en-GB"/>
                </a:p>
              </p:txBody>
            </p:sp>
            <p:sp>
              <p:nvSpPr>
                <p:cNvPr id="24693" name="Line 309"/>
                <p:cNvSpPr>
                  <a:spLocks noChangeShapeType="1"/>
                </p:cNvSpPr>
                <p:nvPr/>
              </p:nvSpPr>
              <p:spPr bwMode="auto">
                <a:xfrm>
                  <a:off x="1584" y="1632"/>
                  <a:ext cx="96" cy="144"/>
                </a:xfrm>
                <a:prstGeom prst="line">
                  <a:avLst/>
                </a:prstGeom>
                <a:noFill/>
                <a:ln w="9525">
                  <a:solidFill>
                    <a:schemeClr val="tx1"/>
                  </a:solidFill>
                  <a:round/>
                  <a:headEnd/>
                  <a:tailEnd/>
                </a:ln>
              </p:spPr>
              <p:txBody>
                <a:bodyPr wrap="none" anchor="ctr"/>
                <a:lstStyle/>
                <a:p>
                  <a:endParaRPr lang="en-GB"/>
                </a:p>
              </p:txBody>
            </p:sp>
            <p:sp>
              <p:nvSpPr>
                <p:cNvPr id="24694" name="Line 310"/>
                <p:cNvSpPr>
                  <a:spLocks noChangeShapeType="1"/>
                </p:cNvSpPr>
                <p:nvPr/>
              </p:nvSpPr>
              <p:spPr bwMode="auto">
                <a:xfrm flipV="1">
                  <a:off x="1776" y="1680"/>
                  <a:ext cx="48" cy="48"/>
                </a:xfrm>
                <a:prstGeom prst="line">
                  <a:avLst/>
                </a:prstGeom>
                <a:noFill/>
                <a:ln w="9525">
                  <a:solidFill>
                    <a:schemeClr val="tx1"/>
                  </a:solidFill>
                  <a:round/>
                  <a:headEnd/>
                  <a:tailEnd/>
                </a:ln>
              </p:spPr>
              <p:txBody>
                <a:bodyPr wrap="none" anchor="ctr"/>
                <a:lstStyle/>
                <a:p>
                  <a:endParaRPr lang="en-GB"/>
                </a:p>
              </p:txBody>
            </p:sp>
            <p:sp>
              <p:nvSpPr>
                <p:cNvPr id="24695" name="Line 311"/>
                <p:cNvSpPr>
                  <a:spLocks noChangeShapeType="1"/>
                </p:cNvSpPr>
                <p:nvPr/>
              </p:nvSpPr>
              <p:spPr bwMode="auto">
                <a:xfrm flipV="1">
                  <a:off x="1920" y="1296"/>
                  <a:ext cx="192" cy="288"/>
                </a:xfrm>
                <a:prstGeom prst="line">
                  <a:avLst/>
                </a:prstGeom>
                <a:noFill/>
                <a:ln w="9525">
                  <a:solidFill>
                    <a:schemeClr val="tx1"/>
                  </a:solidFill>
                  <a:round/>
                  <a:headEnd/>
                  <a:tailEnd/>
                </a:ln>
              </p:spPr>
              <p:txBody>
                <a:bodyPr wrap="none" anchor="ctr"/>
                <a:lstStyle/>
                <a:p>
                  <a:endParaRPr lang="en-GB"/>
                </a:p>
              </p:txBody>
            </p:sp>
            <p:sp>
              <p:nvSpPr>
                <p:cNvPr id="24696" name="Line 312"/>
                <p:cNvSpPr>
                  <a:spLocks noChangeShapeType="1"/>
                </p:cNvSpPr>
                <p:nvPr/>
              </p:nvSpPr>
              <p:spPr bwMode="auto">
                <a:xfrm>
                  <a:off x="1968" y="1632"/>
                  <a:ext cx="144" cy="48"/>
                </a:xfrm>
                <a:prstGeom prst="line">
                  <a:avLst/>
                </a:prstGeom>
                <a:noFill/>
                <a:ln w="9525">
                  <a:solidFill>
                    <a:schemeClr val="tx1"/>
                  </a:solidFill>
                  <a:round/>
                  <a:headEnd/>
                  <a:tailEnd/>
                </a:ln>
              </p:spPr>
              <p:txBody>
                <a:bodyPr wrap="none" anchor="ctr"/>
                <a:lstStyle/>
                <a:p>
                  <a:endParaRPr lang="en-GB"/>
                </a:p>
              </p:txBody>
            </p:sp>
            <p:sp>
              <p:nvSpPr>
                <p:cNvPr id="24697" name="Line 313"/>
                <p:cNvSpPr>
                  <a:spLocks noChangeShapeType="1"/>
                </p:cNvSpPr>
                <p:nvPr/>
              </p:nvSpPr>
              <p:spPr bwMode="auto">
                <a:xfrm>
                  <a:off x="1776" y="1872"/>
                  <a:ext cx="48" cy="96"/>
                </a:xfrm>
                <a:prstGeom prst="line">
                  <a:avLst/>
                </a:prstGeom>
                <a:noFill/>
                <a:ln w="9525">
                  <a:solidFill>
                    <a:schemeClr val="tx1"/>
                  </a:solidFill>
                  <a:round/>
                  <a:headEnd/>
                  <a:tailEnd/>
                </a:ln>
              </p:spPr>
              <p:txBody>
                <a:bodyPr wrap="none" anchor="ctr"/>
                <a:lstStyle/>
                <a:p>
                  <a:endParaRPr lang="en-GB"/>
                </a:p>
              </p:txBody>
            </p:sp>
            <p:sp>
              <p:nvSpPr>
                <p:cNvPr id="24698" name="Line 314"/>
                <p:cNvSpPr>
                  <a:spLocks noChangeShapeType="1"/>
                </p:cNvSpPr>
                <p:nvPr/>
              </p:nvSpPr>
              <p:spPr bwMode="auto">
                <a:xfrm flipH="1">
                  <a:off x="2208" y="2784"/>
                  <a:ext cx="48" cy="48"/>
                </a:xfrm>
                <a:prstGeom prst="line">
                  <a:avLst/>
                </a:prstGeom>
                <a:noFill/>
                <a:ln w="9525">
                  <a:solidFill>
                    <a:schemeClr val="tx1"/>
                  </a:solidFill>
                  <a:round/>
                  <a:headEnd/>
                  <a:tailEnd/>
                </a:ln>
              </p:spPr>
              <p:txBody>
                <a:bodyPr wrap="none" anchor="ctr"/>
                <a:lstStyle/>
                <a:p>
                  <a:endParaRPr lang="en-GB"/>
                </a:p>
              </p:txBody>
            </p:sp>
            <p:sp>
              <p:nvSpPr>
                <p:cNvPr id="24699" name="Line 315"/>
                <p:cNvSpPr>
                  <a:spLocks noChangeShapeType="1"/>
                </p:cNvSpPr>
                <p:nvPr/>
              </p:nvSpPr>
              <p:spPr bwMode="auto">
                <a:xfrm>
                  <a:off x="2304" y="2832"/>
                  <a:ext cx="48" cy="48"/>
                </a:xfrm>
                <a:prstGeom prst="line">
                  <a:avLst/>
                </a:prstGeom>
                <a:noFill/>
                <a:ln w="9525">
                  <a:solidFill>
                    <a:schemeClr val="tx1"/>
                  </a:solidFill>
                  <a:round/>
                  <a:headEnd/>
                  <a:tailEnd/>
                </a:ln>
              </p:spPr>
              <p:txBody>
                <a:bodyPr wrap="none" anchor="ctr"/>
                <a:lstStyle/>
                <a:p>
                  <a:endParaRPr lang="en-GB"/>
                </a:p>
              </p:txBody>
            </p:sp>
            <p:sp>
              <p:nvSpPr>
                <p:cNvPr id="24700" name="Line 316"/>
                <p:cNvSpPr>
                  <a:spLocks noChangeShapeType="1"/>
                </p:cNvSpPr>
                <p:nvPr/>
              </p:nvSpPr>
              <p:spPr bwMode="auto">
                <a:xfrm flipH="1">
                  <a:off x="2592" y="2112"/>
                  <a:ext cx="192" cy="240"/>
                </a:xfrm>
                <a:prstGeom prst="line">
                  <a:avLst/>
                </a:prstGeom>
                <a:noFill/>
                <a:ln w="9525">
                  <a:solidFill>
                    <a:schemeClr val="tx1"/>
                  </a:solidFill>
                  <a:round/>
                  <a:headEnd/>
                  <a:tailEnd/>
                </a:ln>
              </p:spPr>
              <p:txBody>
                <a:bodyPr wrap="none" anchor="ctr"/>
                <a:lstStyle/>
                <a:p>
                  <a:endParaRPr lang="en-GB"/>
                </a:p>
              </p:txBody>
            </p:sp>
            <p:sp>
              <p:nvSpPr>
                <p:cNvPr id="24701" name="Line 317"/>
                <p:cNvSpPr>
                  <a:spLocks noChangeShapeType="1"/>
                </p:cNvSpPr>
                <p:nvPr/>
              </p:nvSpPr>
              <p:spPr bwMode="auto">
                <a:xfrm>
                  <a:off x="2832" y="1872"/>
                  <a:ext cx="96" cy="0"/>
                </a:xfrm>
                <a:prstGeom prst="line">
                  <a:avLst/>
                </a:prstGeom>
                <a:noFill/>
                <a:ln w="9525">
                  <a:solidFill>
                    <a:schemeClr val="tx1"/>
                  </a:solidFill>
                  <a:round/>
                  <a:headEnd/>
                  <a:tailEnd/>
                </a:ln>
              </p:spPr>
              <p:txBody>
                <a:bodyPr wrap="none" anchor="ctr"/>
                <a:lstStyle/>
                <a:p>
                  <a:endParaRPr lang="en-GB"/>
                </a:p>
              </p:txBody>
            </p:sp>
            <p:sp>
              <p:nvSpPr>
                <p:cNvPr id="24702" name="Line 318"/>
                <p:cNvSpPr>
                  <a:spLocks noChangeShapeType="1"/>
                </p:cNvSpPr>
                <p:nvPr/>
              </p:nvSpPr>
              <p:spPr bwMode="auto">
                <a:xfrm>
                  <a:off x="2976" y="1968"/>
                  <a:ext cx="0" cy="48"/>
                </a:xfrm>
                <a:prstGeom prst="line">
                  <a:avLst/>
                </a:prstGeom>
                <a:noFill/>
                <a:ln w="9525">
                  <a:solidFill>
                    <a:schemeClr val="tx1"/>
                  </a:solidFill>
                  <a:round/>
                  <a:headEnd/>
                  <a:tailEnd/>
                </a:ln>
              </p:spPr>
              <p:txBody>
                <a:bodyPr wrap="none" anchor="ctr"/>
                <a:lstStyle/>
                <a:p>
                  <a:endParaRPr lang="en-GB"/>
                </a:p>
              </p:txBody>
            </p:sp>
            <p:sp>
              <p:nvSpPr>
                <p:cNvPr id="24703" name="Line 319"/>
                <p:cNvSpPr>
                  <a:spLocks noChangeShapeType="1"/>
                </p:cNvSpPr>
                <p:nvPr/>
              </p:nvSpPr>
              <p:spPr bwMode="auto">
                <a:xfrm flipH="1">
                  <a:off x="2784" y="1584"/>
                  <a:ext cx="192" cy="192"/>
                </a:xfrm>
                <a:prstGeom prst="line">
                  <a:avLst/>
                </a:prstGeom>
                <a:noFill/>
                <a:ln w="9525">
                  <a:solidFill>
                    <a:schemeClr val="tx1"/>
                  </a:solidFill>
                  <a:round/>
                  <a:headEnd/>
                  <a:tailEnd/>
                </a:ln>
              </p:spPr>
              <p:txBody>
                <a:bodyPr wrap="none" anchor="ctr"/>
                <a:lstStyle/>
                <a:p>
                  <a:endParaRPr lang="en-GB"/>
                </a:p>
              </p:txBody>
            </p:sp>
            <p:sp>
              <p:nvSpPr>
                <p:cNvPr id="24704" name="Line 320"/>
                <p:cNvSpPr>
                  <a:spLocks noChangeShapeType="1"/>
                </p:cNvSpPr>
                <p:nvPr/>
              </p:nvSpPr>
              <p:spPr bwMode="auto">
                <a:xfrm flipV="1">
                  <a:off x="2976" y="1680"/>
                  <a:ext cx="192" cy="144"/>
                </a:xfrm>
                <a:prstGeom prst="line">
                  <a:avLst/>
                </a:prstGeom>
                <a:noFill/>
                <a:ln w="9525">
                  <a:solidFill>
                    <a:schemeClr val="tx1"/>
                  </a:solidFill>
                  <a:round/>
                  <a:headEnd/>
                  <a:tailEnd/>
                </a:ln>
              </p:spPr>
              <p:txBody>
                <a:bodyPr wrap="none" anchor="ctr"/>
                <a:lstStyle/>
                <a:p>
                  <a:endParaRPr lang="en-GB"/>
                </a:p>
              </p:txBody>
            </p:sp>
          </p:grpSp>
        </p:grpSp>
        <p:grpSp>
          <p:nvGrpSpPr>
            <p:cNvPr id="24587" name="Group 553"/>
            <p:cNvGrpSpPr>
              <a:grpSpLocks/>
            </p:cNvGrpSpPr>
            <p:nvPr/>
          </p:nvGrpSpPr>
          <p:grpSpPr bwMode="auto">
            <a:xfrm>
              <a:off x="336" y="2784"/>
              <a:ext cx="816" cy="980"/>
              <a:chOff x="336" y="2784"/>
              <a:chExt cx="816" cy="980"/>
            </a:xfrm>
          </p:grpSpPr>
          <p:sp>
            <p:nvSpPr>
              <p:cNvPr id="24593" name="Text Box 235"/>
              <p:cNvSpPr txBox="1">
                <a:spLocks noChangeArrowheads="1"/>
              </p:cNvSpPr>
              <p:nvPr/>
            </p:nvSpPr>
            <p:spPr bwMode="auto">
              <a:xfrm>
                <a:off x="384" y="3552"/>
                <a:ext cx="535" cy="212"/>
              </a:xfrm>
              <a:prstGeom prst="rect">
                <a:avLst/>
              </a:prstGeom>
              <a:noFill/>
              <a:ln w="9525">
                <a:noFill/>
                <a:miter lim="800000"/>
                <a:headEnd/>
                <a:tailEnd/>
              </a:ln>
            </p:spPr>
            <p:txBody>
              <a:bodyPr wrap="none">
                <a:spAutoFit/>
              </a:bodyPr>
              <a:lstStyle/>
              <a:p>
                <a:pPr eaLnBrk="0" hangingPunct="0"/>
                <a:r>
                  <a:rPr lang="en-GB" sz="1600" b="1">
                    <a:latin typeface="Arial Narrow" pitchFamily="34" charset="0"/>
                  </a:rPr>
                  <a:t>Data Set</a:t>
                </a:r>
              </a:p>
            </p:txBody>
          </p:sp>
          <p:sp>
            <p:nvSpPr>
              <p:cNvPr id="24594" name="Oval 503"/>
              <p:cNvSpPr>
                <a:spLocks noChangeArrowheads="1"/>
              </p:cNvSpPr>
              <p:nvPr/>
            </p:nvSpPr>
            <p:spPr bwMode="auto">
              <a:xfrm>
                <a:off x="336" y="298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5" name="Oval 504"/>
              <p:cNvSpPr>
                <a:spLocks noChangeArrowheads="1"/>
              </p:cNvSpPr>
              <p:nvPr/>
            </p:nvSpPr>
            <p:spPr bwMode="auto">
              <a:xfrm>
                <a:off x="405" y="2931"/>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6" name="Oval 505"/>
              <p:cNvSpPr>
                <a:spLocks noChangeArrowheads="1"/>
              </p:cNvSpPr>
              <p:nvPr/>
            </p:nvSpPr>
            <p:spPr bwMode="auto">
              <a:xfrm>
                <a:off x="405" y="3013"/>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7" name="Oval 506"/>
              <p:cNvSpPr>
                <a:spLocks noChangeArrowheads="1"/>
              </p:cNvSpPr>
              <p:nvPr/>
            </p:nvSpPr>
            <p:spPr bwMode="auto">
              <a:xfrm>
                <a:off x="544" y="284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8" name="Oval 507"/>
              <p:cNvSpPr>
                <a:spLocks noChangeArrowheads="1"/>
              </p:cNvSpPr>
              <p:nvPr/>
            </p:nvSpPr>
            <p:spPr bwMode="auto">
              <a:xfrm>
                <a:off x="614" y="278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9" name="Oval 508"/>
              <p:cNvSpPr>
                <a:spLocks noChangeArrowheads="1"/>
              </p:cNvSpPr>
              <p:nvPr/>
            </p:nvSpPr>
            <p:spPr bwMode="auto">
              <a:xfrm>
                <a:off x="649" y="284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0" name="Oval 509"/>
              <p:cNvSpPr>
                <a:spLocks noChangeArrowheads="1"/>
              </p:cNvSpPr>
              <p:nvPr/>
            </p:nvSpPr>
            <p:spPr bwMode="auto">
              <a:xfrm>
                <a:off x="596" y="2898"/>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1" name="Oval 510"/>
              <p:cNvSpPr>
                <a:spLocks noChangeArrowheads="1"/>
              </p:cNvSpPr>
              <p:nvPr/>
            </p:nvSpPr>
            <p:spPr bwMode="auto">
              <a:xfrm>
                <a:off x="510" y="3045"/>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2" name="Oval 511"/>
              <p:cNvSpPr>
                <a:spLocks noChangeArrowheads="1"/>
              </p:cNvSpPr>
              <p:nvPr/>
            </p:nvSpPr>
            <p:spPr bwMode="auto">
              <a:xfrm>
                <a:off x="458" y="309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3" name="Oval 512"/>
              <p:cNvSpPr>
                <a:spLocks noChangeArrowheads="1"/>
              </p:cNvSpPr>
              <p:nvPr/>
            </p:nvSpPr>
            <p:spPr bwMode="auto">
              <a:xfrm>
                <a:off x="544" y="311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4" name="Oval 513"/>
              <p:cNvSpPr>
                <a:spLocks noChangeArrowheads="1"/>
              </p:cNvSpPr>
              <p:nvPr/>
            </p:nvSpPr>
            <p:spPr bwMode="auto">
              <a:xfrm>
                <a:off x="614" y="3062"/>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5" name="Oval 514"/>
              <p:cNvSpPr>
                <a:spLocks noChangeArrowheads="1"/>
              </p:cNvSpPr>
              <p:nvPr/>
            </p:nvSpPr>
            <p:spPr bwMode="auto">
              <a:xfrm>
                <a:off x="494" y="316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6" name="Oval 515"/>
              <p:cNvSpPr>
                <a:spLocks noChangeArrowheads="1"/>
              </p:cNvSpPr>
              <p:nvPr/>
            </p:nvSpPr>
            <p:spPr bwMode="auto">
              <a:xfrm>
                <a:off x="683" y="334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7" name="Oval 516"/>
              <p:cNvSpPr>
                <a:spLocks noChangeArrowheads="1"/>
              </p:cNvSpPr>
              <p:nvPr/>
            </p:nvSpPr>
            <p:spPr bwMode="auto">
              <a:xfrm>
                <a:off x="753" y="330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8" name="Oval 517"/>
              <p:cNvSpPr>
                <a:spLocks noChangeArrowheads="1"/>
              </p:cNvSpPr>
              <p:nvPr/>
            </p:nvSpPr>
            <p:spPr bwMode="auto">
              <a:xfrm>
                <a:off x="753" y="338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9" name="Oval 518"/>
              <p:cNvSpPr>
                <a:spLocks noChangeArrowheads="1"/>
              </p:cNvSpPr>
              <p:nvPr/>
            </p:nvSpPr>
            <p:spPr bwMode="auto">
              <a:xfrm>
                <a:off x="666" y="342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0" name="Oval 519"/>
              <p:cNvSpPr>
                <a:spLocks noChangeArrowheads="1"/>
              </p:cNvSpPr>
              <p:nvPr/>
            </p:nvSpPr>
            <p:spPr bwMode="auto">
              <a:xfrm>
                <a:off x="596" y="3438"/>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1" name="Oval 520"/>
              <p:cNvSpPr>
                <a:spLocks noChangeArrowheads="1"/>
              </p:cNvSpPr>
              <p:nvPr/>
            </p:nvSpPr>
            <p:spPr bwMode="auto">
              <a:xfrm>
                <a:off x="666" y="348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2" name="Oval 521"/>
              <p:cNvSpPr>
                <a:spLocks noChangeArrowheads="1"/>
              </p:cNvSpPr>
              <p:nvPr/>
            </p:nvSpPr>
            <p:spPr bwMode="auto">
              <a:xfrm>
                <a:off x="596" y="3503"/>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3" name="Oval 522"/>
              <p:cNvSpPr>
                <a:spLocks noChangeArrowheads="1"/>
              </p:cNvSpPr>
              <p:nvPr/>
            </p:nvSpPr>
            <p:spPr bwMode="auto">
              <a:xfrm>
                <a:off x="822" y="311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4" name="Oval 523"/>
              <p:cNvSpPr>
                <a:spLocks noChangeArrowheads="1"/>
              </p:cNvSpPr>
              <p:nvPr/>
            </p:nvSpPr>
            <p:spPr bwMode="auto">
              <a:xfrm>
                <a:off x="839" y="3176"/>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5" name="Oval 524"/>
              <p:cNvSpPr>
                <a:spLocks noChangeArrowheads="1"/>
              </p:cNvSpPr>
              <p:nvPr/>
            </p:nvSpPr>
            <p:spPr bwMode="auto">
              <a:xfrm>
                <a:off x="909" y="312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6" name="Oval 525"/>
              <p:cNvSpPr>
                <a:spLocks noChangeArrowheads="1"/>
              </p:cNvSpPr>
              <p:nvPr/>
            </p:nvSpPr>
            <p:spPr bwMode="auto">
              <a:xfrm>
                <a:off x="909" y="319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7" name="Oval 526"/>
              <p:cNvSpPr>
                <a:spLocks noChangeArrowheads="1"/>
              </p:cNvSpPr>
              <p:nvPr/>
            </p:nvSpPr>
            <p:spPr bwMode="auto">
              <a:xfrm>
                <a:off x="1030" y="3209"/>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8" name="Oval 527"/>
              <p:cNvSpPr>
                <a:spLocks noChangeArrowheads="1"/>
              </p:cNvSpPr>
              <p:nvPr/>
            </p:nvSpPr>
            <p:spPr bwMode="auto">
              <a:xfrm>
                <a:off x="1100" y="3176"/>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9" name="Oval 528"/>
              <p:cNvSpPr>
                <a:spLocks noChangeArrowheads="1"/>
              </p:cNvSpPr>
              <p:nvPr/>
            </p:nvSpPr>
            <p:spPr bwMode="auto">
              <a:xfrm>
                <a:off x="1100" y="3242"/>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20" name="Oval 529"/>
              <p:cNvSpPr>
                <a:spLocks noChangeArrowheads="1"/>
              </p:cNvSpPr>
              <p:nvPr/>
            </p:nvSpPr>
            <p:spPr bwMode="auto">
              <a:xfrm>
                <a:off x="926" y="301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21" name="Oval 530"/>
              <p:cNvSpPr>
                <a:spLocks noChangeArrowheads="1"/>
              </p:cNvSpPr>
              <p:nvPr/>
            </p:nvSpPr>
            <p:spPr bwMode="auto">
              <a:xfrm>
                <a:off x="987" y="298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22" name="Oval 531"/>
              <p:cNvSpPr>
                <a:spLocks noChangeArrowheads="1"/>
              </p:cNvSpPr>
              <p:nvPr/>
            </p:nvSpPr>
            <p:spPr bwMode="auto">
              <a:xfrm>
                <a:off x="996" y="3045"/>
                <a:ext cx="52" cy="49"/>
              </a:xfrm>
              <a:prstGeom prst="ellipse">
                <a:avLst/>
              </a:prstGeom>
              <a:solidFill>
                <a:schemeClr val="bg1"/>
              </a:solidFill>
              <a:ln w="9525">
                <a:solidFill>
                  <a:schemeClr val="tx1"/>
                </a:solidFill>
                <a:round/>
                <a:headEnd/>
                <a:tailEnd/>
              </a:ln>
            </p:spPr>
            <p:txBody>
              <a:bodyPr wrap="none" anchor="ctr"/>
              <a:lstStyle/>
              <a:p>
                <a:endParaRPr lang="en-GB"/>
              </a:p>
            </p:txBody>
          </p:sp>
        </p:grpSp>
        <p:sp>
          <p:nvSpPr>
            <p:cNvPr id="24588" name="Text Box 549"/>
            <p:cNvSpPr txBox="1">
              <a:spLocks noChangeArrowheads="1"/>
            </p:cNvSpPr>
            <p:nvPr/>
          </p:nvSpPr>
          <p:spPr bwMode="auto">
            <a:xfrm>
              <a:off x="1400" y="2923"/>
              <a:ext cx="287" cy="288"/>
            </a:xfrm>
            <a:prstGeom prst="rect">
              <a:avLst/>
            </a:prstGeom>
            <a:noFill/>
            <a:ln w="9525">
              <a:noFill/>
              <a:miter lim="800000"/>
              <a:headEnd/>
              <a:tailEnd/>
            </a:ln>
          </p:spPr>
          <p:txBody>
            <a:bodyPr wrap="none">
              <a:spAutoFit/>
            </a:bodyPr>
            <a:lstStyle/>
            <a:p>
              <a:r>
                <a:rPr lang="en-GB" sz="2400">
                  <a:sym typeface="Wingdings 2" pitchFamily="18" charset="2"/>
                </a:rPr>
                <a:t></a:t>
              </a:r>
              <a:endParaRPr lang="en-GB" sz="2400"/>
            </a:p>
          </p:txBody>
        </p:sp>
        <p:sp>
          <p:nvSpPr>
            <p:cNvPr id="24589" name="AutoShape 550"/>
            <p:cNvSpPr>
              <a:spLocks noChangeArrowheads="1"/>
            </p:cNvSpPr>
            <p:nvPr/>
          </p:nvSpPr>
          <p:spPr bwMode="auto">
            <a:xfrm>
              <a:off x="2784" y="3168"/>
              <a:ext cx="432" cy="96"/>
            </a:xfrm>
            <a:prstGeom prst="rightArrow">
              <a:avLst>
                <a:gd name="adj1" fmla="val 50000"/>
                <a:gd name="adj2" fmla="val 112500"/>
              </a:avLst>
            </a:prstGeom>
            <a:solidFill>
              <a:srgbClr val="0033CC"/>
            </a:solidFill>
            <a:ln w="9525">
              <a:solidFill>
                <a:schemeClr val="tx1"/>
              </a:solidFill>
              <a:miter lim="800000"/>
              <a:headEnd/>
              <a:tailEnd/>
            </a:ln>
          </p:spPr>
          <p:txBody>
            <a:bodyPr wrap="none" anchor="ctr"/>
            <a:lstStyle/>
            <a:p>
              <a:endParaRPr lang="en-GB"/>
            </a:p>
          </p:txBody>
        </p:sp>
        <p:sp>
          <p:nvSpPr>
            <p:cNvPr id="24590" name="AutoShape 552"/>
            <p:cNvSpPr>
              <a:spLocks noChangeArrowheads="1"/>
            </p:cNvSpPr>
            <p:nvPr/>
          </p:nvSpPr>
          <p:spPr bwMode="auto">
            <a:xfrm>
              <a:off x="4128" y="3168"/>
              <a:ext cx="432" cy="96"/>
            </a:xfrm>
            <a:prstGeom prst="rightArrow">
              <a:avLst>
                <a:gd name="adj1" fmla="val 50000"/>
                <a:gd name="adj2" fmla="val 112500"/>
              </a:avLst>
            </a:prstGeom>
            <a:solidFill>
              <a:srgbClr val="0033CC"/>
            </a:solidFill>
            <a:ln w="9525">
              <a:solidFill>
                <a:schemeClr val="tx1"/>
              </a:solidFill>
              <a:miter lim="800000"/>
              <a:headEnd/>
              <a:tailEnd/>
            </a:ln>
          </p:spPr>
          <p:txBody>
            <a:bodyPr wrap="none" anchor="ctr"/>
            <a:lstStyle/>
            <a:p>
              <a:endParaRPr lang="en-GB"/>
            </a:p>
          </p:txBody>
        </p:sp>
        <p:sp>
          <p:nvSpPr>
            <p:cNvPr id="24591" name="Text Box 554"/>
            <p:cNvSpPr txBox="1">
              <a:spLocks noChangeArrowheads="1"/>
            </p:cNvSpPr>
            <p:nvPr/>
          </p:nvSpPr>
          <p:spPr bwMode="auto">
            <a:xfrm>
              <a:off x="2832" y="2928"/>
              <a:ext cx="287" cy="288"/>
            </a:xfrm>
            <a:prstGeom prst="rect">
              <a:avLst/>
            </a:prstGeom>
            <a:noFill/>
            <a:ln w="9525">
              <a:noFill/>
              <a:miter lim="800000"/>
              <a:headEnd/>
              <a:tailEnd/>
            </a:ln>
          </p:spPr>
          <p:txBody>
            <a:bodyPr wrap="none">
              <a:spAutoFit/>
            </a:bodyPr>
            <a:lstStyle/>
            <a:p>
              <a:r>
                <a:rPr lang="en-GB" sz="2400">
                  <a:sym typeface="Wingdings 2" pitchFamily="18" charset="2"/>
                </a:rPr>
                <a:t></a:t>
              </a:r>
              <a:endParaRPr lang="en-GB" sz="2400"/>
            </a:p>
          </p:txBody>
        </p:sp>
        <p:sp>
          <p:nvSpPr>
            <p:cNvPr id="24592" name="Text Box 555"/>
            <p:cNvSpPr txBox="1">
              <a:spLocks noChangeArrowheads="1"/>
            </p:cNvSpPr>
            <p:nvPr/>
          </p:nvSpPr>
          <p:spPr bwMode="auto">
            <a:xfrm>
              <a:off x="4176" y="2928"/>
              <a:ext cx="287" cy="288"/>
            </a:xfrm>
            <a:prstGeom prst="rect">
              <a:avLst/>
            </a:prstGeom>
            <a:noFill/>
            <a:ln w="9525">
              <a:noFill/>
              <a:miter lim="800000"/>
              <a:headEnd/>
              <a:tailEnd/>
            </a:ln>
          </p:spPr>
          <p:txBody>
            <a:bodyPr wrap="none">
              <a:spAutoFit/>
            </a:bodyPr>
            <a:lstStyle/>
            <a:p>
              <a:r>
                <a:rPr lang="en-GB" sz="2400">
                  <a:sym typeface="Wingdings 2" pitchFamily="18" charset="2"/>
                </a:rPr>
                <a:t></a:t>
              </a:r>
              <a:endParaRPr lang="en-GB" sz="2400"/>
            </a:p>
          </p:txBody>
        </p:sp>
      </p:gr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214282" y="214290"/>
            <a:ext cx="7272338" cy="595295"/>
          </a:xfrm>
        </p:spPr>
        <p:txBody>
          <a:bodyPr/>
          <a:lstStyle/>
          <a:p>
            <a:r>
              <a:rPr lang="en-GB" sz="3600" b="1" dirty="0"/>
              <a:t>CHAMELEON Algorithm</a:t>
            </a:r>
          </a:p>
        </p:txBody>
      </p:sp>
      <p:sp>
        <p:nvSpPr>
          <p:cNvPr id="25603" name="Rectangle 3"/>
          <p:cNvSpPr>
            <a:spLocks noGrp="1" noChangeArrowheads="1"/>
          </p:cNvSpPr>
          <p:nvPr>
            <p:ph type="body" idx="4294967295"/>
          </p:nvPr>
        </p:nvSpPr>
        <p:spPr>
          <a:xfrm>
            <a:off x="357158" y="1071546"/>
            <a:ext cx="8458200" cy="2857500"/>
          </a:xfrm>
        </p:spPr>
        <p:txBody>
          <a:bodyPr/>
          <a:lstStyle/>
          <a:p>
            <a:pPr marL="355600" indent="-355600">
              <a:lnSpc>
                <a:spcPct val="90000"/>
              </a:lnSpc>
            </a:pPr>
            <a:r>
              <a:rPr lang="en-GB" sz="2800" b="1"/>
              <a:t>Constructing Sparse Graph (step 1)</a:t>
            </a:r>
          </a:p>
          <a:p>
            <a:pPr marL="838200" lvl="1" indent="-381000">
              <a:lnSpc>
                <a:spcPct val="90000"/>
              </a:lnSpc>
            </a:pPr>
            <a:r>
              <a:rPr lang="en-GB"/>
              <a:t>Create a link from each data point to each of its k nearest neighbours</a:t>
            </a:r>
          </a:p>
          <a:p>
            <a:pPr marL="838200" lvl="1" indent="-381000">
              <a:lnSpc>
                <a:spcPct val="90000"/>
              </a:lnSpc>
            </a:pPr>
            <a:r>
              <a:rPr lang="en-GB"/>
              <a:t>The similarity between points is measured and assigned to the link as weight</a:t>
            </a:r>
          </a:p>
          <a:p>
            <a:pPr marL="838200" lvl="1" indent="-381000">
              <a:lnSpc>
                <a:spcPct val="90000"/>
              </a:lnSpc>
            </a:pPr>
            <a:r>
              <a:rPr lang="en-GB"/>
              <a:t>Value of k determines the sparsity of the graph</a:t>
            </a:r>
          </a:p>
        </p:txBody>
      </p:sp>
      <p:pic>
        <p:nvPicPr>
          <p:cNvPr id="25610" name="Picture 13" descr="figure5.7.JPG"/>
          <p:cNvPicPr>
            <a:picLocks noChangeAspect="1"/>
          </p:cNvPicPr>
          <p:nvPr/>
        </p:nvPicPr>
        <p:blipFill>
          <a:blip r:embed="rId3"/>
          <a:srcRect/>
          <a:stretch>
            <a:fillRect/>
          </a:stretch>
        </p:blipFill>
        <p:spPr bwMode="auto">
          <a:xfrm>
            <a:off x="1476375" y="4437063"/>
            <a:ext cx="6911975" cy="1216025"/>
          </a:xfrm>
          <a:prstGeom prst="rect">
            <a:avLst/>
          </a:prstGeom>
          <a:noFill/>
          <a:ln w="9525">
            <a:noFill/>
            <a:miter lim="800000"/>
            <a:headEnd/>
            <a:tailEnd/>
          </a:ln>
        </p:spPr>
      </p:pic>
      <p:sp>
        <p:nvSpPr>
          <p:cNvPr id="25611" name="TextBox 14"/>
          <p:cNvSpPr txBox="1">
            <a:spLocks noChangeArrowheads="1"/>
          </p:cNvSpPr>
          <p:nvPr/>
        </p:nvSpPr>
        <p:spPr bwMode="auto">
          <a:xfrm>
            <a:off x="1547813" y="5732463"/>
            <a:ext cx="1098550" cy="339725"/>
          </a:xfrm>
          <a:prstGeom prst="rect">
            <a:avLst/>
          </a:prstGeom>
          <a:noFill/>
          <a:ln w="9525">
            <a:noFill/>
            <a:miter lim="800000"/>
            <a:headEnd/>
            <a:tailEnd/>
          </a:ln>
        </p:spPr>
        <p:txBody>
          <a:bodyPr wrap="none">
            <a:spAutoFit/>
          </a:bodyPr>
          <a:lstStyle/>
          <a:p>
            <a:r>
              <a:rPr lang="en-GB" sz="1600" b="1">
                <a:latin typeface="Arial Narrow" pitchFamily="34" charset="0"/>
              </a:rPr>
              <a:t>Data points</a:t>
            </a:r>
          </a:p>
        </p:txBody>
      </p:sp>
      <p:sp>
        <p:nvSpPr>
          <p:cNvPr id="25612" name="TextBox 15"/>
          <p:cNvSpPr txBox="1">
            <a:spLocks noChangeArrowheads="1"/>
          </p:cNvSpPr>
          <p:nvPr/>
        </p:nvSpPr>
        <p:spPr bwMode="auto">
          <a:xfrm>
            <a:off x="3132138" y="5732463"/>
            <a:ext cx="1676400" cy="339725"/>
          </a:xfrm>
          <a:prstGeom prst="rect">
            <a:avLst/>
          </a:prstGeom>
          <a:noFill/>
          <a:ln w="9525">
            <a:noFill/>
            <a:miter lim="800000"/>
            <a:headEnd/>
            <a:tailEnd/>
          </a:ln>
        </p:spPr>
        <p:txBody>
          <a:bodyPr wrap="none">
            <a:spAutoFit/>
          </a:bodyPr>
          <a:lstStyle/>
          <a:p>
            <a:r>
              <a:rPr lang="en-GB" sz="1600" b="1">
                <a:latin typeface="Arial Narrow" pitchFamily="34" charset="0"/>
              </a:rPr>
              <a:t>1-NN sparse graph</a:t>
            </a:r>
          </a:p>
        </p:txBody>
      </p:sp>
      <p:sp>
        <p:nvSpPr>
          <p:cNvPr id="25613" name="TextBox 16"/>
          <p:cNvSpPr txBox="1">
            <a:spLocks noChangeArrowheads="1"/>
          </p:cNvSpPr>
          <p:nvPr/>
        </p:nvSpPr>
        <p:spPr bwMode="auto">
          <a:xfrm>
            <a:off x="5127625" y="5732463"/>
            <a:ext cx="1676400" cy="339725"/>
          </a:xfrm>
          <a:prstGeom prst="rect">
            <a:avLst/>
          </a:prstGeom>
          <a:noFill/>
          <a:ln w="9525">
            <a:noFill/>
            <a:miter lim="800000"/>
            <a:headEnd/>
            <a:tailEnd/>
          </a:ln>
        </p:spPr>
        <p:txBody>
          <a:bodyPr wrap="none">
            <a:spAutoFit/>
          </a:bodyPr>
          <a:lstStyle/>
          <a:p>
            <a:r>
              <a:rPr lang="en-GB" sz="1600" b="1">
                <a:latin typeface="Arial Narrow" pitchFamily="34" charset="0"/>
              </a:rPr>
              <a:t>2-NN sparse graph</a:t>
            </a:r>
          </a:p>
        </p:txBody>
      </p:sp>
      <p:sp>
        <p:nvSpPr>
          <p:cNvPr id="25614" name="TextBox 17"/>
          <p:cNvSpPr txBox="1">
            <a:spLocks noChangeArrowheads="1"/>
          </p:cNvSpPr>
          <p:nvPr/>
        </p:nvSpPr>
        <p:spPr bwMode="auto">
          <a:xfrm>
            <a:off x="7019925" y="5732463"/>
            <a:ext cx="1677988" cy="339725"/>
          </a:xfrm>
          <a:prstGeom prst="rect">
            <a:avLst/>
          </a:prstGeom>
          <a:noFill/>
          <a:ln w="9525">
            <a:noFill/>
            <a:miter lim="800000"/>
            <a:headEnd/>
            <a:tailEnd/>
          </a:ln>
        </p:spPr>
        <p:txBody>
          <a:bodyPr wrap="none">
            <a:spAutoFit/>
          </a:bodyPr>
          <a:lstStyle/>
          <a:p>
            <a:r>
              <a:rPr lang="en-GB" sz="1600" b="1">
                <a:latin typeface="Arial Narrow" pitchFamily="34" charset="0"/>
              </a:rPr>
              <a:t>3-NN sparse graph</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6626" name="AutoShape 58"/>
          <p:cNvCxnSpPr>
            <a:cxnSpLocks noChangeShapeType="1"/>
            <a:endCxn id="26663" idx="4"/>
          </p:cNvCxnSpPr>
          <p:nvPr/>
        </p:nvCxnSpPr>
        <p:spPr bwMode="auto">
          <a:xfrm>
            <a:off x="8566150" y="3617913"/>
            <a:ext cx="6350" cy="573087"/>
          </a:xfrm>
          <a:prstGeom prst="straightConnector1">
            <a:avLst/>
          </a:prstGeom>
          <a:noFill/>
          <a:ln w="28575">
            <a:solidFill>
              <a:srgbClr val="CC6600"/>
            </a:solidFill>
            <a:round/>
            <a:headEnd/>
            <a:tailEnd/>
          </a:ln>
        </p:spPr>
      </p:cxnSp>
      <p:cxnSp>
        <p:nvCxnSpPr>
          <p:cNvPr id="26627" name="AutoShape 59"/>
          <p:cNvCxnSpPr>
            <a:cxnSpLocks noChangeShapeType="1"/>
            <a:stCxn id="26662" idx="5"/>
            <a:endCxn id="26663" idx="0"/>
          </p:cNvCxnSpPr>
          <p:nvPr/>
        </p:nvCxnSpPr>
        <p:spPr bwMode="auto">
          <a:xfrm>
            <a:off x="8447088" y="3722688"/>
            <a:ext cx="125412" cy="392112"/>
          </a:xfrm>
          <a:prstGeom prst="straightConnector1">
            <a:avLst/>
          </a:prstGeom>
          <a:noFill/>
          <a:ln w="28575">
            <a:solidFill>
              <a:srgbClr val="CC6600"/>
            </a:solidFill>
            <a:round/>
            <a:headEnd/>
            <a:tailEnd/>
          </a:ln>
        </p:spPr>
      </p:cxnSp>
      <p:cxnSp>
        <p:nvCxnSpPr>
          <p:cNvPr id="26628" name="AutoShape 60"/>
          <p:cNvCxnSpPr>
            <a:cxnSpLocks noChangeShapeType="1"/>
            <a:stCxn id="26662" idx="4"/>
            <a:endCxn id="26664" idx="0"/>
          </p:cNvCxnSpPr>
          <p:nvPr/>
        </p:nvCxnSpPr>
        <p:spPr bwMode="auto">
          <a:xfrm>
            <a:off x="8420100" y="3733800"/>
            <a:ext cx="0" cy="457200"/>
          </a:xfrm>
          <a:prstGeom prst="straightConnector1">
            <a:avLst/>
          </a:prstGeom>
          <a:noFill/>
          <a:ln w="28575">
            <a:solidFill>
              <a:srgbClr val="CC6600"/>
            </a:solidFill>
            <a:round/>
            <a:headEnd/>
            <a:tailEnd/>
          </a:ln>
        </p:spPr>
      </p:cxnSp>
      <p:sp>
        <p:nvSpPr>
          <p:cNvPr id="26629" name="Rectangle 2"/>
          <p:cNvSpPr>
            <a:spLocks noGrp="1" noChangeArrowheads="1"/>
          </p:cNvSpPr>
          <p:nvPr>
            <p:ph type="title" idx="4294967295"/>
          </p:nvPr>
        </p:nvSpPr>
        <p:spPr>
          <a:xfrm>
            <a:off x="214282" y="214290"/>
            <a:ext cx="7272338" cy="595295"/>
          </a:xfrm>
        </p:spPr>
        <p:txBody>
          <a:bodyPr/>
          <a:lstStyle/>
          <a:p>
            <a:r>
              <a:rPr lang="en-GB" sz="3600" b="1" dirty="0"/>
              <a:t>CHAMELEON Algorithm</a:t>
            </a:r>
          </a:p>
        </p:txBody>
      </p:sp>
      <p:sp>
        <p:nvSpPr>
          <p:cNvPr id="26630" name="Rectangle 3"/>
          <p:cNvSpPr>
            <a:spLocks noGrp="1" noChangeArrowheads="1"/>
          </p:cNvSpPr>
          <p:nvPr>
            <p:ph type="body" idx="4294967295"/>
          </p:nvPr>
        </p:nvSpPr>
        <p:spPr>
          <a:xfrm>
            <a:off x="285720" y="1000108"/>
            <a:ext cx="6934200" cy="5089525"/>
          </a:xfrm>
        </p:spPr>
        <p:txBody>
          <a:bodyPr/>
          <a:lstStyle/>
          <a:p>
            <a:pPr marL="285750" indent="-285750"/>
            <a:r>
              <a:rPr lang="en-GB" sz="2800" b="1" dirty="0"/>
              <a:t>Partitioning the Sparse Graph (step 2)</a:t>
            </a:r>
          </a:p>
          <a:p>
            <a:pPr marL="762000" lvl="1"/>
            <a:r>
              <a:rPr lang="en-GB" altLang="zh-CN" sz="2400" dirty="0">
                <a:latin typeface="Helvetica" charset="0"/>
                <a:ea typeface="SimSun" pitchFamily="2" charset="-122"/>
              </a:rPr>
              <a:t>Edge cut: the sum of weights on the edges that straddle the two partitions.</a:t>
            </a:r>
          </a:p>
          <a:p>
            <a:pPr marL="762000" lvl="1"/>
            <a:r>
              <a:rPr lang="en-GB" altLang="zh-CN" sz="2400" dirty="0">
                <a:latin typeface="Helvetica" charset="0"/>
                <a:ea typeface="SimSun" pitchFamily="2" charset="-122"/>
              </a:rPr>
              <a:t>Graph partitioning algorithm </a:t>
            </a:r>
            <a:r>
              <a:rPr lang="en-GB" altLang="zh-CN" sz="2400" dirty="0" err="1">
                <a:latin typeface="Helvetica" charset="0"/>
                <a:ea typeface="SimSun" pitchFamily="2" charset="-122"/>
              </a:rPr>
              <a:t>hMETIS</a:t>
            </a:r>
            <a:endParaRPr lang="en-GB" altLang="zh-CN" sz="2400" dirty="0">
              <a:latin typeface="Helvetica" charset="0"/>
              <a:ea typeface="SimSun" pitchFamily="2" charset="-122"/>
            </a:endParaRPr>
          </a:p>
          <a:p>
            <a:pPr marL="762000" lvl="1"/>
            <a:r>
              <a:rPr lang="en-GB" altLang="zh-CN" sz="2400" dirty="0">
                <a:latin typeface="Helvetica" charset="0"/>
                <a:ea typeface="SimSun" pitchFamily="2" charset="-122"/>
              </a:rPr>
              <a:t>Minimising edge cuts during partitioning</a:t>
            </a:r>
          </a:p>
          <a:p>
            <a:pPr marL="762000" lvl="1"/>
            <a:r>
              <a:rPr lang="en-GB" altLang="zh-CN" sz="2400" dirty="0">
                <a:latin typeface="Helvetica" charset="0"/>
                <a:ea typeface="SimSun" pitchFamily="2" charset="-122"/>
              </a:rPr>
              <a:t>Rationale: links within a cluster should be more and stronger that links across clusters. Minimising edge cuts is to minimise relationships between partitions.</a:t>
            </a:r>
          </a:p>
          <a:p>
            <a:pPr marL="762000" lvl="1"/>
            <a:r>
              <a:rPr lang="en-GB" altLang="zh-CN" sz="2400" dirty="0">
                <a:latin typeface="Helvetica" charset="0"/>
                <a:ea typeface="SimSun" pitchFamily="2" charset="-122"/>
              </a:rPr>
              <a:t>The process terminates when a minimum number of vertices (</a:t>
            </a:r>
            <a:r>
              <a:rPr lang="en-GB" altLang="zh-CN" sz="2400" i="1" dirty="0">
                <a:latin typeface="Helvetica" charset="0"/>
                <a:ea typeface="SimSun" pitchFamily="2" charset="-122"/>
              </a:rPr>
              <a:t>MINSIZE</a:t>
            </a:r>
            <a:r>
              <a:rPr lang="en-GB" altLang="zh-CN" sz="2400" dirty="0">
                <a:latin typeface="Helvetica" charset="0"/>
                <a:ea typeface="SimSun" pitchFamily="2" charset="-122"/>
              </a:rPr>
              <a:t>) is reached.</a:t>
            </a:r>
          </a:p>
        </p:txBody>
      </p:sp>
      <p:sp>
        <p:nvSpPr>
          <p:cNvPr id="26633" name="Oval 15"/>
          <p:cNvSpPr>
            <a:spLocks noChangeArrowheads="1"/>
          </p:cNvSpPr>
          <p:nvPr/>
        </p:nvSpPr>
        <p:spPr bwMode="auto">
          <a:xfrm>
            <a:off x="8153400" y="1981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4" name="Oval 16"/>
          <p:cNvSpPr>
            <a:spLocks noChangeArrowheads="1"/>
          </p:cNvSpPr>
          <p:nvPr/>
        </p:nvSpPr>
        <p:spPr bwMode="auto">
          <a:xfrm>
            <a:off x="8353425" y="188595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5" name="Oval 17"/>
          <p:cNvSpPr>
            <a:spLocks noChangeArrowheads="1"/>
          </p:cNvSpPr>
          <p:nvPr/>
        </p:nvSpPr>
        <p:spPr bwMode="auto">
          <a:xfrm>
            <a:off x="8439150" y="2028825"/>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6" name="Oval 18"/>
          <p:cNvSpPr>
            <a:spLocks noChangeArrowheads="1"/>
          </p:cNvSpPr>
          <p:nvPr/>
        </p:nvSpPr>
        <p:spPr bwMode="auto">
          <a:xfrm>
            <a:off x="8305800" y="21336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7" name="Oval 19"/>
          <p:cNvSpPr>
            <a:spLocks noChangeArrowheads="1"/>
          </p:cNvSpPr>
          <p:nvPr/>
        </p:nvSpPr>
        <p:spPr bwMode="auto">
          <a:xfrm>
            <a:off x="8458200" y="25908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8" name="Oval 20"/>
          <p:cNvSpPr>
            <a:spLocks noChangeArrowheads="1"/>
          </p:cNvSpPr>
          <p:nvPr/>
        </p:nvSpPr>
        <p:spPr bwMode="auto">
          <a:xfrm>
            <a:off x="8305800" y="26670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9" name="Oval 21"/>
          <p:cNvSpPr>
            <a:spLocks noChangeArrowheads="1"/>
          </p:cNvSpPr>
          <p:nvPr/>
        </p:nvSpPr>
        <p:spPr bwMode="auto">
          <a:xfrm>
            <a:off x="7696200" y="2362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40" name="Oval 22"/>
          <p:cNvSpPr>
            <a:spLocks noChangeArrowheads="1"/>
          </p:cNvSpPr>
          <p:nvPr/>
        </p:nvSpPr>
        <p:spPr bwMode="auto">
          <a:xfrm>
            <a:off x="7600950" y="25146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41" name="Oval 23"/>
          <p:cNvSpPr>
            <a:spLocks noChangeArrowheads="1"/>
          </p:cNvSpPr>
          <p:nvPr/>
        </p:nvSpPr>
        <p:spPr bwMode="auto">
          <a:xfrm>
            <a:off x="7467600" y="2362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cxnSp>
        <p:nvCxnSpPr>
          <p:cNvPr id="26642" name="AutoShape 24"/>
          <p:cNvCxnSpPr>
            <a:cxnSpLocks noChangeShapeType="1"/>
            <a:stCxn id="26634" idx="4"/>
            <a:endCxn id="26636" idx="0"/>
          </p:cNvCxnSpPr>
          <p:nvPr/>
        </p:nvCxnSpPr>
        <p:spPr bwMode="auto">
          <a:xfrm flipH="1">
            <a:off x="8343900" y="1962150"/>
            <a:ext cx="47625" cy="171450"/>
          </a:xfrm>
          <a:prstGeom prst="straightConnector1">
            <a:avLst/>
          </a:prstGeom>
          <a:noFill/>
          <a:ln w="9525">
            <a:solidFill>
              <a:schemeClr val="tx1"/>
            </a:solidFill>
            <a:round/>
            <a:headEnd/>
            <a:tailEnd/>
          </a:ln>
        </p:spPr>
      </p:cxnSp>
      <p:cxnSp>
        <p:nvCxnSpPr>
          <p:cNvPr id="26643" name="AutoShape 26"/>
          <p:cNvCxnSpPr>
            <a:cxnSpLocks noChangeShapeType="1"/>
            <a:stCxn id="26634" idx="5"/>
            <a:endCxn id="26635" idx="1"/>
          </p:cNvCxnSpPr>
          <p:nvPr/>
        </p:nvCxnSpPr>
        <p:spPr bwMode="auto">
          <a:xfrm>
            <a:off x="8418513" y="1951038"/>
            <a:ext cx="31750" cy="88900"/>
          </a:xfrm>
          <a:prstGeom prst="straightConnector1">
            <a:avLst/>
          </a:prstGeom>
          <a:noFill/>
          <a:ln w="9525">
            <a:solidFill>
              <a:schemeClr val="tx1"/>
            </a:solidFill>
            <a:round/>
            <a:headEnd/>
            <a:tailEnd/>
          </a:ln>
        </p:spPr>
      </p:cxnSp>
      <p:cxnSp>
        <p:nvCxnSpPr>
          <p:cNvPr id="26644" name="AutoShape 27"/>
          <p:cNvCxnSpPr>
            <a:cxnSpLocks noChangeShapeType="1"/>
          </p:cNvCxnSpPr>
          <p:nvPr/>
        </p:nvCxnSpPr>
        <p:spPr bwMode="auto">
          <a:xfrm flipH="1">
            <a:off x="8218488" y="1943100"/>
            <a:ext cx="134937" cy="68263"/>
          </a:xfrm>
          <a:prstGeom prst="straightConnector1">
            <a:avLst/>
          </a:prstGeom>
          <a:noFill/>
          <a:ln w="9525">
            <a:solidFill>
              <a:schemeClr val="tx1"/>
            </a:solidFill>
            <a:round/>
            <a:headEnd/>
            <a:tailEnd/>
          </a:ln>
        </p:spPr>
      </p:cxnSp>
      <p:cxnSp>
        <p:nvCxnSpPr>
          <p:cNvPr id="26645" name="AutoShape 28"/>
          <p:cNvCxnSpPr>
            <a:cxnSpLocks noChangeShapeType="1"/>
            <a:stCxn id="26633" idx="6"/>
            <a:endCxn id="26635" idx="1"/>
          </p:cNvCxnSpPr>
          <p:nvPr/>
        </p:nvCxnSpPr>
        <p:spPr bwMode="auto">
          <a:xfrm>
            <a:off x="8229600" y="2019300"/>
            <a:ext cx="220663" cy="20638"/>
          </a:xfrm>
          <a:prstGeom prst="straightConnector1">
            <a:avLst/>
          </a:prstGeom>
          <a:noFill/>
          <a:ln w="9525">
            <a:solidFill>
              <a:schemeClr val="tx1"/>
            </a:solidFill>
            <a:round/>
            <a:headEnd/>
            <a:tailEnd/>
          </a:ln>
        </p:spPr>
      </p:cxnSp>
      <p:cxnSp>
        <p:nvCxnSpPr>
          <p:cNvPr id="26646" name="AutoShape 29"/>
          <p:cNvCxnSpPr>
            <a:cxnSpLocks noChangeShapeType="1"/>
            <a:stCxn id="26633" idx="5"/>
            <a:endCxn id="26636" idx="0"/>
          </p:cNvCxnSpPr>
          <p:nvPr/>
        </p:nvCxnSpPr>
        <p:spPr bwMode="auto">
          <a:xfrm>
            <a:off x="8218488" y="2046288"/>
            <a:ext cx="125412" cy="87312"/>
          </a:xfrm>
          <a:prstGeom prst="straightConnector1">
            <a:avLst/>
          </a:prstGeom>
          <a:noFill/>
          <a:ln w="9525">
            <a:solidFill>
              <a:schemeClr val="tx1"/>
            </a:solidFill>
            <a:round/>
            <a:headEnd/>
            <a:tailEnd/>
          </a:ln>
        </p:spPr>
      </p:cxnSp>
      <p:cxnSp>
        <p:nvCxnSpPr>
          <p:cNvPr id="26647" name="AutoShape 30"/>
          <p:cNvCxnSpPr>
            <a:cxnSpLocks noChangeShapeType="1"/>
            <a:stCxn id="26635" idx="3"/>
            <a:endCxn id="26636" idx="7"/>
          </p:cNvCxnSpPr>
          <p:nvPr/>
        </p:nvCxnSpPr>
        <p:spPr bwMode="auto">
          <a:xfrm flipH="1">
            <a:off x="8370888" y="2093913"/>
            <a:ext cx="79375" cy="50800"/>
          </a:xfrm>
          <a:prstGeom prst="straightConnector1">
            <a:avLst/>
          </a:prstGeom>
          <a:noFill/>
          <a:ln w="9525">
            <a:solidFill>
              <a:schemeClr val="tx1"/>
            </a:solidFill>
            <a:round/>
            <a:headEnd/>
            <a:tailEnd/>
          </a:ln>
        </p:spPr>
      </p:cxnSp>
      <p:cxnSp>
        <p:nvCxnSpPr>
          <p:cNvPr id="26648" name="AutoShape 32"/>
          <p:cNvCxnSpPr>
            <a:cxnSpLocks noChangeShapeType="1"/>
            <a:endCxn id="26637" idx="4"/>
          </p:cNvCxnSpPr>
          <p:nvPr/>
        </p:nvCxnSpPr>
        <p:spPr bwMode="auto">
          <a:xfrm>
            <a:off x="8489950" y="2093913"/>
            <a:ext cx="6350" cy="573087"/>
          </a:xfrm>
          <a:prstGeom prst="straightConnector1">
            <a:avLst/>
          </a:prstGeom>
          <a:noFill/>
          <a:ln w="9525">
            <a:solidFill>
              <a:schemeClr val="tx1"/>
            </a:solidFill>
            <a:round/>
            <a:headEnd/>
            <a:tailEnd/>
          </a:ln>
        </p:spPr>
      </p:cxnSp>
      <p:cxnSp>
        <p:nvCxnSpPr>
          <p:cNvPr id="26649" name="AutoShape 33"/>
          <p:cNvCxnSpPr>
            <a:cxnSpLocks noChangeShapeType="1"/>
            <a:stCxn id="26636" idx="5"/>
            <a:endCxn id="26637" idx="0"/>
          </p:cNvCxnSpPr>
          <p:nvPr/>
        </p:nvCxnSpPr>
        <p:spPr bwMode="auto">
          <a:xfrm>
            <a:off x="8370888" y="2198688"/>
            <a:ext cx="125412" cy="392112"/>
          </a:xfrm>
          <a:prstGeom prst="straightConnector1">
            <a:avLst/>
          </a:prstGeom>
          <a:noFill/>
          <a:ln w="9525">
            <a:solidFill>
              <a:schemeClr val="tx1"/>
            </a:solidFill>
            <a:round/>
            <a:headEnd/>
            <a:tailEnd/>
          </a:ln>
        </p:spPr>
      </p:cxnSp>
      <p:cxnSp>
        <p:nvCxnSpPr>
          <p:cNvPr id="26650" name="AutoShape 34"/>
          <p:cNvCxnSpPr>
            <a:cxnSpLocks noChangeShapeType="1"/>
            <a:stCxn id="26636" idx="4"/>
            <a:endCxn id="26638" idx="0"/>
          </p:cNvCxnSpPr>
          <p:nvPr/>
        </p:nvCxnSpPr>
        <p:spPr bwMode="auto">
          <a:xfrm>
            <a:off x="8343900" y="2209800"/>
            <a:ext cx="0" cy="457200"/>
          </a:xfrm>
          <a:prstGeom prst="straightConnector1">
            <a:avLst/>
          </a:prstGeom>
          <a:noFill/>
          <a:ln w="9525">
            <a:solidFill>
              <a:schemeClr val="tx1"/>
            </a:solidFill>
            <a:round/>
            <a:headEnd/>
            <a:tailEnd/>
          </a:ln>
        </p:spPr>
      </p:cxnSp>
      <p:cxnSp>
        <p:nvCxnSpPr>
          <p:cNvPr id="26651" name="AutoShape 35"/>
          <p:cNvCxnSpPr>
            <a:cxnSpLocks noChangeShapeType="1"/>
            <a:stCxn id="26638" idx="6"/>
            <a:endCxn id="26637" idx="2"/>
          </p:cNvCxnSpPr>
          <p:nvPr/>
        </p:nvCxnSpPr>
        <p:spPr bwMode="auto">
          <a:xfrm flipV="1">
            <a:off x="8382000" y="2628900"/>
            <a:ext cx="76200" cy="76200"/>
          </a:xfrm>
          <a:prstGeom prst="straightConnector1">
            <a:avLst/>
          </a:prstGeom>
          <a:noFill/>
          <a:ln w="9525">
            <a:solidFill>
              <a:schemeClr val="tx1"/>
            </a:solidFill>
            <a:round/>
            <a:headEnd/>
            <a:tailEnd/>
          </a:ln>
        </p:spPr>
      </p:cxnSp>
      <p:cxnSp>
        <p:nvCxnSpPr>
          <p:cNvPr id="26652" name="AutoShape 36"/>
          <p:cNvCxnSpPr>
            <a:cxnSpLocks noChangeShapeType="1"/>
            <a:stCxn id="26640" idx="5"/>
            <a:endCxn id="26638" idx="2"/>
          </p:cNvCxnSpPr>
          <p:nvPr/>
        </p:nvCxnSpPr>
        <p:spPr bwMode="auto">
          <a:xfrm>
            <a:off x="7666038" y="2579688"/>
            <a:ext cx="639762" cy="125412"/>
          </a:xfrm>
          <a:prstGeom prst="straightConnector1">
            <a:avLst/>
          </a:prstGeom>
          <a:noFill/>
          <a:ln w="38100">
            <a:solidFill>
              <a:srgbClr val="CC6600"/>
            </a:solidFill>
            <a:round/>
            <a:headEnd/>
            <a:tailEnd/>
          </a:ln>
        </p:spPr>
      </p:cxnSp>
      <p:cxnSp>
        <p:nvCxnSpPr>
          <p:cNvPr id="26653" name="AutoShape 37"/>
          <p:cNvCxnSpPr>
            <a:cxnSpLocks noChangeShapeType="1"/>
          </p:cNvCxnSpPr>
          <p:nvPr/>
        </p:nvCxnSpPr>
        <p:spPr bwMode="auto">
          <a:xfrm>
            <a:off x="7515225" y="2438400"/>
            <a:ext cx="106363" cy="87313"/>
          </a:xfrm>
          <a:prstGeom prst="straightConnector1">
            <a:avLst/>
          </a:prstGeom>
          <a:noFill/>
          <a:ln w="9525">
            <a:solidFill>
              <a:schemeClr val="tx1"/>
            </a:solidFill>
            <a:round/>
            <a:headEnd/>
            <a:tailEnd/>
          </a:ln>
        </p:spPr>
      </p:cxnSp>
      <p:cxnSp>
        <p:nvCxnSpPr>
          <p:cNvPr id="26654" name="AutoShape 38"/>
          <p:cNvCxnSpPr>
            <a:cxnSpLocks noChangeShapeType="1"/>
            <a:stCxn id="26639" idx="4"/>
            <a:endCxn id="26640" idx="7"/>
          </p:cNvCxnSpPr>
          <p:nvPr/>
        </p:nvCxnSpPr>
        <p:spPr bwMode="auto">
          <a:xfrm flipH="1">
            <a:off x="7666038" y="2438400"/>
            <a:ext cx="68262" cy="87313"/>
          </a:xfrm>
          <a:prstGeom prst="straightConnector1">
            <a:avLst/>
          </a:prstGeom>
          <a:noFill/>
          <a:ln w="9525">
            <a:solidFill>
              <a:schemeClr val="tx1"/>
            </a:solidFill>
            <a:round/>
            <a:headEnd/>
            <a:tailEnd/>
          </a:ln>
        </p:spPr>
      </p:cxnSp>
      <p:cxnSp>
        <p:nvCxnSpPr>
          <p:cNvPr id="26655" name="AutoShape 39"/>
          <p:cNvCxnSpPr>
            <a:cxnSpLocks noChangeShapeType="1"/>
            <a:stCxn id="26641" idx="6"/>
            <a:endCxn id="26639" idx="2"/>
          </p:cNvCxnSpPr>
          <p:nvPr/>
        </p:nvCxnSpPr>
        <p:spPr bwMode="auto">
          <a:xfrm>
            <a:off x="7543800" y="2400300"/>
            <a:ext cx="152400" cy="0"/>
          </a:xfrm>
          <a:prstGeom prst="straightConnector1">
            <a:avLst/>
          </a:prstGeom>
          <a:noFill/>
          <a:ln w="9525">
            <a:solidFill>
              <a:schemeClr val="tx1"/>
            </a:solidFill>
            <a:round/>
            <a:headEnd/>
            <a:tailEnd/>
          </a:ln>
        </p:spPr>
      </p:cxnSp>
      <p:cxnSp>
        <p:nvCxnSpPr>
          <p:cNvPr id="26656" name="AutoShape 40"/>
          <p:cNvCxnSpPr>
            <a:cxnSpLocks noChangeShapeType="1"/>
            <a:stCxn id="26641" idx="7"/>
            <a:endCxn id="26633" idx="3"/>
          </p:cNvCxnSpPr>
          <p:nvPr/>
        </p:nvCxnSpPr>
        <p:spPr bwMode="auto">
          <a:xfrm flipV="1">
            <a:off x="7532688" y="2046288"/>
            <a:ext cx="631825" cy="327025"/>
          </a:xfrm>
          <a:prstGeom prst="straightConnector1">
            <a:avLst/>
          </a:prstGeom>
          <a:noFill/>
          <a:ln w="38100">
            <a:solidFill>
              <a:srgbClr val="CC6600"/>
            </a:solidFill>
            <a:round/>
            <a:headEnd/>
            <a:tailEnd/>
          </a:ln>
        </p:spPr>
      </p:cxnSp>
      <p:cxnSp>
        <p:nvCxnSpPr>
          <p:cNvPr id="26657" name="AutoShape 41"/>
          <p:cNvCxnSpPr>
            <a:cxnSpLocks noChangeShapeType="1"/>
            <a:stCxn id="26633" idx="3"/>
            <a:endCxn id="26639" idx="7"/>
          </p:cNvCxnSpPr>
          <p:nvPr/>
        </p:nvCxnSpPr>
        <p:spPr bwMode="auto">
          <a:xfrm flipH="1">
            <a:off x="7761288" y="2046288"/>
            <a:ext cx="403225" cy="327025"/>
          </a:xfrm>
          <a:prstGeom prst="straightConnector1">
            <a:avLst/>
          </a:prstGeom>
          <a:noFill/>
          <a:ln w="38100">
            <a:solidFill>
              <a:srgbClr val="CC6600"/>
            </a:solidFill>
            <a:round/>
            <a:headEnd/>
            <a:tailEnd/>
          </a:ln>
        </p:spPr>
      </p:cxnSp>
      <p:sp>
        <p:nvSpPr>
          <p:cNvPr id="26658" name="AutoShape 42"/>
          <p:cNvSpPr>
            <a:spLocks noChangeArrowheads="1"/>
          </p:cNvSpPr>
          <p:nvPr/>
        </p:nvSpPr>
        <p:spPr bwMode="auto">
          <a:xfrm>
            <a:off x="8001000" y="2895600"/>
            <a:ext cx="304800" cy="304800"/>
          </a:xfrm>
          <a:prstGeom prst="downArrow">
            <a:avLst>
              <a:gd name="adj1" fmla="val 50000"/>
              <a:gd name="adj2" fmla="val 25000"/>
            </a:avLst>
          </a:prstGeom>
          <a:solidFill>
            <a:srgbClr val="0033CC"/>
          </a:solidFill>
          <a:ln w="9525">
            <a:solidFill>
              <a:schemeClr val="tx1"/>
            </a:solidFill>
            <a:miter lim="800000"/>
            <a:headEnd/>
            <a:tailEnd/>
          </a:ln>
        </p:spPr>
        <p:txBody>
          <a:bodyPr wrap="none" anchor="ctr"/>
          <a:lstStyle/>
          <a:p>
            <a:endParaRPr lang="en-GB"/>
          </a:p>
        </p:txBody>
      </p:sp>
      <p:sp>
        <p:nvSpPr>
          <p:cNvPr id="26659" name="Oval 43"/>
          <p:cNvSpPr>
            <a:spLocks noChangeArrowheads="1"/>
          </p:cNvSpPr>
          <p:nvPr/>
        </p:nvSpPr>
        <p:spPr bwMode="auto">
          <a:xfrm>
            <a:off x="8229600" y="3505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0" name="Oval 44"/>
          <p:cNvSpPr>
            <a:spLocks noChangeArrowheads="1"/>
          </p:cNvSpPr>
          <p:nvPr/>
        </p:nvSpPr>
        <p:spPr bwMode="auto">
          <a:xfrm>
            <a:off x="8429625" y="340995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1" name="Oval 45"/>
          <p:cNvSpPr>
            <a:spLocks noChangeArrowheads="1"/>
          </p:cNvSpPr>
          <p:nvPr/>
        </p:nvSpPr>
        <p:spPr bwMode="auto">
          <a:xfrm>
            <a:off x="8515350" y="3552825"/>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2" name="Oval 46"/>
          <p:cNvSpPr>
            <a:spLocks noChangeArrowheads="1"/>
          </p:cNvSpPr>
          <p:nvPr/>
        </p:nvSpPr>
        <p:spPr bwMode="auto">
          <a:xfrm>
            <a:off x="8382000" y="36576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3" name="Oval 47"/>
          <p:cNvSpPr>
            <a:spLocks noChangeArrowheads="1"/>
          </p:cNvSpPr>
          <p:nvPr/>
        </p:nvSpPr>
        <p:spPr bwMode="auto">
          <a:xfrm>
            <a:off x="8534400" y="41148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4" name="Oval 48"/>
          <p:cNvSpPr>
            <a:spLocks noChangeArrowheads="1"/>
          </p:cNvSpPr>
          <p:nvPr/>
        </p:nvSpPr>
        <p:spPr bwMode="auto">
          <a:xfrm>
            <a:off x="8382000" y="41910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5" name="Oval 49"/>
          <p:cNvSpPr>
            <a:spLocks noChangeArrowheads="1"/>
          </p:cNvSpPr>
          <p:nvPr/>
        </p:nvSpPr>
        <p:spPr bwMode="auto">
          <a:xfrm>
            <a:off x="7772400" y="3886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6" name="Oval 50"/>
          <p:cNvSpPr>
            <a:spLocks noChangeArrowheads="1"/>
          </p:cNvSpPr>
          <p:nvPr/>
        </p:nvSpPr>
        <p:spPr bwMode="auto">
          <a:xfrm>
            <a:off x="7677150" y="40386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7" name="Oval 51"/>
          <p:cNvSpPr>
            <a:spLocks noChangeArrowheads="1"/>
          </p:cNvSpPr>
          <p:nvPr/>
        </p:nvSpPr>
        <p:spPr bwMode="auto">
          <a:xfrm>
            <a:off x="7543800" y="3886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cxnSp>
        <p:nvCxnSpPr>
          <p:cNvPr id="26668" name="AutoShape 52"/>
          <p:cNvCxnSpPr>
            <a:cxnSpLocks noChangeShapeType="1"/>
            <a:stCxn id="26660" idx="4"/>
            <a:endCxn id="26662" idx="0"/>
          </p:cNvCxnSpPr>
          <p:nvPr/>
        </p:nvCxnSpPr>
        <p:spPr bwMode="auto">
          <a:xfrm flipH="1">
            <a:off x="8420100" y="3486150"/>
            <a:ext cx="47625" cy="171450"/>
          </a:xfrm>
          <a:prstGeom prst="straightConnector1">
            <a:avLst/>
          </a:prstGeom>
          <a:noFill/>
          <a:ln w="9525">
            <a:solidFill>
              <a:schemeClr val="tx1"/>
            </a:solidFill>
            <a:round/>
            <a:headEnd/>
            <a:tailEnd/>
          </a:ln>
        </p:spPr>
      </p:cxnSp>
      <p:cxnSp>
        <p:nvCxnSpPr>
          <p:cNvPr id="26669" name="AutoShape 53"/>
          <p:cNvCxnSpPr>
            <a:cxnSpLocks noChangeShapeType="1"/>
            <a:stCxn id="26660" idx="5"/>
            <a:endCxn id="26661" idx="1"/>
          </p:cNvCxnSpPr>
          <p:nvPr/>
        </p:nvCxnSpPr>
        <p:spPr bwMode="auto">
          <a:xfrm>
            <a:off x="8494713" y="3475038"/>
            <a:ext cx="31750" cy="88900"/>
          </a:xfrm>
          <a:prstGeom prst="straightConnector1">
            <a:avLst/>
          </a:prstGeom>
          <a:noFill/>
          <a:ln w="9525">
            <a:solidFill>
              <a:schemeClr val="tx1"/>
            </a:solidFill>
            <a:round/>
            <a:headEnd/>
            <a:tailEnd/>
          </a:ln>
        </p:spPr>
      </p:cxnSp>
      <p:cxnSp>
        <p:nvCxnSpPr>
          <p:cNvPr id="26670" name="AutoShape 54"/>
          <p:cNvCxnSpPr>
            <a:cxnSpLocks noChangeShapeType="1"/>
          </p:cNvCxnSpPr>
          <p:nvPr/>
        </p:nvCxnSpPr>
        <p:spPr bwMode="auto">
          <a:xfrm flipH="1">
            <a:off x="8294688" y="3467100"/>
            <a:ext cx="134937" cy="68263"/>
          </a:xfrm>
          <a:prstGeom prst="straightConnector1">
            <a:avLst/>
          </a:prstGeom>
          <a:noFill/>
          <a:ln w="9525">
            <a:solidFill>
              <a:schemeClr val="tx1"/>
            </a:solidFill>
            <a:round/>
            <a:headEnd/>
            <a:tailEnd/>
          </a:ln>
        </p:spPr>
      </p:cxnSp>
      <p:cxnSp>
        <p:nvCxnSpPr>
          <p:cNvPr id="26671" name="AutoShape 55"/>
          <p:cNvCxnSpPr>
            <a:cxnSpLocks noChangeShapeType="1"/>
            <a:stCxn id="26659" idx="6"/>
            <a:endCxn id="26661" idx="1"/>
          </p:cNvCxnSpPr>
          <p:nvPr/>
        </p:nvCxnSpPr>
        <p:spPr bwMode="auto">
          <a:xfrm>
            <a:off x="8305800" y="3543300"/>
            <a:ext cx="220663" cy="20638"/>
          </a:xfrm>
          <a:prstGeom prst="straightConnector1">
            <a:avLst/>
          </a:prstGeom>
          <a:noFill/>
          <a:ln w="9525">
            <a:solidFill>
              <a:schemeClr val="tx1"/>
            </a:solidFill>
            <a:round/>
            <a:headEnd/>
            <a:tailEnd/>
          </a:ln>
        </p:spPr>
      </p:cxnSp>
      <p:cxnSp>
        <p:nvCxnSpPr>
          <p:cNvPr id="26672" name="AutoShape 56"/>
          <p:cNvCxnSpPr>
            <a:cxnSpLocks noChangeShapeType="1"/>
            <a:stCxn id="26659" idx="5"/>
            <a:endCxn id="26662" idx="0"/>
          </p:cNvCxnSpPr>
          <p:nvPr/>
        </p:nvCxnSpPr>
        <p:spPr bwMode="auto">
          <a:xfrm>
            <a:off x="8294688" y="3570288"/>
            <a:ext cx="125412" cy="87312"/>
          </a:xfrm>
          <a:prstGeom prst="straightConnector1">
            <a:avLst/>
          </a:prstGeom>
          <a:noFill/>
          <a:ln w="9525">
            <a:solidFill>
              <a:schemeClr val="tx1"/>
            </a:solidFill>
            <a:round/>
            <a:headEnd/>
            <a:tailEnd/>
          </a:ln>
        </p:spPr>
      </p:cxnSp>
      <p:cxnSp>
        <p:nvCxnSpPr>
          <p:cNvPr id="26673" name="AutoShape 57"/>
          <p:cNvCxnSpPr>
            <a:cxnSpLocks noChangeShapeType="1"/>
            <a:stCxn id="26661" idx="3"/>
            <a:endCxn id="26662" idx="7"/>
          </p:cNvCxnSpPr>
          <p:nvPr/>
        </p:nvCxnSpPr>
        <p:spPr bwMode="auto">
          <a:xfrm flipH="1">
            <a:off x="8447088" y="3617913"/>
            <a:ext cx="79375" cy="50800"/>
          </a:xfrm>
          <a:prstGeom prst="straightConnector1">
            <a:avLst/>
          </a:prstGeom>
          <a:noFill/>
          <a:ln w="9525">
            <a:solidFill>
              <a:schemeClr val="tx1"/>
            </a:solidFill>
            <a:round/>
            <a:headEnd/>
            <a:tailEnd/>
          </a:ln>
        </p:spPr>
      </p:cxnSp>
      <p:cxnSp>
        <p:nvCxnSpPr>
          <p:cNvPr id="26674" name="AutoShape 61"/>
          <p:cNvCxnSpPr>
            <a:cxnSpLocks noChangeShapeType="1"/>
            <a:stCxn id="26664" idx="6"/>
            <a:endCxn id="26663" idx="2"/>
          </p:cNvCxnSpPr>
          <p:nvPr/>
        </p:nvCxnSpPr>
        <p:spPr bwMode="auto">
          <a:xfrm flipV="1">
            <a:off x="8458200" y="4152900"/>
            <a:ext cx="76200" cy="76200"/>
          </a:xfrm>
          <a:prstGeom prst="straightConnector1">
            <a:avLst/>
          </a:prstGeom>
          <a:noFill/>
          <a:ln w="9525">
            <a:solidFill>
              <a:schemeClr val="tx1"/>
            </a:solidFill>
            <a:round/>
            <a:headEnd/>
            <a:tailEnd/>
          </a:ln>
        </p:spPr>
      </p:cxnSp>
      <p:cxnSp>
        <p:nvCxnSpPr>
          <p:cNvPr id="26675" name="AutoShape 63"/>
          <p:cNvCxnSpPr>
            <a:cxnSpLocks noChangeShapeType="1"/>
          </p:cNvCxnSpPr>
          <p:nvPr/>
        </p:nvCxnSpPr>
        <p:spPr bwMode="auto">
          <a:xfrm>
            <a:off x="7591425" y="3962400"/>
            <a:ext cx="106363" cy="87313"/>
          </a:xfrm>
          <a:prstGeom prst="straightConnector1">
            <a:avLst/>
          </a:prstGeom>
          <a:noFill/>
          <a:ln w="9525">
            <a:solidFill>
              <a:schemeClr val="tx1"/>
            </a:solidFill>
            <a:round/>
            <a:headEnd/>
            <a:tailEnd/>
          </a:ln>
        </p:spPr>
      </p:cxnSp>
      <p:cxnSp>
        <p:nvCxnSpPr>
          <p:cNvPr id="26676" name="AutoShape 64"/>
          <p:cNvCxnSpPr>
            <a:cxnSpLocks noChangeShapeType="1"/>
            <a:stCxn id="26665" idx="4"/>
            <a:endCxn id="26666" idx="7"/>
          </p:cNvCxnSpPr>
          <p:nvPr/>
        </p:nvCxnSpPr>
        <p:spPr bwMode="auto">
          <a:xfrm flipH="1">
            <a:off x="7742238" y="3962400"/>
            <a:ext cx="68262" cy="87313"/>
          </a:xfrm>
          <a:prstGeom prst="straightConnector1">
            <a:avLst/>
          </a:prstGeom>
          <a:noFill/>
          <a:ln w="9525">
            <a:solidFill>
              <a:schemeClr val="tx1"/>
            </a:solidFill>
            <a:round/>
            <a:headEnd/>
            <a:tailEnd/>
          </a:ln>
        </p:spPr>
      </p:cxnSp>
      <p:cxnSp>
        <p:nvCxnSpPr>
          <p:cNvPr id="26677" name="AutoShape 65"/>
          <p:cNvCxnSpPr>
            <a:cxnSpLocks noChangeShapeType="1"/>
            <a:stCxn id="26667" idx="6"/>
            <a:endCxn id="26665" idx="2"/>
          </p:cNvCxnSpPr>
          <p:nvPr/>
        </p:nvCxnSpPr>
        <p:spPr bwMode="auto">
          <a:xfrm>
            <a:off x="7620000" y="3924300"/>
            <a:ext cx="152400" cy="0"/>
          </a:xfrm>
          <a:prstGeom prst="straightConnector1">
            <a:avLst/>
          </a:prstGeom>
          <a:noFill/>
          <a:ln w="9525">
            <a:solidFill>
              <a:schemeClr val="tx1"/>
            </a:solidFill>
            <a:round/>
            <a:headEnd/>
            <a:tailEnd/>
          </a:ln>
        </p:spPr>
      </p:cxnSp>
      <p:sp>
        <p:nvSpPr>
          <p:cNvPr id="26678" name="AutoShape 68"/>
          <p:cNvSpPr>
            <a:spLocks noChangeArrowheads="1"/>
          </p:cNvSpPr>
          <p:nvPr/>
        </p:nvSpPr>
        <p:spPr bwMode="auto">
          <a:xfrm>
            <a:off x="8001000" y="4419600"/>
            <a:ext cx="304800" cy="304800"/>
          </a:xfrm>
          <a:prstGeom prst="downArrow">
            <a:avLst>
              <a:gd name="adj1" fmla="val 50000"/>
              <a:gd name="adj2" fmla="val 25000"/>
            </a:avLst>
          </a:prstGeom>
          <a:solidFill>
            <a:srgbClr val="0033CC"/>
          </a:solidFill>
          <a:ln w="9525">
            <a:solidFill>
              <a:schemeClr val="tx1"/>
            </a:solidFill>
            <a:miter lim="800000"/>
            <a:headEnd/>
            <a:tailEnd/>
          </a:ln>
        </p:spPr>
        <p:txBody>
          <a:bodyPr wrap="none" anchor="ctr"/>
          <a:lstStyle/>
          <a:p>
            <a:endParaRPr lang="en-GB"/>
          </a:p>
        </p:txBody>
      </p:sp>
      <p:sp>
        <p:nvSpPr>
          <p:cNvPr id="26679" name="Oval 72"/>
          <p:cNvSpPr>
            <a:spLocks noChangeArrowheads="1"/>
          </p:cNvSpPr>
          <p:nvPr/>
        </p:nvSpPr>
        <p:spPr bwMode="auto">
          <a:xfrm>
            <a:off x="8305800" y="49926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0" name="Oval 73"/>
          <p:cNvSpPr>
            <a:spLocks noChangeArrowheads="1"/>
          </p:cNvSpPr>
          <p:nvPr/>
        </p:nvSpPr>
        <p:spPr bwMode="auto">
          <a:xfrm>
            <a:off x="8505825" y="489743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1" name="Oval 74"/>
          <p:cNvSpPr>
            <a:spLocks noChangeArrowheads="1"/>
          </p:cNvSpPr>
          <p:nvPr/>
        </p:nvSpPr>
        <p:spPr bwMode="auto">
          <a:xfrm>
            <a:off x="8591550" y="5040313"/>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2" name="Oval 75"/>
          <p:cNvSpPr>
            <a:spLocks noChangeArrowheads="1"/>
          </p:cNvSpPr>
          <p:nvPr/>
        </p:nvSpPr>
        <p:spPr bwMode="auto">
          <a:xfrm>
            <a:off x="8458200" y="51450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3" name="Oval 76"/>
          <p:cNvSpPr>
            <a:spLocks noChangeArrowheads="1"/>
          </p:cNvSpPr>
          <p:nvPr/>
        </p:nvSpPr>
        <p:spPr bwMode="auto">
          <a:xfrm>
            <a:off x="8610600" y="56022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4" name="Oval 77"/>
          <p:cNvSpPr>
            <a:spLocks noChangeArrowheads="1"/>
          </p:cNvSpPr>
          <p:nvPr/>
        </p:nvSpPr>
        <p:spPr bwMode="auto">
          <a:xfrm>
            <a:off x="8458200" y="56784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5" name="Oval 78"/>
          <p:cNvSpPr>
            <a:spLocks noChangeArrowheads="1"/>
          </p:cNvSpPr>
          <p:nvPr/>
        </p:nvSpPr>
        <p:spPr bwMode="auto">
          <a:xfrm>
            <a:off x="7848600" y="53736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6" name="Oval 79"/>
          <p:cNvSpPr>
            <a:spLocks noChangeArrowheads="1"/>
          </p:cNvSpPr>
          <p:nvPr/>
        </p:nvSpPr>
        <p:spPr bwMode="auto">
          <a:xfrm>
            <a:off x="7753350" y="55260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7" name="Oval 80"/>
          <p:cNvSpPr>
            <a:spLocks noChangeArrowheads="1"/>
          </p:cNvSpPr>
          <p:nvPr/>
        </p:nvSpPr>
        <p:spPr bwMode="auto">
          <a:xfrm>
            <a:off x="7620000" y="5373688"/>
            <a:ext cx="76200" cy="76200"/>
          </a:xfrm>
          <a:prstGeom prst="ellipse">
            <a:avLst/>
          </a:prstGeom>
          <a:solidFill>
            <a:schemeClr val="tx1"/>
          </a:solidFill>
          <a:ln w="9525">
            <a:solidFill>
              <a:schemeClr val="tx1"/>
            </a:solidFill>
            <a:round/>
            <a:headEnd/>
            <a:tailEnd/>
          </a:ln>
        </p:spPr>
        <p:txBody>
          <a:bodyPr wrap="none" anchor="ctr"/>
          <a:lstStyle/>
          <a:p>
            <a:endParaRPr lang="en-GB"/>
          </a:p>
        </p:txBody>
      </p:sp>
      <p:cxnSp>
        <p:nvCxnSpPr>
          <p:cNvPr id="26688" name="AutoShape 81"/>
          <p:cNvCxnSpPr>
            <a:cxnSpLocks noChangeShapeType="1"/>
            <a:stCxn id="26680" idx="4"/>
            <a:endCxn id="26682" idx="0"/>
          </p:cNvCxnSpPr>
          <p:nvPr/>
        </p:nvCxnSpPr>
        <p:spPr bwMode="auto">
          <a:xfrm flipH="1">
            <a:off x="8496300" y="4973638"/>
            <a:ext cx="47625" cy="171450"/>
          </a:xfrm>
          <a:prstGeom prst="straightConnector1">
            <a:avLst/>
          </a:prstGeom>
          <a:noFill/>
          <a:ln w="9525">
            <a:solidFill>
              <a:schemeClr val="tx1"/>
            </a:solidFill>
            <a:round/>
            <a:headEnd/>
            <a:tailEnd/>
          </a:ln>
        </p:spPr>
      </p:cxnSp>
      <p:cxnSp>
        <p:nvCxnSpPr>
          <p:cNvPr id="26689" name="AutoShape 82"/>
          <p:cNvCxnSpPr>
            <a:cxnSpLocks noChangeShapeType="1"/>
            <a:stCxn id="26680" idx="5"/>
            <a:endCxn id="26681" idx="1"/>
          </p:cNvCxnSpPr>
          <p:nvPr/>
        </p:nvCxnSpPr>
        <p:spPr bwMode="auto">
          <a:xfrm>
            <a:off x="8570913" y="4962525"/>
            <a:ext cx="31750" cy="88900"/>
          </a:xfrm>
          <a:prstGeom prst="straightConnector1">
            <a:avLst/>
          </a:prstGeom>
          <a:noFill/>
          <a:ln w="9525">
            <a:solidFill>
              <a:schemeClr val="tx1"/>
            </a:solidFill>
            <a:round/>
            <a:headEnd/>
            <a:tailEnd/>
          </a:ln>
        </p:spPr>
      </p:cxnSp>
      <p:cxnSp>
        <p:nvCxnSpPr>
          <p:cNvPr id="26690" name="AutoShape 83"/>
          <p:cNvCxnSpPr>
            <a:cxnSpLocks noChangeShapeType="1"/>
          </p:cNvCxnSpPr>
          <p:nvPr/>
        </p:nvCxnSpPr>
        <p:spPr bwMode="auto">
          <a:xfrm flipH="1">
            <a:off x="8370888" y="4954588"/>
            <a:ext cx="134937" cy="68262"/>
          </a:xfrm>
          <a:prstGeom prst="straightConnector1">
            <a:avLst/>
          </a:prstGeom>
          <a:noFill/>
          <a:ln w="9525">
            <a:solidFill>
              <a:schemeClr val="tx1"/>
            </a:solidFill>
            <a:round/>
            <a:headEnd/>
            <a:tailEnd/>
          </a:ln>
        </p:spPr>
      </p:cxnSp>
      <p:cxnSp>
        <p:nvCxnSpPr>
          <p:cNvPr id="26691" name="AutoShape 84"/>
          <p:cNvCxnSpPr>
            <a:cxnSpLocks noChangeShapeType="1"/>
            <a:stCxn id="26679" idx="6"/>
            <a:endCxn id="26681" idx="1"/>
          </p:cNvCxnSpPr>
          <p:nvPr/>
        </p:nvCxnSpPr>
        <p:spPr bwMode="auto">
          <a:xfrm>
            <a:off x="8382000" y="5030788"/>
            <a:ext cx="220663" cy="20637"/>
          </a:xfrm>
          <a:prstGeom prst="straightConnector1">
            <a:avLst/>
          </a:prstGeom>
          <a:noFill/>
          <a:ln w="9525">
            <a:solidFill>
              <a:schemeClr val="tx1"/>
            </a:solidFill>
            <a:round/>
            <a:headEnd/>
            <a:tailEnd/>
          </a:ln>
        </p:spPr>
      </p:cxnSp>
      <p:cxnSp>
        <p:nvCxnSpPr>
          <p:cNvPr id="26692" name="AutoShape 85"/>
          <p:cNvCxnSpPr>
            <a:cxnSpLocks noChangeShapeType="1"/>
            <a:stCxn id="26679" idx="5"/>
            <a:endCxn id="26682" idx="0"/>
          </p:cNvCxnSpPr>
          <p:nvPr/>
        </p:nvCxnSpPr>
        <p:spPr bwMode="auto">
          <a:xfrm>
            <a:off x="8370888" y="5057775"/>
            <a:ext cx="125412" cy="87313"/>
          </a:xfrm>
          <a:prstGeom prst="straightConnector1">
            <a:avLst/>
          </a:prstGeom>
          <a:noFill/>
          <a:ln w="9525">
            <a:solidFill>
              <a:schemeClr val="tx1"/>
            </a:solidFill>
            <a:round/>
            <a:headEnd/>
            <a:tailEnd/>
          </a:ln>
        </p:spPr>
      </p:cxnSp>
      <p:cxnSp>
        <p:nvCxnSpPr>
          <p:cNvPr id="26693" name="AutoShape 86"/>
          <p:cNvCxnSpPr>
            <a:cxnSpLocks noChangeShapeType="1"/>
            <a:stCxn id="26681" idx="3"/>
            <a:endCxn id="26682" idx="7"/>
          </p:cNvCxnSpPr>
          <p:nvPr/>
        </p:nvCxnSpPr>
        <p:spPr bwMode="auto">
          <a:xfrm flipH="1">
            <a:off x="8523288" y="5105400"/>
            <a:ext cx="79375" cy="50800"/>
          </a:xfrm>
          <a:prstGeom prst="straightConnector1">
            <a:avLst/>
          </a:prstGeom>
          <a:noFill/>
          <a:ln w="9525">
            <a:solidFill>
              <a:schemeClr val="tx1"/>
            </a:solidFill>
            <a:round/>
            <a:headEnd/>
            <a:tailEnd/>
          </a:ln>
        </p:spPr>
      </p:cxnSp>
      <p:cxnSp>
        <p:nvCxnSpPr>
          <p:cNvPr id="26694" name="AutoShape 87"/>
          <p:cNvCxnSpPr>
            <a:cxnSpLocks noChangeShapeType="1"/>
            <a:stCxn id="26684" idx="6"/>
            <a:endCxn id="26683" idx="2"/>
          </p:cNvCxnSpPr>
          <p:nvPr/>
        </p:nvCxnSpPr>
        <p:spPr bwMode="auto">
          <a:xfrm flipV="1">
            <a:off x="8534400" y="5640388"/>
            <a:ext cx="76200" cy="76200"/>
          </a:xfrm>
          <a:prstGeom prst="straightConnector1">
            <a:avLst/>
          </a:prstGeom>
          <a:noFill/>
          <a:ln w="9525">
            <a:solidFill>
              <a:schemeClr val="tx1"/>
            </a:solidFill>
            <a:round/>
            <a:headEnd/>
            <a:tailEnd/>
          </a:ln>
        </p:spPr>
      </p:cxnSp>
      <p:cxnSp>
        <p:nvCxnSpPr>
          <p:cNvPr id="26695" name="AutoShape 88"/>
          <p:cNvCxnSpPr>
            <a:cxnSpLocks noChangeShapeType="1"/>
          </p:cNvCxnSpPr>
          <p:nvPr/>
        </p:nvCxnSpPr>
        <p:spPr bwMode="auto">
          <a:xfrm>
            <a:off x="7667625" y="5449888"/>
            <a:ext cx="106363" cy="87312"/>
          </a:xfrm>
          <a:prstGeom prst="straightConnector1">
            <a:avLst/>
          </a:prstGeom>
          <a:noFill/>
          <a:ln w="9525">
            <a:solidFill>
              <a:schemeClr val="tx1"/>
            </a:solidFill>
            <a:round/>
            <a:headEnd/>
            <a:tailEnd/>
          </a:ln>
        </p:spPr>
      </p:cxnSp>
      <p:cxnSp>
        <p:nvCxnSpPr>
          <p:cNvPr id="26696" name="AutoShape 89"/>
          <p:cNvCxnSpPr>
            <a:cxnSpLocks noChangeShapeType="1"/>
            <a:stCxn id="26685" idx="4"/>
            <a:endCxn id="26686" idx="7"/>
          </p:cNvCxnSpPr>
          <p:nvPr/>
        </p:nvCxnSpPr>
        <p:spPr bwMode="auto">
          <a:xfrm flipH="1">
            <a:off x="7818438" y="5449888"/>
            <a:ext cx="68262" cy="87312"/>
          </a:xfrm>
          <a:prstGeom prst="straightConnector1">
            <a:avLst/>
          </a:prstGeom>
          <a:noFill/>
          <a:ln w="9525">
            <a:solidFill>
              <a:schemeClr val="tx1"/>
            </a:solidFill>
            <a:round/>
            <a:headEnd/>
            <a:tailEnd/>
          </a:ln>
        </p:spPr>
      </p:cxnSp>
      <p:cxnSp>
        <p:nvCxnSpPr>
          <p:cNvPr id="26697" name="AutoShape 90"/>
          <p:cNvCxnSpPr>
            <a:cxnSpLocks noChangeShapeType="1"/>
            <a:stCxn id="26687" idx="6"/>
            <a:endCxn id="26685" idx="2"/>
          </p:cNvCxnSpPr>
          <p:nvPr/>
        </p:nvCxnSpPr>
        <p:spPr bwMode="auto">
          <a:xfrm>
            <a:off x="7696200" y="5411788"/>
            <a:ext cx="152400" cy="0"/>
          </a:xfrm>
          <a:prstGeom prst="straightConnector1">
            <a:avLst/>
          </a:prstGeom>
          <a:noFill/>
          <a:ln w="9525">
            <a:solidFill>
              <a:schemeClr val="tx1"/>
            </a:solidFill>
            <a:round/>
            <a:headEnd/>
            <a:tailEnd/>
          </a:ln>
        </p:spPr>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2"/>
          <p:cNvSpPr>
            <a:spLocks noGrp="1" noChangeArrowheads="1"/>
          </p:cNvSpPr>
          <p:nvPr>
            <p:ph type="title" idx="4294967295"/>
          </p:nvPr>
        </p:nvSpPr>
        <p:spPr>
          <a:xfrm>
            <a:off x="214282" y="214290"/>
            <a:ext cx="7272338" cy="523857"/>
          </a:xfrm>
        </p:spPr>
        <p:txBody>
          <a:bodyPr/>
          <a:lstStyle/>
          <a:p>
            <a:r>
              <a:rPr lang="en-GB" sz="3600" b="1" dirty="0"/>
              <a:t>CHAMELEON Algorithm</a:t>
            </a:r>
          </a:p>
        </p:txBody>
      </p:sp>
      <p:sp>
        <p:nvSpPr>
          <p:cNvPr id="6149" name="Rectangle 3"/>
          <p:cNvSpPr>
            <a:spLocks noGrp="1" noChangeArrowheads="1"/>
          </p:cNvSpPr>
          <p:nvPr>
            <p:ph type="body" idx="4294967295"/>
          </p:nvPr>
        </p:nvSpPr>
        <p:spPr>
          <a:xfrm>
            <a:off x="428596" y="1000108"/>
            <a:ext cx="8458200" cy="3429024"/>
          </a:xfrm>
        </p:spPr>
        <p:txBody>
          <a:bodyPr>
            <a:normAutofit/>
          </a:bodyPr>
          <a:lstStyle/>
          <a:p>
            <a:pPr marL="285750" indent="-285750">
              <a:lnSpc>
                <a:spcPct val="90000"/>
              </a:lnSpc>
            </a:pPr>
            <a:r>
              <a:rPr lang="en-GB" sz="2800" b="1" dirty="0"/>
              <a:t>Merging Clusters (step 3)</a:t>
            </a:r>
          </a:p>
          <a:p>
            <a:pPr marL="762000" lvl="1">
              <a:lnSpc>
                <a:spcPct val="90000"/>
              </a:lnSpc>
            </a:pPr>
            <a:r>
              <a:rPr lang="en-GB" altLang="zh-CN" sz="2400" dirty="0">
                <a:latin typeface="Helvetica" charset="0"/>
                <a:ea typeface="SimSun" pitchFamily="2" charset="-122"/>
              </a:rPr>
              <a:t>Conduct hierarchical clustering as in the agglomeration method</a:t>
            </a:r>
          </a:p>
          <a:p>
            <a:pPr marL="762000" lvl="1">
              <a:lnSpc>
                <a:spcPct val="90000"/>
              </a:lnSpc>
            </a:pPr>
            <a:r>
              <a:rPr lang="en-GB" altLang="zh-CN" sz="2400" dirty="0">
                <a:latin typeface="Helvetica" charset="0"/>
                <a:ea typeface="SimSun" pitchFamily="2" charset="-122"/>
              </a:rPr>
              <a:t>At each iteration, decide which two clusters to merge by using relative interconnectivity </a:t>
            </a:r>
            <a:r>
              <a:rPr lang="en-GB" altLang="zh-CN" sz="2400" dirty="0" smtClean="0">
                <a:latin typeface="Helvetica" charset="0"/>
                <a:ea typeface="SimSun" pitchFamily="2" charset="-122"/>
              </a:rPr>
              <a:t>(RI) and </a:t>
            </a:r>
            <a:r>
              <a:rPr lang="en-GB" altLang="zh-CN" sz="2400" dirty="0">
                <a:latin typeface="Helvetica" charset="0"/>
                <a:ea typeface="SimSun" pitchFamily="2" charset="-122"/>
              </a:rPr>
              <a:t>relative </a:t>
            </a:r>
            <a:r>
              <a:rPr lang="en-GB" altLang="zh-CN" sz="2400" dirty="0" smtClean="0">
                <a:latin typeface="Helvetica" charset="0"/>
                <a:ea typeface="SimSun" pitchFamily="2" charset="-122"/>
              </a:rPr>
              <a:t>closeness (RC)</a:t>
            </a:r>
            <a:endParaRPr lang="en-GB" altLang="zh-CN" sz="2400" dirty="0">
              <a:latin typeface="Helvetica" charset="0"/>
              <a:ea typeface="SimSun" pitchFamily="2" charset="-122"/>
            </a:endParaRPr>
          </a:p>
          <a:p>
            <a:pPr marL="762000" lvl="1">
              <a:lnSpc>
                <a:spcPct val="90000"/>
              </a:lnSpc>
            </a:pPr>
            <a:r>
              <a:rPr lang="en-GB" altLang="zh-CN" sz="2400" dirty="0">
                <a:latin typeface="Helvetica" charset="0"/>
                <a:ea typeface="SimSun" pitchFamily="2" charset="-122"/>
              </a:rPr>
              <a:t>Control by thresholds: merge continues as long as both RI and RC are above a given threshold.</a:t>
            </a:r>
          </a:p>
        </p:txBody>
      </p:sp>
      <p:graphicFrame>
        <p:nvGraphicFramePr>
          <p:cNvPr id="74763" name="Object 11"/>
          <p:cNvGraphicFramePr>
            <a:graphicFrameLocks noChangeAspect="1"/>
          </p:cNvGraphicFramePr>
          <p:nvPr/>
        </p:nvGraphicFramePr>
        <p:xfrm>
          <a:off x="787400" y="4572000"/>
          <a:ext cx="3352800" cy="930275"/>
        </p:xfrm>
        <a:graphic>
          <a:graphicData uri="http://schemas.openxmlformats.org/presentationml/2006/ole">
            <p:oleObj spid="_x0000_s6146" name="Equation" r:id="rId4" imgW="1866600" imgH="520560" progId="Equation.3">
              <p:embed/>
            </p:oleObj>
          </a:graphicData>
        </a:graphic>
      </p:graphicFrame>
      <p:graphicFrame>
        <p:nvGraphicFramePr>
          <p:cNvPr id="74768" name="Object 16"/>
          <p:cNvGraphicFramePr>
            <a:graphicFrameLocks noChangeAspect="1"/>
          </p:cNvGraphicFramePr>
          <p:nvPr/>
        </p:nvGraphicFramePr>
        <p:xfrm>
          <a:off x="4267200" y="4572000"/>
          <a:ext cx="4572000" cy="969963"/>
        </p:xfrm>
        <a:graphic>
          <a:graphicData uri="http://schemas.openxmlformats.org/presentationml/2006/ole">
            <p:oleObj spid="_x0000_s6147" name="Equation" r:id="rId5" imgW="2946240" imgH="62208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74763"/>
                                        </p:tgtEl>
                                        <p:attrNameLst>
                                          <p:attrName>style.visibility</p:attrName>
                                        </p:attrNameLst>
                                      </p:cBhvr>
                                      <p:to>
                                        <p:strVal val="visible"/>
                                      </p:to>
                                    </p:set>
                                    <p:animEffect transition="in" filter="wipe(up)">
                                      <p:cBhvr>
                                        <p:cTn id="7" dur="500"/>
                                        <p:tgtEl>
                                          <p:spTgt spid="7476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74768"/>
                                        </p:tgtEl>
                                        <p:attrNameLst>
                                          <p:attrName>style.visibility</p:attrName>
                                        </p:attrNameLst>
                                      </p:cBhvr>
                                      <p:to>
                                        <p:strVal val="visible"/>
                                      </p:to>
                                    </p:set>
                                    <p:animEffect transition="in" filter="wipe(up)">
                                      <p:cBhvr>
                                        <p:cTn id="12" dur="500"/>
                                        <p:tgtEl>
                                          <p:spTgt spid="747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2"/>
          <p:cNvSpPr>
            <a:spLocks noGrp="1" noChangeArrowheads="1"/>
          </p:cNvSpPr>
          <p:nvPr>
            <p:ph type="title" idx="4294967295"/>
          </p:nvPr>
        </p:nvSpPr>
        <p:spPr>
          <a:xfrm>
            <a:off x="214282" y="214290"/>
            <a:ext cx="7272338" cy="595295"/>
          </a:xfrm>
        </p:spPr>
        <p:txBody>
          <a:bodyPr/>
          <a:lstStyle/>
          <a:p>
            <a:r>
              <a:rPr lang="en-GB" sz="3600" b="1" dirty="0"/>
              <a:t>CHAMELEON Algorithm</a:t>
            </a:r>
          </a:p>
        </p:txBody>
      </p:sp>
      <p:sp>
        <p:nvSpPr>
          <p:cNvPr id="7175" name="Rectangle 3"/>
          <p:cNvSpPr>
            <a:spLocks noGrp="1" noChangeArrowheads="1"/>
          </p:cNvSpPr>
          <p:nvPr>
            <p:ph type="body" idx="4294967295"/>
          </p:nvPr>
        </p:nvSpPr>
        <p:spPr>
          <a:xfrm>
            <a:off x="357158" y="1000108"/>
            <a:ext cx="8458200" cy="533400"/>
          </a:xfrm>
        </p:spPr>
        <p:txBody>
          <a:bodyPr/>
          <a:lstStyle/>
          <a:p>
            <a:pPr marL="285750" indent="-285750">
              <a:lnSpc>
                <a:spcPct val="90000"/>
              </a:lnSpc>
            </a:pPr>
            <a:r>
              <a:rPr lang="en-GB" b="1" dirty="0"/>
              <a:t>The Chameleon Method (Comparison)</a:t>
            </a:r>
          </a:p>
        </p:txBody>
      </p:sp>
      <p:graphicFrame>
        <p:nvGraphicFramePr>
          <p:cNvPr id="7170" name="Object 18"/>
          <p:cNvGraphicFramePr>
            <a:graphicFrameLocks noChangeAspect="1"/>
          </p:cNvGraphicFramePr>
          <p:nvPr/>
        </p:nvGraphicFramePr>
        <p:xfrm>
          <a:off x="3433763" y="4114800"/>
          <a:ext cx="2362200" cy="1600200"/>
        </p:xfrm>
        <a:graphic>
          <a:graphicData uri="http://schemas.openxmlformats.org/presentationml/2006/ole">
            <p:oleObj spid="_x0000_s7170" name="Bitmap Image" r:id="rId4" imgW="2561905" imgH="1733333" progId="PBrush">
              <p:embed/>
            </p:oleObj>
          </a:graphicData>
        </a:graphic>
      </p:graphicFrame>
      <p:graphicFrame>
        <p:nvGraphicFramePr>
          <p:cNvPr id="7171" name="Object 19"/>
          <p:cNvGraphicFramePr>
            <a:graphicFrameLocks noChangeAspect="1"/>
          </p:cNvGraphicFramePr>
          <p:nvPr/>
        </p:nvGraphicFramePr>
        <p:xfrm>
          <a:off x="6248400" y="4114800"/>
          <a:ext cx="2133600" cy="1600200"/>
        </p:xfrm>
        <a:graphic>
          <a:graphicData uri="http://schemas.openxmlformats.org/presentationml/2006/ole">
            <p:oleObj spid="_x0000_s7171" name="Bitmap Image" r:id="rId5" imgW="2933333" imgH="2161905" progId="PBrush">
              <p:embed/>
            </p:oleObj>
          </a:graphicData>
        </a:graphic>
      </p:graphicFrame>
      <p:sp>
        <p:nvSpPr>
          <p:cNvPr id="7176" name="Text Box 20"/>
          <p:cNvSpPr txBox="1">
            <a:spLocks noChangeArrowheads="1"/>
          </p:cNvSpPr>
          <p:nvPr/>
        </p:nvSpPr>
        <p:spPr bwMode="auto">
          <a:xfrm>
            <a:off x="6705600" y="5715000"/>
            <a:ext cx="1211263" cy="336550"/>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CURE Result</a:t>
            </a:r>
          </a:p>
        </p:txBody>
      </p:sp>
      <p:grpSp>
        <p:nvGrpSpPr>
          <p:cNvPr id="7177" name="Group 25"/>
          <p:cNvGrpSpPr>
            <a:grpSpLocks/>
          </p:cNvGrpSpPr>
          <p:nvPr/>
        </p:nvGrpSpPr>
        <p:grpSpPr bwMode="auto">
          <a:xfrm>
            <a:off x="762000" y="1905000"/>
            <a:ext cx="7620000" cy="1936750"/>
            <a:chOff x="432" y="1296"/>
            <a:chExt cx="4800" cy="1220"/>
          </a:xfrm>
        </p:grpSpPr>
        <p:graphicFrame>
          <p:nvGraphicFramePr>
            <p:cNvPr id="7172" name="Object 15"/>
            <p:cNvGraphicFramePr>
              <a:graphicFrameLocks noChangeAspect="1"/>
            </p:cNvGraphicFramePr>
            <p:nvPr/>
          </p:nvGraphicFramePr>
          <p:xfrm>
            <a:off x="3875" y="1296"/>
            <a:ext cx="1357" cy="997"/>
          </p:xfrm>
          <a:graphic>
            <a:graphicData uri="http://schemas.openxmlformats.org/presentationml/2006/ole">
              <p:oleObj spid="_x0000_s7172" name="Bitmap Image" r:id="rId6" imgW="2133898" imgH="1542857" progId="PBrush">
                <p:embed/>
              </p:oleObj>
            </a:graphicData>
          </a:graphic>
        </p:graphicFrame>
        <p:grpSp>
          <p:nvGrpSpPr>
            <p:cNvPr id="7182" name="Group 24"/>
            <p:cNvGrpSpPr>
              <a:grpSpLocks/>
            </p:cNvGrpSpPr>
            <p:nvPr/>
          </p:nvGrpSpPr>
          <p:grpSpPr bwMode="auto">
            <a:xfrm>
              <a:off x="2120" y="1296"/>
              <a:ext cx="1480" cy="1200"/>
              <a:chOff x="2016" y="1296"/>
              <a:chExt cx="1480" cy="1200"/>
            </a:xfrm>
          </p:grpSpPr>
          <p:graphicFrame>
            <p:nvGraphicFramePr>
              <p:cNvPr id="7173" name="Object 14"/>
              <p:cNvGraphicFramePr>
                <a:graphicFrameLocks noChangeAspect="1"/>
              </p:cNvGraphicFramePr>
              <p:nvPr/>
            </p:nvGraphicFramePr>
            <p:xfrm>
              <a:off x="2016" y="1296"/>
              <a:ext cx="1480" cy="1012"/>
            </p:xfrm>
            <a:graphic>
              <a:graphicData uri="http://schemas.openxmlformats.org/presentationml/2006/ole">
                <p:oleObj spid="_x0000_s7173" name="Bitmap Image" r:id="rId7" imgW="2476190" imgH="1666667" progId="PBrush">
                  <p:embed/>
                </p:oleObj>
              </a:graphicData>
            </a:graphic>
          </p:graphicFrame>
          <p:sp>
            <p:nvSpPr>
              <p:cNvPr id="7187" name="Text Box 16"/>
              <p:cNvSpPr txBox="1">
                <a:spLocks noChangeArrowheads="1"/>
              </p:cNvSpPr>
              <p:nvPr/>
            </p:nvSpPr>
            <p:spPr bwMode="auto">
              <a:xfrm>
                <a:off x="2256" y="2284"/>
                <a:ext cx="1029" cy="212"/>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Chameleon Result</a:t>
                </a:r>
              </a:p>
            </p:txBody>
          </p:sp>
        </p:grpSp>
        <p:sp>
          <p:nvSpPr>
            <p:cNvPr id="7183" name="Text Box 17"/>
            <p:cNvSpPr txBox="1">
              <a:spLocks noChangeArrowheads="1"/>
            </p:cNvSpPr>
            <p:nvPr/>
          </p:nvSpPr>
          <p:spPr bwMode="auto">
            <a:xfrm>
              <a:off x="4176" y="2284"/>
              <a:ext cx="867" cy="212"/>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DBScan Result</a:t>
              </a:r>
            </a:p>
          </p:txBody>
        </p:sp>
        <p:grpSp>
          <p:nvGrpSpPr>
            <p:cNvPr id="7184" name="Group 23"/>
            <p:cNvGrpSpPr>
              <a:grpSpLocks/>
            </p:cNvGrpSpPr>
            <p:nvPr/>
          </p:nvGrpSpPr>
          <p:grpSpPr bwMode="auto">
            <a:xfrm>
              <a:off x="432" y="1296"/>
              <a:ext cx="1392" cy="1220"/>
              <a:chOff x="432" y="1296"/>
              <a:chExt cx="1392" cy="1220"/>
            </a:xfrm>
          </p:grpSpPr>
          <p:pic>
            <p:nvPicPr>
              <p:cNvPr id="7185" name="Picture 21"/>
              <p:cNvPicPr>
                <a:picLocks noChangeAspect="1" noChangeArrowheads="1"/>
              </p:cNvPicPr>
              <p:nvPr/>
            </p:nvPicPr>
            <p:blipFill>
              <a:blip r:embed="rId8"/>
              <a:srcRect/>
              <a:stretch>
                <a:fillRect/>
              </a:stretch>
            </p:blipFill>
            <p:spPr bwMode="auto">
              <a:xfrm>
                <a:off x="432" y="1296"/>
                <a:ext cx="1392" cy="1007"/>
              </a:xfrm>
              <a:prstGeom prst="rect">
                <a:avLst/>
              </a:prstGeom>
              <a:noFill/>
              <a:ln w="9525">
                <a:solidFill>
                  <a:schemeClr val="tx1"/>
                </a:solidFill>
                <a:miter lim="800000"/>
                <a:headEnd/>
                <a:tailEnd/>
              </a:ln>
            </p:spPr>
          </p:pic>
          <p:sp>
            <p:nvSpPr>
              <p:cNvPr id="7186" name="Text Box 16"/>
              <p:cNvSpPr txBox="1">
                <a:spLocks noChangeArrowheads="1"/>
              </p:cNvSpPr>
              <p:nvPr/>
            </p:nvSpPr>
            <p:spPr bwMode="auto">
              <a:xfrm>
                <a:off x="720" y="2304"/>
                <a:ext cx="816" cy="212"/>
              </a:xfrm>
              <a:prstGeom prst="rect">
                <a:avLst/>
              </a:prstGeom>
              <a:noFill/>
              <a:ln w="9525">
                <a:noFill/>
                <a:miter lim="800000"/>
                <a:headEnd/>
                <a:tailEnd/>
              </a:ln>
            </p:spPr>
            <p:txBody>
              <a:bodyPr>
                <a:spAutoFit/>
              </a:bodyPr>
              <a:lstStyle/>
              <a:p>
                <a:pPr eaLnBrk="0" hangingPunct="0"/>
                <a:r>
                  <a:rPr lang="en-US" sz="1600" b="1">
                    <a:latin typeface="Arial Narrow" pitchFamily="34" charset="0"/>
                  </a:rPr>
                  <a:t>Original Data</a:t>
                </a:r>
              </a:p>
            </p:txBody>
          </p:sp>
        </p:grpSp>
      </p:grpSp>
      <p:pic>
        <p:nvPicPr>
          <p:cNvPr id="7178" name="Picture 26"/>
          <p:cNvPicPr>
            <a:picLocks noChangeAspect="1" noChangeArrowheads="1"/>
          </p:cNvPicPr>
          <p:nvPr/>
        </p:nvPicPr>
        <p:blipFill>
          <a:blip r:embed="rId9"/>
          <a:srcRect/>
          <a:stretch>
            <a:fillRect/>
          </a:stretch>
        </p:blipFill>
        <p:spPr bwMode="auto">
          <a:xfrm>
            <a:off x="773113" y="4114800"/>
            <a:ext cx="2286000" cy="1554163"/>
          </a:xfrm>
          <a:prstGeom prst="rect">
            <a:avLst/>
          </a:prstGeom>
          <a:noFill/>
          <a:ln w="9525">
            <a:solidFill>
              <a:schemeClr val="tx1"/>
            </a:solidFill>
            <a:miter lim="800000"/>
            <a:headEnd/>
            <a:tailEnd/>
          </a:ln>
        </p:spPr>
      </p:pic>
      <p:sp>
        <p:nvSpPr>
          <p:cNvPr id="7179" name="Text Box 27"/>
          <p:cNvSpPr txBox="1">
            <a:spLocks noChangeArrowheads="1"/>
          </p:cNvSpPr>
          <p:nvPr/>
        </p:nvSpPr>
        <p:spPr bwMode="auto">
          <a:xfrm>
            <a:off x="1143000" y="5715000"/>
            <a:ext cx="1219200" cy="336550"/>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Original Data</a:t>
            </a:r>
            <a:endParaRPr lang="en-GB"/>
          </a:p>
        </p:txBody>
      </p:sp>
      <p:sp>
        <p:nvSpPr>
          <p:cNvPr id="7180" name="Text Box 28"/>
          <p:cNvSpPr txBox="1">
            <a:spLocks noChangeArrowheads="1"/>
          </p:cNvSpPr>
          <p:nvPr/>
        </p:nvSpPr>
        <p:spPr bwMode="auto">
          <a:xfrm>
            <a:off x="3776663" y="5715000"/>
            <a:ext cx="1633537" cy="336550"/>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Chameleon Result</a:t>
            </a:r>
          </a:p>
        </p:txBody>
      </p:sp>
      <p:sp>
        <p:nvSpPr>
          <p:cNvPr id="7181" name="Text Box 29"/>
          <p:cNvSpPr txBox="1">
            <a:spLocks noChangeArrowheads="1"/>
          </p:cNvSpPr>
          <p:nvPr/>
        </p:nvSpPr>
        <p:spPr bwMode="auto">
          <a:xfrm rot="-5400000">
            <a:off x="7791450" y="4705350"/>
            <a:ext cx="2187575" cy="244475"/>
          </a:xfrm>
          <a:prstGeom prst="rect">
            <a:avLst/>
          </a:prstGeom>
          <a:noFill/>
          <a:ln w="9525">
            <a:noFill/>
            <a:miter lim="800000"/>
            <a:headEnd/>
            <a:tailEnd/>
          </a:ln>
        </p:spPr>
        <p:txBody>
          <a:bodyPr wrap="none">
            <a:spAutoFit/>
          </a:bodyPr>
          <a:lstStyle/>
          <a:p>
            <a:r>
              <a:rPr lang="en-GB" sz="1000"/>
              <a:t>(Karypis et al 1999 with permission)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7"/>
          <p:cNvSpPr>
            <a:spLocks noGrp="1"/>
          </p:cNvSpPr>
          <p:nvPr>
            <p:ph type="title" idx="4294967295"/>
          </p:nvPr>
        </p:nvSpPr>
        <p:spPr>
          <a:xfrm>
            <a:off x="214282" y="214290"/>
            <a:ext cx="7272338" cy="523857"/>
          </a:xfrm>
        </p:spPr>
        <p:txBody>
          <a:bodyPr/>
          <a:lstStyle/>
          <a:p>
            <a:r>
              <a:rPr lang="en-GB" sz="3600" b="1" dirty="0"/>
              <a:t>Useful Further References</a:t>
            </a:r>
          </a:p>
        </p:txBody>
      </p:sp>
      <p:sp>
        <p:nvSpPr>
          <p:cNvPr id="49155" name="Content Placeholder 8"/>
          <p:cNvSpPr>
            <a:spLocks noGrp="1"/>
          </p:cNvSpPr>
          <p:nvPr>
            <p:ph idx="4294967295"/>
          </p:nvPr>
        </p:nvSpPr>
        <p:spPr>
          <a:xfrm>
            <a:off x="214282" y="928670"/>
            <a:ext cx="8153400" cy="4425950"/>
          </a:xfrm>
        </p:spPr>
        <p:txBody>
          <a:bodyPr/>
          <a:lstStyle/>
          <a:p>
            <a:pPr marL="284163" indent="-284163"/>
            <a:r>
              <a:rPr lang="en-GB" sz="2400" dirty="0"/>
              <a:t>Chapter 5 of </a:t>
            </a:r>
            <a:r>
              <a:rPr lang="en-GB" sz="2400" dirty="0" smtClean="0"/>
              <a:t>the main text </a:t>
            </a:r>
            <a:r>
              <a:rPr lang="en-GB" sz="2400" dirty="0"/>
              <a:t>book</a:t>
            </a:r>
          </a:p>
          <a:p>
            <a:pPr marL="284163" indent="-284163"/>
            <a:r>
              <a:rPr lang="en-GB" sz="2400" dirty="0">
                <a:ea typeface="Arial Unicode MS" pitchFamily="34" charset="-128"/>
                <a:cs typeface="Arial Unicode MS" pitchFamily="34" charset="-128"/>
              </a:rPr>
              <a:t>Tan, P-N., Steinbach, M. and Kumar, V. (2006), </a:t>
            </a:r>
            <a:r>
              <a:rPr lang="en-GB" sz="2400" i="1" dirty="0">
                <a:ea typeface="Arial Unicode MS" pitchFamily="34" charset="-128"/>
                <a:cs typeface="Arial Unicode MS" pitchFamily="34" charset="-128"/>
              </a:rPr>
              <a:t>Introduction to Data Mining</a:t>
            </a:r>
            <a:r>
              <a:rPr lang="en-GB" sz="2400" dirty="0">
                <a:ea typeface="Arial Unicode MS" pitchFamily="34" charset="-128"/>
                <a:cs typeface="Arial Unicode MS" pitchFamily="34" charset="-128"/>
              </a:rPr>
              <a:t>, Addison-Wesley, Chapters 8 and 9</a:t>
            </a:r>
          </a:p>
          <a:p>
            <a:pPr marL="284163" indent="-284163"/>
            <a:r>
              <a:rPr lang="en-GB" sz="2400" dirty="0">
                <a:ea typeface="Arial Unicode MS" pitchFamily="34" charset="-128"/>
                <a:cs typeface="Arial Unicode MS" pitchFamily="34" charset="-128"/>
              </a:rPr>
              <a:t>Han, J. and </a:t>
            </a:r>
            <a:r>
              <a:rPr lang="en-GB" sz="2400" dirty="0" err="1">
                <a:ea typeface="Arial Unicode MS" pitchFamily="34" charset="-128"/>
                <a:cs typeface="Arial Unicode MS" pitchFamily="34" charset="-128"/>
              </a:rPr>
              <a:t>Kamber</a:t>
            </a:r>
            <a:r>
              <a:rPr lang="en-GB" sz="2400" dirty="0">
                <a:ea typeface="Arial Unicode MS" pitchFamily="34" charset="-128"/>
                <a:cs typeface="Arial Unicode MS" pitchFamily="34" charset="-128"/>
              </a:rPr>
              <a:t>, M. (2006), Data Mining: Concepts and Techniques, 2</a:t>
            </a:r>
            <a:r>
              <a:rPr lang="en-GB" sz="2400" baseline="30000" dirty="0">
                <a:ea typeface="Arial Unicode MS" pitchFamily="34" charset="-128"/>
                <a:cs typeface="Arial Unicode MS" pitchFamily="34" charset="-128"/>
              </a:rPr>
              <a:t>nd</a:t>
            </a:r>
            <a:r>
              <a:rPr lang="en-GB" sz="2400" dirty="0">
                <a:ea typeface="Arial Unicode MS" pitchFamily="34" charset="-128"/>
                <a:cs typeface="Arial Unicode MS" pitchFamily="34" charset="-128"/>
              </a:rPr>
              <a:t> ed. Morgan Kaufmann, Chapter 7</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9236</TotalTime>
  <Words>983</Words>
  <Application>Microsoft Office PowerPoint</Application>
  <PresentationFormat>On-screen Show (4:3)</PresentationFormat>
  <Paragraphs>180</Paragraphs>
  <Slides>21</Slides>
  <Notes>20</Notes>
  <HiddenSlides>0</HiddenSlides>
  <MMClips>0</MMClips>
  <ScaleCrop>false</ScaleCrop>
  <HeadingPairs>
    <vt:vector size="6" baseType="variant">
      <vt:variant>
        <vt:lpstr>Theme</vt:lpstr>
      </vt:variant>
      <vt:variant>
        <vt:i4>1</vt:i4>
      </vt:variant>
      <vt:variant>
        <vt:lpstr>Embedded OLE Servers</vt:lpstr>
      </vt:variant>
      <vt:variant>
        <vt:i4>4</vt:i4>
      </vt:variant>
      <vt:variant>
        <vt:lpstr>Slide Titles</vt:lpstr>
      </vt:variant>
      <vt:variant>
        <vt:i4>21</vt:i4>
      </vt:variant>
    </vt:vector>
  </HeadingPairs>
  <TitlesOfParts>
    <vt:vector size="26" baseType="lpstr">
      <vt:lpstr>Apex</vt:lpstr>
      <vt:lpstr>Photo Editor Photo</vt:lpstr>
      <vt:lpstr>Chart</vt:lpstr>
      <vt:lpstr>Bitmap Image</vt:lpstr>
      <vt:lpstr>Equation</vt:lpstr>
      <vt:lpstr>Data Warehousing for Business Intelligence</vt:lpstr>
      <vt:lpstr>Introduction</vt:lpstr>
      <vt:lpstr>Limitations of Basic Solutions</vt:lpstr>
      <vt:lpstr>Limitations of Basic Solutions</vt:lpstr>
      <vt:lpstr>Categories of Clustering Solutions</vt:lpstr>
      <vt:lpstr>Categories of Clustering Solutions</vt:lpstr>
      <vt:lpstr>Categories of Clustering Solutions</vt:lpstr>
      <vt:lpstr>Categories of Clustering Solutions</vt:lpstr>
      <vt:lpstr>Density-based Clustering</vt:lpstr>
      <vt:lpstr>DBSCAN Algorithm</vt:lpstr>
      <vt:lpstr>DBSCAN Algorithm</vt:lpstr>
      <vt:lpstr>DBSCAN Algorithm</vt:lpstr>
      <vt:lpstr>DBSCAN Algorithm</vt:lpstr>
      <vt:lpstr>DBSCAN Algorithm</vt:lpstr>
      <vt:lpstr>CHAMELEON Algorithm</vt:lpstr>
      <vt:lpstr>CHAMELEON Algorithm</vt:lpstr>
      <vt:lpstr>CHAMELEON Algorithm</vt:lpstr>
      <vt:lpstr>CHAMELEON Algorithm</vt:lpstr>
      <vt:lpstr>CHAMELEON Algorithm</vt:lpstr>
      <vt:lpstr>CHAMELEON Algorithm</vt:lpstr>
      <vt:lpstr>Useful Further References</vt:lpstr>
    </vt:vector>
  </TitlesOfParts>
  <Company>tl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ldawson-bowling</dc:creator>
  <cp:lastModifiedBy>Dr Nik Whitehead</cp:lastModifiedBy>
  <cp:revision>523</cp:revision>
  <dcterms:created xsi:type="dcterms:W3CDTF">2008-03-04T16:40:50Z</dcterms:created>
  <dcterms:modified xsi:type="dcterms:W3CDTF">2013-01-30T15:28:23Z</dcterms:modified>
</cp:coreProperties>
</file>