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9F6A1E-9139-4C85-8FA2-B7CF1C1EA39F}" v="11" dt="2026-05-14T09:51:51.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Jones" userId="20f1c1c89d6d5f0a" providerId="LiveId" clId="{B39F678C-5CD5-4B57-B578-0FC24801A61F}"/>
    <pc:docChg chg="undo custSel modSld">
      <pc:chgData name="Angharad Jones" userId="20f1c1c89d6d5f0a" providerId="LiveId" clId="{B39F678C-5CD5-4B57-B578-0FC24801A61F}" dt="2026-05-14T10:14:27.328" v="2473" actId="20577"/>
      <pc:docMkLst>
        <pc:docMk/>
      </pc:docMkLst>
      <pc:sldChg chg="addSp delSp modSp mod">
        <pc:chgData name="Angharad Jones" userId="20f1c1c89d6d5f0a" providerId="LiveId" clId="{B39F678C-5CD5-4B57-B578-0FC24801A61F}" dt="2026-05-14T10:14:27.328" v="2473" actId="20577"/>
        <pc:sldMkLst>
          <pc:docMk/>
          <pc:sldMk cId="847938001" sldId="256"/>
        </pc:sldMkLst>
        <pc:spChg chg="mod">
          <ac:chgData name="Angharad Jones" userId="20f1c1c89d6d5f0a" providerId="LiveId" clId="{B39F678C-5CD5-4B57-B578-0FC24801A61F}" dt="2026-05-10T07:31:25.810" v="2248" actId="20577"/>
          <ac:spMkLst>
            <pc:docMk/>
            <pc:sldMk cId="847938001" sldId="256"/>
            <ac:spMk id="2" creationId="{5B129B46-DFE5-68FD-A070-4852A0706A4E}"/>
          </ac:spMkLst>
        </pc:spChg>
        <pc:spChg chg="mod">
          <ac:chgData name="Angharad Jones" userId="20f1c1c89d6d5f0a" providerId="LiveId" clId="{B39F678C-5CD5-4B57-B578-0FC24801A61F}" dt="2026-05-10T06:21:25.650" v="2243" actId="20577"/>
          <ac:spMkLst>
            <pc:docMk/>
            <pc:sldMk cId="847938001" sldId="256"/>
            <ac:spMk id="3" creationId="{31A6837F-9183-7088-DDD2-A5E7F9DDB6CE}"/>
          </ac:spMkLst>
        </pc:spChg>
        <pc:spChg chg="add del mod">
          <ac:chgData name="Angharad Jones" userId="20f1c1c89d6d5f0a" providerId="LiveId" clId="{B39F678C-5CD5-4B57-B578-0FC24801A61F}" dt="2026-05-14T09:52:55.097" v="2349" actId="20577"/>
          <ac:spMkLst>
            <pc:docMk/>
            <pc:sldMk cId="847938001" sldId="256"/>
            <ac:spMk id="6" creationId="{C7483ED8-B89F-2FF9-9E22-FAD3EEBD8C11}"/>
          </ac:spMkLst>
        </pc:spChg>
        <pc:spChg chg="add mod">
          <ac:chgData name="Angharad Jones" userId="20f1c1c89d6d5f0a" providerId="LiveId" clId="{B39F678C-5CD5-4B57-B578-0FC24801A61F}" dt="2026-05-14T10:14:27.328" v="2473" actId="20577"/>
          <ac:spMkLst>
            <pc:docMk/>
            <pc:sldMk cId="847938001" sldId="256"/>
            <ac:spMk id="13" creationId="{67C0FFDF-2F0C-9BAC-1757-6A7254CAA1B4}"/>
          </ac:spMkLst>
        </pc:spChg>
        <pc:spChg chg="add mod">
          <ac:chgData name="Angharad Jones" userId="20f1c1c89d6d5f0a" providerId="LiveId" clId="{B39F678C-5CD5-4B57-B578-0FC24801A61F}" dt="2026-05-10T07:50:28.243" v="2304" actId="20577"/>
          <ac:spMkLst>
            <pc:docMk/>
            <pc:sldMk cId="847938001" sldId="256"/>
            <ac:spMk id="19" creationId="{F148A699-0797-8D4B-58C7-EB0D53FDBE3B}"/>
          </ac:spMkLst>
        </pc:spChg>
        <pc:picChg chg="mod">
          <ac:chgData name="Angharad Jones" userId="20f1c1c89d6d5f0a" providerId="LiveId" clId="{B39F678C-5CD5-4B57-B578-0FC24801A61F}" dt="2026-05-10T05:45:59.146" v="667" actId="1076"/>
          <ac:picMkLst>
            <pc:docMk/>
            <pc:sldMk cId="847938001" sldId="256"/>
            <ac:picMk id="9" creationId="{88218CEF-B51B-D38B-D793-440EF6F40EB0}"/>
          </ac:picMkLst>
        </pc:picChg>
        <pc:picChg chg="add mod">
          <ac:chgData name="Angharad Jones" userId="20f1c1c89d6d5f0a" providerId="LiveId" clId="{B39F678C-5CD5-4B57-B578-0FC24801A61F}" dt="2026-05-10T05:46:03.162" v="668" actId="1076"/>
          <ac:picMkLst>
            <pc:docMk/>
            <pc:sldMk cId="847938001" sldId="256"/>
            <ac:picMk id="11" creationId="{EEC780E1-9DE1-9C60-4DD2-D91B7A0BA83F}"/>
          </ac:picMkLst>
        </pc:picChg>
        <pc:picChg chg="add mod">
          <ac:chgData name="Angharad Jones" userId="20f1c1c89d6d5f0a" providerId="LiveId" clId="{B39F678C-5CD5-4B57-B578-0FC24801A61F}" dt="2026-05-14T10:13:53.775" v="2432" actId="1076"/>
          <ac:picMkLst>
            <pc:docMk/>
            <pc:sldMk cId="847938001" sldId="256"/>
            <ac:picMk id="15" creationId="{6BB3112A-7469-A4D1-8194-DA76FF252355}"/>
          </ac:picMkLst>
        </pc:picChg>
        <pc:picChg chg="add mod">
          <ac:chgData name="Angharad Jones" userId="20f1c1c89d6d5f0a" providerId="LiveId" clId="{B39F678C-5CD5-4B57-B578-0FC24801A61F}" dt="2026-05-14T10:13:47.011" v="2430" actId="1076"/>
          <ac:picMkLst>
            <pc:docMk/>
            <pc:sldMk cId="847938001" sldId="256"/>
            <ac:picMk id="17" creationId="{DC75FB1F-A0CF-E535-A756-ED80E46D5E9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0167221"/>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67235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2337749"/>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EE9E671-1C83-40F7-9D33-FE8AAC7F721F}" type="datetime1">
              <a:rPr lang="en-US" smtClean="0"/>
              <a:t>5/14/2026</a:t>
            </a:fld>
            <a:endParaRPr lang="en-US"/>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87601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182572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B279FF-407B-4B41-9E69-DE66ED04A328}" type="datetime1">
              <a:rPr lang="en-US" smtClean="0"/>
              <a:t>5/14/2026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5002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03E812-757D-4139-AF81-227C72D4B544}" type="datetime1">
              <a:rPr lang="en-US" smtClean="0"/>
              <a:t>5/14/2026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9952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7D6A7E1-C424-43A5-938A-12DEC0A1D59D}" type="datetime1">
              <a:rPr lang="en-US" smtClean="0"/>
              <a:t>5/14/2026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Sample Footer Text</a:t>
            </a:r>
          </a:p>
        </p:txBody>
      </p:sp>
      <p:sp>
        <p:nvSpPr>
          <p:cNvPr id="11" name="Slide Number Placeholder 10"/>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254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07C4FC2-B89B-4919-A96B-662A3584681C}" type="datetime1">
              <a:rPr lang="en-US" smtClean="0"/>
              <a:t>5/14/2026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Sample Footer Text</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001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5/14/2026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082598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5/14/2026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131266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EE9E671-1C83-40F7-9D33-FE8AAC7F721F}" type="datetime1">
              <a:rPr lang="en-US" smtClean="0"/>
              <a:t>5/14/2026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Sample Footer Text</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2422251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29B46-DFE5-68FD-A070-4852A0706A4E}"/>
              </a:ext>
            </a:extLst>
          </p:cNvPr>
          <p:cNvSpPr>
            <a:spLocks noGrp="1"/>
          </p:cNvSpPr>
          <p:nvPr>
            <p:ph type="ctrTitle"/>
          </p:nvPr>
        </p:nvSpPr>
        <p:spPr>
          <a:xfrm>
            <a:off x="3974264" y="70380"/>
            <a:ext cx="4189042" cy="748340"/>
          </a:xfrm>
        </p:spPr>
        <p:txBody>
          <a:bodyPr anchor="b">
            <a:normAutofit fontScale="90000"/>
          </a:bodyPr>
          <a:lstStyle/>
          <a:p>
            <a:r>
              <a:rPr lang="en-GB" sz="1200" dirty="0">
                <a:latin typeface="Aptos" panose="020B0004020202020204" pitchFamily="34" charset="0"/>
              </a:rPr>
              <a:t>2410146  ECEY 6006  Word Count: 1072</a:t>
            </a:r>
            <a:br>
              <a:rPr lang="en-GB" sz="1200" dirty="0">
                <a:latin typeface="Aptos" panose="020B0004020202020204" pitchFamily="34" charset="0"/>
              </a:rPr>
            </a:br>
            <a:br>
              <a:rPr lang="en-GB" sz="1200" dirty="0">
                <a:latin typeface="Aptos" panose="020B0004020202020204" pitchFamily="34" charset="0"/>
              </a:rPr>
            </a:br>
            <a:r>
              <a:rPr lang="en-GB" sz="1200" dirty="0">
                <a:latin typeface="Aptos" panose="020B0004020202020204" pitchFamily="34" charset="0"/>
              </a:rPr>
              <a:t>Prader-Willi Syndrome (PWS)</a:t>
            </a:r>
          </a:p>
        </p:txBody>
      </p:sp>
      <p:sp>
        <p:nvSpPr>
          <p:cNvPr id="3" name="Subtitle 2">
            <a:extLst>
              <a:ext uri="{FF2B5EF4-FFF2-40B4-BE49-F238E27FC236}">
                <a16:creationId xmlns:a16="http://schemas.microsoft.com/office/drawing/2014/main" id="{31A6837F-9183-7088-DDD2-A5E7F9DDB6CE}"/>
              </a:ext>
            </a:extLst>
          </p:cNvPr>
          <p:cNvSpPr>
            <a:spLocks noGrp="1"/>
          </p:cNvSpPr>
          <p:nvPr>
            <p:ph type="subTitle" idx="1"/>
          </p:nvPr>
        </p:nvSpPr>
        <p:spPr>
          <a:xfrm>
            <a:off x="70567" y="78975"/>
            <a:ext cx="3576146" cy="3788176"/>
          </a:xfrm>
          <a:ln>
            <a:solidFill>
              <a:schemeClr val="accent1">
                <a:lumMod val="75000"/>
              </a:schemeClr>
            </a:solidFill>
          </a:ln>
        </p:spPr>
        <p:style>
          <a:lnRef idx="3">
            <a:schemeClr val="lt1"/>
          </a:lnRef>
          <a:fillRef idx="1">
            <a:schemeClr val="accent2"/>
          </a:fillRef>
          <a:effectRef idx="1">
            <a:schemeClr val="accent2"/>
          </a:effectRef>
          <a:fontRef idx="minor">
            <a:schemeClr val="lt1"/>
          </a:fontRef>
        </p:style>
        <p:txBody>
          <a:bodyPr>
            <a:normAutofit fontScale="25000" lnSpcReduction="20000"/>
          </a:bodyPr>
          <a:lstStyle/>
          <a:p>
            <a:r>
              <a:rPr lang="en-GB" sz="3600" dirty="0">
                <a:solidFill>
                  <a:schemeClr val="tx1"/>
                </a:solidFill>
                <a:latin typeface="Aptos" panose="020B0004020202020204" pitchFamily="34" charset="0"/>
              </a:rPr>
              <a:t>Introduction</a:t>
            </a:r>
          </a:p>
          <a:p>
            <a:r>
              <a:rPr lang="en-GB" sz="3600" dirty="0">
                <a:latin typeface="Aptos" panose="020B0004020202020204" pitchFamily="34" charset="0"/>
              </a:rPr>
              <a:t>Prader-Willi Syndrome is a rare genetic disorder characterised by insatiable hunger, leading to obesity, along with developmental and behavioural challenges. PWS is diagnosed using both clinical evaluations and genetic tests. Traditionally, diagnosis was based on traits like feeding challenges, delayed development, excessive appetite, and obesity. However, early genetic confirmation is preferred as symptoms can change with age and may be like those seen in other neurodevelopmental disorders (Butler et al., 2019).</a:t>
            </a:r>
          </a:p>
          <a:p>
            <a:r>
              <a:rPr lang="en-GB" sz="3600" dirty="0">
                <a:latin typeface="Aptos" panose="020B0004020202020204" pitchFamily="34" charset="0"/>
              </a:rPr>
              <a:t>DNA analysis of chromosome 15 is currently regarded as the go to diagnostic method, with a reported detection rate above 99% (</a:t>
            </a:r>
            <a:r>
              <a:rPr lang="en-GB" sz="3600" dirty="0" err="1">
                <a:latin typeface="Aptos" panose="020B0004020202020204" pitchFamily="34" charset="0"/>
              </a:rPr>
              <a:t>GeneReviews</a:t>
            </a:r>
            <a:r>
              <a:rPr lang="en-GB" sz="3600" dirty="0">
                <a:latin typeface="Aptos" panose="020B0004020202020204" pitchFamily="34" charset="0"/>
              </a:rPr>
              <a:t>, 2025). PWS is not inherited but occurs due to random genetic changes during the formation of the egg or sperm. However, DNA testing alone does not determine genetic subtypes, thus, requiring additional assessments or chromosome analysis to establish the specific cause of the syndrome (</a:t>
            </a:r>
            <a:r>
              <a:rPr lang="en-GB" sz="3600" dirty="0" err="1">
                <a:latin typeface="Aptos" panose="020B0004020202020204" pitchFamily="34" charset="0"/>
              </a:rPr>
              <a:t>Beygo</a:t>
            </a:r>
            <a:r>
              <a:rPr lang="en-GB" sz="3600" dirty="0">
                <a:latin typeface="Aptos" panose="020B0004020202020204" pitchFamily="34" charset="0"/>
              </a:rPr>
              <a:t> et al., 2019).</a:t>
            </a:r>
          </a:p>
          <a:p>
            <a:r>
              <a:rPr lang="en-GB" sz="3600" dirty="0">
                <a:latin typeface="Aptos" panose="020B0004020202020204" pitchFamily="34" charset="0"/>
              </a:rPr>
              <a:t>Current diagnostic routes stand out in supporting early detection, which establishes quick nutritional management, hormone treatments, and developmental help. However, there are still issues such as, clinicians may miss signs, specifically in infants whose symptoms can be unclear, leading to delays and less promising outcomes over time. Additionally, the accessibility of enhanced molecular tests varies across countries, resulting in unequal access and diagnostic accuracy. While moving from symptom-based diagnosis to molecular methods has encouraged reliability, problems with accessibility and early identification persist. (NHS,2017).</a:t>
            </a:r>
          </a:p>
          <a:p>
            <a:r>
              <a:rPr lang="en-GB" sz="3600" dirty="0">
                <a:latin typeface="Aptos" panose="020B0004020202020204" pitchFamily="34" charset="0"/>
              </a:rPr>
              <a:t> </a:t>
            </a:r>
          </a:p>
          <a:p>
            <a:pPr algn="l"/>
            <a:endParaRPr lang="en-GB" sz="3600" dirty="0">
              <a:latin typeface="Aptos" panose="020B0004020202020204" pitchFamily="34" charset="0"/>
            </a:endParaRPr>
          </a:p>
          <a:p>
            <a:pPr algn="l"/>
            <a:endParaRPr lang="en-GB" sz="3600" dirty="0">
              <a:latin typeface="Aptos" panose="020B0004020202020204" pitchFamily="34" charset="0"/>
            </a:endParaRPr>
          </a:p>
          <a:p>
            <a:endParaRPr lang="en-GB" sz="3600" dirty="0">
              <a:solidFill>
                <a:schemeClr val="tx1"/>
              </a:solidFill>
              <a:latin typeface="Aptos" panose="020B0004020202020204" pitchFamily="34" charset="0"/>
            </a:endParaRPr>
          </a:p>
          <a:p>
            <a:endParaRPr lang="en-GB" sz="1200" dirty="0">
              <a:latin typeface="Aptos" panose="020B0004020202020204" pitchFamily="34" charset="0"/>
            </a:endParaRPr>
          </a:p>
        </p:txBody>
      </p:sp>
      <p:sp>
        <p:nvSpPr>
          <p:cNvPr id="6" name="TextBox 5">
            <a:extLst>
              <a:ext uri="{FF2B5EF4-FFF2-40B4-BE49-F238E27FC236}">
                <a16:creationId xmlns:a16="http://schemas.microsoft.com/office/drawing/2014/main" id="{C7483ED8-B89F-2FF9-9E22-FAD3EEBD8C11}"/>
              </a:ext>
            </a:extLst>
          </p:cNvPr>
          <p:cNvSpPr txBox="1"/>
          <p:nvPr/>
        </p:nvSpPr>
        <p:spPr>
          <a:xfrm>
            <a:off x="8490857" y="78974"/>
            <a:ext cx="3531434" cy="5709255"/>
          </a:xfrm>
          <a:prstGeom prst="rect">
            <a:avLst/>
          </a:prstGeom>
          <a:ln>
            <a:solidFill>
              <a:srgbClr val="FF000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1000" dirty="0">
                <a:latin typeface="Aptos" panose="020B0004020202020204" pitchFamily="34" charset="0"/>
              </a:rPr>
              <a:t>Barriers</a:t>
            </a:r>
          </a:p>
          <a:p>
            <a:pPr algn="ctr"/>
            <a:endParaRPr lang="en-GB" sz="1000" dirty="0">
              <a:latin typeface="Aptos" panose="020B0004020202020204" pitchFamily="34" charset="0"/>
            </a:endParaRPr>
          </a:p>
          <a:p>
            <a:pPr algn="ctr"/>
            <a:r>
              <a:rPr lang="en-GB" sz="900" dirty="0">
                <a:latin typeface="Aptos" panose="020B0004020202020204" pitchFamily="34" charset="0"/>
              </a:rPr>
              <a:t>Hyperphagia, a persistent and abnormal urge to eat stemming from hypothalamic dysfunction, is a major challenge faced by children with Prader–Willi syndrome (PWS). This condition usually rises in early childhood, resulting in significant physical, psychological, and social difficulties. Unlike ordinary overeating, children with PWS struggle with impaired indulgence, rarely feeling full and often seeking food continuously (Butler et al., 2019). Such challenges can innocently hinder daily life and general well-being., thus linking to the medical model of disability (Guevera, 2021).</a:t>
            </a:r>
          </a:p>
          <a:p>
            <a:pPr algn="ctr"/>
            <a:endParaRPr lang="en-GB" sz="900" dirty="0">
              <a:latin typeface="Aptos" panose="020B0004020202020204" pitchFamily="34" charset="0"/>
            </a:endParaRPr>
          </a:p>
          <a:p>
            <a:pPr algn="ctr"/>
            <a:r>
              <a:rPr lang="en-GB" sz="900" dirty="0">
                <a:latin typeface="Aptos" panose="020B0004020202020204" pitchFamily="34" charset="0"/>
              </a:rPr>
              <a:t>The effects on these children are wide-ranging. Physically, unrestrained eating raises the likelihood of obesity, type 2 diabetes, cardiovascular issues, and limited mobility. Studies indicate that difficulties related to obesity remain a leading cause of health problems among people with PWS (</a:t>
            </a:r>
            <a:r>
              <a:rPr lang="en-GB" sz="900" dirty="0" err="1">
                <a:latin typeface="Aptos" panose="020B0004020202020204" pitchFamily="34" charset="0"/>
              </a:rPr>
              <a:t>Lionti</a:t>
            </a:r>
            <a:r>
              <a:rPr lang="en-GB" sz="900" dirty="0">
                <a:latin typeface="Aptos" panose="020B0004020202020204" pitchFamily="34" charset="0"/>
              </a:rPr>
              <a:t> et al., 2022). On a psychological level, ongoing constraints and control around food may lead to anxiety, frustration, and behavioural outbursts. Children might fixate on food, resort to stealing it, or feel emotional confusion if routines change. These behaviours can disrupt learning and friendships, possibly causing  social isolation and stigma,  which links into the social model of disability (Shape Arts, 2024). </a:t>
            </a:r>
          </a:p>
          <a:p>
            <a:pPr algn="ctr"/>
            <a:r>
              <a:rPr lang="en-GB" sz="900" dirty="0">
                <a:latin typeface="Aptos" panose="020B0004020202020204" pitchFamily="34" charset="0"/>
              </a:rPr>
              <a:t> </a:t>
            </a:r>
          </a:p>
          <a:p>
            <a:pPr algn="ctr"/>
            <a:r>
              <a:rPr lang="en-GB" sz="900" dirty="0">
                <a:latin typeface="Aptos" panose="020B0004020202020204" pitchFamily="34" charset="0"/>
              </a:rPr>
              <a:t>Additionally, hyperphagia imposes demands on families and caregivers, requiring the implementation of strict environmental controls such as secured kitchens and well-organised meal schedules. Although these measures are essential for ensuring safety, they can restrict the child's independence and participation in social contexts. Despite the effectiveness of multidisciplinary approaches, including nutritional management, behavioural interventions </a:t>
            </a:r>
            <a:r>
              <a:rPr lang="en-GB" sz="900">
                <a:latin typeface="Aptos" panose="020B0004020202020204" pitchFamily="34" charset="0"/>
              </a:rPr>
              <a:t>(Wieting et al., 2024), </a:t>
            </a:r>
            <a:r>
              <a:rPr lang="en-GB" sz="900" dirty="0">
                <a:latin typeface="Aptos" panose="020B0004020202020204" pitchFamily="34" charset="0"/>
              </a:rPr>
              <a:t>and growth hormone therapy in moderating complications, hyperphagia persists as a enduring challenge that requires continuous monitoring. Therefore, hyperphagia has a substantial effect on both the physical health and psychosocial wellbeing of children affected by Prader-Willi Syndrome (PWS).</a:t>
            </a:r>
          </a:p>
          <a:p>
            <a:pPr algn="ctr"/>
            <a:endParaRPr lang="en-GB" sz="1000" dirty="0">
              <a:latin typeface="Aptos" panose="020B0004020202020204" pitchFamily="34" charset="0"/>
            </a:endParaRPr>
          </a:p>
          <a:p>
            <a:pPr algn="ctr"/>
            <a:endParaRPr lang="en-GB" sz="1000" dirty="0">
              <a:latin typeface="Aptos" panose="020B0004020202020204" pitchFamily="34" charset="0"/>
            </a:endParaRPr>
          </a:p>
          <a:p>
            <a:pPr algn="ctr"/>
            <a:endParaRPr lang="en-GB" sz="1000" dirty="0">
              <a:latin typeface="Aptos" panose="020B0004020202020204" pitchFamily="34" charset="0"/>
            </a:endParaRPr>
          </a:p>
        </p:txBody>
      </p:sp>
      <p:pic>
        <p:nvPicPr>
          <p:cNvPr id="9" name="Picture 8" descr="Melting wall clock on gray background">
            <a:extLst>
              <a:ext uri="{FF2B5EF4-FFF2-40B4-BE49-F238E27FC236}">
                <a16:creationId xmlns:a16="http://schemas.microsoft.com/office/drawing/2014/main" id="{88218CEF-B51B-D38B-D793-440EF6F40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6073" y="5150080"/>
            <a:ext cx="611341" cy="490493"/>
          </a:xfrm>
          <a:prstGeom prst="rect">
            <a:avLst/>
          </a:prstGeom>
        </p:spPr>
      </p:pic>
      <p:pic>
        <p:nvPicPr>
          <p:cNvPr id="11" name="Picture 10" descr="Unicorn cupcake">
            <a:extLst>
              <a:ext uri="{FF2B5EF4-FFF2-40B4-BE49-F238E27FC236}">
                <a16:creationId xmlns:a16="http://schemas.microsoft.com/office/drawing/2014/main" id="{EEC780E1-9DE1-9C60-4DD2-D91B7A0BA8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11178390" y="5182427"/>
            <a:ext cx="590809" cy="425798"/>
          </a:xfrm>
          <a:prstGeom prst="rect">
            <a:avLst/>
          </a:prstGeom>
        </p:spPr>
      </p:pic>
      <p:sp>
        <p:nvSpPr>
          <p:cNvPr id="13" name="TextBox 12">
            <a:extLst>
              <a:ext uri="{FF2B5EF4-FFF2-40B4-BE49-F238E27FC236}">
                <a16:creationId xmlns:a16="http://schemas.microsoft.com/office/drawing/2014/main" id="{67C0FFDF-2F0C-9BAC-1757-6A7254CAA1B4}"/>
              </a:ext>
            </a:extLst>
          </p:cNvPr>
          <p:cNvSpPr txBox="1"/>
          <p:nvPr/>
        </p:nvSpPr>
        <p:spPr>
          <a:xfrm>
            <a:off x="3755571" y="936170"/>
            <a:ext cx="4626429" cy="5724644"/>
          </a:xfrm>
          <a:prstGeom prst="rect">
            <a:avLst/>
          </a:prstGeom>
          <a:ln>
            <a:solidFill>
              <a:srgbClr val="7030A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1000" dirty="0">
                <a:latin typeface="Aptos" panose="020B0004020202020204" pitchFamily="34" charset="0"/>
              </a:rPr>
              <a:t>Strategies</a:t>
            </a:r>
          </a:p>
          <a:p>
            <a:pPr algn="ctr"/>
            <a:endParaRPr lang="en-GB" sz="1000" dirty="0">
              <a:latin typeface="Aptos" panose="020B0004020202020204" pitchFamily="34" charset="0"/>
            </a:endParaRPr>
          </a:p>
          <a:p>
            <a:pPr algn="ctr"/>
            <a:r>
              <a:rPr lang="en-GB" sz="1000" dirty="0">
                <a:latin typeface="Aptos" panose="020B0004020202020204" pitchFamily="34" charset="0"/>
              </a:rPr>
              <a:t>A helpful way to support children with Prader–Willi syndrome (PWS) is through planned environmental and behavioural management that keeps hyperphagia under control and encourages routine. Because of hypothalamic dysfunction, children with PWS have trouble feeling full and may become fixated on seeking food, so it is important to manage their environment for both their physical health and emotional wellbeing (Butler et al., 2019). Positive behavioural management means sticking to regular mealtimes, supervising access to food, and maintaining predictable daily routines—all done together by caregivers, schools, and healthcare professionals.</a:t>
            </a:r>
          </a:p>
          <a:p>
            <a:pPr algn="ctr"/>
            <a:endParaRPr lang="en-GB" sz="1000" dirty="0">
              <a:latin typeface="Aptos" panose="020B0004020202020204" pitchFamily="34" charset="0"/>
            </a:endParaRPr>
          </a:p>
          <a:p>
            <a:pPr algn="ctr"/>
            <a:r>
              <a:rPr lang="en-GB" sz="1000" dirty="0">
                <a:latin typeface="Aptos" panose="020B0004020202020204" pitchFamily="34" charset="0"/>
              </a:rPr>
              <a:t>Structured environments help children with PWS manage anxiety and behaviour, as predictability aids regulation and eases conflict from food constraints (Rice et al., 2016). Strategies include locking food storage, using visual timetables, preparing for routine changes, and setting clear expectations. Positive reinforcement is crucial; punishing actions can aggravate distress and oppositional behaviours. Individualised plans in educational settings support cognitive, emotional, and social needs, and the effects of clinical trials </a:t>
            </a:r>
            <a:r>
              <a:rPr lang="en-GB" sz="1000">
                <a:latin typeface="Aptos" panose="020B0004020202020204" pitchFamily="34" charset="0"/>
              </a:rPr>
              <a:t>of oxytocin </a:t>
            </a:r>
            <a:r>
              <a:rPr lang="en-GB" sz="1000" dirty="0">
                <a:latin typeface="Aptos" panose="020B0004020202020204" pitchFamily="34" charset="0"/>
              </a:rPr>
              <a:t>(</a:t>
            </a:r>
            <a:r>
              <a:rPr lang="en-GB" sz="1000" dirty="0" err="1">
                <a:latin typeface="Aptos" panose="020B0004020202020204" pitchFamily="34" charset="0"/>
              </a:rPr>
              <a:t>Kuppens</a:t>
            </a:r>
            <a:r>
              <a:rPr lang="en-GB" sz="1000" dirty="0">
                <a:latin typeface="Aptos" panose="020B0004020202020204" pitchFamily="34" charset="0"/>
              </a:rPr>
              <a:t>, Donze and </a:t>
            </a:r>
            <a:r>
              <a:rPr lang="en-GB" sz="1000" dirty="0" err="1">
                <a:latin typeface="Aptos" panose="020B0004020202020204" pitchFamily="34" charset="0"/>
              </a:rPr>
              <a:t>Hokken-Koelega</a:t>
            </a:r>
            <a:r>
              <a:rPr lang="en-GB" sz="1000" dirty="0">
                <a:latin typeface="Aptos" panose="020B0004020202020204" pitchFamily="34" charset="0"/>
              </a:rPr>
              <a:t>, 2016).</a:t>
            </a:r>
          </a:p>
          <a:p>
            <a:pPr algn="ctr"/>
            <a:endParaRPr lang="en-GB" sz="1000" dirty="0">
              <a:latin typeface="Aptos" panose="020B0004020202020204" pitchFamily="34" charset="0"/>
            </a:endParaRPr>
          </a:p>
          <a:p>
            <a:pPr algn="ctr"/>
            <a:r>
              <a:rPr lang="en-GB" sz="1000" dirty="0">
                <a:latin typeface="Aptos" panose="020B0004020202020204" pitchFamily="34" charset="0"/>
              </a:rPr>
              <a:t>The inclusive approach of this strategy contributes to its overall effectiveness. In addition to alleviating obesity risk, structured behavioural management enhances social functioning, academic participation, and family relationships. However, continuing with  strict routines may pose difficulties for families, as continuous supervision can be emotionally taxing and may restrict flexibility in daily activities at home. Despite these challenges, research shows that early multidisciplinary intervention—including behavioural psychology, nutritional guidance, and family education— improves long-term outcomes for children with Prader–Willi syndrome (</a:t>
            </a:r>
            <a:r>
              <a:rPr lang="en-GB" sz="1000" dirty="0" err="1">
                <a:latin typeface="Aptos" panose="020B0004020202020204" pitchFamily="34" charset="0"/>
              </a:rPr>
              <a:t>Lionti</a:t>
            </a:r>
            <a:r>
              <a:rPr lang="en-GB" sz="1000" dirty="0">
                <a:latin typeface="Aptos" panose="020B0004020202020204" pitchFamily="34" charset="0"/>
              </a:rPr>
              <a:t> et al., 2022). As such, structured environmental and behavioural support continues to serve provide safety for children with PWS, with evidence-based methods for addressing the complex needs associated with Prader–Willi syndrome.</a:t>
            </a:r>
          </a:p>
          <a:p>
            <a:r>
              <a:rPr lang="en-GB" dirty="0"/>
              <a:t> </a:t>
            </a:r>
          </a:p>
          <a:p>
            <a:pPr algn="ctr"/>
            <a:endParaRPr lang="en-GB" dirty="0"/>
          </a:p>
        </p:txBody>
      </p:sp>
      <p:pic>
        <p:nvPicPr>
          <p:cNvPr id="15" name="Picture 14" descr="Chalk art on sidewalk">
            <a:extLst>
              <a:ext uri="{FF2B5EF4-FFF2-40B4-BE49-F238E27FC236}">
                <a16:creationId xmlns:a16="http://schemas.microsoft.com/office/drawing/2014/main" id="{6BB3112A-7469-A4D1-8194-DA76FF2523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74264" y="5954315"/>
            <a:ext cx="852948" cy="568632"/>
          </a:xfrm>
          <a:prstGeom prst="rect">
            <a:avLst/>
          </a:prstGeom>
        </p:spPr>
      </p:pic>
      <p:pic>
        <p:nvPicPr>
          <p:cNvPr id="17" name="Picture 16" descr="Side view of a white calendar">
            <a:extLst>
              <a:ext uri="{FF2B5EF4-FFF2-40B4-BE49-F238E27FC236}">
                <a16:creationId xmlns:a16="http://schemas.microsoft.com/office/drawing/2014/main" id="{DC75FB1F-A0CF-E535-A756-ED80E46D5E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6627" y="5921830"/>
            <a:ext cx="1007927" cy="672647"/>
          </a:xfrm>
          <a:prstGeom prst="rect">
            <a:avLst/>
          </a:prstGeom>
        </p:spPr>
      </p:pic>
      <p:sp>
        <p:nvSpPr>
          <p:cNvPr id="19" name="TextBox 18">
            <a:extLst>
              <a:ext uri="{FF2B5EF4-FFF2-40B4-BE49-F238E27FC236}">
                <a16:creationId xmlns:a16="http://schemas.microsoft.com/office/drawing/2014/main" id="{F148A699-0797-8D4B-58C7-EB0D53FDBE3B}"/>
              </a:ext>
            </a:extLst>
          </p:cNvPr>
          <p:cNvSpPr txBox="1"/>
          <p:nvPr/>
        </p:nvSpPr>
        <p:spPr>
          <a:xfrm>
            <a:off x="93509" y="4019550"/>
            <a:ext cx="3576146" cy="2446824"/>
          </a:xfrm>
          <a:prstGeom prst="rect">
            <a:avLst/>
          </a:prstGeom>
          <a:ln>
            <a:solidFill>
              <a:srgbClr val="00B05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900" dirty="0">
                <a:latin typeface="Aptos" panose="020B0004020202020204" pitchFamily="34" charset="0"/>
              </a:rPr>
              <a:t>Conclusion</a:t>
            </a:r>
          </a:p>
          <a:p>
            <a:pPr algn="ctr"/>
            <a:endParaRPr lang="en-GB" sz="900" dirty="0">
              <a:latin typeface="Aptos" panose="020B0004020202020204" pitchFamily="34" charset="0"/>
            </a:endParaRPr>
          </a:p>
          <a:p>
            <a:pPr algn="ctr"/>
            <a:r>
              <a:rPr lang="en-GB" sz="900" dirty="0">
                <a:latin typeface="Aptos" panose="020B0004020202020204" pitchFamily="34" charset="0"/>
              </a:rPr>
              <a:t>PWS  is a lifelong condition and is often misunderstood by society, leading to stigma and exclusion from socialising with other children. Because of </a:t>
            </a:r>
            <a:r>
              <a:rPr lang="en-GB" sz="900">
                <a:latin typeface="Aptos" panose="020B0004020202020204" pitchFamily="34" charset="0"/>
              </a:rPr>
              <a:t>this children with PWS </a:t>
            </a:r>
            <a:r>
              <a:rPr lang="en-GB" sz="900" dirty="0">
                <a:latin typeface="Aptos" panose="020B0004020202020204" pitchFamily="34" charset="0"/>
              </a:rPr>
              <a:t>are rarely seen outside of education settings or afterschool clubs where their condition is managed and routines are in place.</a:t>
            </a:r>
          </a:p>
          <a:p>
            <a:pPr algn="ctr"/>
            <a:r>
              <a:rPr lang="en-GB" sz="900" dirty="0">
                <a:latin typeface="Aptos" panose="020B0004020202020204" pitchFamily="34" charset="0"/>
              </a:rPr>
              <a:t>PWS is sometimes misdiagnosed for other additional learning needs, due to the behaviours of concern and other characteristics displayed by the children, sometimes children with PWS are non-verbal, self injurious., as well as injurious behaviours towards others.</a:t>
            </a:r>
          </a:p>
          <a:p>
            <a:pPr algn="ctr"/>
            <a:endParaRPr lang="en-GB" sz="900" dirty="0">
              <a:latin typeface="Aptos" panose="020B0004020202020204" pitchFamily="34" charset="0"/>
            </a:endParaRPr>
          </a:p>
          <a:p>
            <a:pPr algn="ctr"/>
            <a:r>
              <a:rPr lang="en-GB" sz="900" dirty="0">
                <a:latin typeface="Aptos" panose="020B0004020202020204" pitchFamily="34" charset="0"/>
              </a:rPr>
              <a:t>When routine and plans are in place, such as timers and visual timelines, PWS can often be managed, albeit time consuming and patience from experienced staff. No child should be excluded ,and society needs to adjust for children with all additional learning needs. Making the world inclusive and accessible to everyone.</a:t>
            </a:r>
          </a:p>
        </p:txBody>
      </p:sp>
    </p:spTree>
    <p:extLst>
      <p:ext uri="{BB962C8B-B14F-4D97-AF65-F5344CB8AC3E}">
        <p14:creationId xmlns:p14="http://schemas.microsoft.com/office/powerpoint/2010/main" val="84793800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1294</TotalTime>
  <Words>1103</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Gill Sans MT</vt:lpstr>
      <vt:lpstr>Parcel</vt:lpstr>
      <vt:lpstr>2410146  ECEY 6006  Word Count: 1072  Prader-Willi Syndrome (PWS)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Jones</dc:creator>
  <cp:lastModifiedBy>Angharad Jones</cp:lastModifiedBy>
  <cp:revision>1</cp:revision>
  <dcterms:created xsi:type="dcterms:W3CDTF">2026-05-09T11:30:06Z</dcterms:created>
  <dcterms:modified xsi:type="dcterms:W3CDTF">2026-05-14T10:14:28Z</dcterms:modified>
</cp:coreProperties>
</file>