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19"/>
  </p:notesMasterIdLst>
  <p:sldIdLst>
    <p:sldId id="281" r:id="rId2"/>
    <p:sldId id="282" r:id="rId3"/>
    <p:sldId id="268" r:id="rId4"/>
    <p:sldId id="275" r:id="rId5"/>
    <p:sldId id="269" r:id="rId6"/>
    <p:sldId id="276" r:id="rId7"/>
    <p:sldId id="277" r:id="rId8"/>
    <p:sldId id="278" r:id="rId9"/>
    <p:sldId id="279" r:id="rId10"/>
    <p:sldId id="280" r:id="rId11"/>
    <p:sldId id="287" r:id="rId12"/>
    <p:sldId id="283" r:id="rId13"/>
    <p:sldId id="284" r:id="rId14"/>
    <p:sldId id="289" r:id="rId15"/>
    <p:sldId id="285" r:id="rId16"/>
    <p:sldId id="288" r:id="rId17"/>
    <p:sldId id="286" r:id="rId18"/>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112" y="-52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printerSettings" Target="printerSettings/printerSettings1.bin"/><Relationship Id="rId21" Type="http://schemas.openxmlformats.org/officeDocument/2006/relationships/presProps" Target="presProps.xml"/><Relationship Id="rId22" Type="http://schemas.openxmlformats.org/officeDocument/2006/relationships/viewProps" Target="viewProps.xml"/><Relationship Id="rId23" Type="http://schemas.openxmlformats.org/officeDocument/2006/relationships/theme" Target="theme/theme1.xml"/><Relationship Id="rId24"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notesMaster" Target="notesMasters/notesMaster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defRPr>
            </a:lvl1pPr>
          </a:lstStyle>
          <a:p>
            <a:pPr>
              <a:defRPr/>
            </a:pPr>
            <a:fld id="{A58D2583-198B-4399-BB4F-D6D0393C477D}" type="datetimeFigureOut">
              <a:rPr lang="en-GB"/>
              <a:pPr>
                <a:defRPr/>
              </a:pPr>
              <a:t>11/11/18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defRPr>
            </a:lvl1pPr>
          </a:lstStyle>
          <a:p>
            <a:pPr>
              <a:defRPr/>
            </a:pPr>
            <a:fld id="{B84EDBF8-0C31-47C9-B85B-33FFBE389029}" type="slidenum">
              <a:rPr lang="en-GB"/>
              <a:pPr>
                <a:defRPr/>
              </a:pPr>
              <a:t>‹#›</a:t>
            </a:fld>
            <a:endParaRPr lang="en-GB"/>
          </a:p>
        </p:txBody>
      </p:sp>
    </p:spTree>
    <p:extLst>
      <p:ext uri="{BB962C8B-B14F-4D97-AF65-F5344CB8AC3E}">
        <p14:creationId xmlns:p14="http://schemas.microsoft.com/office/powerpoint/2010/main" val="155795292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cy-GB" smtClean="0"/>
              <a:t>Click to edit Master title style</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lang="en-US" dirty="0"/>
          </a:p>
        </p:txBody>
      </p:sp>
      <p:sp>
        <p:nvSpPr>
          <p:cNvPr id="7" name="Date Placeholder 6"/>
          <p:cNvSpPr>
            <a:spLocks noGrp="1"/>
          </p:cNvSpPr>
          <p:nvPr>
            <p:ph type="dt" sz="half" idx="10"/>
          </p:nvPr>
        </p:nvSpPr>
        <p:spPr/>
        <p:txBody>
          <a:bodyPr/>
          <a:lstStyle/>
          <a:p>
            <a:pPr>
              <a:defRPr/>
            </a:pPr>
            <a:fld id="{E7982C23-689B-4C04-84CD-4B1165D20DB7}" type="datetimeFigureOut">
              <a:rPr lang="en-GB" smtClean="0"/>
              <a:pPr>
                <a:defRPr/>
              </a:pPr>
              <a:t>11/11/18</a:t>
            </a:fld>
            <a:endParaRPr lang="en-GB"/>
          </a:p>
        </p:txBody>
      </p:sp>
      <p:sp>
        <p:nvSpPr>
          <p:cNvPr id="8" name="Slide Number Placeholder 7"/>
          <p:cNvSpPr>
            <a:spLocks noGrp="1"/>
          </p:cNvSpPr>
          <p:nvPr>
            <p:ph type="sldNum" sz="quarter" idx="11"/>
          </p:nvPr>
        </p:nvSpPr>
        <p:spPr/>
        <p:txBody>
          <a:bodyPr/>
          <a:lstStyle/>
          <a:p>
            <a:pPr>
              <a:defRPr/>
            </a:pPr>
            <a:fld id="{F8F4D6CC-E23A-43FA-938A-31AE55A478BC}" type="slidenum">
              <a:rPr lang="en-GB" smtClean="0"/>
              <a:pPr>
                <a:defRPr/>
              </a:pPr>
              <a:t>‹#›</a:t>
            </a:fld>
            <a:endParaRPr lang="en-GB"/>
          </a:p>
        </p:txBody>
      </p:sp>
      <p:sp>
        <p:nvSpPr>
          <p:cNvPr id="9" name="Footer Placeholder 8"/>
          <p:cNvSpPr>
            <a:spLocks noGrp="1"/>
          </p:cNvSpPr>
          <p:nvPr>
            <p:ph type="ftr" sz="quarter" idx="12"/>
          </p:nvPr>
        </p:nvSpPr>
        <p:spPr/>
        <p:txBody>
          <a:bodyPr/>
          <a:lstStyle/>
          <a:p>
            <a:pPr>
              <a:defRPr/>
            </a:pPr>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smtClean="0"/>
          </a:p>
        </p:txBody>
      </p:sp>
      <p:sp>
        <p:nvSpPr>
          <p:cNvPr id="4" name="Date Placeholder 3"/>
          <p:cNvSpPr>
            <a:spLocks noGrp="1"/>
          </p:cNvSpPr>
          <p:nvPr>
            <p:ph type="dt" sz="half" idx="10"/>
          </p:nvPr>
        </p:nvSpPr>
        <p:spPr/>
        <p:txBody>
          <a:bodyPr/>
          <a:lstStyle/>
          <a:p>
            <a:pPr>
              <a:defRPr/>
            </a:pPr>
            <a:fld id="{F6E4FBF6-DA92-420A-8148-6CB0A54F5851}" type="datetimeFigureOut">
              <a:rPr lang="en-GB" smtClean="0"/>
              <a:pPr>
                <a:defRPr/>
              </a:pPr>
              <a:t>11/11/18</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5E3B532A-470E-496B-B3E4-2EA2B372FAB8}" type="slidenum">
              <a:rPr lang="en-GB" smtClean="0"/>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cy-GB" smtClean="0"/>
              <a:t>Click to edit Master title style</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4" name="Date Placeholder 3"/>
          <p:cNvSpPr>
            <a:spLocks noGrp="1"/>
          </p:cNvSpPr>
          <p:nvPr>
            <p:ph type="dt" sz="half" idx="10"/>
          </p:nvPr>
        </p:nvSpPr>
        <p:spPr/>
        <p:txBody>
          <a:bodyPr/>
          <a:lstStyle/>
          <a:p>
            <a:pPr>
              <a:defRPr/>
            </a:pPr>
            <a:fld id="{8CDF8793-A643-40D7-97CE-A32746DAD41D}" type="datetimeFigureOut">
              <a:rPr lang="en-GB" smtClean="0"/>
              <a:pPr>
                <a:defRPr/>
              </a:pPr>
              <a:t>11/11/18</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7D77753-B1D1-4C58-BD47-2AB0407C4D77}" type="slidenum">
              <a:rPr lang="en-GB" smtClean="0"/>
              <a:pPr>
                <a:defRPr/>
              </a:pPr>
              <a:t>‹#›</a:t>
            </a:fld>
            <a:endParaRPr lang="en-GB"/>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smtClean="0"/>
          </a:p>
        </p:txBody>
      </p:sp>
      <p:sp>
        <p:nvSpPr>
          <p:cNvPr id="5" name="Date Placeholder 4"/>
          <p:cNvSpPr>
            <a:spLocks noGrp="1"/>
          </p:cNvSpPr>
          <p:nvPr>
            <p:ph type="dt" sz="half" idx="10"/>
          </p:nvPr>
        </p:nvSpPr>
        <p:spPr/>
        <p:txBody>
          <a:bodyPr/>
          <a:lstStyle/>
          <a:p>
            <a:pPr>
              <a:defRPr/>
            </a:pPr>
            <a:fld id="{D666A491-38FF-43B7-B5E2-48BD65DEF58C}" type="datetimeFigureOut">
              <a:rPr lang="en-GB" smtClean="0"/>
              <a:pPr>
                <a:defRPr/>
              </a:pPr>
              <a:t>11/11/18</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FEB7D9B7-6D94-46CD-926B-7C05EEFB80CE}" type="slidenum">
              <a:rPr lang="en-GB" smtClean="0"/>
              <a:pPr>
                <a:defRPr/>
              </a:pPr>
              <a:t>‹#›</a:t>
            </a:fld>
            <a:endParaRPr lang="en-GB"/>
          </a:p>
        </p:txBody>
      </p:sp>
      <p:sp>
        <p:nvSpPr>
          <p:cNvPr id="9" name="Content Placeholder 8"/>
          <p:cNvSpPr>
            <a:spLocks noGrp="1"/>
          </p:cNvSpPr>
          <p:nvPr>
            <p:ph sz="quarter" idx="13"/>
          </p:nvPr>
        </p:nvSpPr>
        <p:spPr>
          <a:xfrm>
            <a:off x="365760" y="1600200"/>
            <a:ext cx="4041648" cy="4526280"/>
          </a:xfrm>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smtClean="0"/>
              <a:t>Click to edit Master title style</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7" name="Date Placeholder 6"/>
          <p:cNvSpPr>
            <a:spLocks noGrp="1"/>
          </p:cNvSpPr>
          <p:nvPr>
            <p:ph type="dt" sz="half" idx="10"/>
          </p:nvPr>
        </p:nvSpPr>
        <p:spPr/>
        <p:txBody>
          <a:bodyPr/>
          <a:lstStyle/>
          <a:p>
            <a:pPr>
              <a:defRPr/>
            </a:pPr>
            <a:fld id="{4A65758F-4E2E-4A2E-8171-04B8DAE8E9A4}" type="datetimeFigureOut">
              <a:rPr lang="en-GB" smtClean="0"/>
              <a:pPr>
                <a:defRPr/>
              </a:pPr>
              <a:t>11/11/18</a:t>
            </a:fld>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7049ACAA-B5A5-4D84-B9E9-4EE2235C2F29}" type="slidenum">
              <a:rPr lang="en-GB" smtClean="0"/>
              <a:pPr>
                <a:defRPr/>
              </a:pPr>
              <a:t>‹#›</a:t>
            </a:fld>
            <a:endParaRPr lang="en-GB"/>
          </a:p>
        </p:txBody>
      </p:sp>
      <p:sp>
        <p:nvSpPr>
          <p:cNvPr id="11" name="Content Placeholder 10"/>
          <p:cNvSpPr>
            <a:spLocks noGrp="1"/>
          </p:cNvSpPr>
          <p:nvPr>
            <p:ph sz="quarter" idx="13"/>
          </p:nvPr>
        </p:nvSpPr>
        <p:spPr>
          <a:xfrm>
            <a:off x="457200" y="2212848"/>
            <a:ext cx="4041648" cy="3913632"/>
          </a:xfrm>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dirty="0"/>
          </a:p>
        </p:txBody>
      </p:sp>
      <p:sp>
        <p:nvSpPr>
          <p:cNvPr id="3" name="Date Placeholder 2"/>
          <p:cNvSpPr>
            <a:spLocks noGrp="1"/>
          </p:cNvSpPr>
          <p:nvPr>
            <p:ph type="dt" sz="half" idx="10"/>
          </p:nvPr>
        </p:nvSpPr>
        <p:spPr/>
        <p:txBody>
          <a:bodyPr/>
          <a:lstStyle/>
          <a:p>
            <a:pPr>
              <a:defRPr/>
            </a:pPr>
            <a:fld id="{E3847501-A798-4CE6-A3B6-09CCF59186EC}" type="datetimeFigureOut">
              <a:rPr lang="en-GB" smtClean="0"/>
              <a:pPr>
                <a:defRPr/>
              </a:pPr>
              <a:t>11/11/18</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BF433AA4-764D-44E6-9F66-0C0E3CC7C9F2}"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3B44F277-E494-4FB6-A57A-3955DBF17AB9}" type="datetimeFigureOut">
              <a:rPr lang="en-GB" smtClean="0"/>
              <a:pPr>
                <a:defRPr/>
              </a:pPr>
              <a:t>11/11/18</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8FEA684F-60B9-4405-BFD6-AD9753C1D748}"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cy-GB" smtClean="0"/>
              <a:t>Click to edit Master title style</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pPr>
              <a:defRPr/>
            </a:pPr>
            <a:fld id="{199B164A-F2E8-4545-B95E-99515EAA3767}" type="datetimeFigureOut">
              <a:rPr lang="en-GB" smtClean="0"/>
              <a:pPr>
                <a:defRPr/>
              </a:pPr>
              <a:t>11/11/18</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DE1DC316-297E-4BEB-8171-93C1100B697D}" type="slidenum">
              <a:rPr lang="en-GB" smtClean="0"/>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cy-GB" smtClean="0"/>
              <a:t>Click to edit Master title style</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y-GB" smtClean="0"/>
              <a:t>Drag picture to placeholder or click icon to add</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pPr>
              <a:defRPr/>
            </a:pPr>
            <a:fld id="{BB70088A-07D7-4FF5-98EA-7C9AF1A4A541}" type="datetimeFigureOut">
              <a:rPr lang="en-GB" smtClean="0"/>
              <a:pPr>
                <a:defRPr/>
              </a:pPr>
              <a:t>11/11/18</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FE0F1497-D413-4E29-8688-9C648A6ACAB5}" type="slidenum">
              <a:rPr lang="en-GB" smtClean="0"/>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pPr>
              <a:defRPr/>
            </a:pPr>
            <a:fld id="{57ACCF5C-9AA4-4A6A-BD51-0D84A1BBBC08}" type="datetimeFigureOut">
              <a:rPr lang="en-GB" smtClean="0"/>
              <a:pPr>
                <a:defRPr/>
              </a:pPr>
              <a:t>11/11/18</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F63DD371-8DF8-4A67-A514-887BF1F43C0F}"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pPr>
              <a:defRPr/>
            </a:pPr>
            <a:fld id="{61D967E2-13D6-4347-8818-B66E4F6237C0}" type="datetimeFigureOut">
              <a:rPr lang="en-GB" smtClean="0"/>
              <a:pPr>
                <a:defRPr/>
              </a:pPr>
              <a:t>11/11/18</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E3A8A88E-94F9-4155-ABE9-9C9287E8B388}" type="slidenum">
              <a:rPr lang="en-GB" smtClean="0"/>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cy-GB"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pPr>
              <a:defRPr/>
            </a:pPr>
            <a:fld id="{5A5C4411-2254-4BDD-BDE4-EB2EEA344E15}" type="datetimeFigureOut">
              <a:rPr lang="en-GB" smtClean="0"/>
              <a:pPr>
                <a:defRPr/>
              </a:pPr>
              <a:t>11/11/18</a:t>
            </a:fld>
            <a:endParaRPr lang="en-GB"/>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pPr>
              <a:defRPr/>
            </a:pPr>
            <a:endParaRPr lang="en-GB"/>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pPr>
              <a:defRPr/>
            </a:pPr>
            <a:fld id="{AA605728-1348-4F48-AF0C-F01912FEE905}" type="slidenum">
              <a:rPr lang="en-GB" smtClean="0"/>
              <a:pPr>
                <a:defRPr/>
              </a:pPr>
              <a:t>‹#›</a:t>
            </a:fld>
            <a:endParaRPr lang="en-GB"/>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 Id="rId3"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4" Type="http://schemas.openxmlformats.org/officeDocument/2006/relationships/image" Target="../media/image7.jpeg"/><Relationship Id="rId5" Type="http://schemas.openxmlformats.org/officeDocument/2006/relationships/hyperlink" Target="http://www.youtube.com/watch?v=0F6J8o7AAe8" TargetMode="External"/><Relationship Id="rId6" Type="http://schemas.openxmlformats.org/officeDocument/2006/relationships/hyperlink" Target="http://www.youtube.com/watch?v=HQJ3sqkdCRE" TargetMode="External"/><Relationship Id="rId7" Type="http://schemas.openxmlformats.org/officeDocument/2006/relationships/hyperlink" Target="http://www.youtube.com/watch?v=O8h-xEuLfm8" TargetMode="External"/><Relationship Id="rId8" Type="http://schemas.openxmlformats.org/officeDocument/2006/relationships/hyperlink" Target="http://www.youtube.com/watch?v=N3m2r0Ln0rU" TargetMode="External"/><Relationship Id="rId1" Type="http://schemas.openxmlformats.org/officeDocument/2006/relationships/slideLayout" Target="../slideLayouts/slideLayout2.xml"/><Relationship Id="rId2" Type="http://schemas.openxmlformats.org/officeDocument/2006/relationships/image" Target="../media/image5.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US" dirty="0" smtClean="0">
                <a:solidFill>
                  <a:srgbClr val="984807"/>
                </a:solidFill>
              </a:rPr>
              <a:t>Atheism and non-Belief</a:t>
            </a:r>
            <a:endParaRPr lang="en-US" dirty="0">
              <a:solidFill>
                <a:srgbClr val="984807"/>
              </a:solidFill>
            </a:endParaRPr>
          </a:p>
        </p:txBody>
      </p:sp>
      <p:sp>
        <p:nvSpPr>
          <p:cNvPr id="5" name="Subtitle 4"/>
          <p:cNvSpPr>
            <a:spLocks noGrp="1"/>
          </p:cNvSpPr>
          <p:nvPr>
            <p:ph type="subTitle" idx="1"/>
          </p:nvPr>
        </p:nvSpPr>
        <p:spPr/>
        <p:txBody>
          <a:bodyPr/>
          <a:lstStyle/>
          <a:p>
            <a:r>
              <a:rPr lang="en-GB" dirty="0"/>
              <a:t>Arguments for (and against) the Existence of God</a:t>
            </a:r>
            <a:endParaRPr lang="en-GB" b="1" dirty="0"/>
          </a:p>
          <a:p>
            <a:endParaRPr lang="en-US" dirty="0"/>
          </a:p>
        </p:txBody>
      </p:sp>
    </p:spTree>
    <p:extLst>
      <p:ext uri="{BB962C8B-B14F-4D97-AF65-F5344CB8AC3E}">
        <p14:creationId xmlns:p14="http://schemas.microsoft.com/office/powerpoint/2010/main" val="18365079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normAutofit fontScale="92500"/>
          </a:bodyPr>
          <a:lstStyle/>
          <a:p>
            <a:r>
              <a:rPr lang="en-GB" sz="2400" dirty="0">
                <a:solidFill>
                  <a:srgbClr val="984807"/>
                </a:solidFill>
              </a:rPr>
              <a:t>The Ontological Argument for the existence of God</a:t>
            </a:r>
            <a:br>
              <a:rPr lang="en-GB" sz="2400" dirty="0">
                <a:solidFill>
                  <a:srgbClr val="984807"/>
                </a:solidFill>
              </a:rPr>
            </a:br>
            <a:endParaRPr lang="en-GB" sz="2400" dirty="0" smtClean="0">
              <a:solidFill>
                <a:srgbClr val="984807"/>
              </a:solidFill>
            </a:endParaRPr>
          </a:p>
          <a:p>
            <a:r>
              <a:rPr lang="en-GB" sz="2400" dirty="0" smtClean="0">
                <a:solidFill>
                  <a:srgbClr val="984807"/>
                </a:solidFill>
              </a:rPr>
              <a:t>The </a:t>
            </a:r>
            <a:r>
              <a:rPr lang="en-GB" sz="2400" dirty="0">
                <a:solidFill>
                  <a:srgbClr val="984807"/>
                </a:solidFill>
              </a:rPr>
              <a:t>Cosmological Argument for the existence of God</a:t>
            </a:r>
            <a:br>
              <a:rPr lang="en-GB" sz="2400" dirty="0">
                <a:solidFill>
                  <a:srgbClr val="984807"/>
                </a:solidFill>
              </a:rPr>
            </a:br>
            <a:endParaRPr lang="en-GB" sz="2400" dirty="0" smtClean="0">
              <a:solidFill>
                <a:srgbClr val="984807"/>
              </a:solidFill>
            </a:endParaRPr>
          </a:p>
          <a:p>
            <a:r>
              <a:rPr lang="en-GB" sz="2400" dirty="0" smtClean="0">
                <a:solidFill>
                  <a:srgbClr val="984807"/>
                </a:solidFill>
              </a:rPr>
              <a:t>The </a:t>
            </a:r>
            <a:r>
              <a:rPr lang="en-GB" sz="2400" dirty="0">
                <a:solidFill>
                  <a:srgbClr val="984807"/>
                </a:solidFill>
              </a:rPr>
              <a:t>Teleological Argument for the existence of God</a:t>
            </a:r>
            <a:br>
              <a:rPr lang="en-GB" sz="2400" dirty="0">
                <a:solidFill>
                  <a:srgbClr val="984807"/>
                </a:solidFill>
              </a:rPr>
            </a:br>
            <a:endParaRPr lang="en-GB" sz="2400" dirty="0" smtClean="0">
              <a:solidFill>
                <a:srgbClr val="984807"/>
              </a:solidFill>
            </a:endParaRPr>
          </a:p>
          <a:p>
            <a:r>
              <a:rPr lang="en-GB" sz="2400" dirty="0" smtClean="0">
                <a:solidFill>
                  <a:srgbClr val="984807"/>
                </a:solidFill>
              </a:rPr>
              <a:t>The </a:t>
            </a:r>
            <a:r>
              <a:rPr lang="en-GB" sz="2400" dirty="0">
                <a:solidFill>
                  <a:srgbClr val="984807"/>
                </a:solidFill>
              </a:rPr>
              <a:t>Argument from Morality for the existence of </a:t>
            </a:r>
            <a:r>
              <a:rPr lang="en-GB" sz="2400" dirty="0" smtClean="0">
                <a:solidFill>
                  <a:srgbClr val="984807"/>
                </a:solidFill>
              </a:rPr>
              <a:t>God</a:t>
            </a:r>
          </a:p>
          <a:p>
            <a:pPr marL="0" indent="0">
              <a:buNone/>
            </a:pPr>
            <a:endParaRPr lang="en-GB" sz="2400" b="1" dirty="0"/>
          </a:p>
          <a:p>
            <a:pPr marL="0" indent="0" algn="ctr">
              <a:buNone/>
            </a:pPr>
            <a:r>
              <a:rPr lang="en-GB" sz="4400" dirty="0">
                <a:solidFill>
                  <a:srgbClr val="FF0000"/>
                </a:solidFill>
              </a:rPr>
              <a:t>Therefore, (probably) God exists</a:t>
            </a:r>
          </a:p>
          <a:p>
            <a:endParaRPr lang="en-US" dirty="0"/>
          </a:p>
        </p:txBody>
      </p:sp>
    </p:spTree>
    <p:extLst>
      <p:ext uri="{BB962C8B-B14F-4D97-AF65-F5344CB8AC3E}">
        <p14:creationId xmlns:p14="http://schemas.microsoft.com/office/powerpoint/2010/main" val="26655868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026"/>
          <p:cNvSpPr>
            <a:spLocks noGrp="1" noChangeArrowheads="1"/>
          </p:cNvSpPr>
          <p:nvPr>
            <p:ph type="title"/>
          </p:nvPr>
        </p:nvSpPr>
        <p:spPr>
          <a:xfrm>
            <a:off x="457200" y="692696"/>
            <a:ext cx="8229600" cy="907504"/>
          </a:xfrm>
        </p:spPr>
        <p:txBody>
          <a:bodyPr/>
          <a:lstStyle/>
          <a:p>
            <a:pPr eaLnBrk="1" hangingPunct="1"/>
            <a:r>
              <a:rPr lang="en-GB" sz="3200" dirty="0" smtClean="0">
                <a:solidFill>
                  <a:srgbClr val="984807"/>
                </a:solidFill>
              </a:rPr>
              <a:t>The Burden of Proof</a:t>
            </a:r>
          </a:p>
        </p:txBody>
      </p:sp>
      <p:pic>
        <p:nvPicPr>
          <p:cNvPr id="16386" name="Picture 1029" descr="bertrand-russell"/>
          <p:cNvPicPr>
            <a:picLocks noGrp="1" noChangeAspect="1" noChangeArrowheads="1"/>
          </p:cNvPicPr>
          <p:nvPr>
            <p:ph idx="1"/>
          </p:nvPr>
        </p:nvPicPr>
        <p:blipFill>
          <a:blip r:embed="rId2"/>
          <a:srcRect/>
          <a:stretch>
            <a:fillRect/>
          </a:stretch>
        </p:blipFill>
        <p:spPr>
          <a:xfrm>
            <a:off x="684213" y="2060575"/>
            <a:ext cx="2259012" cy="3106738"/>
          </a:xfrm>
        </p:spPr>
      </p:pic>
      <p:sp>
        <p:nvSpPr>
          <p:cNvPr id="16387" name="Text Box 1031"/>
          <p:cNvSpPr txBox="1">
            <a:spLocks noChangeArrowheads="1"/>
          </p:cNvSpPr>
          <p:nvPr/>
        </p:nvSpPr>
        <p:spPr bwMode="auto">
          <a:xfrm>
            <a:off x="971550" y="5445125"/>
            <a:ext cx="1728788" cy="784830"/>
          </a:xfrm>
          <a:prstGeom prst="rect">
            <a:avLst/>
          </a:prstGeom>
          <a:noFill/>
          <a:ln w="9525">
            <a:noFill/>
            <a:miter lim="800000"/>
            <a:headEnd/>
            <a:tailEnd/>
          </a:ln>
        </p:spPr>
        <p:txBody>
          <a:bodyPr>
            <a:spAutoFit/>
          </a:bodyPr>
          <a:lstStyle/>
          <a:p>
            <a:pPr algn="ctr">
              <a:spcBef>
                <a:spcPct val="50000"/>
              </a:spcBef>
            </a:pPr>
            <a:r>
              <a:rPr lang="en-GB" dirty="0">
                <a:solidFill>
                  <a:srgbClr val="984807"/>
                </a:solidFill>
                <a:latin typeface="Calibri" pitchFamily="34" charset="0"/>
              </a:rPr>
              <a:t>Bertrand </a:t>
            </a:r>
            <a:r>
              <a:rPr lang="en-GB" dirty="0" smtClean="0">
                <a:solidFill>
                  <a:srgbClr val="984807"/>
                </a:solidFill>
                <a:latin typeface="Calibri" pitchFamily="34" charset="0"/>
              </a:rPr>
              <a:t>Russell</a:t>
            </a:r>
          </a:p>
          <a:p>
            <a:pPr algn="ctr">
              <a:spcBef>
                <a:spcPct val="50000"/>
              </a:spcBef>
            </a:pPr>
            <a:r>
              <a:rPr lang="en-GB" dirty="0" smtClean="0">
                <a:solidFill>
                  <a:srgbClr val="984807"/>
                </a:solidFill>
                <a:latin typeface="Calibri" pitchFamily="34" charset="0"/>
              </a:rPr>
              <a:t>(1872 </a:t>
            </a:r>
            <a:r>
              <a:rPr lang="mr-IN" dirty="0" smtClean="0">
                <a:solidFill>
                  <a:srgbClr val="984807"/>
                </a:solidFill>
                <a:latin typeface="Calibri" pitchFamily="34" charset="0"/>
              </a:rPr>
              <a:t>–</a:t>
            </a:r>
            <a:r>
              <a:rPr lang="en-GB" dirty="0" smtClean="0">
                <a:solidFill>
                  <a:srgbClr val="984807"/>
                </a:solidFill>
                <a:latin typeface="Calibri" pitchFamily="34" charset="0"/>
              </a:rPr>
              <a:t> 1970)</a:t>
            </a:r>
            <a:endParaRPr lang="en-GB" dirty="0">
              <a:solidFill>
                <a:srgbClr val="984807"/>
              </a:solidFill>
              <a:latin typeface="Calibri" pitchFamily="34" charset="0"/>
            </a:endParaRPr>
          </a:p>
        </p:txBody>
      </p:sp>
      <p:sp>
        <p:nvSpPr>
          <p:cNvPr id="16388" name="Text Box 1033"/>
          <p:cNvSpPr txBox="1">
            <a:spLocks noChangeArrowheads="1"/>
          </p:cNvSpPr>
          <p:nvPr/>
        </p:nvSpPr>
        <p:spPr bwMode="auto">
          <a:xfrm>
            <a:off x="3132138" y="1844675"/>
            <a:ext cx="5761037" cy="4662815"/>
          </a:xfrm>
          <a:prstGeom prst="rect">
            <a:avLst/>
          </a:prstGeom>
          <a:noFill/>
          <a:ln w="9525">
            <a:noFill/>
            <a:miter lim="800000"/>
            <a:headEnd/>
            <a:tailEnd/>
          </a:ln>
        </p:spPr>
        <p:txBody>
          <a:bodyPr>
            <a:spAutoFit/>
          </a:bodyPr>
          <a:lstStyle/>
          <a:p>
            <a:pPr>
              <a:spcBef>
                <a:spcPct val="50000"/>
              </a:spcBef>
            </a:pPr>
            <a:r>
              <a:rPr lang="en-GB" dirty="0">
                <a:solidFill>
                  <a:srgbClr val="984807"/>
                </a:solidFill>
                <a:latin typeface="Calibri" pitchFamily="34" charset="0"/>
              </a:rPr>
              <a:t>If I were to suggest that between the Earth and Mars there is a china teapot revolving about the sun in an elliptical orbit, nobody would be able to disprove my assertion provided I were careful to add that the teapot is too small to be revealed even by our most powerful telescopes. But if I were to go on to say that, since my assertion cannot be disproved, it is an intolerable presumption on the part of human reason to doubt it, I should rightly be thought to be talking nonsense. If, however, the existence of such a teapot were affirmed in ancient books, taught as the sacred truth every Sunday, and instilled into the minds of children at school, hesitation to believe in its existence would become a mark of eccentricity and entitle the doubter to the attentions of the psychiatrist in an enlightened age or of the Inquisitor in an earlier time.</a:t>
            </a:r>
          </a:p>
          <a:p>
            <a:pPr>
              <a:spcBef>
                <a:spcPct val="50000"/>
              </a:spcBef>
            </a:pPr>
            <a:r>
              <a:rPr lang="en-GB" dirty="0">
                <a:solidFill>
                  <a:srgbClr val="984807"/>
                </a:solidFill>
                <a:latin typeface="Calibri" pitchFamily="34" charset="0"/>
              </a:rPr>
              <a:t>Russell, </a:t>
            </a:r>
            <a:r>
              <a:rPr lang="en-GB" i="1" dirty="0">
                <a:solidFill>
                  <a:srgbClr val="984807"/>
                </a:solidFill>
                <a:latin typeface="Calibri" pitchFamily="34" charset="0"/>
              </a:rPr>
              <a:t>Is There a God?</a:t>
            </a:r>
            <a:r>
              <a:rPr lang="en-GB" dirty="0">
                <a:solidFill>
                  <a:srgbClr val="984807"/>
                </a:solidFill>
                <a:latin typeface="Calibri" pitchFamily="34" charset="0"/>
              </a:rPr>
              <a:t>, 1952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p:cNvSpPr>
          <p:nvPr>
            <p:ph type="title"/>
          </p:nvPr>
        </p:nvSpPr>
        <p:spPr>
          <a:xfrm>
            <a:off x="179388" y="260350"/>
            <a:ext cx="5616575" cy="865188"/>
          </a:xfrm>
        </p:spPr>
        <p:txBody>
          <a:bodyPr/>
          <a:lstStyle/>
          <a:p>
            <a:pPr eaLnBrk="1" hangingPunct="1"/>
            <a:r>
              <a:rPr lang="en-GB" sz="3200" dirty="0" smtClean="0"/>
              <a:t>A Modern Take on Russell…</a:t>
            </a:r>
          </a:p>
        </p:txBody>
      </p:sp>
      <p:pic>
        <p:nvPicPr>
          <p:cNvPr id="17412" name="Picture 14" descr="http://arthurseverythingblog.files.wordpress.com/2010/05/88c92a42ac4b41fb_8424f0a95a24f177_o1.jpg"/>
          <p:cNvPicPr>
            <a:picLocks noGrp="1" noChangeAspect="1" noChangeArrowheads="1"/>
          </p:cNvPicPr>
          <p:nvPr>
            <p:ph idx="1"/>
          </p:nvPr>
        </p:nvPicPr>
        <p:blipFill>
          <a:blip r:embed="rId2"/>
          <a:srcRect l="-61379" r="-61379"/>
          <a:stretch>
            <a:fillRect/>
          </a:stretch>
        </p:blipFill>
        <p:spPr>
          <a:xfrm>
            <a:off x="2627784" y="1484784"/>
            <a:ext cx="7470782" cy="4149080"/>
          </a:xfrm>
          <a:ln>
            <a:solidFill>
              <a:schemeClr val="tx1"/>
            </a:solidFill>
          </a:ln>
        </p:spPr>
      </p:pic>
      <p:pic>
        <p:nvPicPr>
          <p:cNvPr id="17410" name="Picture 3" descr="Touched_by_His_Noodly_Appendage"/>
          <p:cNvPicPr>
            <a:picLocks noChangeAspect="1" noChangeArrowheads="1"/>
          </p:cNvPicPr>
          <p:nvPr/>
        </p:nvPicPr>
        <p:blipFill>
          <a:blip r:embed="rId3"/>
          <a:srcRect/>
          <a:stretch>
            <a:fillRect/>
          </a:stretch>
        </p:blipFill>
        <p:spPr bwMode="auto">
          <a:xfrm>
            <a:off x="1" y="2132856"/>
            <a:ext cx="3343938" cy="1724794"/>
          </a:xfrm>
          <a:prstGeom prst="rect">
            <a:avLst/>
          </a:prstGeom>
          <a:noFill/>
          <a:ln w="9525">
            <a:solidFill>
              <a:schemeClr val="tx1"/>
            </a:solidFill>
            <a:miter lim="800000"/>
            <a:headEnd/>
            <a:tailEnd/>
          </a:ln>
        </p:spPr>
      </p:pic>
      <p:sp>
        <p:nvSpPr>
          <p:cNvPr id="17411" name="Text Box 4"/>
          <p:cNvSpPr txBox="1">
            <a:spLocks noChangeArrowheads="1"/>
          </p:cNvSpPr>
          <p:nvPr/>
        </p:nvSpPr>
        <p:spPr bwMode="auto">
          <a:xfrm>
            <a:off x="573" y="4941168"/>
            <a:ext cx="3635896" cy="1754327"/>
          </a:xfrm>
          <a:prstGeom prst="rect">
            <a:avLst/>
          </a:prstGeom>
          <a:noFill/>
          <a:ln w="9525">
            <a:noFill/>
            <a:miter lim="800000"/>
            <a:headEnd/>
            <a:tailEnd/>
          </a:ln>
        </p:spPr>
        <p:txBody>
          <a:bodyPr wrap="square">
            <a:spAutoFit/>
          </a:bodyPr>
          <a:lstStyle/>
          <a:p>
            <a:pPr algn="ctr">
              <a:spcBef>
                <a:spcPct val="50000"/>
              </a:spcBef>
            </a:pPr>
            <a:r>
              <a:rPr lang="en-GB" dirty="0">
                <a:latin typeface="Times New Roman" pitchFamily="18" charset="0"/>
                <a:cs typeface="Times New Roman" pitchFamily="18" charset="0"/>
              </a:rPr>
              <a:t>Bobby Henderson (2005) The Church of the Flying Spaghetti Monster, in response to the Kansas State School Board’s decision to teach Intelligent Design alongside evolution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p:cNvSpPr>
            <a:spLocks noGrp="1"/>
          </p:cNvSpPr>
          <p:nvPr>
            <p:ph type="title"/>
          </p:nvPr>
        </p:nvSpPr>
        <p:spPr/>
        <p:txBody>
          <a:bodyPr/>
          <a:lstStyle/>
          <a:p>
            <a:pPr eaLnBrk="1" hangingPunct="1"/>
            <a:r>
              <a:rPr lang="en-GB" dirty="0" smtClean="0">
                <a:solidFill>
                  <a:srgbClr val="984807"/>
                </a:solidFill>
              </a:rPr>
              <a:t>Why I Am Not A Christian</a:t>
            </a:r>
          </a:p>
        </p:txBody>
      </p:sp>
      <p:pic>
        <p:nvPicPr>
          <p:cNvPr id="18434" name="Picture 2" descr="http://upload.wikimedia.org/wikipedia/commons/thumb/9/9b/Honourable_Bertrand_Russell.jpg/220px-Honourable_Bertrand_Russell.jpg"/>
          <p:cNvPicPr>
            <a:picLocks noChangeAspect="1" noChangeArrowheads="1"/>
          </p:cNvPicPr>
          <p:nvPr/>
        </p:nvPicPr>
        <p:blipFill>
          <a:blip r:embed="rId2"/>
          <a:srcRect/>
          <a:stretch>
            <a:fillRect/>
          </a:stretch>
        </p:blipFill>
        <p:spPr bwMode="auto">
          <a:xfrm>
            <a:off x="395288" y="2087563"/>
            <a:ext cx="2095500" cy="3105150"/>
          </a:xfrm>
          <a:prstGeom prst="rect">
            <a:avLst/>
          </a:prstGeom>
          <a:noFill/>
          <a:ln w="9525">
            <a:noFill/>
            <a:miter lim="800000"/>
            <a:headEnd/>
            <a:tailEnd/>
          </a:ln>
        </p:spPr>
      </p:pic>
      <p:pic>
        <p:nvPicPr>
          <p:cNvPr id="18435" name="Picture 4" descr="http://i.telegraph.co.uk/multimedia/archive/01700/mysteries-2108100_1700570c.jpg"/>
          <p:cNvPicPr>
            <a:picLocks noChangeAspect="1" noChangeArrowheads="1"/>
          </p:cNvPicPr>
          <p:nvPr/>
        </p:nvPicPr>
        <p:blipFill>
          <a:blip r:embed="rId3"/>
          <a:srcRect/>
          <a:stretch>
            <a:fillRect/>
          </a:stretch>
        </p:blipFill>
        <p:spPr bwMode="auto">
          <a:xfrm>
            <a:off x="2700338" y="2636838"/>
            <a:ext cx="3435350" cy="2151062"/>
          </a:xfrm>
          <a:prstGeom prst="rect">
            <a:avLst/>
          </a:prstGeom>
          <a:noFill/>
          <a:ln w="9525">
            <a:noFill/>
            <a:miter lim="800000"/>
            <a:headEnd/>
            <a:tailEnd/>
          </a:ln>
        </p:spPr>
      </p:pic>
      <p:pic>
        <p:nvPicPr>
          <p:cNvPr id="18436" name="Picture 6" descr="http://2.bp.blogspot.com/-cUjkQSl8ZJ0/TuffbBuwmqI/AAAAAAAAA1E/sCLoI1kRNlg/s1600/bertrand-russell.jpg"/>
          <p:cNvPicPr>
            <a:picLocks noChangeAspect="1" noChangeArrowheads="1"/>
          </p:cNvPicPr>
          <p:nvPr/>
        </p:nvPicPr>
        <p:blipFill>
          <a:blip r:embed="rId4"/>
          <a:srcRect/>
          <a:stretch>
            <a:fillRect/>
          </a:stretch>
        </p:blipFill>
        <p:spPr bwMode="auto">
          <a:xfrm>
            <a:off x="6538913" y="2224088"/>
            <a:ext cx="2076450" cy="2833687"/>
          </a:xfrm>
          <a:prstGeom prst="rect">
            <a:avLst/>
          </a:prstGeom>
          <a:noFill/>
          <a:ln w="9525">
            <a:noFill/>
            <a:miter lim="800000"/>
            <a:headEnd/>
            <a:tailEnd/>
          </a:ln>
        </p:spPr>
      </p:pic>
      <p:sp>
        <p:nvSpPr>
          <p:cNvPr id="18437" name="Rectangle 3"/>
          <p:cNvSpPr>
            <a:spLocks noChangeArrowheads="1"/>
          </p:cNvSpPr>
          <p:nvPr/>
        </p:nvSpPr>
        <p:spPr bwMode="auto">
          <a:xfrm>
            <a:off x="107950" y="5445125"/>
            <a:ext cx="8640763" cy="1138773"/>
          </a:xfrm>
          <a:prstGeom prst="rect">
            <a:avLst/>
          </a:prstGeom>
          <a:noFill/>
          <a:ln w="9525">
            <a:noFill/>
            <a:miter lim="800000"/>
            <a:headEnd/>
            <a:tailEnd/>
          </a:ln>
        </p:spPr>
        <p:txBody>
          <a:bodyPr>
            <a:spAutoFit/>
          </a:bodyPr>
          <a:lstStyle/>
          <a:p>
            <a:pPr algn="ctr"/>
            <a:r>
              <a:rPr lang="en-GB" sz="1600" dirty="0" smtClean="0">
                <a:solidFill>
                  <a:srgbClr val="984807"/>
                </a:solidFill>
                <a:latin typeface="Calibri" pitchFamily="34" charset="0"/>
              </a:rPr>
              <a:t>Full </a:t>
            </a:r>
            <a:r>
              <a:rPr lang="en-GB" sz="1600" dirty="0">
                <a:solidFill>
                  <a:srgbClr val="984807"/>
                </a:solidFill>
                <a:latin typeface="Calibri" pitchFamily="34" charset="0"/>
              </a:rPr>
              <a:t>Speech:  </a:t>
            </a:r>
            <a:r>
              <a:rPr lang="en-GB" sz="1600" dirty="0">
                <a:solidFill>
                  <a:srgbClr val="984807"/>
                </a:solidFill>
                <a:latin typeface="Calibri" pitchFamily="34" charset="0"/>
                <a:hlinkClick r:id="rId5"/>
              </a:rPr>
              <a:t>http://www.youtube.com/watch?v=0F6J8o7AAe8</a:t>
            </a:r>
            <a:endParaRPr lang="en-GB" sz="1600" dirty="0">
              <a:solidFill>
                <a:srgbClr val="984807"/>
              </a:solidFill>
              <a:latin typeface="Calibri" pitchFamily="34" charset="0"/>
            </a:endParaRPr>
          </a:p>
          <a:p>
            <a:pPr algn="ctr"/>
            <a:r>
              <a:rPr lang="en-GB" sz="1600" dirty="0">
                <a:solidFill>
                  <a:srgbClr val="984807"/>
                </a:solidFill>
                <a:latin typeface="Calibri" pitchFamily="34" charset="0"/>
              </a:rPr>
              <a:t>Interview 1: </a:t>
            </a:r>
            <a:r>
              <a:rPr lang="en-GB" sz="1600" dirty="0">
                <a:solidFill>
                  <a:srgbClr val="984807"/>
                </a:solidFill>
                <a:hlinkClick r:id="rId6"/>
              </a:rPr>
              <a:t>http://www.youtube.com/watch?v=HQJ3sqkdCRE</a:t>
            </a:r>
            <a:r>
              <a:rPr lang="en-GB" sz="1600" dirty="0">
                <a:solidFill>
                  <a:srgbClr val="984807"/>
                </a:solidFill>
              </a:rPr>
              <a:t> </a:t>
            </a:r>
          </a:p>
          <a:p>
            <a:pPr algn="ctr"/>
            <a:r>
              <a:rPr lang="en-GB" sz="1600" dirty="0">
                <a:solidFill>
                  <a:srgbClr val="984807"/>
                </a:solidFill>
              </a:rPr>
              <a:t>Interview 2: </a:t>
            </a:r>
            <a:r>
              <a:rPr lang="en-GB" dirty="0">
                <a:solidFill>
                  <a:srgbClr val="984807"/>
                </a:solidFill>
                <a:hlinkClick r:id="rId7"/>
              </a:rPr>
              <a:t>http://www.youtube.com/watch?v=O8h-xEuLfm8</a:t>
            </a:r>
            <a:r>
              <a:rPr lang="en-GB" dirty="0">
                <a:solidFill>
                  <a:srgbClr val="984807"/>
                </a:solidFill>
              </a:rPr>
              <a:t> </a:t>
            </a:r>
            <a:r>
              <a:rPr lang="en-GB" sz="1600" dirty="0">
                <a:solidFill>
                  <a:srgbClr val="984807"/>
                </a:solidFill>
              </a:rPr>
              <a:t> </a:t>
            </a:r>
          </a:p>
          <a:p>
            <a:pPr algn="ctr"/>
            <a:r>
              <a:rPr lang="en-GB" sz="1600" dirty="0">
                <a:solidFill>
                  <a:srgbClr val="984807"/>
                </a:solidFill>
              </a:rPr>
              <a:t>Informing the Beatles: </a:t>
            </a:r>
            <a:r>
              <a:rPr lang="en-GB" dirty="0">
                <a:solidFill>
                  <a:srgbClr val="984807"/>
                </a:solidFill>
                <a:hlinkClick r:id="rId8"/>
              </a:rPr>
              <a:t>http://www.youtube.com/watch?v=N3m2r0Ln0rU</a:t>
            </a:r>
            <a:r>
              <a:rPr lang="en-GB" dirty="0">
                <a:solidFill>
                  <a:srgbClr val="984807"/>
                </a:solidFill>
              </a:rPr>
              <a:t>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32656"/>
            <a:ext cx="8229600" cy="5793507"/>
          </a:xfrm>
        </p:spPr>
        <p:txBody>
          <a:bodyPr>
            <a:normAutofit fontScale="92500" lnSpcReduction="10000"/>
          </a:bodyPr>
          <a:lstStyle/>
          <a:p>
            <a:pPr marL="0" indent="0">
              <a:buNone/>
            </a:pPr>
            <a:r>
              <a:rPr lang="en-GB" sz="2000" dirty="0">
                <a:solidFill>
                  <a:schemeClr val="accent6">
                    <a:lumMod val="50000"/>
                  </a:schemeClr>
                </a:solidFill>
              </a:rPr>
              <a:t>“…the goals of arguments for God’s existence. (I shall generically term arguments for God’s existence “theistic arguments.”) Of course views about this are diverse, but most contemporary proponents of such arguments do not see theistic arguments as attempted “proofs,” in the sense that they are supposed to provide valid arguments with premises that no reasonable person could deny. Such a standard of achievement would clearly be setting the bar for success very high, and proponents of theistic arguments rightly note that philosophical arguments for interesting conclusions in any field outside of formal logic hardly ever reach such a standard. More reasonable questions to ask about theistic arguments would seem to be the following: Are there valid arguments for the conclusion that God exists that have premises that are known or reasonably believed by some people? Are the premises of such arguments more reasonable than their denials, at least for some reasonable people? Arguments that met these standards could have value in making belief in God reasonable for some people, or even giving some people knowledge of God’s existence, even if it turns out that some of the premises of the arguments can be reasonably denied by other people, and thus that the arguments fail as proofs” (SEP).</a:t>
            </a:r>
          </a:p>
          <a:p>
            <a:endParaRPr lang="en-US" sz="2000" dirty="0"/>
          </a:p>
        </p:txBody>
      </p:sp>
    </p:spTree>
    <p:extLst>
      <p:ext uri="{BB962C8B-B14F-4D97-AF65-F5344CB8AC3E}">
        <p14:creationId xmlns:p14="http://schemas.microsoft.com/office/powerpoint/2010/main" val="21591555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88640"/>
            <a:ext cx="8229600" cy="5937523"/>
          </a:xfrm>
        </p:spPr>
        <p:txBody>
          <a:bodyPr>
            <a:normAutofit fontScale="92500" lnSpcReduction="10000"/>
          </a:bodyPr>
          <a:lstStyle/>
          <a:p>
            <a:r>
              <a:rPr lang="en-GB" sz="2000" dirty="0">
                <a:solidFill>
                  <a:srgbClr val="984807"/>
                </a:solidFill>
              </a:rPr>
              <a:t>“It is of course possible that an argument for God’s existence could provide some evidence for God’s existence, in the sense that the argument increases the probability or plausibility of the claim that God exists, even if the argument does not provide enough support by itself for full-fledged belief that God exists. A proponent of the moral argument who viewed the argument in this way might in that case regard the argument as part of a cumulative case for theism, and hold that the moral argument must be supplemented by other possible arguments, such as the “fine-tuning” argument from the physical constants of the universe, or an argument from religious experience. A non-believer might even concede some version of a theistic argument has some evidential force, but claim that the overall balance of evidence does not support belief “(SEP).</a:t>
            </a:r>
          </a:p>
          <a:p>
            <a:r>
              <a:rPr lang="en-GB" sz="2000" dirty="0">
                <a:solidFill>
                  <a:srgbClr val="984807"/>
                </a:solidFill>
              </a:rPr>
              <a:t>“A major issue that cannot be settled here concerns the question of where the burden of proof lies with respect to theistic arguments. Many secular philosophers follow Antony Flew (1976) in holding that there is a “presumption of atheism.” Believing in God is like believing in the Loch Ness Monster or leprechauns, something that reasonable people do not do without sufficient evidence. If such evidence is lacking, the proper stance is atheism rather than agnosticism” (SEP).</a:t>
            </a:r>
          </a:p>
          <a:p>
            <a:endParaRPr lang="en-US" dirty="0"/>
          </a:p>
        </p:txBody>
      </p:sp>
    </p:spTree>
    <p:extLst>
      <p:ext uri="{BB962C8B-B14F-4D97-AF65-F5344CB8AC3E}">
        <p14:creationId xmlns:p14="http://schemas.microsoft.com/office/powerpoint/2010/main" val="3347793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solidFill>
                  <a:srgbClr val="984807"/>
                </a:solidFill>
              </a:rPr>
              <a:t>“In a criminal trial the </a:t>
            </a:r>
            <a:r>
              <a:rPr lang="en-GB" b="1" dirty="0">
                <a:solidFill>
                  <a:srgbClr val="984807"/>
                </a:solidFill>
              </a:rPr>
              <a:t>burden of proof</a:t>
            </a:r>
            <a:r>
              <a:rPr lang="en-GB" dirty="0">
                <a:solidFill>
                  <a:srgbClr val="984807"/>
                </a:solidFill>
              </a:rPr>
              <a:t> required of the prosecutor is to prove the guilt of the accused "beyond a reasonable doubt” (</a:t>
            </a:r>
            <a:r>
              <a:rPr lang="en-GB" dirty="0" err="1">
                <a:solidFill>
                  <a:srgbClr val="984807"/>
                </a:solidFill>
              </a:rPr>
              <a:t>law.com</a:t>
            </a:r>
            <a:r>
              <a:rPr lang="en-GB" dirty="0">
                <a:solidFill>
                  <a:srgbClr val="984807"/>
                </a:solidFill>
              </a:rPr>
              <a:t>).</a:t>
            </a:r>
          </a:p>
          <a:p>
            <a:endParaRPr lang="en-US" dirty="0"/>
          </a:p>
        </p:txBody>
      </p:sp>
    </p:spTree>
    <p:extLst>
      <p:ext uri="{BB962C8B-B14F-4D97-AF65-F5344CB8AC3E}">
        <p14:creationId xmlns:p14="http://schemas.microsoft.com/office/powerpoint/2010/main" val="6618540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b="1" dirty="0">
                <a:solidFill>
                  <a:srgbClr val="984807"/>
                </a:solidFill>
              </a:rPr>
              <a:t>The Ontological Argument </a:t>
            </a:r>
            <a:endParaRPr lang="en-US" sz="4400" dirty="0">
              <a:solidFill>
                <a:srgbClr val="984807"/>
              </a:solidFill>
            </a:endParaRPr>
          </a:p>
        </p:txBody>
      </p:sp>
      <p:sp>
        <p:nvSpPr>
          <p:cNvPr id="3" name="Content Placeholder 2"/>
          <p:cNvSpPr>
            <a:spLocks noGrp="1"/>
          </p:cNvSpPr>
          <p:nvPr>
            <p:ph idx="1"/>
          </p:nvPr>
        </p:nvSpPr>
        <p:spPr/>
        <p:txBody>
          <a:bodyPr/>
          <a:lstStyle/>
          <a:p>
            <a:r>
              <a:rPr lang="en-GB" sz="2000" dirty="0">
                <a:solidFill>
                  <a:srgbClr val="984807"/>
                </a:solidFill>
              </a:rPr>
              <a:t>The Ontological Argument for the existence of God</a:t>
            </a:r>
            <a:endParaRPr lang="en-GB" sz="2000" b="1" dirty="0">
              <a:solidFill>
                <a:srgbClr val="984807"/>
              </a:solidFill>
            </a:endParaRPr>
          </a:p>
          <a:p>
            <a:r>
              <a:rPr lang="en-GB" sz="2000" dirty="0">
                <a:solidFill>
                  <a:srgbClr val="984807"/>
                </a:solidFill>
              </a:rPr>
              <a:t>“The ontological argument, which proceeds not from the world to its Creator but from the idea of God to the reality of God…” (</a:t>
            </a:r>
            <a:r>
              <a:rPr lang="en-GB" sz="2000" dirty="0" err="1">
                <a:solidFill>
                  <a:srgbClr val="984807"/>
                </a:solidFill>
              </a:rPr>
              <a:t>encyclopaedia.com</a:t>
            </a:r>
            <a:r>
              <a:rPr lang="en-GB" sz="2000" dirty="0">
                <a:solidFill>
                  <a:srgbClr val="984807"/>
                </a:solidFill>
              </a:rPr>
              <a:t>).</a:t>
            </a:r>
          </a:p>
          <a:p>
            <a:r>
              <a:rPr lang="en-GB" sz="2000" dirty="0">
                <a:solidFill>
                  <a:srgbClr val="984807"/>
                </a:solidFill>
              </a:rPr>
              <a:t> </a:t>
            </a:r>
          </a:p>
          <a:p>
            <a:r>
              <a:rPr lang="en-GB" sz="2000" dirty="0">
                <a:solidFill>
                  <a:srgbClr val="984807"/>
                </a:solidFill>
              </a:rPr>
              <a:t>1078:</a:t>
            </a:r>
          </a:p>
          <a:p>
            <a:r>
              <a:rPr lang="en-GB" sz="2000" dirty="0">
                <a:solidFill>
                  <a:srgbClr val="984807"/>
                </a:solidFill>
              </a:rPr>
              <a:t>St. Anselm, </a:t>
            </a:r>
            <a:r>
              <a:rPr lang="en-GB" sz="2000" i="1" dirty="0" err="1">
                <a:solidFill>
                  <a:srgbClr val="984807"/>
                </a:solidFill>
              </a:rPr>
              <a:t>Proslogion</a:t>
            </a:r>
            <a:r>
              <a:rPr lang="en-GB" sz="2000" dirty="0">
                <a:solidFill>
                  <a:srgbClr val="984807"/>
                </a:solidFill>
              </a:rPr>
              <a:t> (</a:t>
            </a:r>
            <a:r>
              <a:rPr lang="en-GB" sz="2000" i="1" dirty="0">
                <a:solidFill>
                  <a:srgbClr val="984807"/>
                </a:solidFill>
              </a:rPr>
              <a:t>Discourse on the Existence of God</a:t>
            </a:r>
            <a:r>
              <a:rPr lang="en-GB" sz="2000" dirty="0">
                <a:solidFill>
                  <a:srgbClr val="984807"/>
                </a:solidFill>
              </a:rPr>
              <a:t>)</a:t>
            </a:r>
          </a:p>
          <a:p>
            <a:r>
              <a:rPr lang="en-GB" sz="2000" dirty="0">
                <a:solidFill>
                  <a:srgbClr val="984807"/>
                </a:solidFill>
              </a:rPr>
              <a:t> </a:t>
            </a:r>
          </a:p>
          <a:p>
            <a:r>
              <a:rPr lang="en-GB" sz="2000" dirty="0">
                <a:solidFill>
                  <a:srgbClr val="984807"/>
                </a:solidFill>
              </a:rPr>
              <a:t> “that than which nothing greater can be conceived”</a:t>
            </a:r>
          </a:p>
          <a:p>
            <a:endParaRPr lang="en-US" dirty="0"/>
          </a:p>
        </p:txBody>
      </p:sp>
    </p:spTree>
    <p:extLst>
      <p:ext uri="{BB962C8B-B14F-4D97-AF65-F5344CB8AC3E}">
        <p14:creationId xmlns:p14="http://schemas.microsoft.com/office/powerpoint/2010/main" val="11826534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32656"/>
            <a:ext cx="8229600" cy="5793507"/>
          </a:xfrm>
        </p:spPr>
        <p:txBody>
          <a:bodyPr>
            <a:normAutofit lnSpcReduction="10000"/>
          </a:bodyPr>
          <a:lstStyle/>
          <a:p>
            <a:r>
              <a:rPr lang="en-GB" sz="2000" dirty="0">
                <a:solidFill>
                  <a:srgbClr val="984807"/>
                </a:solidFill>
              </a:rPr>
              <a:t>“</a:t>
            </a:r>
            <a:r>
              <a:rPr lang="en-GB" sz="2000" b="1" dirty="0">
                <a:solidFill>
                  <a:srgbClr val="984807"/>
                </a:solidFill>
              </a:rPr>
              <a:t>Ontological argument</a:t>
            </a:r>
            <a:r>
              <a:rPr lang="en-GB" sz="2000" dirty="0">
                <a:solidFill>
                  <a:srgbClr val="984807"/>
                </a:solidFill>
              </a:rPr>
              <a:t>, Argument that proceeds from the idea of God to the reality of God. It was first clearly formulated by St. Anselm in his </a:t>
            </a:r>
            <a:r>
              <a:rPr lang="en-GB" sz="2000" i="1" dirty="0" err="1">
                <a:solidFill>
                  <a:srgbClr val="984807"/>
                </a:solidFill>
              </a:rPr>
              <a:t>Proslogion</a:t>
            </a:r>
            <a:r>
              <a:rPr lang="en-GB" sz="2000" dirty="0">
                <a:solidFill>
                  <a:srgbClr val="984807"/>
                </a:solidFill>
              </a:rPr>
              <a:t> (1077–78); a later famous version is given by René Descartes. Anselm began with the concept of God as that than which nothing greater can be conceived. To think of such a being as existing only in thought and not also in reality involves a contradiction, since a being that lacks real existence is not a being than which none greater can be conceived. A yet greater being would be one with the further attribute of existence. Thus the </a:t>
            </a:r>
            <a:r>
              <a:rPr lang="en-GB" sz="2000" dirty="0" err="1">
                <a:solidFill>
                  <a:srgbClr val="984807"/>
                </a:solidFill>
              </a:rPr>
              <a:t>unsurpassably</a:t>
            </a:r>
            <a:r>
              <a:rPr lang="en-GB" sz="2000" dirty="0">
                <a:solidFill>
                  <a:srgbClr val="984807"/>
                </a:solidFill>
              </a:rPr>
              <a:t> perfect being must exist; otherwise it would not be </a:t>
            </a:r>
            <a:r>
              <a:rPr lang="en-GB" sz="2000" dirty="0" err="1">
                <a:solidFill>
                  <a:srgbClr val="984807"/>
                </a:solidFill>
              </a:rPr>
              <a:t>unsurpassably</a:t>
            </a:r>
            <a:r>
              <a:rPr lang="en-GB" sz="2000" dirty="0">
                <a:solidFill>
                  <a:srgbClr val="984807"/>
                </a:solidFill>
              </a:rPr>
              <a:t> perfect. This is among the most discussed and contested arguments in the history of thought” (</a:t>
            </a:r>
            <a:r>
              <a:rPr lang="en-GB" sz="2000" dirty="0" err="1">
                <a:solidFill>
                  <a:srgbClr val="984807"/>
                </a:solidFill>
              </a:rPr>
              <a:t>encyclopaedia.com</a:t>
            </a:r>
            <a:r>
              <a:rPr lang="en-GB" sz="2000" dirty="0">
                <a:solidFill>
                  <a:srgbClr val="984807"/>
                </a:solidFill>
              </a:rPr>
              <a:t>).</a:t>
            </a:r>
          </a:p>
          <a:p>
            <a:endParaRPr lang="en-GB" sz="2000" dirty="0">
              <a:solidFill>
                <a:srgbClr val="984807"/>
              </a:solidFill>
            </a:endParaRPr>
          </a:p>
          <a:p>
            <a:r>
              <a:rPr lang="en-GB" sz="2000" dirty="0">
                <a:solidFill>
                  <a:srgbClr val="984807"/>
                </a:solidFill>
              </a:rPr>
              <a:t>“Ontological arguments are arguments, for the conclusion that God exists, from premises which are supposed to derive from some source other than observation of the world—e.g., from reason alone. In other words, ontological arguments are arguments from nothing but analytic, </a:t>
            </a:r>
            <a:r>
              <a:rPr lang="en-GB" sz="2000" i="1" dirty="0">
                <a:solidFill>
                  <a:srgbClr val="984807"/>
                </a:solidFill>
              </a:rPr>
              <a:t>a priori </a:t>
            </a:r>
            <a:r>
              <a:rPr lang="en-GB" sz="2000" dirty="0">
                <a:solidFill>
                  <a:srgbClr val="984807"/>
                </a:solidFill>
              </a:rPr>
              <a:t>and necessary premises to the conclusion that God exists” (SEP)</a:t>
            </a:r>
          </a:p>
          <a:p>
            <a:endParaRPr lang="en-US" sz="2000" dirty="0"/>
          </a:p>
        </p:txBody>
      </p:sp>
    </p:spTree>
    <p:extLst>
      <p:ext uri="{BB962C8B-B14F-4D97-AF65-F5344CB8AC3E}">
        <p14:creationId xmlns:p14="http://schemas.microsoft.com/office/powerpoint/2010/main" val="16675979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865515"/>
          </a:xfrm>
        </p:spPr>
        <p:txBody>
          <a:bodyPr>
            <a:normAutofit lnSpcReduction="10000"/>
          </a:bodyPr>
          <a:lstStyle/>
          <a:p>
            <a:r>
              <a:rPr lang="en-GB" sz="2000" dirty="0">
                <a:solidFill>
                  <a:srgbClr val="984807"/>
                </a:solidFill>
              </a:rPr>
              <a:t>“The first, and best-known, ontological argument was proposed by St. Anselm of Canterbury in the 11th. century C.E. In his </a:t>
            </a:r>
            <a:r>
              <a:rPr lang="en-GB" sz="2000" i="1" dirty="0" err="1">
                <a:solidFill>
                  <a:srgbClr val="984807"/>
                </a:solidFill>
              </a:rPr>
              <a:t>Proslogion</a:t>
            </a:r>
            <a:r>
              <a:rPr lang="en-GB" sz="2000" dirty="0">
                <a:solidFill>
                  <a:srgbClr val="984807"/>
                </a:solidFill>
              </a:rPr>
              <a:t>, St. Anselm claims to derive the existence of God from the concept of a </a:t>
            </a:r>
            <a:r>
              <a:rPr lang="en-GB" sz="2000" i="1" dirty="0">
                <a:solidFill>
                  <a:srgbClr val="984807"/>
                </a:solidFill>
              </a:rPr>
              <a:t>being than which no greater can be conceived</a:t>
            </a:r>
            <a:r>
              <a:rPr lang="en-GB" sz="2000" dirty="0">
                <a:solidFill>
                  <a:srgbClr val="984807"/>
                </a:solidFill>
              </a:rPr>
              <a:t>. St. Anselm reasoned that, if such a being fails to exist, then a greater being—namely, a </a:t>
            </a:r>
            <a:r>
              <a:rPr lang="en-GB" sz="2000" i="1" dirty="0">
                <a:solidFill>
                  <a:srgbClr val="984807"/>
                </a:solidFill>
              </a:rPr>
              <a:t>being than which no greater can be conceived, and which exists</a:t>
            </a:r>
            <a:r>
              <a:rPr lang="en-GB" sz="2000" dirty="0">
                <a:solidFill>
                  <a:srgbClr val="984807"/>
                </a:solidFill>
              </a:rPr>
              <a:t>—can be conceived. But this would be absurd: nothing can be greater than a being than which no greater can be conceived. So a being than which no greater can be conceived—i.e., God—exists” (SEP).</a:t>
            </a:r>
          </a:p>
          <a:p>
            <a:endParaRPr lang="en-US" sz="2000" dirty="0" smtClean="0"/>
          </a:p>
          <a:p>
            <a:endParaRPr lang="en-US" sz="2000" dirty="0"/>
          </a:p>
          <a:p>
            <a:pPr marL="0" indent="0" algn="ctr">
              <a:buNone/>
            </a:pPr>
            <a:r>
              <a:rPr lang="en-GB" sz="3600" dirty="0">
                <a:solidFill>
                  <a:srgbClr val="984807"/>
                </a:solidFill>
              </a:rPr>
              <a:t>Have to believe in the existence of God, so the argument is problematic.  </a:t>
            </a:r>
            <a:endParaRPr lang="en-GB" sz="3600" b="1" dirty="0">
              <a:solidFill>
                <a:srgbClr val="984807"/>
              </a:solidFill>
            </a:endParaRPr>
          </a:p>
          <a:p>
            <a:endParaRPr lang="en-US" sz="2000" dirty="0"/>
          </a:p>
        </p:txBody>
      </p:sp>
    </p:spTree>
    <p:extLst>
      <p:ext uri="{BB962C8B-B14F-4D97-AF65-F5344CB8AC3E}">
        <p14:creationId xmlns:p14="http://schemas.microsoft.com/office/powerpoint/2010/main" val="9723646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solidFill>
                  <a:srgbClr val="984807"/>
                </a:solidFill>
              </a:rPr>
              <a:t>The Cosmological </a:t>
            </a:r>
            <a:r>
              <a:rPr lang="en-GB" sz="3600" dirty="0" smtClean="0">
                <a:solidFill>
                  <a:srgbClr val="984807"/>
                </a:solidFill>
              </a:rPr>
              <a:t>Argument</a:t>
            </a:r>
            <a:endParaRPr lang="en-US" sz="3600" dirty="0">
              <a:solidFill>
                <a:srgbClr val="984807"/>
              </a:solidFill>
            </a:endParaRPr>
          </a:p>
        </p:txBody>
      </p:sp>
      <p:sp>
        <p:nvSpPr>
          <p:cNvPr id="3" name="Content Placeholder 2"/>
          <p:cNvSpPr>
            <a:spLocks noGrp="1"/>
          </p:cNvSpPr>
          <p:nvPr>
            <p:ph idx="1"/>
          </p:nvPr>
        </p:nvSpPr>
        <p:spPr/>
        <p:txBody>
          <a:bodyPr/>
          <a:lstStyle/>
          <a:p>
            <a:r>
              <a:rPr lang="en-GB" sz="2000" dirty="0">
                <a:solidFill>
                  <a:srgbClr val="984807"/>
                </a:solidFill>
              </a:rPr>
              <a:t>First cause.</a:t>
            </a:r>
          </a:p>
          <a:p>
            <a:pPr marL="0" indent="0">
              <a:buNone/>
            </a:pPr>
            <a:r>
              <a:rPr lang="en-GB" sz="2000" dirty="0">
                <a:solidFill>
                  <a:srgbClr val="984807"/>
                </a:solidFill>
              </a:rPr>
              <a:t> </a:t>
            </a:r>
          </a:p>
          <a:p>
            <a:r>
              <a:rPr lang="en-GB" sz="2000" dirty="0">
                <a:solidFill>
                  <a:srgbClr val="984807"/>
                </a:solidFill>
              </a:rPr>
              <a:t>“The cosmological argument is less a particular argument than an argument type. It uses a general pattern of argumentation (</a:t>
            </a:r>
            <a:r>
              <a:rPr lang="en-GB" sz="2000" i="1" dirty="0">
                <a:solidFill>
                  <a:srgbClr val="984807"/>
                </a:solidFill>
              </a:rPr>
              <a:t>logos</a:t>
            </a:r>
            <a:r>
              <a:rPr lang="en-GB" sz="2000" dirty="0">
                <a:solidFill>
                  <a:srgbClr val="984807"/>
                </a:solidFill>
              </a:rPr>
              <a:t>) that makes an inference from particular alleged facts about the universe (</a:t>
            </a:r>
            <a:r>
              <a:rPr lang="en-GB" sz="2000" i="1" dirty="0">
                <a:solidFill>
                  <a:srgbClr val="984807"/>
                </a:solidFill>
              </a:rPr>
              <a:t>cosmos</a:t>
            </a:r>
            <a:r>
              <a:rPr lang="en-GB" sz="2000" dirty="0">
                <a:solidFill>
                  <a:srgbClr val="984807"/>
                </a:solidFill>
              </a:rPr>
              <a:t>) to the existence of a unique being, generally identified with or referred to as God” (SEP).</a:t>
            </a:r>
          </a:p>
          <a:p>
            <a:pPr marL="0" indent="0">
              <a:buNone/>
            </a:pPr>
            <a:endParaRPr lang="en-GB" sz="2000" dirty="0">
              <a:solidFill>
                <a:srgbClr val="984807"/>
              </a:solidFill>
            </a:endParaRPr>
          </a:p>
          <a:p>
            <a:r>
              <a:rPr lang="en-GB" sz="2000" dirty="0">
                <a:solidFill>
                  <a:srgbClr val="984807"/>
                </a:solidFill>
              </a:rPr>
              <a:t>“…that a first or sustaining cause, a necessary being, an unmoved mover, or a personal being (God) exists that caused and/or sustains the universe”.</a:t>
            </a:r>
          </a:p>
          <a:p>
            <a:pPr marL="0" indent="0">
              <a:buNone/>
            </a:pPr>
            <a:endParaRPr lang="en-GB" sz="2000" dirty="0">
              <a:solidFill>
                <a:srgbClr val="984807"/>
              </a:solidFill>
            </a:endParaRPr>
          </a:p>
          <a:p>
            <a:r>
              <a:rPr lang="en-GB" sz="2000" dirty="0">
                <a:solidFill>
                  <a:srgbClr val="984807"/>
                </a:solidFill>
              </a:rPr>
              <a:t>Why is there something not nothing?</a:t>
            </a:r>
            <a:r>
              <a:rPr lang="en-GB" sz="2000" dirty="0">
                <a:solidFill>
                  <a:srgbClr val="984807"/>
                </a:solidFill>
              </a:rPr>
              <a:t> </a:t>
            </a:r>
            <a:endParaRPr lang="en-US" sz="2000" dirty="0">
              <a:solidFill>
                <a:srgbClr val="984807"/>
              </a:solidFill>
            </a:endParaRPr>
          </a:p>
        </p:txBody>
      </p:sp>
    </p:spTree>
    <p:extLst>
      <p:ext uri="{BB962C8B-B14F-4D97-AF65-F5344CB8AC3E}">
        <p14:creationId xmlns:p14="http://schemas.microsoft.com/office/powerpoint/2010/main" val="12864515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20688"/>
            <a:ext cx="8229600" cy="5505475"/>
          </a:xfrm>
        </p:spPr>
        <p:txBody>
          <a:bodyPr/>
          <a:lstStyle/>
          <a:p>
            <a:pPr marL="0" indent="0">
              <a:buNone/>
            </a:pPr>
            <a:endParaRPr lang="en-GB" dirty="0"/>
          </a:p>
          <a:p>
            <a:r>
              <a:rPr lang="en-GB" sz="2000" dirty="0">
                <a:solidFill>
                  <a:srgbClr val="984807"/>
                </a:solidFill>
              </a:rPr>
              <a:t>“</a:t>
            </a:r>
            <a:r>
              <a:rPr lang="en-GB" sz="2000" b="1" dirty="0">
                <a:solidFill>
                  <a:srgbClr val="984807"/>
                </a:solidFill>
              </a:rPr>
              <a:t>Cosmological argument</a:t>
            </a:r>
            <a:r>
              <a:rPr lang="en-GB" sz="2000" dirty="0">
                <a:solidFill>
                  <a:srgbClr val="984807"/>
                </a:solidFill>
              </a:rPr>
              <a:t>, </a:t>
            </a:r>
            <a:r>
              <a:rPr lang="en-GB" sz="2000" dirty="0" smtClean="0">
                <a:solidFill>
                  <a:srgbClr val="984807"/>
                </a:solidFill>
              </a:rPr>
              <a:t>Form of argument used in natural theology to prove the existence of God. Thomas Aquinas, in his </a:t>
            </a:r>
            <a:r>
              <a:rPr lang="en-GB" sz="2000" i="1" dirty="0" smtClean="0">
                <a:solidFill>
                  <a:srgbClr val="984807"/>
                </a:solidFill>
              </a:rPr>
              <a:t>Summa </a:t>
            </a:r>
            <a:r>
              <a:rPr lang="en-GB" sz="2000" i="1" dirty="0" err="1" smtClean="0">
                <a:solidFill>
                  <a:srgbClr val="984807"/>
                </a:solidFill>
              </a:rPr>
              <a:t>theologiae</a:t>
            </a:r>
            <a:r>
              <a:rPr lang="en-GB" sz="2000" dirty="0" smtClean="0">
                <a:solidFill>
                  <a:srgbClr val="984807"/>
                </a:solidFill>
              </a:rPr>
              <a:t>, presented two versions of the cosmological argument: the first-cause argument and the argument from contingency. The first-cause argument begins with the fact that there is change in the world, and a change is always the effect of some cause or causes. Each cause is itself the effect of a further cause or set of causes; this chain moves in a series that either never ends or is completed by a first cause, which must </a:t>
            </a:r>
            <a:r>
              <a:rPr lang="en-GB" sz="2000" dirty="0">
                <a:solidFill>
                  <a:srgbClr val="984807"/>
                </a:solidFill>
              </a:rPr>
              <a:t>be of a radically different nature in that it is not itself caused. Such a first cause is an important aspect, though not the entirety, of what Christianity means by God. The argument from contingency follows by another route a similar basic movement of thought from the nature of the world to its ultimate ground” (Encyclopaedia Britannica</a:t>
            </a:r>
            <a:r>
              <a:rPr lang="en-GB" sz="2000" dirty="0" smtClean="0">
                <a:solidFill>
                  <a:srgbClr val="984807"/>
                </a:solidFill>
              </a:rPr>
              <a:t>)”.</a:t>
            </a:r>
            <a:endParaRPr lang="en-GB" sz="2000" dirty="0">
              <a:solidFill>
                <a:srgbClr val="984807"/>
              </a:solidFill>
            </a:endParaRPr>
          </a:p>
          <a:p>
            <a:endParaRPr lang="en-US" dirty="0"/>
          </a:p>
        </p:txBody>
      </p:sp>
    </p:spTree>
    <p:extLst>
      <p:ext uri="{BB962C8B-B14F-4D97-AF65-F5344CB8AC3E}">
        <p14:creationId xmlns:p14="http://schemas.microsoft.com/office/powerpoint/2010/main" val="4848976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984807"/>
                </a:solidFill>
              </a:rPr>
              <a:t>The Teleological </a:t>
            </a:r>
            <a:r>
              <a:rPr lang="en-GB" dirty="0" smtClean="0">
                <a:solidFill>
                  <a:srgbClr val="984807"/>
                </a:solidFill>
              </a:rPr>
              <a:t>Argument</a:t>
            </a:r>
            <a:endParaRPr lang="en-US" dirty="0">
              <a:solidFill>
                <a:srgbClr val="984807"/>
              </a:solidFill>
            </a:endParaRPr>
          </a:p>
        </p:txBody>
      </p:sp>
      <p:sp>
        <p:nvSpPr>
          <p:cNvPr id="3" name="Content Placeholder 2"/>
          <p:cNvSpPr>
            <a:spLocks noGrp="1"/>
          </p:cNvSpPr>
          <p:nvPr>
            <p:ph idx="1"/>
          </p:nvPr>
        </p:nvSpPr>
        <p:spPr/>
        <p:txBody>
          <a:bodyPr>
            <a:normAutofit lnSpcReduction="10000"/>
          </a:bodyPr>
          <a:lstStyle/>
          <a:p>
            <a:r>
              <a:rPr lang="en-GB" sz="2000" dirty="0">
                <a:solidFill>
                  <a:srgbClr val="984807"/>
                </a:solidFill>
              </a:rPr>
              <a:t>Argument from design</a:t>
            </a:r>
          </a:p>
          <a:p>
            <a:r>
              <a:rPr lang="en-GB" sz="2000" dirty="0">
                <a:solidFill>
                  <a:srgbClr val="984807"/>
                </a:solidFill>
              </a:rPr>
              <a:t>“</a:t>
            </a:r>
            <a:r>
              <a:rPr lang="en-GB" sz="2000" b="1" dirty="0">
                <a:solidFill>
                  <a:srgbClr val="984807"/>
                </a:solidFill>
              </a:rPr>
              <a:t>Argument from design</a:t>
            </a:r>
            <a:r>
              <a:rPr lang="en-GB" sz="2000" dirty="0">
                <a:solidFill>
                  <a:srgbClr val="984807"/>
                </a:solidFill>
              </a:rPr>
              <a:t>, or </a:t>
            </a:r>
            <a:r>
              <a:rPr lang="en-GB" sz="2000" b="1" dirty="0">
                <a:solidFill>
                  <a:srgbClr val="984807"/>
                </a:solidFill>
              </a:rPr>
              <a:t>teleological argument</a:t>
            </a:r>
            <a:r>
              <a:rPr lang="en-GB" sz="2000" dirty="0">
                <a:solidFill>
                  <a:srgbClr val="984807"/>
                </a:solidFill>
              </a:rPr>
              <a:t>, Argument for the existence of God. According to one version, the universe as a whole is like a machine; machines have intelligent designers; like effects have like causes; therefore, the universe as a whole has an intelligent designer, which is God. The argument was propounded by medieval Christian thinkers, especially St. Thomas Aquinas, and was developed in great detail in the 17th and 18th centuries by writers such as Samuel Clarke (1675–1729) and William Paley. It was powerfully criticized by David Hume in his </a:t>
            </a:r>
            <a:r>
              <a:rPr lang="en-GB" sz="2000" i="1" dirty="0">
                <a:solidFill>
                  <a:srgbClr val="984807"/>
                </a:solidFill>
              </a:rPr>
              <a:t>Dialogues Concerning Natural Religion</a:t>
            </a:r>
            <a:r>
              <a:rPr lang="en-GB" sz="2000" dirty="0">
                <a:solidFill>
                  <a:srgbClr val="984807"/>
                </a:solidFill>
              </a:rPr>
              <a:t>. Immanuel Kant also rejected the argument. In the late 20th century the argument was revived as the doctrine of intelligent design. </a:t>
            </a:r>
            <a:r>
              <a:rPr lang="en-GB" sz="2000" i="1" dirty="0">
                <a:solidFill>
                  <a:srgbClr val="984807"/>
                </a:solidFill>
              </a:rPr>
              <a:t>See also</a:t>
            </a:r>
            <a:r>
              <a:rPr lang="en-GB" sz="2000" dirty="0">
                <a:solidFill>
                  <a:srgbClr val="984807"/>
                </a:solidFill>
              </a:rPr>
              <a:t> creationism” (Encyclopaedia Britannica).</a:t>
            </a:r>
          </a:p>
          <a:p>
            <a:endParaRPr lang="en-US" sz="2000" dirty="0"/>
          </a:p>
        </p:txBody>
      </p:sp>
    </p:spTree>
    <p:extLst>
      <p:ext uri="{BB962C8B-B14F-4D97-AF65-F5344CB8AC3E}">
        <p14:creationId xmlns:p14="http://schemas.microsoft.com/office/powerpoint/2010/main" val="3035025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12776"/>
            <a:ext cx="8229600" cy="4713387"/>
          </a:xfrm>
        </p:spPr>
        <p:txBody>
          <a:bodyPr/>
          <a:lstStyle/>
          <a:p>
            <a:r>
              <a:rPr lang="en-GB" sz="2000" dirty="0">
                <a:solidFill>
                  <a:srgbClr val="984807"/>
                </a:solidFill>
              </a:rPr>
              <a:t>“Some phenomena within nature exhibit such exquisiteness of structure, function or interconnectedness that many people have found it natural—if not inescapable—to see a deliberative and directive mind behind those phenomena. The mind in question, being prior to nature itself, is typically taken to be supernatural. Philosophically inclined thinkers have both historically and at present </a:t>
            </a:r>
            <a:r>
              <a:rPr lang="en-GB" sz="2000" dirty="0" err="1">
                <a:solidFill>
                  <a:srgbClr val="984807"/>
                </a:solidFill>
              </a:rPr>
              <a:t>labored</a:t>
            </a:r>
            <a:r>
              <a:rPr lang="en-GB" sz="2000" dirty="0">
                <a:solidFill>
                  <a:srgbClr val="984807"/>
                </a:solidFill>
              </a:rPr>
              <a:t> to shape the relevant intuition into a more formal, logically rigorous inference. The resultant theistic arguments, in their various logical forms, share a focus on plan, purpose, intention and design, and are thus classified as teleological arguments (or, frequently, as arguments from or to design)” (SEP).</a:t>
            </a:r>
          </a:p>
          <a:p>
            <a:endParaRPr lang="en-US" sz="2000" dirty="0"/>
          </a:p>
        </p:txBody>
      </p:sp>
    </p:spTree>
    <p:extLst>
      <p:ext uri="{BB962C8B-B14F-4D97-AF65-F5344CB8AC3E}">
        <p14:creationId xmlns:p14="http://schemas.microsoft.com/office/powerpoint/2010/main" val="8975786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solidFill>
                  <a:srgbClr val="984807"/>
                </a:solidFill>
              </a:rPr>
              <a:t>The Argument from Morality </a:t>
            </a:r>
            <a:endParaRPr lang="en-US" sz="3200" dirty="0">
              <a:solidFill>
                <a:srgbClr val="984807"/>
              </a:solidFill>
            </a:endParaRPr>
          </a:p>
        </p:txBody>
      </p:sp>
      <p:sp>
        <p:nvSpPr>
          <p:cNvPr id="3" name="Content Placeholder 2"/>
          <p:cNvSpPr>
            <a:spLocks noGrp="1"/>
          </p:cNvSpPr>
          <p:nvPr>
            <p:ph idx="1"/>
          </p:nvPr>
        </p:nvSpPr>
        <p:spPr>
          <a:xfrm>
            <a:off x="457200" y="2204864"/>
            <a:ext cx="8229600" cy="3921299"/>
          </a:xfrm>
        </p:spPr>
        <p:txBody>
          <a:bodyPr/>
          <a:lstStyle/>
          <a:p>
            <a:r>
              <a:rPr lang="en-GB" sz="2000" dirty="0">
                <a:solidFill>
                  <a:srgbClr val="984807"/>
                </a:solidFill>
              </a:rPr>
              <a:t>“Moral arguments for God’s existence form a diverse family of arguments that reason from some feature of morality or the moral life to the existence of God, usually understood as a morally good creator of the universe. Moral arguments are both important and interesting. They are interesting because evaluating their soundness requires attention to practically every important philosophical issue dealt with in </a:t>
            </a:r>
            <a:r>
              <a:rPr lang="en-GB" sz="2000" dirty="0" err="1">
                <a:solidFill>
                  <a:srgbClr val="984807"/>
                </a:solidFill>
              </a:rPr>
              <a:t>metaethics</a:t>
            </a:r>
            <a:r>
              <a:rPr lang="en-GB" sz="2000" dirty="0">
                <a:solidFill>
                  <a:srgbClr val="984807"/>
                </a:solidFill>
              </a:rPr>
              <a:t>. They are important because of their prominence in popular apologetic arguments for religious belief” (SEP).</a:t>
            </a:r>
            <a:endParaRPr lang="en-GB" sz="2000" b="1" dirty="0">
              <a:solidFill>
                <a:srgbClr val="984807"/>
              </a:solidFill>
            </a:endParaRPr>
          </a:p>
          <a:p>
            <a:endParaRPr lang="en-US" dirty="0"/>
          </a:p>
        </p:txBody>
      </p:sp>
    </p:spTree>
    <p:extLst>
      <p:ext uri="{BB962C8B-B14F-4D97-AF65-F5344CB8AC3E}">
        <p14:creationId xmlns:p14="http://schemas.microsoft.com/office/powerpoint/2010/main" val="38252869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984807"/>
                </a:solidFill>
              </a:rPr>
              <a:t>Quotations from</a:t>
            </a:r>
            <a:r>
              <a:rPr lang="mr-IN" dirty="0" smtClean="0">
                <a:solidFill>
                  <a:srgbClr val="984807"/>
                </a:solidFill>
              </a:rPr>
              <a:t>…</a:t>
            </a:r>
            <a:endParaRPr lang="en-US" dirty="0">
              <a:solidFill>
                <a:srgbClr val="984807"/>
              </a:solidFill>
            </a:endParaRPr>
          </a:p>
        </p:txBody>
      </p:sp>
      <p:sp>
        <p:nvSpPr>
          <p:cNvPr id="3" name="Content Placeholder 2"/>
          <p:cNvSpPr>
            <a:spLocks noGrp="1"/>
          </p:cNvSpPr>
          <p:nvPr>
            <p:ph idx="1"/>
          </p:nvPr>
        </p:nvSpPr>
        <p:spPr/>
        <p:txBody>
          <a:bodyPr/>
          <a:lstStyle/>
          <a:p>
            <a:pPr lvl="0"/>
            <a:r>
              <a:rPr lang="en-GB" sz="2000" dirty="0" err="1">
                <a:solidFill>
                  <a:srgbClr val="984807"/>
                </a:solidFill>
              </a:rPr>
              <a:t>Oppy</a:t>
            </a:r>
            <a:r>
              <a:rPr lang="en-GB" sz="2000" dirty="0">
                <a:solidFill>
                  <a:srgbClr val="984807"/>
                </a:solidFill>
              </a:rPr>
              <a:t>, Graham, "Ontological Arguments", </a:t>
            </a:r>
            <a:r>
              <a:rPr lang="en-GB" sz="2000" i="1" dirty="0">
                <a:solidFill>
                  <a:srgbClr val="984807"/>
                </a:solidFill>
              </a:rPr>
              <a:t>The Stanford </a:t>
            </a:r>
            <a:r>
              <a:rPr lang="en-GB" sz="2000" i="1" dirty="0" err="1">
                <a:solidFill>
                  <a:srgbClr val="984807"/>
                </a:solidFill>
              </a:rPr>
              <a:t>Encyclopedia</a:t>
            </a:r>
            <a:r>
              <a:rPr lang="en-GB" sz="2000" i="1" dirty="0">
                <a:solidFill>
                  <a:srgbClr val="984807"/>
                </a:solidFill>
              </a:rPr>
              <a:t> of Philosophy </a:t>
            </a:r>
            <a:r>
              <a:rPr lang="en-GB" sz="2000" dirty="0">
                <a:solidFill>
                  <a:srgbClr val="984807"/>
                </a:solidFill>
              </a:rPr>
              <a:t>(Summer 2017 Edition), Edward N. </a:t>
            </a:r>
            <a:r>
              <a:rPr lang="en-GB" sz="2000" dirty="0" err="1">
                <a:solidFill>
                  <a:srgbClr val="984807"/>
                </a:solidFill>
              </a:rPr>
              <a:t>Zalta</a:t>
            </a:r>
            <a:r>
              <a:rPr lang="en-GB" sz="2000" dirty="0">
                <a:solidFill>
                  <a:srgbClr val="984807"/>
                </a:solidFill>
              </a:rPr>
              <a:t> (ed.), URL = &lt;https://</a:t>
            </a:r>
            <a:r>
              <a:rPr lang="en-GB" sz="2000" dirty="0" err="1">
                <a:solidFill>
                  <a:srgbClr val="984807"/>
                </a:solidFill>
              </a:rPr>
              <a:t>plato.stanford.edu</a:t>
            </a:r>
            <a:r>
              <a:rPr lang="en-GB" sz="2000" dirty="0">
                <a:solidFill>
                  <a:srgbClr val="984807"/>
                </a:solidFill>
              </a:rPr>
              <a:t>/archives/sum2017/entries/ontological-arguments/&gt;. SEP</a:t>
            </a:r>
          </a:p>
          <a:p>
            <a:pPr marL="0" indent="0">
              <a:buNone/>
            </a:pPr>
            <a:endParaRPr lang="en-GB" sz="2000" dirty="0">
              <a:solidFill>
                <a:srgbClr val="984807"/>
              </a:solidFill>
            </a:endParaRPr>
          </a:p>
          <a:p>
            <a:pPr lvl="0"/>
            <a:r>
              <a:rPr lang="en-GB" sz="2000" dirty="0">
                <a:solidFill>
                  <a:srgbClr val="984807"/>
                </a:solidFill>
              </a:rPr>
              <a:t>Encyclopaedia Britannica online</a:t>
            </a:r>
          </a:p>
          <a:p>
            <a:endParaRPr lang="en-US" dirty="0"/>
          </a:p>
        </p:txBody>
      </p:sp>
    </p:spTree>
    <p:extLst>
      <p:ext uri="{BB962C8B-B14F-4D97-AF65-F5344CB8AC3E}">
        <p14:creationId xmlns:p14="http://schemas.microsoft.com/office/powerpoint/2010/main" val="15800785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cutiv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cutive">
      <a:majorFont>
        <a:latin typeface="Century Gothic"/>
        <a:ea typeface=""/>
        <a:cs typeface=""/>
        <a:font script="Jpan" typeface="ＭＳ ゴシック"/>
        <a:font script="Hang" typeface="HY중고딕"/>
        <a:font script="Hans" typeface="微软雅黑"/>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cutiv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Executive.thmx</Template>
  <TotalTime>921</TotalTime>
  <Words>1147</Words>
  <Application>Microsoft Macintosh PowerPoint</Application>
  <PresentationFormat>On-screen Show (4:3)</PresentationFormat>
  <Paragraphs>59</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Executive</vt:lpstr>
      <vt:lpstr>Atheism and non-Belief</vt:lpstr>
      <vt:lpstr>PowerPoint Presentation</vt:lpstr>
      <vt:lpstr>The Burden of Proof</vt:lpstr>
      <vt:lpstr>A Modern Take on Russell…</vt:lpstr>
      <vt:lpstr>Why I Am Not A Christian</vt:lpstr>
      <vt:lpstr>PowerPoint Presentation</vt:lpstr>
      <vt:lpstr>PowerPoint Presentation</vt:lpstr>
      <vt:lpstr>PowerPoint Presentation</vt:lpstr>
      <vt:lpstr>The Ontological Argument </vt:lpstr>
      <vt:lpstr>PowerPoint Presentation</vt:lpstr>
      <vt:lpstr>PowerPoint Presentation</vt:lpstr>
      <vt:lpstr>The Cosmological Argument</vt:lpstr>
      <vt:lpstr>PowerPoint Presentation</vt:lpstr>
      <vt:lpstr>The Teleological Argument</vt:lpstr>
      <vt:lpstr>PowerPoint Presentation</vt:lpstr>
      <vt:lpstr>The Argument from Morality </vt:lpstr>
      <vt:lpstr>Quotations from…</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Dawkins Debate</dc:title>
  <dc:creator>Family</dc:creator>
  <cp:lastModifiedBy>Sarah</cp:lastModifiedBy>
  <cp:revision>16</cp:revision>
  <dcterms:created xsi:type="dcterms:W3CDTF">2012-11-11T12:13:23Z</dcterms:created>
  <dcterms:modified xsi:type="dcterms:W3CDTF">2018-11-11T22:53:02Z</dcterms:modified>
</cp:coreProperties>
</file>