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258" r:id="rId3"/>
    <p:sldId id="259" r:id="rId4"/>
    <p:sldId id="260" r:id="rId5"/>
    <p:sldId id="262" r:id="rId6"/>
    <p:sldId id="263"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3/13/2022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3/13/2022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GB" sz="3600" dirty="0">
                <a:latin typeface="Arial" panose="020B0604020202020204" pitchFamily="34" charset="0"/>
                <a:ea typeface="Times New Roman" panose="02020603050405020304" pitchFamily="18" charset="0"/>
              </a:rPr>
              <a:t>How to solve a problem of staff absenteeism</a:t>
            </a:r>
            <a:r>
              <a:rPr lang="en-GB" sz="3600" dirty="0">
                <a:effectLst/>
                <a:latin typeface="Arial" panose="020B0604020202020204" pitchFamily="34" charset="0"/>
                <a:ea typeface="Times New Roman" panose="02020603050405020304" pitchFamily="18" charset="0"/>
              </a:rPr>
              <a:t> of Mid Cheshire Hospitals NHS Foundation Trust (MCHT)</a:t>
            </a:r>
            <a:endParaRPr lang="en-US" sz="3600"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4" y="4672738"/>
            <a:ext cx="6253317" cy="1783476"/>
          </a:xfrm>
        </p:spPr>
        <p:txBody>
          <a:bodyPr>
            <a:normAutofit lnSpcReduction="10000"/>
          </a:bodyPr>
          <a:lstStyle/>
          <a:p>
            <a:r>
              <a:rPr lang="en-US" sz="1400" u="sng" dirty="0">
                <a:solidFill>
                  <a:schemeClr val="tx1">
                    <a:lumMod val="85000"/>
                    <a:lumOff val="15000"/>
                  </a:schemeClr>
                </a:solidFill>
              </a:rPr>
              <a:t>JULIA PETRENCIKOVA</a:t>
            </a:r>
          </a:p>
          <a:p>
            <a:r>
              <a:rPr lang="en-US" sz="1400" u="sng" dirty="0">
                <a:solidFill>
                  <a:schemeClr val="tx1">
                    <a:lumMod val="85000"/>
                    <a:lumOff val="15000"/>
                  </a:schemeClr>
                </a:solidFill>
              </a:rPr>
              <a:t>2110746</a:t>
            </a:r>
          </a:p>
          <a:p>
            <a:r>
              <a:rPr lang="en-US" sz="1400" dirty="0">
                <a:solidFill>
                  <a:schemeClr val="tx1">
                    <a:lumMod val="85000"/>
                    <a:lumOff val="15000"/>
                  </a:schemeClr>
                </a:solidFill>
              </a:rPr>
              <a:t>Module: </a:t>
            </a:r>
            <a:r>
              <a:rPr lang="en-GB" sz="1400" b="0" i="0" dirty="0">
                <a:effectLst/>
                <a:hlinkClick r:id="rId2">
                  <a:extLst>
                    <a:ext uri="{A12FA001-AC4F-418D-AE19-62706E023703}">
                      <ahyp:hlinkClr xmlns:ahyp="http://schemas.microsoft.com/office/drawing/2018/hyperlinkcolor" val="tx"/>
                    </a:ext>
                  </a:extLst>
                </a:hlinkClick>
              </a:rPr>
              <a:t>Problem Solving and Decision Making (BMSW4004_BIRM)</a:t>
            </a:r>
          </a:p>
          <a:p>
            <a:r>
              <a:rPr lang="en-GB" sz="1400" b="0" i="0" dirty="0">
                <a:effectLst/>
                <a:hlinkClick r:id="rId2">
                  <a:extLst>
                    <a:ext uri="{A12FA001-AC4F-418D-AE19-62706E023703}">
                      <ahyp:hlinkClr xmlns:ahyp="http://schemas.microsoft.com/office/drawing/2018/hyperlinkcolor" val="tx"/>
                    </a:ext>
                  </a:extLst>
                </a:hlinkClick>
              </a:rPr>
              <a:t>LECTURER: CHIJIOKE UBA</a:t>
            </a:r>
          </a:p>
          <a:p>
            <a:endParaRPr lang="en-US" sz="1400" dirty="0">
              <a:solidFill>
                <a:schemeClr val="tx1">
                  <a:lumMod val="85000"/>
                  <a:lumOff val="15000"/>
                </a:schemeClr>
              </a:solidFill>
            </a:endParaRPr>
          </a:p>
          <a:p>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r>
              <a:rPr lang="en-US" sz="4800" i="1" dirty="0">
                <a:solidFill>
                  <a:srgbClr val="FFFFFF"/>
                </a:solidFill>
              </a:rPr>
              <a:t>Your best quote that reflects your approach… “It’s one small step for man, one giant leap for mankind.”</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a:solidFill>
                  <a:srgbClr val="FFFFFF"/>
                </a:solidFill>
              </a:rPr>
              <a:t>- Neil Armstrong</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209E1-A0D7-4300-8AB4-58C61313842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nature and impact of staff absenteeism</a:t>
            </a:r>
          </a:p>
        </p:txBody>
      </p:sp>
      <p:sp>
        <p:nvSpPr>
          <p:cNvPr id="4" name="Content Placeholder 3">
            <a:extLst>
              <a:ext uri="{FF2B5EF4-FFF2-40B4-BE49-F238E27FC236}">
                <a16:creationId xmlns:a16="http://schemas.microsoft.com/office/drawing/2014/main" id="{92999B40-7D84-4CFB-B623-DC5FAFF1C8BE}"/>
              </a:ext>
            </a:extLst>
          </p:cNvPr>
          <p:cNvSpPr>
            <a:spLocks noGrp="1"/>
          </p:cNvSpPr>
          <p:nvPr>
            <p:ph idx="1"/>
          </p:nvPr>
        </p:nvSpPr>
        <p:spPr/>
        <p:txBody>
          <a:bodyPr>
            <a:normAutofit lnSpcReduction="10000"/>
          </a:bodyPr>
          <a:lstStyle/>
          <a:p>
            <a:r>
              <a:rPr lang="en-GB" sz="2000" b="1" dirty="0"/>
              <a:t>Nature and scope of the problem:</a:t>
            </a:r>
          </a:p>
          <a:p>
            <a:pPr>
              <a:buFontTx/>
              <a:buChar char="-"/>
            </a:pPr>
            <a:r>
              <a:rPr lang="en-GB" sz="2000" dirty="0"/>
              <a:t> Staff absenteeism increased steadily from 2007-to 2012</a:t>
            </a:r>
          </a:p>
          <a:p>
            <a:pPr>
              <a:buFontTx/>
              <a:buChar char="-"/>
            </a:pPr>
            <a:r>
              <a:rPr lang="en-GB" sz="2000" dirty="0"/>
              <a:t> Scope- NHS hospitals in the UK </a:t>
            </a:r>
          </a:p>
          <a:p>
            <a:r>
              <a:rPr lang="en-GB" sz="2000" b="1" dirty="0"/>
              <a:t>Impact of staff absenteeism</a:t>
            </a:r>
          </a:p>
          <a:p>
            <a:r>
              <a:rPr lang="en-GB" sz="2000" b="1" dirty="0"/>
              <a:t>- </a:t>
            </a:r>
            <a:r>
              <a:rPr lang="en-GB" sz="2000" dirty="0"/>
              <a:t>Absences due to sickness have an impact on the employee but also on the quality of services that the Trust provides through covering work, </a:t>
            </a:r>
            <a:r>
              <a:rPr lang="en-GB" sz="2000" b="1" dirty="0"/>
              <a:t>costs to business</a:t>
            </a:r>
            <a:r>
              <a:rPr lang="en-GB" sz="2000" dirty="0"/>
              <a:t> (</a:t>
            </a:r>
            <a:r>
              <a:rPr lang="en-GB" sz="2000" dirty="0">
                <a:effectLst/>
                <a:ea typeface="Times New Roman" panose="02020603050405020304" pitchFamily="18" charset="0"/>
              </a:rPr>
              <a:t>more than £1 million each year per percentage point)</a:t>
            </a:r>
            <a:r>
              <a:rPr lang="en-GB" sz="2000" dirty="0"/>
              <a:t> and reduction of frontline staff delivering frontline care which ultimately has an effect on staff motivation and morale</a:t>
            </a:r>
          </a:p>
          <a:p>
            <a:r>
              <a:rPr lang="en-GB" sz="2000" dirty="0"/>
              <a:t>- It affects waiting time for the treatment, delays treatment for the patient who really needs it </a:t>
            </a:r>
          </a:p>
          <a:p>
            <a:endParaRPr lang="en-GB" sz="1600" b="1" dirty="0"/>
          </a:p>
          <a:p>
            <a:endParaRPr lang="en-GB" sz="2400" b="1" dirty="0"/>
          </a:p>
        </p:txBody>
      </p:sp>
    </p:spTree>
    <p:extLst>
      <p:ext uri="{BB962C8B-B14F-4D97-AF65-F5344CB8AC3E}">
        <p14:creationId xmlns:p14="http://schemas.microsoft.com/office/powerpoint/2010/main" val="213522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5E809-D251-41CB-8F2D-E661B07A5237}"/>
              </a:ext>
            </a:extLst>
          </p:cNvPr>
          <p:cNvSpPr>
            <a:spLocks noGrp="1"/>
          </p:cNvSpPr>
          <p:nvPr>
            <p:ph type="title"/>
          </p:nvPr>
        </p:nvSpPr>
        <p:spPr/>
        <p:txBody>
          <a:bodyPr>
            <a:noAutofit/>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A PESTLE analysis of the factors contributing to the complex problem</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E5C6A3-D260-4F59-A6EB-8FEA7EAF398A}"/>
              </a:ext>
            </a:extLst>
          </p:cNvPr>
          <p:cNvSpPr>
            <a:spLocks noGrp="1"/>
          </p:cNvSpPr>
          <p:nvPr>
            <p:ph idx="1"/>
          </p:nvPr>
        </p:nvSpPr>
        <p:spPr/>
        <p:txBody>
          <a:bodyPr>
            <a:normAutofit lnSpcReduction="10000"/>
          </a:bodyPr>
          <a:lstStyle/>
          <a:p>
            <a:r>
              <a:rPr lang="en-GB" dirty="0"/>
              <a:t>- </a:t>
            </a:r>
            <a:r>
              <a:rPr lang="en-GB" b="1" dirty="0"/>
              <a:t>PESTLE is the framework </a:t>
            </a:r>
            <a:r>
              <a:rPr lang="en-GB" dirty="0"/>
              <a:t>used </a:t>
            </a:r>
            <a:r>
              <a:rPr lang="en-GB" b="1" dirty="0"/>
              <a:t>to identify the factors affecting the organisation from the outside</a:t>
            </a:r>
          </a:p>
          <a:p>
            <a:r>
              <a:rPr lang="en-GB" b="1" dirty="0"/>
              <a:t>- </a:t>
            </a:r>
            <a:r>
              <a:rPr lang="en-GB" dirty="0"/>
              <a:t>it would be difficult to know where to start without PESTLE, because </a:t>
            </a:r>
            <a:r>
              <a:rPr lang="en-GB" b="1" dirty="0"/>
              <a:t>organisations are affected     by many external factors</a:t>
            </a:r>
          </a:p>
          <a:p>
            <a:r>
              <a:rPr lang="en-GB" b="1" dirty="0"/>
              <a:t>- </a:t>
            </a:r>
            <a:r>
              <a:rPr lang="en-GB" dirty="0"/>
              <a:t>the term PESTLE has been used widely in the last 20+years</a:t>
            </a:r>
          </a:p>
          <a:p>
            <a:r>
              <a:rPr lang="en-GB" b="1" dirty="0"/>
              <a:t>- </a:t>
            </a:r>
            <a:r>
              <a:rPr lang="en-GB" dirty="0"/>
              <a:t>PESTLE is used at corporate levels by strategists</a:t>
            </a:r>
          </a:p>
          <a:p>
            <a:r>
              <a:rPr lang="en-GB" b="1" dirty="0"/>
              <a:t>- </a:t>
            </a:r>
            <a:r>
              <a:rPr lang="en-GB" dirty="0"/>
              <a:t>this technique focus on the external factors rather than solutions to identify the bigger picture of the problem</a:t>
            </a:r>
          </a:p>
          <a:p>
            <a:r>
              <a:rPr lang="en-GB" b="1" dirty="0"/>
              <a:t>-</a:t>
            </a:r>
            <a:r>
              <a:rPr lang="en-GB" dirty="0"/>
              <a:t>PESTLE stands for external factors, (P- Political, E- Economical, S- Social-Cultural, T- Technological, L- Legal, E- Environmental)</a:t>
            </a:r>
            <a:endParaRPr lang="en-GB" b="1" dirty="0"/>
          </a:p>
        </p:txBody>
      </p:sp>
    </p:spTree>
    <p:extLst>
      <p:ext uri="{BB962C8B-B14F-4D97-AF65-F5344CB8AC3E}">
        <p14:creationId xmlns:p14="http://schemas.microsoft.com/office/powerpoint/2010/main" val="4064629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1F67B-B47D-4921-9F4F-35F65A2D9E3F}"/>
              </a:ext>
            </a:extLst>
          </p:cNvPr>
          <p:cNvSpPr>
            <a:spLocks noGrp="1"/>
          </p:cNvSpPr>
          <p:nvPr>
            <p:ph type="title"/>
          </p:nvPr>
        </p:nvSpPr>
        <p:spPr>
          <a:xfrm>
            <a:off x="1097280" y="1"/>
            <a:ext cx="10058400" cy="1737360"/>
          </a:xfrm>
        </p:spPr>
        <p:txBody>
          <a:bodyPr>
            <a:normAutofit fontScale="90000"/>
          </a:bodyPr>
          <a:lstStyle/>
          <a:p>
            <a:r>
              <a:rPr lang="en-GB" sz="4800" dirty="0">
                <a:effectLst/>
                <a:latin typeface="Arial" panose="020B0604020202020204" pitchFamily="34" charset="0"/>
                <a:ea typeface="Times New Roman" panose="02020603050405020304" pitchFamily="18" charset="0"/>
              </a:rPr>
              <a:t>Mid Cheshire Hospitals NHS Foundation Trust (MCHT) staff absenteeism PESTLE analysis</a:t>
            </a:r>
            <a:endParaRPr lang="en-GB" dirty="0"/>
          </a:p>
        </p:txBody>
      </p:sp>
      <p:sp>
        <p:nvSpPr>
          <p:cNvPr id="3" name="Content Placeholder 2">
            <a:extLst>
              <a:ext uri="{FF2B5EF4-FFF2-40B4-BE49-F238E27FC236}">
                <a16:creationId xmlns:a16="http://schemas.microsoft.com/office/drawing/2014/main" id="{605E6634-1302-48A7-BCC2-E8B916F6066D}"/>
              </a:ext>
            </a:extLst>
          </p:cNvPr>
          <p:cNvSpPr>
            <a:spLocks noGrp="1"/>
          </p:cNvSpPr>
          <p:nvPr>
            <p:ph idx="1"/>
          </p:nvPr>
        </p:nvSpPr>
        <p:spPr>
          <a:xfrm>
            <a:off x="1097279" y="2108201"/>
            <a:ext cx="10208029" cy="4255654"/>
          </a:xfrm>
        </p:spPr>
        <p:txBody>
          <a:bodyPr>
            <a:normAutofit/>
          </a:bodyPr>
          <a:lstStyle/>
          <a:p>
            <a:r>
              <a:rPr lang="en-GB" b="1" dirty="0"/>
              <a:t>Political- </a:t>
            </a:r>
            <a:r>
              <a:rPr lang="en-GB" dirty="0"/>
              <a:t>Brexit highly affects the staff absenteeism due to staff shortage and further when the staff available is absent it leads to the nature of the problem, COVID rules( quarantine and staff to be vaccinated)</a:t>
            </a:r>
          </a:p>
          <a:p>
            <a:r>
              <a:rPr lang="en-GB" b="1" dirty="0"/>
              <a:t>Economical-</a:t>
            </a:r>
            <a:r>
              <a:rPr lang="en-GB" dirty="0"/>
              <a:t> National minimum wage, Unemployment rates are low, The budget approved for NHS </a:t>
            </a:r>
          </a:p>
          <a:p>
            <a:r>
              <a:rPr lang="en-GB" b="1" dirty="0"/>
              <a:t>Social-cultural- </a:t>
            </a:r>
            <a:r>
              <a:rPr lang="en-GB" dirty="0"/>
              <a:t>Aging population ( more patients, less workforce), High expectations from patients</a:t>
            </a:r>
            <a:endParaRPr lang="en-GB" b="1" dirty="0"/>
          </a:p>
          <a:p>
            <a:r>
              <a:rPr lang="en-GB" b="1" dirty="0"/>
              <a:t>Technological- </a:t>
            </a:r>
            <a:r>
              <a:rPr lang="en-GB" dirty="0"/>
              <a:t>technology and tools are being improved, people are more educated in healthcare</a:t>
            </a:r>
            <a:endParaRPr lang="en-GB" b="1" dirty="0"/>
          </a:p>
          <a:p>
            <a:r>
              <a:rPr lang="en-GB" b="1" dirty="0"/>
              <a:t>Legal- </a:t>
            </a:r>
            <a:r>
              <a:rPr lang="en-GB" dirty="0"/>
              <a:t>litigation- if people are not happy with the service received, they can put a complaint, seek the court for retribution, which may lead staff to become absent as they are afraid of the consequences if they do a mistake</a:t>
            </a:r>
            <a:endParaRPr lang="en-GB" b="1" dirty="0"/>
          </a:p>
          <a:p>
            <a:r>
              <a:rPr lang="en-GB" b="1" dirty="0"/>
              <a:t>Environmental- </a:t>
            </a:r>
            <a:r>
              <a:rPr lang="en-GB" dirty="0"/>
              <a:t>weather may lead to staff absenteeism in some circumstances</a:t>
            </a:r>
            <a:endParaRPr lang="en-GB" b="1" dirty="0"/>
          </a:p>
          <a:p>
            <a:pPr marL="0" indent="0">
              <a:buNone/>
            </a:pPr>
            <a:endParaRPr lang="en-GB" dirty="0"/>
          </a:p>
          <a:p>
            <a:endParaRPr lang="en-GB" dirty="0"/>
          </a:p>
        </p:txBody>
      </p:sp>
    </p:spTree>
    <p:extLst>
      <p:ext uri="{BB962C8B-B14F-4D97-AF65-F5344CB8AC3E}">
        <p14:creationId xmlns:p14="http://schemas.microsoft.com/office/powerpoint/2010/main" val="3736284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3985-5A97-4B5B-88E8-AE3E7E652920}"/>
              </a:ext>
            </a:extLst>
          </p:cNvPr>
          <p:cNvSpPr>
            <a:spLocks noGrp="1"/>
          </p:cNvSpPr>
          <p:nvPr>
            <p:ph type="title"/>
          </p:nvPr>
        </p:nvSpPr>
        <p:spPr/>
        <p:txBody>
          <a:bodyPr/>
          <a:lstStyle/>
          <a:p>
            <a:r>
              <a:rPr lang="en-GB" dirty="0">
                <a:effectLst/>
                <a:latin typeface="Arial" panose="020B0604020202020204" pitchFamily="34" charset="0"/>
                <a:ea typeface="Times New Roman" panose="02020603050405020304" pitchFamily="18" charset="0"/>
              </a:rPr>
              <a:t>Cause-and-effect analysis of the complex problem ( fishbone)</a:t>
            </a:r>
            <a:endParaRPr lang="en-GB" dirty="0"/>
          </a:p>
        </p:txBody>
      </p:sp>
      <p:sp>
        <p:nvSpPr>
          <p:cNvPr id="3" name="Content Placeholder 2">
            <a:extLst>
              <a:ext uri="{FF2B5EF4-FFF2-40B4-BE49-F238E27FC236}">
                <a16:creationId xmlns:a16="http://schemas.microsoft.com/office/drawing/2014/main" id="{604842D6-F9D8-4B20-820C-4BE60C26B3C5}"/>
              </a:ext>
            </a:extLst>
          </p:cNvPr>
          <p:cNvSpPr>
            <a:spLocks noGrp="1"/>
          </p:cNvSpPr>
          <p:nvPr>
            <p:ph idx="1"/>
          </p:nvPr>
        </p:nvSpPr>
        <p:spPr/>
        <p:txBody>
          <a:bodyPr/>
          <a:lstStyle/>
          <a:p>
            <a:r>
              <a:rPr lang="en-GB" dirty="0"/>
              <a:t>- </a:t>
            </a:r>
            <a:r>
              <a:rPr lang="en-GB" sz="2000" dirty="0"/>
              <a:t>if the root causes are not identified, we can not solve the problem</a:t>
            </a:r>
          </a:p>
          <a:p>
            <a:r>
              <a:rPr lang="en-GB" sz="2000" dirty="0"/>
              <a:t>- cause-and-effect analysis is identifying the particular problem before it is narrowed down to small root causes which need to be mentioned</a:t>
            </a:r>
          </a:p>
          <a:p>
            <a:r>
              <a:rPr lang="en-GB" sz="2000" dirty="0"/>
              <a:t>- I will use a cause-and-effect diagram also called the Fishbone ( Ishikawa diagram)</a:t>
            </a:r>
          </a:p>
          <a:p>
            <a:r>
              <a:rPr lang="en-GB" sz="2000" dirty="0"/>
              <a:t>- it connects effect and causes systematically inline</a:t>
            </a:r>
          </a:p>
          <a:p>
            <a:r>
              <a:rPr lang="en-GB" sz="2000" dirty="0"/>
              <a:t>- it displays potential causes of the problem</a:t>
            </a:r>
          </a:p>
          <a:p>
            <a:r>
              <a:rPr lang="en-GB" sz="2000" dirty="0"/>
              <a:t>- when the problem is identified, it can be resolved</a:t>
            </a:r>
          </a:p>
          <a:p>
            <a:endParaRPr lang="en-GB" sz="2000" dirty="0"/>
          </a:p>
        </p:txBody>
      </p:sp>
    </p:spTree>
    <p:extLst>
      <p:ext uri="{BB962C8B-B14F-4D97-AF65-F5344CB8AC3E}">
        <p14:creationId xmlns:p14="http://schemas.microsoft.com/office/powerpoint/2010/main" val="2503811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99AE32D-CA20-B63B-C944-023FFB2CFAEF}"/>
              </a:ext>
            </a:extLst>
          </p:cNvPr>
          <p:cNvSpPr>
            <a:spLocks noGrp="1"/>
          </p:cNvSpPr>
          <p:nvPr>
            <p:ph type="title"/>
          </p:nvPr>
        </p:nvSpPr>
        <p:spPr>
          <a:xfrm>
            <a:off x="1097280" y="286603"/>
            <a:ext cx="10058400" cy="1450757"/>
          </a:xfrm>
        </p:spPr>
        <p:txBody>
          <a:bodyPr/>
          <a:lstStyle/>
          <a:p>
            <a:r>
              <a:rPr lang="en-GB" dirty="0">
                <a:effectLst/>
                <a:latin typeface="Arial" panose="020B0604020202020204" pitchFamily="34" charset="0"/>
                <a:ea typeface="Times New Roman" panose="02020603050405020304" pitchFamily="18" charset="0"/>
              </a:rPr>
              <a:t>Cause-and-effect analysis Fishbone diagram</a:t>
            </a:r>
            <a:endParaRPr lang="en-US" dirty="0"/>
          </a:p>
        </p:txBody>
      </p:sp>
      <p:pic>
        <p:nvPicPr>
          <p:cNvPr id="3" name="Picture 2">
            <a:extLst>
              <a:ext uri="{FF2B5EF4-FFF2-40B4-BE49-F238E27FC236}">
                <a16:creationId xmlns:a16="http://schemas.microsoft.com/office/drawing/2014/main" id="{F163E82E-F836-4603-8F57-8DE51D6DFA9D}"/>
              </a:ext>
            </a:extLst>
          </p:cNvPr>
          <p:cNvPicPr>
            <a:picLocks noChangeAspect="1"/>
          </p:cNvPicPr>
          <p:nvPr/>
        </p:nvPicPr>
        <p:blipFill rotWithShape="1">
          <a:blip r:embed="rId2"/>
          <a:srcRect l="16798" t="23611" r="17342" b="15001"/>
          <a:stretch/>
        </p:blipFill>
        <p:spPr>
          <a:xfrm>
            <a:off x="2783465" y="2108201"/>
            <a:ext cx="7073001" cy="3978563"/>
          </a:xfrm>
          <a:prstGeom prst="rect">
            <a:avLst/>
          </a:prstGeom>
          <a:noFill/>
        </p:spPr>
      </p:pic>
    </p:spTree>
    <p:extLst>
      <p:ext uri="{BB962C8B-B14F-4D97-AF65-F5344CB8AC3E}">
        <p14:creationId xmlns:p14="http://schemas.microsoft.com/office/powerpoint/2010/main" val="3691153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6C304-AE7D-4568-8146-028721B44DD4}"/>
              </a:ext>
            </a:extLst>
          </p:cNvPr>
          <p:cNvSpPr>
            <a:spLocks noGrp="1"/>
          </p:cNvSpPr>
          <p:nvPr>
            <p:ph type="title"/>
          </p:nvPr>
        </p:nvSpPr>
        <p:spPr>
          <a:xfrm>
            <a:off x="1097280" y="1"/>
            <a:ext cx="10058400" cy="1737360"/>
          </a:xfrm>
        </p:spPr>
        <p:txBody>
          <a:bodyPr>
            <a:no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An evaluation of alternative solutions to absenteeism with an aim of choosing the most appropriate solution among these alternatives.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165504-D474-45F3-8D54-D9526874190C}"/>
              </a:ext>
            </a:extLst>
          </p:cNvPr>
          <p:cNvSpPr>
            <a:spLocks noGrp="1"/>
          </p:cNvSpPr>
          <p:nvPr>
            <p:ph idx="1"/>
          </p:nvPr>
        </p:nvSpPr>
        <p:spPr/>
        <p:txBody>
          <a:bodyPr>
            <a:normAutofit lnSpcReduction="10000"/>
          </a:bodyPr>
          <a:lstStyle/>
          <a:p>
            <a:r>
              <a:rPr lang="en-GB" dirty="0"/>
              <a:t>Based on cause-and-effect analysis I have the following solutions:</a:t>
            </a:r>
          </a:p>
          <a:p>
            <a:r>
              <a:rPr lang="en-GB" dirty="0"/>
              <a:t>- COVID ( rules relaxation with exception to those who are vulnerable)</a:t>
            </a:r>
          </a:p>
          <a:p>
            <a:r>
              <a:rPr lang="en-GB" dirty="0"/>
              <a:t>- vaccination for NHS staff should be optional, not mandatory</a:t>
            </a:r>
          </a:p>
          <a:p>
            <a:r>
              <a:rPr lang="en-GB" dirty="0"/>
              <a:t>- people working for NHS often save our lives and therefore they should be paid appropriately</a:t>
            </a:r>
          </a:p>
          <a:p>
            <a:r>
              <a:rPr lang="en-GB" dirty="0"/>
              <a:t>- their travel expenses should be paid or at least contribution would be beneficial</a:t>
            </a:r>
          </a:p>
          <a:p>
            <a:pPr marL="0" indent="0">
              <a:buNone/>
            </a:pPr>
            <a:r>
              <a:rPr lang="en-GB" dirty="0"/>
              <a:t> - mental health programs for NHS staff to be able to cope with their day to day life </a:t>
            </a:r>
          </a:p>
          <a:p>
            <a:pPr marL="0" indent="0">
              <a:buNone/>
            </a:pPr>
            <a:r>
              <a:rPr lang="en-GB" dirty="0"/>
              <a:t> - staff development plans, so they stay motivated and they have an option to develop</a:t>
            </a:r>
          </a:p>
          <a:p>
            <a:pPr marL="0" indent="0">
              <a:buNone/>
            </a:pPr>
            <a:r>
              <a:rPr lang="en-GB" dirty="0"/>
              <a:t> - contribution to their health and welfare ( spa vouchers, gym discounts) </a:t>
            </a:r>
          </a:p>
        </p:txBody>
      </p:sp>
    </p:spTree>
    <p:extLst>
      <p:ext uri="{BB962C8B-B14F-4D97-AF65-F5344CB8AC3E}">
        <p14:creationId xmlns:p14="http://schemas.microsoft.com/office/powerpoint/2010/main" val="760640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36B1-7962-4AA5-B3C2-2207537B0B43}"/>
              </a:ext>
            </a:extLst>
          </p:cNvPr>
          <p:cNvSpPr>
            <a:spLocks noGrp="1"/>
          </p:cNvSpPr>
          <p:nvPr>
            <p:ph type="title"/>
          </p:nvPr>
        </p:nvSpPr>
        <p:spPr/>
        <p:txBody>
          <a:bodyPr>
            <a:no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An evaluation of alternative solutions to absenteeism with an aim of choosing the most appropriate solution among these alternatives.</a:t>
            </a:r>
            <a:endParaRPr lang="en-GB" sz="3600" dirty="0"/>
          </a:p>
        </p:txBody>
      </p:sp>
      <p:sp>
        <p:nvSpPr>
          <p:cNvPr id="3" name="Content Placeholder 2">
            <a:extLst>
              <a:ext uri="{FF2B5EF4-FFF2-40B4-BE49-F238E27FC236}">
                <a16:creationId xmlns:a16="http://schemas.microsoft.com/office/drawing/2014/main" id="{AB5ED467-C8A3-48EA-85E6-FA2225727D9D}"/>
              </a:ext>
            </a:extLst>
          </p:cNvPr>
          <p:cNvSpPr>
            <a:spLocks noGrp="1"/>
          </p:cNvSpPr>
          <p:nvPr>
            <p:ph idx="1"/>
          </p:nvPr>
        </p:nvSpPr>
        <p:spPr/>
        <p:txBody>
          <a:bodyPr/>
          <a:lstStyle/>
          <a:p>
            <a:r>
              <a:rPr lang="en-GB" dirty="0"/>
              <a:t>- BREXIT ( people from EU and other countries to have a right to come to work for NHS without visas)</a:t>
            </a:r>
          </a:p>
          <a:p>
            <a:r>
              <a:rPr lang="en-GB" dirty="0"/>
              <a:t>- Management of NHS to praise and recognise their staff for doing a good job</a:t>
            </a:r>
          </a:p>
          <a:p>
            <a:r>
              <a:rPr lang="en-GB" dirty="0"/>
              <a:t>- Staff to be working a limited number of bank holidays, this should be evenly distributed so each colleague works the same amount of bank holidays, but also bearing in mind to not work every Easter or every Christmas</a:t>
            </a:r>
          </a:p>
          <a:p>
            <a:r>
              <a:rPr lang="en-GB" dirty="0"/>
              <a:t>- continuous training of staff to be up to date with latest technologies, treatments or procedures</a:t>
            </a:r>
          </a:p>
          <a:p>
            <a:r>
              <a:rPr lang="en-GB" dirty="0"/>
              <a:t>- face-to-face meetings or briefings to be consistent so the staff can discuss any minor problems and find solutions to them</a:t>
            </a:r>
          </a:p>
        </p:txBody>
      </p:sp>
    </p:spTree>
    <p:extLst>
      <p:ext uri="{BB962C8B-B14F-4D97-AF65-F5344CB8AC3E}">
        <p14:creationId xmlns:p14="http://schemas.microsoft.com/office/powerpoint/2010/main" val="3117578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7CD70-F6B8-467C-989F-F85EC4D66011}"/>
              </a:ext>
            </a:extLst>
          </p:cNvPr>
          <p:cNvSpPr>
            <a:spLocks noGrp="1"/>
          </p:cNvSpPr>
          <p:nvPr>
            <p:ph type="title"/>
          </p:nvPr>
        </p:nvSpPr>
        <p:spPr/>
        <p:txBody>
          <a:bodyPr>
            <a:normAutofit/>
          </a:bodyPr>
          <a:lstStyle/>
          <a:p>
            <a:pPr algn="ctr"/>
            <a:r>
              <a:rPr lang="en-GB" sz="60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130150015"/>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{9612120E-F7CC-414D-AD73-C3C39D5CAC58}tf56160789_win32</Template>
  <TotalTime>200</TotalTime>
  <Words>801</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Bookman Old Style</vt:lpstr>
      <vt:lpstr>Calibri</vt:lpstr>
      <vt:lpstr>Franklin Gothic Book</vt:lpstr>
      <vt:lpstr>1_RetrospectVTI</vt:lpstr>
      <vt:lpstr>How to solve a problem of staff absenteeism of Mid Cheshire Hospitals NHS Foundation Trust (MCHT)</vt:lpstr>
      <vt:lpstr>Your best quote that reflects your approach… “It’s one small step for man, one giant leap for mankind.”</vt:lpstr>
      <vt:lpstr>The nature and impact of staff absenteeism</vt:lpstr>
      <vt:lpstr>A PESTLE analysis of the factors contributing to the complex problem</vt:lpstr>
      <vt:lpstr>Mid Cheshire Hospitals NHS Foundation Trust (MCHT) staff absenteeism PESTLE analysis</vt:lpstr>
      <vt:lpstr>Cause-and-effect analysis of the complex problem ( fishbone)</vt:lpstr>
      <vt:lpstr>Cause-and-effect analysis Fishbone diagram</vt:lpstr>
      <vt:lpstr>An evaluation of alternative solutions to absenteeism with an aim of choosing the most appropriate solution among these alternatives.</vt:lpstr>
      <vt:lpstr>An evaluation of alternative solutions to absenteeism with an aim of choosing the most appropriate solution among these alternatives.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solve a problem of staff absenteeism of Mid Cheshire Hospitals NHS Foundation Trust (MCHT)</dc:title>
  <dc:creator>Julia Petrencikova</dc:creator>
  <cp:lastModifiedBy>Julia Petrencikova</cp:lastModifiedBy>
  <cp:revision>2</cp:revision>
  <dcterms:created xsi:type="dcterms:W3CDTF">2022-02-06T12:11:04Z</dcterms:created>
  <dcterms:modified xsi:type="dcterms:W3CDTF">2022-03-13T14:40:17Z</dcterms:modified>
</cp:coreProperties>
</file>