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7974" autoAdjust="0"/>
    <p:restoredTop sz="94660"/>
  </p:normalViewPr>
  <p:slideViewPr>
    <p:cSldViewPr snapToGrid="0">
      <p:cViewPr varScale="1">
        <p:scale>
          <a:sx n="72" d="100"/>
          <a:sy n="72" d="100"/>
        </p:scale>
        <p:origin x="132" y="60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A4AD319D-5887-4722-8F61-A2E806FA168A}" type="doc">
      <dgm:prSet loTypeId="urn:microsoft.com/office/officeart/2005/8/layout/vList2" loCatId="list" qsTypeId="urn:microsoft.com/office/officeart/2005/8/quickstyle/simple1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9E3FFB61-F473-4DE1-BC27-88AE96A97213}">
      <dgm:prSet/>
      <dgm:spPr/>
      <dgm:t>
        <a:bodyPr/>
        <a:lstStyle/>
        <a:p>
          <a:r>
            <a:rPr lang="en-GB"/>
            <a:t>Addressing Language Barriers At Flight Foods Time-consuming tasks. Language barriers can lead to tasks taking longer to be understood and executed. </a:t>
          </a:r>
          <a:endParaRPr lang="en-US"/>
        </a:p>
      </dgm:t>
    </dgm:pt>
    <dgm:pt modelId="{76467209-FF11-421C-9FC7-A96C0C471A91}" type="parTrans" cxnId="{5C5CE9CB-2AC2-4D6D-93E1-C0356A65C9AB}">
      <dgm:prSet/>
      <dgm:spPr/>
      <dgm:t>
        <a:bodyPr/>
        <a:lstStyle/>
        <a:p>
          <a:endParaRPr lang="en-US"/>
        </a:p>
      </dgm:t>
    </dgm:pt>
    <dgm:pt modelId="{9CEEB00E-67C2-4774-900B-5155F5C4E388}" type="sibTrans" cxnId="{5C5CE9CB-2AC2-4D6D-93E1-C0356A65C9AB}">
      <dgm:prSet/>
      <dgm:spPr/>
      <dgm:t>
        <a:bodyPr/>
        <a:lstStyle/>
        <a:p>
          <a:endParaRPr lang="en-US"/>
        </a:p>
      </dgm:t>
    </dgm:pt>
    <dgm:pt modelId="{59E8A03F-05F8-4AA7-8E9F-B059E005E8C4}">
      <dgm:prSet/>
      <dgm:spPr/>
      <dgm:t>
        <a:bodyPr/>
        <a:lstStyle/>
        <a:p>
          <a:r>
            <a:rPr lang="en-GB"/>
            <a:t>Lack of trust. Often language barriers can impact personal and professional relationships in the workplace </a:t>
          </a:r>
          <a:endParaRPr lang="en-US"/>
        </a:p>
      </dgm:t>
    </dgm:pt>
    <dgm:pt modelId="{CC85A26F-B326-4426-9ACF-8155C11590FA}" type="parTrans" cxnId="{3C21455F-0AB1-4C05-B6E5-D449A3D87138}">
      <dgm:prSet/>
      <dgm:spPr/>
      <dgm:t>
        <a:bodyPr/>
        <a:lstStyle/>
        <a:p>
          <a:endParaRPr lang="en-US"/>
        </a:p>
      </dgm:t>
    </dgm:pt>
    <dgm:pt modelId="{9BC46E0D-F1C6-4678-AE56-B2AB4DC9E64B}" type="sibTrans" cxnId="{3C21455F-0AB1-4C05-B6E5-D449A3D87138}">
      <dgm:prSet/>
      <dgm:spPr/>
      <dgm:t>
        <a:bodyPr/>
        <a:lstStyle/>
        <a:p>
          <a:endParaRPr lang="en-US"/>
        </a:p>
      </dgm:t>
    </dgm:pt>
    <dgm:pt modelId="{E3F4C970-35FD-44C8-A5B3-2D7A9EE5FDD8}" type="pres">
      <dgm:prSet presAssocID="{A4AD319D-5887-4722-8F61-A2E806FA168A}" presName="linear" presStyleCnt="0">
        <dgm:presLayoutVars>
          <dgm:animLvl val="lvl"/>
          <dgm:resizeHandles val="exact"/>
        </dgm:presLayoutVars>
      </dgm:prSet>
      <dgm:spPr/>
    </dgm:pt>
    <dgm:pt modelId="{E48EA2E6-29AB-4AF7-88F5-20411EC93352}" type="pres">
      <dgm:prSet presAssocID="{9E3FFB61-F473-4DE1-BC27-88AE96A97213}" presName="parentText" presStyleLbl="node1" presStyleIdx="0" presStyleCnt="2">
        <dgm:presLayoutVars>
          <dgm:chMax val="0"/>
          <dgm:bulletEnabled val="1"/>
        </dgm:presLayoutVars>
      </dgm:prSet>
      <dgm:spPr/>
    </dgm:pt>
    <dgm:pt modelId="{5E94D994-0E34-4BE1-B692-EE315965243F}" type="pres">
      <dgm:prSet presAssocID="{9CEEB00E-67C2-4774-900B-5155F5C4E388}" presName="spacer" presStyleCnt="0"/>
      <dgm:spPr/>
    </dgm:pt>
    <dgm:pt modelId="{5B2DA07B-173F-44AD-BE2A-8135C1F59C34}" type="pres">
      <dgm:prSet presAssocID="{59E8A03F-05F8-4AA7-8E9F-B059E005E8C4}" presName="parentText" presStyleLbl="node1" presStyleIdx="1" presStyleCnt="2">
        <dgm:presLayoutVars>
          <dgm:chMax val="0"/>
          <dgm:bulletEnabled val="1"/>
        </dgm:presLayoutVars>
      </dgm:prSet>
      <dgm:spPr/>
    </dgm:pt>
  </dgm:ptLst>
  <dgm:cxnLst>
    <dgm:cxn modelId="{FE2AEF15-8466-41DA-A153-26AB15F3D9C3}" type="presOf" srcId="{59E8A03F-05F8-4AA7-8E9F-B059E005E8C4}" destId="{5B2DA07B-173F-44AD-BE2A-8135C1F59C34}" srcOrd="0" destOrd="0" presId="urn:microsoft.com/office/officeart/2005/8/layout/vList2"/>
    <dgm:cxn modelId="{3C21455F-0AB1-4C05-B6E5-D449A3D87138}" srcId="{A4AD319D-5887-4722-8F61-A2E806FA168A}" destId="{59E8A03F-05F8-4AA7-8E9F-B059E005E8C4}" srcOrd="1" destOrd="0" parTransId="{CC85A26F-B326-4426-9ACF-8155C11590FA}" sibTransId="{9BC46E0D-F1C6-4678-AE56-B2AB4DC9E64B}"/>
    <dgm:cxn modelId="{9358E552-3290-43D4-AE99-EA47756CCE03}" type="presOf" srcId="{9E3FFB61-F473-4DE1-BC27-88AE96A97213}" destId="{E48EA2E6-29AB-4AF7-88F5-20411EC93352}" srcOrd="0" destOrd="0" presId="urn:microsoft.com/office/officeart/2005/8/layout/vList2"/>
    <dgm:cxn modelId="{5C5CE9CB-2AC2-4D6D-93E1-C0356A65C9AB}" srcId="{A4AD319D-5887-4722-8F61-A2E806FA168A}" destId="{9E3FFB61-F473-4DE1-BC27-88AE96A97213}" srcOrd="0" destOrd="0" parTransId="{76467209-FF11-421C-9FC7-A96C0C471A91}" sibTransId="{9CEEB00E-67C2-4774-900B-5155F5C4E388}"/>
    <dgm:cxn modelId="{69FC68D5-A33D-4251-9266-96B5A6796F33}" type="presOf" srcId="{A4AD319D-5887-4722-8F61-A2E806FA168A}" destId="{E3F4C970-35FD-44C8-A5B3-2D7A9EE5FDD8}" srcOrd="0" destOrd="0" presId="urn:microsoft.com/office/officeart/2005/8/layout/vList2"/>
    <dgm:cxn modelId="{4C46703A-5E5C-439D-9755-3AB4C6B8A20E}" type="presParOf" srcId="{E3F4C970-35FD-44C8-A5B3-2D7A9EE5FDD8}" destId="{E48EA2E6-29AB-4AF7-88F5-20411EC93352}" srcOrd="0" destOrd="0" presId="urn:microsoft.com/office/officeart/2005/8/layout/vList2"/>
    <dgm:cxn modelId="{00D52B42-2240-41D0-906A-30A6B3B96D1D}" type="presParOf" srcId="{E3F4C970-35FD-44C8-A5B3-2D7A9EE5FDD8}" destId="{5E94D994-0E34-4BE1-B692-EE315965243F}" srcOrd="1" destOrd="0" presId="urn:microsoft.com/office/officeart/2005/8/layout/vList2"/>
    <dgm:cxn modelId="{C3C7DFB5-2B96-4054-83FD-3DDD140EB161}" type="presParOf" srcId="{E3F4C970-35FD-44C8-A5B3-2D7A9EE5FDD8}" destId="{5B2DA07B-173F-44AD-BE2A-8135C1F59C34}" srcOrd="2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4FFF7802-1F16-4C01-BAE2-200BE9F042FC}" type="doc">
      <dgm:prSet loTypeId="urn:microsoft.com/office/officeart/2005/8/layout/vList2" loCatId="list" qsTypeId="urn:microsoft.com/office/officeart/2005/8/quickstyle/simple1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0F2668D4-EB9F-4B09-A91E-3CFB8D52F4AC}">
      <dgm:prSet/>
      <dgm:spPr/>
      <dgm:t>
        <a:bodyPr/>
        <a:lstStyle/>
        <a:p>
          <a:r>
            <a:rPr lang="en-GB"/>
            <a:t>Schramm's theory can be applied also to the language barriers taking place in Flight Foods – </a:t>
          </a:r>
          <a:endParaRPr lang="en-US"/>
        </a:p>
      </dgm:t>
    </dgm:pt>
    <dgm:pt modelId="{A9901B41-0A7A-4491-8278-31B284D0F97D}" type="parTrans" cxnId="{777D23AE-92D0-492B-98F1-1EA1CC490868}">
      <dgm:prSet/>
      <dgm:spPr/>
      <dgm:t>
        <a:bodyPr/>
        <a:lstStyle/>
        <a:p>
          <a:endParaRPr lang="en-US"/>
        </a:p>
      </dgm:t>
    </dgm:pt>
    <dgm:pt modelId="{7BF47A92-44A5-4F20-9DB3-E5B0DE4FF005}" type="sibTrans" cxnId="{777D23AE-92D0-492B-98F1-1EA1CC490868}">
      <dgm:prSet/>
      <dgm:spPr/>
      <dgm:t>
        <a:bodyPr/>
        <a:lstStyle/>
        <a:p>
          <a:endParaRPr lang="en-US"/>
        </a:p>
      </dgm:t>
    </dgm:pt>
    <dgm:pt modelId="{0149B7D0-9F99-475D-8A0C-92E7180164F7}">
      <dgm:prSet/>
      <dgm:spPr/>
      <dgm:t>
        <a:bodyPr/>
        <a:lstStyle/>
        <a:p>
          <a:r>
            <a:rPr lang="en-GB"/>
            <a:t>For instance, the case study reports many of the employees speaking their own language to execute on tasks without feedback from Gary (the floor manager)  </a:t>
          </a:r>
          <a:endParaRPr lang="en-US"/>
        </a:p>
      </dgm:t>
    </dgm:pt>
    <dgm:pt modelId="{C807D330-E42B-4977-9EC6-3E521FBCFFE6}" type="parTrans" cxnId="{EE4EA943-C673-43E7-8F8A-CB01A3F4FFBD}">
      <dgm:prSet/>
      <dgm:spPr/>
      <dgm:t>
        <a:bodyPr/>
        <a:lstStyle/>
        <a:p>
          <a:endParaRPr lang="en-US"/>
        </a:p>
      </dgm:t>
    </dgm:pt>
    <dgm:pt modelId="{E76E0068-8D18-49FC-B81A-CA70B59F9426}" type="sibTrans" cxnId="{EE4EA943-C673-43E7-8F8A-CB01A3F4FFBD}">
      <dgm:prSet/>
      <dgm:spPr/>
      <dgm:t>
        <a:bodyPr/>
        <a:lstStyle/>
        <a:p>
          <a:endParaRPr lang="en-US"/>
        </a:p>
      </dgm:t>
    </dgm:pt>
    <dgm:pt modelId="{DA1A9E46-4849-4A88-BDA0-E5040B7E6D8D}">
      <dgm:prSet/>
      <dgm:spPr/>
      <dgm:t>
        <a:bodyPr/>
        <a:lstStyle/>
        <a:p>
          <a:r>
            <a:rPr lang="en-GB"/>
            <a:t>This suggests that the survival of a business depends on the individual beliefs and attitudes</a:t>
          </a:r>
          <a:endParaRPr lang="en-US"/>
        </a:p>
      </dgm:t>
    </dgm:pt>
    <dgm:pt modelId="{DA9BF4C9-CC54-4122-8D84-4D6346DE2A03}" type="parTrans" cxnId="{17C351AE-41B7-4B41-8532-044823FD7E41}">
      <dgm:prSet/>
      <dgm:spPr/>
      <dgm:t>
        <a:bodyPr/>
        <a:lstStyle/>
        <a:p>
          <a:endParaRPr lang="en-US"/>
        </a:p>
      </dgm:t>
    </dgm:pt>
    <dgm:pt modelId="{935629C3-D0B6-4168-B216-BA79FA8ACD7C}" type="sibTrans" cxnId="{17C351AE-41B7-4B41-8532-044823FD7E41}">
      <dgm:prSet/>
      <dgm:spPr/>
      <dgm:t>
        <a:bodyPr/>
        <a:lstStyle/>
        <a:p>
          <a:endParaRPr lang="en-US"/>
        </a:p>
      </dgm:t>
    </dgm:pt>
    <dgm:pt modelId="{D97B98E3-6221-4791-8DEC-D038A39A2743}" type="pres">
      <dgm:prSet presAssocID="{4FFF7802-1F16-4C01-BAE2-200BE9F042FC}" presName="linear" presStyleCnt="0">
        <dgm:presLayoutVars>
          <dgm:animLvl val="lvl"/>
          <dgm:resizeHandles val="exact"/>
        </dgm:presLayoutVars>
      </dgm:prSet>
      <dgm:spPr/>
    </dgm:pt>
    <dgm:pt modelId="{6489345C-972A-438F-A32A-27B49F9DA9B7}" type="pres">
      <dgm:prSet presAssocID="{0F2668D4-EB9F-4B09-A91E-3CFB8D52F4AC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338AEEB1-A18D-4F65-B01D-6FF68FF537C1}" type="pres">
      <dgm:prSet presAssocID="{7BF47A92-44A5-4F20-9DB3-E5B0DE4FF005}" presName="spacer" presStyleCnt="0"/>
      <dgm:spPr/>
    </dgm:pt>
    <dgm:pt modelId="{EE61A5AF-4395-4A65-8B81-C95DE5DE826A}" type="pres">
      <dgm:prSet presAssocID="{0149B7D0-9F99-475D-8A0C-92E7180164F7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26DFFA23-0276-4699-BCB5-67EC16E24CCD}" type="pres">
      <dgm:prSet presAssocID="{E76E0068-8D18-49FC-B81A-CA70B59F9426}" presName="spacer" presStyleCnt="0"/>
      <dgm:spPr/>
    </dgm:pt>
    <dgm:pt modelId="{C633F3A1-196C-4C27-9284-6D59AD9BA411}" type="pres">
      <dgm:prSet presAssocID="{DA1A9E46-4849-4A88-BDA0-E5040B7E6D8D}" presName="parentText" presStyleLbl="node1" presStyleIdx="2" presStyleCnt="3">
        <dgm:presLayoutVars>
          <dgm:chMax val="0"/>
          <dgm:bulletEnabled val="1"/>
        </dgm:presLayoutVars>
      </dgm:prSet>
      <dgm:spPr/>
    </dgm:pt>
  </dgm:ptLst>
  <dgm:cxnLst>
    <dgm:cxn modelId="{EE4EA943-C673-43E7-8F8A-CB01A3F4FFBD}" srcId="{4FFF7802-1F16-4C01-BAE2-200BE9F042FC}" destId="{0149B7D0-9F99-475D-8A0C-92E7180164F7}" srcOrd="1" destOrd="0" parTransId="{C807D330-E42B-4977-9EC6-3E521FBCFFE6}" sibTransId="{E76E0068-8D18-49FC-B81A-CA70B59F9426}"/>
    <dgm:cxn modelId="{1FBFBA7A-9284-4AA8-AA21-7F8AE953528D}" type="presOf" srcId="{DA1A9E46-4849-4A88-BDA0-E5040B7E6D8D}" destId="{C633F3A1-196C-4C27-9284-6D59AD9BA411}" srcOrd="0" destOrd="0" presId="urn:microsoft.com/office/officeart/2005/8/layout/vList2"/>
    <dgm:cxn modelId="{93520680-FEB9-4915-9527-063F02D5DA48}" type="presOf" srcId="{4FFF7802-1F16-4C01-BAE2-200BE9F042FC}" destId="{D97B98E3-6221-4791-8DEC-D038A39A2743}" srcOrd="0" destOrd="0" presId="urn:microsoft.com/office/officeart/2005/8/layout/vList2"/>
    <dgm:cxn modelId="{777D23AE-92D0-492B-98F1-1EA1CC490868}" srcId="{4FFF7802-1F16-4C01-BAE2-200BE9F042FC}" destId="{0F2668D4-EB9F-4B09-A91E-3CFB8D52F4AC}" srcOrd="0" destOrd="0" parTransId="{A9901B41-0A7A-4491-8278-31B284D0F97D}" sibTransId="{7BF47A92-44A5-4F20-9DB3-E5B0DE4FF005}"/>
    <dgm:cxn modelId="{17C351AE-41B7-4B41-8532-044823FD7E41}" srcId="{4FFF7802-1F16-4C01-BAE2-200BE9F042FC}" destId="{DA1A9E46-4849-4A88-BDA0-E5040B7E6D8D}" srcOrd="2" destOrd="0" parTransId="{DA9BF4C9-CC54-4122-8D84-4D6346DE2A03}" sibTransId="{935629C3-D0B6-4168-B216-BA79FA8ACD7C}"/>
    <dgm:cxn modelId="{4FE52DE3-1BB7-4DE0-BF1F-4E74C4DA36E0}" type="presOf" srcId="{0F2668D4-EB9F-4B09-A91E-3CFB8D52F4AC}" destId="{6489345C-972A-438F-A32A-27B49F9DA9B7}" srcOrd="0" destOrd="0" presId="urn:microsoft.com/office/officeart/2005/8/layout/vList2"/>
    <dgm:cxn modelId="{4696B7F5-59BE-4D91-ABC9-5EFB5DBEE5A0}" type="presOf" srcId="{0149B7D0-9F99-475D-8A0C-92E7180164F7}" destId="{EE61A5AF-4395-4A65-8B81-C95DE5DE826A}" srcOrd="0" destOrd="0" presId="urn:microsoft.com/office/officeart/2005/8/layout/vList2"/>
    <dgm:cxn modelId="{AE2EC275-E8D4-4876-8991-9163092549CB}" type="presParOf" srcId="{D97B98E3-6221-4791-8DEC-D038A39A2743}" destId="{6489345C-972A-438F-A32A-27B49F9DA9B7}" srcOrd="0" destOrd="0" presId="urn:microsoft.com/office/officeart/2005/8/layout/vList2"/>
    <dgm:cxn modelId="{FB207B4E-9BB8-48EF-8574-CC6B1F5B6F5E}" type="presParOf" srcId="{D97B98E3-6221-4791-8DEC-D038A39A2743}" destId="{338AEEB1-A18D-4F65-B01D-6FF68FF537C1}" srcOrd="1" destOrd="0" presId="urn:microsoft.com/office/officeart/2005/8/layout/vList2"/>
    <dgm:cxn modelId="{09EA5DD6-E719-4897-B351-3154A4D2D063}" type="presParOf" srcId="{D97B98E3-6221-4791-8DEC-D038A39A2743}" destId="{EE61A5AF-4395-4A65-8B81-C95DE5DE826A}" srcOrd="2" destOrd="0" presId="urn:microsoft.com/office/officeart/2005/8/layout/vList2"/>
    <dgm:cxn modelId="{ED378544-CC62-4F41-B49F-F5D8106F2F00}" type="presParOf" srcId="{D97B98E3-6221-4791-8DEC-D038A39A2743}" destId="{26DFFA23-0276-4699-BCB5-67EC16E24CCD}" srcOrd="3" destOrd="0" presId="urn:microsoft.com/office/officeart/2005/8/layout/vList2"/>
    <dgm:cxn modelId="{38A97B0B-E168-4BF0-AD87-A20AE8C6F226}" type="presParOf" srcId="{D97B98E3-6221-4791-8DEC-D038A39A2743}" destId="{C633F3A1-196C-4C27-9284-6D59AD9BA411}" srcOrd="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48EA2E6-29AB-4AF7-88F5-20411EC93352}">
      <dsp:nvSpPr>
        <dsp:cNvPr id="0" name=""/>
        <dsp:cNvSpPr/>
      </dsp:nvSpPr>
      <dsp:spPr>
        <a:xfrm>
          <a:off x="0" y="200619"/>
          <a:ext cx="10515600" cy="1924649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3350" tIns="133350" rIns="133350" bIns="133350" numCol="1" spcCol="1270" anchor="ctr" anchorCtr="0">
          <a:noAutofit/>
        </a:bodyPr>
        <a:lstStyle/>
        <a:p>
          <a:pPr marL="0" lvl="0" indent="0" algn="l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500" kern="1200"/>
            <a:t>Addressing Language Barriers At Flight Foods Time-consuming tasks. Language barriers can lead to tasks taking longer to be understood and executed. </a:t>
          </a:r>
          <a:endParaRPr lang="en-US" sz="3500" kern="1200"/>
        </a:p>
      </dsp:txBody>
      <dsp:txXfrm>
        <a:off x="93954" y="294573"/>
        <a:ext cx="10327692" cy="1736741"/>
      </dsp:txXfrm>
    </dsp:sp>
    <dsp:sp modelId="{5B2DA07B-173F-44AD-BE2A-8135C1F59C34}">
      <dsp:nvSpPr>
        <dsp:cNvPr id="0" name=""/>
        <dsp:cNvSpPr/>
      </dsp:nvSpPr>
      <dsp:spPr>
        <a:xfrm>
          <a:off x="0" y="2226069"/>
          <a:ext cx="10515600" cy="1924649"/>
        </a:xfrm>
        <a:prstGeom prst="round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3350" tIns="133350" rIns="133350" bIns="133350" numCol="1" spcCol="1270" anchor="ctr" anchorCtr="0">
          <a:noAutofit/>
        </a:bodyPr>
        <a:lstStyle/>
        <a:p>
          <a:pPr marL="0" lvl="0" indent="0" algn="l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500" kern="1200"/>
            <a:t>Lack of trust. Often language barriers can impact personal and professional relationships in the workplace </a:t>
          </a:r>
          <a:endParaRPr lang="en-US" sz="3500" kern="1200"/>
        </a:p>
      </dsp:txBody>
      <dsp:txXfrm>
        <a:off x="93954" y="2320023"/>
        <a:ext cx="10327692" cy="1736741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489345C-972A-438F-A32A-27B49F9DA9B7}">
      <dsp:nvSpPr>
        <dsp:cNvPr id="0" name=""/>
        <dsp:cNvSpPr/>
      </dsp:nvSpPr>
      <dsp:spPr>
        <a:xfrm>
          <a:off x="0" y="5895"/>
          <a:ext cx="10515600" cy="1398515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Schramm's theory can be applied also to the language barriers taking place in Flight Foods – </a:t>
          </a:r>
          <a:endParaRPr lang="en-US" sz="2500" kern="1200"/>
        </a:p>
      </dsp:txBody>
      <dsp:txXfrm>
        <a:off x="68270" y="74165"/>
        <a:ext cx="10379060" cy="1261975"/>
      </dsp:txXfrm>
    </dsp:sp>
    <dsp:sp modelId="{EE61A5AF-4395-4A65-8B81-C95DE5DE826A}">
      <dsp:nvSpPr>
        <dsp:cNvPr id="0" name=""/>
        <dsp:cNvSpPr/>
      </dsp:nvSpPr>
      <dsp:spPr>
        <a:xfrm>
          <a:off x="0" y="1476411"/>
          <a:ext cx="10515600" cy="1398515"/>
        </a:xfrm>
        <a:prstGeom prst="roundRect">
          <a:avLst/>
        </a:prstGeom>
        <a:solidFill>
          <a:schemeClr val="accent5">
            <a:hueOff val="-6076075"/>
            <a:satOff val="-413"/>
            <a:lumOff val="981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For instance, the case study reports many of the employees speaking their own language to execute on tasks without feedback from Gary (the floor manager)  </a:t>
          </a:r>
          <a:endParaRPr lang="en-US" sz="2500" kern="1200"/>
        </a:p>
      </dsp:txBody>
      <dsp:txXfrm>
        <a:off x="68270" y="1544681"/>
        <a:ext cx="10379060" cy="1261975"/>
      </dsp:txXfrm>
    </dsp:sp>
    <dsp:sp modelId="{C633F3A1-196C-4C27-9284-6D59AD9BA411}">
      <dsp:nvSpPr>
        <dsp:cNvPr id="0" name=""/>
        <dsp:cNvSpPr/>
      </dsp:nvSpPr>
      <dsp:spPr>
        <a:xfrm>
          <a:off x="0" y="2946926"/>
          <a:ext cx="10515600" cy="1398515"/>
        </a:xfrm>
        <a:prstGeom prst="roundRect">
          <a:avLst/>
        </a:prstGeom>
        <a:solidFill>
          <a:schemeClr val="accent5">
            <a:hueOff val="-12152150"/>
            <a:satOff val="-826"/>
            <a:lumOff val="1961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This suggests that the survival of a business depends on the individual beliefs and attitudes</a:t>
          </a:r>
          <a:endParaRPr lang="en-US" sz="2500" kern="1200"/>
        </a:p>
      </dsp:txBody>
      <dsp:txXfrm>
        <a:off x="68270" y="3015196"/>
        <a:ext cx="10379060" cy="1261975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DB2C4AA-F14C-086E-CF6B-99843144AF0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47239E6-4AD3-AAD0-2FDD-4ED97B965CA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2C4CF12-7939-32C1-BC87-6CC5DC2F9F2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8DC767-DAF8-4E85-89FF-3C82F6ECC012}" type="datetimeFigureOut">
              <a:rPr lang="en-GB" smtClean="0"/>
              <a:t>09/12/2025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59DC861-2E9E-C2C1-CC96-2BF57E897E6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31A524D-10F5-83D6-6EED-45308D4134C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1F91AF-9B65-4E14-AE44-933C759966D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6712447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2AA2514-34EE-5422-1197-C47D2483688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C61E018-EA33-2F2C-658C-0DFEE66FFC8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E6C7115-31C9-5A6B-A510-5A48D680D03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8DC767-DAF8-4E85-89FF-3C82F6ECC012}" type="datetimeFigureOut">
              <a:rPr lang="en-GB" smtClean="0"/>
              <a:t>09/12/2025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B23D3D4-1BCD-8AA5-CAE8-37664E7B4F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092B8E9-6EC5-6DB6-6452-D1E63331D0C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1F91AF-9B65-4E14-AE44-933C759966D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1874202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5F0C597-38D1-D3B9-B6E4-BAD05109CCE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B3F6621-E91A-DA38-AA91-011217107A0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4264C30-5A6B-B648-F7F9-FFA4167A9AC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8DC767-DAF8-4E85-89FF-3C82F6ECC012}" type="datetimeFigureOut">
              <a:rPr lang="en-GB" smtClean="0"/>
              <a:t>09/12/2025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FB884A3-D8FB-3802-6D0B-E630367E4DA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94017DF-75CB-F4B7-7E43-16D0C696299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1F91AF-9B65-4E14-AE44-933C759966D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9610733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3E1596D-C293-FF40-BD63-8F17B16908A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9FAC21D-1256-BF42-0496-10E63A836BE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5E6113E-32AF-47E5-6A55-62B81486915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FA46844-E5F3-9FC5-35C6-DE383AF8E4B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8DC767-DAF8-4E85-89FF-3C82F6ECC012}" type="datetimeFigureOut">
              <a:rPr lang="en-GB" smtClean="0"/>
              <a:t>09/12/2025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CC9C586-AF7C-B99D-7382-6434B80BC3F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EFD2116-6505-936C-1EDB-DA4FABCF12F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1F91AF-9B65-4E14-AE44-933C759966D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357149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B9CCA37-BB61-C671-B6E3-44C2175FEA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8F94D64-64C2-EB3F-7070-B17E31861E9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3FF5C0E-9FD5-FEA2-0770-41FB01D1EEB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A203E0DC-ECBD-BFDB-E0E7-B7700AFE083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DE7B45EC-6655-FF56-A9E7-8CE4CDD1B69B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C18E5AD5-95B0-7665-E465-6CE1E2B1DC1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8DC767-DAF8-4E85-89FF-3C82F6ECC012}" type="datetimeFigureOut">
              <a:rPr lang="en-GB" smtClean="0"/>
              <a:t>09/12/2025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2C966844-6964-ADAE-7A2E-AB08F426760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3CF01A0B-83FD-59EB-52F7-361A7C75C12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1F91AF-9B65-4E14-AE44-933C759966D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8268594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15A1AE9-BF0B-DD2A-BA6B-3B2D803AE98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332E1B0D-478B-AE1E-3271-4031852952D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8DC767-DAF8-4E85-89FF-3C82F6ECC012}" type="datetimeFigureOut">
              <a:rPr lang="en-GB" smtClean="0"/>
              <a:t>09/12/2025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E5DA3BD-9ACB-B739-CEC6-0F1F4636439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58A13B7-EFA7-E655-F075-2A4B35D3654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1F91AF-9B65-4E14-AE44-933C759966D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6749001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D21F4468-E4DE-89D0-EA9B-95BB8CF493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8DC767-DAF8-4E85-89FF-3C82F6ECC012}" type="datetimeFigureOut">
              <a:rPr lang="en-GB" smtClean="0"/>
              <a:t>09/12/2025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9B5D429-85A5-E2AF-6B93-2F34BA50E9E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7D0710D-95F2-3FB0-814F-2FAEB98C5C8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1F91AF-9B65-4E14-AE44-933C759966D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3858779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0E6199C-44CE-D52D-9118-67B10EF4F24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10414A1-774D-90AC-AD70-6E86E354560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8192C60-57C1-07E1-894B-4F110D031DA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BDEF1B8-BF33-2E0C-E301-2BCDBFFB324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8DC767-DAF8-4E85-89FF-3C82F6ECC012}" type="datetimeFigureOut">
              <a:rPr lang="en-GB" smtClean="0"/>
              <a:t>09/12/2025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60342B4-1ACB-ADE4-99B4-5A063095EA2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605F44E-529C-A9C3-0C62-A490C9C6827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1F91AF-9B65-4E14-AE44-933C759966D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9093648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92FF89F-1D3A-AF0F-6743-98F090660A6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097C89AE-B6B0-C4C2-4017-DD371C9B9BC0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E23951E-4AEA-92CC-05EC-2C66D041295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19D2072-9321-15C9-FBA8-3423BF62F32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8DC767-DAF8-4E85-89FF-3C82F6ECC012}" type="datetimeFigureOut">
              <a:rPr lang="en-GB" smtClean="0"/>
              <a:t>09/12/2025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EC7E0A4-656E-FB3E-EBAD-45892A46767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71A938-BE23-3A4E-B1FC-64A3CE624E1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1F91AF-9B65-4E14-AE44-933C759966D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142077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7A3F4CF-5E50-9E36-07F4-DFBA60EEA8C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7343382-396F-D927-F2B6-3140534B677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8636CD2-E5E4-29D9-D63C-7F9AE233DA4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8DC767-DAF8-4E85-89FF-3C82F6ECC012}" type="datetimeFigureOut">
              <a:rPr lang="en-GB" smtClean="0"/>
              <a:t>09/12/2025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F27297C-774C-DAD5-B00A-DFFA23BC935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97CFB84-BBD4-E2E8-E4EE-FE60E801077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1F91AF-9B65-4E14-AE44-933C759966D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3809545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1DDC7821-9811-0B4F-CD49-AB8785116337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1BEA67A-8A22-BE9E-80BB-AD1FFAD4DC2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F1C788A-1472-44C4-5C14-2C4798A4B89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8DC767-DAF8-4E85-89FF-3C82F6ECC012}" type="datetimeFigureOut">
              <a:rPr lang="en-GB" smtClean="0"/>
              <a:t>09/12/2025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49A7994-7F3C-6D96-1155-B096C3B2BB1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FA3F791-2D31-1E46-662A-1EAB6D5DDDC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1F91AF-9B65-4E14-AE44-933C759966D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8108978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D03CF51-CB28-CCB7-D35F-4B106BB04C2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99EA96B-F15B-1469-E6BD-5F3760E366F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8001540-72A7-CA0B-A154-20B0F9655EF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4D8DC767-DAF8-4E85-89FF-3C82F6ECC012}" type="datetimeFigureOut">
              <a:rPr lang="en-GB" smtClean="0"/>
              <a:t>09/12/2025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4D4A084-B413-2773-51D2-4F394170850C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1E96F0D-AC51-4F1D-2B46-CE23DD68C5D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641F91AF-9B65-4E14-AE44-933C759966D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489311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41E3851-0BAD-3F83-F376-E6718A3219B6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LCLM4003 Effective Teamworking and Communication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2C074A0-696A-C690-8A20-4D5E56DC399B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8137308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9228552E-C8B1-4A80-8448-0787CE0FC7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BB2EF945-A60D-61E9-B7C0-5808546C241C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35000"/>
          </a:blip>
          <a:srcRect t="15730"/>
          <a:stretch>
            <a:fillRect/>
          </a:stretch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23E2787D-046B-C725-691B-A23E30C600F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Language Barriers 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82AEC2EF-9A02-F2EE-440E-84F31735090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266003192"/>
              </p:ext>
            </p:extLst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584021137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9228552E-C8B1-4A80-8448-0787CE0FC7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137BC6AB-9162-5FB1-310C-2E37AFFFB842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35000"/>
          </a:blip>
          <a:srcRect l="2667"/>
          <a:stretch>
            <a:fillRect/>
          </a:stretch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3B16E842-5FD2-2038-D76C-F85EA17E2C9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Applying Schramm’s Theory 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48FEC65C-C404-5F41-19C4-4D774C049F8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931168593"/>
              </p:ext>
            </p:extLst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1398011934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Slide Background">
            <a:extLst>
              <a:ext uri="{FF2B5EF4-FFF2-40B4-BE49-F238E27FC236}">
                <a16:creationId xmlns:a16="http://schemas.microsoft.com/office/drawing/2014/main" id="{C0763A76-9F1C-4FC5-82B7-DD475DA461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-1" y="0"/>
            <a:ext cx="12191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E81BF4F6-F2CF-4984-9D14-D6966D92F9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8522446" cy="2285999"/>
          </a:xfrm>
          <a:prstGeom prst="rect">
            <a:avLst/>
          </a:prstGeom>
          <a:ln>
            <a:noFill/>
          </a:ln>
          <a:effectLst>
            <a:outerShdw blurRad="596900" dist="304800" dir="7140000" sx="90000" sy="90000" algn="t" rotWithShape="0">
              <a:srgbClr val="000000">
                <a:alpha val="1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4FE33CB-E659-A602-398F-C8E9E82416D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803" y="350196"/>
            <a:ext cx="4646904" cy="1624520"/>
          </a:xfrm>
        </p:spPr>
        <p:txBody>
          <a:bodyPr anchor="ctr">
            <a:normAutofit/>
          </a:bodyPr>
          <a:lstStyle/>
          <a:p>
            <a:r>
              <a:rPr lang="en-GB" sz="4000"/>
              <a:t>Solution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631602A-A686-DA15-15E6-60E715985A8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1802" y="2743200"/>
            <a:ext cx="4646905" cy="3613149"/>
          </a:xfrm>
        </p:spPr>
        <p:txBody>
          <a:bodyPr anchor="ctr">
            <a:normAutofit/>
          </a:bodyPr>
          <a:lstStyle/>
          <a:p>
            <a:r>
              <a:rPr lang="en-GB" sz="2000"/>
              <a:t>Place signs to help employees navigate through their work - Suggest a translator for the employees who struggle to speak English </a:t>
            </a:r>
          </a:p>
        </p:txBody>
      </p:sp>
      <p:pic>
        <p:nvPicPr>
          <p:cNvPr id="5" name="Picture 4" descr="Different colored question marks">
            <a:extLst>
              <a:ext uri="{FF2B5EF4-FFF2-40B4-BE49-F238E27FC236}">
                <a16:creationId xmlns:a16="http://schemas.microsoft.com/office/drawing/2014/main" id="{BC4837C3-733C-42F5-61F0-921547319D56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3279" r="26665"/>
          <a:stretch>
            <a:fillRect/>
          </a:stretch>
        </p:blipFill>
        <p:spPr>
          <a:xfrm>
            <a:off x="6096000" y="1"/>
            <a:ext cx="6102825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5767403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Rectangle 12">
            <a:extLst>
              <a:ext uri="{FF2B5EF4-FFF2-40B4-BE49-F238E27FC236}">
                <a16:creationId xmlns:a16="http://schemas.microsoft.com/office/drawing/2014/main" id="{42A4FC2C-047E-45A5-965D-8E1E3BF09B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CEEAF25E-6F43-0B61-E347-F86EF483103A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rcRect b="19"/>
          <a:stretch>
            <a:fillRect/>
          </a:stretch>
        </p:blipFill>
        <p:spPr>
          <a:xfrm>
            <a:off x="20" y="1282"/>
            <a:ext cx="12191980" cy="68567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534359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42A4FC2C-047E-45A5-965D-8E1E3BF09B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C72B5FF5-0C63-3E07-C528-53730B132BBC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rcRect b="19"/>
          <a:stretch>
            <a:fillRect/>
          </a:stretch>
        </p:blipFill>
        <p:spPr>
          <a:xfrm>
            <a:off x="20" y="1282"/>
            <a:ext cx="12191980" cy="68567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9942218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>
            <a:extLst>
              <a:ext uri="{FF2B5EF4-FFF2-40B4-BE49-F238E27FC236}">
                <a16:creationId xmlns:a16="http://schemas.microsoft.com/office/drawing/2014/main" id="{F9A32075-F4DE-0BA5-8FFC-E6E99737433E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-2" b="53"/>
          <a:stretch>
            <a:fillRect/>
          </a:stretch>
        </p:blipFill>
        <p:spPr bwMode="auto">
          <a:xfrm>
            <a:off x="-6588" y="10"/>
            <a:ext cx="12198588" cy="68579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570659134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130</Words>
  <Application>Microsoft Office PowerPoint</Application>
  <PresentationFormat>Widescreen</PresentationFormat>
  <Paragraphs>10</Paragraphs>
  <Slides>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11" baseType="lpstr">
      <vt:lpstr>Aptos</vt:lpstr>
      <vt:lpstr>Aptos Display</vt:lpstr>
      <vt:lpstr>Arial</vt:lpstr>
      <vt:lpstr>Office Theme</vt:lpstr>
      <vt:lpstr>LCLM4003 Effective Teamworking and Communication </vt:lpstr>
      <vt:lpstr>Language Barriers </vt:lpstr>
      <vt:lpstr>Applying Schramm’s Theory </vt:lpstr>
      <vt:lpstr>Solution </vt:lpstr>
      <vt:lpstr>PowerPoint Presentation</vt:lpstr>
      <vt:lpstr>PowerPoint Presentation</vt:lpstr>
      <vt:lpstr>PowerPoint Presentation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Kevin</dc:creator>
  <cp:lastModifiedBy>Lizeta Demetriou</cp:lastModifiedBy>
  <cp:revision>1</cp:revision>
  <dcterms:created xsi:type="dcterms:W3CDTF">2025-12-09T16:34:15Z</dcterms:created>
  <dcterms:modified xsi:type="dcterms:W3CDTF">2025-12-09T16:47:52Z</dcterms:modified>
</cp:coreProperties>
</file>