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Lst>
  <p:notesMasterIdLst>
    <p:notesMasterId r:id="rId19"/>
  </p:notesMasterIdLst>
  <p:sldIdLst>
    <p:sldId id="279" r:id="rId2"/>
    <p:sldId id="280" r:id="rId3"/>
    <p:sldId id="281" r:id="rId4"/>
    <p:sldId id="282" r:id="rId5"/>
    <p:sldId id="283" r:id="rId6"/>
    <p:sldId id="284" r:id="rId7"/>
    <p:sldId id="285" r:id="rId8"/>
    <p:sldId id="286" r:id="rId9"/>
    <p:sldId id="287" r:id="rId10"/>
    <p:sldId id="288" r:id="rId11"/>
    <p:sldId id="289" r:id="rId12"/>
    <p:sldId id="291" r:id="rId13"/>
    <p:sldId id="292" r:id="rId14"/>
    <p:sldId id="293" r:id="rId15"/>
    <p:sldId id="294" r:id="rId16"/>
    <p:sldId id="290" r:id="rId17"/>
    <p:sldId id="295" r:id="rId18"/>
  </p:sldIdLst>
  <p:sldSz cx="9144000" cy="5143500" type="screen16x9"/>
  <p:notesSz cx="6858000" cy="9144000"/>
  <p:embeddedFontLst>
    <p:embeddedFont>
      <p:font typeface="Assistant" pitchFamily="2" charset="-79"/>
      <p:regular r:id="rId20"/>
      <p:bold r:id="rId21"/>
    </p:embeddedFont>
    <p:embeddedFont>
      <p:font typeface="Castellar" panose="020A0402060406010301" pitchFamily="18" charset="0"/>
      <p:regular r:id="rId22"/>
    </p:embeddedFont>
    <p:embeddedFont>
      <p:font typeface="Coda" panose="020B0604020202020204" charset="0"/>
      <p:regular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828D1EA-FF66-4AE6-B78B-BA9181656F99}">
  <a:tblStyle styleId="{3828D1EA-FF66-4AE6-B78B-BA9181656F9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999E7647-033D-443B-AD4E-93C6F677368C}"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42" d="100"/>
          <a:sy n="142" d="100"/>
        </p:scale>
        <p:origin x="714" y="12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29T09:02:11.385"/>
    </inkml:context>
    <inkml:brush xml:id="br0">
      <inkml:brushProperty name="width" value="0.035" units="cm"/>
      <inkml:brushProperty name="height" value="0.035" units="cm"/>
      <inkml:brushProperty name="color" value="#E71224"/>
    </inkml:brush>
  </inkml:definitions>
  <inkml:trace contextRef="#ctx0" brushRef="#br0">0 0 24575,'3'0'0,"-1"0"0,1 0 0,-1 1 0,1-1 0,-1 1 0,1-1 0,-1 1 0,0 0 0,1 0 0,-1 0 0,0 0 0,0 0 0,0 0 0,0 1 0,0-1 0,0 1 0,0-1 0,0 1 0,-1 0 0,1 0 0,0 0 0,-1 0 0,0 0 0,1 0 0,-1 0 0,0 0 0,0 1 0,0-1 0,-1 0 0,1 1 0,0-1 0,-1 0 0,1 3 0,1 12 0,-1-1 0,0 0 0,-2 1 0,-1 18 0,-1 3 0,5 15-75,0-40-54,-1 1 0,-1-1 0,0 1 0,0-1 0,-1 1 0,-1-1 0,-1 0 0,0 0 0,-8 24 0,4-25-6697</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29T09:02:14.570"/>
    </inkml:context>
    <inkml:brush xml:id="br0">
      <inkml:brushProperty name="width" value="0.035" units="cm"/>
      <inkml:brushProperty name="height" value="0.035" units="cm"/>
      <inkml:brushProperty name="color" value="#E71224"/>
    </inkml:brush>
  </inkml:definitions>
  <inkml:trace contextRef="#ctx0" brushRef="#br0">1 0 24575,'1'8'0,"0"-1"0,0 1 0,1-1 0,0 1 0,1-1 0,0 0 0,0 0 0,0 0 0,5 7 0,-3-6 0,-1 0 0,0 0 0,0 0 0,-1 1 0,0-1 0,2 15 0,2 33 0,-2-33 0,-2 0 0,-1 0 0,-1 0 0,-1 0 0,-1 0 0,0 0 0,-7 28 0,1-3-1365,6-33-5461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29T09:02:19.373"/>
    </inkml:context>
    <inkml:brush xml:id="br0">
      <inkml:brushProperty name="width" value="0.035" units="cm"/>
      <inkml:brushProperty name="height" value="0.035" units="cm"/>
      <inkml:brushProperty name="color" value="#E71224"/>
    </inkml:brush>
  </inkml:definitions>
  <inkml:trace contextRef="#ctx0" brushRef="#br0">1 21 24575,'25'-1'0,"0"2"0,1 1 0,-1 1 0,0 2 0,24 7 0,-11-5 0,0-1 0,0-1 0,0-3 0,0 0 0,52-6 0,7 1 0,1555 3 0,-1637-1 18,-1-1 0,0-1-1,0 0 1,0 0 0,0-1 0,16-8-1,-15 6-265,0 1 0,-1 0 0,2 1-1,-1 1 1,22-3 0,-17 6-6578</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29T09:02:23.435"/>
    </inkml:context>
    <inkml:brush xml:id="br0">
      <inkml:brushProperty name="width" value="0.035" units="cm"/>
      <inkml:brushProperty name="height" value="0.035" units="cm"/>
      <inkml:brushProperty name="color" value="#E71224"/>
    </inkml:brush>
  </inkml:definitions>
  <inkml:trace contextRef="#ctx0" brushRef="#br0">1 79 24575,'83'-1'0,"92"3"0,-167-1 0,-1 0 0,1 1 0,-1 1 0,1-1 0,10 6 0,34 9 0,16-11 0,124-7 0,-74-2 0,-77 1 0,0-3 0,-1-1 0,0-2 0,46-16 0,-33 9 0,79-11 0,195 5 0,-207 13 0,127 9 0,-89 1 0,-138 0 0,-1 0 0,0 1 0,1 1 0,-2 1 0,1 1 0,31 14 0,19 5 0,-61-23-124,1 0 0,-1 0 0,1-1 0,0 0 0,0 0 0,-1-1-1,1-1 1,0 1 0,-1-1 0,15-4 0,-7 1-6702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29T09:02:29.596"/>
    </inkml:context>
    <inkml:brush xml:id="br0">
      <inkml:brushProperty name="width" value="0.035" units="cm"/>
      <inkml:brushProperty name="height" value="0.035" units="cm"/>
      <inkml:brushProperty name="color" value="#E71224"/>
    </inkml:brush>
  </inkml:definitions>
  <inkml:trace contextRef="#ctx0" brushRef="#br0">1 0 24575,'1'0'0,"1"1"0,0 0 0,-1-1 0,1 1 0,0 0 0,-1-1 0,1 1 0,-1 0 0,1 0 0,-1 1 0,0-1 0,1 0 0,-1 0 0,0 1 0,0-1 0,0 0 0,0 1 0,0-1 0,0 1 0,0 0 0,-1-1 0,1 1 0,0-1 0,-1 1 0,1 0 0,-1 0 0,0-1 0,0 1 0,1 2 0,4 57 0,-5-56 0,1 18 0,1 1 0,0-2 0,2 1 0,9 35 0,-5-23 0,-3 0 0,0 0 0,-3 1 0,0 0 0,-7 56 0,3 5 0,-13 184 0,12-214 0,3-51 0,0 1 0,-1-1 0,-1 1 0,-1-1 0,-7 24 0,3-13 0,0 1 0,2-1 0,1 1 0,1 0 0,1 0 0,2-1 0,1 1 0,1 0 0,1 0 0,9 34 0,-7-44 3,2 1-1,1-2 1,0 1-1,11 17 1,4 7-1381,-18-30-5448</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29T09:02:36.067"/>
    </inkml:context>
    <inkml:brush xml:id="br0">
      <inkml:brushProperty name="width" value="0.035" units="cm"/>
      <inkml:brushProperty name="height" value="0.035" units="cm"/>
      <inkml:brushProperty name="color" value="#E71224"/>
    </inkml:brush>
  </inkml:definitions>
  <inkml:trace contextRef="#ctx0" brushRef="#br0">9728 0 24575,'0'597'0,"-12"-469"0,3-45 0,-28 172 0,34-231 0,-2-1 0,0 0 0,-10 24 0,9-28 0,0-1 0,1 1 0,1 0 0,1 1 0,-2 34 0,7-26 0,0 47 0,-2-73 0,0 1 0,-1 0 0,1-1 0,0 1 0,-1-1 0,0 0 0,0 1 0,1-1 0,-1 1 0,-1-1 0,1 0 0,0 0 0,-1 0 0,1 0 0,-1 0 0,1 0 0,-1 0 0,0 0 0,0 0 0,0-1 0,0 1 0,0-1 0,-3 2 0,-12 2 0,0 0 0,0-2 0,-1 0 0,-23 1 0,-30 4 0,9 6 0,31-6 0,0-2 0,-1-1 0,-44 2 0,25-7 0,-25 0 0,-111 13 0,-2 6 0,19-2 0,-326-9 0,274-11 0,-433 12 0,9 1 0,-3795-10 0,4386-3 0,-78-13 0,-15-1 0,-14-4 0,12 2 0,106 15 0,-1-1 0,1-2 0,0-3 0,1-1 0,-47-18 0,69 22 0,1 0 0,-1 2 0,-1 1 0,1 0 0,-29 0 0,-113 6 0,59 1 0,78-3 0,-15 0 0,-64 7 0,91-5 0,1 0 0,-1 2 0,1 0 0,0 0 0,0 1 0,1 1 0,-1 0 0,-18 12 0,21-11 0,-1-1 0,1-1 0,-1 0 0,-1 0 0,1-1 0,-1 0 0,-15 2 0,-86 7 0,15-2 0,79-8-1365,3-1-5461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29T09:02:41.267"/>
    </inkml:context>
    <inkml:brush xml:id="br0">
      <inkml:brushProperty name="width" value="0.035" units="cm"/>
      <inkml:brushProperty name="height" value="0.035" units="cm"/>
      <inkml:brushProperty name="color" value="#E71224"/>
    </inkml:brush>
  </inkml:definitions>
  <inkml:trace contextRef="#ctx0" brushRef="#br0">0 94 24575,'1'2'0,"-1"0"0,1-1 0,-1 1 0,1 0 0,0-1 0,0 1 0,0 0 0,0-1 0,0 1 0,0-1 0,0 1 0,0-1 0,1 0 0,-1 0 0,0 1 0,1-1 0,-1 0 0,1 0 0,-1 0 0,1-1 0,0 1 0,-1 0 0,1-1 0,0 1 0,0-1 0,0 1 0,-1-1 0,1 0 0,3 1 0,61 4 0,-58-5 0,781 2 0,207 6 0,6 0 0,-640-9 0,-328 3 0,0 1 0,0 2 0,35 10 0,53 8 0,154-2 0,321-16 0,-322-31 0,-99 7 0,-120 14 0,123-16 0,-84 7 0,162-4 0,-135 13 0,-57 0 0,116-25 0,-89 13 0,1 3 0,102 0 0,193 14 0,-171 2 0,1299-2 0,-1455-3 0,76-13 0,-78 8 0,88-3 0,-94 13 0,0 3 0,0 2 0,73 19 0,-73-17 0,0-2 0,1-3 0,105-5 0,-54-1 0,63-17 0,-160 18 0,0 0 0,0 1 0,1 0 0,-1 1 0,0 0 0,-1 0 0,1 0 0,0 1 0,0 0 0,0 1 0,-1 0 0,0 0 0,1 0 0,-1 1 0,0 0 0,-1 1 0,1-1 0,-1 1 0,0 1 0,0-1 0,5 7 0,10 11-1365,-12-12-5461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61315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44424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21668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3712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951746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29784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58852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59270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64470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800131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283645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399113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289432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419041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579720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836897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ed75f95cf8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ed75f95cf8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89030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4"/>
        </a:solidFill>
        <a:effectLst/>
      </p:bgPr>
    </p:bg>
    <p:spTree>
      <p:nvGrpSpPr>
        <p:cNvPr id="1" name="Shape 64"/>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48"/>
        <p:cNvGrpSpPr/>
        <p:nvPr/>
      </p:nvGrpSpPr>
      <p:grpSpPr>
        <a:xfrm>
          <a:off x="0" y="0"/>
          <a:ext cx="0" cy="0"/>
          <a:chOff x="0" y="0"/>
          <a:chExt cx="0" cy="0"/>
        </a:xfrm>
      </p:grpSpPr>
      <p:pic>
        <p:nvPicPr>
          <p:cNvPr id="149" name="Google Shape;149;p25"/>
          <p:cNvPicPr preferRelativeResize="0"/>
          <p:nvPr/>
        </p:nvPicPr>
        <p:blipFill rotWithShape="1">
          <a:blip r:embed="rId2">
            <a:alphaModFix/>
          </a:blip>
          <a:srcRect r="70806"/>
          <a:stretch/>
        </p:blipFill>
        <p:spPr>
          <a:xfrm flipH="1">
            <a:off x="-37390" y="0"/>
            <a:ext cx="2252974" cy="5143501"/>
          </a:xfrm>
          <a:prstGeom prst="rect">
            <a:avLst/>
          </a:prstGeom>
          <a:noFill/>
          <a:ln>
            <a:noFill/>
          </a:ln>
        </p:spPr>
      </p:pic>
      <p:pic>
        <p:nvPicPr>
          <p:cNvPr id="150" name="Google Shape;150;p25"/>
          <p:cNvPicPr preferRelativeResize="0"/>
          <p:nvPr/>
        </p:nvPicPr>
        <p:blipFill>
          <a:blip r:embed="rId3">
            <a:alphaModFix/>
          </a:blip>
          <a:stretch>
            <a:fillRect/>
          </a:stretch>
        </p:blipFill>
        <p:spPr>
          <a:xfrm>
            <a:off x="502257" y="0"/>
            <a:ext cx="3659254" cy="5143499"/>
          </a:xfrm>
          <a:prstGeom prst="rect">
            <a:avLst/>
          </a:prstGeom>
          <a:noFill/>
          <a:ln>
            <a:noFill/>
          </a:ln>
        </p:spPr>
      </p:pic>
      <p:pic>
        <p:nvPicPr>
          <p:cNvPr id="151" name="Google Shape;151;p25"/>
          <p:cNvPicPr preferRelativeResize="0"/>
          <p:nvPr/>
        </p:nvPicPr>
        <p:blipFill>
          <a:blip r:embed="rId3">
            <a:alphaModFix/>
          </a:blip>
          <a:stretch>
            <a:fillRect/>
          </a:stretch>
        </p:blipFill>
        <p:spPr>
          <a:xfrm>
            <a:off x="306907" y="0"/>
            <a:ext cx="3659254" cy="5143499"/>
          </a:xfrm>
          <a:prstGeom prst="rect">
            <a:avLst/>
          </a:prstGeom>
          <a:noFill/>
          <a:ln>
            <a:noFill/>
          </a:ln>
        </p:spPr>
      </p:pic>
      <p:sp>
        <p:nvSpPr>
          <p:cNvPr id="152" name="Google Shape;152;p2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3" name="Google Shape;153;p25"/>
          <p:cNvSpPr txBox="1">
            <a:spLocks noGrp="1"/>
          </p:cNvSpPr>
          <p:nvPr>
            <p:ph type="subTitle" idx="1"/>
          </p:nvPr>
        </p:nvSpPr>
        <p:spPr>
          <a:xfrm>
            <a:off x="937625" y="2332395"/>
            <a:ext cx="2175300" cy="10155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154" name="Google Shape;154;p25"/>
          <p:cNvSpPr txBox="1">
            <a:spLocks noGrp="1"/>
          </p:cNvSpPr>
          <p:nvPr>
            <p:ph type="subTitle" idx="2"/>
          </p:nvPr>
        </p:nvSpPr>
        <p:spPr>
          <a:xfrm>
            <a:off x="3484347" y="3322995"/>
            <a:ext cx="2175300" cy="10155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155" name="Google Shape;155;p25"/>
          <p:cNvSpPr txBox="1">
            <a:spLocks noGrp="1"/>
          </p:cNvSpPr>
          <p:nvPr>
            <p:ph type="subTitle" idx="3"/>
          </p:nvPr>
        </p:nvSpPr>
        <p:spPr>
          <a:xfrm>
            <a:off x="6031075" y="2332395"/>
            <a:ext cx="2175300" cy="10155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40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156" name="Google Shape;156;p25"/>
          <p:cNvSpPr txBox="1">
            <a:spLocks noGrp="1"/>
          </p:cNvSpPr>
          <p:nvPr>
            <p:ph type="subTitle" idx="4"/>
          </p:nvPr>
        </p:nvSpPr>
        <p:spPr>
          <a:xfrm>
            <a:off x="937625" y="1676879"/>
            <a:ext cx="2175300" cy="6600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Coda"/>
              <a:buNone/>
              <a:defRPr sz="2400">
                <a:solidFill>
                  <a:schemeClr val="dk1"/>
                </a:solidFill>
                <a:latin typeface="Coda"/>
                <a:ea typeface="Coda"/>
                <a:cs typeface="Coda"/>
                <a:sym typeface="Coda"/>
              </a:defRPr>
            </a:lvl1pPr>
            <a:lvl2pPr lvl="1" algn="ctr" rtl="0">
              <a:lnSpc>
                <a:spcPct val="115000"/>
              </a:lnSpc>
              <a:spcBef>
                <a:spcPts val="0"/>
              </a:spcBef>
              <a:spcAft>
                <a:spcPts val="0"/>
              </a:spcAft>
              <a:buSzPts val="2400"/>
              <a:buFont typeface="Coda"/>
              <a:buNone/>
              <a:defRPr sz="2400">
                <a:latin typeface="Coda"/>
                <a:ea typeface="Coda"/>
                <a:cs typeface="Coda"/>
                <a:sym typeface="Coda"/>
              </a:defRPr>
            </a:lvl2pPr>
            <a:lvl3pPr lvl="2" algn="ctr" rtl="0">
              <a:lnSpc>
                <a:spcPct val="115000"/>
              </a:lnSpc>
              <a:spcBef>
                <a:spcPts val="0"/>
              </a:spcBef>
              <a:spcAft>
                <a:spcPts val="0"/>
              </a:spcAft>
              <a:buSzPts val="2400"/>
              <a:buFont typeface="Coda"/>
              <a:buNone/>
              <a:defRPr sz="2400">
                <a:latin typeface="Coda"/>
                <a:ea typeface="Coda"/>
                <a:cs typeface="Coda"/>
                <a:sym typeface="Coda"/>
              </a:defRPr>
            </a:lvl3pPr>
            <a:lvl4pPr lvl="3" algn="ctr" rtl="0">
              <a:lnSpc>
                <a:spcPct val="115000"/>
              </a:lnSpc>
              <a:spcBef>
                <a:spcPts val="0"/>
              </a:spcBef>
              <a:spcAft>
                <a:spcPts val="0"/>
              </a:spcAft>
              <a:buSzPts val="2400"/>
              <a:buFont typeface="Coda"/>
              <a:buNone/>
              <a:defRPr sz="2400">
                <a:latin typeface="Coda"/>
                <a:ea typeface="Coda"/>
                <a:cs typeface="Coda"/>
                <a:sym typeface="Coda"/>
              </a:defRPr>
            </a:lvl4pPr>
            <a:lvl5pPr lvl="4" algn="ctr" rtl="0">
              <a:lnSpc>
                <a:spcPct val="115000"/>
              </a:lnSpc>
              <a:spcBef>
                <a:spcPts val="0"/>
              </a:spcBef>
              <a:spcAft>
                <a:spcPts val="0"/>
              </a:spcAft>
              <a:buSzPts val="2400"/>
              <a:buFont typeface="Coda"/>
              <a:buNone/>
              <a:defRPr sz="2400">
                <a:latin typeface="Coda"/>
                <a:ea typeface="Coda"/>
                <a:cs typeface="Coda"/>
                <a:sym typeface="Coda"/>
              </a:defRPr>
            </a:lvl5pPr>
            <a:lvl6pPr lvl="5" algn="ctr" rtl="0">
              <a:lnSpc>
                <a:spcPct val="115000"/>
              </a:lnSpc>
              <a:spcBef>
                <a:spcPts val="0"/>
              </a:spcBef>
              <a:spcAft>
                <a:spcPts val="0"/>
              </a:spcAft>
              <a:buSzPts val="2400"/>
              <a:buFont typeface="Coda"/>
              <a:buNone/>
              <a:defRPr sz="2400">
                <a:latin typeface="Coda"/>
                <a:ea typeface="Coda"/>
                <a:cs typeface="Coda"/>
                <a:sym typeface="Coda"/>
              </a:defRPr>
            </a:lvl6pPr>
            <a:lvl7pPr lvl="6" algn="ctr" rtl="0">
              <a:lnSpc>
                <a:spcPct val="115000"/>
              </a:lnSpc>
              <a:spcBef>
                <a:spcPts val="0"/>
              </a:spcBef>
              <a:spcAft>
                <a:spcPts val="0"/>
              </a:spcAft>
              <a:buSzPts val="2400"/>
              <a:buFont typeface="Coda"/>
              <a:buNone/>
              <a:defRPr sz="2400">
                <a:latin typeface="Coda"/>
                <a:ea typeface="Coda"/>
                <a:cs typeface="Coda"/>
                <a:sym typeface="Coda"/>
              </a:defRPr>
            </a:lvl7pPr>
            <a:lvl8pPr lvl="7" algn="ctr" rtl="0">
              <a:lnSpc>
                <a:spcPct val="115000"/>
              </a:lnSpc>
              <a:spcBef>
                <a:spcPts val="0"/>
              </a:spcBef>
              <a:spcAft>
                <a:spcPts val="0"/>
              </a:spcAft>
              <a:buSzPts val="2400"/>
              <a:buFont typeface="Coda"/>
              <a:buNone/>
              <a:defRPr sz="2400">
                <a:latin typeface="Coda"/>
                <a:ea typeface="Coda"/>
                <a:cs typeface="Coda"/>
                <a:sym typeface="Coda"/>
              </a:defRPr>
            </a:lvl8pPr>
            <a:lvl9pPr lvl="8" algn="ctr" rtl="0">
              <a:lnSpc>
                <a:spcPct val="115000"/>
              </a:lnSpc>
              <a:spcBef>
                <a:spcPts val="0"/>
              </a:spcBef>
              <a:spcAft>
                <a:spcPts val="0"/>
              </a:spcAft>
              <a:buSzPts val="2400"/>
              <a:buFont typeface="Coda"/>
              <a:buNone/>
              <a:defRPr sz="2400">
                <a:latin typeface="Coda"/>
                <a:ea typeface="Coda"/>
                <a:cs typeface="Coda"/>
                <a:sym typeface="Coda"/>
              </a:defRPr>
            </a:lvl9pPr>
          </a:lstStyle>
          <a:p>
            <a:endParaRPr/>
          </a:p>
        </p:txBody>
      </p:sp>
      <p:sp>
        <p:nvSpPr>
          <p:cNvPr id="157" name="Google Shape;157;p25"/>
          <p:cNvSpPr txBox="1">
            <a:spLocks noGrp="1"/>
          </p:cNvSpPr>
          <p:nvPr>
            <p:ph type="subTitle" idx="5"/>
          </p:nvPr>
        </p:nvSpPr>
        <p:spPr>
          <a:xfrm>
            <a:off x="3484350" y="2667479"/>
            <a:ext cx="2175300" cy="6600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Coda"/>
              <a:buNone/>
              <a:defRPr sz="2400">
                <a:solidFill>
                  <a:schemeClr val="dk1"/>
                </a:solidFill>
                <a:latin typeface="Coda"/>
                <a:ea typeface="Coda"/>
                <a:cs typeface="Coda"/>
                <a:sym typeface="Coda"/>
              </a:defRPr>
            </a:lvl1pPr>
            <a:lvl2pPr lvl="1" algn="ctr" rtl="0">
              <a:lnSpc>
                <a:spcPct val="115000"/>
              </a:lnSpc>
              <a:spcBef>
                <a:spcPts val="0"/>
              </a:spcBef>
              <a:spcAft>
                <a:spcPts val="0"/>
              </a:spcAft>
              <a:buSzPts val="2400"/>
              <a:buFont typeface="Coda"/>
              <a:buNone/>
              <a:defRPr sz="2400">
                <a:latin typeface="Coda"/>
                <a:ea typeface="Coda"/>
                <a:cs typeface="Coda"/>
                <a:sym typeface="Coda"/>
              </a:defRPr>
            </a:lvl2pPr>
            <a:lvl3pPr lvl="2" algn="ctr" rtl="0">
              <a:lnSpc>
                <a:spcPct val="115000"/>
              </a:lnSpc>
              <a:spcBef>
                <a:spcPts val="0"/>
              </a:spcBef>
              <a:spcAft>
                <a:spcPts val="0"/>
              </a:spcAft>
              <a:buSzPts val="2400"/>
              <a:buFont typeface="Coda"/>
              <a:buNone/>
              <a:defRPr sz="2400">
                <a:latin typeface="Coda"/>
                <a:ea typeface="Coda"/>
                <a:cs typeface="Coda"/>
                <a:sym typeface="Coda"/>
              </a:defRPr>
            </a:lvl3pPr>
            <a:lvl4pPr lvl="3" algn="ctr" rtl="0">
              <a:lnSpc>
                <a:spcPct val="115000"/>
              </a:lnSpc>
              <a:spcBef>
                <a:spcPts val="0"/>
              </a:spcBef>
              <a:spcAft>
                <a:spcPts val="0"/>
              </a:spcAft>
              <a:buSzPts val="2400"/>
              <a:buFont typeface="Coda"/>
              <a:buNone/>
              <a:defRPr sz="2400">
                <a:latin typeface="Coda"/>
                <a:ea typeface="Coda"/>
                <a:cs typeface="Coda"/>
                <a:sym typeface="Coda"/>
              </a:defRPr>
            </a:lvl4pPr>
            <a:lvl5pPr lvl="4" algn="ctr" rtl="0">
              <a:lnSpc>
                <a:spcPct val="115000"/>
              </a:lnSpc>
              <a:spcBef>
                <a:spcPts val="0"/>
              </a:spcBef>
              <a:spcAft>
                <a:spcPts val="0"/>
              </a:spcAft>
              <a:buSzPts val="2400"/>
              <a:buFont typeface="Coda"/>
              <a:buNone/>
              <a:defRPr sz="2400">
                <a:latin typeface="Coda"/>
                <a:ea typeface="Coda"/>
                <a:cs typeface="Coda"/>
                <a:sym typeface="Coda"/>
              </a:defRPr>
            </a:lvl5pPr>
            <a:lvl6pPr lvl="5" algn="ctr" rtl="0">
              <a:lnSpc>
                <a:spcPct val="115000"/>
              </a:lnSpc>
              <a:spcBef>
                <a:spcPts val="0"/>
              </a:spcBef>
              <a:spcAft>
                <a:spcPts val="0"/>
              </a:spcAft>
              <a:buSzPts val="2400"/>
              <a:buFont typeface="Coda"/>
              <a:buNone/>
              <a:defRPr sz="2400">
                <a:latin typeface="Coda"/>
                <a:ea typeface="Coda"/>
                <a:cs typeface="Coda"/>
                <a:sym typeface="Coda"/>
              </a:defRPr>
            </a:lvl6pPr>
            <a:lvl7pPr lvl="6" algn="ctr" rtl="0">
              <a:lnSpc>
                <a:spcPct val="115000"/>
              </a:lnSpc>
              <a:spcBef>
                <a:spcPts val="0"/>
              </a:spcBef>
              <a:spcAft>
                <a:spcPts val="0"/>
              </a:spcAft>
              <a:buSzPts val="2400"/>
              <a:buFont typeface="Coda"/>
              <a:buNone/>
              <a:defRPr sz="2400">
                <a:latin typeface="Coda"/>
                <a:ea typeface="Coda"/>
                <a:cs typeface="Coda"/>
                <a:sym typeface="Coda"/>
              </a:defRPr>
            </a:lvl7pPr>
            <a:lvl8pPr lvl="7" algn="ctr" rtl="0">
              <a:lnSpc>
                <a:spcPct val="115000"/>
              </a:lnSpc>
              <a:spcBef>
                <a:spcPts val="0"/>
              </a:spcBef>
              <a:spcAft>
                <a:spcPts val="0"/>
              </a:spcAft>
              <a:buSzPts val="2400"/>
              <a:buFont typeface="Coda"/>
              <a:buNone/>
              <a:defRPr sz="2400">
                <a:latin typeface="Coda"/>
                <a:ea typeface="Coda"/>
                <a:cs typeface="Coda"/>
                <a:sym typeface="Coda"/>
              </a:defRPr>
            </a:lvl8pPr>
            <a:lvl9pPr lvl="8" algn="ctr" rtl="0">
              <a:lnSpc>
                <a:spcPct val="115000"/>
              </a:lnSpc>
              <a:spcBef>
                <a:spcPts val="0"/>
              </a:spcBef>
              <a:spcAft>
                <a:spcPts val="0"/>
              </a:spcAft>
              <a:buSzPts val="2400"/>
              <a:buFont typeface="Coda"/>
              <a:buNone/>
              <a:defRPr sz="2400">
                <a:latin typeface="Coda"/>
                <a:ea typeface="Coda"/>
                <a:cs typeface="Coda"/>
                <a:sym typeface="Coda"/>
              </a:defRPr>
            </a:lvl9pPr>
          </a:lstStyle>
          <a:p>
            <a:endParaRPr/>
          </a:p>
        </p:txBody>
      </p:sp>
      <p:sp>
        <p:nvSpPr>
          <p:cNvPr id="158" name="Google Shape;158;p25"/>
          <p:cNvSpPr txBox="1">
            <a:spLocks noGrp="1"/>
          </p:cNvSpPr>
          <p:nvPr>
            <p:ph type="subTitle" idx="6"/>
          </p:nvPr>
        </p:nvSpPr>
        <p:spPr>
          <a:xfrm>
            <a:off x="6031075" y="1676879"/>
            <a:ext cx="2175300" cy="6600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Font typeface="Coda"/>
              <a:buNone/>
              <a:defRPr sz="2400">
                <a:solidFill>
                  <a:schemeClr val="dk1"/>
                </a:solidFill>
                <a:latin typeface="Coda"/>
                <a:ea typeface="Coda"/>
                <a:cs typeface="Coda"/>
                <a:sym typeface="Coda"/>
              </a:defRPr>
            </a:lvl1pPr>
            <a:lvl2pPr lvl="1" algn="ctr" rtl="0">
              <a:lnSpc>
                <a:spcPct val="115000"/>
              </a:lnSpc>
              <a:spcBef>
                <a:spcPts val="0"/>
              </a:spcBef>
              <a:spcAft>
                <a:spcPts val="0"/>
              </a:spcAft>
              <a:buSzPts val="2400"/>
              <a:buFont typeface="Coda"/>
              <a:buNone/>
              <a:defRPr sz="2400">
                <a:latin typeface="Coda"/>
                <a:ea typeface="Coda"/>
                <a:cs typeface="Coda"/>
                <a:sym typeface="Coda"/>
              </a:defRPr>
            </a:lvl2pPr>
            <a:lvl3pPr lvl="2" algn="ctr" rtl="0">
              <a:lnSpc>
                <a:spcPct val="115000"/>
              </a:lnSpc>
              <a:spcBef>
                <a:spcPts val="0"/>
              </a:spcBef>
              <a:spcAft>
                <a:spcPts val="0"/>
              </a:spcAft>
              <a:buSzPts val="2400"/>
              <a:buFont typeface="Coda"/>
              <a:buNone/>
              <a:defRPr sz="2400">
                <a:latin typeface="Coda"/>
                <a:ea typeface="Coda"/>
                <a:cs typeface="Coda"/>
                <a:sym typeface="Coda"/>
              </a:defRPr>
            </a:lvl3pPr>
            <a:lvl4pPr lvl="3" algn="ctr" rtl="0">
              <a:lnSpc>
                <a:spcPct val="115000"/>
              </a:lnSpc>
              <a:spcBef>
                <a:spcPts val="0"/>
              </a:spcBef>
              <a:spcAft>
                <a:spcPts val="0"/>
              </a:spcAft>
              <a:buSzPts val="2400"/>
              <a:buFont typeface="Coda"/>
              <a:buNone/>
              <a:defRPr sz="2400">
                <a:latin typeface="Coda"/>
                <a:ea typeface="Coda"/>
                <a:cs typeface="Coda"/>
                <a:sym typeface="Coda"/>
              </a:defRPr>
            </a:lvl4pPr>
            <a:lvl5pPr lvl="4" algn="ctr" rtl="0">
              <a:lnSpc>
                <a:spcPct val="115000"/>
              </a:lnSpc>
              <a:spcBef>
                <a:spcPts val="0"/>
              </a:spcBef>
              <a:spcAft>
                <a:spcPts val="0"/>
              </a:spcAft>
              <a:buSzPts val="2400"/>
              <a:buFont typeface="Coda"/>
              <a:buNone/>
              <a:defRPr sz="2400">
                <a:latin typeface="Coda"/>
                <a:ea typeface="Coda"/>
                <a:cs typeface="Coda"/>
                <a:sym typeface="Coda"/>
              </a:defRPr>
            </a:lvl5pPr>
            <a:lvl6pPr lvl="5" algn="ctr" rtl="0">
              <a:lnSpc>
                <a:spcPct val="115000"/>
              </a:lnSpc>
              <a:spcBef>
                <a:spcPts val="0"/>
              </a:spcBef>
              <a:spcAft>
                <a:spcPts val="0"/>
              </a:spcAft>
              <a:buSzPts val="2400"/>
              <a:buFont typeface="Coda"/>
              <a:buNone/>
              <a:defRPr sz="2400">
                <a:latin typeface="Coda"/>
                <a:ea typeface="Coda"/>
                <a:cs typeface="Coda"/>
                <a:sym typeface="Coda"/>
              </a:defRPr>
            </a:lvl6pPr>
            <a:lvl7pPr lvl="6" algn="ctr" rtl="0">
              <a:lnSpc>
                <a:spcPct val="115000"/>
              </a:lnSpc>
              <a:spcBef>
                <a:spcPts val="0"/>
              </a:spcBef>
              <a:spcAft>
                <a:spcPts val="0"/>
              </a:spcAft>
              <a:buSzPts val="2400"/>
              <a:buFont typeface="Coda"/>
              <a:buNone/>
              <a:defRPr sz="2400">
                <a:latin typeface="Coda"/>
                <a:ea typeface="Coda"/>
                <a:cs typeface="Coda"/>
                <a:sym typeface="Coda"/>
              </a:defRPr>
            </a:lvl7pPr>
            <a:lvl8pPr lvl="7" algn="ctr" rtl="0">
              <a:lnSpc>
                <a:spcPct val="115000"/>
              </a:lnSpc>
              <a:spcBef>
                <a:spcPts val="0"/>
              </a:spcBef>
              <a:spcAft>
                <a:spcPts val="0"/>
              </a:spcAft>
              <a:buSzPts val="2400"/>
              <a:buFont typeface="Coda"/>
              <a:buNone/>
              <a:defRPr sz="2400">
                <a:latin typeface="Coda"/>
                <a:ea typeface="Coda"/>
                <a:cs typeface="Coda"/>
                <a:sym typeface="Coda"/>
              </a:defRPr>
            </a:lvl8pPr>
            <a:lvl9pPr lvl="8" algn="ctr" rtl="0">
              <a:lnSpc>
                <a:spcPct val="115000"/>
              </a:lnSpc>
              <a:spcBef>
                <a:spcPts val="0"/>
              </a:spcBef>
              <a:spcAft>
                <a:spcPts val="0"/>
              </a:spcAft>
              <a:buSzPts val="2400"/>
              <a:buFont typeface="Coda"/>
              <a:buNone/>
              <a:defRPr sz="2400">
                <a:latin typeface="Coda"/>
                <a:ea typeface="Coda"/>
                <a:cs typeface="Coda"/>
                <a:sym typeface="Coda"/>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02"/>
        <p:cNvGrpSpPr/>
        <p:nvPr/>
      </p:nvGrpSpPr>
      <p:grpSpPr>
        <a:xfrm>
          <a:off x="0" y="0"/>
          <a:ext cx="0" cy="0"/>
          <a:chOff x="0" y="0"/>
          <a:chExt cx="0" cy="0"/>
        </a:xfrm>
      </p:grpSpPr>
      <p:pic>
        <p:nvPicPr>
          <p:cNvPr id="203" name="Google Shape;203;p30"/>
          <p:cNvPicPr preferRelativeResize="0"/>
          <p:nvPr/>
        </p:nvPicPr>
        <p:blipFill rotWithShape="1">
          <a:blip r:embed="rId2">
            <a:alphaModFix/>
          </a:blip>
          <a:srcRect l="17494" t="37142" r="26807" b="-21537"/>
          <a:stretch/>
        </p:blipFill>
        <p:spPr>
          <a:xfrm>
            <a:off x="0" y="0"/>
            <a:ext cx="5093125" cy="5143501"/>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04"/>
        <p:cNvGrpSpPr/>
        <p:nvPr/>
      </p:nvGrpSpPr>
      <p:grpSpPr>
        <a:xfrm>
          <a:off x="0" y="0"/>
          <a:ext cx="0" cy="0"/>
          <a:chOff x="0" y="0"/>
          <a:chExt cx="0" cy="0"/>
        </a:xfrm>
      </p:grpSpPr>
      <p:grpSp>
        <p:nvGrpSpPr>
          <p:cNvPr id="205" name="Google Shape;205;p31"/>
          <p:cNvGrpSpPr/>
          <p:nvPr/>
        </p:nvGrpSpPr>
        <p:grpSpPr>
          <a:xfrm>
            <a:off x="5018673" y="0"/>
            <a:ext cx="4125326" cy="5143501"/>
            <a:chOff x="5018673" y="0"/>
            <a:chExt cx="4125326" cy="5143501"/>
          </a:xfrm>
        </p:grpSpPr>
        <p:pic>
          <p:nvPicPr>
            <p:cNvPr id="206" name="Google Shape;206;p31"/>
            <p:cNvPicPr preferRelativeResize="0"/>
            <p:nvPr/>
          </p:nvPicPr>
          <p:blipFill rotWithShape="1">
            <a:blip r:embed="rId2">
              <a:alphaModFix/>
            </a:blip>
            <a:srcRect r="70806"/>
            <a:stretch/>
          </p:blipFill>
          <p:spPr>
            <a:xfrm>
              <a:off x="6891025" y="0"/>
              <a:ext cx="2252974" cy="5143501"/>
            </a:xfrm>
            <a:prstGeom prst="rect">
              <a:avLst/>
            </a:prstGeom>
            <a:noFill/>
            <a:ln>
              <a:noFill/>
            </a:ln>
          </p:spPr>
        </p:pic>
        <p:pic>
          <p:nvPicPr>
            <p:cNvPr id="207" name="Google Shape;207;p31"/>
            <p:cNvPicPr preferRelativeResize="0"/>
            <p:nvPr/>
          </p:nvPicPr>
          <p:blipFill>
            <a:blip r:embed="rId3">
              <a:alphaModFix/>
            </a:blip>
            <a:stretch>
              <a:fillRect/>
            </a:stretch>
          </p:blipFill>
          <p:spPr>
            <a:xfrm flipH="1">
              <a:off x="5018673" y="0"/>
              <a:ext cx="3659254" cy="5143499"/>
            </a:xfrm>
            <a:prstGeom prst="rect">
              <a:avLst/>
            </a:prstGeom>
            <a:noFill/>
            <a:ln>
              <a:noFill/>
            </a:ln>
          </p:spPr>
        </p:pic>
      </p:gr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Coda"/>
              <a:buNone/>
              <a:defRPr sz="3500">
                <a:solidFill>
                  <a:schemeClr val="dk1"/>
                </a:solidFill>
                <a:latin typeface="Coda"/>
                <a:ea typeface="Coda"/>
                <a:cs typeface="Coda"/>
                <a:sym typeface="Coda"/>
              </a:defRPr>
            </a:lvl1pPr>
            <a:lvl2pPr lvl="1" rtl="0">
              <a:spcBef>
                <a:spcPts val="0"/>
              </a:spcBef>
              <a:spcAft>
                <a:spcPts val="0"/>
              </a:spcAft>
              <a:buClr>
                <a:schemeClr val="dk1"/>
              </a:buClr>
              <a:buSzPts val="3500"/>
              <a:buFont typeface="Coda"/>
              <a:buNone/>
              <a:defRPr sz="3500" b="1">
                <a:solidFill>
                  <a:schemeClr val="dk1"/>
                </a:solidFill>
                <a:latin typeface="Coda"/>
                <a:ea typeface="Coda"/>
                <a:cs typeface="Coda"/>
                <a:sym typeface="Coda"/>
              </a:defRPr>
            </a:lvl2pPr>
            <a:lvl3pPr lvl="2" rtl="0">
              <a:spcBef>
                <a:spcPts val="0"/>
              </a:spcBef>
              <a:spcAft>
                <a:spcPts val="0"/>
              </a:spcAft>
              <a:buClr>
                <a:schemeClr val="dk1"/>
              </a:buClr>
              <a:buSzPts val="3500"/>
              <a:buFont typeface="Coda"/>
              <a:buNone/>
              <a:defRPr sz="3500" b="1">
                <a:solidFill>
                  <a:schemeClr val="dk1"/>
                </a:solidFill>
                <a:latin typeface="Coda"/>
                <a:ea typeface="Coda"/>
                <a:cs typeface="Coda"/>
                <a:sym typeface="Coda"/>
              </a:defRPr>
            </a:lvl3pPr>
            <a:lvl4pPr lvl="3" rtl="0">
              <a:spcBef>
                <a:spcPts val="0"/>
              </a:spcBef>
              <a:spcAft>
                <a:spcPts val="0"/>
              </a:spcAft>
              <a:buClr>
                <a:schemeClr val="dk1"/>
              </a:buClr>
              <a:buSzPts val="3500"/>
              <a:buFont typeface="Coda"/>
              <a:buNone/>
              <a:defRPr sz="3500" b="1">
                <a:solidFill>
                  <a:schemeClr val="dk1"/>
                </a:solidFill>
                <a:latin typeface="Coda"/>
                <a:ea typeface="Coda"/>
                <a:cs typeface="Coda"/>
                <a:sym typeface="Coda"/>
              </a:defRPr>
            </a:lvl4pPr>
            <a:lvl5pPr lvl="4" rtl="0">
              <a:spcBef>
                <a:spcPts val="0"/>
              </a:spcBef>
              <a:spcAft>
                <a:spcPts val="0"/>
              </a:spcAft>
              <a:buClr>
                <a:schemeClr val="dk1"/>
              </a:buClr>
              <a:buSzPts val="3500"/>
              <a:buFont typeface="Coda"/>
              <a:buNone/>
              <a:defRPr sz="3500" b="1">
                <a:solidFill>
                  <a:schemeClr val="dk1"/>
                </a:solidFill>
                <a:latin typeface="Coda"/>
                <a:ea typeface="Coda"/>
                <a:cs typeface="Coda"/>
                <a:sym typeface="Coda"/>
              </a:defRPr>
            </a:lvl5pPr>
            <a:lvl6pPr lvl="5" rtl="0">
              <a:spcBef>
                <a:spcPts val="0"/>
              </a:spcBef>
              <a:spcAft>
                <a:spcPts val="0"/>
              </a:spcAft>
              <a:buClr>
                <a:schemeClr val="dk1"/>
              </a:buClr>
              <a:buSzPts val="3500"/>
              <a:buFont typeface="Coda"/>
              <a:buNone/>
              <a:defRPr sz="3500" b="1">
                <a:solidFill>
                  <a:schemeClr val="dk1"/>
                </a:solidFill>
                <a:latin typeface="Coda"/>
                <a:ea typeface="Coda"/>
                <a:cs typeface="Coda"/>
                <a:sym typeface="Coda"/>
              </a:defRPr>
            </a:lvl6pPr>
            <a:lvl7pPr lvl="6" rtl="0">
              <a:spcBef>
                <a:spcPts val="0"/>
              </a:spcBef>
              <a:spcAft>
                <a:spcPts val="0"/>
              </a:spcAft>
              <a:buClr>
                <a:schemeClr val="dk1"/>
              </a:buClr>
              <a:buSzPts val="3500"/>
              <a:buFont typeface="Coda"/>
              <a:buNone/>
              <a:defRPr sz="3500" b="1">
                <a:solidFill>
                  <a:schemeClr val="dk1"/>
                </a:solidFill>
                <a:latin typeface="Coda"/>
                <a:ea typeface="Coda"/>
                <a:cs typeface="Coda"/>
                <a:sym typeface="Coda"/>
              </a:defRPr>
            </a:lvl7pPr>
            <a:lvl8pPr lvl="7" rtl="0">
              <a:spcBef>
                <a:spcPts val="0"/>
              </a:spcBef>
              <a:spcAft>
                <a:spcPts val="0"/>
              </a:spcAft>
              <a:buClr>
                <a:schemeClr val="dk1"/>
              </a:buClr>
              <a:buSzPts val="3500"/>
              <a:buFont typeface="Coda"/>
              <a:buNone/>
              <a:defRPr sz="3500" b="1">
                <a:solidFill>
                  <a:schemeClr val="dk1"/>
                </a:solidFill>
                <a:latin typeface="Coda"/>
                <a:ea typeface="Coda"/>
                <a:cs typeface="Coda"/>
                <a:sym typeface="Coda"/>
              </a:defRPr>
            </a:lvl8pPr>
            <a:lvl9pPr lvl="8" rtl="0">
              <a:spcBef>
                <a:spcPts val="0"/>
              </a:spcBef>
              <a:spcAft>
                <a:spcPts val="0"/>
              </a:spcAft>
              <a:buClr>
                <a:schemeClr val="dk1"/>
              </a:buClr>
              <a:buSzPts val="3500"/>
              <a:buFont typeface="Coda"/>
              <a:buNone/>
              <a:defRPr sz="3500" b="1">
                <a:solidFill>
                  <a:schemeClr val="dk1"/>
                </a:solidFill>
                <a:latin typeface="Coda"/>
                <a:ea typeface="Coda"/>
                <a:cs typeface="Coda"/>
                <a:sym typeface="Coda"/>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1pPr>
            <a:lvl2pPr marL="914400" lvl="1" indent="-317500" rtl="0">
              <a:lnSpc>
                <a:spcPct val="115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2pPr>
            <a:lvl3pPr marL="1371600" lvl="2" indent="-317500" rtl="0">
              <a:lnSpc>
                <a:spcPct val="115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3pPr>
            <a:lvl4pPr marL="1828800" lvl="3" indent="-317500" rtl="0">
              <a:lnSpc>
                <a:spcPct val="115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4pPr>
            <a:lvl5pPr marL="2286000" lvl="4" indent="-317500" rtl="0">
              <a:lnSpc>
                <a:spcPct val="115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5pPr>
            <a:lvl6pPr marL="2743200" lvl="5" indent="-317500" rtl="0">
              <a:lnSpc>
                <a:spcPct val="115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6pPr>
            <a:lvl7pPr marL="3200400" lvl="6" indent="-317500" rtl="0">
              <a:lnSpc>
                <a:spcPct val="115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7pPr>
            <a:lvl8pPr marL="3657600" lvl="7" indent="-317500" rtl="0">
              <a:lnSpc>
                <a:spcPct val="115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8pPr>
            <a:lvl9pPr marL="4114800" lvl="8" indent="-317500" rtl="0">
              <a:lnSpc>
                <a:spcPct val="115000"/>
              </a:lnSpc>
              <a:spcBef>
                <a:spcPts val="0"/>
              </a:spcBef>
              <a:spcAft>
                <a:spcPts val="0"/>
              </a:spcAft>
              <a:buClr>
                <a:schemeClr val="dk1"/>
              </a:buClr>
              <a:buSzPts val="1400"/>
              <a:buFont typeface="Assistant"/>
              <a:buChar char="■"/>
              <a:defRPr>
                <a:solidFill>
                  <a:schemeClr val="dk1"/>
                </a:solidFill>
                <a:latin typeface="Assistant"/>
                <a:ea typeface="Assistant"/>
                <a:cs typeface="Assistant"/>
                <a:sym typeface="Assistant"/>
              </a:defRPr>
            </a:lvl9pPr>
          </a:lstStyle>
          <a:p>
            <a:endParaRPr/>
          </a:p>
        </p:txBody>
      </p:sp>
    </p:spTree>
  </p:cSld>
  <p:clrMap bg1="lt1" tx1="dk1" bg2="dk2" tx2="lt2" accent1="accent1" accent2="accent2" accent3="accent3" accent4="accent4" accent5="accent5" accent6="accent6" hlink="hlink" folHlink="folHlink"/>
  <p:sldLayoutIdLst>
    <p:sldLayoutId id="2147483658" r:id="rId1"/>
    <p:sldLayoutId id="2147483671" r:id="rId2"/>
    <p:sldLayoutId id="2147483676" r:id="rId3"/>
    <p:sldLayoutId id="2147483677" r:id="rId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0.png"/><Relationship Id="rId12" Type="http://schemas.openxmlformats.org/officeDocument/2006/relationships/customXml" Target="../ink/ink5.xml"/><Relationship Id="rId17" Type="http://schemas.openxmlformats.org/officeDocument/2006/relationships/image" Target="../media/image15.png"/><Relationship Id="rId2" Type="http://schemas.openxmlformats.org/officeDocument/2006/relationships/notesSlide" Target="../notesSlides/notesSlide15.xml"/><Relationship Id="rId16" Type="http://schemas.openxmlformats.org/officeDocument/2006/relationships/customXml" Target="../ink/ink7.xml"/><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12.png"/><Relationship Id="rId5" Type="http://schemas.openxmlformats.org/officeDocument/2006/relationships/image" Target="../media/image9.png"/><Relationship Id="rId15" Type="http://schemas.openxmlformats.org/officeDocument/2006/relationships/image" Target="../media/image14.png"/><Relationship Id="rId10" Type="http://schemas.openxmlformats.org/officeDocument/2006/relationships/customXml" Target="../ink/ink4.xml"/><Relationship Id="rId4" Type="http://schemas.openxmlformats.org/officeDocument/2006/relationships/customXml" Target="../ink/ink1.xml"/><Relationship Id="rId9" Type="http://schemas.openxmlformats.org/officeDocument/2006/relationships/image" Target="../media/image11.png"/><Relationship Id="rId14" Type="http://schemas.openxmlformats.org/officeDocument/2006/relationships/customXml" Target="../ink/ink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csoonline.com/article/567795/marriott-data-breach-faq-how-did-it-happen-and-what-was-the-impact.html"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2000" dirty="0">
                <a:latin typeface="Castellar" panose="020A0402060406010301" pitchFamily="18" charset="0"/>
              </a:rPr>
              <a:t>Task 2 – Research, critically analyse and Present</a:t>
            </a:r>
            <a:endParaRPr sz="2000" dirty="0">
              <a:latin typeface="Castellar" panose="020A0402060406010301" pitchFamily="18" charset="0"/>
            </a:endParaRPr>
          </a:p>
        </p:txBody>
      </p:sp>
      <p:sp>
        <p:nvSpPr>
          <p:cNvPr id="294" name="Google Shape;294;p43"/>
          <p:cNvSpPr txBox="1">
            <a:spLocks noGrp="1"/>
          </p:cNvSpPr>
          <p:nvPr>
            <p:ph type="subTitle" idx="3"/>
          </p:nvPr>
        </p:nvSpPr>
        <p:spPr>
          <a:xfrm>
            <a:off x="1492624" y="1789659"/>
            <a:ext cx="7422776" cy="316558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dirty="0">
                <a:latin typeface="Times New Roman" panose="02020603050405020304" pitchFamily="18" charset="0"/>
                <a:cs typeface="Times New Roman" panose="02020603050405020304" pitchFamily="18" charset="0"/>
              </a:rPr>
              <a:t>Introduction</a:t>
            </a:r>
          </a:p>
          <a:p>
            <a:pPr marL="0" lvl="0" indent="0" algn="l" rtl="0">
              <a:spcBef>
                <a:spcPts val="0"/>
              </a:spcBef>
              <a:spcAft>
                <a:spcPts val="0"/>
              </a:spcAft>
              <a:buNone/>
            </a:pPr>
            <a:endParaRPr lang="en-GB" sz="1200" b="1"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Digital forensic tools play a crucial role in investigating and solving cybercrimes by analyzing digital evidence. These tools encompass a wide range of functionalities, from disk analysis to memory forensics and network forensics. In recent years, advancements in technology have led to the development of more sophisticated tools capable of handling complex digital environments, including cloud computing, IoT devices, and encrypted communications. This analysis will explore the current state of digital forensic tools, their features, capabilities, real-world use cases, and advancements. [1] </a:t>
            </a:r>
          </a:p>
          <a:p>
            <a:pPr marL="0" lvl="0" indent="0" algn="l" rtl="0">
              <a:spcBef>
                <a:spcPts val="0"/>
              </a:spcBef>
              <a:spcAft>
                <a:spcPts val="0"/>
              </a:spcAft>
              <a:buNone/>
            </a:pPr>
            <a:endParaRPr lang="en-GB" b="1" dirty="0"/>
          </a:p>
          <a:p>
            <a:pPr marL="0" lvl="0" indent="0" algn="l" rtl="0">
              <a:spcBef>
                <a:spcPts val="0"/>
              </a:spcBef>
              <a:spcAft>
                <a:spcPts val="0"/>
              </a:spcAft>
              <a:buNone/>
            </a:pPr>
            <a:endParaRPr sz="1600" b="1" dirty="0"/>
          </a:p>
        </p:txBody>
      </p:sp>
      <p:sp>
        <p:nvSpPr>
          <p:cNvPr id="2" name="Google Shape;294;p43">
            <a:extLst>
              <a:ext uri="{FF2B5EF4-FFF2-40B4-BE49-F238E27FC236}">
                <a16:creationId xmlns:a16="http://schemas.microsoft.com/office/drawing/2014/main" id="{CB058008-3BE1-30D8-EA1C-229A1B93A599}"/>
              </a:ext>
            </a:extLst>
          </p:cNvPr>
          <p:cNvSpPr txBox="1">
            <a:spLocks/>
          </p:cNvSpPr>
          <p:nvPr/>
        </p:nvSpPr>
        <p:spPr>
          <a:xfrm>
            <a:off x="1580098" y="1303324"/>
            <a:ext cx="7335302" cy="48633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15000"/>
              </a:lnSpc>
              <a:spcBef>
                <a:spcPts val="0"/>
              </a:spcBef>
              <a:spcAft>
                <a:spcPts val="0"/>
              </a:spcAft>
              <a:buClr>
                <a:schemeClr val="dk1"/>
              </a:buClr>
              <a:buSzPts val="1400"/>
              <a:buFont typeface="Assistant"/>
              <a:buNone/>
              <a:defRPr sz="1400" b="0" i="0" u="none" strike="noStrike" cap="none">
                <a:solidFill>
                  <a:schemeClr val="dk1"/>
                </a:solidFill>
                <a:latin typeface="Assistant"/>
                <a:ea typeface="Assistant"/>
                <a:cs typeface="Assistant"/>
                <a:sym typeface="Assistant"/>
              </a:defRPr>
            </a:lvl1pPr>
            <a:lvl2pPr marL="914400" marR="0" lvl="1" indent="-317500" algn="ctr" rtl="0">
              <a:lnSpc>
                <a:spcPct val="115000"/>
              </a:lnSpc>
              <a:spcBef>
                <a:spcPts val="0"/>
              </a:spcBef>
              <a:spcAft>
                <a:spcPts val="0"/>
              </a:spcAft>
              <a:buClr>
                <a:schemeClr val="dk1"/>
              </a:buClr>
              <a:buSzPts val="1400"/>
              <a:buFont typeface="Assistant"/>
              <a:buNone/>
              <a:defRPr sz="1400" b="0" i="0" u="none" strike="noStrike" cap="none">
                <a:solidFill>
                  <a:schemeClr val="dk1"/>
                </a:solidFill>
                <a:latin typeface="Assistant"/>
                <a:ea typeface="Assistant"/>
                <a:cs typeface="Assistant"/>
                <a:sym typeface="Assistant"/>
              </a:defRPr>
            </a:lvl2pPr>
            <a:lvl3pPr marL="1371600" marR="0" lvl="2" indent="-317500" algn="ctr" rtl="0">
              <a:lnSpc>
                <a:spcPct val="115000"/>
              </a:lnSpc>
              <a:spcBef>
                <a:spcPts val="0"/>
              </a:spcBef>
              <a:spcAft>
                <a:spcPts val="0"/>
              </a:spcAft>
              <a:buClr>
                <a:schemeClr val="dk1"/>
              </a:buClr>
              <a:buSzPts val="1400"/>
              <a:buFont typeface="Assistant"/>
              <a:buNone/>
              <a:defRPr sz="1400" b="0" i="0" u="none" strike="noStrike" cap="none">
                <a:solidFill>
                  <a:schemeClr val="dk1"/>
                </a:solidFill>
                <a:latin typeface="Assistant"/>
                <a:ea typeface="Assistant"/>
                <a:cs typeface="Assistant"/>
                <a:sym typeface="Assistant"/>
              </a:defRPr>
            </a:lvl3pPr>
            <a:lvl4pPr marL="1828800" marR="0" lvl="3" indent="-317500" algn="ctr" rtl="0">
              <a:lnSpc>
                <a:spcPct val="115000"/>
              </a:lnSpc>
              <a:spcBef>
                <a:spcPts val="0"/>
              </a:spcBef>
              <a:spcAft>
                <a:spcPts val="0"/>
              </a:spcAft>
              <a:buClr>
                <a:schemeClr val="dk1"/>
              </a:buClr>
              <a:buSzPts val="1400"/>
              <a:buFont typeface="Assistant"/>
              <a:buNone/>
              <a:defRPr sz="1400" b="0" i="0" u="none" strike="noStrike" cap="none">
                <a:solidFill>
                  <a:schemeClr val="dk1"/>
                </a:solidFill>
                <a:latin typeface="Assistant"/>
                <a:ea typeface="Assistant"/>
                <a:cs typeface="Assistant"/>
                <a:sym typeface="Assistant"/>
              </a:defRPr>
            </a:lvl4pPr>
            <a:lvl5pPr marL="2286000" marR="0" lvl="4" indent="-317500" algn="ctr" rtl="0">
              <a:lnSpc>
                <a:spcPct val="115000"/>
              </a:lnSpc>
              <a:spcBef>
                <a:spcPts val="0"/>
              </a:spcBef>
              <a:spcAft>
                <a:spcPts val="0"/>
              </a:spcAft>
              <a:buClr>
                <a:schemeClr val="dk1"/>
              </a:buClr>
              <a:buSzPts val="1400"/>
              <a:buFont typeface="Assistant"/>
              <a:buNone/>
              <a:defRPr sz="1400" b="0" i="0" u="none" strike="noStrike" cap="none">
                <a:solidFill>
                  <a:schemeClr val="dk1"/>
                </a:solidFill>
                <a:latin typeface="Assistant"/>
                <a:ea typeface="Assistant"/>
                <a:cs typeface="Assistant"/>
                <a:sym typeface="Assistant"/>
              </a:defRPr>
            </a:lvl5pPr>
            <a:lvl6pPr marL="2743200" marR="0" lvl="5" indent="-317500" algn="ctr" rtl="0">
              <a:lnSpc>
                <a:spcPct val="115000"/>
              </a:lnSpc>
              <a:spcBef>
                <a:spcPts val="0"/>
              </a:spcBef>
              <a:spcAft>
                <a:spcPts val="0"/>
              </a:spcAft>
              <a:buClr>
                <a:schemeClr val="dk1"/>
              </a:buClr>
              <a:buSzPts val="1400"/>
              <a:buFont typeface="Assistant"/>
              <a:buNone/>
              <a:defRPr sz="1400" b="0" i="0" u="none" strike="noStrike" cap="none">
                <a:solidFill>
                  <a:schemeClr val="dk1"/>
                </a:solidFill>
                <a:latin typeface="Assistant"/>
                <a:ea typeface="Assistant"/>
                <a:cs typeface="Assistant"/>
                <a:sym typeface="Assistant"/>
              </a:defRPr>
            </a:lvl6pPr>
            <a:lvl7pPr marL="3200400" marR="0" lvl="6" indent="-317500" algn="ctr" rtl="0">
              <a:lnSpc>
                <a:spcPct val="115000"/>
              </a:lnSpc>
              <a:spcBef>
                <a:spcPts val="0"/>
              </a:spcBef>
              <a:spcAft>
                <a:spcPts val="0"/>
              </a:spcAft>
              <a:buClr>
                <a:schemeClr val="dk1"/>
              </a:buClr>
              <a:buSzPts val="1400"/>
              <a:buFont typeface="Assistant"/>
              <a:buNone/>
              <a:defRPr sz="1400" b="0" i="0" u="none" strike="noStrike" cap="none">
                <a:solidFill>
                  <a:schemeClr val="dk1"/>
                </a:solidFill>
                <a:latin typeface="Assistant"/>
                <a:ea typeface="Assistant"/>
                <a:cs typeface="Assistant"/>
                <a:sym typeface="Assistant"/>
              </a:defRPr>
            </a:lvl7pPr>
            <a:lvl8pPr marL="3657600" marR="0" lvl="7" indent="-317500" algn="ctr" rtl="0">
              <a:lnSpc>
                <a:spcPct val="115000"/>
              </a:lnSpc>
              <a:spcBef>
                <a:spcPts val="0"/>
              </a:spcBef>
              <a:spcAft>
                <a:spcPts val="0"/>
              </a:spcAft>
              <a:buClr>
                <a:schemeClr val="dk1"/>
              </a:buClr>
              <a:buSzPts val="1400"/>
              <a:buFont typeface="Assistant"/>
              <a:buNone/>
              <a:defRPr sz="1400" b="0" i="0" u="none" strike="noStrike" cap="none">
                <a:solidFill>
                  <a:schemeClr val="dk1"/>
                </a:solidFill>
                <a:latin typeface="Assistant"/>
                <a:ea typeface="Assistant"/>
                <a:cs typeface="Assistant"/>
                <a:sym typeface="Assistant"/>
              </a:defRPr>
            </a:lvl8pPr>
            <a:lvl9pPr marL="4114800" marR="0" lvl="8" indent="-317500" algn="ctr" rtl="0">
              <a:lnSpc>
                <a:spcPct val="115000"/>
              </a:lnSpc>
              <a:spcBef>
                <a:spcPts val="0"/>
              </a:spcBef>
              <a:spcAft>
                <a:spcPts val="0"/>
              </a:spcAft>
              <a:buClr>
                <a:schemeClr val="dk1"/>
              </a:buClr>
              <a:buSzPts val="1400"/>
              <a:buFont typeface="Assistant"/>
              <a:buNone/>
              <a:defRPr sz="1400" b="0" i="0" u="none" strike="noStrike" cap="none">
                <a:solidFill>
                  <a:schemeClr val="dk1"/>
                </a:solidFill>
                <a:latin typeface="Assistant"/>
                <a:ea typeface="Assistant"/>
                <a:cs typeface="Assistant"/>
                <a:sym typeface="Assistant"/>
              </a:defRPr>
            </a:lvl9pPr>
          </a:lstStyle>
          <a:p>
            <a:pPr marL="0" indent="0" algn="l"/>
            <a:r>
              <a:rPr lang="en-GB" b="1" dirty="0">
                <a:latin typeface="Times New Roman" panose="02020603050405020304" pitchFamily="18" charset="0"/>
                <a:cs typeface="Times New Roman" panose="02020603050405020304" pitchFamily="18" charset="0"/>
              </a:rPr>
              <a:t>Current state of digital forensic tools, their features and capabilities: </a:t>
            </a:r>
          </a:p>
        </p:txBody>
      </p:sp>
    </p:spTree>
    <p:extLst>
      <p:ext uri="{BB962C8B-B14F-4D97-AF65-F5344CB8AC3E}">
        <p14:creationId xmlns:p14="http://schemas.microsoft.com/office/powerpoint/2010/main" val="47208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2000" dirty="0">
                <a:latin typeface="Castellar" panose="020A0402060406010301" pitchFamily="18" charset="0"/>
              </a:rPr>
              <a:t>Task 2 – Research, critically analyse and Present</a:t>
            </a:r>
            <a:endParaRPr sz="2000" dirty="0">
              <a:latin typeface="Castellar" panose="020A0402060406010301" pitchFamily="18" charset="0"/>
            </a:endParaRPr>
          </a:p>
        </p:txBody>
      </p:sp>
      <p:sp>
        <p:nvSpPr>
          <p:cNvPr id="294" name="Google Shape;294;p43"/>
          <p:cNvSpPr txBox="1">
            <a:spLocks noGrp="1"/>
          </p:cNvSpPr>
          <p:nvPr>
            <p:ph type="subTitle" idx="3"/>
          </p:nvPr>
        </p:nvSpPr>
        <p:spPr>
          <a:xfrm>
            <a:off x="1485900" y="470647"/>
            <a:ext cx="7429500" cy="44845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dirty="0">
                <a:latin typeface="Times New Roman" panose="02020603050405020304" pitchFamily="18" charset="0"/>
                <a:cs typeface="Times New Roman" panose="02020603050405020304" pitchFamily="18" charset="0"/>
              </a:rPr>
              <a:t>Categorization of Digital Forensic Tools</a:t>
            </a:r>
          </a:p>
          <a:p>
            <a:pPr marL="0" lvl="0" indent="0" algn="l" rtl="0">
              <a:spcBef>
                <a:spcPts val="0"/>
              </a:spcBef>
              <a:spcAft>
                <a:spcPts val="0"/>
              </a:spcAft>
              <a:buNone/>
            </a:pPr>
            <a:r>
              <a:rPr lang="en-GB" u="sng" dirty="0">
                <a:latin typeface="Times New Roman" panose="02020603050405020304" pitchFamily="18" charset="0"/>
                <a:cs typeface="Times New Roman" panose="02020603050405020304" pitchFamily="18" charset="0"/>
              </a:rPr>
              <a:t>Disk Analysis Tools</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 </a:t>
            </a:r>
            <a:r>
              <a:rPr lang="en-GB" sz="1200" u="sng" dirty="0">
                <a:latin typeface="Times New Roman" panose="02020603050405020304" pitchFamily="18" charset="0"/>
                <a:cs typeface="Times New Roman" panose="02020603050405020304" pitchFamily="18" charset="0"/>
              </a:rPr>
              <a:t>Autopsy: </a:t>
            </a:r>
            <a:r>
              <a:rPr lang="en-GB" sz="1200" dirty="0">
                <a:latin typeface="Times New Roman" panose="02020603050405020304" pitchFamily="18" charset="0"/>
                <a:cs typeface="Times New Roman" panose="02020603050405020304" pitchFamily="18" charset="0"/>
              </a:rPr>
              <a:t>A graphical user interface is provided by the open-source digital forensics software Autopsy for the analysis of disc images. It can retrieve erased files, examine registry hives, and extract artefacts like emails and browsing histories. It is compatible with multiple file systems. </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•EnCase: A popular commercial tool with extensive disc analysis capabilities is EnCase Forensic. It is appropriate for difficult investigations because it has functions like file cutting, keyword searching, and timeline analysis. </a:t>
            </a:r>
          </a:p>
          <a:p>
            <a:pPr marL="0" lvl="0" indent="0" algn="l" rtl="0">
              <a:spcBef>
                <a:spcPts val="0"/>
              </a:spcBef>
              <a:spcAft>
                <a:spcPts val="0"/>
              </a:spcAft>
              <a:buNone/>
            </a:pPr>
            <a:endParaRPr lang="en-GB" sz="1200" u="sng"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u="sng" dirty="0">
                <a:latin typeface="Times New Roman" panose="02020603050405020304" pitchFamily="18" charset="0"/>
                <a:cs typeface="Times New Roman" panose="02020603050405020304" pitchFamily="18" charset="0"/>
              </a:rPr>
              <a:t>Memory Forensics Tools </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 </a:t>
            </a:r>
            <a:r>
              <a:rPr lang="en-GB" sz="1200" u="sng" dirty="0">
                <a:latin typeface="Times New Roman" panose="02020603050405020304" pitchFamily="18" charset="0"/>
                <a:cs typeface="Times New Roman" panose="02020603050405020304" pitchFamily="18" charset="0"/>
              </a:rPr>
              <a:t>Volatility: </a:t>
            </a:r>
            <a:r>
              <a:rPr lang="en-GB" sz="1200" dirty="0">
                <a:latin typeface="Times New Roman" panose="02020603050405020304" pitchFamily="18" charset="0"/>
                <a:cs typeface="Times New Roman" panose="02020603050405020304" pitchFamily="18" charset="0"/>
              </a:rPr>
              <a:t>An open-source memory forensics toolkit called Volatility is used to examine volatile memory dumps. It helps with the analysis of malware and sophisticated assaults by supporting the extraction of registry keys, and network connections, and process information from memory dumps.</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 </a:t>
            </a:r>
            <a:r>
              <a:rPr lang="en-GB" sz="1200" u="sng" dirty="0">
                <a:latin typeface="Times New Roman" panose="02020603050405020304" pitchFamily="18" charset="0"/>
                <a:cs typeface="Times New Roman" panose="02020603050405020304" pitchFamily="18" charset="0"/>
              </a:rPr>
              <a:t>Magnet AXIOM: </a:t>
            </a:r>
            <a:r>
              <a:rPr lang="en-GB" sz="1200" dirty="0">
                <a:latin typeface="Times New Roman" panose="02020603050405020304" pitchFamily="18" charset="0"/>
                <a:cs typeface="Times New Roman" panose="02020603050405020304" pitchFamily="18" charset="0"/>
              </a:rPr>
              <a:t>A commercial digital forensics tool with memory forensics features is called Magnet AXIOM. It provides functions like memory imaging, live memory analysis, and the ability to extract artefacts from memory dumps, including network connections, programmes, and credentials. [2] </a:t>
            </a:r>
          </a:p>
          <a:p>
            <a:pPr marL="0" lvl="0" indent="0" algn="l" rtl="0">
              <a:spcBef>
                <a:spcPts val="0"/>
              </a:spcBef>
              <a:spcAft>
                <a:spcPts val="0"/>
              </a:spcAft>
              <a:buNone/>
            </a:pPr>
            <a:endParaRPr lang="en-GB" dirty="0"/>
          </a:p>
          <a:p>
            <a:pPr marL="0" lvl="0" indent="0" algn="l" rtl="0">
              <a:spcBef>
                <a:spcPts val="0"/>
              </a:spcBef>
              <a:spcAft>
                <a:spcPts val="0"/>
              </a:spcAft>
              <a:buNone/>
            </a:pPr>
            <a:endParaRPr sz="1600" b="1" dirty="0"/>
          </a:p>
        </p:txBody>
      </p:sp>
    </p:spTree>
    <p:extLst>
      <p:ext uri="{BB962C8B-B14F-4D97-AF65-F5344CB8AC3E}">
        <p14:creationId xmlns:p14="http://schemas.microsoft.com/office/powerpoint/2010/main" val="3477086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2000" dirty="0">
                <a:latin typeface="Castellar" panose="020A0402060406010301" pitchFamily="18" charset="0"/>
              </a:rPr>
              <a:t>Task 2 – Research, critically analyse and Present</a:t>
            </a:r>
            <a:endParaRPr sz="2000" dirty="0">
              <a:latin typeface="Castellar" panose="020A0402060406010301" pitchFamily="18" charset="0"/>
            </a:endParaRPr>
          </a:p>
        </p:txBody>
      </p:sp>
      <p:sp>
        <p:nvSpPr>
          <p:cNvPr id="294" name="Google Shape;294;p43"/>
          <p:cNvSpPr txBox="1">
            <a:spLocks noGrp="1"/>
          </p:cNvSpPr>
          <p:nvPr>
            <p:ph type="subTitle" idx="3"/>
          </p:nvPr>
        </p:nvSpPr>
        <p:spPr>
          <a:xfrm>
            <a:off x="1485900" y="470647"/>
            <a:ext cx="7429500" cy="44845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dirty="0">
                <a:latin typeface="Times New Roman" panose="02020603050405020304" pitchFamily="18" charset="0"/>
                <a:cs typeface="Times New Roman" panose="02020603050405020304" pitchFamily="18" charset="0"/>
              </a:rPr>
              <a:t>Categorization of Digital Forensic Tools</a:t>
            </a:r>
          </a:p>
          <a:p>
            <a:pPr marL="0" lvl="0" indent="0" algn="l" rtl="0">
              <a:spcBef>
                <a:spcPts val="0"/>
              </a:spcBef>
              <a:spcAft>
                <a:spcPts val="0"/>
              </a:spcAft>
              <a:buNone/>
            </a:pPr>
            <a:endParaRPr lang="en-GB" u="sng"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u="sng" dirty="0">
                <a:latin typeface="Times New Roman" panose="02020603050405020304" pitchFamily="18" charset="0"/>
                <a:cs typeface="Times New Roman" panose="02020603050405020304" pitchFamily="18" charset="0"/>
              </a:rPr>
              <a:t>Network Forensics Tools</a:t>
            </a:r>
          </a:p>
          <a:p>
            <a:pPr marL="0" lvl="0" indent="0" algn="l" rtl="0">
              <a:spcBef>
                <a:spcPts val="0"/>
              </a:spcBef>
              <a:spcAft>
                <a:spcPts val="0"/>
              </a:spcAft>
              <a:buNone/>
            </a:pPr>
            <a:endParaRPr lang="en-GB" sz="1200" u="sng"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 </a:t>
            </a:r>
            <a:r>
              <a:rPr lang="en-GB" sz="1200" u="sng" dirty="0">
                <a:latin typeface="Times New Roman" panose="02020603050405020304" pitchFamily="18" charset="0"/>
                <a:cs typeface="Times New Roman" panose="02020603050405020304" pitchFamily="18" charset="0"/>
              </a:rPr>
              <a:t>Wireshark</a:t>
            </a:r>
            <a:r>
              <a:rPr lang="en-GB" sz="1200" dirty="0">
                <a:latin typeface="Times New Roman" panose="02020603050405020304" pitchFamily="18" charset="0"/>
                <a:cs typeface="Times New Roman" panose="02020603050405020304" pitchFamily="18" charset="0"/>
              </a:rPr>
              <a:t>: An open-source network protocol analyser called Wireshark is used to record and examine network data. With its ability to analyse hundreds of protocols, investigators can use it to piece together conversations on networks and find malicious activity like data exfiltration and packet injection. [2] </a:t>
            </a: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 </a:t>
            </a:r>
            <a:r>
              <a:rPr lang="en-GB" sz="1200" u="sng" dirty="0">
                <a:latin typeface="Times New Roman" panose="02020603050405020304" pitchFamily="18" charset="0"/>
                <a:cs typeface="Times New Roman" panose="02020603050405020304" pitchFamily="18" charset="0"/>
              </a:rPr>
              <a:t>NetworkMiner</a:t>
            </a:r>
            <a:r>
              <a:rPr lang="en-GB" sz="1200" dirty="0">
                <a:latin typeface="Times New Roman" panose="02020603050405020304" pitchFamily="18" charset="0"/>
                <a:cs typeface="Times New Roman" panose="02020603050405020304" pitchFamily="18" charset="0"/>
              </a:rPr>
              <a:t>: A tool for network forensic analysis called NetworkMiner can analyse PCAP files and retrieve artefacts from network traffic, including files, emails, and pictures. It offers an easy-to-use interface for looking through collected data and spotting possible dangers.  </a:t>
            </a: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sz="1600" b="1" dirty="0"/>
          </a:p>
        </p:txBody>
      </p:sp>
    </p:spTree>
    <p:extLst>
      <p:ext uri="{BB962C8B-B14F-4D97-AF65-F5344CB8AC3E}">
        <p14:creationId xmlns:p14="http://schemas.microsoft.com/office/powerpoint/2010/main" val="28840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2000" dirty="0">
                <a:latin typeface="Castellar" panose="020A0402060406010301" pitchFamily="18" charset="0"/>
              </a:rPr>
              <a:t>Task 2 – Research, critically analyse and Present</a:t>
            </a:r>
            <a:endParaRPr sz="2000" dirty="0">
              <a:latin typeface="Castellar" panose="020A0402060406010301" pitchFamily="18" charset="0"/>
            </a:endParaRPr>
          </a:p>
        </p:txBody>
      </p:sp>
      <p:sp>
        <p:nvSpPr>
          <p:cNvPr id="294" name="Google Shape;294;p43"/>
          <p:cNvSpPr txBox="1">
            <a:spLocks noGrp="1"/>
          </p:cNvSpPr>
          <p:nvPr>
            <p:ph type="subTitle" idx="3"/>
          </p:nvPr>
        </p:nvSpPr>
        <p:spPr>
          <a:xfrm>
            <a:off x="1485900" y="470647"/>
            <a:ext cx="7429500" cy="44845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dirty="0">
                <a:latin typeface="Times New Roman" panose="02020603050405020304" pitchFamily="18" charset="0"/>
                <a:cs typeface="Times New Roman" panose="02020603050405020304" pitchFamily="18" charset="0"/>
              </a:rPr>
              <a:t>Real-World Cases</a:t>
            </a:r>
          </a:p>
          <a:p>
            <a:pPr marL="0" lvl="0" indent="0" algn="l" rtl="0">
              <a:spcBef>
                <a:spcPts val="0"/>
              </a:spcBef>
              <a:spcAft>
                <a:spcPts val="0"/>
              </a:spcAft>
              <a:buNone/>
            </a:pPr>
            <a:endParaRPr lang="en-GB" b="1"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u="sng" dirty="0">
                <a:solidFill>
                  <a:schemeClr val="accent6"/>
                </a:solidFill>
                <a:latin typeface="Times New Roman" panose="02020603050405020304" pitchFamily="18" charset="0"/>
                <a:cs typeface="Times New Roman" panose="02020603050405020304" pitchFamily="18" charset="0"/>
              </a:rPr>
              <a:t>Case Study: EnCase Forensic</a:t>
            </a:r>
          </a:p>
          <a:p>
            <a:pPr marL="0" lvl="0" indent="0" algn="l" rtl="0">
              <a:spcBef>
                <a:spcPts val="0"/>
              </a:spcBef>
              <a:spcAft>
                <a:spcPts val="0"/>
              </a:spcAft>
              <a:buNone/>
            </a:pPr>
            <a:endParaRPr lang="en-GB" sz="1200" u="sng"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 </a:t>
            </a:r>
            <a:r>
              <a:rPr lang="en-GB" sz="1200" u="sng" dirty="0">
                <a:latin typeface="Times New Roman" panose="02020603050405020304" pitchFamily="18" charset="0"/>
                <a:cs typeface="Times New Roman" panose="02020603050405020304" pitchFamily="18" charset="0"/>
              </a:rPr>
              <a:t>Context</a:t>
            </a:r>
            <a:r>
              <a:rPr lang="en-GB" sz="1200" dirty="0">
                <a:latin typeface="Times New Roman" panose="02020603050405020304" pitchFamily="18" charset="0"/>
                <a:cs typeface="Times New Roman" panose="02020603050405020304" pitchFamily="18" charset="0"/>
              </a:rPr>
              <a:t>: Sensitive company information was disclosed in a Marriott data breach case (2018), resulting in large financial losses. To prepare for legal action, investigators had to locate the source of the data breach and gather proof. </a:t>
            </a: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sz="1200" u="sng" dirty="0">
                <a:latin typeface="Times New Roman" panose="02020603050405020304" pitchFamily="18" charset="0"/>
                <a:cs typeface="Times New Roman" panose="02020603050405020304" pitchFamily="18" charset="0"/>
              </a:rPr>
              <a:t>Challenges</a:t>
            </a:r>
            <a:r>
              <a:rPr lang="en-GB" sz="1200" dirty="0">
                <a:latin typeface="Times New Roman" panose="02020603050405020304" pitchFamily="18" charset="0"/>
                <a:cs typeface="Times New Roman" panose="02020603050405020304" pitchFamily="18" charset="0"/>
              </a:rPr>
              <a:t>: Many endpoints and storage devices were involved in the data breach, necessitating the need for extensive disc analysis tools. Investigators required a tool that could handle massive amounts of data quickly without compromising forensic integrity because time was of the essence. </a:t>
            </a:r>
          </a:p>
          <a:p>
            <a:pPr marL="0" lvl="0" indent="0" algn="l" rtl="0">
              <a:spcBef>
                <a:spcPts val="0"/>
              </a:spcBef>
              <a:spcAft>
                <a:spcPts val="0"/>
              </a:spcAft>
              <a:buNone/>
            </a:pPr>
            <a:endParaRPr lang="en-GB" sz="1200" u="sng"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sz="1200" u="sng" dirty="0">
                <a:latin typeface="Times New Roman" panose="02020603050405020304" pitchFamily="18" charset="0"/>
                <a:cs typeface="Times New Roman" panose="02020603050405020304" pitchFamily="18" charset="0"/>
              </a:rPr>
              <a:t>Contribution of EnCase Forensic</a:t>
            </a:r>
            <a:r>
              <a:rPr lang="en-GB" sz="1200" dirty="0">
                <a:latin typeface="Times New Roman" panose="02020603050405020304" pitchFamily="18" charset="0"/>
                <a:cs typeface="Times New Roman" panose="02020603050405020304" pitchFamily="18" charset="0"/>
              </a:rPr>
              <a:t>: Investigators were able to perform comprehensive disc analysis with EnCase Forensic, which included chronology analysis, file carving, and keyword searches. It assisted in locating the affected endpoints, tracking the movement of private information, and retrieving erased files that were essential to establishing proof of the offender. [3] </a:t>
            </a: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lang="en-GB" dirty="0"/>
          </a:p>
          <a:p>
            <a:pPr marL="0" lvl="0" indent="0" algn="l" rtl="0">
              <a:spcBef>
                <a:spcPts val="0"/>
              </a:spcBef>
              <a:spcAft>
                <a:spcPts val="0"/>
              </a:spcAft>
              <a:buNone/>
            </a:pPr>
            <a:endParaRPr sz="1600" b="1" dirty="0"/>
          </a:p>
        </p:txBody>
      </p:sp>
    </p:spTree>
    <p:extLst>
      <p:ext uri="{BB962C8B-B14F-4D97-AF65-F5344CB8AC3E}">
        <p14:creationId xmlns:p14="http://schemas.microsoft.com/office/powerpoint/2010/main" val="4263426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2000" dirty="0">
                <a:latin typeface="Castellar" panose="020A0402060406010301" pitchFamily="18" charset="0"/>
              </a:rPr>
              <a:t>Task 2 – Research, critically analyse and Present</a:t>
            </a:r>
            <a:endParaRPr sz="2000" dirty="0">
              <a:latin typeface="Castellar" panose="020A0402060406010301" pitchFamily="18" charset="0"/>
            </a:endParaRPr>
          </a:p>
        </p:txBody>
      </p:sp>
      <p:sp>
        <p:nvSpPr>
          <p:cNvPr id="294" name="Google Shape;294;p43"/>
          <p:cNvSpPr txBox="1">
            <a:spLocks noGrp="1"/>
          </p:cNvSpPr>
          <p:nvPr>
            <p:ph type="subTitle" idx="3"/>
          </p:nvPr>
        </p:nvSpPr>
        <p:spPr>
          <a:xfrm>
            <a:off x="1485900" y="470647"/>
            <a:ext cx="7429500" cy="44845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dirty="0">
                <a:latin typeface="Times New Roman" panose="02020603050405020304" pitchFamily="18" charset="0"/>
                <a:cs typeface="Times New Roman" panose="02020603050405020304" pitchFamily="18" charset="0"/>
              </a:rPr>
              <a:t>Recent Advancements</a:t>
            </a:r>
          </a:p>
          <a:p>
            <a:pPr marL="0" lvl="0" indent="0" algn="l" rtl="0">
              <a:spcBef>
                <a:spcPts val="0"/>
              </a:spcBef>
              <a:spcAft>
                <a:spcPts val="0"/>
              </a:spcAft>
              <a:buNone/>
            </a:pPr>
            <a:endParaRPr lang="en-GB" b="1" u="sng"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b="1" u="sng" dirty="0">
                <a:latin typeface="Times New Roman" panose="02020603050405020304" pitchFamily="18" charset="0"/>
                <a:cs typeface="Times New Roman" panose="02020603050405020304" pitchFamily="18" charset="0"/>
              </a:rPr>
              <a:t>Cloud Forensics Tools</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 </a:t>
            </a:r>
            <a:r>
              <a:rPr lang="en-GB" sz="1200" u="sng" dirty="0">
                <a:latin typeface="Times New Roman" panose="02020603050405020304" pitchFamily="18" charset="0"/>
                <a:cs typeface="Times New Roman" panose="02020603050405020304" pitchFamily="18" charset="0"/>
              </a:rPr>
              <a:t>Cellebrite UFED Cloud Analyzer: </a:t>
            </a:r>
            <a:r>
              <a:rPr lang="en-GB" sz="1200" dirty="0">
                <a:latin typeface="Times New Roman" panose="02020603050405020304" pitchFamily="18" charset="0"/>
                <a:cs typeface="Times New Roman" panose="02020603050405020304" pitchFamily="18" charset="0"/>
              </a:rPr>
              <a:t>Data extraction and analysis from cloud storage platforms like Dropbox, Google Drive, and iCloud are the areas of expertise for this product. It facilitates investigations utilising cloud-based platforms by allowing investigators to obtain evidence stored in the cloud, such as emails, documents, and images.</a:t>
            </a: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b="1" u="sng" dirty="0">
                <a:latin typeface="Times New Roman" panose="02020603050405020304" pitchFamily="18" charset="0"/>
                <a:cs typeface="Times New Roman" panose="02020603050405020304" pitchFamily="18" charset="0"/>
              </a:rPr>
              <a:t>IoT Forensics Tools</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 </a:t>
            </a:r>
            <a:r>
              <a:rPr lang="en-GB" sz="1200" u="sng" dirty="0">
                <a:latin typeface="Times New Roman" panose="02020603050405020304" pitchFamily="18" charset="0"/>
                <a:cs typeface="Times New Roman" panose="02020603050405020304" pitchFamily="18" charset="0"/>
              </a:rPr>
              <a:t>XRY: </a:t>
            </a:r>
            <a:r>
              <a:rPr lang="en-GB" sz="1200" dirty="0">
                <a:latin typeface="Times New Roman" panose="02020603050405020304" pitchFamily="18" charset="0"/>
                <a:cs typeface="Times New Roman" panose="02020603050405020304" pitchFamily="18" charset="0"/>
              </a:rPr>
              <a:t>A digital forensics programme called XRY can be used to retrieve data from a variety of Internet of Things (IoT) devices, such as tablets, smartphones, smartwatches, and GPS trackers. It facilitates the examination of communication protocols, logs, and device firmware, supporting inquiries pertaining to the Internet of Things.</a:t>
            </a:r>
          </a:p>
          <a:p>
            <a:pPr marL="0" lvl="0" indent="0" algn="l" rtl="0">
              <a:spcBef>
                <a:spcPts val="0"/>
              </a:spcBef>
              <a:spcAft>
                <a:spcPts val="0"/>
              </a:spcAft>
              <a:buNone/>
            </a:pPr>
            <a:endParaRPr lang="en-GB" sz="1200" b="1" u="sng"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b="1" u="sng" dirty="0">
                <a:latin typeface="Times New Roman" panose="02020603050405020304" pitchFamily="18" charset="0"/>
                <a:cs typeface="Times New Roman" panose="02020603050405020304" pitchFamily="18" charset="0"/>
              </a:rPr>
              <a:t>Encryption Analysis Tools</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 </a:t>
            </a:r>
            <a:r>
              <a:rPr lang="en-GB" sz="1200" u="sng" dirty="0">
                <a:latin typeface="Times New Roman" panose="02020603050405020304" pitchFamily="18" charset="0"/>
                <a:cs typeface="Times New Roman" panose="02020603050405020304" pitchFamily="18" charset="0"/>
              </a:rPr>
              <a:t>Passware Kit Forensic: </a:t>
            </a:r>
            <a:r>
              <a:rPr lang="en-GB" sz="1200" dirty="0">
                <a:latin typeface="Times New Roman" panose="02020603050405020304" pitchFamily="18" charset="0"/>
                <a:cs typeface="Times New Roman" panose="02020603050405020304" pitchFamily="18" charset="0"/>
              </a:rPr>
              <a:t>A forensic tool called Passware Kit Forensic can be used to unlock encrypted data and retrieve passwords. During forensic investigations, it allows investigators to access protected data by supporting many encryption techniques and file formats. </a:t>
            </a:r>
          </a:p>
          <a:p>
            <a:pPr marL="0" lvl="0" indent="0" algn="l" rtl="0">
              <a:spcBef>
                <a:spcPts val="0"/>
              </a:spcBef>
              <a:spcAft>
                <a:spcPts val="0"/>
              </a:spcAft>
              <a:buNone/>
            </a:pPr>
            <a:endParaRPr lang="en-GB" dirty="0"/>
          </a:p>
          <a:p>
            <a:pPr marL="0" lvl="0" indent="0" algn="l" rtl="0">
              <a:spcBef>
                <a:spcPts val="0"/>
              </a:spcBef>
              <a:spcAft>
                <a:spcPts val="0"/>
              </a:spcAft>
              <a:buNone/>
            </a:pPr>
            <a:endParaRPr sz="1600" b="1" dirty="0"/>
          </a:p>
        </p:txBody>
      </p:sp>
    </p:spTree>
    <p:extLst>
      <p:ext uri="{BB962C8B-B14F-4D97-AF65-F5344CB8AC3E}">
        <p14:creationId xmlns:p14="http://schemas.microsoft.com/office/powerpoint/2010/main" val="3379660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2000" dirty="0">
                <a:latin typeface="Castellar" panose="020A0402060406010301" pitchFamily="18" charset="0"/>
              </a:rPr>
              <a:t>Task 2 – Research, critically analyse and Present</a:t>
            </a:r>
            <a:endParaRPr sz="2000" dirty="0">
              <a:latin typeface="Castellar" panose="020A0402060406010301" pitchFamily="18" charset="0"/>
            </a:endParaRPr>
          </a:p>
        </p:txBody>
      </p:sp>
      <p:sp>
        <p:nvSpPr>
          <p:cNvPr id="294" name="Google Shape;294;p43"/>
          <p:cNvSpPr txBox="1">
            <a:spLocks noGrp="1"/>
          </p:cNvSpPr>
          <p:nvPr>
            <p:ph type="subTitle" idx="3"/>
          </p:nvPr>
        </p:nvSpPr>
        <p:spPr>
          <a:xfrm>
            <a:off x="1485900" y="470647"/>
            <a:ext cx="7429500" cy="448459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dirty="0"/>
              <a:t>Adaptation to Evolving Technologies </a:t>
            </a:r>
          </a:p>
          <a:p>
            <a:pPr marL="0" lvl="0" indent="0" algn="l" rtl="0">
              <a:spcBef>
                <a:spcPts val="0"/>
              </a:spcBef>
              <a:spcAft>
                <a:spcPts val="0"/>
              </a:spcAft>
              <a:buNone/>
            </a:pPr>
            <a:endParaRPr lang="en-GB" b="1" dirty="0"/>
          </a:p>
          <a:p>
            <a:pPr marL="0" lvl="0" indent="0" algn="l" rtl="0">
              <a:spcBef>
                <a:spcPts val="0"/>
              </a:spcBef>
              <a:spcAft>
                <a:spcPts val="0"/>
              </a:spcAft>
              <a:buNone/>
            </a:pPr>
            <a:r>
              <a:rPr lang="en-GB" dirty="0"/>
              <a:t>To accommodate new technologies like cloud computing, Internet of Things devices, and encrypted communications, digital forensic techniques have developed throughout time. They include specific modules and plugins to facilitate cloud data analysis, evidence extraction from IoT devices, and encrypted communication decryption. Furthermore, developments in artificial intelligence and machine learning have improved these tools' capacity to recognise patterns, detect abnormalities, and automate tedious activities, all of which contribute to the efficiency and accuracy of digital investigations. </a:t>
            </a:r>
          </a:p>
          <a:p>
            <a:pPr marL="0" lvl="0" indent="0" algn="l" rtl="0">
              <a:spcBef>
                <a:spcPts val="0"/>
              </a:spcBef>
              <a:spcAft>
                <a:spcPts val="0"/>
              </a:spcAft>
              <a:buNone/>
            </a:pPr>
            <a:endParaRPr lang="en-GB" dirty="0"/>
          </a:p>
          <a:p>
            <a:pPr marL="0" lvl="0" indent="0" algn="l" rtl="0">
              <a:spcBef>
                <a:spcPts val="0"/>
              </a:spcBef>
              <a:spcAft>
                <a:spcPts val="0"/>
              </a:spcAft>
              <a:buNone/>
            </a:pPr>
            <a:r>
              <a:rPr lang="en-GB" b="1" u="sng" dirty="0"/>
              <a:t>Conclusion</a:t>
            </a:r>
          </a:p>
          <a:p>
            <a:pPr marL="0" lvl="0" indent="0" algn="l"/>
            <a:r>
              <a:rPr lang="en-GB" dirty="0"/>
              <a:t>To address the problems presented by developing technology and sophisticated cyber threats, digital forensic techniques are always changing. The characteristics and capabilities offered by these tools, which vary from disc analysis to memory forensics and network forensics, are crucial for looking into and resolving digital crime. </a:t>
            </a:r>
            <a:r>
              <a:rPr lang="en-GB" dirty="0">
                <a:solidFill>
                  <a:srgbClr val="FFFF00"/>
                </a:solidFill>
              </a:rPr>
              <a:t>Use cases from the real world show how successful </a:t>
            </a:r>
            <a:r>
              <a:rPr lang="en-GB" dirty="0"/>
              <a:t>they are at locating evidence and supporting court arguments. Digital forensic technologies continue to be essential in the battle against cybercrime because of their constant improvements and breakthroughs. </a:t>
            </a:r>
          </a:p>
          <a:p>
            <a:pPr marL="0" lvl="0" indent="0" algn="l" rtl="0">
              <a:spcBef>
                <a:spcPts val="0"/>
              </a:spcBef>
              <a:spcAft>
                <a:spcPts val="0"/>
              </a:spcAft>
              <a:buNone/>
            </a:pPr>
            <a:endParaRPr lang="en-GB" dirty="0"/>
          </a:p>
          <a:p>
            <a:pPr marL="0" lvl="0" indent="0" algn="l" rtl="0">
              <a:spcBef>
                <a:spcPts val="0"/>
              </a:spcBef>
              <a:spcAft>
                <a:spcPts val="0"/>
              </a:spcAft>
              <a:buNone/>
            </a:pPr>
            <a:endParaRPr sz="1600" b="1" dirty="0"/>
          </a:p>
        </p:txBody>
      </p:sp>
    </p:spTree>
    <p:extLst>
      <p:ext uri="{BB962C8B-B14F-4D97-AF65-F5344CB8AC3E}">
        <p14:creationId xmlns:p14="http://schemas.microsoft.com/office/powerpoint/2010/main" val="4033688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lvl="0"/>
            <a:r>
              <a:rPr lang="en-GB" sz="2000" dirty="0">
                <a:latin typeface="Castellar" panose="020A0402060406010301" pitchFamily="18" charset="0"/>
              </a:rPr>
              <a:t>Task 3 – Investigate and Report</a:t>
            </a:r>
            <a:endParaRPr sz="2000" dirty="0">
              <a:latin typeface="Castellar" panose="020A0402060406010301" pitchFamily="18" charset="0"/>
            </a:endParaRPr>
          </a:p>
        </p:txBody>
      </p:sp>
      <p:sp>
        <p:nvSpPr>
          <p:cNvPr id="294" name="Google Shape;294;p43"/>
          <p:cNvSpPr txBox="1">
            <a:spLocks noGrp="1"/>
          </p:cNvSpPr>
          <p:nvPr>
            <p:ph type="subTitle" idx="3"/>
          </p:nvPr>
        </p:nvSpPr>
        <p:spPr>
          <a:xfrm>
            <a:off x="1492624" y="517713"/>
            <a:ext cx="7422776" cy="443752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Digital Forensics Report</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Case Title: Cyberbullying Investigation</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Case Number: 2024-001</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Date: April 26, 2024 </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Investigator: Mohammed Ansari</a:t>
            </a: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b="1" dirty="0">
                <a:latin typeface="Times New Roman" panose="02020603050405020304" pitchFamily="18" charset="0"/>
                <a:cs typeface="Times New Roman" panose="02020603050405020304" pitchFamily="18" charset="0"/>
              </a:rPr>
              <a:t>Executive Summary: </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The forensic examination of a hard drive that was taken as evidence in a cyberbullying case is described in this report. As part of the inquiry, digital evidence was gathered, suspected to contain unknown format files or potentially malicious content for forensic analysis. Analysed and interpreted to find any files with an unknown format or malicious files connected to the purported cyberbullying actions. The obtained evidence was treated with security and examined with the use of suitable forensic techniques and equipment. </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Initial Examination: Upon receiving the Hard drive, standard forensic procedures were followed to ensure the integrity of the evidence. The Hard drive was imaged using “AccessData FTK Imager” tools to create a bit-by-bit copy, preserving the original state of the device. This image was used for analysis to prevent any alteration to the original evidence.</a:t>
            </a: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sz="1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70904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lvl="0"/>
            <a:r>
              <a:rPr lang="en-GB" sz="2000" dirty="0">
                <a:latin typeface="Castellar" panose="020A0402060406010301" pitchFamily="18" charset="0"/>
              </a:rPr>
              <a:t>Task 3 – Investigate and Report</a:t>
            </a:r>
            <a:endParaRPr sz="2000" dirty="0">
              <a:latin typeface="Castellar" panose="020A0402060406010301" pitchFamily="18" charset="0"/>
            </a:endParaRPr>
          </a:p>
        </p:txBody>
      </p:sp>
      <p:sp>
        <p:nvSpPr>
          <p:cNvPr id="294" name="Google Shape;294;p43"/>
          <p:cNvSpPr txBox="1">
            <a:spLocks noGrp="1"/>
          </p:cNvSpPr>
          <p:nvPr>
            <p:ph type="subTitle" idx="3"/>
          </p:nvPr>
        </p:nvSpPr>
        <p:spPr>
          <a:xfrm>
            <a:off x="1492624" y="517713"/>
            <a:ext cx="7422776" cy="443752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dirty="0">
                <a:latin typeface="Times New Roman" panose="02020603050405020304" pitchFamily="18" charset="0"/>
                <a:cs typeface="Times New Roman" panose="02020603050405020304" pitchFamily="18" charset="0"/>
              </a:rPr>
              <a:t>Chain of Custody:</a:t>
            </a: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1. Date &amp; Time: [09 March 2024 11:18 of Evidence Seizure]</a:t>
            </a:r>
          </a:p>
          <a:p>
            <a:pPr marL="457200" lvl="1" indent="0" algn="l"/>
            <a:r>
              <a:rPr lang="en-GB" sz="1200" dirty="0">
                <a:latin typeface="Times New Roman" panose="02020603050405020304" pitchFamily="18" charset="0"/>
                <a:cs typeface="Times New Roman" panose="02020603050405020304" pitchFamily="18" charset="0"/>
              </a:rPr>
              <a:t>• Description of Evidence: Seized hard drive containing potential cyberbullying-related files.</a:t>
            </a:r>
          </a:p>
          <a:p>
            <a:pPr marL="457200" lvl="1" indent="0" algn="l"/>
            <a:r>
              <a:rPr lang="en-GB" sz="1200" dirty="0">
                <a:latin typeface="Times New Roman" panose="02020603050405020304" pitchFamily="18" charset="0"/>
                <a:cs typeface="Times New Roman" panose="02020603050405020304" pitchFamily="18" charset="0"/>
              </a:rPr>
              <a:t>• Seized By: Dr. Nitheesh Kaliyamurthy</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2. Date &amp; Time: 11 March 2024 21:17 - Evidence Handover to Forensic Analyst</a:t>
            </a:r>
          </a:p>
          <a:p>
            <a:pPr marL="457200" lvl="1" indent="0" algn="l"/>
            <a:r>
              <a:rPr lang="en-GB" sz="1200" dirty="0">
                <a:latin typeface="Times New Roman" panose="02020603050405020304" pitchFamily="18" charset="0"/>
                <a:cs typeface="Times New Roman" panose="02020603050405020304" pitchFamily="18" charset="0"/>
              </a:rPr>
              <a:t>• Description of Evidence: Seized hard drive.</a:t>
            </a:r>
          </a:p>
          <a:p>
            <a:pPr marL="457200" lvl="1" indent="0" algn="l"/>
            <a:r>
              <a:rPr lang="en-GB" sz="1200" dirty="0">
                <a:latin typeface="Times New Roman" panose="02020603050405020304" pitchFamily="18" charset="0"/>
                <a:cs typeface="Times New Roman" panose="02020603050405020304" pitchFamily="18" charset="0"/>
              </a:rPr>
              <a:t>• Received By: Jon Morgan</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3. Date &amp; Time: 26 April 2024 11:11 Evidence Handover to Forensic Analyst</a:t>
            </a:r>
          </a:p>
          <a:p>
            <a:pPr marL="457200" lvl="1" indent="0" algn="l"/>
            <a:r>
              <a:rPr lang="en-GB" sz="1200" dirty="0">
                <a:latin typeface="Times New Roman" panose="02020603050405020304" pitchFamily="18" charset="0"/>
                <a:cs typeface="Times New Roman" panose="02020603050405020304" pitchFamily="18" charset="0"/>
              </a:rPr>
              <a:t>• Description of Evidence: Seized hard drive.</a:t>
            </a:r>
          </a:p>
          <a:p>
            <a:pPr marL="457200" lvl="1" indent="0" algn="l"/>
            <a:r>
              <a:rPr lang="en-GB" sz="1200" dirty="0">
                <a:latin typeface="Times New Roman" panose="02020603050405020304" pitchFamily="18" charset="0"/>
                <a:cs typeface="Times New Roman" panose="02020603050405020304" pitchFamily="18" charset="0"/>
              </a:rPr>
              <a:t>• Received By: Mohammed Ansari</a:t>
            </a: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Investigation Methodology:</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1. Proof Identification: Search the hard drive for any possible proof of cyberbullying. </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2. Preservation of Evidence: To ensure the integrity of the digital evidence, securely gather and store it. “AccessData   FTK Imager” was used to produce a hard drive image for the purpose of investigation.</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3. Evidence Examination: To find any harmful or unfamiliar format files, perform in-depth forensic investigation. Used TrID File Identifier (Online). </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4. File Analysis: A thorough examination of the files stored on the Hard drive was conducted by using Autopsy. The contents were found to include:</a:t>
            </a:r>
            <a:endParaRPr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50058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lvl="0"/>
            <a:r>
              <a:rPr lang="en-GB" sz="2000" dirty="0">
                <a:latin typeface="Castellar" panose="020A0402060406010301" pitchFamily="18" charset="0"/>
              </a:rPr>
              <a:t>Task 3 – Investigate and Report</a:t>
            </a:r>
            <a:endParaRPr sz="2000" dirty="0">
              <a:latin typeface="Castellar" panose="020A0402060406010301" pitchFamily="18" charset="0"/>
            </a:endParaRPr>
          </a:p>
        </p:txBody>
      </p:sp>
      <p:sp>
        <p:nvSpPr>
          <p:cNvPr id="294" name="Google Shape;294;p43"/>
          <p:cNvSpPr txBox="1">
            <a:spLocks noGrp="1"/>
          </p:cNvSpPr>
          <p:nvPr>
            <p:ph type="subTitle" idx="3"/>
          </p:nvPr>
        </p:nvSpPr>
        <p:spPr>
          <a:xfrm>
            <a:off x="1492624" y="517713"/>
            <a:ext cx="7422776" cy="443752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 Files with unrecognized file extensions.</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 Executable files with suspicious names.</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 Encrypted or obfuscated files.</a:t>
            </a:r>
          </a:p>
          <a:p>
            <a:pPr marL="0" indent="0" algn="l"/>
            <a:r>
              <a:rPr lang="en-GB" sz="1200" dirty="0">
                <a:latin typeface="Times New Roman" panose="02020603050405020304" pitchFamily="18" charset="0"/>
                <a:cs typeface="Times New Roman" panose="02020603050405020304" pitchFamily="18" charset="0"/>
              </a:rPr>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Files with unusual file names or metadata inconsistencies.</a:t>
            </a: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5. Data Interpretation: Examine the obtained evidence's substance using Autopsy to see if it pertains to the cyberbullying inquiry.</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6. Reporting: Compiled all research findings, analysis, and conclusions into a thorough Autopsy forensic report. </a:t>
            </a: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GB" dirty="0">
                <a:latin typeface="Times New Roman" panose="02020603050405020304" pitchFamily="18" charset="0"/>
                <a:cs typeface="Times New Roman" panose="02020603050405020304" pitchFamily="18" charset="0"/>
              </a:rPr>
              <a:t>Tools Used:</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1. TrID File Identifier (Online)</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2. FTK (Forensic Toolkit)</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3. AccessData FTK Imager</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4. Autopsy</a:t>
            </a:r>
          </a:p>
          <a:p>
            <a:pPr marL="0" lvl="0" indent="0" algn="l" rtl="0">
              <a:spcBef>
                <a:spcPts val="0"/>
              </a:spcBef>
              <a:spcAft>
                <a:spcPts val="0"/>
              </a:spcAft>
              <a:buNone/>
            </a:pPr>
            <a:r>
              <a:rPr lang="en-GB" sz="1200" dirty="0">
                <a:latin typeface="Times New Roman" panose="02020603050405020304" pitchFamily="18" charset="0"/>
                <a:cs typeface="Times New Roman" panose="02020603050405020304" pitchFamily="18" charset="0"/>
              </a:rPr>
              <a:t>Enabled Modules:	</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Recent Activity</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Hash Lookup</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File Type Identification</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Extension Mismatch Detector</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Embedded File Extractor</a:t>
            </a:r>
          </a:p>
        </p:txBody>
      </p:sp>
    </p:spTree>
    <p:extLst>
      <p:ext uri="{BB962C8B-B14F-4D97-AF65-F5344CB8AC3E}">
        <p14:creationId xmlns:p14="http://schemas.microsoft.com/office/powerpoint/2010/main" val="1815396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lvl="0"/>
            <a:r>
              <a:rPr lang="en-GB" sz="2000" dirty="0">
                <a:latin typeface="Castellar" panose="020A0402060406010301" pitchFamily="18" charset="0"/>
              </a:rPr>
              <a:t>Task 3 – Investigate and Report</a:t>
            </a:r>
            <a:endParaRPr sz="2000" dirty="0">
              <a:latin typeface="Castellar" panose="020A0402060406010301" pitchFamily="18" charset="0"/>
            </a:endParaRPr>
          </a:p>
        </p:txBody>
      </p:sp>
      <p:sp>
        <p:nvSpPr>
          <p:cNvPr id="294" name="Google Shape;294;p43"/>
          <p:cNvSpPr txBox="1">
            <a:spLocks noGrp="1"/>
          </p:cNvSpPr>
          <p:nvPr>
            <p:ph type="subTitle" idx="3"/>
          </p:nvPr>
        </p:nvSpPr>
        <p:spPr>
          <a:xfrm>
            <a:off x="1492624" y="517713"/>
            <a:ext cx="7422776" cy="4437528"/>
          </a:xfrm>
          <a:prstGeom prst="rect">
            <a:avLst/>
          </a:prstGeom>
        </p:spPr>
        <p:txBody>
          <a:bodyPr spcFirstLastPara="1" wrap="square" lIns="91425" tIns="91425" rIns="91425" bIns="91425" anchor="t" anchorCtr="0">
            <a:noAutofit/>
          </a:bodyPr>
          <a:lstStyle/>
          <a:p>
            <a:pPr marL="171450" indent="-171450" algn="l">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Picture Analyzer</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Encryption Detection</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Interesting Files Identifier</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Central Repository</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PhotoRec Carver</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Virtual Machine Extractor</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Data Source Integrity</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DJI Drone Analyzer</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YARA Analyzer</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iOS Analyzer (iLEAPP)</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GPX Parser</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Android Analyzer</a:t>
            </a:r>
          </a:p>
          <a:p>
            <a:pPr marL="171450" lvl="0" indent="-171450" algn="l" rtl="0">
              <a:spcBef>
                <a:spcPts val="0"/>
              </a:spcBef>
              <a:spcAft>
                <a:spcPts val="0"/>
              </a:spcAft>
              <a:buFont typeface="Arial" panose="020B0604020202020204" pitchFamily="34" charset="0"/>
              <a:buChar char="•"/>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70112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lvl="0"/>
            <a:r>
              <a:rPr lang="en-GB" sz="2000" dirty="0">
                <a:latin typeface="Castellar" panose="020A0402060406010301" pitchFamily="18" charset="0"/>
              </a:rPr>
              <a:t>Task 3 – Investigate and Report</a:t>
            </a:r>
            <a:endParaRPr sz="2000" dirty="0">
              <a:latin typeface="Castellar" panose="020A0402060406010301" pitchFamily="18" charset="0"/>
            </a:endParaRPr>
          </a:p>
        </p:txBody>
      </p:sp>
      <p:sp>
        <p:nvSpPr>
          <p:cNvPr id="294" name="Google Shape;294;p43"/>
          <p:cNvSpPr txBox="1">
            <a:spLocks noGrp="1"/>
          </p:cNvSpPr>
          <p:nvPr>
            <p:ph type="subTitle" idx="3"/>
          </p:nvPr>
        </p:nvSpPr>
        <p:spPr>
          <a:xfrm>
            <a:off x="1492624" y="517713"/>
            <a:ext cx="7422776" cy="443752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pPr>
            <a:r>
              <a:rPr lang="en-GB" b="1" dirty="0">
                <a:latin typeface="Times New Roman" panose="02020603050405020304" pitchFamily="18" charset="0"/>
                <a:cs typeface="Times New Roman" panose="02020603050405020304" pitchFamily="18" charset="0"/>
              </a:rPr>
              <a:t>Real-Time Demonstration: </a:t>
            </a:r>
          </a:p>
          <a:p>
            <a:pPr marL="0" lvl="0" indent="0" algn="l" rtl="0">
              <a:spcBef>
                <a:spcPts val="0"/>
              </a:spcBef>
              <a:spcAft>
                <a:spcPts val="0"/>
              </a:spcAft>
            </a:pPr>
            <a:r>
              <a:rPr lang="en-GB" b="1" dirty="0">
                <a:latin typeface="Times New Roman" panose="02020603050405020304" pitchFamily="18" charset="0"/>
                <a:cs typeface="Times New Roman" panose="02020603050405020304" pitchFamily="18" charset="0"/>
              </a:rPr>
              <a:t>Professional Digital Forensics Report:</a:t>
            </a:r>
          </a:p>
          <a:p>
            <a:pPr marL="0" lvl="0" indent="0" algn="l" rtl="0">
              <a:spcBef>
                <a:spcPts val="0"/>
              </a:spcBef>
              <a:spcAft>
                <a:spcPts val="0"/>
              </a:spcAft>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pPr>
            <a:r>
              <a:rPr lang="en-GB" b="1" dirty="0">
                <a:latin typeface="Times New Roman" panose="02020603050405020304" pitchFamily="18" charset="0"/>
                <a:cs typeface="Times New Roman" panose="02020603050405020304" pitchFamily="18" charset="0"/>
              </a:rPr>
              <a:t>Findings:</a:t>
            </a:r>
          </a:p>
          <a:p>
            <a:pPr marL="0" lvl="0" indent="0" algn="l" rtl="0">
              <a:spcBef>
                <a:spcPts val="0"/>
              </a:spcBef>
              <a:spcAft>
                <a:spcPts val="0"/>
              </a:spcAft>
            </a:pPr>
            <a:r>
              <a:rPr lang="en-GB" sz="1200" dirty="0">
                <a:latin typeface="Times New Roman" panose="02020603050405020304" pitchFamily="18" charset="0"/>
                <a:cs typeface="Times New Roman" panose="02020603050405020304" pitchFamily="18" charset="0"/>
              </a:rPr>
              <a:t>1. Run  TrID File Identifier (Online) and found several unknown format files with dubious filenames that might have included content encouraging cyberbullying were found on the hard drive. </a:t>
            </a:r>
          </a:p>
          <a:p>
            <a:pPr marL="0" lvl="0" indent="0" algn="l" rtl="0">
              <a:spcBef>
                <a:spcPts val="0"/>
              </a:spcBef>
              <a:spcAft>
                <a:spcPts val="0"/>
              </a:spcAft>
            </a:pPr>
            <a:r>
              <a:rPr lang="en-GB" sz="1200" dirty="0">
                <a:latin typeface="Times New Roman" panose="02020603050405020304" pitchFamily="18" charset="0"/>
                <a:cs typeface="Times New Roman" panose="02020603050405020304" pitchFamily="18" charset="0"/>
              </a:rPr>
              <a:t>2. Run  Autopsy and </a:t>
            </a:r>
            <a:r>
              <a:rPr lang="en-GB" sz="1200" dirty="0">
                <a:solidFill>
                  <a:srgbClr val="FFFF00"/>
                </a:solidFill>
                <a:latin typeface="Times New Roman" panose="02020603050405020304" pitchFamily="18" charset="0"/>
                <a:cs typeface="Times New Roman" panose="02020603050405020304" pitchFamily="18" charset="0"/>
              </a:rPr>
              <a:t>found that there are 03 potential harmful files disguising themselves as legitimate and may have been utilised for malware or phishing campaigns</a:t>
            </a:r>
            <a:r>
              <a:rPr lang="en-GB" sz="1200" dirty="0">
                <a:latin typeface="Times New Roman" panose="02020603050405020304" pitchFamily="18" charset="0"/>
                <a:cs typeface="Times New Roman" panose="02020603050405020304" pitchFamily="18" charset="0"/>
              </a:rPr>
              <a:t>. </a:t>
            </a:r>
          </a:p>
          <a:p>
            <a:pPr marL="0" lvl="0" indent="0" algn="l" rtl="0">
              <a:spcBef>
                <a:spcPts val="0"/>
              </a:spcBef>
              <a:spcAft>
                <a:spcPts val="0"/>
              </a:spcAft>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pPr>
            <a:r>
              <a:rPr lang="en-GB" sz="1200" dirty="0">
                <a:latin typeface="Times New Roman" panose="02020603050405020304" pitchFamily="18" charset="0"/>
                <a:cs typeface="Times New Roman" panose="02020603050405020304" pitchFamily="18" charset="0"/>
              </a:rPr>
              <a:t>Refer screenshot (zoomed) identing 03 Encryption suspected files</a:t>
            </a:r>
          </a:p>
          <a:p>
            <a:pPr marL="0" lvl="0" indent="0" algn="l" rtl="0">
              <a:spcBef>
                <a:spcPts val="0"/>
              </a:spcBef>
              <a:spcAft>
                <a:spcPts val="0"/>
              </a:spcAft>
            </a:pPr>
            <a:r>
              <a:rPr lang="en-GB" sz="1200" dirty="0">
                <a:latin typeface="Times New Roman" panose="02020603050405020304" pitchFamily="18" charset="0"/>
                <a:cs typeface="Times New Roman" panose="02020603050405020304" pitchFamily="18" charset="0"/>
              </a:rPr>
              <a:t> </a:t>
            </a:r>
          </a:p>
          <a:p>
            <a:pPr marL="0" lvl="0" indent="0" algn="l" rtl="0">
              <a:spcBef>
                <a:spcPts val="0"/>
              </a:spcBef>
              <a:spcAft>
                <a:spcPts val="0"/>
              </a:spcAft>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28ED91E4-60BD-D09B-2020-90DA923ED1DB}"/>
              </a:ext>
            </a:extLst>
          </p:cNvPr>
          <p:cNvPicPr>
            <a:picLocks noChangeAspect="1"/>
          </p:cNvPicPr>
          <p:nvPr/>
        </p:nvPicPr>
        <p:blipFill>
          <a:blip r:embed="rId3"/>
          <a:stretch>
            <a:fillRect/>
          </a:stretch>
        </p:blipFill>
        <p:spPr>
          <a:xfrm>
            <a:off x="1580872" y="2868065"/>
            <a:ext cx="7334528" cy="1796211"/>
          </a:xfrm>
          <a:prstGeom prst="rect">
            <a:avLst/>
          </a:prstGeom>
        </p:spPr>
      </p:pic>
    </p:spTree>
    <p:extLst>
      <p:ext uri="{BB962C8B-B14F-4D97-AF65-F5344CB8AC3E}">
        <p14:creationId xmlns:p14="http://schemas.microsoft.com/office/powerpoint/2010/main" val="913695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lvl="0"/>
            <a:r>
              <a:rPr lang="en-GB" sz="2000" dirty="0">
                <a:latin typeface="Castellar" panose="020A0402060406010301" pitchFamily="18" charset="0"/>
              </a:rPr>
              <a:t>Task 3 – Investigate and Report</a:t>
            </a:r>
            <a:endParaRPr sz="2000" dirty="0">
              <a:latin typeface="Castellar" panose="020A0402060406010301" pitchFamily="18" charset="0"/>
            </a:endParaRPr>
          </a:p>
        </p:txBody>
      </p:sp>
      <p:sp>
        <p:nvSpPr>
          <p:cNvPr id="5" name="TextBox 4">
            <a:extLst>
              <a:ext uri="{FF2B5EF4-FFF2-40B4-BE49-F238E27FC236}">
                <a16:creationId xmlns:a16="http://schemas.microsoft.com/office/drawing/2014/main" id="{70D9DAEF-E0E6-9BDE-9F81-94ADE7379B80}"/>
              </a:ext>
            </a:extLst>
          </p:cNvPr>
          <p:cNvSpPr txBox="1"/>
          <p:nvPr/>
        </p:nvSpPr>
        <p:spPr>
          <a:xfrm>
            <a:off x="2356598" y="432778"/>
            <a:ext cx="4592170" cy="307777"/>
          </a:xfrm>
          <a:prstGeom prst="rect">
            <a:avLst/>
          </a:prstGeom>
          <a:noFill/>
        </p:spPr>
        <p:txBody>
          <a:bodyPr wrap="square">
            <a:spAutoFit/>
          </a:bodyPr>
          <a:lstStyle/>
          <a:p>
            <a:r>
              <a:rPr lang="en-GB" b="1" dirty="0">
                <a:solidFill>
                  <a:schemeClr val="accent6"/>
                </a:solidFill>
                <a:latin typeface="Times New Roman" panose="02020603050405020304" pitchFamily="18" charset="0"/>
                <a:cs typeface="Times New Roman" panose="02020603050405020304" pitchFamily="18" charset="0"/>
              </a:rPr>
              <a:t>Autopsy Forensic Report</a:t>
            </a:r>
          </a:p>
        </p:txBody>
      </p:sp>
      <p:pic>
        <p:nvPicPr>
          <p:cNvPr id="6" name="Picture 5">
            <a:extLst>
              <a:ext uri="{FF2B5EF4-FFF2-40B4-BE49-F238E27FC236}">
                <a16:creationId xmlns:a16="http://schemas.microsoft.com/office/drawing/2014/main" id="{18DE4B78-2551-1EDD-6E82-8791B909C7ED}"/>
              </a:ext>
            </a:extLst>
          </p:cNvPr>
          <p:cNvPicPr>
            <a:picLocks noChangeAspect="1"/>
          </p:cNvPicPr>
          <p:nvPr/>
        </p:nvPicPr>
        <p:blipFill>
          <a:blip r:embed="rId3"/>
          <a:stretch>
            <a:fillRect/>
          </a:stretch>
        </p:blipFill>
        <p:spPr>
          <a:xfrm>
            <a:off x="1197571" y="740556"/>
            <a:ext cx="7703052" cy="4314266"/>
          </a:xfrm>
          <a:prstGeom prst="rect">
            <a:avLst/>
          </a:prstGeom>
        </p:spPr>
      </p:pic>
    </p:spTree>
    <p:extLst>
      <p:ext uri="{BB962C8B-B14F-4D97-AF65-F5344CB8AC3E}">
        <p14:creationId xmlns:p14="http://schemas.microsoft.com/office/powerpoint/2010/main" val="873630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lvl="0"/>
            <a:r>
              <a:rPr lang="en-GB" sz="2000" dirty="0">
                <a:latin typeface="Castellar" panose="020A0402060406010301" pitchFamily="18" charset="0"/>
              </a:rPr>
              <a:t>Task 3 – Investigate and Report</a:t>
            </a:r>
            <a:endParaRPr sz="2000" dirty="0">
              <a:latin typeface="Castellar" panose="020A0402060406010301" pitchFamily="18" charset="0"/>
            </a:endParaRPr>
          </a:p>
        </p:txBody>
      </p:sp>
      <p:sp>
        <p:nvSpPr>
          <p:cNvPr id="5" name="TextBox 4">
            <a:extLst>
              <a:ext uri="{FF2B5EF4-FFF2-40B4-BE49-F238E27FC236}">
                <a16:creationId xmlns:a16="http://schemas.microsoft.com/office/drawing/2014/main" id="{70D9DAEF-E0E6-9BDE-9F81-94ADE7379B80}"/>
              </a:ext>
            </a:extLst>
          </p:cNvPr>
          <p:cNvSpPr txBox="1"/>
          <p:nvPr/>
        </p:nvSpPr>
        <p:spPr>
          <a:xfrm>
            <a:off x="2356598" y="452949"/>
            <a:ext cx="4592170" cy="307777"/>
          </a:xfrm>
          <a:prstGeom prst="rect">
            <a:avLst/>
          </a:prstGeom>
          <a:noFill/>
        </p:spPr>
        <p:txBody>
          <a:bodyPr wrap="square">
            <a:spAutoFit/>
          </a:bodyPr>
          <a:lstStyle/>
          <a:p>
            <a:r>
              <a:rPr lang="en-GB" b="1" dirty="0">
                <a:solidFill>
                  <a:schemeClr val="accent6"/>
                </a:solidFill>
                <a:latin typeface="Times New Roman" panose="02020603050405020304" pitchFamily="18" charset="0"/>
                <a:cs typeface="Times New Roman" panose="02020603050405020304" pitchFamily="18" charset="0"/>
              </a:rPr>
              <a:t>Autopsy Forensic Report</a:t>
            </a:r>
          </a:p>
        </p:txBody>
      </p:sp>
      <p:pic>
        <p:nvPicPr>
          <p:cNvPr id="2" name="Picture 1">
            <a:extLst>
              <a:ext uri="{FF2B5EF4-FFF2-40B4-BE49-F238E27FC236}">
                <a16:creationId xmlns:a16="http://schemas.microsoft.com/office/drawing/2014/main" id="{7182CEEB-B74C-42BE-3769-ADBEB0A21CFA}"/>
              </a:ext>
            </a:extLst>
          </p:cNvPr>
          <p:cNvPicPr>
            <a:picLocks noChangeAspect="1"/>
          </p:cNvPicPr>
          <p:nvPr/>
        </p:nvPicPr>
        <p:blipFill>
          <a:blip r:embed="rId3"/>
          <a:stretch>
            <a:fillRect/>
          </a:stretch>
        </p:blipFill>
        <p:spPr>
          <a:xfrm>
            <a:off x="1007967" y="969155"/>
            <a:ext cx="8027873" cy="4086000"/>
          </a:xfrm>
          <a:prstGeom prst="rect">
            <a:avLst/>
          </a:prstGeom>
        </p:spPr>
      </p:pic>
    </p:spTree>
    <p:extLst>
      <p:ext uri="{BB962C8B-B14F-4D97-AF65-F5344CB8AC3E}">
        <p14:creationId xmlns:p14="http://schemas.microsoft.com/office/powerpoint/2010/main" val="1752151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lvl="0"/>
            <a:r>
              <a:rPr lang="en-GB" sz="2000" dirty="0">
                <a:latin typeface="Castellar" panose="020A0402060406010301" pitchFamily="18" charset="0"/>
              </a:rPr>
              <a:t>Task 3 – Investigate and Report</a:t>
            </a:r>
            <a:endParaRPr sz="2000" dirty="0">
              <a:latin typeface="Castellar" panose="020A0402060406010301" pitchFamily="18" charset="0"/>
            </a:endParaRPr>
          </a:p>
        </p:txBody>
      </p:sp>
      <p:sp>
        <p:nvSpPr>
          <p:cNvPr id="5" name="TextBox 4">
            <a:extLst>
              <a:ext uri="{FF2B5EF4-FFF2-40B4-BE49-F238E27FC236}">
                <a16:creationId xmlns:a16="http://schemas.microsoft.com/office/drawing/2014/main" id="{70D9DAEF-E0E6-9BDE-9F81-94ADE7379B80}"/>
              </a:ext>
            </a:extLst>
          </p:cNvPr>
          <p:cNvSpPr txBox="1"/>
          <p:nvPr/>
        </p:nvSpPr>
        <p:spPr>
          <a:xfrm>
            <a:off x="2356598" y="435540"/>
            <a:ext cx="4592170" cy="307777"/>
          </a:xfrm>
          <a:prstGeom prst="rect">
            <a:avLst/>
          </a:prstGeom>
          <a:noFill/>
        </p:spPr>
        <p:txBody>
          <a:bodyPr wrap="square">
            <a:spAutoFit/>
          </a:bodyPr>
          <a:lstStyle/>
          <a:p>
            <a:r>
              <a:rPr lang="en-GB" b="1" dirty="0">
                <a:solidFill>
                  <a:schemeClr val="accent6"/>
                </a:solidFill>
                <a:latin typeface="Times New Roman" panose="02020603050405020304" pitchFamily="18" charset="0"/>
                <a:cs typeface="Times New Roman" panose="02020603050405020304" pitchFamily="18" charset="0"/>
              </a:rPr>
              <a:t>Autopsy Forensic Report</a:t>
            </a:r>
          </a:p>
        </p:txBody>
      </p:sp>
      <p:pic>
        <p:nvPicPr>
          <p:cNvPr id="3" name="Picture 2">
            <a:extLst>
              <a:ext uri="{FF2B5EF4-FFF2-40B4-BE49-F238E27FC236}">
                <a16:creationId xmlns:a16="http://schemas.microsoft.com/office/drawing/2014/main" id="{AEF1B659-6348-AD8D-BD75-73F7EEC5DA8C}"/>
              </a:ext>
            </a:extLst>
          </p:cNvPr>
          <p:cNvPicPr>
            <a:picLocks noChangeAspect="1"/>
          </p:cNvPicPr>
          <p:nvPr/>
        </p:nvPicPr>
        <p:blipFill>
          <a:blip r:embed="rId3"/>
          <a:stretch>
            <a:fillRect/>
          </a:stretch>
        </p:blipFill>
        <p:spPr>
          <a:xfrm>
            <a:off x="920841" y="969155"/>
            <a:ext cx="8027873" cy="4086000"/>
          </a:xfrm>
          <a:prstGeom prst="rect">
            <a:avLst/>
          </a:prstGeom>
        </p:spPr>
      </p:pic>
    </p:spTree>
    <p:extLst>
      <p:ext uri="{BB962C8B-B14F-4D97-AF65-F5344CB8AC3E}">
        <p14:creationId xmlns:p14="http://schemas.microsoft.com/office/powerpoint/2010/main" val="290698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lvl="0"/>
            <a:r>
              <a:rPr lang="en-GB" sz="2000" dirty="0">
                <a:latin typeface="Castellar" panose="020A0402060406010301" pitchFamily="18" charset="0"/>
              </a:rPr>
              <a:t>Task 3 – Investigate and Report</a:t>
            </a:r>
            <a:endParaRPr sz="2000" dirty="0">
              <a:latin typeface="Castellar" panose="020A0402060406010301" pitchFamily="18" charset="0"/>
            </a:endParaRPr>
          </a:p>
        </p:txBody>
      </p:sp>
      <p:sp>
        <p:nvSpPr>
          <p:cNvPr id="5" name="TextBox 4">
            <a:extLst>
              <a:ext uri="{FF2B5EF4-FFF2-40B4-BE49-F238E27FC236}">
                <a16:creationId xmlns:a16="http://schemas.microsoft.com/office/drawing/2014/main" id="{70D9DAEF-E0E6-9BDE-9F81-94ADE7379B80}"/>
              </a:ext>
            </a:extLst>
          </p:cNvPr>
          <p:cNvSpPr txBox="1"/>
          <p:nvPr/>
        </p:nvSpPr>
        <p:spPr>
          <a:xfrm>
            <a:off x="2356598" y="452948"/>
            <a:ext cx="4592170" cy="307777"/>
          </a:xfrm>
          <a:prstGeom prst="rect">
            <a:avLst/>
          </a:prstGeom>
          <a:noFill/>
        </p:spPr>
        <p:txBody>
          <a:bodyPr wrap="square">
            <a:spAutoFit/>
          </a:bodyPr>
          <a:lstStyle/>
          <a:p>
            <a:r>
              <a:rPr lang="en-GB" b="1" dirty="0">
                <a:solidFill>
                  <a:schemeClr val="accent6"/>
                </a:solidFill>
                <a:latin typeface="Times New Roman" panose="02020603050405020304" pitchFamily="18" charset="0"/>
                <a:cs typeface="Times New Roman" panose="02020603050405020304" pitchFamily="18" charset="0"/>
              </a:rPr>
              <a:t>Autopsy Forensic Report</a:t>
            </a:r>
          </a:p>
        </p:txBody>
      </p:sp>
      <p:pic>
        <p:nvPicPr>
          <p:cNvPr id="2" name="Picture 1">
            <a:extLst>
              <a:ext uri="{FF2B5EF4-FFF2-40B4-BE49-F238E27FC236}">
                <a16:creationId xmlns:a16="http://schemas.microsoft.com/office/drawing/2014/main" id="{CF7360FE-DD71-1519-C7EF-57C4F2DE7883}"/>
              </a:ext>
            </a:extLst>
          </p:cNvPr>
          <p:cNvPicPr>
            <a:picLocks noChangeAspect="1"/>
          </p:cNvPicPr>
          <p:nvPr/>
        </p:nvPicPr>
        <p:blipFill>
          <a:blip r:embed="rId3"/>
          <a:stretch>
            <a:fillRect/>
          </a:stretch>
        </p:blipFill>
        <p:spPr>
          <a:xfrm>
            <a:off x="920841" y="968822"/>
            <a:ext cx="8027873" cy="4086000"/>
          </a:xfrm>
          <a:prstGeom prst="rect">
            <a:avLst/>
          </a:prstGeom>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E3304A48-603D-4444-4687-4BA2AB589985}"/>
                  </a:ext>
                </a:extLst>
              </p14:cNvPr>
              <p14:cNvContentPartPr/>
              <p14:nvPr/>
            </p14:nvContentPartPr>
            <p14:xfrm>
              <a:off x="1048500" y="1821886"/>
              <a:ext cx="22680" cy="149040"/>
            </p14:xfrm>
          </p:contentPart>
        </mc:Choice>
        <mc:Fallback xmlns="">
          <p:pic>
            <p:nvPicPr>
              <p:cNvPr id="4" name="Ink 3">
                <a:extLst>
                  <a:ext uri="{FF2B5EF4-FFF2-40B4-BE49-F238E27FC236}">
                    <a16:creationId xmlns:a16="http://schemas.microsoft.com/office/drawing/2014/main" id="{E3304A48-603D-4444-4687-4BA2AB589985}"/>
                  </a:ext>
                </a:extLst>
              </p:cNvPr>
              <p:cNvPicPr/>
              <p:nvPr/>
            </p:nvPicPr>
            <p:blipFill>
              <a:blip r:embed="rId5"/>
              <a:stretch>
                <a:fillRect/>
              </a:stretch>
            </p:blipFill>
            <p:spPr>
              <a:xfrm>
                <a:off x="1042380" y="1815766"/>
                <a:ext cx="3492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AA2B88A6-C08E-74CD-E9AE-468A99995342}"/>
                  </a:ext>
                </a:extLst>
              </p14:cNvPr>
              <p14:cNvContentPartPr/>
              <p14:nvPr/>
            </p14:nvContentPartPr>
            <p14:xfrm>
              <a:off x="1922580" y="1801726"/>
              <a:ext cx="27000" cy="174240"/>
            </p14:xfrm>
          </p:contentPart>
        </mc:Choice>
        <mc:Fallback xmlns="">
          <p:pic>
            <p:nvPicPr>
              <p:cNvPr id="6" name="Ink 5">
                <a:extLst>
                  <a:ext uri="{FF2B5EF4-FFF2-40B4-BE49-F238E27FC236}">
                    <a16:creationId xmlns:a16="http://schemas.microsoft.com/office/drawing/2014/main" id="{AA2B88A6-C08E-74CD-E9AE-468A99995342}"/>
                  </a:ext>
                </a:extLst>
              </p:cNvPr>
              <p:cNvPicPr/>
              <p:nvPr/>
            </p:nvPicPr>
            <p:blipFill>
              <a:blip r:embed="rId7"/>
              <a:stretch>
                <a:fillRect/>
              </a:stretch>
            </p:blipFill>
            <p:spPr>
              <a:xfrm>
                <a:off x="1916460" y="1795606"/>
                <a:ext cx="39240" cy="18648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589B6F1B-09E2-78A4-0EC5-5E87157A7C97}"/>
                  </a:ext>
                </a:extLst>
              </p14:cNvPr>
              <p14:cNvContentPartPr/>
              <p14:nvPr/>
            </p14:nvContentPartPr>
            <p14:xfrm>
              <a:off x="1055340" y="1948966"/>
              <a:ext cx="883080" cy="23400"/>
            </p14:xfrm>
          </p:contentPart>
        </mc:Choice>
        <mc:Fallback xmlns="">
          <p:pic>
            <p:nvPicPr>
              <p:cNvPr id="7" name="Ink 6">
                <a:extLst>
                  <a:ext uri="{FF2B5EF4-FFF2-40B4-BE49-F238E27FC236}">
                    <a16:creationId xmlns:a16="http://schemas.microsoft.com/office/drawing/2014/main" id="{589B6F1B-09E2-78A4-0EC5-5E87157A7C97}"/>
                  </a:ext>
                </a:extLst>
              </p:cNvPr>
              <p:cNvPicPr/>
              <p:nvPr/>
            </p:nvPicPr>
            <p:blipFill>
              <a:blip r:embed="rId9"/>
              <a:stretch>
                <a:fillRect/>
              </a:stretch>
            </p:blipFill>
            <p:spPr>
              <a:xfrm>
                <a:off x="1049220" y="1942846"/>
                <a:ext cx="895320" cy="356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50FEBE10-2E55-3BD3-F393-0CC53D2FA783}"/>
                  </a:ext>
                </a:extLst>
              </p14:cNvPr>
              <p14:cNvContentPartPr/>
              <p14:nvPr/>
            </p14:nvContentPartPr>
            <p14:xfrm>
              <a:off x="1061820" y="1793446"/>
              <a:ext cx="860040" cy="43200"/>
            </p14:xfrm>
          </p:contentPart>
        </mc:Choice>
        <mc:Fallback xmlns="">
          <p:pic>
            <p:nvPicPr>
              <p:cNvPr id="8" name="Ink 7">
                <a:extLst>
                  <a:ext uri="{FF2B5EF4-FFF2-40B4-BE49-F238E27FC236}">
                    <a16:creationId xmlns:a16="http://schemas.microsoft.com/office/drawing/2014/main" id="{50FEBE10-2E55-3BD3-F393-0CC53D2FA783}"/>
                  </a:ext>
                </a:extLst>
              </p:cNvPr>
              <p:cNvPicPr/>
              <p:nvPr/>
            </p:nvPicPr>
            <p:blipFill>
              <a:blip r:embed="rId11"/>
              <a:stretch>
                <a:fillRect/>
              </a:stretch>
            </p:blipFill>
            <p:spPr>
              <a:xfrm>
                <a:off x="1055700" y="1787326"/>
                <a:ext cx="872280" cy="554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325BAD16-36B1-5CAB-7243-A03800FD5DFB}"/>
                  </a:ext>
                </a:extLst>
              </p14:cNvPr>
              <p14:cNvContentPartPr/>
              <p14:nvPr/>
            </p14:nvContentPartPr>
            <p14:xfrm>
              <a:off x="3032100" y="1512646"/>
              <a:ext cx="38520" cy="573480"/>
            </p14:xfrm>
          </p:contentPart>
        </mc:Choice>
        <mc:Fallback xmlns="">
          <p:pic>
            <p:nvPicPr>
              <p:cNvPr id="9" name="Ink 8">
                <a:extLst>
                  <a:ext uri="{FF2B5EF4-FFF2-40B4-BE49-F238E27FC236}">
                    <a16:creationId xmlns:a16="http://schemas.microsoft.com/office/drawing/2014/main" id="{325BAD16-36B1-5CAB-7243-A03800FD5DFB}"/>
                  </a:ext>
                </a:extLst>
              </p:cNvPr>
              <p:cNvPicPr/>
              <p:nvPr/>
            </p:nvPicPr>
            <p:blipFill>
              <a:blip r:embed="rId13"/>
              <a:stretch>
                <a:fillRect/>
              </a:stretch>
            </p:blipFill>
            <p:spPr>
              <a:xfrm>
                <a:off x="3025980" y="1506526"/>
                <a:ext cx="50760" cy="58572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0" name="Ink 9">
                <a:extLst>
                  <a:ext uri="{FF2B5EF4-FFF2-40B4-BE49-F238E27FC236}">
                    <a16:creationId xmlns:a16="http://schemas.microsoft.com/office/drawing/2014/main" id="{BBA8AD65-6BDC-761A-0A53-13F84A78F4CB}"/>
                  </a:ext>
                </a:extLst>
              </p14:cNvPr>
              <p14:cNvContentPartPr/>
              <p14:nvPr/>
            </p14:nvContentPartPr>
            <p14:xfrm>
              <a:off x="3040020" y="1512646"/>
              <a:ext cx="3502080" cy="585360"/>
            </p14:xfrm>
          </p:contentPart>
        </mc:Choice>
        <mc:Fallback xmlns="">
          <p:pic>
            <p:nvPicPr>
              <p:cNvPr id="10" name="Ink 9">
                <a:extLst>
                  <a:ext uri="{FF2B5EF4-FFF2-40B4-BE49-F238E27FC236}">
                    <a16:creationId xmlns:a16="http://schemas.microsoft.com/office/drawing/2014/main" id="{BBA8AD65-6BDC-761A-0A53-13F84A78F4CB}"/>
                  </a:ext>
                </a:extLst>
              </p:cNvPr>
              <p:cNvPicPr/>
              <p:nvPr/>
            </p:nvPicPr>
            <p:blipFill>
              <a:blip r:embed="rId15"/>
              <a:stretch>
                <a:fillRect/>
              </a:stretch>
            </p:blipFill>
            <p:spPr>
              <a:xfrm>
                <a:off x="3033900" y="1506526"/>
                <a:ext cx="3514320" cy="5976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1" name="Ink 10">
                <a:extLst>
                  <a:ext uri="{FF2B5EF4-FFF2-40B4-BE49-F238E27FC236}">
                    <a16:creationId xmlns:a16="http://schemas.microsoft.com/office/drawing/2014/main" id="{B5D5D594-0E9B-6243-0B8B-09B810ACB591}"/>
                  </a:ext>
                </a:extLst>
              </p14:cNvPr>
              <p14:cNvContentPartPr/>
              <p14:nvPr/>
            </p14:nvContentPartPr>
            <p14:xfrm>
              <a:off x="3018780" y="1478806"/>
              <a:ext cx="3533760" cy="81000"/>
            </p14:xfrm>
          </p:contentPart>
        </mc:Choice>
        <mc:Fallback xmlns="">
          <p:pic>
            <p:nvPicPr>
              <p:cNvPr id="11" name="Ink 10">
                <a:extLst>
                  <a:ext uri="{FF2B5EF4-FFF2-40B4-BE49-F238E27FC236}">
                    <a16:creationId xmlns:a16="http://schemas.microsoft.com/office/drawing/2014/main" id="{B5D5D594-0E9B-6243-0B8B-09B810ACB591}"/>
                  </a:ext>
                </a:extLst>
              </p:cNvPr>
              <p:cNvPicPr/>
              <p:nvPr/>
            </p:nvPicPr>
            <p:blipFill>
              <a:blip r:embed="rId17"/>
              <a:stretch>
                <a:fillRect/>
              </a:stretch>
            </p:blipFill>
            <p:spPr>
              <a:xfrm>
                <a:off x="3012660" y="1472686"/>
                <a:ext cx="3546000" cy="93240"/>
              </a:xfrm>
              <a:prstGeom prst="rect">
                <a:avLst/>
              </a:prstGeom>
            </p:spPr>
          </p:pic>
        </mc:Fallback>
      </mc:AlternateContent>
    </p:spTree>
    <p:extLst>
      <p:ext uri="{BB962C8B-B14F-4D97-AF65-F5344CB8AC3E}">
        <p14:creationId xmlns:p14="http://schemas.microsoft.com/office/powerpoint/2010/main" val="2614508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lvl="0"/>
            <a:r>
              <a:rPr lang="en-GB" sz="2000" dirty="0">
                <a:latin typeface="Castellar" panose="020A0402060406010301" pitchFamily="18" charset="0"/>
              </a:rPr>
              <a:t>Task 3 – Investigate and Report</a:t>
            </a:r>
            <a:endParaRPr sz="2000" dirty="0">
              <a:latin typeface="Castellar" panose="020A0402060406010301" pitchFamily="18" charset="0"/>
            </a:endParaRPr>
          </a:p>
        </p:txBody>
      </p:sp>
      <p:sp>
        <p:nvSpPr>
          <p:cNvPr id="294" name="Google Shape;294;p43"/>
          <p:cNvSpPr txBox="1">
            <a:spLocks noGrp="1"/>
          </p:cNvSpPr>
          <p:nvPr>
            <p:ph type="subTitle" idx="3"/>
          </p:nvPr>
        </p:nvSpPr>
        <p:spPr>
          <a:xfrm>
            <a:off x="1102659" y="517713"/>
            <a:ext cx="7812741" cy="443752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pPr>
            <a:r>
              <a:rPr lang="en-GB" b="1" dirty="0">
                <a:latin typeface="Times New Roman" panose="02020603050405020304" pitchFamily="18" charset="0"/>
                <a:cs typeface="Times New Roman" panose="02020603050405020304" pitchFamily="18" charset="0"/>
              </a:rPr>
              <a:t>Conclusion / Case Closure: </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This forensic investigation report serves to document the analysis conducted on the HARD drive. The findings and recommendations outlined herein are intended to support Hard disk owner in the efforts to address the identified security concerns. The case is now considered closed.</a:t>
            </a:r>
            <a:endParaRPr lang="en-GB" b="1" dirty="0">
              <a:latin typeface="Times New Roman" panose="02020603050405020304" pitchFamily="18" charset="0"/>
              <a:cs typeface="Times New Roman" panose="02020603050405020304" pitchFamily="18" charset="0"/>
            </a:endParaRP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In case of unanticipated events or difficulties throughout the course of the investigation, the following backup plans were put in place: </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A backup of the collected evidence to guard against corruption or data loss. </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Working together with specialists and pertinent authorities to resolve complex legal or technological issues. </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Complying with established forensic rules and processes to guarantee the authenticity and admissibility of evidence in legal proceedings. [4] </a:t>
            </a:r>
          </a:p>
          <a:p>
            <a:pPr marL="171450" lvl="0" indent="-171450" algn="l" rtl="0">
              <a:spcBef>
                <a:spcPts val="0"/>
              </a:spcBef>
              <a:spcAft>
                <a:spcPts val="0"/>
              </a:spcAft>
              <a:buFont typeface="Arial" panose="020B0604020202020204" pitchFamily="34" charset="0"/>
              <a:buChar char="•"/>
            </a:pPr>
            <a:endParaRPr lang="en-GB" sz="8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pPr>
            <a:r>
              <a:rPr lang="en-GB" b="1" dirty="0">
                <a:latin typeface="Times New Roman" panose="02020603050405020304" pitchFamily="18" charset="0"/>
                <a:cs typeface="Times New Roman" panose="02020603050405020304" pitchFamily="18" charset="0"/>
              </a:rPr>
              <a:t>Recommendations:</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Continued monitoring of the affected systems and network for any signs of compromise.</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Implementation of robust security measures to prevent unauthorized access and mitigate potential threats.</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Regular employee training on cybersecurity best practices to enhance awareness and prevent similar incidents in the future.</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The inquiry should be carried out to obtain more proof and determine who was responsible for each cyberbullying occurrence. </a:t>
            </a:r>
          </a:p>
          <a:p>
            <a:pPr marL="171450" lvl="0" indent="-171450" algn="l" rtl="0">
              <a:spcBef>
                <a:spcPts val="0"/>
              </a:spcBef>
              <a:spcAft>
                <a:spcPts val="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Putting in place preventative measures to stop cyberbullying in the future and guarantee online users' safety and wellbeing. [4] </a:t>
            </a:r>
          </a:p>
          <a:p>
            <a:pPr marL="0" lvl="0" indent="0" algn="l" rtl="0">
              <a:spcBef>
                <a:spcPts val="0"/>
              </a:spcBef>
              <a:spcAft>
                <a:spcPts val="0"/>
              </a:spcAft>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74682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43"/>
          <p:cNvSpPr txBox="1">
            <a:spLocks noGrp="1"/>
          </p:cNvSpPr>
          <p:nvPr>
            <p:ph type="title"/>
          </p:nvPr>
        </p:nvSpPr>
        <p:spPr>
          <a:xfrm>
            <a:off x="833717" y="88678"/>
            <a:ext cx="8202123" cy="572700"/>
          </a:xfrm>
          <a:prstGeom prst="rect">
            <a:avLst/>
          </a:prstGeom>
        </p:spPr>
        <p:txBody>
          <a:bodyPr spcFirstLastPara="1" wrap="square" lIns="91425" tIns="91425" rIns="91425" bIns="91425" anchor="t" anchorCtr="0">
            <a:noAutofit/>
          </a:bodyPr>
          <a:lstStyle/>
          <a:p>
            <a:pPr lvl="0"/>
            <a:r>
              <a:rPr lang="en-GB" sz="2000" dirty="0">
                <a:latin typeface="Castellar" panose="020A0402060406010301" pitchFamily="18" charset="0"/>
              </a:rPr>
              <a:t>Task 3 – Investigate and Report</a:t>
            </a:r>
            <a:endParaRPr sz="2000" dirty="0">
              <a:latin typeface="Castellar" panose="020A0402060406010301" pitchFamily="18" charset="0"/>
            </a:endParaRPr>
          </a:p>
        </p:txBody>
      </p:sp>
      <p:sp>
        <p:nvSpPr>
          <p:cNvPr id="294" name="Google Shape;294;p43"/>
          <p:cNvSpPr txBox="1">
            <a:spLocks noGrp="1"/>
          </p:cNvSpPr>
          <p:nvPr>
            <p:ph type="subTitle" idx="3"/>
          </p:nvPr>
        </p:nvSpPr>
        <p:spPr>
          <a:xfrm>
            <a:off x="1102659" y="517713"/>
            <a:ext cx="7812741" cy="443752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pPr>
            <a:r>
              <a:rPr lang="en-GB" sz="1200" b="1" dirty="0">
                <a:latin typeface="Times New Roman" panose="02020603050405020304" pitchFamily="18" charset="0"/>
                <a:cs typeface="Times New Roman" panose="02020603050405020304" pitchFamily="18" charset="0"/>
              </a:rPr>
              <a:t>Reference</a:t>
            </a:r>
          </a:p>
          <a:p>
            <a:pPr marL="0" lvl="0" indent="0" algn="l" rtl="0">
              <a:spcBef>
                <a:spcPts val="0"/>
              </a:spcBef>
              <a:spcAft>
                <a:spcPts val="0"/>
              </a:spcAft>
            </a:pPr>
            <a:endParaRPr lang="en-GB" sz="1200" b="1" dirty="0">
              <a:latin typeface="Times New Roman" panose="02020603050405020304" pitchFamily="18" charset="0"/>
              <a:cs typeface="Times New Roman" panose="02020603050405020304" pitchFamily="18" charset="0"/>
            </a:endParaRPr>
          </a:p>
          <a:p>
            <a:pPr marL="0" lvl="0" indent="0" algn="l" rtl="0">
              <a:spcBef>
                <a:spcPts val="0"/>
              </a:spcBef>
              <a:spcAft>
                <a:spcPts val="0"/>
              </a:spcAft>
            </a:pPr>
            <a:r>
              <a:rPr lang="en-GB" sz="1200" dirty="0">
                <a:latin typeface="Times New Roman" panose="02020603050405020304" pitchFamily="18" charset="0"/>
                <a:cs typeface="Times New Roman" panose="02020603050405020304" pitchFamily="18" charset="0"/>
              </a:rPr>
              <a:t>[1] A. J. Sammes, “Forensic computing” 2nd Edition, Published in 2007, ISBN: 9781846283970; 1846283973 [Online Available] at, https://books.google.co.uk/books?id=YeALBwAAQBAJ&amp;printsec=frontcover#v=onepage&amp;q&amp;f=false [Accessed: 01 April 2024].</a:t>
            </a:r>
          </a:p>
          <a:p>
            <a:pPr marL="0" lvl="0" indent="0" algn="l" rtl="0">
              <a:spcBef>
                <a:spcPts val="0"/>
              </a:spcBef>
              <a:spcAft>
                <a:spcPts val="0"/>
              </a:spcAft>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pPr>
            <a:r>
              <a:rPr lang="en-GB" sz="1200" dirty="0">
                <a:latin typeface="Times New Roman" panose="02020603050405020304" pitchFamily="18" charset="0"/>
                <a:cs typeface="Times New Roman" panose="02020603050405020304" pitchFamily="18" charset="0"/>
              </a:rPr>
              <a:t>[2] Lecture_4_Computer Forensics_Feb2023.pptx [Online Available] at: Course: L5 - Computer Forensics (ACCD5000) (uwtsd.ac.uk) [Accessed: [Accessed: 09 April 2024].</a:t>
            </a:r>
          </a:p>
          <a:p>
            <a:pPr marL="0" lvl="0" indent="0" algn="l" rtl="0">
              <a:spcBef>
                <a:spcPts val="0"/>
              </a:spcBef>
              <a:spcAft>
                <a:spcPts val="0"/>
              </a:spcAft>
            </a:pPr>
            <a:endParaRPr lang="en-GB" sz="1200" dirty="0">
              <a:latin typeface="Times New Roman" panose="02020603050405020304" pitchFamily="18" charset="0"/>
              <a:cs typeface="Times New Roman" panose="02020603050405020304" pitchFamily="18" charset="0"/>
            </a:endParaRPr>
          </a:p>
          <a:p>
            <a:pPr marL="0" indent="0" algn="l"/>
            <a:r>
              <a:rPr lang="en-GB" sz="1200" dirty="0">
                <a:latin typeface="Times New Roman" panose="02020603050405020304" pitchFamily="18" charset="0"/>
                <a:cs typeface="Times New Roman" panose="02020603050405020304" pitchFamily="18" charset="0"/>
              </a:rPr>
              <a:t>[3] Marriott data breach, 2014.1165 [Online Available] at, </a:t>
            </a:r>
            <a:r>
              <a:rPr lang="en-GB" sz="1200" dirty="0">
                <a:latin typeface="Times New Roman" panose="02020603050405020304" pitchFamily="18" charset="0"/>
                <a:cs typeface="Times New Roman" panose="02020603050405020304" pitchFamily="18" charset="0"/>
                <a:hlinkClick r:id="rId3"/>
              </a:rPr>
              <a:t>https://www.csoonline.com/article/567795/marriott-data-breach-faq-how-did-it-happen-and-what-was-the-impact.html</a:t>
            </a:r>
            <a:r>
              <a:rPr lang="en-GB" sz="1200" dirty="0">
                <a:latin typeface="Times New Roman" panose="02020603050405020304" pitchFamily="18" charset="0"/>
                <a:cs typeface="Times New Roman" panose="02020603050405020304" pitchFamily="18" charset="0"/>
              </a:rPr>
              <a:t> [Accessed: 11 April 2024].</a:t>
            </a:r>
          </a:p>
          <a:p>
            <a:pPr marL="0" lvl="0" indent="0" algn="l" rtl="0">
              <a:spcBef>
                <a:spcPts val="0"/>
              </a:spcBef>
              <a:spcAft>
                <a:spcPts val="0"/>
              </a:spcAft>
            </a:pPr>
            <a:endParaRPr lang="en-GB" sz="1200" dirty="0">
              <a:latin typeface="Times New Roman" panose="02020603050405020304" pitchFamily="18" charset="0"/>
              <a:cs typeface="Times New Roman" panose="02020603050405020304" pitchFamily="18" charset="0"/>
            </a:endParaRPr>
          </a:p>
          <a:p>
            <a:pPr marL="0" indent="0" algn="l"/>
            <a:r>
              <a:rPr lang="en-GB" sz="1200" dirty="0">
                <a:latin typeface="Times New Roman" panose="02020603050405020304" pitchFamily="18" charset="0"/>
                <a:cs typeface="Times New Roman" panose="02020603050405020304" pitchFamily="18" charset="0"/>
              </a:rPr>
              <a:t>[4] Stephen Larson, “The Basics of Digital Forensics: The Primer for Getting Started in Digital Forensics” Journal Title: The journal of digital forensics, security and law, ISSN: 15587223 Published in 2014 Volume: 9 Issue: 1, DOI: 10.15394/jdfsl.2014.1165 [Online Available] at, https://commons.erau.edu/cgi/viewcontent.cgi?article=1165&amp;context=jdfsl [Accessed: 01 April 2024].</a:t>
            </a:r>
          </a:p>
          <a:p>
            <a:pPr marL="0" lvl="0" indent="0" algn="l" rtl="0">
              <a:spcBef>
                <a:spcPts val="0"/>
              </a:spcBef>
              <a:spcAft>
                <a:spcPts val="0"/>
              </a:spcAft>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49518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anim calcmode="lin" valueType="num">
                                      <p:cBhvr>
                                        <p:cTn id="8" dur="1000" fill="hold"/>
                                        <p:tgtEl>
                                          <p:spTgt spid="291"/>
                                        </p:tgtEl>
                                        <p:attrNameLst>
                                          <p:attrName>ppt_x</p:attrName>
                                        </p:attrNameLst>
                                      </p:cBhvr>
                                      <p:tavLst>
                                        <p:tav tm="0">
                                          <p:val>
                                            <p:strVal val="#ppt_x"/>
                                          </p:val>
                                        </p:tav>
                                        <p:tav tm="100000">
                                          <p:val>
                                            <p:strVal val="#ppt_x"/>
                                          </p:val>
                                        </p:tav>
                                      </p:tavLst>
                                    </p:anim>
                                    <p:anim calcmode="lin" valueType="num">
                                      <p:cBhvr>
                                        <p:cTn id="9" dur="1000" fill="hold"/>
                                        <p:tgtEl>
                                          <p:spTgt spid="2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 grpId="0"/>
    </p:bldLst>
  </p:timing>
</p:sld>
</file>

<file path=ppt/theme/theme1.xml><?xml version="1.0" encoding="utf-8"?>
<a:theme xmlns:a="http://schemas.openxmlformats.org/drawingml/2006/main" name="Quantum Computing Major for College by Slidesgo">
  <a:themeElements>
    <a:clrScheme name="Simple Light">
      <a:dk1>
        <a:srgbClr val="FFFFE9"/>
      </a:dk1>
      <a:lt1>
        <a:srgbClr val="000000"/>
      </a:lt1>
      <a:dk2>
        <a:srgbClr val="D1E6F3"/>
      </a:dk2>
      <a:lt2>
        <a:srgbClr val="E6FFE6"/>
      </a:lt2>
      <a:accent1>
        <a:srgbClr val="BAC8D3"/>
      </a:accent1>
      <a:accent2>
        <a:srgbClr val="FFFFFF"/>
      </a:accent2>
      <a:accent3>
        <a:srgbClr val="FFFFFF"/>
      </a:accent3>
      <a:accent4>
        <a:srgbClr val="FFFFFF"/>
      </a:accent4>
      <a:accent5>
        <a:srgbClr val="FFFFFF"/>
      </a:accent5>
      <a:accent6>
        <a:srgbClr val="FFFFFF"/>
      </a:accent6>
      <a:hlink>
        <a:srgbClr val="FFFFE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124</TotalTime>
  <Words>2126</Words>
  <Application>Microsoft Office PowerPoint</Application>
  <PresentationFormat>On-screen Show (16:9)</PresentationFormat>
  <Paragraphs>160</Paragraphs>
  <Slides>17</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Coda</vt:lpstr>
      <vt:lpstr>Times New Roman</vt:lpstr>
      <vt:lpstr>Castellar</vt:lpstr>
      <vt:lpstr>Assistant</vt:lpstr>
      <vt:lpstr>Arial</vt:lpstr>
      <vt:lpstr>Quantum Computing Major for College by Slidesgo</vt:lpstr>
      <vt:lpstr>Task 2 – Research, critically analyse and Present</vt:lpstr>
      <vt:lpstr>Task 2 – Research, critically analyse and Present</vt:lpstr>
      <vt:lpstr>Task 2 – Research, critically analyse and Present</vt:lpstr>
      <vt:lpstr>Task 2 – Research, critically analyse and Present</vt:lpstr>
      <vt:lpstr>Task 2 – Research, critically analyse and Present</vt:lpstr>
      <vt:lpstr>Task 2 – Research, critically analyse and Present</vt:lpstr>
      <vt:lpstr>Task 3 – Investigate and Report</vt:lpstr>
      <vt:lpstr>Task 3 – Investigate and Report</vt:lpstr>
      <vt:lpstr>Task 3 – Investigate and Report</vt:lpstr>
      <vt:lpstr>Task 3 – Investigate and Report</vt:lpstr>
      <vt:lpstr>Task 3 – Investigate and Report</vt:lpstr>
      <vt:lpstr>Task 3 – Investigate and Report</vt:lpstr>
      <vt:lpstr>Task 3 – Investigate and Report</vt:lpstr>
      <vt:lpstr>Task 3 – Investigate and Report</vt:lpstr>
      <vt:lpstr>Task 3 – Investigate and Report</vt:lpstr>
      <vt:lpstr>Task 3 – Investigate and Report</vt:lpstr>
      <vt:lpstr>Task 3 – Investigate and Report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Here are three important ideas</dc:title>
  <dc:creator>Mohammed Ansari (2024571)</dc:creator>
  <cp:lastModifiedBy>Mohammed Ansari (2024571)</cp:lastModifiedBy>
  <cp:revision>38</cp:revision>
  <dcterms:modified xsi:type="dcterms:W3CDTF">2024-04-29T09:27:48Z</dcterms:modified>
</cp:coreProperties>
</file>