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7"/>
  </p:notesMasterIdLst>
  <p:handoutMasterIdLst>
    <p:handoutMasterId r:id="rId78"/>
  </p:handoutMasterIdLst>
  <p:sldIdLst>
    <p:sldId id="258" r:id="rId5"/>
    <p:sldId id="517" r:id="rId6"/>
    <p:sldId id="445" r:id="rId7"/>
    <p:sldId id="522" r:id="rId8"/>
    <p:sldId id="533" r:id="rId9"/>
    <p:sldId id="600" r:id="rId10"/>
    <p:sldId id="552" r:id="rId11"/>
    <p:sldId id="551" r:id="rId12"/>
    <p:sldId id="523" r:id="rId13"/>
    <p:sldId id="448" r:id="rId14"/>
    <p:sldId id="548" r:id="rId15"/>
    <p:sldId id="442" r:id="rId16"/>
    <p:sldId id="553" r:id="rId17"/>
    <p:sldId id="541" r:id="rId18"/>
    <p:sldId id="441" r:id="rId19"/>
    <p:sldId id="546" r:id="rId20"/>
    <p:sldId id="524" r:id="rId21"/>
    <p:sldId id="443" r:id="rId22"/>
    <p:sldId id="528" r:id="rId23"/>
    <p:sldId id="549" r:id="rId24"/>
    <p:sldId id="547" r:id="rId25"/>
    <p:sldId id="525" r:id="rId26"/>
    <p:sldId id="540" r:id="rId27"/>
    <p:sldId id="556" r:id="rId28"/>
    <p:sldId id="606" r:id="rId29"/>
    <p:sldId id="527" r:id="rId30"/>
    <p:sldId id="554" r:id="rId31"/>
    <p:sldId id="555" r:id="rId32"/>
    <p:sldId id="438" r:id="rId33"/>
    <p:sldId id="557" r:id="rId34"/>
    <p:sldId id="558" r:id="rId35"/>
    <p:sldId id="559" r:id="rId36"/>
    <p:sldId id="560" r:id="rId37"/>
    <p:sldId id="561" r:id="rId38"/>
    <p:sldId id="562" r:id="rId39"/>
    <p:sldId id="563" r:id="rId40"/>
    <p:sldId id="564" r:id="rId41"/>
    <p:sldId id="565" r:id="rId42"/>
    <p:sldId id="566" r:id="rId43"/>
    <p:sldId id="567" r:id="rId44"/>
    <p:sldId id="568" r:id="rId45"/>
    <p:sldId id="569" r:id="rId46"/>
    <p:sldId id="570" r:id="rId47"/>
    <p:sldId id="571" r:id="rId48"/>
    <p:sldId id="572" r:id="rId49"/>
    <p:sldId id="592" r:id="rId50"/>
    <p:sldId id="594" r:id="rId51"/>
    <p:sldId id="597" r:id="rId52"/>
    <p:sldId id="596" r:id="rId53"/>
    <p:sldId id="595" r:id="rId54"/>
    <p:sldId id="598" r:id="rId55"/>
    <p:sldId id="599" r:id="rId56"/>
    <p:sldId id="573" r:id="rId57"/>
    <p:sldId id="576" r:id="rId58"/>
    <p:sldId id="577" r:id="rId59"/>
    <p:sldId id="578" r:id="rId60"/>
    <p:sldId id="579" r:id="rId61"/>
    <p:sldId id="580" r:id="rId62"/>
    <p:sldId id="581" r:id="rId63"/>
    <p:sldId id="582" r:id="rId64"/>
    <p:sldId id="583" r:id="rId65"/>
    <p:sldId id="584" r:id="rId66"/>
    <p:sldId id="585" r:id="rId67"/>
    <p:sldId id="586" r:id="rId68"/>
    <p:sldId id="587" r:id="rId69"/>
    <p:sldId id="588" r:id="rId70"/>
    <p:sldId id="591" r:id="rId71"/>
    <p:sldId id="605" r:id="rId72"/>
    <p:sldId id="601" r:id="rId73"/>
    <p:sldId id="602" r:id="rId74"/>
    <p:sldId id="603" r:id="rId75"/>
    <p:sldId id="604" r:id="rId7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320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handoutMaster" Target="handoutMasters/handout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/>
      <dgm:t>
        <a:bodyPr/>
        <a:lstStyle/>
        <a:p>
          <a:r>
            <a:rPr lang="en-GB" sz="2400" b="1" dirty="0" smtClean="0"/>
            <a:t>Research &amp; Thinking:</a:t>
          </a:r>
        </a:p>
        <a:p>
          <a:r>
            <a:rPr lang="en-GB" sz="1600" i="1" dirty="0" smtClean="0"/>
            <a:t>Job, Employer, Sector, Themes &amp; unwritten</a:t>
          </a:r>
        </a:p>
        <a:p>
          <a:r>
            <a:rPr lang="en-GB" sz="1800" b="1" i="0" dirty="0" smtClean="0">
              <a:solidFill>
                <a:srgbClr val="FF0000"/>
              </a:solidFill>
            </a:rPr>
            <a:t>Establishing CRITERIA</a:t>
          </a:r>
          <a:r>
            <a:rPr lang="en-GB" sz="1600" b="1" i="0" dirty="0" smtClean="0">
              <a:solidFill>
                <a:srgbClr val="FF0000"/>
              </a:solidFill>
            </a:rPr>
            <a:t>!</a:t>
          </a:r>
          <a:endParaRPr lang="en-GB" sz="1600" b="1" i="0" dirty="0">
            <a:solidFill>
              <a:srgbClr val="FF0000"/>
            </a:solidFill>
          </a:endParaRP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smtClean="0"/>
            <a:t>Writing: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smtClean="0"/>
            <a:t>Evidencing criteria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Excellent English/Welsh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STAR writing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Grammar &amp; Spelling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Relevance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/>
      <dgm:t>
        <a:bodyPr/>
        <a:lstStyle/>
        <a:p>
          <a:r>
            <a:rPr lang="en-GB" sz="2000" b="1" dirty="0" smtClean="0"/>
            <a:t>Structure &amp; format:</a:t>
          </a:r>
        </a:p>
        <a:p>
          <a:r>
            <a:rPr lang="en-GB" sz="1600" dirty="0" smtClean="0"/>
            <a:t>On-line / Off-line</a:t>
          </a:r>
        </a:p>
        <a:p>
          <a:r>
            <a:rPr lang="en-GB" sz="1600" dirty="0" smtClean="0"/>
            <a:t>Font, Tabs, </a:t>
          </a:r>
        </a:p>
        <a:p>
          <a:r>
            <a:rPr lang="en-GB" sz="1600" dirty="0" smtClean="0"/>
            <a:t>Indent, Bold</a:t>
          </a:r>
        </a:p>
        <a:p>
          <a:r>
            <a:rPr lang="en-GB" sz="1600" dirty="0" smtClean="0"/>
            <a:t>Shape, Space allocation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LinFactNeighborX="3219" custLinFactNeighborY="-1809"/>
      <dgm:spPr/>
      <dgm:t>
        <a:bodyPr/>
        <a:lstStyle/>
        <a:p>
          <a:endParaRPr lang="en-GB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48700" custLinFactNeighborX="15042" custLinFactNeighborY="2943"/>
      <dgm:spPr/>
      <dgm:t>
        <a:bodyPr/>
        <a:lstStyle/>
        <a:p>
          <a:endParaRPr lang="en-GB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50137" custScaleY="101335" custLinFactNeighborX="-23431" custLinFactNeighborY="2829"/>
      <dgm:spPr/>
      <dgm:t>
        <a:bodyPr/>
        <a:lstStyle/>
        <a:p>
          <a:endParaRPr lang="en-GB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C782294-A9BA-4F25-AABC-88136EAB1355}" type="presOf" srcId="{699E7163-BCE2-4DFF-B383-406C1437BCEE}" destId="{DB73E537-5CFC-4142-984E-9974836C3DE3}" srcOrd="0" destOrd="0" presId="urn:microsoft.com/office/officeart/2005/8/layout/venn1"/>
    <dgm:cxn modelId="{4765498D-8497-4ADB-8013-9F694F3CDDEF}" type="presOf" srcId="{BE13A031-BE99-47C7-991E-EFA8A3D16A47}" destId="{F759D209-7E48-4989-9660-58A4B162802B}" srcOrd="0" destOrd="0" presId="urn:microsoft.com/office/officeart/2005/8/layout/venn1"/>
    <dgm:cxn modelId="{CA84484E-C261-44E6-BCB4-C0513C9BB63D}" type="presOf" srcId="{699E7163-BCE2-4DFF-B383-406C1437BCEE}" destId="{D6A5D576-68EB-473F-A9D5-3D7C560812BF}" srcOrd="1" destOrd="0" presId="urn:microsoft.com/office/officeart/2005/8/layout/venn1"/>
    <dgm:cxn modelId="{47F9EDC1-4D43-4F12-888E-637879CCCFD1}" type="presOf" srcId="{56330D8F-2AC8-4504-986F-6CC03AF5D14F}" destId="{DB186A9B-8662-44BF-8C21-6C1DEC706088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E094E4C8-56C2-4036-ACAC-56626C0E2643}" type="presOf" srcId="{FC85D4A5-5DC3-443B-BDBC-F9B103BE7BB5}" destId="{EF7F615E-6FF8-4074-A2E2-9121CBA3AC16}" srcOrd="0" destOrd="0" presId="urn:microsoft.com/office/officeart/2005/8/layout/venn1"/>
    <dgm:cxn modelId="{00F9A5D9-6CB7-45E8-B7CB-59A99FD6BB31}" type="presOf" srcId="{56330D8F-2AC8-4504-986F-6CC03AF5D14F}" destId="{1904C4F9-275B-4A31-BBAF-68327DF30620}" srcOrd="0" destOrd="0" presId="urn:microsoft.com/office/officeart/2005/8/layout/venn1"/>
    <dgm:cxn modelId="{5A7F86F4-4541-4BD9-897D-75D016B3B6A8}" type="presOf" srcId="{BE13A031-BE99-47C7-991E-EFA8A3D16A47}" destId="{CE3FB2C8-F4AF-46EB-9E1D-3C1ACF979686}" srcOrd="1" destOrd="0" presId="urn:microsoft.com/office/officeart/2005/8/layout/venn1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649E6ABF-AA8C-4D2E-9E08-2AA0BECD8F69}" type="presParOf" srcId="{EF7F615E-6FF8-4074-A2E2-9121CBA3AC16}" destId="{DB73E537-5CFC-4142-984E-9974836C3DE3}" srcOrd="0" destOrd="0" presId="urn:microsoft.com/office/officeart/2005/8/layout/venn1"/>
    <dgm:cxn modelId="{72AA9CF0-050B-425B-88BC-3901A4ABC1F1}" type="presParOf" srcId="{EF7F615E-6FF8-4074-A2E2-9121CBA3AC16}" destId="{D6A5D576-68EB-473F-A9D5-3D7C560812BF}" srcOrd="1" destOrd="0" presId="urn:microsoft.com/office/officeart/2005/8/layout/venn1"/>
    <dgm:cxn modelId="{F77589D7-3203-4F53-A571-98DA5240521B}" type="presParOf" srcId="{EF7F615E-6FF8-4074-A2E2-9121CBA3AC16}" destId="{F759D209-7E48-4989-9660-58A4B162802B}" srcOrd="2" destOrd="0" presId="urn:microsoft.com/office/officeart/2005/8/layout/venn1"/>
    <dgm:cxn modelId="{423F0E99-AE97-420E-AF99-94159EFA0AAE}" type="presParOf" srcId="{EF7F615E-6FF8-4074-A2E2-9121CBA3AC16}" destId="{CE3FB2C8-F4AF-46EB-9E1D-3C1ACF979686}" srcOrd="3" destOrd="0" presId="urn:microsoft.com/office/officeart/2005/8/layout/venn1"/>
    <dgm:cxn modelId="{93DC2C11-2E74-4B46-9639-48261A67EDC9}" type="presParOf" srcId="{EF7F615E-6FF8-4074-A2E2-9121CBA3AC16}" destId="{1904C4F9-275B-4A31-BBAF-68327DF30620}" srcOrd="4" destOrd="0" presId="urn:microsoft.com/office/officeart/2005/8/layout/venn1"/>
    <dgm:cxn modelId="{230C0668-B21C-40EE-9BF9-41E09A72714A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/>
      <dgm:t>
        <a:bodyPr/>
        <a:lstStyle/>
        <a:p>
          <a:r>
            <a:rPr lang="en-GB" sz="2400" b="1" dirty="0" err="1" smtClean="0"/>
            <a:t>Ymchwil</a:t>
          </a:r>
          <a:r>
            <a:rPr lang="en-GB" sz="2400" b="1" dirty="0" smtClean="0"/>
            <a:t> &amp; </a:t>
          </a:r>
          <a:r>
            <a:rPr lang="en-GB" sz="2400" b="1" dirty="0" err="1" smtClean="0"/>
            <a:t>Meddwl</a:t>
          </a:r>
          <a:r>
            <a:rPr lang="en-GB" sz="2400" b="1" dirty="0" smtClean="0"/>
            <a:t>:</a:t>
          </a:r>
        </a:p>
        <a:p>
          <a:r>
            <a:rPr lang="en-GB" sz="1600" i="1" dirty="0" err="1" smtClean="0"/>
            <a:t>Swydd</a:t>
          </a:r>
          <a:r>
            <a:rPr lang="en-GB" sz="1600" i="1" dirty="0" smtClean="0"/>
            <a:t>, </a:t>
          </a:r>
          <a:r>
            <a:rPr lang="en-GB" sz="1600" i="1" dirty="0" err="1" smtClean="0"/>
            <a:t>Cyflogwr</a:t>
          </a:r>
          <a:r>
            <a:rPr lang="en-GB" sz="1600" i="1" dirty="0" smtClean="0"/>
            <a:t>, Y Sector,</a:t>
          </a:r>
        </a:p>
        <a:p>
          <a:r>
            <a:rPr lang="en-GB" sz="1600" i="1" dirty="0" err="1" smtClean="0"/>
            <a:t>Themâu</a:t>
          </a:r>
          <a:r>
            <a:rPr lang="en-GB" sz="1600" i="1" dirty="0" smtClean="0"/>
            <a:t>, </a:t>
          </a:r>
          <a:r>
            <a:rPr lang="en-GB" sz="1600" i="1" dirty="0" err="1" smtClean="0"/>
            <a:t>Anysgrifenedig</a:t>
          </a:r>
          <a:endParaRPr lang="en-GB" sz="1600" i="1" dirty="0" smtClean="0"/>
        </a:p>
        <a:p>
          <a:r>
            <a:rPr lang="en-GB" sz="1800" b="1" i="0" dirty="0" err="1" smtClean="0">
              <a:solidFill>
                <a:srgbClr val="FF0000"/>
              </a:solidFill>
            </a:rPr>
            <a:t>Sefydlu’r</a:t>
          </a:r>
          <a:r>
            <a:rPr lang="en-GB" sz="1800" b="1" i="0" dirty="0" smtClean="0">
              <a:solidFill>
                <a:srgbClr val="FF0000"/>
              </a:solidFill>
            </a:rPr>
            <a:t> </a:t>
          </a:r>
          <a:r>
            <a:rPr lang="en-GB" sz="1800" b="1" i="0" dirty="0" err="1" smtClean="0">
              <a:solidFill>
                <a:srgbClr val="FF0000"/>
              </a:solidFill>
            </a:rPr>
            <a:t>meini</a:t>
          </a:r>
          <a:r>
            <a:rPr lang="en-GB" sz="1800" b="1" i="0" dirty="0" smtClean="0">
              <a:solidFill>
                <a:srgbClr val="FF0000"/>
              </a:solidFill>
            </a:rPr>
            <a:t> </a:t>
          </a:r>
          <a:r>
            <a:rPr lang="en-GB" sz="1800" b="1" i="0" dirty="0" err="1" smtClean="0">
              <a:solidFill>
                <a:srgbClr val="FF0000"/>
              </a:solidFill>
            </a:rPr>
            <a:t>prawf</a:t>
          </a:r>
          <a:endParaRPr lang="en-GB" sz="1800" b="1" i="0" dirty="0" smtClean="0">
            <a:solidFill>
              <a:srgbClr val="FF0000"/>
            </a:solidFill>
          </a:endParaRPr>
        </a:p>
        <a:p>
          <a:endParaRPr lang="en-GB" sz="1600" b="1" i="0" dirty="0">
            <a:solidFill>
              <a:srgbClr val="FF0000"/>
            </a:solidFill>
          </a:endParaRP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err="1" smtClean="0"/>
            <a:t>Ysgrifennu</a:t>
          </a:r>
          <a:r>
            <a:rPr lang="en-GB" sz="2400" b="1" dirty="0" smtClean="0"/>
            <a:t>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err="1" smtClean="0"/>
            <a:t>Tystiolaeth</a:t>
          </a:r>
          <a:r>
            <a:rPr lang="en-GB" sz="1600" i="0" dirty="0" smtClean="0"/>
            <a:t> </a:t>
          </a:r>
          <a:r>
            <a:rPr lang="en-GB" sz="1600" i="0" dirty="0" err="1" smtClean="0"/>
            <a:t>erbyn</a:t>
          </a:r>
          <a:r>
            <a:rPr lang="en-GB" sz="1600" i="0" dirty="0" smtClean="0"/>
            <a:t> 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err="1" smtClean="0"/>
            <a:t>Meini</a:t>
          </a:r>
          <a:r>
            <a:rPr lang="en-GB" sz="1600" i="0" dirty="0" smtClean="0"/>
            <a:t> </a:t>
          </a:r>
          <a:r>
            <a:rPr lang="en-GB" sz="1600" i="0" dirty="0" err="1" smtClean="0"/>
            <a:t>Prawf</a:t>
          </a:r>
          <a:endParaRPr lang="en-GB" sz="1600" i="0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 smtClean="0"/>
            <a:t>Cymraeg</a:t>
          </a:r>
          <a:r>
            <a:rPr lang="en-GB" sz="1600" i="0" dirty="0" smtClean="0"/>
            <a:t>/</a:t>
          </a:r>
          <a:r>
            <a:rPr lang="en-GB" sz="1600" i="0" dirty="0" err="1" smtClean="0"/>
            <a:t>Saesneg</a:t>
          </a:r>
          <a:r>
            <a:rPr lang="en-GB" sz="1600" i="0" dirty="0" smtClean="0"/>
            <a:t> </a:t>
          </a:r>
          <a:r>
            <a:rPr lang="en-GB" sz="1600" i="0" dirty="0" err="1" smtClean="0"/>
            <a:t>Ardderchog</a:t>
          </a:r>
          <a:endParaRPr lang="en-GB" sz="1600" i="0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 smtClean="0"/>
            <a:t>Ysgrifennu</a:t>
          </a:r>
          <a:r>
            <a:rPr lang="en-GB" sz="1600" i="0" dirty="0" smtClean="0"/>
            <a:t> STAR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 smtClean="0"/>
            <a:t>Gramadeg</a:t>
          </a:r>
          <a:r>
            <a:rPr lang="en-GB" sz="1600" i="0" dirty="0" smtClean="0"/>
            <a:t> &amp; </a:t>
          </a:r>
          <a:r>
            <a:rPr lang="en-GB" sz="1600" i="0" dirty="0" err="1" smtClean="0"/>
            <a:t>Syllafu</a:t>
          </a:r>
          <a:endParaRPr lang="en-GB" sz="1600" i="0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/>
      <dgm:t>
        <a:bodyPr/>
        <a:lstStyle/>
        <a:p>
          <a:endParaRPr lang="en-GB" sz="2000" b="1" dirty="0" smtClean="0"/>
        </a:p>
        <a:p>
          <a:r>
            <a:rPr lang="en-GB" sz="2000" b="1" dirty="0" err="1" smtClean="0"/>
            <a:t>Strwythur</a:t>
          </a:r>
          <a:r>
            <a:rPr lang="en-GB" sz="2000" b="1" dirty="0" smtClean="0"/>
            <a:t> &amp;  </a:t>
          </a:r>
          <a:r>
            <a:rPr lang="en-GB" sz="2000" b="1" dirty="0" err="1" smtClean="0"/>
            <a:t>fformat</a:t>
          </a:r>
          <a:r>
            <a:rPr lang="en-GB" sz="2000" b="1" dirty="0" smtClean="0"/>
            <a:t>:</a:t>
          </a:r>
        </a:p>
        <a:p>
          <a:r>
            <a:rPr lang="en-GB" sz="1600" dirty="0" err="1" smtClean="0"/>
            <a:t>Ar-lein</a:t>
          </a:r>
          <a:r>
            <a:rPr lang="en-GB" sz="1600" dirty="0" smtClean="0"/>
            <a:t> / All-</a:t>
          </a:r>
          <a:r>
            <a:rPr lang="en-GB" sz="1600" dirty="0" err="1" smtClean="0"/>
            <a:t>lein</a:t>
          </a:r>
          <a:r>
            <a:rPr lang="en-GB" sz="1600" dirty="0" smtClean="0"/>
            <a:t> </a:t>
          </a:r>
        </a:p>
        <a:p>
          <a:r>
            <a:rPr lang="en-GB" sz="1600" dirty="0" err="1" smtClean="0"/>
            <a:t>Ffont</a:t>
          </a:r>
          <a:r>
            <a:rPr lang="en-GB" sz="1600" dirty="0" smtClean="0"/>
            <a:t>, </a:t>
          </a:r>
          <a:r>
            <a:rPr lang="en-GB" sz="1600" dirty="0" err="1" smtClean="0"/>
            <a:t>Tabiau</a:t>
          </a:r>
          <a:r>
            <a:rPr lang="en-GB" sz="1600" dirty="0" smtClean="0"/>
            <a:t>, </a:t>
          </a:r>
          <a:r>
            <a:rPr lang="en-GB" sz="1600" dirty="0" err="1" smtClean="0"/>
            <a:t>Mewnoli</a:t>
          </a:r>
          <a:r>
            <a:rPr lang="en-GB" sz="1600" dirty="0" smtClean="0"/>
            <a:t>, Bold, </a:t>
          </a:r>
          <a:r>
            <a:rPr lang="en-GB" sz="1600" dirty="0" err="1" smtClean="0"/>
            <a:t>Siâp</a:t>
          </a:r>
          <a:r>
            <a:rPr lang="en-GB" sz="1600" dirty="0" smtClean="0"/>
            <a:t>, </a:t>
          </a:r>
        </a:p>
        <a:p>
          <a:r>
            <a:rPr lang="en-GB" sz="1600" dirty="0" err="1" smtClean="0"/>
            <a:t>dyraniad</a:t>
          </a:r>
          <a:r>
            <a:rPr lang="en-GB" sz="1600" dirty="0" smtClean="0"/>
            <a:t> </a:t>
          </a:r>
          <a:r>
            <a:rPr lang="en-GB" sz="1600" dirty="0" err="1" smtClean="0"/>
            <a:t>lle</a:t>
          </a:r>
          <a:endParaRPr lang="en-GB" sz="1600" dirty="0" smtClean="0"/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ScaleY="109827" custLinFactNeighborX="3219" custLinFactNeighborY="-1809"/>
      <dgm:spPr/>
      <dgm:t>
        <a:bodyPr/>
        <a:lstStyle/>
        <a:p>
          <a:endParaRPr lang="en-GB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48700" custLinFactNeighborX="15042" custLinFactNeighborY="2943"/>
      <dgm:spPr/>
      <dgm:t>
        <a:bodyPr/>
        <a:lstStyle/>
        <a:p>
          <a:endParaRPr lang="en-GB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48464" custScaleY="101335" custLinFactNeighborX="-14297" custLinFactNeighborY="11914"/>
      <dgm:spPr/>
      <dgm:t>
        <a:bodyPr/>
        <a:lstStyle/>
        <a:p>
          <a:endParaRPr lang="en-GB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B790504-791E-4D6C-ACFB-B4BAA9B0EB02}" type="presOf" srcId="{FC85D4A5-5DC3-443B-BDBC-F9B103BE7BB5}" destId="{EF7F615E-6FF8-4074-A2E2-9121CBA3AC16}" srcOrd="0" destOrd="0" presId="urn:microsoft.com/office/officeart/2005/8/layout/venn1"/>
    <dgm:cxn modelId="{D75F433F-57DC-424E-8BD2-0B0B5027946B}" type="presOf" srcId="{56330D8F-2AC8-4504-986F-6CC03AF5D14F}" destId="{1904C4F9-275B-4A31-BBAF-68327DF30620}" srcOrd="0" destOrd="0" presId="urn:microsoft.com/office/officeart/2005/8/layout/venn1"/>
    <dgm:cxn modelId="{54CD223A-12F9-4811-AC72-CD6CFA00D9E8}" type="presOf" srcId="{699E7163-BCE2-4DFF-B383-406C1437BCEE}" destId="{DB73E537-5CFC-4142-984E-9974836C3DE3}" srcOrd="0" destOrd="0" presId="urn:microsoft.com/office/officeart/2005/8/layout/venn1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FFBEF471-97F6-414B-A862-8FE11FF455CB}" type="presOf" srcId="{BE13A031-BE99-47C7-991E-EFA8A3D16A47}" destId="{CE3FB2C8-F4AF-46EB-9E1D-3C1ACF979686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327D57C8-5B6D-4B0E-9F0C-E734508189EE}" type="presOf" srcId="{56330D8F-2AC8-4504-986F-6CC03AF5D14F}" destId="{DB186A9B-8662-44BF-8C21-6C1DEC706088}" srcOrd="1" destOrd="0" presId="urn:microsoft.com/office/officeart/2005/8/layout/venn1"/>
    <dgm:cxn modelId="{1B4249E0-141B-41B3-A1B6-DDC4C51CD737}" type="presOf" srcId="{BE13A031-BE99-47C7-991E-EFA8A3D16A47}" destId="{F759D209-7E48-4989-9660-58A4B162802B}" srcOrd="0" destOrd="0" presId="urn:microsoft.com/office/officeart/2005/8/layout/venn1"/>
    <dgm:cxn modelId="{2A97D924-46B9-4B6F-9435-D4B9D790F220}" type="presOf" srcId="{699E7163-BCE2-4DFF-B383-406C1437BCEE}" destId="{D6A5D576-68EB-473F-A9D5-3D7C560812BF}" srcOrd="1" destOrd="0" presId="urn:microsoft.com/office/officeart/2005/8/layout/venn1"/>
    <dgm:cxn modelId="{DBBD97E3-89F4-49B5-96AB-330E27667B65}" type="presParOf" srcId="{EF7F615E-6FF8-4074-A2E2-9121CBA3AC16}" destId="{DB73E537-5CFC-4142-984E-9974836C3DE3}" srcOrd="0" destOrd="0" presId="urn:microsoft.com/office/officeart/2005/8/layout/venn1"/>
    <dgm:cxn modelId="{FDCC5847-6A08-4E7A-A2C1-9D8B2761728A}" type="presParOf" srcId="{EF7F615E-6FF8-4074-A2E2-9121CBA3AC16}" destId="{D6A5D576-68EB-473F-A9D5-3D7C560812BF}" srcOrd="1" destOrd="0" presId="urn:microsoft.com/office/officeart/2005/8/layout/venn1"/>
    <dgm:cxn modelId="{7E61FA9A-529E-4216-93E8-197E06A48740}" type="presParOf" srcId="{EF7F615E-6FF8-4074-A2E2-9121CBA3AC16}" destId="{F759D209-7E48-4989-9660-58A4B162802B}" srcOrd="2" destOrd="0" presId="urn:microsoft.com/office/officeart/2005/8/layout/venn1"/>
    <dgm:cxn modelId="{0E5371AE-A139-4F5C-A2BE-F3428DCC84AF}" type="presParOf" srcId="{EF7F615E-6FF8-4074-A2E2-9121CBA3AC16}" destId="{CE3FB2C8-F4AF-46EB-9E1D-3C1ACF979686}" srcOrd="3" destOrd="0" presId="urn:microsoft.com/office/officeart/2005/8/layout/venn1"/>
    <dgm:cxn modelId="{46B63694-528F-4E78-9AED-582F6585814F}" type="presParOf" srcId="{EF7F615E-6FF8-4074-A2E2-9121CBA3AC16}" destId="{1904C4F9-275B-4A31-BBAF-68327DF30620}" srcOrd="4" destOrd="0" presId="urn:microsoft.com/office/officeart/2005/8/layout/venn1"/>
    <dgm:cxn modelId="{7FF885EA-749C-44F8-9E9C-6050730F3229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A44F9D-5054-499F-A391-6D524E533FCC}" type="doc">
      <dgm:prSet loTypeId="urn:microsoft.com/office/officeart/2005/8/layout/hierarchy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58477D-A903-4511-A2EF-BB85C47D616C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800" dirty="0" smtClean="0"/>
            <a:t>Skills &amp; </a:t>
          </a:r>
          <a:r>
            <a:rPr lang="en-GB" sz="2800" dirty="0" err="1" smtClean="0"/>
            <a:t>Apptitudes</a:t>
          </a:r>
          <a:r>
            <a:rPr lang="en-GB" sz="2800" dirty="0" smtClean="0"/>
            <a:t> &amp; Values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800" dirty="0" err="1" smtClean="0">
              <a:solidFill>
                <a:srgbClr val="0070C0"/>
              </a:solidFill>
            </a:rPr>
            <a:t>Sgiliau</a:t>
          </a:r>
          <a:r>
            <a:rPr lang="en-GB" sz="2800" dirty="0" smtClean="0">
              <a:solidFill>
                <a:srgbClr val="0070C0"/>
              </a:solidFill>
            </a:rPr>
            <a:t> &amp; </a:t>
          </a:r>
          <a:r>
            <a:rPr lang="en-GB" sz="2800" dirty="0" err="1" smtClean="0">
              <a:solidFill>
                <a:srgbClr val="0070C0"/>
              </a:solidFill>
            </a:rPr>
            <a:t>Priodoeddau</a:t>
          </a:r>
          <a:r>
            <a:rPr lang="en-GB" sz="2800" dirty="0" smtClean="0">
              <a:solidFill>
                <a:srgbClr val="0070C0"/>
              </a:solidFill>
            </a:rPr>
            <a:t> &amp; </a:t>
          </a:r>
          <a:r>
            <a:rPr lang="en-GB" sz="2800" dirty="0" err="1" smtClean="0">
              <a:solidFill>
                <a:srgbClr val="0070C0"/>
              </a:solidFill>
            </a:rPr>
            <a:t>Gwerthoedd</a:t>
          </a:r>
          <a:endParaRPr lang="en-GB" sz="2800" dirty="0" smtClean="0">
            <a:solidFill>
              <a:srgbClr val="0070C0"/>
            </a:solidFill>
          </a:endParaRPr>
        </a:p>
        <a:p>
          <a:pPr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800" dirty="0"/>
        </a:p>
      </dgm:t>
    </dgm:pt>
    <dgm:pt modelId="{C2246D38-8DDF-4E49-A4D1-9D4703D65011}" type="parTrans" cxnId="{A9163C50-1E84-4231-A104-DF0C2B68DB4C}">
      <dgm:prSet/>
      <dgm:spPr/>
      <dgm:t>
        <a:bodyPr/>
        <a:lstStyle/>
        <a:p>
          <a:endParaRPr lang="en-GB" sz="2400"/>
        </a:p>
      </dgm:t>
    </dgm:pt>
    <dgm:pt modelId="{9C238D3A-A3AC-4167-965E-2DB3F90CB8FA}" type="sibTrans" cxnId="{A9163C50-1E84-4231-A104-DF0C2B68DB4C}">
      <dgm:prSet/>
      <dgm:spPr/>
      <dgm:t>
        <a:bodyPr/>
        <a:lstStyle/>
        <a:p>
          <a:endParaRPr lang="en-GB" sz="2400"/>
        </a:p>
      </dgm:t>
    </dgm:pt>
    <dgm:pt modelId="{856FE6F8-6B99-462F-ACAF-C18C2E943817}">
      <dgm:prSet phldrT="[Text]" custT="1"/>
      <dgm:spPr/>
      <dgm:t>
        <a:bodyPr/>
        <a:lstStyle/>
        <a:p>
          <a:r>
            <a:rPr lang="en-GB" sz="2800" dirty="0" smtClean="0"/>
            <a:t>Experience &amp; Knowledge</a:t>
          </a:r>
        </a:p>
        <a:p>
          <a:r>
            <a:rPr lang="en-GB" sz="2800" dirty="0" err="1" smtClean="0">
              <a:solidFill>
                <a:srgbClr val="0070C0"/>
              </a:solidFill>
            </a:rPr>
            <a:t>Profiad</a:t>
          </a:r>
          <a:r>
            <a:rPr lang="en-GB" sz="2800" dirty="0" smtClean="0">
              <a:solidFill>
                <a:srgbClr val="0070C0"/>
              </a:solidFill>
            </a:rPr>
            <a:t> &amp; </a:t>
          </a:r>
          <a:r>
            <a:rPr lang="en-GB" sz="2800" dirty="0" err="1" smtClean="0">
              <a:solidFill>
                <a:srgbClr val="0070C0"/>
              </a:solidFill>
            </a:rPr>
            <a:t>Gwybodaeth</a:t>
          </a:r>
          <a:r>
            <a:rPr lang="en-GB" sz="2800" dirty="0" smtClean="0">
              <a:solidFill>
                <a:srgbClr val="0070C0"/>
              </a:solidFill>
            </a:rPr>
            <a:t> </a:t>
          </a:r>
          <a:endParaRPr lang="en-GB" sz="2800" dirty="0">
            <a:solidFill>
              <a:srgbClr val="0070C0"/>
            </a:solidFill>
          </a:endParaRPr>
        </a:p>
      </dgm:t>
    </dgm:pt>
    <dgm:pt modelId="{F1C62F86-CDFD-4510-95CA-19E4D94204DB}" type="parTrans" cxnId="{A713E5F9-25E1-48C8-9216-C68DBCE90DF7}">
      <dgm:prSet/>
      <dgm:spPr/>
      <dgm:t>
        <a:bodyPr/>
        <a:lstStyle/>
        <a:p>
          <a:endParaRPr lang="en-GB" sz="2400"/>
        </a:p>
      </dgm:t>
    </dgm:pt>
    <dgm:pt modelId="{846E09A1-AD80-4617-9938-1AFBF05A5F1E}" type="sibTrans" cxnId="{A713E5F9-25E1-48C8-9216-C68DBCE90DF7}">
      <dgm:prSet/>
      <dgm:spPr/>
      <dgm:t>
        <a:bodyPr/>
        <a:lstStyle/>
        <a:p>
          <a:endParaRPr lang="en-GB" sz="2400"/>
        </a:p>
      </dgm:t>
    </dgm:pt>
    <dgm:pt modelId="{00E7F2D3-3B8A-49D3-AAC4-91A2751643A7}">
      <dgm:prSet phldrT="[Text]" custT="1"/>
      <dgm:spPr/>
      <dgm:t>
        <a:bodyPr/>
        <a:lstStyle/>
        <a:p>
          <a:r>
            <a:rPr lang="en-GB" sz="2800" dirty="0" smtClean="0"/>
            <a:t>Scenario/  Opinion</a:t>
          </a:r>
        </a:p>
        <a:p>
          <a:r>
            <a:rPr lang="en-GB" sz="2800" dirty="0" err="1" smtClean="0">
              <a:solidFill>
                <a:srgbClr val="0070C0"/>
              </a:solidFill>
            </a:rPr>
            <a:t>Senario</a:t>
          </a:r>
          <a:r>
            <a:rPr lang="en-GB" sz="2800" dirty="0" smtClean="0">
              <a:solidFill>
                <a:srgbClr val="0070C0"/>
              </a:solidFill>
            </a:rPr>
            <a:t>/Barn</a:t>
          </a:r>
          <a:endParaRPr lang="en-GB" sz="2800" dirty="0">
            <a:solidFill>
              <a:srgbClr val="0070C0"/>
            </a:solidFill>
          </a:endParaRPr>
        </a:p>
      </dgm:t>
    </dgm:pt>
    <dgm:pt modelId="{5219EBFB-90DB-42DC-BEED-96A1F49431C1}" type="parTrans" cxnId="{3B9B81B5-350C-4EBB-8EE2-0024C5460044}">
      <dgm:prSet/>
      <dgm:spPr/>
      <dgm:t>
        <a:bodyPr/>
        <a:lstStyle/>
        <a:p>
          <a:endParaRPr lang="en-GB" sz="2400"/>
        </a:p>
      </dgm:t>
    </dgm:pt>
    <dgm:pt modelId="{C64A0E0B-A5D8-412B-B198-DB8B70B59C00}" type="sibTrans" cxnId="{3B9B81B5-350C-4EBB-8EE2-0024C5460044}">
      <dgm:prSet/>
      <dgm:spPr/>
      <dgm:t>
        <a:bodyPr/>
        <a:lstStyle/>
        <a:p>
          <a:endParaRPr lang="en-GB" sz="2400"/>
        </a:p>
      </dgm:t>
    </dgm:pt>
    <dgm:pt modelId="{212A0937-1C27-4B29-877F-E30D1CB8BB99}">
      <dgm:prSet phldrT="[Text]" custT="1"/>
      <dgm:spPr/>
      <dgm:t>
        <a:bodyPr/>
        <a:lstStyle/>
        <a:p>
          <a:r>
            <a:rPr lang="en-GB" sz="2800" dirty="0" smtClean="0"/>
            <a:t>Role/Technical</a:t>
          </a:r>
        </a:p>
        <a:p>
          <a:r>
            <a:rPr lang="en-GB" sz="2800" dirty="0" err="1" smtClean="0">
              <a:solidFill>
                <a:srgbClr val="0070C0"/>
              </a:solidFill>
            </a:rPr>
            <a:t>Rôl</a:t>
          </a:r>
          <a:r>
            <a:rPr lang="en-GB" sz="2800" dirty="0" smtClean="0">
              <a:solidFill>
                <a:srgbClr val="0070C0"/>
              </a:solidFill>
            </a:rPr>
            <a:t>/</a:t>
          </a:r>
          <a:r>
            <a:rPr lang="en-GB" sz="2800" dirty="0" err="1" smtClean="0">
              <a:solidFill>
                <a:srgbClr val="0070C0"/>
              </a:solidFill>
            </a:rPr>
            <a:t>Technegol</a:t>
          </a:r>
          <a:endParaRPr lang="en-GB" sz="2800" dirty="0">
            <a:solidFill>
              <a:srgbClr val="0070C0"/>
            </a:solidFill>
          </a:endParaRPr>
        </a:p>
      </dgm:t>
    </dgm:pt>
    <dgm:pt modelId="{D531B122-42ED-4C1B-9CCA-AB6163C419C5}" type="parTrans" cxnId="{53661E0E-8BC5-4343-B86A-7D21FC3D4487}">
      <dgm:prSet/>
      <dgm:spPr/>
      <dgm:t>
        <a:bodyPr/>
        <a:lstStyle/>
        <a:p>
          <a:endParaRPr lang="en-GB" sz="2400"/>
        </a:p>
      </dgm:t>
    </dgm:pt>
    <dgm:pt modelId="{7D128ED6-AB62-40BC-BA78-5F3B429FE5E1}" type="sibTrans" cxnId="{53661E0E-8BC5-4343-B86A-7D21FC3D4487}">
      <dgm:prSet/>
      <dgm:spPr/>
      <dgm:t>
        <a:bodyPr/>
        <a:lstStyle/>
        <a:p>
          <a:endParaRPr lang="en-GB" sz="2400"/>
        </a:p>
      </dgm:t>
    </dgm:pt>
    <dgm:pt modelId="{33815AAD-85E8-481F-8070-027487A4C42E}">
      <dgm:prSet phldrT="[Text]" custT="1"/>
      <dgm:spPr/>
      <dgm:t>
        <a:bodyPr/>
        <a:lstStyle/>
        <a:p>
          <a:r>
            <a:rPr lang="en-GB" sz="2800" dirty="0" smtClean="0"/>
            <a:t>Opener</a:t>
          </a:r>
        </a:p>
        <a:p>
          <a:r>
            <a:rPr lang="en-GB" sz="2800" dirty="0" err="1" smtClean="0">
              <a:solidFill>
                <a:srgbClr val="0070C0"/>
              </a:solidFill>
            </a:rPr>
            <a:t>Agoriad</a:t>
          </a:r>
          <a:endParaRPr lang="en-GB" sz="2800" dirty="0">
            <a:solidFill>
              <a:srgbClr val="0070C0"/>
            </a:solidFill>
          </a:endParaRPr>
        </a:p>
      </dgm:t>
    </dgm:pt>
    <dgm:pt modelId="{7CA15418-E6E8-45F3-A129-34346469882F}" type="parTrans" cxnId="{C866134A-4B81-4E72-B02F-281220D40B49}">
      <dgm:prSet/>
      <dgm:spPr/>
      <dgm:t>
        <a:bodyPr/>
        <a:lstStyle/>
        <a:p>
          <a:endParaRPr lang="en-GB" sz="2400"/>
        </a:p>
      </dgm:t>
    </dgm:pt>
    <dgm:pt modelId="{53170195-5EB4-407C-841F-5FF02E28D7F0}" type="sibTrans" cxnId="{C866134A-4B81-4E72-B02F-281220D40B49}">
      <dgm:prSet/>
      <dgm:spPr/>
      <dgm:t>
        <a:bodyPr/>
        <a:lstStyle/>
        <a:p>
          <a:endParaRPr lang="en-GB" sz="2400"/>
        </a:p>
      </dgm:t>
    </dgm:pt>
    <dgm:pt modelId="{B37D716A-16DF-495E-9B50-6BD614160E39}">
      <dgm:prSet phldrT="[Text]" custT="1"/>
      <dgm:spPr/>
      <dgm:t>
        <a:bodyPr/>
        <a:lstStyle/>
        <a:p>
          <a:r>
            <a:rPr lang="en-GB" sz="2800" dirty="0" smtClean="0"/>
            <a:t>Personality</a:t>
          </a:r>
        </a:p>
        <a:p>
          <a:r>
            <a:rPr lang="en-GB" sz="2800" dirty="0" err="1" smtClean="0">
              <a:solidFill>
                <a:srgbClr val="0070C0"/>
              </a:solidFill>
            </a:rPr>
            <a:t>Personoliaeth</a:t>
          </a:r>
          <a:endParaRPr lang="en-GB" sz="2800" dirty="0">
            <a:solidFill>
              <a:srgbClr val="0070C0"/>
            </a:solidFill>
          </a:endParaRPr>
        </a:p>
      </dgm:t>
    </dgm:pt>
    <dgm:pt modelId="{F41991B4-F900-47EC-AC22-42BF83B7DC5C}" type="parTrans" cxnId="{074C19E6-63E9-41F6-AF3D-A29B51897D87}">
      <dgm:prSet/>
      <dgm:spPr/>
      <dgm:t>
        <a:bodyPr/>
        <a:lstStyle/>
        <a:p>
          <a:endParaRPr lang="en-GB" sz="2400"/>
        </a:p>
      </dgm:t>
    </dgm:pt>
    <dgm:pt modelId="{69536980-5A92-4F35-8410-73A03F8F833E}" type="sibTrans" cxnId="{074C19E6-63E9-41F6-AF3D-A29B51897D87}">
      <dgm:prSet/>
      <dgm:spPr/>
      <dgm:t>
        <a:bodyPr/>
        <a:lstStyle/>
        <a:p>
          <a:endParaRPr lang="en-GB" sz="2400"/>
        </a:p>
      </dgm:t>
    </dgm:pt>
    <dgm:pt modelId="{41022B85-3860-4DE0-B113-B16B54454508}" type="pres">
      <dgm:prSet presAssocID="{54A44F9D-5054-499F-A391-6D524E533FCC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AD02BEE2-64CB-40CB-8E92-86F9225AB8BD}" type="pres">
      <dgm:prSet presAssocID="{CA58477D-A903-4511-A2EF-BB85C47D616C}" presName="vertOne" presStyleCnt="0"/>
      <dgm:spPr/>
    </dgm:pt>
    <dgm:pt modelId="{00E55333-8B76-4580-93B3-A81743528CAD}" type="pres">
      <dgm:prSet presAssocID="{CA58477D-A903-4511-A2EF-BB85C47D616C}" presName="txOne" presStyleLbl="node0" presStyleIdx="0" presStyleCnt="1" custLinFactNeighborX="976" custLinFactNeighborY="1527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29B0DAA-74E5-4502-A4A8-C3F850D19D57}" type="pres">
      <dgm:prSet presAssocID="{CA58477D-A903-4511-A2EF-BB85C47D616C}" presName="parTransOne" presStyleCnt="0"/>
      <dgm:spPr/>
    </dgm:pt>
    <dgm:pt modelId="{EC43121F-EB5E-48D8-B9FF-D1E7941C1FC7}" type="pres">
      <dgm:prSet presAssocID="{CA58477D-A903-4511-A2EF-BB85C47D616C}" presName="horzOne" presStyleCnt="0"/>
      <dgm:spPr/>
    </dgm:pt>
    <dgm:pt modelId="{FE9944B3-2716-43B6-A320-36B35F594CAC}" type="pres">
      <dgm:prSet presAssocID="{856FE6F8-6B99-462F-ACAF-C18C2E943817}" presName="vertTwo" presStyleCnt="0"/>
      <dgm:spPr/>
    </dgm:pt>
    <dgm:pt modelId="{159DDBA6-8A65-46EC-B22E-759EC2223D53}" type="pres">
      <dgm:prSet presAssocID="{856FE6F8-6B99-462F-ACAF-C18C2E943817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E6F37EA-ADCC-4727-BEFB-952EA6863066}" type="pres">
      <dgm:prSet presAssocID="{856FE6F8-6B99-462F-ACAF-C18C2E943817}" presName="parTransTwo" presStyleCnt="0"/>
      <dgm:spPr/>
    </dgm:pt>
    <dgm:pt modelId="{05697BE7-5F4D-4B11-9E06-B2CD2895B065}" type="pres">
      <dgm:prSet presAssocID="{856FE6F8-6B99-462F-ACAF-C18C2E943817}" presName="horzTwo" presStyleCnt="0"/>
      <dgm:spPr/>
    </dgm:pt>
    <dgm:pt modelId="{C611C4C3-F906-4B7A-9CB9-0376279A1253}" type="pres">
      <dgm:prSet presAssocID="{00E7F2D3-3B8A-49D3-AAC4-91A2751643A7}" presName="vertThree" presStyleCnt="0"/>
      <dgm:spPr/>
    </dgm:pt>
    <dgm:pt modelId="{83CA53A5-8FC1-4215-9B4D-0DAC1E2CE447}" type="pres">
      <dgm:prSet presAssocID="{00E7F2D3-3B8A-49D3-AAC4-91A2751643A7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66B72CE-D71B-4608-ABF7-E4AE86430D20}" type="pres">
      <dgm:prSet presAssocID="{00E7F2D3-3B8A-49D3-AAC4-91A2751643A7}" presName="horzThree" presStyleCnt="0"/>
      <dgm:spPr/>
    </dgm:pt>
    <dgm:pt modelId="{A5DF4487-1E38-47B0-BE9C-05BE1870B225}" type="pres">
      <dgm:prSet presAssocID="{C64A0E0B-A5D8-412B-B198-DB8B70B59C00}" presName="sibSpaceThree" presStyleCnt="0"/>
      <dgm:spPr/>
    </dgm:pt>
    <dgm:pt modelId="{2E1B0CAE-D508-48F0-9E7A-FAFAAA4E674A}" type="pres">
      <dgm:prSet presAssocID="{212A0937-1C27-4B29-877F-E30D1CB8BB99}" presName="vertThree" presStyleCnt="0"/>
      <dgm:spPr/>
    </dgm:pt>
    <dgm:pt modelId="{A8F887A1-731B-4CA9-940A-1783F3C8BF8F}" type="pres">
      <dgm:prSet presAssocID="{212A0937-1C27-4B29-877F-E30D1CB8BB99}" presName="txThree" presStyleLbl="node3" presStyleIdx="1" presStyleCnt="3" custScaleX="107493" custLinFactNeighborX="1749" custLinFactNeighborY="50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7789AAF-A68C-44F0-9E2C-4784A2980EFA}" type="pres">
      <dgm:prSet presAssocID="{212A0937-1C27-4B29-877F-E30D1CB8BB99}" presName="horzThree" presStyleCnt="0"/>
      <dgm:spPr/>
    </dgm:pt>
    <dgm:pt modelId="{0FE64C9B-FFB1-431A-9D72-0557E3619D82}" type="pres">
      <dgm:prSet presAssocID="{846E09A1-AD80-4617-9938-1AFBF05A5F1E}" presName="sibSpaceTwo" presStyleCnt="0"/>
      <dgm:spPr/>
    </dgm:pt>
    <dgm:pt modelId="{E85DE390-CC0F-4262-8139-B2C1D87A4C50}" type="pres">
      <dgm:prSet presAssocID="{33815AAD-85E8-481F-8070-027487A4C42E}" presName="vertTwo" presStyleCnt="0"/>
      <dgm:spPr/>
    </dgm:pt>
    <dgm:pt modelId="{85A2266B-EDA9-44D0-A483-D9F42D6D357A}" type="pres">
      <dgm:prSet presAssocID="{33815AAD-85E8-481F-8070-027487A4C42E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996E642-B496-4C0A-9BBD-6D68103D2F7E}" type="pres">
      <dgm:prSet presAssocID="{33815AAD-85E8-481F-8070-027487A4C42E}" presName="parTransTwo" presStyleCnt="0"/>
      <dgm:spPr/>
    </dgm:pt>
    <dgm:pt modelId="{DD0E076E-E427-4B63-885D-8AFD566CE601}" type="pres">
      <dgm:prSet presAssocID="{33815AAD-85E8-481F-8070-027487A4C42E}" presName="horzTwo" presStyleCnt="0"/>
      <dgm:spPr/>
    </dgm:pt>
    <dgm:pt modelId="{53C0B729-BE94-4F6F-A78E-A28590834E01}" type="pres">
      <dgm:prSet presAssocID="{B37D716A-16DF-495E-9B50-6BD614160E39}" presName="vertThree" presStyleCnt="0"/>
      <dgm:spPr/>
    </dgm:pt>
    <dgm:pt modelId="{3B78432B-13C0-4C7A-AA05-E1F229B7FDCA}" type="pres">
      <dgm:prSet presAssocID="{B37D716A-16DF-495E-9B50-6BD614160E39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85E175B-6F92-4B2B-AE35-70A913097006}" type="pres">
      <dgm:prSet presAssocID="{B37D716A-16DF-495E-9B50-6BD614160E39}" presName="horzThree" presStyleCnt="0"/>
      <dgm:spPr/>
    </dgm:pt>
  </dgm:ptLst>
  <dgm:cxnLst>
    <dgm:cxn modelId="{C866134A-4B81-4E72-B02F-281220D40B49}" srcId="{CA58477D-A903-4511-A2EF-BB85C47D616C}" destId="{33815AAD-85E8-481F-8070-027487A4C42E}" srcOrd="1" destOrd="0" parTransId="{7CA15418-E6E8-45F3-A129-34346469882F}" sibTransId="{53170195-5EB4-407C-841F-5FF02E28D7F0}"/>
    <dgm:cxn modelId="{1EC64F81-CCF1-4815-8995-2DFD972A7FA4}" type="presOf" srcId="{B37D716A-16DF-495E-9B50-6BD614160E39}" destId="{3B78432B-13C0-4C7A-AA05-E1F229B7FDCA}" srcOrd="0" destOrd="0" presId="urn:microsoft.com/office/officeart/2005/8/layout/hierarchy4"/>
    <dgm:cxn modelId="{E0552AFF-1C56-44DB-A6A9-B0B8849DA030}" type="presOf" srcId="{856FE6F8-6B99-462F-ACAF-C18C2E943817}" destId="{159DDBA6-8A65-46EC-B22E-759EC2223D53}" srcOrd="0" destOrd="0" presId="urn:microsoft.com/office/officeart/2005/8/layout/hierarchy4"/>
    <dgm:cxn modelId="{B6ED0EC9-CE64-45B1-8454-8F27F25B1D17}" type="presOf" srcId="{212A0937-1C27-4B29-877F-E30D1CB8BB99}" destId="{A8F887A1-731B-4CA9-940A-1783F3C8BF8F}" srcOrd="0" destOrd="0" presId="urn:microsoft.com/office/officeart/2005/8/layout/hierarchy4"/>
    <dgm:cxn modelId="{D026B425-7ADB-49AE-BA38-2D6489EBE4D1}" type="presOf" srcId="{33815AAD-85E8-481F-8070-027487A4C42E}" destId="{85A2266B-EDA9-44D0-A483-D9F42D6D357A}" srcOrd="0" destOrd="0" presId="urn:microsoft.com/office/officeart/2005/8/layout/hierarchy4"/>
    <dgm:cxn modelId="{9813376E-A053-420C-AD03-9A044A7684B3}" type="presOf" srcId="{54A44F9D-5054-499F-A391-6D524E533FCC}" destId="{41022B85-3860-4DE0-B113-B16B54454508}" srcOrd="0" destOrd="0" presId="urn:microsoft.com/office/officeart/2005/8/layout/hierarchy4"/>
    <dgm:cxn modelId="{5F84078C-8E6B-467D-A91F-BB4B50D4753F}" type="presOf" srcId="{00E7F2D3-3B8A-49D3-AAC4-91A2751643A7}" destId="{83CA53A5-8FC1-4215-9B4D-0DAC1E2CE447}" srcOrd="0" destOrd="0" presId="urn:microsoft.com/office/officeart/2005/8/layout/hierarchy4"/>
    <dgm:cxn modelId="{3B9B81B5-350C-4EBB-8EE2-0024C5460044}" srcId="{856FE6F8-6B99-462F-ACAF-C18C2E943817}" destId="{00E7F2D3-3B8A-49D3-AAC4-91A2751643A7}" srcOrd="0" destOrd="0" parTransId="{5219EBFB-90DB-42DC-BEED-96A1F49431C1}" sibTransId="{C64A0E0B-A5D8-412B-B198-DB8B70B59C00}"/>
    <dgm:cxn modelId="{A9163C50-1E84-4231-A104-DF0C2B68DB4C}" srcId="{54A44F9D-5054-499F-A391-6D524E533FCC}" destId="{CA58477D-A903-4511-A2EF-BB85C47D616C}" srcOrd="0" destOrd="0" parTransId="{C2246D38-8DDF-4E49-A4D1-9D4703D65011}" sibTransId="{9C238D3A-A3AC-4167-965E-2DB3F90CB8FA}"/>
    <dgm:cxn modelId="{A713E5F9-25E1-48C8-9216-C68DBCE90DF7}" srcId="{CA58477D-A903-4511-A2EF-BB85C47D616C}" destId="{856FE6F8-6B99-462F-ACAF-C18C2E943817}" srcOrd="0" destOrd="0" parTransId="{F1C62F86-CDFD-4510-95CA-19E4D94204DB}" sibTransId="{846E09A1-AD80-4617-9938-1AFBF05A5F1E}"/>
    <dgm:cxn modelId="{E6883BA5-0F27-45DD-8FDA-362E08A5E988}" type="presOf" srcId="{CA58477D-A903-4511-A2EF-BB85C47D616C}" destId="{00E55333-8B76-4580-93B3-A81743528CAD}" srcOrd="0" destOrd="0" presId="urn:microsoft.com/office/officeart/2005/8/layout/hierarchy4"/>
    <dgm:cxn modelId="{074C19E6-63E9-41F6-AF3D-A29B51897D87}" srcId="{33815AAD-85E8-481F-8070-027487A4C42E}" destId="{B37D716A-16DF-495E-9B50-6BD614160E39}" srcOrd="0" destOrd="0" parTransId="{F41991B4-F900-47EC-AC22-42BF83B7DC5C}" sibTransId="{69536980-5A92-4F35-8410-73A03F8F833E}"/>
    <dgm:cxn modelId="{53661E0E-8BC5-4343-B86A-7D21FC3D4487}" srcId="{856FE6F8-6B99-462F-ACAF-C18C2E943817}" destId="{212A0937-1C27-4B29-877F-E30D1CB8BB99}" srcOrd="1" destOrd="0" parTransId="{D531B122-42ED-4C1B-9CCA-AB6163C419C5}" sibTransId="{7D128ED6-AB62-40BC-BA78-5F3B429FE5E1}"/>
    <dgm:cxn modelId="{061142B3-7AB4-4B17-8413-600D29ADB9B0}" type="presParOf" srcId="{41022B85-3860-4DE0-B113-B16B54454508}" destId="{AD02BEE2-64CB-40CB-8E92-86F9225AB8BD}" srcOrd="0" destOrd="0" presId="urn:microsoft.com/office/officeart/2005/8/layout/hierarchy4"/>
    <dgm:cxn modelId="{0BBC1525-19F9-41BF-AD1C-A0CDFC31CCEA}" type="presParOf" srcId="{AD02BEE2-64CB-40CB-8E92-86F9225AB8BD}" destId="{00E55333-8B76-4580-93B3-A81743528CAD}" srcOrd="0" destOrd="0" presId="urn:microsoft.com/office/officeart/2005/8/layout/hierarchy4"/>
    <dgm:cxn modelId="{08F1003C-1690-4DDF-8B03-AA93D7615FEE}" type="presParOf" srcId="{AD02BEE2-64CB-40CB-8E92-86F9225AB8BD}" destId="{029B0DAA-74E5-4502-A4A8-C3F850D19D57}" srcOrd="1" destOrd="0" presId="urn:microsoft.com/office/officeart/2005/8/layout/hierarchy4"/>
    <dgm:cxn modelId="{9188F585-B8DC-4D80-9B20-738C14760123}" type="presParOf" srcId="{AD02BEE2-64CB-40CB-8E92-86F9225AB8BD}" destId="{EC43121F-EB5E-48D8-B9FF-D1E7941C1FC7}" srcOrd="2" destOrd="0" presId="urn:microsoft.com/office/officeart/2005/8/layout/hierarchy4"/>
    <dgm:cxn modelId="{BFDC9E5C-BB85-49D2-B733-E97B3BF0BED6}" type="presParOf" srcId="{EC43121F-EB5E-48D8-B9FF-D1E7941C1FC7}" destId="{FE9944B3-2716-43B6-A320-36B35F594CAC}" srcOrd="0" destOrd="0" presId="urn:microsoft.com/office/officeart/2005/8/layout/hierarchy4"/>
    <dgm:cxn modelId="{577973CA-E0FE-48D5-A94B-D67EB30E8397}" type="presParOf" srcId="{FE9944B3-2716-43B6-A320-36B35F594CAC}" destId="{159DDBA6-8A65-46EC-B22E-759EC2223D53}" srcOrd="0" destOrd="0" presId="urn:microsoft.com/office/officeart/2005/8/layout/hierarchy4"/>
    <dgm:cxn modelId="{674B8D68-026A-458B-8398-0E05955DC2B5}" type="presParOf" srcId="{FE9944B3-2716-43B6-A320-36B35F594CAC}" destId="{6E6F37EA-ADCC-4727-BEFB-952EA6863066}" srcOrd="1" destOrd="0" presId="urn:microsoft.com/office/officeart/2005/8/layout/hierarchy4"/>
    <dgm:cxn modelId="{8A9A81F1-DFE5-488E-9211-18CE21292B82}" type="presParOf" srcId="{FE9944B3-2716-43B6-A320-36B35F594CAC}" destId="{05697BE7-5F4D-4B11-9E06-B2CD2895B065}" srcOrd="2" destOrd="0" presId="urn:microsoft.com/office/officeart/2005/8/layout/hierarchy4"/>
    <dgm:cxn modelId="{687E22CB-5B03-41D5-9DFD-F8E831F19EA7}" type="presParOf" srcId="{05697BE7-5F4D-4B11-9E06-B2CD2895B065}" destId="{C611C4C3-F906-4B7A-9CB9-0376279A1253}" srcOrd="0" destOrd="0" presId="urn:microsoft.com/office/officeart/2005/8/layout/hierarchy4"/>
    <dgm:cxn modelId="{85164CE4-5EB0-47A8-9E55-3B90D525CD91}" type="presParOf" srcId="{C611C4C3-F906-4B7A-9CB9-0376279A1253}" destId="{83CA53A5-8FC1-4215-9B4D-0DAC1E2CE447}" srcOrd="0" destOrd="0" presId="urn:microsoft.com/office/officeart/2005/8/layout/hierarchy4"/>
    <dgm:cxn modelId="{E1591425-2184-4BF3-885D-E81D1FABF7FD}" type="presParOf" srcId="{C611C4C3-F906-4B7A-9CB9-0376279A1253}" destId="{166B72CE-D71B-4608-ABF7-E4AE86430D20}" srcOrd="1" destOrd="0" presId="urn:microsoft.com/office/officeart/2005/8/layout/hierarchy4"/>
    <dgm:cxn modelId="{C5F911B8-355C-4CEC-8501-0074606E1F82}" type="presParOf" srcId="{05697BE7-5F4D-4B11-9E06-B2CD2895B065}" destId="{A5DF4487-1E38-47B0-BE9C-05BE1870B225}" srcOrd="1" destOrd="0" presId="urn:microsoft.com/office/officeart/2005/8/layout/hierarchy4"/>
    <dgm:cxn modelId="{01078EE2-B47F-410C-BF55-CF5FB04F5E29}" type="presParOf" srcId="{05697BE7-5F4D-4B11-9E06-B2CD2895B065}" destId="{2E1B0CAE-D508-48F0-9E7A-FAFAAA4E674A}" srcOrd="2" destOrd="0" presId="urn:microsoft.com/office/officeart/2005/8/layout/hierarchy4"/>
    <dgm:cxn modelId="{0432746C-3E32-4F8A-BD17-19140789E035}" type="presParOf" srcId="{2E1B0CAE-D508-48F0-9E7A-FAFAAA4E674A}" destId="{A8F887A1-731B-4CA9-940A-1783F3C8BF8F}" srcOrd="0" destOrd="0" presId="urn:microsoft.com/office/officeart/2005/8/layout/hierarchy4"/>
    <dgm:cxn modelId="{19515120-E2BF-423C-B534-AEDF79896BCD}" type="presParOf" srcId="{2E1B0CAE-D508-48F0-9E7A-FAFAAA4E674A}" destId="{C7789AAF-A68C-44F0-9E2C-4784A2980EFA}" srcOrd="1" destOrd="0" presId="urn:microsoft.com/office/officeart/2005/8/layout/hierarchy4"/>
    <dgm:cxn modelId="{102F50D5-BB92-4D4D-B4A6-4ECE7B50A64C}" type="presParOf" srcId="{EC43121F-EB5E-48D8-B9FF-D1E7941C1FC7}" destId="{0FE64C9B-FFB1-431A-9D72-0557E3619D82}" srcOrd="1" destOrd="0" presId="urn:microsoft.com/office/officeart/2005/8/layout/hierarchy4"/>
    <dgm:cxn modelId="{0438C092-C3C8-4A26-B6C5-83929270F63E}" type="presParOf" srcId="{EC43121F-EB5E-48D8-B9FF-D1E7941C1FC7}" destId="{E85DE390-CC0F-4262-8139-B2C1D87A4C50}" srcOrd="2" destOrd="0" presId="urn:microsoft.com/office/officeart/2005/8/layout/hierarchy4"/>
    <dgm:cxn modelId="{1D569F62-7295-4758-A5B7-70D2FEA3C904}" type="presParOf" srcId="{E85DE390-CC0F-4262-8139-B2C1D87A4C50}" destId="{85A2266B-EDA9-44D0-A483-D9F42D6D357A}" srcOrd="0" destOrd="0" presId="urn:microsoft.com/office/officeart/2005/8/layout/hierarchy4"/>
    <dgm:cxn modelId="{922CD5CA-961F-43F5-8CE7-D29EA4D8C0AD}" type="presParOf" srcId="{E85DE390-CC0F-4262-8139-B2C1D87A4C50}" destId="{B996E642-B496-4C0A-9BBD-6D68103D2F7E}" srcOrd="1" destOrd="0" presId="urn:microsoft.com/office/officeart/2005/8/layout/hierarchy4"/>
    <dgm:cxn modelId="{BB4D1A3C-B277-401A-9B2E-057C16D3AA8B}" type="presParOf" srcId="{E85DE390-CC0F-4262-8139-B2C1D87A4C50}" destId="{DD0E076E-E427-4B63-885D-8AFD566CE601}" srcOrd="2" destOrd="0" presId="urn:microsoft.com/office/officeart/2005/8/layout/hierarchy4"/>
    <dgm:cxn modelId="{BA227300-9D2D-4030-9FA4-F02976F3AACF}" type="presParOf" srcId="{DD0E076E-E427-4B63-885D-8AFD566CE601}" destId="{53C0B729-BE94-4F6F-A78E-A28590834E01}" srcOrd="0" destOrd="0" presId="urn:microsoft.com/office/officeart/2005/8/layout/hierarchy4"/>
    <dgm:cxn modelId="{7AFAEB35-5BCB-4122-81D5-C6C186CA2C7F}" type="presParOf" srcId="{53C0B729-BE94-4F6F-A78E-A28590834E01}" destId="{3B78432B-13C0-4C7A-AA05-E1F229B7FDCA}" srcOrd="0" destOrd="0" presId="urn:microsoft.com/office/officeart/2005/8/layout/hierarchy4"/>
    <dgm:cxn modelId="{E432F64E-EBC0-471C-850A-94751995FCA4}" type="presParOf" srcId="{53C0B729-BE94-4F6F-A78E-A28590834E01}" destId="{685E175B-6F92-4B2B-AE35-70A913097006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1656175" y="72020"/>
          <a:ext cx="3575955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/>
            <a:t>Research &amp; Thinking: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1" kern="1200" dirty="0" smtClean="0"/>
            <a:t>Job, Employer, Sector, Themes &amp; unwritten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i="0" kern="1200" dirty="0" smtClean="0">
              <a:solidFill>
                <a:srgbClr val="FF0000"/>
              </a:solidFill>
            </a:rPr>
            <a:t>Establishing CRITERIA</a:t>
          </a:r>
          <a:r>
            <a:rPr lang="en-GB" sz="1600" b="1" i="0" kern="1200" dirty="0" smtClean="0">
              <a:solidFill>
                <a:srgbClr val="FF0000"/>
              </a:solidFill>
            </a:rPr>
            <a:t>!</a:t>
          </a:r>
          <a:endParaRPr lang="en-GB" sz="1600" b="1" i="0" kern="1200" dirty="0">
            <a:solidFill>
              <a:srgbClr val="FF0000"/>
            </a:solidFill>
          </a:endParaRPr>
        </a:p>
      </dsp:txBody>
      <dsp:txXfrm>
        <a:off x="2132969" y="540456"/>
        <a:ext cx="2622367" cy="1204548"/>
      </dsp:txXfrm>
    </dsp:sp>
    <dsp:sp modelId="{F759D209-7E48-4989-9660-58A4B162802B}">
      <dsp:nvSpPr>
        <dsp:cNvPr id="0" name=""/>
        <dsp:cNvSpPr/>
      </dsp:nvSpPr>
      <dsp:spPr>
        <a:xfrm>
          <a:off x="2716381" y="1872204"/>
          <a:ext cx="3980362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/>
            <a:t>Writing: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kern="1200" dirty="0" smtClean="0"/>
            <a:t>Evidencing criteria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Excellent English/Welsh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STAR writing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Grammar &amp; Spelling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Relevance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3933709" y="2563704"/>
        <a:ext cx="2388217" cy="1472225"/>
      </dsp:txXfrm>
    </dsp:sp>
    <dsp:sp modelId="{1904C4F9-275B-4A31-BBAF-68327DF30620}">
      <dsp:nvSpPr>
        <dsp:cNvPr id="0" name=""/>
        <dsp:cNvSpPr/>
      </dsp:nvSpPr>
      <dsp:spPr>
        <a:xfrm>
          <a:off x="0" y="1851285"/>
          <a:ext cx="4018827" cy="271250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Structure &amp; format: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On-line / Off-line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Font, Tabs,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Indent, Bold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Shape, Space allocation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378439" y="2552017"/>
        <a:ext cx="2411296" cy="14918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2401064" y="6259"/>
          <a:ext cx="3575955" cy="293982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/>
            <a:t>Ymchwil</a:t>
          </a:r>
          <a:r>
            <a:rPr lang="en-GB" sz="2400" b="1" kern="1200" dirty="0" smtClean="0"/>
            <a:t> &amp; </a:t>
          </a:r>
          <a:r>
            <a:rPr lang="en-GB" sz="2400" b="1" kern="1200" dirty="0" err="1" smtClean="0"/>
            <a:t>Meddwl</a:t>
          </a:r>
          <a:r>
            <a:rPr lang="en-GB" sz="2400" b="1" kern="1200" dirty="0" smtClean="0"/>
            <a:t>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1" kern="1200" dirty="0" err="1" smtClean="0"/>
            <a:t>Swydd</a:t>
          </a:r>
          <a:r>
            <a:rPr lang="en-GB" sz="1600" i="1" kern="1200" dirty="0" smtClean="0"/>
            <a:t>, </a:t>
          </a:r>
          <a:r>
            <a:rPr lang="en-GB" sz="1600" i="1" kern="1200" dirty="0" err="1" smtClean="0"/>
            <a:t>Cyflogwr</a:t>
          </a:r>
          <a:r>
            <a:rPr lang="en-GB" sz="1600" i="1" kern="1200" dirty="0" smtClean="0"/>
            <a:t>, Y Sector,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1" kern="1200" dirty="0" err="1" smtClean="0"/>
            <a:t>Themâu</a:t>
          </a:r>
          <a:r>
            <a:rPr lang="en-GB" sz="1600" i="1" kern="1200" dirty="0" smtClean="0"/>
            <a:t>, </a:t>
          </a:r>
          <a:r>
            <a:rPr lang="en-GB" sz="1600" i="1" kern="1200" dirty="0" err="1" smtClean="0"/>
            <a:t>Anysgrifenedig</a:t>
          </a:r>
          <a:endParaRPr lang="en-GB" sz="1600" i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i="0" kern="1200" dirty="0" err="1" smtClean="0">
              <a:solidFill>
                <a:srgbClr val="FF0000"/>
              </a:solidFill>
            </a:rPr>
            <a:t>Sefydlu’r</a:t>
          </a:r>
          <a:r>
            <a:rPr lang="en-GB" sz="1800" b="1" i="0" kern="1200" dirty="0" smtClean="0">
              <a:solidFill>
                <a:srgbClr val="FF0000"/>
              </a:solidFill>
            </a:rPr>
            <a:t> </a:t>
          </a:r>
          <a:r>
            <a:rPr lang="en-GB" sz="1800" b="1" i="0" kern="1200" dirty="0" err="1" smtClean="0">
              <a:solidFill>
                <a:srgbClr val="FF0000"/>
              </a:solidFill>
            </a:rPr>
            <a:t>meini</a:t>
          </a:r>
          <a:r>
            <a:rPr lang="en-GB" sz="1800" b="1" i="0" kern="1200" dirty="0" smtClean="0">
              <a:solidFill>
                <a:srgbClr val="FF0000"/>
              </a:solidFill>
            </a:rPr>
            <a:t> </a:t>
          </a:r>
          <a:r>
            <a:rPr lang="en-GB" sz="1800" b="1" i="0" kern="1200" dirty="0" err="1" smtClean="0">
              <a:solidFill>
                <a:srgbClr val="FF0000"/>
              </a:solidFill>
            </a:rPr>
            <a:t>prawf</a:t>
          </a:r>
          <a:endParaRPr lang="en-GB" sz="1800" b="1" i="0" kern="1200" dirty="0" smtClean="0">
            <a:solidFill>
              <a:srgbClr val="FF0000"/>
            </a:solidFill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b="1" i="0" kern="1200" dirty="0">
            <a:solidFill>
              <a:srgbClr val="FF0000"/>
            </a:solidFill>
          </a:endParaRPr>
        </a:p>
      </dsp:txBody>
      <dsp:txXfrm>
        <a:off x="2877858" y="520727"/>
        <a:ext cx="2622367" cy="1322919"/>
      </dsp:txXfrm>
    </dsp:sp>
    <dsp:sp modelId="{F759D209-7E48-4989-9660-58A4B162802B}">
      <dsp:nvSpPr>
        <dsp:cNvPr id="0" name=""/>
        <dsp:cNvSpPr/>
      </dsp:nvSpPr>
      <dsp:spPr>
        <a:xfrm>
          <a:off x="3481204" y="1931738"/>
          <a:ext cx="3980362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/>
            <a:t>Ysgrifennu</a:t>
          </a:r>
          <a:r>
            <a:rPr lang="en-GB" sz="2400" b="1" kern="1200" dirty="0" smtClean="0"/>
            <a:t>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kern="1200" dirty="0" err="1" smtClean="0"/>
            <a:t>Tystiolaeth</a:t>
          </a:r>
          <a:r>
            <a:rPr lang="en-GB" sz="1600" i="0" kern="1200" dirty="0" smtClean="0"/>
            <a:t> </a:t>
          </a:r>
          <a:r>
            <a:rPr lang="en-GB" sz="1600" i="0" kern="1200" dirty="0" err="1" smtClean="0"/>
            <a:t>erbyn</a:t>
          </a:r>
          <a:r>
            <a:rPr lang="en-GB" sz="1600" i="0" kern="1200" dirty="0" smtClean="0"/>
            <a:t> 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kern="1200" dirty="0" err="1" smtClean="0"/>
            <a:t>Meini</a:t>
          </a:r>
          <a:r>
            <a:rPr lang="en-GB" sz="1600" i="0" kern="1200" dirty="0" smtClean="0"/>
            <a:t> </a:t>
          </a:r>
          <a:r>
            <a:rPr lang="en-GB" sz="1600" i="0" kern="1200" dirty="0" err="1" smtClean="0"/>
            <a:t>Prawf</a:t>
          </a:r>
          <a:endParaRPr lang="en-GB" sz="1600" i="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err="1" smtClean="0"/>
            <a:t>Cymraeg</a:t>
          </a:r>
          <a:r>
            <a:rPr lang="en-GB" sz="1600" i="0" kern="1200" dirty="0" smtClean="0"/>
            <a:t>/</a:t>
          </a:r>
          <a:r>
            <a:rPr lang="en-GB" sz="1600" i="0" kern="1200" dirty="0" err="1" smtClean="0"/>
            <a:t>Saesneg</a:t>
          </a:r>
          <a:r>
            <a:rPr lang="en-GB" sz="1600" i="0" kern="1200" dirty="0" smtClean="0"/>
            <a:t> </a:t>
          </a:r>
          <a:r>
            <a:rPr lang="en-GB" sz="1600" i="0" kern="1200" dirty="0" err="1" smtClean="0"/>
            <a:t>Ardderchog</a:t>
          </a:r>
          <a:endParaRPr lang="en-GB" sz="1600" i="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err="1" smtClean="0"/>
            <a:t>Ysgrifennu</a:t>
          </a:r>
          <a:r>
            <a:rPr lang="en-GB" sz="1600" i="0" kern="1200" dirty="0" smtClean="0"/>
            <a:t> STAR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err="1" smtClean="0"/>
            <a:t>Gramadeg</a:t>
          </a:r>
          <a:r>
            <a:rPr lang="en-GB" sz="1600" i="0" kern="1200" dirty="0" smtClean="0"/>
            <a:t> &amp; </a:t>
          </a:r>
          <a:r>
            <a:rPr lang="en-GB" sz="1600" i="0" kern="1200" dirty="0" err="1" smtClean="0"/>
            <a:t>Syllafu</a:t>
          </a:r>
          <a:endParaRPr lang="en-GB" sz="1600" i="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4698532" y="2623238"/>
        <a:ext cx="2388217" cy="1472225"/>
      </dsp:txXfrm>
    </dsp:sp>
    <dsp:sp modelId="{1904C4F9-275B-4A31-BBAF-68327DF30620}">
      <dsp:nvSpPr>
        <dsp:cNvPr id="0" name=""/>
        <dsp:cNvSpPr/>
      </dsp:nvSpPr>
      <dsp:spPr>
        <a:xfrm>
          <a:off x="767286" y="1896003"/>
          <a:ext cx="3974045" cy="271250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err="1" smtClean="0"/>
            <a:t>Strwythur</a:t>
          </a:r>
          <a:r>
            <a:rPr lang="en-GB" sz="2000" b="1" kern="1200" dirty="0" smtClean="0"/>
            <a:t> &amp;  </a:t>
          </a:r>
          <a:r>
            <a:rPr lang="en-GB" sz="2000" b="1" kern="1200" dirty="0" err="1" smtClean="0"/>
            <a:t>fformat</a:t>
          </a:r>
          <a:r>
            <a:rPr lang="en-GB" sz="2000" b="1" kern="1200" dirty="0" smtClean="0"/>
            <a:t>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Ar-lein</a:t>
          </a:r>
          <a:r>
            <a:rPr lang="en-GB" sz="1600" kern="1200" dirty="0" smtClean="0"/>
            <a:t> / All-</a:t>
          </a:r>
          <a:r>
            <a:rPr lang="en-GB" sz="1600" kern="1200" dirty="0" err="1" smtClean="0"/>
            <a:t>lein</a:t>
          </a:r>
          <a:r>
            <a:rPr lang="en-GB" sz="1600" kern="1200" dirty="0" smtClean="0"/>
            <a:t>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Ffont</a:t>
          </a:r>
          <a:r>
            <a:rPr lang="en-GB" sz="1600" kern="1200" dirty="0" smtClean="0"/>
            <a:t>, </a:t>
          </a:r>
          <a:r>
            <a:rPr lang="en-GB" sz="1600" kern="1200" dirty="0" err="1" smtClean="0"/>
            <a:t>Tabiau</a:t>
          </a:r>
          <a:r>
            <a:rPr lang="en-GB" sz="1600" kern="1200" dirty="0" smtClean="0"/>
            <a:t>, </a:t>
          </a:r>
          <a:r>
            <a:rPr lang="en-GB" sz="1600" kern="1200" dirty="0" err="1" smtClean="0"/>
            <a:t>Mewnoli</a:t>
          </a:r>
          <a:r>
            <a:rPr lang="en-GB" sz="1600" kern="1200" dirty="0" smtClean="0"/>
            <a:t>, Bold, </a:t>
          </a:r>
          <a:r>
            <a:rPr lang="en-GB" sz="1600" kern="1200" dirty="0" err="1" smtClean="0"/>
            <a:t>Siâp</a:t>
          </a:r>
          <a:r>
            <a:rPr lang="en-GB" sz="1600" kern="1200" dirty="0" smtClean="0"/>
            <a:t>,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dyraniad</a:t>
          </a:r>
          <a:r>
            <a:rPr lang="en-GB" sz="1600" kern="1200" dirty="0" smtClean="0"/>
            <a:t> </a:t>
          </a:r>
          <a:r>
            <a:rPr lang="en-GB" sz="1600" kern="1200" dirty="0" err="1" smtClean="0"/>
            <a:t>lle</a:t>
          </a:r>
          <a:endParaRPr lang="en-GB" sz="16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1141509" y="2596734"/>
        <a:ext cx="2384427" cy="14918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55333-8B76-4580-93B3-A81743528CAD}">
      <dsp:nvSpPr>
        <dsp:cNvPr id="0" name=""/>
        <dsp:cNvSpPr/>
      </dsp:nvSpPr>
      <dsp:spPr>
        <a:xfrm>
          <a:off x="10254" y="23316"/>
          <a:ext cx="8049327" cy="1260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800" kern="1200" dirty="0" smtClean="0"/>
            <a:t>Skills &amp; </a:t>
          </a:r>
          <a:r>
            <a:rPr lang="en-GB" sz="2800" kern="1200" dirty="0" err="1" smtClean="0"/>
            <a:t>Apptitudes</a:t>
          </a:r>
          <a:r>
            <a:rPr lang="en-GB" sz="2800" kern="1200" dirty="0" smtClean="0"/>
            <a:t> &amp; Values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800" kern="1200" dirty="0" err="1" smtClean="0">
              <a:solidFill>
                <a:srgbClr val="0070C0"/>
              </a:solidFill>
            </a:rPr>
            <a:t>Sgiliau</a:t>
          </a:r>
          <a:r>
            <a:rPr lang="en-GB" sz="2800" kern="1200" dirty="0" smtClean="0">
              <a:solidFill>
                <a:srgbClr val="0070C0"/>
              </a:solidFill>
            </a:rPr>
            <a:t> &amp; </a:t>
          </a:r>
          <a:r>
            <a:rPr lang="en-GB" sz="2800" kern="1200" dirty="0" err="1" smtClean="0">
              <a:solidFill>
                <a:srgbClr val="0070C0"/>
              </a:solidFill>
            </a:rPr>
            <a:t>Priodoeddau</a:t>
          </a:r>
          <a:r>
            <a:rPr lang="en-GB" sz="2800" kern="1200" dirty="0" smtClean="0">
              <a:solidFill>
                <a:srgbClr val="0070C0"/>
              </a:solidFill>
            </a:rPr>
            <a:t> &amp; </a:t>
          </a:r>
          <a:r>
            <a:rPr lang="en-GB" sz="2800" kern="1200" dirty="0" err="1" smtClean="0">
              <a:solidFill>
                <a:srgbClr val="0070C0"/>
              </a:solidFill>
            </a:rPr>
            <a:t>Gwerthoedd</a:t>
          </a:r>
          <a:endParaRPr lang="en-GB" sz="2800" kern="1200" dirty="0" smtClean="0">
            <a:solidFill>
              <a:srgbClr val="0070C0"/>
            </a:solidFill>
          </a:endParaRPr>
        </a:p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800" kern="1200" dirty="0"/>
        </a:p>
      </dsp:txBody>
      <dsp:txXfrm>
        <a:off x="47160" y="60222"/>
        <a:ext cx="7975515" cy="1186266"/>
      </dsp:txXfrm>
    </dsp:sp>
    <dsp:sp modelId="{159DDBA6-8A65-46EC-B22E-759EC2223D53}">
      <dsp:nvSpPr>
        <dsp:cNvPr id="0" name=""/>
        <dsp:cNvSpPr/>
      </dsp:nvSpPr>
      <dsp:spPr>
        <a:xfrm>
          <a:off x="12984" y="1401960"/>
          <a:ext cx="5313017" cy="1260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Experience &amp; Knowledge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err="1" smtClean="0">
              <a:solidFill>
                <a:srgbClr val="0070C0"/>
              </a:solidFill>
            </a:rPr>
            <a:t>Profiad</a:t>
          </a:r>
          <a:r>
            <a:rPr lang="en-GB" sz="2800" kern="1200" dirty="0" smtClean="0">
              <a:solidFill>
                <a:srgbClr val="0070C0"/>
              </a:solidFill>
            </a:rPr>
            <a:t> &amp; </a:t>
          </a:r>
          <a:r>
            <a:rPr lang="en-GB" sz="2800" kern="1200" dirty="0" err="1" smtClean="0">
              <a:solidFill>
                <a:srgbClr val="0070C0"/>
              </a:solidFill>
            </a:rPr>
            <a:t>Gwybodaeth</a:t>
          </a:r>
          <a:r>
            <a:rPr lang="en-GB" sz="2800" kern="1200" dirty="0" smtClean="0">
              <a:solidFill>
                <a:srgbClr val="0070C0"/>
              </a:solidFill>
            </a:rPr>
            <a:t> </a:t>
          </a:r>
          <a:endParaRPr lang="en-GB" sz="2800" kern="1200" dirty="0">
            <a:solidFill>
              <a:srgbClr val="0070C0"/>
            </a:solidFill>
          </a:endParaRPr>
        </a:p>
      </dsp:txBody>
      <dsp:txXfrm>
        <a:off x="49890" y="1438866"/>
        <a:ext cx="5239205" cy="1186266"/>
      </dsp:txXfrm>
    </dsp:sp>
    <dsp:sp modelId="{83CA53A5-8FC1-4215-9B4D-0DAC1E2CE447}">
      <dsp:nvSpPr>
        <dsp:cNvPr id="0" name=""/>
        <dsp:cNvSpPr/>
      </dsp:nvSpPr>
      <dsp:spPr>
        <a:xfrm>
          <a:off x="12984" y="2801979"/>
          <a:ext cx="2509774" cy="1260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Scenario/  Opinion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err="1" smtClean="0">
              <a:solidFill>
                <a:srgbClr val="0070C0"/>
              </a:solidFill>
            </a:rPr>
            <a:t>Senario</a:t>
          </a:r>
          <a:r>
            <a:rPr lang="en-GB" sz="2800" kern="1200" dirty="0" smtClean="0">
              <a:solidFill>
                <a:srgbClr val="0070C0"/>
              </a:solidFill>
            </a:rPr>
            <a:t>/Barn</a:t>
          </a:r>
          <a:endParaRPr lang="en-GB" sz="2800" kern="1200" dirty="0">
            <a:solidFill>
              <a:srgbClr val="0070C0"/>
            </a:solidFill>
          </a:endParaRPr>
        </a:p>
      </dsp:txBody>
      <dsp:txXfrm>
        <a:off x="49890" y="2838885"/>
        <a:ext cx="2435962" cy="1186266"/>
      </dsp:txXfrm>
    </dsp:sp>
    <dsp:sp modelId="{A8F887A1-731B-4CA9-940A-1783F3C8BF8F}">
      <dsp:nvSpPr>
        <dsp:cNvPr id="0" name=""/>
        <dsp:cNvSpPr/>
      </dsp:nvSpPr>
      <dsp:spPr>
        <a:xfrm>
          <a:off x="2672065" y="2803921"/>
          <a:ext cx="2697832" cy="1260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Role/Technical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err="1" smtClean="0">
              <a:solidFill>
                <a:srgbClr val="0070C0"/>
              </a:solidFill>
            </a:rPr>
            <a:t>Rôl</a:t>
          </a:r>
          <a:r>
            <a:rPr lang="en-GB" sz="2800" kern="1200" dirty="0" smtClean="0">
              <a:solidFill>
                <a:srgbClr val="0070C0"/>
              </a:solidFill>
            </a:rPr>
            <a:t>/</a:t>
          </a:r>
          <a:r>
            <a:rPr lang="en-GB" sz="2800" kern="1200" dirty="0" err="1" smtClean="0">
              <a:solidFill>
                <a:srgbClr val="0070C0"/>
              </a:solidFill>
            </a:rPr>
            <a:t>Technegol</a:t>
          </a:r>
          <a:endParaRPr lang="en-GB" sz="2800" kern="1200" dirty="0">
            <a:solidFill>
              <a:srgbClr val="0070C0"/>
            </a:solidFill>
          </a:endParaRPr>
        </a:p>
      </dsp:txBody>
      <dsp:txXfrm>
        <a:off x="2708971" y="2840827"/>
        <a:ext cx="2624020" cy="1186266"/>
      </dsp:txXfrm>
    </dsp:sp>
    <dsp:sp modelId="{85A2266B-EDA9-44D0-A483-D9F42D6D357A}">
      <dsp:nvSpPr>
        <dsp:cNvPr id="0" name=""/>
        <dsp:cNvSpPr/>
      </dsp:nvSpPr>
      <dsp:spPr>
        <a:xfrm>
          <a:off x="5536823" y="1401960"/>
          <a:ext cx="2509774" cy="1260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Opener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err="1" smtClean="0">
              <a:solidFill>
                <a:srgbClr val="0070C0"/>
              </a:solidFill>
            </a:rPr>
            <a:t>Agoriad</a:t>
          </a:r>
          <a:endParaRPr lang="en-GB" sz="2800" kern="1200" dirty="0">
            <a:solidFill>
              <a:srgbClr val="0070C0"/>
            </a:solidFill>
          </a:endParaRPr>
        </a:p>
      </dsp:txBody>
      <dsp:txXfrm>
        <a:off x="5573729" y="1438866"/>
        <a:ext cx="2435962" cy="1186266"/>
      </dsp:txXfrm>
    </dsp:sp>
    <dsp:sp modelId="{3B78432B-13C0-4C7A-AA05-E1F229B7FDCA}">
      <dsp:nvSpPr>
        <dsp:cNvPr id="0" name=""/>
        <dsp:cNvSpPr/>
      </dsp:nvSpPr>
      <dsp:spPr>
        <a:xfrm>
          <a:off x="5536823" y="2801979"/>
          <a:ext cx="2509774" cy="12600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Personality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err="1" smtClean="0">
              <a:solidFill>
                <a:srgbClr val="0070C0"/>
              </a:solidFill>
            </a:rPr>
            <a:t>Personoliaeth</a:t>
          </a:r>
          <a:endParaRPr lang="en-GB" sz="2800" kern="1200" dirty="0">
            <a:solidFill>
              <a:srgbClr val="0070C0"/>
            </a:solidFill>
          </a:endParaRPr>
        </a:p>
      </dsp:txBody>
      <dsp:txXfrm>
        <a:off x="5573729" y="2838885"/>
        <a:ext cx="2435962" cy="11862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954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196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1961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871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307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211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uwtsd.ac.uk/student-life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nster.co.uk/" TargetMode="External"/><Relationship Id="rId2" Type="http://schemas.openxmlformats.org/officeDocument/2006/relationships/hyperlink" Target="https://www.eteach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ndeed.co.u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uwt.org.uk/advice/wales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pplyadvisor.co.uk/" TargetMode="External"/><Relationship Id="rId5" Type="http://schemas.openxmlformats.org/officeDocument/2006/relationships/hyperlink" Target="https://www.nasuwt.org.uk/uploads/assets/uploaded/e7d27137-a3cb-4db8-ae6d1c34024d344a.pdf" TargetMode="External"/><Relationship Id="rId4" Type="http://schemas.openxmlformats.org/officeDocument/2006/relationships/hyperlink" Target="https://www.nasuwt.org.uk/advice/supply-teacher.html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interview-tips/interview-tests-and-exercises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jobs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/" TargetMode="Externa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interview-tips/interview-tests-and-exercises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3672408" cy="3816424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err="1" smtClean="0">
                <a:solidFill>
                  <a:schemeClr val="bg1"/>
                </a:solidFill>
              </a:rPr>
              <a:t>Recriwtio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Addysgu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</a:rPr>
              <a:t>Teaching Recruitment </a:t>
            </a:r>
          </a:p>
        </p:txBody>
      </p:sp>
    </p:spTree>
    <p:extLst>
      <p:ext uri="{BB962C8B-B14F-4D97-AF65-F5344CB8AC3E}">
        <p14:creationId xmlns:p14="http://schemas.microsoft.com/office/powerpoint/2010/main" val="1945946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100770"/>
              </p:ext>
            </p:extLst>
          </p:nvPr>
        </p:nvGraphicFramePr>
        <p:xfrm>
          <a:off x="611560" y="2060848"/>
          <a:ext cx="7992888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rgbClr val="002060"/>
                          </a:solidFill>
                        </a:rPr>
                        <a:t>Cyflwyniad: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rgbClr val="002060"/>
                          </a:solidFill>
                        </a:rPr>
                        <a:t>y sesiwn hon</a:t>
                      </a:r>
                      <a:endParaRPr lang="en-GB" sz="66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2060"/>
                          </a:solidFill>
                        </a:rPr>
                        <a:t>Introduction: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2060"/>
                          </a:solidFill>
                        </a:rPr>
                        <a:t>this session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81407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2758795"/>
              </p:ext>
            </p:extLst>
          </p:nvPr>
        </p:nvGraphicFramePr>
        <p:xfrm>
          <a:off x="611560" y="548677"/>
          <a:ext cx="7992887" cy="5040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3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Eitem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Rh. / No.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Item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i="0" dirty="0" smtClean="0">
                          <a:solidFill>
                            <a:srgbClr val="002060"/>
                          </a:solidFill>
                        </a:rPr>
                        <a:t>Cyflwyniad: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i="0" dirty="0" smtClean="0">
                          <a:solidFill>
                            <a:srgbClr val="002060"/>
                          </a:solidFill>
                        </a:rPr>
                        <a:t>y sesiwn hon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dirty="0" smtClean="0">
                          <a:solidFill>
                            <a:srgbClr val="002060"/>
                          </a:solidFill>
                        </a:rPr>
                        <a:t>Introduction: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dirty="0" smtClean="0">
                          <a:solidFill>
                            <a:srgbClr val="002060"/>
                          </a:solidFill>
                        </a:rPr>
                        <a:t>this session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Gwasanaeth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Gyrfaoedd</a:t>
                      </a: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Introduction: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Careers Service</a:t>
                      </a: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Recriwtio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Addysgu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strategaeth</a:t>
                      </a:r>
                      <a:endParaRPr lang="en-GB" sz="16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Teaching</a:t>
                      </a:r>
                      <a:r>
                        <a:rPr lang="en-GB" sz="16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recruitment: Your strategy </a:t>
                      </a:r>
                      <a:endParaRPr lang="en-GB" sz="16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dirty="0" smtClean="0">
                          <a:solidFill>
                            <a:srgbClr val="002060"/>
                          </a:solidFill>
                        </a:rPr>
                        <a:t>Recriwtio addysgu: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0" i="0" dirty="0" smtClean="0">
                          <a:solidFill>
                            <a:srgbClr val="002060"/>
                          </a:solidFill>
                        </a:rPr>
                        <a:t>Asiantaethau a Chyflenwi</a:t>
                      </a:r>
                      <a:endParaRPr lang="en-GB" sz="1600" b="0" i="0" dirty="0" smtClean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Teaching</a:t>
                      </a:r>
                      <a:r>
                        <a:rPr lang="en-GB" sz="16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recruitment: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Agencies &amp; Supply</a:t>
                      </a: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46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Ffair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Recriwtio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Addysgu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PCYDDS (TRF)</a:t>
                      </a: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UWTSD Teaching Recruitment Fair (TRF)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46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bellach</a:t>
                      </a: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 </a:t>
                      </a:r>
                      <a:r>
                        <a:rPr lang="en-GB" sz="16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chwestiynau</a:t>
                      </a:r>
                      <a:endParaRPr lang="en-GB" sz="16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&amp; questions</a:t>
                      </a:r>
                      <a:endParaRPr lang="en-GB" sz="1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332959"/>
              </p:ext>
            </p:extLst>
          </p:nvPr>
        </p:nvGraphicFramePr>
        <p:xfrm>
          <a:off x="611560" y="2060848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Cyflwyniad: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Gwasanaeth Gyrfaoedd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Introduction: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Careers Service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45744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Employability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09600" y="17526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en-GB" i="1" dirty="0" smtClean="0">
                <a:solidFill>
                  <a:schemeClr val="accent6">
                    <a:lumMod val="50000"/>
                  </a:schemeClr>
                </a:solidFill>
              </a:rPr>
              <a:t>"A set of achievements, understandings and personal attributes that make individuals more likely to gain employment and to be successful in their chosen occupations". </a:t>
            </a:r>
          </a:p>
          <a:p>
            <a:pPr marL="0" indent="0" algn="just">
              <a:buFont typeface="Arial" pitchFamily="34" charset="0"/>
              <a:buNone/>
            </a:pPr>
            <a:endParaRPr lang="en-GB" i="1" dirty="0" smtClean="0">
              <a:solidFill>
                <a:srgbClr val="002060"/>
              </a:solidFill>
            </a:endParaRPr>
          </a:p>
          <a:p>
            <a:pPr marL="0" indent="0" algn="r">
              <a:buFont typeface="Arial" pitchFamily="34" charset="0"/>
              <a:buNone/>
            </a:pPr>
            <a:r>
              <a:rPr lang="en-GB" sz="2400" dirty="0" smtClean="0"/>
              <a:t>                                             	   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Peter Knight &amp;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Mantz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Yorke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</a:t>
            </a:r>
          </a:p>
          <a:p>
            <a:pPr marL="0" indent="0" algn="r">
              <a:buFont typeface="Arial" pitchFamily="34" charset="0"/>
              <a:buNone/>
            </a:pP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 (HEFCE/DfES ESECT group)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97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Cyflogadwyedd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09600" y="17526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"Set o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gyflawniadau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dealltwriaeth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phriodoleddau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personol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sy'n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gwneud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unigolion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fwy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tebygol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o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gael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gwaith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ac o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fod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llwyddiannus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eu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galwedigaethau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6">
                    <a:lumMod val="50000"/>
                  </a:schemeClr>
                </a:solidFill>
              </a:rPr>
              <a:t>dewisol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".</a:t>
            </a:r>
            <a:endParaRPr lang="en-GB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Font typeface="Arial" pitchFamily="34" charset="0"/>
              <a:buNone/>
            </a:pPr>
            <a:r>
              <a:rPr lang="en-GB" sz="2400" dirty="0" smtClean="0"/>
              <a:t>                                             	   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Peter Knight &amp;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Mantz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Yorke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</a:t>
            </a:r>
          </a:p>
          <a:p>
            <a:pPr marL="0" indent="0" algn="r">
              <a:buFont typeface="Arial" pitchFamily="34" charset="0"/>
              <a:buNone/>
            </a:pP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 (HEFCE/DfES ESECT group)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92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5112569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y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y-GB" sz="4300" b="1" i="1" dirty="0" smtClean="0">
                <a:solidFill>
                  <a:srgbClr val="002060"/>
                </a:solidFill>
              </a:rPr>
              <a:t>Ni yn ...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Gefnogol 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Gyfeillgar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Ddim yn barnu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Annibynnol 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Gyfrinachol</a:t>
            </a:r>
          </a:p>
          <a:p>
            <a:pPr marL="0" indent="0" algn="ctr">
              <a:buNone/>
            </a:pPr>
            <a:endParaRPr lang="cy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Ymarferwyr </a:t>
            </a:r>
            <a:r>
              <a:rPr lang="cy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Ymgynghoraeth</a:t>
            </a:r>
            <a:r>
              <a:rPr lang="cy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&amp; </a:t>
            </a:r>
            <a:r>
              <a:rPr lang="cy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Arweiniad Gyrfaoedd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Cymwys broffesiynol 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112569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300" b="1" i="1" dirty="0" smtClean="0">
                <a:solidFill>
                  <a:srgbClr val="002060"/>
                </a:solidFill>
              </a:rPr>
              <a:t>We are …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Supportive </a:t>
            </a: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Friendly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Non-judgemental</a:t>
            </a: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2060"/>
                </a:solidFill>
              </a:rPr>
              <a:t>Independent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Confidential</a:t>
            </a:r>
          </a:p>
          <a:p>
            <a:pPr marL="0" indent="0" algn="ctr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Professionally 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qualified &amp; Trained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Careers 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Advice &amp; Guidance 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practitioners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78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238" y="1442878"/>
            <a:ext cx="3810000" cy="3810000"/>
          </a:xfrm>
          <a:prstGeom prst="rect">
            <a:avLst/>
          </a:prstGeom>
        </p:spPr>
      </p:pic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72" y="1442878"/>
            <a:ext cx="3810000" cy="38100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981" y="4290131"/>
            <a:ext cx="2900708" cy="936104"/>
          </a:xfrm>
          <a:solidFill>
            <a:schemeClr val="tx2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CAREERS &amp; EMPLOYABILITY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434293" y="5004780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Find out more</a:t>
            </a:r>
            <a:endParaRPr lang="en-GB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709957"/>
              </p:ext>
            </p:extLst>
          </p:nvPr>
        </p:nvGraphicFramePr>
        <p:xfrm>
          <a:off x="719572" y="301784"/>
          <a:ext cx="7992888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3485127604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1056867705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758507847"/>
                    </a:ext>
                  </a:extLst>
                </a:gridCol>
              </a:tblGrid>
              <a:tr h="79208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dirty="0" smtClean="0">
                          <a:solidFill>
                            <a:srgbClr val="002060"/>
                          </a:solidFill>
                        </a:rPr>
                        <a:t>Pwy ydym ni?</a:t>
                      </a:r>
                      <a:endParaRPr lang="en-GB" sz="6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4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dirty="0" smtClean="0">
                          <a:solidFill>
                            <a:srgbClr val="002060"/>
                          </a:solidFill>
                        </a:rPr>
                        <a:t>Who we are?</a:t>
                      </a:r>
                      <a:endParaRPr lang="en-GB" sz="6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364072"/>
                  </a:ext>
                </a:extLst>
              </a:tr>
            </a:tbl>
          </a:graphicData>
        </a:graphic>
      </p:graphicFrame>
      <p:sp>
        <p:nvSpPr>
          <p:cNvPr id="7" name="Content Placeholder 3"/>
          <p:cNvSpPr txBox="1">
            <a:spLocks/>
          </p:cNvSpPr>
          <p:nvPr/>
        </p:nvSpPr>
        <p:spPr>
          <a:xfrm>
            <a:off x="902775" y="4292055"/>
            <a:ext cx="2900708" cy="93610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 smtClean="0">
                <a:solidFill>
                  <a:schemeClr val="bg1"/>
                </a:solidFill>
              </a:rPr>
              <a:t>GYRFAOEDD &amp; CHYFLOGADWYEDD</a:t>
            </a:r>
          </a:p>
          <a:p>
            <a:pPr marL="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237287" y="4982434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91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7911597"/>
              </p:ext>
            </p:extLst>
          </p:nvPr>
        </p:nvGraphicFramePr>
        <p:xfrm>
          <a:off x="611560" y="2060848"/>
          <a:ext cx="7992888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Recriwtio</a:t>
                      </a: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Addysgu</a:t>
                      </a: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24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strategaeth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2060"/>
                          </a:solidFill>
                        </a:rPr>
                        <a:t>Teaching Recruitment: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Your strategy</a:t>
                      </a:r>
                      <a:endParaRPr lang="en-GB" sz="4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42654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/>
          <a:lstStyle/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TREFNWCH Y PROSIECT</a:t>
            </a:r>
            <a:b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GET ORGANISED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rgbClr val="002060"/>
                </a:solidFill>
              </a:rPr>
              <a:t>Cyrchfannau</a:t>
            </a:r>
            <a:r>
              <a:rPr lang="en-GB" dirty="0" smtClean="0">
                <a:solidFill>
                  <a:srgbClr val="002060"/>
                </a:solidFill>
              </a:rPr>
              <a:t> - DLHE - Destinations</a:t>
            </a:r>
            <a:endParaRPr lang="en-GB" dirty="0">
              <a:solidFill>
                <a:srgbClr val="00206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645168"/>
              </p:ext>
            </p:extLst>
          </p:nvPr>
        </p:nvGraphicFramePr>
        <p:xfrm>
          <a:off x="457200" y="1556792"/>
          <a:ext cx="7992884" cy="33843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315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15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24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324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3244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3244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1153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Ymadawyr</a:t>
                      </a:r>
                      <a:r>
                        <a:rPr lang="en-GB" sz="1800" dirty="0">
                          <a:effectLst/>
                        </a:rPr>
                        <a:t> HCA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ITT leavers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2015-16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2015-16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143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n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353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100%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363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100%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143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Cyflogedig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Employed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347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97%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353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 97%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143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Teaching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336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95%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333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 92%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853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Cyflenwi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</a:rPr>
                        <a:t>Temp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</a:rPr>
                        <a:t>supply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66 &gt; 336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20%</a:t>
                      </a:r>
                      <a:endParaRPr lang="en-GB" sz="18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 77 &gt; 333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23%</a:t>
                      </a:r>
                      <a:endParaRPr lang="en-GB" sz="18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49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</a:t>
            </a:r>
            <a:r>
              <a:rPr lang="en-GB" sz="4000" dirty="0" err="1" smtClean="0">
                <a:solidFill>
                  <a:srgbClr val="002060"/>
                </a:solidFill>
              </a:rPr>
              <a:t>Strategaeth</a:t>
            </a:r>
            <a:r>
              <a:rPr lang="en-GB" sz="4000" dirty="0" smtClean="0">
                <a:solidFill>
                  <a:srgbClr val="002060"/>
                </a:solidFill>
              </a:rPr>
              <a:t>           Strategy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Ansawdd</a:t>
            </a:r>
            <a:r>
              <a:rPr lang="en-GB" dirty="0"/>
              <a:t> v </a:t>
            </a:r>
            <a:r>
              <a:rPr lang="en-GB" dirty="0" err="1"/>
              <a:t>maint</a:t>
            </a:r>
            <a:endParaRPr lang="en-GB" dirty="0"/>
          </a:p>
          <a:p>
            <a:r>
              <a:rPr lang="en-GB" dirty="0" err="1"/>
              <a:t>Hyblygrwydd</a:t>
            </a:r>
            <a:r>
              <a:rPr lang="en-GB" dirty="0"/>
              <a:t> v </a:t>
            </a:r>
            <a:r>
              <a:rPr lang="en-GB" dirty="0" err="1"/>
              <a:t>dewis</a:t>
            </a:r>
            <a:endParaRPr lang="en-GB" dirty="0"/>
          </a:p>
          <a:p>
            <a:r>
              <a:rPr lang="en-GB" dirty="0" err="1" smtClean="0"/>
              <a:t>Ychydig</a:t>
            </a:r>
            <a:r>
              <a:rPr lang="en-GB" dirty="0" smtClean="0"/>
              <a:t>/</a:t>
            </a:r>
            <a:r>
              <a:rPr lang="en-GB" dirty="0" err="1" smtClean="0"/>
              <a:t>aml</a:t>
            </a:r>
            <a:r>
              <a:rPr lang="en-GB" dirty="0" smtClean="0"/>
              <a:t> </a:t>
            </a:r>
            <a:r>
              <a:rPr lang="en-GB" dirty="0"/>
              <a:t>v </a:t>
            </a:r>
            <a:r>
              <a:rPr lang="en-GB" dirty="0" smtClean="0"/>
              <a:t>‘1 </a:t>
            </a:r>
            <a:r>
              <a:rPr lang="en-GB" dirty="0" err="1" smtClean="0"/>
              <a:t>fawr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5 math: </a:t>
            </a:r>
            <a:r>
              <a:rPr lang="en-GB" sz="2000" dirty="0" smtClean="0">
                <a:solidFill>
                  <a:schemeClr val="accent3">
                    <a:lumMod val="75000"/>
                  </a:schemeClr>
                </a:solidFill>
              </a:rPr>
              <a:t>U/AAL/</a:t>
            </a:r>
            <a:r>
              <a:rPr lang="en-GB" sz="2000" dirty="0" err="1" smtClean="0">
                <a:solidFill>
                  <a:schemeClr val="accent3">
                    <a:lumMod val="75000"/>
                  </a:schemeClr>
                </a:solidFill>
              </a:rPr>
              <a:t>Pwl</a:t>
            </a:r>
            <a:r>
              <a:rPr lang="en-GB" sz="2000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en-GB" sz="2000" dirty="0" err="1" smtClean="0">
                <a:solidFill>
                  <a:schemeClr val="accent3">
                    <a:lumMod val="75000"/>
                  </a:schemeClr>
                </a:solidFill>
              </a:rPr>
              <a:t>HspF</a:t>
            </a:r>
            <a:r>
              <a:rPr lang="en-GB" sz="2000" dirty="0" smtClean="0">
                <a:solidFill>
                  <a:schemeClr val="accent3">
                    <a:lumMod val="75000"/>
                  </a:schemeClr>
                </a:solidFill>
              </a:rPr>
              <a:t>/A</a:t>
            </a:r>
            <a:endParaRPr lang="en-GB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 err="1"/>
              <a:t>Trin</a:t>
            </a:r>
            <a:r>
              <a:rPr lang="en-GB" dirty="0"/>
              <a:t> </a:t>
            </a:r>
            <a:r>
              <a:rPr lang="en-GB" dirty="0" err="1"/>
              <a:t>gwrthod</a:t>
            </a:r>
            <a:endParaRPr lang="en-GB" dirty="0"/>
          </a:p>
          <a:p>
            <a:r>
              <a:rPr lang="en-GB" dirty="0" err="1"/>
              <a:t>Dysgu'r</a:t>
            </a:r>
            <a:r>
              <a:rPr lang="en-GB" dirty="0"/>
              <a:t> </a:t>
            </a:r>
            <a:r>
              <a:rPr lang="en-GB" dirty="0" err="1"/>
              <a:t>grefft</a:t>
            </a:r>
            <a:endParaRPr lang="en-GB" dirty="0"/>
          </a:p>
          <a:p>
            <a:r>
              <a:rPr lang="en-GB" dirty="0" err="1" smtClean="0"/>
              <a:t>Dysgu</a:t>
            </a:r>
            <a:r>
              <a:rPr lang="en-GB" dirty="0" smtClean="0"/>
              <a:t> Pareto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Quality v quantity</a:t>
            </a:r>
          </a:p>
          <a:p>
            <a:r>
              <a:rPr lang="en-GB" dirty="0" smtClean="0"/>
              <a:t>Flexibility v preference</a:t>
            </a:r>
          </a:p>
          <a:p>
            <a:r>
              <a:rPr lang="en-GB" dirty="0" smtClean="0"/>
              <a:t>Little/often v big bang</a:t>
            </a:r>
          </a:p>
          <a:p>
            <a:r>
              <a:rPr lang="en-GB" dirty="0" smtClean="0"/>
              <a:t>5 types: </a:t>
            </a:r>
            <a:r>
              <a:rPr lang="en-GB" sz="2000" dirty="0" smtClean="0">
                <a:solidFill>
                  <a:schemeClr val="accent3">
                    <a:lumMod val="75000"/>
                  </a:schemeClr>
                </a:solidFill>
              </a:rPr>
              <a:t>D/LA/Pool/Spec/A</a:t>
            </a:r>
          </a:p>
          <a:p>
            <a:r>
              <a:rPr lang="en-GB" dirty="0" smtClean="0"/>
              <a:t>Handling rejection </a:t>
            </a:r>
          </a:p>
          <a:p>
            <a:r>
              <a:rPr lang="en-GB" dirty="0" smtClean="0"/>
              <a:t>Learning the art </a:t>
            </a:r>
          </a:p>
          <a:p>
            <a:r>
              <a:rPr lang="en-GB" dirty="0" smtClean="0"/>
              <a:t>Learning Pareto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59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002060"/>
                </a:solidFill>
              </a:rPr>
              <a:t>Eich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cymysgedd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marchnata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471" y="1417638"/>
            <a:ext cx="4201058" cy="4201058"/>
          </a:xfrm>
        </p:spPr>
      </p:pic>
      <p:sp>
        <p:nvSpPr>
          <p:cNvPr id="3" name="TextBox 2"/>
          <p:cNvSpPr txBox="1"/>
          <p:nvPr/>
        </p:nvSpPr>
        <p:spPr>
          <a:xfrm>
            <a:off x="5162041" y="2373879"/>
            <a:ext cx="64807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Lle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90810" y="2373879"/>
            <a:ext cx="864096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£ </a:t>
            </a:r>
            <a:r>
              <a:rPr lang="en-GB" sz="2000" dirty="0" err="1" smtClean="0">
                <a:solidFill>
                  <a:schemeClr val="bg1"/>
                </a:solidFill>
              </a:rPr>
              <a:t>Pris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12425" y="4374396"/>
            <a:ext cx="122560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Hyrwyddo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905506" y="4374396"/>
            <a:ext cx="119954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Cynnyrch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2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Your marketing mix 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556792"/>
            <a:ext cx="4057042" cy="4057042"/>
          </a:xfrm>
        </p:spPr>
      </p:pic>
    </p:spTree>
    <p:extLst>
      <p:ext uri="{BB962C8B-B14F-4D97-AF65-F5344CB8AC3E}">
        <p14:creationId xmlns:p14="http://schemas.microsoft.com/office/powerpoint/2010/main" val="122635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err="1" smtClean="0">
                <a:solidFill>
                  <a:srgbClr val="002060"/>
                </a:solidFill>
              </a:rPr>
              <a:t>Ffindio</a:t>
            </a:r>
            <a:r>
              <a:rPr lang="en-GB" sz="3200" dirty="0" smtClean="0">
                <a:solidFill>
                  <a:srgbClr val="002060"/>
                </a:solidFill>
              </a:rPr>
              <a:t> </a:t>
            </a:r>
            <a:r>
              <a:rPr lang="en-GB" sz="3200" dirty="0" err="1" smtClean="0">
                <a:solidFill>
                  <a:srgbClr val="002060"/>
                </a:solidFill>
              </a:rPr>
              <a:t>swyddi</a:t>
            </a:r>
            <a:r>
              <a:rPr lang="en-GB" sz="3200" dirty="0" smtClean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gwag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smtClean="0">
                <a:solidFill>
                  <a:srgbClr val="002060"/>
                </a:solidFill>
              </a:rPr>
              <a:t>     Finding </a:t>
            </a:r>
            <a:r>
              <a:rPr lang="en-GB" sz="3200" dirty="0">
                <a:solidFill>
                  <a:srgbClr val="002060"/>
                </a:solidFill>
              </a:rPr>
              <a:t>vacancies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Awdurdodau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*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 err="1" smtClean="0"/>
              <a:t>Cydweithr</a:t>
            </a:r>
            <a:r>
              <a:rPr lang="en-GB" dirty="0" smtClean="0"/>
              <a:t>.&amp; </a:t>
            </a:r>
            <a:r>
              <a:rPr lang="en-GB" dirty="0" err="1" smtClean="0"/>
              <a:t>Phartner</a:t>
            </a:r>
            <a:r>
              <a:rPr lang="en-GB" dirty="0" smtClean="0"/>
              <a:t>. 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E-Teach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 ***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sz="2600" dirty="0" err="1" smtClean="0"/>
              <a:t>Asiantaethau</a:t>
            </a:r>
            <a:r>
              <a:rPr lang="en-GB" sz="2600" dirty="0" smtClean="0"/>
              <a:t> &amp; </a:t>
            </a:r>
            <a:r>
              <a:rPr lang="en-GB" sz="2600" dirty="0" err="1" smtClean="0"/>
              <a:t>Chyflenwi</a:t>
            </a:r>
            <a:endParaRPr lang="en-GB" sz="2600" dirty="0"/>
          </a:p>
          <a:p>
            <a:r>
              <a:rPr lang="en-GB" dirty="0" err="1">
                <a:hlinkClick r:id="rId3"/>
              </a:rPr>
              <a:t>Safleoedd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Swyddi</a:t>
            </a:r>
            <a:endParaRPr lang="en-GB" dirty="0"/>
          </a:p>
          <a:p>
            <a:r>
              <a:rPr lang="en-GB" dirty="0" err="1"/>
              <a:t>Rhwydwaith</a:t>
            </a:r>
            <a:r>
              <a:rPr lang="en-GB" dirty="0"/>
              <a:t> / </a:t>
            </a:r>
            <a:r>
              <a:rPr lang="en-GB" dirty="0" err="1" smtClean="0"/>
              <a:t>WoM</a:t>
            </a:r>
            <a:endParaRPr lang="en-GB" dirty="0" smtClean="0"/>
          </a:p>
          <a:p>
            <a:r>
              <a:rPr lang="en-GB" dirty="0" smtClean="0"/>
              <a:t>Times / Guardian</a:t>
            </a:r>
            <a:endParaRPr lang="en-GB" sz="22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sz="2600" dirty="0" smtClean="0"/>
              <a:t>FRA19 </a:t>
            </a:r>
            <a:endParaRPr lang="en-GB" sz="2600" dirty="0"/>
          </a:p>
          <a:p>
            <a:r>
              <a:rPr lang="en-GB" dirty="0" err="1" smtClean="0">
                <a:solidFill>
                  <a:schemeClr val="accent3">
                    <a:lumMod val="75000"/>
                  </a:schemeClr>
                </a:solidFill>
              </a:rPr>
              <a:t>restr-Ebost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Local authorities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*</a:t>
            </a:r>
          </a:p>
          <a:p>
            <a:r>
              <a:rPr lang="en-GB" dirty="0" smtClean="0"/>
              <a:t>Collab. &amp; Partnerships </a:t>
            </a:r>
          </a:p>
          <a:p>
            <a:r>
              <a:rPr lang="en-GB" dirty="0" smtClean="0"/>
              <a:t>Individual Schools </a:t>
            </a:r>
            <a:endParaRPr lang="en-GB" dirty="0" smtClean="0"/>
          </a:p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E-Teach 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***</a:t>
            </a:r>
          </a:p>
          <a:p>
            <a:r>
              <a:rPr lang="en-GB" dirty="0" smtClean="0"/>
              <a:t>Agencies &amp; supply</a:t>
            </a:r>
          </a:p>
          <a:p>
            <a:r>
              <a:rPr lang="en-GB" dirty="0" smtClean="0">
                <a:hlinkClick r:id="rId4"/>
              </a:rPr>
              <a:t>Job Sites </a:t>
            </a:r>
            <a:endParaRPr lang="en-GB" dirty="0" smtClean="0"/>
          </a:p>
          <a:p>
            <a:r>
              <a:rPr lang="en-GB" dirty="0" smtClean="0"/>
              <a:t>Network / </a:t>
            </a:r>
            <a:r>
              <a:rPr lang="en-GB" dirty="0" err="1" smtClean="0"/>
              <a:t>WoM</a:t>
            </a:r>
            <a:r>
              <a:rPr lang="en-GB" dirty="0" smtClean="0"/>
              <a:t> </a:t>
            </a:r>
          </a:p>
          <a:p>
            <a:r>
              <a:rPr lang="en-GB" dirty="0" smtClean="0"/>
              <a:t>Times / Guardian</a:t>
            </a:r>
            <a:endParaRPr lang="en-GB" sz="22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sz="2600" dirty="0" smtClean="0"/>
              <a:t>TRF19 </a:t>
            </a:r>
          </a:p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 E-list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80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6606" y="1094472"/>
            <a:ext cx="9070786" cy="57235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116632"/>
            <a:ext cx="8229600" cy="11430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rgbClr val="7030A0"/>
                </a:solidFill>
              </a:rPr>
              <a:t>     </a:t>
            </a:r>
            <a:r>
              <a:rPr lang="en-GB" dirty="0" err="1" smtClean="0">
                <a:solidFill>
                  <a:srgbClr val="7030A0"/>
                </a:solidFill>
              </a:rPr>
              <a:t>Adroddiad</a:t>
            </a:r>
            <a:r>
              <a:rPr lang="en-GB" dirty="0" smtClean="0">
                <a:solidFill>
                  <a:srgbClr val="7030A0"/>
                </a:solidFill>
              </a:rPr>
              <a:t>          Report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606" y="1094472"/>
            <a:ext cx="907078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6249" y="410740"/>
            <a:ext cx="1231499" cy="55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3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227359"/>
              </p:ext>
            </p:extLst>
          </p:nvPr>
        </p:nvGraphicFramePr>
        <p:xfrm>
          <a:off x="611560" y="2060848"/>
          <a:ext cx="7992888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Recriwtio addysgu: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Asiantaethau a Chyflenwi</a:t>
                      </a:r>
                      <a:endParaRPr lang="en-GB" sz="66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2060"/>
                          </a:solidFill>
                        </a:rPr>
                        <a:t>Teaching Recruitment: Agencies &amp; Supply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91519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rgbClr val="002060"/>
                </a:solidFill>
              </a:rPr>
              <a:t> </a:t>
            </a:r>
            <a:r>
              <a:rPr lang="en-GB" sz="4000" dirty="0" err="1" smtClean="0">
                <a:solidFill>
                  <a:srgbClr val="002060"/>
                </a:solidFill>
              </a:rPr>
              <a:t>Asiantaethau</a:t>
            </a:r>
            <a:r>
              <a:rPr lang="en-GB" sz="4000" dirty="0" smtClean="0">
                <a:solidFill>
                  <a:srgbClr val="002060"/>
                </a:solidFill>
              </a:rPr>
              <a:t>           Agencies 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Farchnad</a:t>
            </a:r>
            <a:r>
              <a:rPr lang="en-GB" dirty="0" smtClean="0"/>
              <a:t> </a:t>
            </a:r>
            <a:r>
              <a:rPr lang="en-GB" dirty="0" err="1"/>
              <a:t>Iach</a:t>
            </a:r>
            <a:r>
              <a:rPr lang="en-GB" dirty="0"/>
              <a:t> </a:t>
            </a:r>
            <a:r>
              <a:rPr lang="en-GB" dirty="0" smtClean="0"/>
              <a:t>50+ 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WG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byr</a:t>
            </a:r>
            <a:endParaRPr lang="en-GB" dirty="0"/>
          </a:p>
          <a:p>
            <a:r>
              <a:rPr lang="en-GB" dirty="0" err="1"/>
              <a:t>Hir-dymor</a:t>
            </a:r>
            <a:endParaRPr lang="en-GB" dirty="0"/>
          </a:p>
          <a:p>
            <a:r>
              <a:rPr lang="en-GB" dirty="0" err="1" smtClean="0"/>
              <a:t>Amrywio'n</a:t>
            </a:r>
            <a:r>
              <a:rPr lang="en-GB" dirty="0" smtClean="0"/>
              <a:t> </a:t>
            </a:r>
            <a:r>
              <a:rPr lang="en-GB" dirty="0" err="1"/>
              <a:t>sylweddol</a:t>
            </a:r>
            <a:endParaRPr lang="en-GB" dirty="0"/>
          </a:p>
          <a:p>
            <a:r>
              <a:rPr lang="en-GB" b="1" dirty="0" err="1" smtClean="0"/>
              <a:t>Eich</a:t>
            </a:r>
            <a:r>
              <a:rPr lang="en-GB" b="1" dirty="0" smtClean="0"/>
              <a:t> </a:t>
            </a:r>
            <a:r>
              <a:rPr lang="en-GB" b="1" dirty="0" err="1"/>
              <a:t>meini</a:t>
            </a:r>
            <a:r>
              <a:rPr lang="en-GB" b="1" dirty="0"/>
              <a:t> </a:t>
            </a:r>
            <a:r>
              <a:rPr lang="en-GB" b="1" dirty="0" err="1"/>
              <a:t>prawf</a:t>
            </a:r>
            <a:endParaRPr lang="en-GB" b="1" dirty="0"/>
          </a:p>
          <a:p>
            <a:r>
              <a:rPr lang="en-GB" i="1" dirty="0"/>
              <a:t>Caveat Emptor … </a:t>
            </a:r>
          </a:p>
          <a:p>
            <a:r>
              <a:rPr lang="en-GB" dirty="0" err="1" smtClean="0"/>
              <a:t>Cyflenwad</a:t>
            </a:r>
            <a:endParaRPr lang="en-GB" dirty="0" smtClean="0"/>
          </a:p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dramor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244280" cy="398904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Healthy market 50+ 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WG</a:t>
            </a:r>
          </a:p>
          <a:p>
            <a:r>
              <a:rPr lang="en-GB" dirty="0" smtClean="0"/>
              <a:t>Short-term </a:t>
            </a:r>
          </a:p>
          <a:p>
            <a:r>
              <a:rPr lang="en-GB" dirty="0" smtClean="0"/>
              <a:t>Long-term</a:t>
            </a:r>
          </a:p>
          <a:p>
            <a:r>
              <a:rPr lang="en-GB" dirty="0" smtClean="0"/>
              <a:t>Vary significantly</a:t>
            </a:r>
          </a:p>
          <a:p>
            <a:r>
              <a:rPr lang="en-GB" b="1" dirty="0" smtClean="0"/>
              <a:t>Your criteria </a:t>
            </a:r>
          </a:p>
          <a:p>
            <a:r>
              <a:rPr lang="en-GB" i="1" dirty="0" smtClean="0"/>
              <a:t>Caveat Emptor … </a:t>
            </a:r>
          </a:p>
          <a:p>
            <a:r>
              <a:rPr lang="en-GB" dirty="0" smtClean="0"/>
              <a:t>Supply  </a:t>
            </a:r>
          </a:p>
          <a:p>
            <a:r>
              <a:rPr lang="en-GB" dirty="0" smtClean="0"/>
              <a:t>Working abroad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67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 smtClean="0">
                <a:solidFill>
                  <a:srgbClr val="002060"/>
                </a:solidFill>
              </a:rPr>
              <a:t>Marchnad</a:t>
            </a:r>
            <a:r>
              <a:rPr lang="en-GB" sz="3200" dirty="0" smtClean="0">
                <a:solidFill>
                  <a:srgbClr val="002060"/>
                </a:solidFill>
              </a:rPr>
              <a:t> </a:t>
            </a:r>
            <a:r>
              <a:rPr lang="en-GB" sz="3200" dirty="0" err="1" smtClean="0">
                <a:solidFill>
                  <a:srgbClr val="002060"/>
                </a:solidFill>
              </a:rPr>
              <a:t>Asiantaeth</a:t>
            </a:r>
            <a:r>
              <a:rPr lang="en-GB" sz="3200" dirty="0" smtClean="0">
                <a:solidFill>
                  <a:srgbClr val="002060"/>
                </a:solidFill>
              </a:rPr>
              <a:t>      Agency market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Parhaol</a:t>
            </a:r>
            <a:r>
              <a:rPr lang="en-GB" dirty="0"/>
              <a:t> - </a:t>
            </a:r>
            <a:r>
              <a:rPr lang="en-GB" dirty="0" err="1"/>
              <a:t>Cyflenwad</a:t>
            </a:r>
            <a:endParaRPr lang="en-GB" dirty="0"/>
          </a:p>
          <a:p>
            <a:r>
              <a:rPr lang="en-GB" dirty="0" err="1" smtClean="0"/>
              <a:t>Amlwladol</a:t>
            </a:r>
            <a:r>
              <a:rPr lang="en-GB" dirty="0" smtClean="0"/>
              <a:t> </a:t>
            </a:r>
            <a:r>
              <a:rPr lang="en-GB" dirty="0"/>
              <a:t>- </a:t>
            </a:r>
            <a:r>
              <a:rPr lang="en-GB" dirty="0" err="1"/>
              <a:t>Lleol</a:t>
            </a:r>
            <a:endParaRPr lang="en-GB" dirty="0"/>
          </a:p>
          <a:p>
            <a:r>
              <a:rPr lang="en-GB" dirty="0" err="1"/>
              <a:t>Generig</a:t>
            </a:r>
            <a:r>
              <a:rPr lang="en-GB" dirty="0"/>
              <a:t> - Niche</a:t>
            </a:r>
          </a:p>
          <a:p>
            <a:r>
              <a:rPr lang="en-GB" dirty="0" err="1"/>
              <a:t>Cymraeg</a:t>
            </a:r>
            <a:endParaRPr lang="en-GB" dirty="0"/>
          </a:p>
          <a:p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rolau</a:t>
            </a:r>
            <a:endParaRPr lang="en-GB" dirty="0"/>
          </a:p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endParaRPr lang="en-GB" dirty="0"/>
          </a:p>
          <a:p>
            <a:r>
              <a:rPr lang="en-GB" dirty="0" smtClean="0"/>
              <a:t>T&amp;C </a:t>
            </a:r>
            <a:r>
              <a:rPr lang="en-GB" dirty="0" err="1" smtClean="0"/>
              <a:t>benodol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i="1" dirty="0" smtClean="0"/>
              <a:t>£ </a:t>
            </a:r>
            <a:r>
              <a:rPr lang="en-GB" i="1" dirty="0" err="1"/>
              <a:t>sylfaenol</a:t>
            </a:r>
            <a:r>
              <a:rPr lang="en-GB" i="1" dirty="0"/>
              <a:t> V </a:t>
            </a:r>
            <a:r>
              <a:rPr lang="en-GB" i="1" dirty="0" err="1" smtClean="0"/>
              <a:t>eraill</a:t>
            </a:r>
            <a:endParaRPr lang="en-GB" i="1" dirty="0"/>
          </a:p>
          <a:p>
            <a:r>
              <a:rPr lang="en-GB" dirty="0" err="1"/>
              <a:t>Enw</a:t>
            </a:r>
            <a:r>
              <a:rPr lang="en-GB" dirty="0"/>
              <a:t> da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Permanent – Supply</a:t>
            </a:r>
          </a:p>
          <a:p>
            <a:r>
              <a:rPr lang="en-GB" dirty="0" smtClean="0"/>
              <a:t>Multinational - Local </a:t>
            </a:r>
          </a:p>
          <a:p>
            <a:r>
              <a:rPr lang="en-GB" dirty="0" smtClean="0"/>
              <a:t>Generic - Niche</a:t>
            </a:r>
          </a:p>
          <a:p>
            <a:r>
              <a:rPr lang="en-GB" dirty="0" err="1" smtClean="0"/>
              <a:t>Cymraeg</a:t>
            </a:r>
            <a:r>
              <a:rPr lang="en-GB" dirty="0" smtClean="0"/>
              <a:t> </a:t>
            </a:r>
          </a:p>
          <a:p>
            <a:r>
              <a:rPr lang="en-GB" dirty="0" smtClean="0"/>
              <a:t>Range of roles</a:t>
            </a:r>
          </a:p>
          <a:p>
            <a:r>
              <a:rPr lang="en-GB" dirty="0" smtClean="0"/>
              <a:t>Schools coverage</a:t>
            </a:r>
          </a:p>
          <a:p>
            <a:r>
              <a:rPr lang="en-GB" dirty="0" smtClean="0"/>
              <a:t>Particular T&amp;Cs</a:t>
            </a:r>
          </a:p>
          <a:p>
            <a:r>
              <a:rPr lang="en-GB" i="1" dirty="0" smtClean="0"/>
              <a:t>Basic £ V other</a:t>
            </a:r>
          </a:p>
          <a:p>
            <a:r>
              <a:rPr lang="en-GB" dirty="0" smtClean="0"/>
              <a:t>Reputation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55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7200" b="1" dirty="0" smtClean="0">
                <a:solidFill>
                  <a:srgbClr val="002060"/>
                </a:solidFill>
              </a:rPr>
              <a:t>+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  <a:r>
              <a:rPr lang="en-GB" sz="6000" dirty="0" smtClean="0">
                <a:solidFill>
                  <a:srgbClr val="002060"/>
                </a:solidFill>
              </a:rPr>
              <a:t>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/>
          </a:bodyPr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datblygu</a:t>
            </a:r>
            <a:endParaRPr lang="en-GB" dirty="0"/>
          </a:p>
          <a:p>
            <a:r>
              <a:rPr lang="en-GB" dirty="0" err="1"/>
              <a:t>Dewisiadau</a:t>
            </a:r>
            <a:r>
              <a:rPr lang="en-GB" dirty="0"/>
              <a:t> </a:t>
            </a:r>
            <a:r>
              <a:rPr lang="en-GB" dirty="0" err="1"/>
              <a:t>ymchwilio</a:t>
            </a:r>
            <a:endParaRPr lang="en-GB" dirty="0"/>
          </a:p>
          <a:p>
            <a:r>
              <a:rPr lang="en-GB" dirty="0" err="1" smtClean="0"/>
              <a:t>Amrediad</a:t>
            </a:r>
            <a:r>
              <a:rPr lang="en-GB" dirty="0" smtClean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ceisiadau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endParaRPr lang="en-GB" dirty="0"/>
          </a:p>
          <a:p>
            <a:r>
              <a:rPr lang="en-GB" dirty="0" err="1"/>
              <a:t>Rhwydwaith</a:t>
            </a:r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bleserus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Chi GALLI </a:t>
            </a:r>
            <a:r>
              <a:rPr lang="en-GB" dirty="0" err="1" smtClean="0"/>
              <a:t>galw’r</a:t>
            </a:r>
            <a:r>
              <a:rPr lang="en-GB" dirty="0" smtClean="0"/>
              <a:t> </a:t>
            </a:r>
            <a:r>
              <a:rPr lang="en-GB" dirty="0" err="1" smtClean="0"/>
              <a:t>trefn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Development phase</a:t>
            </a:r>
          </a:p>
          <a:p>
            <a:r>
              <a:rPr lang="en-GB" dirty="0" smtClean="0"/>
              <a:t>Researching choices</a:t>
            </a:r>
          </a:p>
          <a:p>
            <a:r>
              <a:rPr lang="en-GB" dirty="0" smtClean="0"/>
              <a:t>Range in future applications</a:t>
            </a:r>
          </a:p>
          <a:p>
            <a:r>
              <a:rPr lang="en-GB" dirty="0" smtClean="0"/>
              <a:t>Network </a:t>
            </a:r>
          </a:p>
          <a:p>
            <a:r>
              <a:rPr lang="en-GB" dirty="0" smtClean="0"/>
              <a:t>Can be really enjoyable</a:t>
            </a:r>
          </a:p>
          <a:p>
            <a:r>
              <a:rPr lang="en-GB" dirty="0" smtClean="0"/>
              <a:t>You CAN call the shots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68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6578"/>
            <a:ext cx="8229600" cy="861060"/>
          </a:xfrm>
        </p:spPr>
        <p:txBody>
          <a:bodyPr>
            <a:normAutofit/>
          </a:bodyPr>
          <a:lstStyle/>
          <a:p>
            <a:r>
              <a:rPr lang="en-GB" sz="4600" b="1" dirty="0" smtClean="0">
                <a:solidFill>
                  <a:schemeClr val="accent3">
                    <a:lumMod val="75000"/>
                  </a:schemeClr>
                </a:solidFill>
              </a:rPr>
              <a:t>NASUWT</a:t>
            </a:r>
            <a:endParaRPr lang="en-GB" sz="4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56578"/>
            <a:ext cx="2016224" cy="1000214"/>
          </a:xfrm>
          <a:prstGeom prst="rect">
            <a:avLst/>
          </a:prstGeom>
          <a:noFill/>
        </p:spPr>
      </p:pic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56578"/>
            <a:ext cx="1872208" cy="1000214"/>
          </a:xfrm>
          <a:prstGeom prst="rect">
            <a:avLst/>
          </a:prstGeom>
          <a:noFill/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192490"/>
              </p:ext>
            </p:extLst>
          </p:nvPr>
        </p:nvGraphicFramePr>
        <p:xfrm>
          <a:off x="755576" y="1628799"/>
          <a:ext cx="7488832" cy="316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8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88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411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9980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Rhan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Section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</a:rPr>
                        <a:t>Dolen</a:t>
                      </a:r>
                      <a:r>
                        <a:rPr lang="en-GB" sz="2000" dirty="0" smtClean="0">
                          <a:effectLst/>
                        </a:rPr>
                        <a:t> </a:t>
                      </a:r>
                      <a:r>
                        <a:rPr lang="en-GB" sz="2000" dirty="0">
                          <a:effectLst/>
                        </a:rPr>
                        <a:t>/ Link: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Adre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Splash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3"/>
                        </a:rPr>
                        <a:t>https://</a:t>
                      </a:r>
                      <a:r>
                        <a:rPr lang="en-GB" sz="1200" dirty="0" smtClean="0">
                          <a:effectLst/>
                          <a:hlinkClick r:id="rId3"/>
                        </a:rPr>
                        <a:t>www.nasuwt.org.uk/advice/wales.html</a:t>
                      </a:r>
                      <a:r>
                        <a:rPr lang="en-GB" sz="1200" dirty="0" smtClean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Cyflenwad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Supply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4"/>
                        </a:rPr>
                        <a:t>https://</a:t>
                      </a:r>
                      <a:r>
                        <a:rPr lang="en-GB" sz="1200" dirty="0" smtClean="0">
                          <a:effectLst/>
                          <a:hlinkClick r:id="rId4"/>
                        </a:rPr>
                        <a:t>www.nasuwt.org.uk/advice/supply-teacher.html</a:t>
                      </a:r>
                      <a:r>
                        <a:rPr lang="en-GB" sz="1200" dirty="0" smtClean="0">
                          <a:effectLst/>
                        </a:rPr>
                        <a:t>  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696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Arolwg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Survey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5"/>
                        </a:rPr>
                        <a:t>https://</a:t>
                      </a:r>
                      <a:r>
                        <a:rPr lang="en-GB" sz="1200" dirty="0" smtClean="0">
                          <a:effectLst/>
                          <a:hlinkClick r:id="rId5"/>
                        </a:rPr>
                        <a:t>www.nasuwt.org.uk/uploads/assets/uploaded/e7d27137-a3cb-4db8-ae6d1c34024d344a.pdf</a:t>
                      </a:r>
                      <a:r>
                        <a:rPr lang="en-GB" sz="1200" dirty="0" smtClean="0">
                          <a:effectLst/>
                        </a:rPr>
                        <a:t>  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BEA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 dirty="0">
                          <a:effectLst/>
                        </a:rPr>
                        <a:t>RYA</a:t>
                      </a:r>
                      <a:endParaRPr lang="en-GB" sz="2000" i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6"/>
                        </a:rPr>
                        <a:t>http://www.supplyadvisor.co.uk</a:t>
                      </a:r>
                      <a:r>
                        <a:rPr lang="en-GB" sz="1200" dirty="0" smtClean="0">
                          <a:effectLst/>
                          <a:hlinkClick r:id="rId6"/>
                        </a:rPr>
                        <a:t>/</a:t>
                      </a:r>
                      <a:r>
                        <a:rPr lang="en-GB" sz="1200" dirty="0" smtClean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384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648379"/>
              </p:ext>
            </p:extLst>
          </p:nvPr>
        </p:nvGraphicFramePr>
        <p:xfrm>
          <a:off x="611560" y="2060848"/>
          <a:ext cx="8280919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87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26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95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8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Ffair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8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Recriwtio Addysgu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i="1" dirty="0" smtClean="0">
                          <a:solidFill>
                            <a:srgbClr val="002060"/>
                          </a:solidFill>
                        </a:rPr>
                        <a:t>Teaching Recruitment Fair </a:t>
                      </a:r>
                      <a:endParaRPr lang="en-GB" sz="54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33806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800" dirty="0" smtClean="0">
                <a:solidFill>
                  <a:srgbClr val="002060"/>
                </a:solidFill>
              </a:rPr>
              <a:t>     </a:t>
            </a:r>
            <a:r>
              <a:rPr lang="en-GB" sz="3800" dirty="0" err="1" smtClean="0">
                <a:solidFill>
                  <a:srgbClr val="002060"/>
                </a:solidFill>
              </a:rPr>
              <a:t>Crynodeb</a:t>
            </a:r>
            <a:r>
              <a:rPr lang="en-GB" sz="3800" dirty="0" smtClean="0">
                <a:solidFill>
                  <a:srgbClr val="002060"/>
                </a:solidFill>
              </a:rPr>
              <a:t>:               Summary: </a:t>
            </a:r>
            <a:endParaRPr lang="en-GB" sz="3800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Unig</a:t>
            </a:r>
            <a:r>
              <a:rPr lang="en-GB" dirty="0" smtClean="0"/>
              <a:t> </a:t>
            </a:r>
            <a:r>
              <a:rPr lang="en-GB" dirty="0" err="1" smtClean="0"/>
              <a:t>Ffair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drefnu</a:t>
            </a:r>
            <a:endParaRPr lang="en-GB" dirty="0"/>
          </a:p>
          <a:p>
            <a:r>
              <a:rPr lang="en-GB" dirty="0"/>
              <a:t>c </a:t>
            </a:r>
            <a:r>
              <a:rPr lang="en-GB" dirty="0" smtClean="0"/>
              <a:t>200 </a:t>
            </a:r>
            <a:r>
              <a:rPr lang="en-GB" dirty="0"/>
              <a:t>o </a:t>
            </a:r>
            <a:r>
              <a:rPr lang="en-GB" dirty="0" err="1" smtClean="0"/>
              <a:t>oriau-dyn</a:t>
            </a:r>
            <a:endParaRPr lang="en-GB" dirty="0"/>
          </a:p>
          <a:p>
            <a:r>
              <a:rPr lang="en-GB" dirty="0" smtClean="0"/>
              <a:t>350 </a:t>
            </a:r>
            <a:r>
              <a:rPr lang="en-GB" dirty="0"/>
              <a:t>o </a:t>
            </a:r>
            <a:r>
              <a:rPr lang="en-GB" dirty="0" err="1"/>
              <a:t>fyfyrwyr</a:t>
            </a:r>
            <a:r>
              <a:rPr lang="en-GB" dirty="0"/>
              <a:t> </a:t>
            </a:r>
            <a:r>
              <a:rPr lang="en-GB" dirty="0" smtClean="0"/>
              <a:t>HCA</a:t>
            </a:r>
            <a:endParaRPr lang="en-GB" dirty="0"/>
          </a:p>
          <a:p>
            <a:r>
              <a:rPr lang="en-GB" dirty="0"/>
              <a:t>35 o </a:t>
            </a:r>
            <a:r>
              <a:rPr lang="en-GB" dirty="0" err="1"/>
              <a:t>arddangoswyr</a:t>
            </a:r>
            <a:endParaRPr lang="en-GB" dirty="0"/>
          </a:p>
          <a:p>
            <a:r>
              <a:rPr lang="en-GB" dirty="0" err="1" smtClean="0"/>
              <a:t>Uniong</a:t>
            </a:r>
            <a:r>
              <a:rPr lang="en-GB" dirty="0" smtClean="0"/>
              <a:t>/</a:t>
            </a:r>
            <a:r>
              <a:rPr lang="en-GB" dirty="0" err="1" smtClean="0"/>
              <a:t>Asiant</a:t>
            </a:r>
            <a:r>
              <a:rPr lang="en-GB" dirty="0" smtClean="0"/>
              <a:t>.+ 3ddP</a:t>
            </a:r>
            <a:endParaRPr lang="en-GB" dirty="0"/>
          </a:p>
          <a:p>
            <a:r>
              <a:rPr lang="en-GB" dirty="0"/>
              <a:t>3 </a:t>
            </a:r>
            <a:r>
              <a:rPr lang="en-GB" dirty="0" err="1"/>
              <a:t>darlith</a:t>
            </a:r>
            <a:r>
              <a:rPr lang="en-GB" dirty="0"/>
              <a:t> -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apwyntiad</a:t>
            </a:r>
            <a:r>
              <a:rPr lang="en-GB" i="1" dirty="0"/>
              <a:t> </a:t>
            </a:r>
            <a:r>
              <a:rPr lang="en-GB" i="1" dirty="0" err="1"/>
              <a:t>addysgu</a:t>
            </a:r>
            <a:r>
              <a:rPr lang="en-GB" i="1" dirty="0"/>
              <a:t> </a:t>
            </a:r>
            <a:r>
              <a:rPr lang="en-GB" i="1" dirty="0" smtClean="0"/>
              <a:t>1af </a:t>
            </a:r>
            <a:endParaRPr lang="en-GB" i="1" dirty="0"/>
          </a:p>
          <a:p>
            <a:r>
              <a:rPr lang="en-GB" dirty="0"/>
              <a:t>EICH </a:t>
            </a:r>
            <a:r>
              <a:rPr lang="en-GB" dirty="0" smtClean="0"/>
              <a:t>CYFLE CHI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Only Fair we organise</a:t>
            </a:r>
          </a:p>
          <a:p>
            <a:r>
              <a:rPr lang="en-GB" dirty="0" smtClean="0"/>
              <a:t>c 200 man-hours</a:t>
            </a:r>
          </a:p>
          <a:p>
            <a:r>
              <a:rPr lang="en-GB" dirty="0" smtClean="0"/>
              <a:t>350 ITT Students</a:t>
            </a:r>
          </a:p>
          <a:p>
            <a:r>
              <a:rPr lang="en-GB" dirty="0" smtClean="0"/>
              <a:t>35 exhibitors</a:t>
            </a:r>
          </a:p>
          <a:p>
            <a:r>
              <a:rPr lang="en-GB" dirty="0" smtClean="0"/>
              <a:t>Direct/Agency &amp; 3rdP</a:t>
            </a:r>
          </a:p>
          <a:p>
            <a:r>
              <a:rPr lang="en-GB" dirty="0" smtClean="0"/>
              <a:t>3 lectures – </a:t>
            </a:r>
            <a:r>
              <a:rPr lang="en-GB" i="1" dirty="0" smtClean="0"/>
              <a:t>your 1</a:t>
            </a:r>
            <a:r>
              <a:rPr lang="en-GB" i="1" baseline="30000" dirty="0" smtClean="0"/>
              <a:t>st</a:t>
            </a:r>
            <a:r>
              <a:rPr lang="en-GB" i="1" dirty="0" smtClean="0"/>
              <a:t> teaching appointment </a:t>
            </a:r>
          </a:p>
          <a:p>
            <a:r>
              <a:rPr lang="en-GB" dirty="0" smtClean="0"/>
              <a:t>YOUR OPPORTUNITY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80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9120" cy="1143000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rgbClr val="002060"/>
                </a:solidFill>
              </a:rPr>
              <a:t>Ffair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>
                <a:solidFill>
                  <a:srgbClr val="002060"/>
                </a:solidFill>
              </a:rPr>
              <a:t>Addysgu</a:t>
            </a:r>
            <a:r>
              <a:rPr lang="en-GB" sz="3200" dirty="0">
                <a:solidFill>
                  <a:srgbClr val="002060"/>
                </a:solidFill>
              </a:rPr>
              <a:t> </a:t>
            </a:r>
            <a:r>
              <a:rPr lang="en-GB" sz="3200" dirty="0" err="1" smtClean="0">
                <a:solidFill>
                  <a:srgbClr val="002060"/>
                </a:solidFill>
              </a:rPr>
              <a:t>Dramor</a:t>
            </a:r>
            <a:r>
              <a:rPr lang="en-GB" sz="3200" dirty="0" smtClean="0">
                <a:solidFill>
                  <a:srgbClr val="002060"/>
                </a:solidFill>
              </a:rPr>
              <a:t>      Teaching Abroad Fair</a:t>
            </a:r>
            <a:endParaRPr lang="en-GB" sz="3200" dirty="0">
              <a:solidFill>
                <a:srgbClr val="00206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2815" y="3772644"/>
            <a:ext cx="1905000" cy="19050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642824"/>
            <a:ext cx="4038600" cy="201930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90" y="1628800"/>
            <a:ext cx="4583973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32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002060"/>
                </a:solidFill>
              </a:rPr>
              <a:t>Crynodeb</a:t>
            </a:r>
            <a:r>
              <a:rPr lang="en-GB" dirty="0" smtClean="0">
                <a:solidFill>
                  <a:srgbClr val="002060"/>
                </a:solidFill>
              </a:rPr>
              <a:t>   Summary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Trefnwch</a:t>
            </a:r>
            <a:endParaRPr lang="en-GB" dirty="0"/>
          </a:p>
          <a:p>
            <a:r>
              <a:rPr lang="en-GB" dirty="0" smtClean="0"/>
              <a:t>MEDDYLWCH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endParaRPr lang="en-GB" dirty="0"/>
          </a:p>
          <a:p>
            <a:r>
              <a:rPr lang="en-GB" dirty="0" err="1" smtClean="0"/>
              <a:t>Strategaeth,cynllun</a:t>
            </a:r>
            <a:r>
              <a:rPr lang="en-GB" dirty="0" smtClean="0"/>
              <a:t> </a:t>
            </a:r>
            <a:r>
              <a:rPr lang="en-GB" dirty="0" err="1"/>
              <a:t>gweithredu</a:t>
            </a:r>
            <a:endParaRPr lang="en-GB" dirty="0"/>
          </a:p>
          <a:p>
            <a:r>
              <a:rPr lang="en-GB" dirty="0"/>
              <a:t>Pareto</a:t>
            </a:r>
          </a:p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ffynonellau</a:t>
            </a:r>
            <a:endParaRPr lang="en-GB" dirty="0"/>
          </a:p>
          <a:p>
            <a:r>
              <a:rPr lang="en-GB" dirty="0"/>
              <a:t>3 </a:t>
            </a:r>
            <a:r>
              <a:rPr lang="en-GB" dirty="0" err="1"/>
              <a:t>grwp</a:t>
            </a:r>
            <a:r>
              <a:rPr lang="en-GB" dirty="0"/>
              <a:t>?</a:t>
            </a:r>
          </a:p>
          <a:p>
            <a:r>
              <a:rPr lang="en-GB" b="1" dirty="0"/>
              <a:t>100%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 smtClean="0"/>
              <a:t>unrhyw</a:t>
            </a:r>
            <a:r>
              <a:rPr lang="en-GB" b="1" dirty="0" smtClean="0"/>
              <a:t> </a:t>
            </a:r>
            <a:r>
              <a:rPr lang="en-GB" b="1" dirty="0" err="1"/>
              <a:t>gais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24428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Get organised</a:t>
            </a:r>
          </a:p>
          <a:p>
            <a:r>
              <a:rPr lang="en-GB" dirty="0" smtClean="0"/>
              <a:t>THINK before doing anything</a:t>
            </a:r>
          </a:p>
          <a:p>
            <a:r>
              <a:rPr lang="en-GB" dirty="0" smtClean="0"/>
              <a:t>Strategy – action plan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Pareto </a:t>
            </a:r>
          </a:p>
          <a:p>
            <a:r>
              <a:rPr lang="en-GB" dirty="0" smtClean="0"/>
              <a:t>Select your sources</a:t>
            </a:r>
          </a:p>
          <a:p>
            <a:r>
              <a:rPr lang="en-GB" dirty="0" smtClean="0"/>
              <a:t>3 groupings? </a:t>
            </a:r>
          </a:p>
          <a:p>
            <a:r>
              <a:rPr lang="en-GB" b="1" dirty="0" smtClean="0"/>
              <a:t>100% for any application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58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007351"/>
              </p:ext>
            </p:extLst>
          </p:nvPr>
        </p:nvGraphicFramePr>
        <p:xfrm>
          <a:off x="611560" y="2060848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bellach</a:t>
                      </a: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chwestiynau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2060"/>
                          </a:solidFill>
                        </a:rPr>
                        <a:t>Further information &amp; questions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7043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sz="3600" dirty="0" smtClean="0">
                <a:hlinkClick r:id="rId2"/>
              </a:rPr>
              <a:t>www.PCYDDS.ac.uk/Cy/Gyrfaoedd</a:t>
            </a:r>
            <a:endParaRPr lang="en-GB" sz="3600" dirty="0">
              <a:hlinkClick r:id="rId2"/>
            </a:endParaRPr>
          </a:p>
          <a:p>
            <a:pPr marL="0" indent="0" algn="ctr">
              <a:buNone/>
            </a:pPr>
            <a:r>
              <a:rPr lang="en-GB" sz="3600" dirty="0" smtClean="0">
                <a:hlinkClick r:id="rId2"/>
              </a:rPr>
              <a:t>www.UWTSD.ac.uk/Careers/</a:t>
            </a:r>
            <a:endParaRPr lang="en-GB" sz="36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65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82"/>
          <a:stretch/>
        </p:blipFill>
        <p:spPr>
          <a:xfrm>
            <a:off x="179512" y="1801426"/>
            <a:ext cx="4248472" cy="25636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539"/>
          <a:stretch/>
        </p:blipFill>
        <p:spPr>
          <a:xfrm>
            <a:off x="4716016" y="1801426"/>
            <a:ext cx="4263570" cy="2563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7596336" cy="135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64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solidFill>
                  <a:srgbClr val="0070C0"/>
                </a:solidFill>
              </a:rPr>
              <a:t>Gwybodaeth</a:t>
            </a:r>
            <a:r>
              <a:rPr lang="en-GB" sz="3200" dirty="0" smtClean="0">
                <a:solidFill>
                  <a:srgbClr val="0070C0"/>
                </a:solidFill>
              </a:rPr>
              <a:t> </a:t>
            </a:r>
            <a:r>
              <a:rPr lang="en-GB" sz="3200" dirty="0" err="1" smtClean="0">
                <a:solidFill>
                  <a:srgbClr val="0070C0"/>
                </a:solidFill>
              </a:rPr>
              <a:t>pellach</a:t>
            </a:r>
            <a:r>
              <a:rPr lang="en-GB" sz="3200" dirty="0" smtClean="0">
                <a:solidFill>
                  <a:srgbClr val="0070C0"/>
                </a:solidFill>
              </a:rPr>
              <a:t>     Further information  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504" y="1600200"/>
            <a:ext cx="8784976" cy="4205063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5100" dirty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https://</a:t>
            </a:r>
            <a:r>
              <a:rPr lang="en-GB" sz="51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www.eteach.com/education-recruitment-landscape-2015</a:t>
            </a:r>
          </a:p>
          <a:p>
            <a:pPr marL="0" indent="0" algn="ctr">
              <a:buNone/>
            </a:pPr>
            <a:endParaRPr lang="en-GB" sz="5100" b="1" dirty="0">
              <a:solidFill>
                <a:schemeClr val="accent6">
                  <a:lumMod val="75000"/>
                </a:schemeClr>
              </a:solidFill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https://www.prospects.ac.uk/postgraduate-study/teacher-training/getting-a-teaching-job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https://targetjobs.co.uk/career-sectors/teaching-and-education/advice/330707-teaching-jobs-where-to-find-them-and-when-to-apply 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https://targetjobs.co.uk/career-sectors/teaching-and-education/advice/330867-how-do-you-get-a-teaching-job-in-wales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http://www.ewc.wales</a:t>
            </a:r>
            <a:r>
              <a:rPr lang="en-GB" dirty="0" smtClean="0">
                <a:hlinkClick r:id="rId2"/>
              </a:rPr>
              <a:t>/ 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://www.erw.wales</a:t>
            </a:r>
            <a:r>
              <a:rPr lang="en-GB" dirty="0" smtClean="0">
                <a:hlinkClick r:id="rId2"/>
              </a:rPr>
              <a:t>/ 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https://www.prospects.ac.uk/careers-advice/applying-for-jobs/write-a-successful-job-application#online-job-applications </a:t>
            </a: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 </a:t>
            </a: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72155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Diwedd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en-GB" dirty="0" err="1" smtClean="0">
                <a:solidFill>
                  <a:srgbClr val="C00000"/>
                </a:solidFill>
              </a:rPr>
              <a:t>sesiwn</a:t>
            </a:r>
            <a:r>
              <a:rPr lang="en-GB" dirty="0" smtClean="0">
                <a:solidFill>
                  <a:srgbClr val="C00000"/>
                </a:solidFill>
              </a:rPr>
              <a:t> 30m</a:t>
            </a: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79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39552" y="2492896"/>
            <a:ext cx="4032448" cy="2520280"/>
          </a:xfrm>
        </p:spPr>
        <p:txBody>
          <a:bodyPr>
            <a:noAutofit/>
          </a:bodyPr>
          <a:lstStyle/>
          <a:p>
            <a:r>
              <a:rPr lang="cy-GB" i="1" dirty="0" smtClean="0">
                <a:solidFill>
                  <a:schemeClr val="bg1"/>
                </a:solidFill>
              </a:rPr>
              <a:t/>
            </a:r>
            <a:br>
              <a:rPr lang="cy-GB" i="1" dirty="0" smtClean="0">
                <a:solidFill>
                  <a:schemeClr val="bg1"/>
                </a:solidFill>
              </a:rPr>
            </a:br>
            <a:r>
              <a:rPr lang="cy-GB" i="1" dirty="0" smtClean="0">
                <a:solidFill>
                  <a:schemeClr val="bg1"/>
                </a:solidFill>
              </a:rPr>
              <a:t>Ymgeisio </a:t>
            </a:r>
            <a:r>
              <a:rPr lang="cy-GB" i="1" dirty="0">
                <a:solidFill>
                  <a:schemeClr val="bg1"/>
                </a:solidFill>
              </a:rPr>
              <a:t>a chael swyddi Addysgu</a:t>
            </a:r>
            <a:r>
              <a:rPr lang="cy-GB" i="1" dirty="0" smtClean="0">
                <a:solidFill>
                  <a:schemeClr val="bg1"/>
                </a:solidFill>
              </a:rPr>
              <a:t/>
            </a:r>
            <a:br>
              <a:rPr lang="cy-GB" i="1" dirty="0" smtClean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572000" y="2132856"/>
            <a:ext cx="3816424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 smtClean="0">
                <a:solidFill>
                  <a:schemeClr val="bg1"/>
                </a:solidFill>
              </a:rPr>
              <a:t>Applying  and getting Teaching jobs</a:t>
            </a:r>
          </a:p>
          <a:p>
            <a:endParaRPr lang="en-GB" i="1" dirty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7399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57200" y="1600200"/>
          <a:ext cx="7992888" cy="2116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168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rgbClr val="0070C0"/>
                          </a:solidFill>
                        </a:rPr>
                        <a:t>Cyflwyniad 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70C0"/>
                          </a:solidFill>
                        </a:rPr>
                        <a:t>Introduction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16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3001904"/>
              </p:ext>
            </p:extLst>
          </p:nvPr>
        </p:nvGraphicFramePr>
        <p:xfrm>
          <a:off x="611559" y="548677"/>
          <a:ext cx="7992888" cy="45498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 gridSpan="3">
                  <a:txBody>
                    <a:bodyPr/>
                    <a:lstStyle/>
                    <a:p>
                      <a:pPr algn="ctr"/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Sesiwn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/ Session #2 </a:t>
                      </a: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Ymchwilio'r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meini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endParaRPr lang="en-GB" sz="18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Researching the criteria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Ysgrifennu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erbyn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meini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Writing</a:t>
                      </a:r>
                      <a:r>
                        <a:rPr lang="en-GB" sz="18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against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the criteria</a:t>
                      </a: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r>
                        <a:rPr lang="en-GB" sz="1800" b="0" i="0" dirty="0" err="1" smtClean="0">
                          <a:solidFill>
                            <a:srgbClr val="002060"/>
                          </a:solidFill>
                        </a:rPr>
                        <a:t>Ffurfleni</a:t>
                      </a:r>
                      <a:r>
                        <a:rPr lang="en-GB" sz="1800" b="0" i="0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1800" b="0" i="0" baseline="0" dirty="0" err="1" smtClean="0">
                          <a:solidFill>
                            <a:srgbClr val="002060"/>
                          </a:solidFill>
                        </a:rPr>
                        <a:t>gais</a:t>
                      </a:r>
                      <a:endParaRPr lang="en-GB" sz="1800" b="0" i="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Application forms</a:t>
                      </a: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Cyfweld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effeithiol</a:t>
                      </a:r>
                      <a:endParaRPr lang="en-GB" sz="18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Interviewing effectively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46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pellach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4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3348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901148"/>
              </p:ext>
            </p:extLst>
          </p:nvPr>
        </p:nvGraphicFramePr>
        <p:xfrm>
          <a:off x="323528" y="1844824"/>
          <a:ext cx="8568952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41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73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73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Ymchwilio’r meini prawf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6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Researching the criteria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266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</a:t>
            </a:r>
            <a:r>
              <a:rPr lang="cy-GB" sz="3600" dirty="0" smtClean="0">
                <a:solidFill>
                  <a:srgbClr val="002060"/>
                </a:solidFill>
              </a:rPr>
              <a:t>Diffiniad</a:t>
            </a:r>
            <a:r>
              <a:rPr lang="en-GB" sz="3600" dirty="0" smtClean="0">
                <a:solidFill>
                  <a:srgbClr val="002060"/>
                </a:solidFill>
              </a:rPr>
              <a:t> / Definition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i="1" dirty="0" smtClean="0">
                <a:solidFill>
                  <a:schemeClr val="accent6">
                    <a:lumMod val="75000"/>
                  </a:schemeClr>
                </a:solidFill>
              </a:rPr>
              <a:t>Curriculum Vitae </a:t>
            </a:r>
            <a:endParaRPr lang="en-GB" sz="6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048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</a:t>
            </a:r>
            <a:r>
              <a:rPr lang="cy-GB" sz="3600" dirty="0" smtClean="0">
                <a:solidFill>
                  <a:srgbClr val="002060"/>
                </a:solidFill>
              </a:rPr>
              <a:t>Diffiniad</a:t>
            </a:r>
            <a:r>
              <a:rPr lang="en-GB" sz="3600" dirty="0" smtClean="0">
                <a:solidFill>
                  <a:srgbClr val="002060"/>
                </a:solidFill>
              </a:rPr>
              <a:t> / Definition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i="1" dirty="0" smtClean="0">
                <a:solidFill>
                  <a:schemeClr val="accent6">
                    <a:lumMod val="75000"/>
                  </a:schemeClr>
                </a:solidFill>
              </a:rPr>
              <a:t>Curriculum Vitae </a:t>
            </a:r>
            <a:endParaRPr lang="en-GB" sz="6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dirty="0" smtClean="0"/>
              <a:t>Latin:    </a:t>
            </a:r>
            <a:r>
              <a:rPr lang="en-GB" i="1" dirty="0" smtClean="0">
                <a:solidFill>
                  <a:schemeClr val="accent6">
                    <a:lumMod val="75000"/>
                  </a:schemeClr>
                </a:solidFill>
              </a:rPr>
              <a:t>[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the] </a:t>
            </a:r>
            <a:r>
              <a:rPr lang="en-GB" b="1" i="1" dirty="0">
                <a:solidFill>
                  <a:schemeClr val="accent6">
                    <a:lumMod val="75000"/>
                  </a:schemeClr>
                </a:solidFill>
              </a:rPr>
              <a:t>course of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[my] </a:t>
            </a:r>
            <a:r>
              <a:rPr lang="en-GB" b="1" i="1" dirty="0" smtClean="0">
                <a:solidFill>
                  <a:schemeClr val="accent6">
                    <a:lumMod val="75000"/>
                  </a:schemeClr>
                </a:solidFill>
              </a:rPr>
              <a:t>life</a:t>
            </a:r>
          </a:p>
          <a:p>
            <a:pPr marL="0" indent="0" algn="ctr">
              <a:buNone/>
            </a:pPr>
            <a:r>
              <a:rPr lang="en-GB" dirty="0" err="1" smtClean="0"/>
              <a:t>Lladin</a:t>
            </a:r>
            <a:r>
              <a:rPr lang="en-GB" dirty="0" smtClean="0"/>
              <a:t>:    </a:t>
            </a:r>
            <a:r>
              <a:rPr lang="cy-GB" b="1" i="1" dirty="0" smtClean="0">
                <a:solidFill>
                  <a:schemeClr val="accent6">
                    <a:lumMod val="75000"/>
                  </a:schemeClr>
                </a:solidFill>
              </a:rPr>
              <a:t>cwrs </a:t>
            </a:r>
            <a:r>
              <a:rPr lang="cy-GB" b="1" i="1" dirty="0">
                <a:solidFill>
                  <a:schemeClr val="accent6">
                    <a:lumMod val="75000"/>
                  </a:schemeClr>
                </a:solidFill>
              </a:rPr>
              <a:t>fy mywyd</a:t>
            </a: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88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Autofit/>
          </a:bodyPr>
          <a:lstStyle/>
          <a:p>
            <a:pPr algn="l"/>
            <a:r>
              <a:rPr lang="en-GB" sz="3200" b="1" i="1" dirty="0" smtClean="0">
                <a:solidFill>
                  <a:srgbClr val="0070C0"/>
                </a:solidFill>
              </a:rPr>
              <a:t>      </a:t>
            </a:r>
            <a:r>
              <a:rPr lang="en-GB" sz="3200" dirty="0" err="1" smtClean="0">
                <a:solidFill>
                  <a:srgbClr val="002060"/>
                </a:solidFill>
              </a:rPr>
              <a:t>Cyd-destun</a:t>
            </a:r>
            <a:r>
              <a:rPr lang="en-GB" sz="3200" dirty="0" smtClean="0">
                <a:solidFill>
                  <a:srgbClr val="002060"/>
                </a:solidFill>
              </a:rPr>
              <a:t> CV           CV in context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316288" cy="4320481"/>
          </a:xfrm>
        </p:spPr>
        <p:txBody>
          <a:bodyPr>
            <a:normAutofit fontScale="92500" lnSpcReduction="10000"/>
          </a:bodyPr>
          <a:lstStyle/>
          <a:p>
            <a:r>
              <a:rPr lang="cy-GB" dirty="0" smtClean="0"/>
              <a:t>Defnyddiau/Pryd i </a:t>
            </a:r>
            <a:r>
              <a:rPr lang="cy-GB" dirty="0" err="1" smtClean="0"/>
              <a:t>def</a:t>
            </a:r>
            <a:r>
              <a:rPr lang="cy-GB" dirty="0" smtClean="0"/>
              <a:t>.?</a:t>
            </a:r>
          </a:p>
          <a:p>
            <a:pPr lvl="1"/>
            <a:r>
              <a:rPr lang="cy-GB" sz="2000" dirty="0"/>
              <a:t>Cais (swydd wag) </a:t>
            </a:r>
          </a:p>
          <a:p>
            <a:pPr lvl="1"/>
            <a:r>
              <a:rPr lang="cy-GB" sz="2000" dirty="0"/>
              <a:t>Cais (hapfasnachol) </a:t>
            </a:r>
          </a:p>
          <a:p>
            <a:pPr lvl="1"/>
            <a:r>
              <a:rPr lang="cy-GB" sz="1900" dirty="0"/>
              <a:t>Cofnod / offeryn </a:t>
            </a:r>
            <a:r>
              <a:rPr lang="cy-GB" sz="1900" dirty="0" smtClean="0"/>
              <a:t>Myfyriol </a:t>
            </a:r>
          </a:p>
          <a:p>
            <a:r>
              <a:rPr lang="cy-GB" dirty="0" smtClean="0"/>
              <a:t>Mathau?</a:t>
            </a:r>
          </a:p>
          <a:p>
            <a:pPr lvl="1">
              <a:buFontTx/>
              <a:buChar char="-"/>
            </a:pPr>
            <a:r>
              <a:rPr lang="cy-GB" sz="2100" dirty="0"/>
              <a:t>Gronolegol</a:t>
            </a:r>
          </a:p>
          <a:p>
            <a:pPr lvl="1">
              <a:buFontTx/>
              <a:buChar char="-"/>
            </a:pPr>
            <a:r>
              <a:rPr lang="cy-GB" sz="2100" dirty="0" smtClean="0"/>
              <a:t>Addysg </a:t>
            </a:r>
          </a:p>
          <a:p>
            <a:pPr lvl="1">
              <a:buFontTx/>
              <a:buChar char="-"/>
            </a:pPr>
            <a:r>
              <a:rPr lang="cy-GB" sz="2100" dirty="0" smtClean="0"/>
              <a:t>Eraill (</a:t>
            </a:r>
            <a:r>
              <a:rPr lang="cy-GB" sz="2100" dirty="0" err="1" smtClean="0"/>
              <a:t>Acad</a:t>
            </a:r>
            <a:r>
              <a:rPr lang="cy-GB" sz="2100" dirty="0" smtClean="0"/>
              <a:t>/Sgiliau/Technegol</a:t>
            </a:r>
            <a:r>
              <a:rPr lang="cy-GB" sz="2100" dirty="0"/>
              <a:t>)</a:t>
            </a:r>
          </a:p>
          <a:p>
            <a:r>
              <a:rPr lang="cy-GB" dirty="0" smtClean="0">
                <a:solidFill>
                  <a:srgbClr val="FF0000"/>
                </a:solidFill>
              </a:rPr>
              <a:t>STOC / TEILIWR</a:t>
            </a:r>
            <a:r>
              <a:rPr lang="cy-GB" dirty="0">
                <a:solidFill>
                  <a:srgbClr val="FF0000"/>
                </a:solidFill>
              </a:rPr>
              <a:t> </a:t>
            </a:r>
            <a:endParaRPr lang="cy-GB" dirty="0" smtClean="0">
              <a:solidFill>
                <a:srgbClr val="FF0000"/>
              </a:solidFill>
            </a:endParaRPr>
          </a:p>
          <a:p>
            <a:r>
              <a:rPr lang="cy-GB" dirty="0" smtClean="0"/>
              <a:t>Llythyr eglurhaol?</a:t>
            </a:r>
          </a:p>
          <a:p>
            <a:r>
              <a:rPr lang="cy-GB" dirty="0" smtClean="0">
                <a:solidFill>
                  <a:srgbClr val="FF0000"/>
                </a:solidFill>
              </a:rPr>
              <a:t>DIM UN FFORDD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Uses/</a:t>
            </a:r>
            <a:r>
              <a:rPr lang="en-GB" dirty="0"/>
              <a:t>When to use</a:t>
            </a:r>
            <a:r>
              <a:rPr lang="en-GB" dirty="0" smtClean="0"/>
              <a:t>?</a:t>
            </a:r>
          </a:p>
          <a:p>
            <a:pPr lvl="1">
              <a:buFontTx/>
              <a:buChar char="-"/>
            </a:pPr>
            <a:r>
              <a:rPr lang="en-GB" sz="2000" dirty="0" smtClean="0"/>
              <a:t>Application (vacancy)</a:t>
            </a:r>
          </a:p>
          <a:p>
            <a:pPr lvl="1">
              <a:buFontTx/>
              <a:buChar char="-"/>
            </a:pPr>
            <a:r>
              <a:rPr lang="en-GB" sz="2000" dirty="0" smtClean="0"/>
              <a:t>Application (speculative) </a:t>
            </a:r>
          </a:p>
          <a:p>
            <a:pPr lvl="1">
              <a:buFontTx/>
              <a:buChar char="-"/>
            </a:pPr>
            <a:r>
              <a:rPr lang="en-GB" sz="2000" dirty="0" smtClean="0"/>
              <a:t>A Record / Reflective tool</a:t>
            </a:r>
          </a:p>
          <a:p>
            <a:r>
              <a:rPr lang="en-GB" dirty="0" smtClean="0"/>
              <a:t>Types?</a:t>
            </a:r>
          </a:p>
          <a:p>
            <a:pPr lvl="1">
              <a:buFontTx/>
              <a:buChar char="-"/>
            </a:pPr>
            <a:r>
              <a:rPr lang="en-GB" sz="2100" dirty="0"/>
              <a:t>Chronological</a:t>
            </a:r>
          </a:p>
          <a:p>
            <a:pPr lvl="1">
              <a:buFontTx/>
              <a:buChar char="-"/>
            </a:pPr>
            <a:r>
              <a:rPr lang="en-GB" sz="2100" dirty="0" smtClean="0"/>
              <a:t>Teaching</a:t>
            </a:r>
            <a:endParaRPr lang="en-GB" sz="2100" dirty="0"/>
          </a:p>
          <a:p>
            <a:pPr lvl="1">
              <a:buFontTx/>
              <a:buChar char="-"/>
            </a:pPr>
            <a:r>
              <a:rPr lang="en-GB" sz="2100" dirty="0"/>
              <a:t>Other (</a:t>
            </a:r>
            <a:r>
              <a:rPr lang="en-GB" sz="2100" dirty="0" err="1" smtClean="0"/>
              <a:t>Acad</a:t>
            </a:r>
            <a:r>
              <a:rPr lang="en-GB" sz="2100" dirty="0" smtClean="0"/>
              <a:t>/Skills/Tech)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STOCK / TAILOR 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Covering letter?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NO SINGLE WAY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75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/>
          </p:nvPr>
        </p:nvGraphicFramePr>
        <p:xfrm>
          <a:off x="1115616" y="764704"/>
          <a:ext cx="66967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533400"/>
          </a:xfrm>
        </p:spPr>
        <p:txBody>
          <a:bodyPr>
            <a:noAutofit/>
          </a:bodyPr>
          <a:lstStyle/>
          <a:p>
            <a:r>
              <a:rPr lang="en-GB" sz="3200" b="1" i="1" dirty="0" smtClean="0">
                <a:solidFill>
                  <a:srgbClr val="92D050"/>
                </a:solidFill>
              </a:rPr>
              <a:t>ENGLISH ONLY:     Break the task down</a:t>
            </a:r>
            <a:endParaRPr lang="en-GB" sz="3200" b="1" i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3231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/>
          </p:nvPr>
        </p:nvGraphicFramePr>
        <p:xfrm>
          <a:off x="467544" y="764704"/>
          <a:ext cx="820891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533400"/>
          </a:xfrm>
        </p:spPr>
        <p:txBody>
          <a:bodyPr>
            <a:noAutofit/>
          </a:bodyPr>
          <a:lstStyle/>
          <a:p>
            <a:r>
              <a:rPr lang="en-GB" sz="32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CYMRAEG YN UNIG:  </a:t>
            </a:r>
            <a:r>
              <a:rPr lang="en-GB" sz="3200" b="1" i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Torrwch</a:t>
            </a:r>
            <a:r>
              <a:rPr lang="en-GB" sz="32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y </a:t>
            </a:r>
            <a:r>
              <a:rPr lang="en-GB" sz="3200" b="1" i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dasg</a:t>
            </a:r>
            <a:r>
              <a:rPr lang="en-GB" sz="32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i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32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i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lawr</a:t>
            </a:r>
            <a:endParaRPr lang="en-GB" sz="32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2468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rgbClr val="002060"/>
                </a:solidFill>
              </a:rPr>
              <a:t>      </a:t>
            </a:r>
            <a:r>
              <a:rPr lang="en-GB" sz="3600" dirty="0" err="1" smtClean="0">
                <a:solidFill>
                  <a:srgbClr val="002060"/>
                </a:solidFill>
              </a:rPr>
              <a:t>Meini</a:t>
            </a:r>
            <a:r>
              <a:rPr lang="en-GB" sz="3600" dirty="0" smtClean="0">
                <a:solidFill>
                  <a:srgbClr val="002060"/>
                </a:solidFill>
              </a:rPr>
              <a:t> </a:t>
            </a:r>
            <a:r>
              <a:rPr lang="en-GB" sz="3600" dirty="0" err="1" smtClean="0">
                <a:solidFill>
                  <a:srgbClr val="002060"/>
                </a:solidFill>
              </a:rPr>
              <a:t>prawf</a:t>
            </a:r>
            <a:r>
              <a:rPr lang="en-GB" sz="3600" dirty="0" smtClean="0">
                <a:solidFill>
                  <a:srgbClr val="002060"/>
                </a:solidFill>
              </a:rPr>
              <a:t>?         Criteria?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89850" y="1569900"/>
            <a:ext cx="4038600" cy="4163355"/>
          </a:xfrm>
        </p:spPr>
        <p:txBody>
          <a:bodyPr>
            <a:normAutofit/>
          </a:bodyPr>
          <a:lstStyle/>
          <a:p>
            <a:r>
              <a:rPr lang="en-GB" dirty="0" smtClean="0"/>
              <a:t>50% of task</a:t>
            </a:r>
          </a:p>
          <a:p>
            <a:r>
              <a:rPr lang="en-GB" dirty="0" smtClean="0"/>
              <a:t>Establish the criteria: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FF0000"/>
                </a:solidFill>
              </a:rPr>
              <a:t>Person ‘Spec.’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FF0000"/>
                </a:solidFill>
              </a:rPr>
              <a:t>Job specific – ‘description’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FF0000"/>
                </a:solidFill>
              </a:rPr>
              <a:t>Organisation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FF0000"/>
                </a:solidFill>
              </a:rPr>
              <a:t>Industry specific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FF0000"/>
                </a:solidFill>
              </a:rPr>
              <a:t>Unwritten!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569901"/>
            <a:ext cx="4038600" cy="4163354"/>
          </a:xfrm>
        </p:spPr>
        <p:txBody>
          <a:bodyPr>
            <a:normAutofit/>
          </a:bodyPr>
          <a:lstStyle/>
          <a:p>
            <a:r>
              <a:rPr lang="en-GB" dirty="0" smtClean="0"/>
              <a:t>50% y </a:t>
            </a:r>
            <a:r>
              <a:rPr lang="en-GB" dirty="0" err="1" smtClean="0"/>
              <a:t>dasg</a:t>
            </a:r>
            <a:endParaRPr lang="en-GB" dirty="0" smtClean="0"/>
          </a:p>
          <a:p>
            <a:r>
              <a:rPr lang="en-GB" dirty="0" err="1" smtClean="0"/>
              <a:t>Sefydlu’r</a:t>
            </a:r>
            <a:r>
              <a:rPr lang="en-GB" dirty="0" smtClean="0"/>
              <a:t> </a:t>
            </a:r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endParaRPr lang="en-GB" i="1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rgbClr val="FF0000"/>
                </a:solidFill>
              </a:rPr>
              <a:t>Manyleb</a:t>
            </a:r>
            <a:r>
              <a:rPr lang="en-GB" dirty="0" smtClean="0">
                <a:solidFill>
                  <a:srgbClr val="FF0000"/>
                </a:solidFill>
              </a:rPr>
              <a:t> person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rgbClr val="FF0000"/>
                </a:solidFill>
              </a:rPr>
              <a:t>benodol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swydd</a:t>
            </a:r>
            <a:r>
              <a:rPr lang="en-GB" dirty="0">
                <a:solidFill>
                  <a:srgbClr val="FF0000"/>
                </a:solidFill>
              </a:rPr>
              <a:t> - '</a:t>
            </a:r>
            <a:r>
              <a:rPr lang="en-GB" dirty="0" err="1">
                <a:solidFill>
                  <a:srgbClr val="FF0000"/>
                </a:solidFill>
              </a:rPr>
              <a:t>disgrifiad</a:t>
            </a:r>
            <a:r>
              <a:rPr lang="en-GB" dirty="0">
                <a:solidFill>
                  <a:srgbClr val="FF0000"/>
                </a:solidFill>
              </a:rPr>
              <a:t>'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rgbClr val="FF0000"/>
                </a:solidFill>
              </a:rPr>
              <a:t>Sefydliad</a:t>
            </a:r>
            <a:endParaRPr lang="en-GB" dirty="0">
              <a:solidFill>
                <a:srgbClr val="FF000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rgbClr val="FF0000"/>
                </a:solidFill>
              </a:rPr>
              <a:t>benodol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Ddiwydiant</a:t>
            </a:r>
            <a:endParaRPr lang="en-GB" dirty="0">
              <a:solidFill>
                <a:srgbClr val="FF000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rgbClr val="FF0000"/>
                </a:solidFill>
              </a:rPr>
              <a:t>Anysgrifenedig</a:t>
            </a:r>
            <a:r>
              <a:rPr lang="en-GB" dirty="0" smtClean="0">
                <a:solidFill>
                  <a:srgbClr val="FF0000"/>
                </a:solidFill>
              </a:rPr>
              <a:t>!</a:t>
            </a:r>
          </a:p>
          <a:p>
            <a:pPr marL="514350" indent="-457200"/>
            <a:endParaRPr lang="en-GB" sz="2900" dirty="0"/>
          </a:p>
          <a:p>
            <a:pPr marL="457200" lvl="1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9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pPr algn="l"/>
            <a:r>
              <a:rPr lang="cy-GB" sz="2400" b="1" dirty="0" smtClean="0">
                <a:solidFill>
                  <a:srgbClr val="0070C0"/>
                </a:solidFill>
              </a:rPr>
              <a:t>  </a:t>
            </a:r>
            <a:r>
              <a:rPr lang="cy-GB" sz="2800" dirty="0" smtClean="0">
                <a:solidFill>
                  <a:srgbClr val="002060"/>
                </a:solidFill>
              </a:rPr>
              <a:t>Strwythur/Edrychiad</a:t>
            </a:r>
            <a:r>
              <a:rPr lang="cy-GB" sz="2400" dirty="0" smtClean="0">
                <a:solidFill>
                  <a:srgbClr val="002060"/>
                </a:solidFill>
              </a:rPr>
              <a:t>            </a:t>
            </a:r>
            <a:r>
              <a:rPr lang="en-GB" sz="2400" dirty="0" smtClean="0">
                <a:solidFill>
                  <a:srgbClr val="002060"/>
                </a:solidFill>
              </a:rPr>
              <a:t>   </a:t>
            </a:r>
            <a:r>
              <a:rPr lang="en-GB" sz="2800" dirty="0" smtClean="0">
                <a:solidFill>
                  <a:srgbClr val="002060"/>
                </a:solidFill>
              </a:rPr>
              <a:t>Structure/Appearance </a:t>
            </a:r>
            <a:r>
              <a:rPr lang="en-GB" sz="2400" dirty="0" smtClean="0">
                <a:solidFill>
                  <a:srgbClr val="002060"/>
                </a:solidFill>
              </a:rPr>
              <a:t> </a:t>
            </a:r>
            <a:endParaRPr lang="en-GB" sz="24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00201"/>
            <a:ext cx="4038600" cy="39890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2 </a:t>
            </a:r>
            <a:r>
              <a:rPr lang="en-GB" dirty="0" err="1" smtClean="0"/>
              <a:t>Tud</a:t>
            </a:r>
            <a:r>
              <a:rPr lang="en-GB" dirty="0" smtClean="0"/>
              <a:t>. </a:t>
            </a:r>
            <a:r>
              <a:rPr lang="en-GB" dirty="0" err="1" smtClean="0"/>
              <a:t>Cron.Er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endParaRPr lang="en-GB" dirty="0" smtClean="0"/>
          </a:p>
          <a:p>
            <a:r>
              <a:rPr lang="cy-GB" dirty="0"/>
              <a:t>Penawdau </a:t>
            </a:r>
            <a:r>
              <a:rPr lang="cy-GB" dirty="0" smtClean="0"/>
              <a:t>Prif/Is.</a:t>
            </a:r>
          </a:p>
          <a:p>
            <a:r>
              <a:rPr lang="cy-GB" sz="2600" dirty="0" smtClean="0"/>
              <a:t>Mwyaf diweddar cyntaf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↑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 smtClean="0"/>
              <a:t>neu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  <a:endParaRPr lang="en-GB" dirty="0"/>
          </a:p>
          <a:p>
            <a:r>
              <a:rPr lang="cy-GB" sz="2400" dirty="0" smtClean="0"/>
              <a:t>Confensiwn/Edrychiad:</a:t>
            </a:r>
          </a:p>
          <a:p>
            <a:pPr lvl="1">
              <a:buFontTx/>
              <a:buChar char="-"/>
            </a:pPr>
            <a:r>
              <a:rPr lang="cy-GB" sz="2200" dirty="0"/>
              <a:t>Ffont / fformatau eraill</a:t>
            </a:r>
          </a:p>
          <a:p>
            <a:pPr lvl="1">
              <a:buFontTx/>
              <a:buChar char="-"/>
            </a:pPr>
            <a:r>
              <a:rPr lang="cy-GB" sz="2200" dirty="0"/>
              <a:t>Tabs / taclusrwydd</a:t>
            </a:r>
          </a:p>
          <a:p>
            <a:pPr lvl="1">
              <a:buFontTx/>
              <a:buChar char="-"/>
            </a:pPr>
            <a:r>
              <a:rPr lang="cy-GB" sz="2200" dirty="0"/>
              <a:t>Proffesiynol</a:t>
            </a:r>
          </a:p>
          <a:p>
            <a:endParaRPr lang="cy-GB" dirty="0" smtClean="0">
              <a:solidFill>
                <a:srgbClr val="92D050"/>
              </a:solidFill>
            </a:endParaRPr>
          </a:p>
          <a:p>
            <a:endParaRPr lang="cy-GB" dirty="0" smtClean="0">
              <a:solidFill>
                <a:srgbClr val="92D05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 pages </a:t>
            </a:r>
            <a:r>
              <a:rPr lang="en-GB" dirty="0" err="1" smtClean="0"/>
              <a:t>Chron.V</a:t>
            </a:r>
            <a:r>
              <a:rPr lang="en-GB" dirty="0" smtClean="0"/>
              <a:t> Teach</a:t>
            </a:r>
          </a:p>
          <a:p>
            <a:r>
              <a:rPr lang="en-GB" dirty="0" smtClean="0"/>
              <a:t>Headings Main/Sub</a:t>
            </a:r>
          </a:p>
          <a:p>
            <a:r>
              <a:rPr lang="en-GB" dirty="0" smtClean="0"/>
              <a:t>Most recent first</a:t>
            </a:r>
          </a:p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↑ </a:t>
            </a:r>
            <a:r>
              <a:rPr lang="en-GB" dirty="0"/>
              <a:t>or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  <a:endParaRPr lang="en-GB" b="1" dirty="0" smtClean="0"/>
          </a:p>
          <a:p>
            <a:r>
              <a:rPr lang="en-GB" sz="2400" dirty="0" smtClean="0"/>
              <a:t>Convention/appearance</a:t>
            </a:r>
            <a:r>
              <a:rPr lang="en-GB" sz="2600" dirty="0" smtClean="0"/>
              <a:t>:</a:t>
            </a:r>
          </a:p>
          <a:p>
            <a:pPr lvl="1">
              <a:buFontTx/>
              <a:buChar char="-"/>
            </a:pPr>
            <a:r>
              <a:rPr lang="en-GB" sz="2200" dirty="0"/>
              <a:t>Font / other formats</a:t>
            </a:r>
          </a:p>
          <a:p>
            <a:pPr lvl="1">
              <a:buFontTx/>
              <a:buChar char="-"/>
            </a:pPr>
            <a:r>
              <a:rPr lang="en-GB" sz="2200" dirty="0"/>
              <a:t>Tabs / Neatness </a:t>
            </a:r>
          </a:p>
          <a:p>
            <a:pPr lvl="1">
              <a:buFontTx/>
              <a:buChar char="-"/>
            </a:pPr>
            <a:r>
              <a:rPr lang="en-GB" sz="2200" dirty="0"/>
              <a:t>Professional </a:t>
            </a:r>
          </a:p>
        </p:txBody>
      </p:sp>
    </p:spTree>
    <p:extLst>
      <p:ext uri="{BB962C8B-B14F-4D97-AF65-F5344CB8AC3E}">
        <p14:creationId xmlns:p14="http://schemas.microsoft.com/office/powerpoint/2010/main" val="72332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067722"/>
              </p:ext>
            </p:extLst>
          </p:nvPr>
        </p:nvGraphicFramePr>
        <p:xfrm>
          <a:off x="611560" y="1772816"/>
          <a:ext cx="7992888" cy="2044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4482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Ysgrifennu</a:t>
                      </a: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erbyn</a:t>
                      </a: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meini</a:t>
                      </a: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5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5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CV: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Writing against the criteria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36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err="1" smtClean="0">
                <a:solidFill>
                  <a:srgbClr val="002060"/>
                </a:solidFill>
              </a:rPr>
              <a:t>Ysgrifennu</a:t>
            </a:r>
            <a:r>
              <a:rPr lang="en-GB" sz="3600" dirty="0" smtClean="0">
                <a:solidFill>
                  <a:srgbClr val="002060"/>
                </a:solidFill>
              </a:rPr>
              <a:t> </a:t>
            </a:r>
            <a:r>
              <a:rPr lang="en-GB" sz="3600" dirty="0" err="1" smtClean="0">
                <a:solidFill>
                  <a:srgbClr val="002060"/>
                </a:solidFill>
              </a:rPr>
              <a:t>gryf</a:t>
            </a:r>
            <a:r>
              <a:rPr lang="en-GB" sz="3600" dirty="0" smtClean="0">
                <a:solidFill>
                  <a:srgbClr val="002060"/>
                </a:solidFill>
              </a:rPr>
              <a:t>        Writing strongly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72272" cy="3989040"/>
          </a:xfrm>
        </p:spPr>
        <p:txBody>
          <a:bodyPr>
            <a:normAutofit fontScale="92500" lnSpcReduction="10000"/>
          </a:bodyPr>
          <a:lstStyle/>
          <a:p>
            <a:r>
              <a:rPr lang="en-GB" sz="2600" b="1" dirty="0" smtClean="0">
                <a:solidFill>
                  <a:srgbClr val="FF0000"/>
                </a:solidFill>
              </a:rPr>
              <a:t>GADEWCH Y MEINI </a:t>
            </a:r>
            <a:r>
              <a:rPr lang="en-GB" sz="2600" b="1" dirty="0">
                <a:solidFill>
                  <a:srgbClr val="FF0000"/>
                </a:solidFill>
              </a:rPr>
              <a:t>PRAWF </a:t>
            </a:r>
            <a:r>
              <a:rPr lang="en-GB" sz="2600" b="1" dirty="0" smtClean="0">
                <a:solidFill>
                  <a:srgbClr val="FF0000"/>
                </a:solidFill>
              </a:rPr>
              <a:t>GYRRU CHI</a:t>
            </a:r>
          </a:p>
          <a:p>
            <a:r>
              <a:rPr lang="en-GB" dirty="0" err="1" smtClean="0"/>
              <a:t>Bwledi</a:t>
            </a:r>
            <a:r>
              <a:rPr lang="en-GB" dirty="0" smtClean="0"/>
              <a:t> </a:t>
            </a:r>
            <a:r>
              <a:rPr lang="en-GB" dirty="0"/>
              <a:t>/ </a:t>
            </a:r>
            <a:r>
              <a:rPr lang="en-GB" dirty="0" err="1" smtClean="0"/>
              <a:t>uniongyrchol</a:t>
            </a:r>
            <a:endParaRPr lang="en-GB" dirty="0" smtClean="0"/>
          </a:p>
          <a:p>
            <a:r>
              <a:rPr lang="en-GB" dirty="0" err="1" smtClean="0"/>
              <a:t>Gwyb</a:t>
            </a:r>
            <a:r>
              <a:rPr lang="en-GB" dirty="0" smtClean="0"/>
              <a:t>. </a:t>
            </a:r>
            <a:r>
              <a:rPr lang="en-GB" dirty="0" err="1"/>
              <a:t>berthnasol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Berfau</a:t>
            </a:r>
            <a:r>
              <a:rPr lang="en-GB" dirty="0" smtClean="0"/>
              <a:t> </a:t>
            </a:r>
            <a:r>
              <a:rPr lang="en-GB" dirty="0"/>
              <a:t>Power </a:t>
            </a:r>
            <a:r>
              <a:rPr lang="en-GB" i="1" dirty="0"/>
              <a:t>'... </a:t>
            </a:r>
            <a:r>
              <a:rPr lang="en-GB" b="1" i="1" dirty="0" err="1" smtClean="0"/>
              <a:t>wyd</a:t>
            </a:r>
            <a:r>
              <a:rPr lang="en-GB" i="1" dirty="0" smtClean="0"/>
              <a:t>‘</a:t>
            </a:r>
          </a:p>
          <a:p>
            <a:r>
              <a:rPr lang="en-GB" dirty="0"/>
              <a:t>3</a:t>
            </a:r>
            <a:r>
              <a:rPr lang="en-GB" baseline="30000" dirty="0"/>
              <a:t>ydd</a:t>
            </a:r>
            <a:r>
              <a:rPr lang="en-GB" dirty="0"/>
              <a:t> person NID </a:t>
            </a:r>
            <a:r>
              <a:rPr lang="en-GB" dirty="0" smtClean="0"/>
              <a:t>‘</a:t>
            </a:r>
            <a:r>
              <a:rPr lang="en-GB" dirty="0" err="1" smtClean="0"/>
              <a:t>wnes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‘</a:t>
            </a:r>
          </a:p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Uchafswm</a:t>
            </a:r>
            <a:r>
              <a:rPr lang="en-GB" dirty="0" smtClean="0"/>
              <a:t> </a:t>
            </a:r>
            <a:r>
              <a:rPr lang="en-GB" dirty="0" err="1" smtClean="0"/>
              <a:t>ymadrodd</a:t>
            </a:r>
            <a:endParaRPr lang="en-GB" dirty="0" smtClean="0"/>
          </a:p>
          <a:p>
            <a:r>
              <a:rPr lang="en-GB" dirty="0" err="1" smtClean="0">
                <a:solidFill>
                  <a:srgbClr val="FF0000"/>
                </a:solidFill>
              </a:rPr>
              <a:t>Cadwch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gwirio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m/</a:t>
            </a:r>
            <a:r>
              <a:rPr lang="en-GB" dirty="0" err="1" smtClean="0">
                <a:solidFill>
                  <a:srgbClr val="FF0000"/>
                </a:solidFill>
              </a:rPr>
              <a:t>prawf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 THE CRITERIA DRIVE YOU  </a:t>
            </a:r>
          </a:p>
          <a:p>
            <a:r>
              <a:rPr lang="en-GB" dirty="0" smtClean="0"/>
              <a:t>Bullets / Punchy</a:t>
            </a:r>
          </a:p>
          <a:p>
            <a:r>
              <a:rPr lang="en-GB" dirty="0" smtClean="0"/>
              <a:t>Relevant </a:t>
            </a:r>
          </a:p>
          <a:p>
            <a:r>
              <a:rPr lang="en-GB" dirty="0" smtClean="0"/>
              <a:t>Power Verbs </a:t>
            </a:r>
            <a:r>
              <a:rPr lang="en-GB" i="1" dirty="0" smtClean="0"/>
              <a:t>‘…</a:t>
            </a:r>
            <a:r>
              <a:rPr lang="en-GB" b="1" i="1" dirty="0" err="1" smtClean="0"/>
              <a:t>ed</a:t>
            </a:r>
            <a:r>
              <a:rPr lang="en-GB" i="1" dirty="0" smtClean="0"/>
              <a:t>’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person NOT </a:t>
            </a:r>
            <a:r>
              <a:rPr lang="en-GB" i="1" dirty="0" smtClean="0"/>
              <a:t>‘I’</a:t>
            </a:r>
          </a:p>
          <a:p>
            <a:r>
              <a:rPr lang="en-GB" dirty="0" smtClean="0"/>
              <a:t>Tense </a:t>
            </a:r>
          </a:p>
          <a:p>
            <a:r>
              <a:rPr lang="en-GB" dirty="0" smtClean="0"/>
              <a:t>Active phrase </a:t>
            </a:r>
            <a:r>
              <a:rPr lang="en-GB" dirty="0" err="1" smtClean="0"/>
              <a:t>maximis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Keep checking criteria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90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dirty="0" smtClean="0">
                <a:solidFill>
                  <a:srgbClr val="002060"/>
                </a:solidFill>
              </a:rPr>
              <a:t>   Berfau pwerus      </a:t>
            </a:r>
            <a:r>
              <a:rPr lang="en-GB" sz="3600" dirty="0" smtClean="0">
                <a:solidFill>
                  <a:srgbClr val="002060"/>
                </a:solidFill>
              </a:rPr>
              <a:t>  Power verbs: 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Datblygwyd</a:t>
            </a:r>
            <a:endParaRPr lang="en-GB" dirty="0" smtClean="0"/>
          </a:p>
          <a:p>
            <a:r>
              <a:rPr lang="en-GB" dirty="0" err="1" smtClean="0"/>
              <a:t>Trefnwyd</a:t>
            </a:r>
            <a:endParaRPr lang="en-GB" dirty="0" smtClean="0"/>
          </a:p>
          <a:p>
            <a:r>
              <a:rPr lang="en-GB" dirty="0" err="1" smtClean="0"/>
              <a:t>Cyflawnyd</a:t>
            </a:r>
            <a:endParaRPr lang="en-GB" dirty="0" smtClean="0"/>
          </a:p>
          <a:p>
            <a:r>
              <a:rPr lang="en-GB" dirty="0" err="1" smtClean="0"/>
              <a:t>Gychwynnwyd</a:t>
            </a:r>
            <a:endParaRPr lang="en-GB" dirty="0" smtClean="0"/>
          </a:p>
          <a:p>
            <a:r>
              <a:rPr lang="en-GB" dirty="0" err="1" smtClean="0"/>
              <a:t>Perfformiwyd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Rheolwyd</a:t>
            </a:r>
            <a:endParaRPr lang="en-GB" dirty="0" smtClean="0"/>
          </a:p>
          <a:p>
            <a:r>
              <a:rPr lang="en-GB" dirty="0" err="1" smtClean="0"/>
              <a:t>Grewyd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Developed</a:t>
            </a:r>
          </a:p>
          <a:p>
            <a:r>
              <a:rPr lang="en-GB" dirty="0" smtClean="0"/>
              <a:t>Organised</a:t>
            </a:r>
          </a:p>
          <a:p>
            <a:r>
              <a:rPr lang="en-GB" dirty="0" smtClean="0"/>
              <a:t>Achieved</a:t>
            </a:r>
          </a:p>
          <a:p>
            <a:r>
              <a:rPr lang="en-GB" dirty="0" smtClean="0"/>
              <a:t>Initiated</a:t>
            </a:r>
          </a:p>
          <a:p>
            <a:r>
              <a:rPr lang="en-GB" dirty="0" smtClean="0"/>
              <a:t>Performed </a:t>
            </a:r>
          </a:p>
          <a:p>
            <a:r>
              <a:rPr lang="en-GB" dirty="0" smtClean="0"/>
              <a:t>Managed</a:t>
            </a:r>
          </a:p>
          <a:p>
            <a:r>
              <a:rPr lang="en-GB" dirty="0" smtClean="0"/>
              <a:t>Created</a:t>
            </a:r>
          </a:p>
        </p:txBody>
      </p:sp>
    </p:spTree>
    <p:extLst>
      <p:ext uri="{BB962C8B-B14F-4D97-AF65-F5344CB8AC3E}">
        <p14:creationId xmlns:p14="http://schemas.microsoft.com/office/powerpoint/2010/main" val="383492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dirty="0" smtClean="0">
                <a:solidFill>
                  <a:srgbClr val="002060"/>
                </a:solidFill>
              </a:rPr>
              <a:t>  Berfau pwerus         </a:t>
            </a:r>
            <a:r>
              <a:rPr lang="en-GB" sz="3600" dirty="0" smtClean="0">
                <a:solidFill>
                  <a:srgbClr val="002060"/>
                </a:solidFill>
              </a:rPr>
              <a:t> Power verbs: 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Datblyg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Trefn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Cyfla</a:t>
            </a:r>
            <a:r>
              <a:rPr lang="en-GB" b="1" dirty="0" err="1" smtClean="0"/>
              <a:t>wnyd</a:t>
            </a:r>
            <a:endParaRPr lang="en-GB" b="1" dirty="0" smtClean="0"/>
          </a:p>
          <a:p>
            <a:r>
              <a:rPr lang="en-GB" dirty="0" err="1" smtClean="0"/>
              <a:t>Gychwynn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Perfformi</a:t>
            </a:r>
            <a:r>
              <a:rPr lang="en-GB" b="1" dirty="0" err="1" smtClean="0"/>
              <a:t>wyd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Rheol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Gre</a:t>
            </a:r>
            <a:r>
              <a:rPr lang="en-GB" b="1" dirty="0" err="1" smtClean="0"/>
              <a:t>wyd</a:t>
            </a:r>
            <a:endParaRPr lang="en-GB" b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Organis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Achiev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Initiat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Perform</a:t>
            </a:r>
            <a:r>
              <a:rPr lang="en-GB" b="1" dirty="0" smtClean="0"/>
              <a:t>ed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Manag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Creat</a:t>
            </a:r>
            <a:r>
              <a:rPr lang="en-GB" b="1" dirty="0" smtClean="0"/>
              <a:t>ed</a:t>
            </a:r>
          </a:p>
        </p:txBody>
      </p:sp>
    </p:spTree>
    <p:extLst>
      <p:ext uri="{BB962C8B-B14F-4D97-AF65-F5344CB8AC3E}">
        <p14:creationId xmlns:p14="http://schemas.microsoft.com/office/powerpoint/2010/main" val="171752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5652915"/>
              </p:ext>
            </p:extLst>
          </p:nvPr>
        </p:nvGraphicFramePr>
        <p:xfrm>
          <a:off x="539552" y="1772816"/>
          <a:ext cx="7992888" cy="2044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4482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Ffurfleni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gais</a:t>
                      </a: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6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Application forms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691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9592" y="1600201"/>
            <a:ext cx="7787208" cy="3989040"/>
          </a:xfrm>
        </p:spPr>
        <p:txBody>
          <a:bodyPr/>
          <a:lstStyle/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“Never employ unlucky people”.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“Always start by putting half the applications in the bin”</a:t>
            </a:r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sz="2000" dirty="0" smtClean="0">
                <a:solidFill>
                  <a:srgbClr val="002060"/>
                </a:solidFill>
              </a:rPr>
              <a:t>David Brent </a:t>
            </a:r>
          </a:p>
          <a:p>
            <a:pPr marL="0" indent="0" algn="r">
              <a:buNone/>
            </a:pPr>
            <a:r>
              <a:rPr lang="en-GB" sz="1600" dirty="0" smtClean="0">
                <a:solidFill>
                  <a:schemeClr val="bg1">
                    <a:lumMod val="75000"/>
                  </a:schemeClr>
                </a:solidFill>
              </a:rPr>
              <a:t>{BBC, The Office}</a:t>
            </a:r>
            <a:endParaRPr lang="en-GB" sz="16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en-GB" sz="3600" dirty="0" err="1" smtClean="0">
                <a:solidFill>
                  <a:schemeClr val="accent6">
                    <a:lumMod val="50000"/>
                  </a:schemeClr>
                </a:solidFill>
              </a:rPr>
              <a:t>Rheolwyr</a:t>
            </a:r>
            <a:r>
              <a:rPr lang="en-GB" sz="36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accent6">
                    <a:lumMod val="50000"/>
                  </a:schemeClr>
                </a:solidFill>
              </a:rPr>
              <a:t>brysur</a:t>
            </a:r>
            <a:r>
              <a:rPr lang="en-GB" sz="3600" dirty="0" smtClean="0">
                <a:solidFill>
                  <a:schemeClr val="accent6">
                    <a:lumMod val="50000"/>
                  </a:schemeClr>
                </a:solidFill>
              </a:rPr>
              <a:t>?     Busy Managers?</a:t>
            </a:r>
            <a:endParaRPr lang="en-GB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94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y-GB" b="1" dirty="0" smtClean="0">
                <a:solidFill>
                  <a:srgbClr val="0070C0"/>
                </a:solidFill>
              </a:rPr>
              <a:t/>
            </a:r>
            <a:br>
              <a:rPr lang="cy-GB" b="1" dirty="0" smtClean="0">
                <a:solidFill>
                  <a:srgbClr val="0070C0"/>
                </a:solidFill>
              </a:rPr>
            </a:br>
            <a:r>
              <a:rPr lang="cy-GB" sz="3600" i="1" dirty="0" smtClean="0">
                <a:solidFill>
                  <a:srgbClr val="0070C0"/>
                </a:solidFill>
              </a:rPr>
              <a:t>Ffurflen gais:                Application form:</a:t>
            </a:r>
            <a:r>
              <a:rPr lang="cy-GB" sz="3600" dirty="0"/>
              <a:t/>
            </a:r>
            <a:br>
              <a:rPr lang="cy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>
            <a:normAutofit/>
          </a:bodyPr>
          <a:lstStyle/>
          <a:p>
            <a:r>
              <a:rPr lang="en-GB" dirty="0" err="1" smtClean="0"/>
              <a:t>Amrywiaeth</a:t>
            </a:r>
            <a:r>
              <a:rPr lang="en-GB" dirty="0" smtClean="0"/>
              <a:t> </a:t>
            </a:r>
            <a:r>
              <a:rPr lang="en-GB" dirty="0" err="1"/>
              <a:t>eang</a:t>
            </a:r>
            <a:endParaRPr lang="en-GB" dirty="0"/>
          </a:p>
          <a:p>
            <a:r>
              <a:rPr lang="en-GB" dirty="0" err="1" smtClean="0"/>
              <a:t>Darrllenwch</a:t>
            </a:r>
            <a:r>
              <a:rPr lang="en-GB" dirty="0" smtClean="0"/>
              <a:t> </a:t>
            </a:r>
            <a:r>
              <a:rPr lang="en-GB" dirty="0"/>
              <a:t>y  </a:t>
            </a:r>
            <a:r>
              <a:rPr lang="en-GB" dirty="0" err="1" smtClean="0"/>
              <a:t>gwybod.ategol</a:t>
            </a:r>
            <a:endParaRPr lang="en-GB" dirty="0" smtClean="0"/>
          </a:p>
          <a:p>
            <a:r>
              <a:rPr lang="en-GB" dirty="0" err="1" smtClean="0"/>
              <a:t>Darllenwch</a:t>
            </a:r>
            <a:r>
              <a:rPr lang="en-GB" dirty="0" smtClean="0"/>
              <a:t> y print man</a:t>
            </a:r>
          </a:p>
          <a:p>
            <a:r>
              <a:rPr lang="en-GB" dirty="0" err="1" smtClean="0"/>
              <a:t>Dechrau</a:t>
            </a:r>
            <a:r>
              <a:rPr lang="en-GB" dirty="0" smtClean="0"/>
              <a:t>, </a:t>
            </a:r>
            <a:r>
              <a:rPr lang="en-GB" dirty="0" err="1" smtClean="0"/>
              <a:t>stwff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endParaRPr lang="en-GB" dirty="0" smtClean="0"/>
          </a:p>
          <a:p>
            <a:r>
              <a:rPr lang="en-GB" dirty="0" err="1"/>
              <a:t>Dilynwch</a:t>
            </a:r>
            <a:r>
              <a:rPr lang="en-GB" dirty="0"/>
              <a:t> y </a:t>
            </a:r>
            <a:r>
              <a:rPr lang="en-GB" dirty="0" err="1" smtClean="0"/>
              <a:t>canllawiau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Wide variation </a:t>
            </a:r>
          </a:p>
          <a:p>
            <a:r>
              <a:rPr lang="en-GB" dirty="0" smtClean="0"/>
              <a:t>Read the guidance provided </a:t>
            </a:r>
          </a:p>
          <a:p>
            <a:r>
              <a:rPr lang="en-GB" dirty="0" smtClean="0"/>
              <a:t>Read the small print</a:t>
            </a:r>
          </a:p>
          <a:p>
            <a:r>
              <a:rPr lang="en-GB" dirty="0" smtClean="0"/>
              <a:t>Start with factual stuff</a:t>
            </a:r>
          </a:p>
          <a:p>
            <a:r>
              <a:rPr lang="en-GB" dirty="0" smtClean="0"/>
              <a:t>Follow the guidelines </a:t>
            </a:r>
            <a:endParaRPr lang="en-GB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0768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 descr="Description: UWTSD Logo (2)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661248"/>
            <a:ext cx="2342251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916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rgbClr val="002060"/>
                </a:solidFill>
              </a:rPr>
              <a:t>       </a:t>
            </a:r>
            <a:r>
              <a:rPr lang="en-GB" sz="3600" dirty="0" err="1" smtClean="0">
                <a:solidFill>
                  <a:srgbClr val="002060"/>
                </a:solidFill>
              </a:rPr>
              <a:t>Amrywiadau</a:t>
            </a:r>
            <a:r>
              <a:rPr lang="en-GB" sz="3600" dirty="0" smtClean="0">
                <a:solidFill>
                  <a:srgbClr val="002060"/>
                </a:solidFill>
              </a:rPr>
              <a:t>            Variations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err="1"/>
              <a:t>Camau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Electronig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 smtClean="0"/>
              <a:t>Copi</a:t>
            </a:r>
            <a:r>
              <a:rPr lang="en-GB" dirty="0" smtClean="0"/>
              <a:t> </a:t>
            </a:r>
            <a:r>
              <a:rPr lang="en-GB" dirty="0" err="1" smtClean="0"/>
              <a:t>caled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Sail </a:t>
            </a:r>
            <a:r>
              <a:rPr lang="en-GB" dirty="0" err="1"/>
              <a:t>tystiolaeth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tystiolaeth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Ymddangosiad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Arddull</a:t>
            </a:r>
            <a:r>
              <a:rPr lang="en-GB" dirty="0"/>
              <a:t> a </a:t>
            </a:r>
            <a:r>
              <a:rPr lang="en-GB" dirty="0" err="1"/>
              <a:t>diwylliant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/>
              <a:t>ychwanegol</a:t>
            </a:r>
            <a:endParaRPr lang="en-GB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Stages </a:t>
            </a:r>
          </a:p>
          <a:p>
            <a:pPr marL="0" indent="0">
              <a:buNone/>
            </a:pPr>
            <a:r>
              <a:rPr lang="en-GB" dirty="0" smtClean="0"/>
              <a:t>Electronic or H/C</a:t>
            </a:r>
          </a:p>
          <a:p>
            <a:pPr marL="0" indent="0">
              <a:buNone/>
            </a:pPr>
            <a:r>
              <a:rPr lang="en-GB" dirty="0" smtClean="0"/>
              <a:t>Evidence basis</a:t>
            </a:r>
          </a:p>
          <a:p>
            <a:pPr marL="0" indent="0">
              <a:buNone/>
            </a:pPr>
            <a:r>
              <a:rPr lang="en-GB" dirty="0" smtClean="0"/>
              <a:t>Evidence required</a:t>
            </a:r>
          </a:p>
          <a:p>
            <a:pPr marL="0" indent="0">
              <a:buNone/>
            </a:pPr>
            <a:r>
              <a:rPr lang="en-GB" dirty="0" smtClean="0"/>
              <a:t>Appearance </a:t>
            </a:r>
          </a:p>
          <a:p>
            <a:pPr marL="0" indent="0">
              <a:buNone/>
            </a:pPr>
            <a:r>
              <a:rPr lang="en-GB" dirty="0" smtClean="0"/>
              <a:t>Style &amp; culture </a:t>
            </a:r>
          </a:p>
          <a:p>
            <a:pPr marL="0" indent="0">
              <a:buNone/>
            </a:pPr>
            <a:r>
              <a:rPr lang="en-GB" dirty="0" smtClean="0"/>
              <a:t>Guidance notes</a:t>
            </a:r>
          </a:p>
          <a:p>
            <a:pPr marL="0" indent="0">
              <a:buNone/>
            </a:pPr>
            <a:r>
              <a:rPr lang="en-GB" dirty="0" smtClean="0"/>
              <a:t>Additional evidence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84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188" y="620688"/>
            <a:ext cx="6521049" cy="4320195"/>
          </a:xfrm>
        </p:spPr>
      </p:pic>
      <p:sp>
        <p:nvSpPr>
          <p:cNvPr id="7" name="TextBox 6"/>
          <p:cNvSpPr txBox="1"/>
          <p:nvPr/>
        </p:nvSpPr>
        <p:spPr>
          <a:xfrm>
            <a:off x="1259632" y="5229200"/>
            <a:ext cx="8147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>
                    <a:lumMod val="75000"/>
                  </a:schemeClr>
                </a:solidFill>
              </a:rPr>
              <a:t>‘Passport Application’ by Ben Ward, Covent Garden via Flickr, (CC </a:t>
            </a:r>
            <a:r>
              <a:rPr lang="en-GB" sz="1400" dirty="0">
                <a:solidFill>
                  <a:schemeClr val="bg1">
                    <a:lumMod val="75000"/>
                  </a:schemeClr>
                </a:solidFill>
              </a:rPr>
              <a:t>BY-NC-ND 2.0) </a:t>
            </a:r>
          </a:p>
        </p:txBody>
      </p:sp>
    </p:spTree>
    <p:extLst>
      <p:ext uri="{BB962C8B-B14F-4D97-AF65-F5344CB8AC3E}">
        <p14:creationId xmlns:p14="http://schemas.microsoft.com/office/powerpoint/2010/main" val="5224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35496" y="404663"/>
            <a:ext cx="8168952" cy="580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en-GB" sz="3200" dirty="0" smtClean="0">
                <a:solidFill>
                  <a:srgbClr val="7030A0"/>
                </a:solidFill>
              </a:rPr>
              <a:t>Question – Source/Link – Answer structure</a:t>
            </a:r>
            <a:endParaRPr lang="en-GB" sz="1100" dirty="0">
              <a:solidFill>
                <a:srgbClr val="00B050"/>
              </a:solidFill>
            </a:endParaRP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3602800"/>
              </p:ext>
            </p:extLst>
          </p:nvPr>
        </p:nvGraphicFramePr>
        <p:xfrm>
          <a:off x="107504" y="1124743"/>
          <a:ext cx="8928992" cy="43924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86107">
                  <a:extLst>
                    <a:ext uri="{9D8B030D-6E8A-4147-A177-3AD203B41FA5}">
                      <a16:colId xmlns:a16="http://schemas.microsoft.com/office/drawing/2014/main" val="210852355"/>
                    </a:ext>
                  </a:extLst>
                </a:gridCol>
                <a:gridCol w="1262695">
                  <a:extLst>
                    <a:ext uri="{9D8B030D-6E8A-4147-A177-3AD203B41FA5}">
                      <a16:colId xmlns:a16="http://schemas.microsoft.com/office/drawing/2014/main" val="3376848880"/>
                    </a:ext>
                  </a:extLst>
                </a:gridCol>
                <a:gridCol w="3880190">
                  <a:extLst>
                    <a:ext uri="{9D8B030D-6E8A-4147-A177-3AD203B41FA5}">
                      <a16:colId xmlns:a16="http://schemas.microsoft.com/office/drawing/2014/main" val="699361791"/>
                    </a:ext>
                  </a:extLst>
                </a:gridCol>
              </a:tblGrid>
              <a:tr h="46498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THEIR CRITERIA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7030A0"/>
                          </a:solidFill>
                          <a:effectLst/>
                        </a:rPr>
                        <a:t>Source</a:t>
                      </a:r>
                      <a:endParaRPr lang="en-GB" sz="20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7030A0"/>
                          </a:solidFill>
                          <a:effectLst/>
                        </a:rPr>
                        <a:t>Answer frame/structure</a:t>
                      </a:r>
                      <a:endParaRPr lang="en-GB" sz="20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713013"/>
                  </a:ext>
                </a:extLst>
              </a:tr>
              <a:tr h="9545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tx1"/>
                          </a:solidFill>
                          <a:effectLst/>
                        </a:rPr>
                        <a:t>c) Evidence of providing high quality customer service</a:t>
                      </a:r>
                      <a:endParaRPr lang="en-GB" sz="20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7030A0"/>
                          </a:solidFill>
                          <a:effectLst/>
                        </a:rPr>
                        <a:t>Bar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7030A0"/>
                          </a:solidFill>
                          <a:effectLst/>
                        </a:rPr>
                        <a:t>Diablos</a:t>
                      </a:r>
                      <a:endParaRPr lang="en-GB" sz="180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Role;   Normal CS;  Over &amp; above </a:t>
                      </a:r>
                      <a:endParaRPr lang="en-GB" sz="20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851443"/>
                  </a:ext>
                </a:extLst>
              </a:tr>
              <a:tr h="9545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tx1"/>
                          </a:solidFill>
                          <a:effectLst/>
                        </a:rPr>
                        <a:t>d) Ability to demonstrate effective organisational skills</a:t>
                      </a:r>
                      <a:endParaRPr lang="en-GB" sz="20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7030A0"/>
                          </a:solidFill>
                          <a:effectLst/>
                        </a:rPr>
                        <a:t>Volunteer Fair</a:t>
                      </a:r>
                      <a:endParaRPr lang="en-GB" sz="180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Event; role; issues; examples; what you did {STAR}</a:t>
                      </a:r>
                      <a:endParaRPr lang="en-GB" sz="20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801342"/>
                  </a:ext>
                </a:extLst>
              </a:tr>
              <a:tr h="20183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n) Demonstrates self-motivation and the ability to work unsupervised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&gt; CV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&gt; Salvation Army</a:t>
                      </a:r>
                      <a:endParaRPr lang="en-GB" sz="18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7030A0"/>
                          </a:solidFill>
                          <a:effectLst/>
                        </a:rPr>
                        <a:t>CV</a:t>
                      </a: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 – track record …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smtClean="0">
                          <a:solidFill>
                            <a:srgbClr val="7030A0"/>
                          </a:solidFill>
                          <a:effectLst/>
                        </a:rPr>
                        <a:t>1#SA </a:t>
                      </a: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– role; not missed a day; I like to see things through; work on own; keen to show well </a:t>
                      </a:r>
                      <a:r>
                        <a:rPr lang="en-GB" sz="2000" dirty="0" smtClean="0">
                          <a:solidFill>
                            <a:srgbClr val="7030A0"/>
                          </a:solidFill>
                          <a:effectLst/>
                        </a:rPr>
                        <a:t>….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smtClean="0">
                          <a:solidFill>
                            <a:srgbClr val="7030A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2#Degree</a:t>
                      </a:r>
                      <a:r>
                        <a:rPr lang="en-GB" sz="2000" baseline="0" dirty="0" smtClean="0">
                          <a:solidFill>
                            <a:srgbClr val="7030A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.. Manage family, work  etc. </a:t>
                      </a:r>
                      <a:endParaRPr lang="en-GB" sz="20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4058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42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081376"/>
              </p:ext>
            </p:extLst>
          </p:nvPr>
        </p:nvGraphicFramePr>
        <p:xfrm>
          <a:off x="611560" y="1772816"/>
          <a:ext cx="7992888" cy="2044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4482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Cyfweld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effeithiol</a:t>
                      </a: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6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Interviewing effectively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922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    </a:t>
            </a:r>
            <a:r>
              <a:rPr lang="en-GB" sz="4000" dirty="0" err="1" smtClean="0">
                <a:solidFill>
                  <a:srgbClr val="002060"/>
                </a:solidFill>
              </a:rPr>
              <a:t>Gwybodaeth</a:t>
            </a:r>
            <a:r>
              <a:rPr lang="en-GB" sz="4000" dirty="0" smtClean="0">
                <a:solidFill>
                  <a:srgbClr val="002060"/>
                </a:solidFill>
              </a:rPr>
              <a:t>               Practical      .         .      </a:t>
            </a:r>
            <a:r>
              <a:rPr lang="en-GB" sz="4000" dirty="0" err="1" smtClean="0">
                <a:solidFill>
                  <a:srgbClr val="002060"/>
                </a:solidFill>
              </a:rPr>
              <a:t>ymarferol</a:t>
            </a:r>
            <a:r>
              <a:rPr lang="en-GB" sz="4000" dirty="0" smtClean="0">
                <a:solidFill>
                  <a:srgbClr val="002060"/>
                </a:solidFill>
              </a:rPr>
              <a:t>                information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y-GB" sz="2400" dirty="0" smtClean="0"/>
              <a:t>Dyddiad </a:t>
            </a:r>
            <a:r>
              <a:rPr lang="cy-GB" sz="2400" dirty="0"/>
              <a:t>/ amser 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Cyfeiriad / lleoliad 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Gwybodaeth i </a:t>
            </a:r>
            <a:r>
              <a:rPr lang="cy-GB" sz="2400" dirty="0" err="1"/>
              <a:t>gario</a:t>
            </a:r>
            <a:r>
              <a:rPr lang="cy-GB" sz="2400" dirty="0"/>
              <a:t> 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Cludiant a Pharcio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Adeiladu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Fformat 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Gwybodaeth </a:t>
            </a:r>
            <a:r>
              <a:rPr lang="cy-GB" sz="2400" dirty="0" smtClean="0"/>
              <a:t>personol</a:t>
            </a:r>
          </a:p>
          <a:p>
            <a:pPr>
              <a:lnSpc>
                <a:spcPct val="90000"/>
              </a:lnSpc>
            </a:pPr>
            <a:r>
              <a:rPr lang="cy-GB" sz="2400" b="1" dirty="0"/>
              <a:t>Strwythur dydd</a:t>
            </a:r>
          </a:p>
          <a:p>
            <a:pPr marL="0" indent="0">
              <a:lnSpc>
                <a:spcPct val="80000"/>
              </a:lnSpc>
              <a:buNone/>
            </a:pPr>
            <a:endParaRPr lang="cy-GB" sz="26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7301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Date / time</a:t>
            </a:r>
          </a:p>
          <a:p>
            <a:r>
              <a:rPr lang="en-GB" sz="2400" dirty="0" smtClean="0"/>
              <a:t>Address / location</a:t>
            </a:r>
          </a:p>
          <a:p>
            <a:r>
              <a:rPr lang="en-GB" sz="2400" dirty="0" smtClean="0"/>
              <a:t>Information to carry </a:t>
            </a:r>
          </a:p>
          <a:p>
            <a:r>
              <a:rPr lang="en-GB" sz="2400" dirty="0" smtClean="0"/>
              <a:t>Transport &amp; Parking </a:t>
            </a:r>
          </a:p>
          <a:p>
            <a:r>
              <a:rPr lang="en-GB" sz="2400" dirty="0" smtClean="0"/>
              <a:t>Building </a:t>
            </a:r>
          </a:p>
          <a:p>
            <a:r>
              <a:rPr lang="en-GB" sz="2400" dirty="0" smtClean="0"/>
              <a:t>Format</a:t>
            </a:r>
          </a:p>
          <a:p>
            <a:r>
              <a:rPr lang="en-GB" sz="2400" dirty="0" smtClean="0"/>
              <a:t>Personal information</a:t>
            </a:r>
          </a:p>
          <a:p>
            <a:r>
              <a:rPr lang="en-GB" sz="2400" b="1" dirty="0" smtClean="0"/>
              <a:t>Day structure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190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70C0"/>
                </a:solidFill>
              </a:rPr>
              <a:t>      </a:t>
            </a:r>
            <a:r>
              <a:rPr lang="en-GB" sz="3600" dirty="0" err="1" smtClean="0">
                <a:solidFill>
                  <a:srgbClr val="002060"/>
                </a:solidFill>
              </a:rPr>
              <a:t>Gwybodaeth</a:t>
            </a:r>
            <a:r>
              <a:rPr lang="en-GB" sz="3600" dirty="0" smtClean="0">
                <a:solidFill>
                  <a:srgbClr val="002060"/>
                </a:solidFill>
              </a:rPr>
              <a:t>                     Useful                  .      </a:t>
            </a:r>
            <a:r>
              <a:rPr lang="en-GB" sz="3600" dirty="0" err="1" smtClean="0">
                <a:solidFill>
                  <a:srgbClr val="002060"/>
                </a:solidFill>
              </a:rPr>
              <a:t>ddefnyddiol</a:t>
            </a:r>
            <a:r>
              <a:rPr lang="en-GB" sz="3600" dirty="0" smtClean="0">
                <a:solidFill>
                  <a:srgbClr val="002060"/>
                </a:solidFill>
              </a:rPr>
              <a:t>                 Information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 smtClean="0"/>
              <a:t>Hysbyseb </a:t>
            </a:r>
            <a:r>
              <a:rPr lang="cy-GB" sz="2400" dirty="0"/>
              <a:t>Swydd </a:t>
            </a:r>
            <a:r>
              <a:rPr lang="cy-GB" sz="2400" dirty="0" smtClean="0"/>
              <a:t>Wag</a:t>
            </a:r>
          </a:p>
          <a:p>
            <a:r>
              <a:rPr lang="cy-GB" sz="2400" dirty="0" smtClean="0"/>
              <a:t>Swydd-ddisgrifiad</a:t>
            </a:r>
          </a:p>
          <a:p>
            <a:r>
              <a:rPr lang="cy-GB" sz="2400" dirty="0" smtClean="0"/>
              <a:t>Manyleb Gweithwyr</a:t>
            </a:r>
          </a:p>
          <a:p>
            <a:r>
              <a:rPr lang="cy-GB" sz="2400" dirty="0" smtClean="0"/>
              <a:t>Eich </a:t>
            </a:r>
            <a:r>
              <a:rPr lang="cy-GB" sz="2400" dirty="0"/>
              <a:t>cais eich </a:t>
            </a:r>
            <a:r>
              <a:rPr lang="cy-GB" sz="2400" dirty="0" smtClean="0"/>
              <a:t>hun </a:t>
            </a:r>
          </a:p>
          <a:p>
            <a:r>
              <a:rPr lang="cy-GB" sz="2400" dirty="0" smtClean="0"/>
              <a:t>Sefydliadol</a:t>
            </a:r>
          </a:p>
          <a:p>
            <a:r>
              <a:rPr lang="cy-GB" sz="2400" dirty="0" smtClean="0"/>
              <a:t>Seiliedig </a:t>
            </a:r>
            <a:r>
              <a:rPr lang="cy-GB" sz="2400" dirty="0"/>
              <a:t>ar </a:t>
            </a:r>
            <a:r>
              <a:rPr lang="cy-GB" sz="2400" dirty="0" smtClean="0"/>
              <a:t>y ddiwydiant</a:t>
            </a:r>
          </a:p>
          <a:p>
            <a:r>
              <a:rPr lang="cy-GB" sz="2400" dirty="0" smtClean="0"/>
              <a:t>Cyfryngau hyn </a:t>
            </a:r>
            <a:r>
              <a:rPr lang="cy-GB" sz="2400" dirty="0"/>
              <a:t>o bryd / blaenorol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Vacancy advert </a:t>
            </a:r>
          </a:p>
          <a:p>
            <a:r>
              <a:rPr lang="en-GB" sz="2400" dirty="0" smtClean="0"/>
              <a:t>Job description</a:t>
            </a:r>
          </a:p>
          <a:p>
            <a:r>
              <a:rPr lang="en-GB" sz="2400" dirty="0" smtClean="0"/>
              <a:t>Employee Specification</a:t>
            </a:r>
          </a:p>
          <a:p>
            <a:r>
              <a:rPr lang="en-GB" sz="2400" dirty="0" smtClean="0"/>
              <a:t>Your own application</a:t>
            </a:r>
          </a:p>
          <a:p>
            <a:r>
              <a:rPr lang="en-GB" sz="2400" dirty="0" smtClean="0"/>
              <a:t>Organisational</a:t>
            </a:r>
          </a:p>
          <a:p>
            <a:r>
              <a:rPr lang="en-GB" sz="2400" dirty="0" smtClean="0"/>
              <a:t>Industry based</a:t>
            </a:r>
          </a:p>
          <a:p>
            <a:r>
              <a:rPr lang="en-GB" sz="2400" dirty="0" smtClean="0"/>
              <a:t>Current / previous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dirty="0" smtClean="0"/>
              <a:t>   media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043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70C0"/>
                </a:solidFill>
              </a:rPr>
              <a:t>      </a:t>
            </a:r>
            <a:r>
              <a:rPr lang="en-GB" sz="3600" dirty="0" err="1" smtClean="0">
                <a:solidFill>
                  <a:srgbClr val="002060"/>
                </a:solidFill>
              </a:rPr>
              <a:t>Gwybodaeth</a:t>
            </a:r>
            <a:r>
              <a:rPr lang="en-GB" sz="3600" dirty="0" smtClean="0">
                <a:solidFill>
                  <a:srgbClr val="002060"/>
                </a:solidFill>
              </a:rPr>
              <a:t>                     Useful                  .   </a:t>
            </a:r>
            <a:r>
              <a:rPr lang="en-GB" sz="3600" dirty="0" err="1" smtClean="0">
                <a:solidFill>
                  <a:srgbClr val="002060"/>
                </a:solidFill>
              </a:rPr>
              <a:t>ddefnyddiol</a:t>
            </a:r>
            <a:r>
              <a:rPr lang="en-GB" sz="3600" dirty="0" smtClean="0">
                <a:solidFill>
                  <a:srgbClr val="002060"/>
                </a:solidFill>
              </a:rPr>
              <a:t> #2             Information #2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GWERTHOEDD </a:t>
            </a:r>
            <a:r>
              <a:rPr lang="en-GB" sz="2400" dirty="0" err="1" smtClean="0"/>
              <a:t>ysgol</a:t>
            </a:r>
            <a:endParaRPr lang="en-GB" sz="2400" dirty="0"/>
          </a:p>
          <a:p>
            <a:r>
              <a:rPr lang="en-GB" sz="2400" dirty="0" err="1" smtClean="0"/>
              <a:t>Adroddiadau</a:t>
            </a:r>
            <a:r>
              <a:rPr lang="en-GB" sz="2400" dirty="0" smtClean="0"/>
              <a:t> </a:t>
            </a:r>
            <a:r>
              <a:rPr lang="en-GB" sz="2400" dirty="0" err="1"/>
              <a:t>arolygu</a:t>
            </a:r>
            <a:endParaRPr lang="en-GB" sz="2400" dirty="0"/>
          </a:p>
          <a:p>
            <a:r>
              <a:rPr lang="en-GB" sz="2400" dirty="0" err="1" smtClean="0"/>
              <a:t>Gwyddoch</a:t>
            </a:r>
            <a:r>
              <a:rPr lang="en-GB" sz="2400" dirty="0" smtClean="0"/>
              <a:t> </a:t>
            </a:r>
            <a:r>
              <a:rPr lang="en-GB" sz="2400" dirty="0" err="1" smtClean="0"/>
              <a:t>unrhyw</a:t>
            </a:r>
            <a:r>
              <a:rPr lang="en-GB" sz="2400" dirty="0" smtClean="0"/>
              <a:t> </a:t>
            </a:r>
            <a:r>
              <a:rPr lang="en-GB" sz="2400" dirty="0"/>
              <a:t>un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/>
              <a:t>gweithio</a:t>
            </a:r>
            <a:r>
              <a:rPr lang="en-GB" sz="2400" dirty="0"/>
              <a:t> </a:t>
            </a:r>
            <a:r>
              <a:rPr lang="en-GB" sz="2400" dirty="0" err="1"/>
              <a:t>yno</a:t>
            </a:r>
            <a:r>
              <a:rPr lang="en-GB" sz="2400" dirty="0"/>
              <a:t>?</a:t>
            </a:r>
          </a:p>
          <a:p>
            <a:r>
              <a:rPr lang="en-GB" sz="2400" dirty="0" err="1" smtClean="0"/>
              <a:t>Cyd-destun</a:t>
            </a:r>
            <a:r>
              <a:rPr lang="en-GB" sz="2400" dirty="0" smtClean="0"/>
              <a:t> / </a:t>
            </a:r>
            <a:r>
              <a:rPr lang="en-GB" sz="2400" dirty="0" err="1" smtClean="0"/>
              <a:t>sefyllfa</a:t>
            </a:r>
            <a:endParaRPr lang="en-GB" sz="2400" dirty="0"/>
          </a:p>
          <a:p>
            <a:r>
              <a:rPr lang="en-GB" sz="2400" dirty="0" err="1"/>
              <a:t>Cefndir</a:t>
            </a:r>
            <a:r>
              <a:rPr lang="en-GB" sz="2400" dirty="0"/>
              <a:t> </a:t>
            </a:r>
            <a:r>
              <a:rPr lang="en-GB" sz="2400" dirty="0" err="1" smtClean="0"/>
              <a:t>I’r</a:t>
            </a:r>
            <a:r>
              <a:rPr lang="en-GB" sz="2400" dirty="0" smtClean="0"/>
              <a:t> </a:t>
            </a:r>
            <a:r>
              <a:rPr lang="en-GB" sz="2400" dirty="0" err="1"/>
              <a:t>swydd</a:t>
            </a:r>
            <a:r>
              <a:rPr lang="en-GB" sz="2400" dirty="0"/>
              <a:t> </a:t>
            </a:r>
            <a:r>
              <a:rPr lang="en-GB" sz="2400" dirty="0" smtClean="0"/>
              <a:t>wag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School VALUES</a:t>
            </a:r>
          </a:p>
          <a:p>
            <a:r>
              <a:rPr lang="en-GB" sz="2400" dirty="0" smtClean="0"/>
              <a:t>Inspection reports</a:t>
            </a:r>
          </a:p>
          <a:p>
            <a:r>
              <a:rPr lang="en-GB" sz="2400" dirty="0" smtClean="0"/>
              <a:t>Anyone you know work there?</a:t>
            </a:r>
          </a:p>
          <a:p>
            <a:r>
              <a:rPr lang="en-GB" sz="2400" dirty="0" smtClean="0"/>
              <a:t>Context / situation</a:t>
            </a:r>
          </a:p>
          <a:p>
            <a:r>
              <a:rPr lang="en-GB" sz="2400" dirty="0" smtClean="0"/>
              <a:t>Background to vacancy </a:t>
            </a:r>
          </a:p>
        </p:txBody>
      </p:sp>
    </p:spTree>
    <p:extLst>
      <p:ext uri="{BB962C8B-B14F-4D97-AF65-F5344CB8AC3E}">
        <p14:creationId xmlns:p14="http://schemas.microsoft.com/office/powerpoint/2010/main" val="294963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>
                <a:solidFill>
                  <a:srgbClr val="002060"/>
                </a:solidFill>
              </a:rPr>
              <a:t>Paratowch</a:t>
            </a:r>
            <a:r>
              <a:rPr lang="en-GB" sz="4000" dirty="0" smtClean="0">
                <a:solidFill>
                  <a:srgbClr val="002060"/>
                </a:solidFill>
              </a:rPr>
              <a:t>!           Do prepare!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'</a:t>
            </a:r>
            <a:r>
              <a:rPr lang="en-GB" b="1" dirty="0" err="1"/>
              <a:t>Prosiect</a:t>
            </a:r>
            <a:r>
              <a:rPr lang="en-GB" b="1" dirty="0"/>
              <a:t>':</a:t>
            </a:r>
          </a:p>
          <a:p>
            <a:pPr lvl="1"/>
            <a:r>
              <a:rPr lang="en-GB" dirty="0" err="1"/>
              <a:t>Paratoi</a:t>
            </a:r>
            <a:r>
              <a:rPr lang="en-GB" dirty="0"/>
              <a:t> a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pPr lvl="1"/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/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 smtClean="0"/>
              <a:t>diwrnod</a:t>
            </a:r>
            <a:endParaRPr lang="en-GB" dirty="0" smtClean="0"/>
          </a:p>
          <a:p>
            <a:pPr lvl="1"/>
            <a:r>
              <a:rPr lang="en-GB" dirty="0"/>
              <a:t>Panel &amp; broses</a:t>
            </a:r>
          </a:p>
          <a:p>
            <a:r>
              <a:rPr lang="en-GB" b="1" dirty="0" err="1" smtClean="0"/>
              <a:t>Cwestiynau</a:t>
            </a:r>
            <a:r>
              <a:rPr lang="en-GB" b="1" dirty="0"/>
              <a:t>:</a:t>
            </a:r>
          </a:p>
          <a:p>
            <a:pPr lvl="1"/>
            <a:r>
              <a:rPr lang="en-GB" dirty="0"/>
              <a:t>MEDDYLIWCH am </a:t>
            </a:r>
            <a:r>
              <a:rPr lang="en-GB" dirty="0" err="1" smtClean="0"/>
              <a:t>rhain</a:t>
            </a:r>
            <a:endParaRPr lang="en-GB" dirty="0"/>
          </a:p>
          <a:p>
            <a:pPr lvl="1"/>
            <a:r>
              <a:rPr lang="en-GB" dirty="0" err="1"/>
              <a:t>Chwiliwch</a:t>
            </a:r>
            <a:r>
              <a:rPr lang="en-GB" dirty="0"/>
              <a:t> am </a:t>
            </a:r>
            <a:r>
              <a:rPr lang="en-GB" dirty="0" err="1"/>
              <a:t>gliwiau</a:t>
            </a:r>
            <a:endParaRPr lang="en-GB" dirty="0"/>
          </a:p>
          <a:p>
            <a:pPr lvl="1"/>
            <a:r>
              <a:rPr lang="en-GB" dirty="0"/>
              <a:t>20, 12, </a:t>
            </a:r>
            <a:r>
              <a:rPr lang="en-GB" dirty="0" smtClean="0"/>
              <a:t>7 …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/>
              <a:t>tebygol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b="1" dirty="0" err="1" smtClean="0"/>
              <a:t>Amrywiad</a:t>
            </a:r>
            <a:endParaRPr lang="en-GB" b="1" dirty="0"/>
          </a:p>
          <a:p>
            <a:r>
              <a:rPr lang="en-GB" b="1" dirty="0" err="1" smtClean="0"/>
              <a:t>Sbardun</a:t>
            </a:r>
            <a:r>
              <a:rPr lang="en-GB" b="1" dirty="0" smtClean="0"/>
              <a:t> </a:t>
            </a:r>
            <a:endParaRPr lang="en-GB" b="1" dirty="0"/>
          </a:p>
          <a:p>
            <a:r>
              <a:rPr lang="en-GB" b="1" dirty="0" err="1" smtClean="0"/>
              <a:t>Bwledi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‘Project’: </a:t>
            </a:r>
            <a:endParaRPr lang="en-GB" b="1" dirty="0"/>
          </a:p>
          <a:p>
            <a:pPr lvl="1"/>
            <a:r>
              <a:rPr lang="en-GB" dirty="0" smtClean="0"/>
              <a:t>Preparation &amp; research </a:t>
            </a:r>
            <a:endParaRPr lang="en-GB" dirty="0"/>
          </a:p>
          <a:p>
            <a:pPr lvl="1"/>
            <a:r>
              <a:rPr lang="en-GB" dirty="0" smtClean="0"/>
              <a:t>Beforehand / On </a:t>
            </a:r>
            <a:r>
              <a:rPr lang="en-GB" dirty="0"/>
              <a:t>the </a:t>
            </a:r>
            <a:r>
              <a:rPr lang="en-GB" dirty="0" smtClean="0"/>
              <a:t>day</a:t>
            </a:r>
          </a:p>
          <a:p>
            <a:pPr lvl="1"/>
            <a:r>
              <a:rPr lang="en-GB" dirty="0" smtClean="0"/>
              <a:t>Panel &amp; process   </a:t>
            </a:r>
            <a:endParaRPr lang="en-GB" dirty="0"/>
          </a:p>
          <a:p>
            <a:r>
              <a:rPr lang="en-GB" b="1" dirty="0" smtClean="0"/>
              <a:t>Questions:</a:t>
            </a:r>
          </a:p>
          <a:p>
            <a:pPr lvl="1"/>
            <a:r>
              <a:rPr lang="en-GB" dirty="0" smtClean="0"/>
              <a:t>THINK about these areas</a:t>
            </a:r>
          </a:p>
          <a:p>
            <a:pPr lvl="1"/>
            <a:r>
              <a:rPr lang="en-GB" dirty="0" smtClean="0"/>
              <a:t>Look </a:t>
            </a:r>
            <a:r>
              <a:rPr lang="en-GB" dirty="0"/>
              <a:t>for </a:t>
            </a:r>
            <a:r>
              <a:rPr lang="en-GB" dirty="0" smtClean="0"/>
              <a:t>clues</a:t>
            </a:r>
          </a:p>
          <a:p>
            <a:pPr lvl="1"/>
            <a:r>
              <a:rPr lang="en-GB" dirty="0" smtClean="0"/>
              <a:t>Most likely 20, 12, 7 …</a:t>
            </a:r>
          </a:p>
          <a:p>
            <a:r>
              <a:rPr lang="en-GB" b="1" dirty="0" smtClean="0"/>
              <a:t>Variant </a:t>
            </a:r>
          </a:p>
          <a:p>
            <a:r>
              <a:rPr lang="en-GB" b="1" dirty="0" smtClean="0"/>
              <a:t>Trigger </a:t>
            </a:r>
          </a:p>
          <a:p>
            <a:r>
              <a:rPr lang="en-GB" b="1" dirty="0" smtClean="0"/>
              <a:t>Bullets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10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4038600" cy="114300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500" dirty="0" err="1" smtClean="0">
                <a:solidFill>
                  <a:srgbClr val="002060"/>
                </a:solidFill>
              </a:rPr>
              <a:t>Elfenau</a:t>
            </a:r>
            <a:r>
              <a:rPr lang="en-GB" sz="3500" dirty="0" smtClean="0">
                <a:solidFill>
                  <a:srgbClr val="002060"/>
                </a:solidFill>
              </a:rPr>
              <a:t> </a:t>
            </a:r>
            <a:r>
              <a:rPr lang="en-GB" sz="3500" dirty="0" err="1">
                <a:solidFill>
                  <a:srgbClr val="002060"/>
                </a:solidFill>
              </a:rPr>
              <a:t>posibl</a:t>
            </a:r>
            <a:r>
              <a:rPr lang="en-GB" sz="3500" dirty="0">
                <a:solidFill>
                  <a:srgbClr val="002060"/>
                </a:solidFill>
              </a:rPr>
              <a:t> </a:t>
            </a:r>
            <a:r>
              <a:rPr lang="en-GB" sz="3500" dirty="0" smtClean="0">
                <a:solidFill>
                  <a:srgbClr val="002060"/>
                </a:solidFill>
              </a:rPr>
              <a:t/>
            </a:r>
            <a:br>
              <a:rPr lang="en-GB" sz="3500" dirty="0" smtClean="0">
                <a:solidFill>
                  <a:srgbClr val="002060"/>
                </a:solidFill>
              </a:rPr>
            </a:br>
            <a:r>
              <a:rPr lang="en-GB" sz="3500" dirty="0" smtClean="0">
                <a:solidFill>
                  <a:srgbClr val="002060"/>
                </a:solidFill>
              </a:rPr>
              <a:t>o </a:t>
            </a:r>
            <a:r>
              <a:rPr lang="en-GB" sz="3500" dirty="0" err="1">
                <a:solidFill>
                  <a:srgbClr val="002060"/>
                </a:solidFill>
              </a:rPr>
              <a:t>gwestiynu</a:t>
            </a:r>
            <a:endParaRPr lang="en-GB" sz="3500" dirty="0">
              <a:solidFill>
                <a:srgbClr val="002060"/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632542" y="260648"/>
            <a:ext cx="4038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smtClean="0">
                <a:solidFill>
                  <a:schemeClr val="bg1"/>
                </a:solidFill>
              </a:rPr>
              <a:t>Possible areas 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of questioning </a:t>
            </a:r>
            <a:endParaRPr lang="en-GB" sz="3600" dirty="0">
              <a:solidFill>
                <a:schemeClr val="bg1"/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/>
          </p:nvPr>
        </p:nvGraphicFramePr>
        <p:xfrm>
          <a:off x="611560" y="1556792"/>
          <a:ext cx="805958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033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42434"/>
            <a:ext cx="4169254" cy="3934620"/>
          </a:xfrm>
        </p:spPr>
      </p:pic>
    </p:spTree>
    <p:extLst>
      <p:ext uri="{BB962C8B-B14F-4D97-AF65-F5344CB8AC3E}">
        <p14:creationId xmlns:p14="http://schemas.microsoft.com/office/powerpoint/2010/main" val="95961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42434"/>
            <a:ext cx="4169254" cy="3934620"/>
          </a:xfrm>
        </p:spPr>
      </p:pic>
      <p:sp>
        <p:nvSpPr>
          <p:cNvPr id="2" name="Flowchart: Alternate Process 1"/>
          <p:cNvSpPr/>
          <p:nvPr/>
        </p:nvSpPr>
        <p:spPr>
          <a:xfrm>
            <a:off x="6948264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SITUATION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408212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SEFYLLFA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25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42434"/>
            <a:ext cx="4169254" cy="3934620"/>
          </a:xfrm>
        </p:spPr>
      </p:pic>
      <p:sp>
        <p:nvSpPr>
          <p:cNvPr id="2" name="Flowchart: Alternate Process 1"/>
          <p:cNvSpPr/>
          <p:nvPr/>
        </p:nvSpPr>
        <p:spPr>
          <a:xfrm>
            <a:off x="6948264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SITUATION</a:t>
            </a:r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6948264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408212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SEFYLLFA</a:t>
            </a:r>
            <a:endParaRPr lang="en-GB" dirty="0"/>
          </a:p>
        </p:txBody>
      </p:sp>
      <p:sp>
        <p:nvSpPr>
          <p:cNvPr id="9" name="Flowchart: Alternate Process 8"/>
          <p:cNvSpPr/>
          <p:nvPr/>
        </p:nvSpPr>
        <p:spPr>
          <a:xfrm>
            <a:off x="408212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TASG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42434"/>
            <a:ext cx="4169254" cy="3934620"/>
          </a:xfrm>
        </p:spPr>
      </p:pic>
      <p:sp>
        <p:nvSpPr>
          <p:cNvPr id="2" name="Flowchart: Alternate Process 1"/>
          <p:cNvSpPr/>
          <p:nvPr/>
        </p:nvSpPr>
        <p:spPr>
          <a:xfrm>
            <a:off x="6948264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SITUATION</a:t>
            </a:r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6948264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6" name="Flowchart: Alternate Process 5"/>
          <p:cNvSpPr/>
          <p:nvPr/>
        </p:nvSpPr>
        <p:spPr>
          <a:xfrm>
            <a:off x="6957026" y="300974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408212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SEFYLLFA</a:t>
            </a:r>
            <a:endParaRPr lang="en-GB" dirty="0"/>
          </a:p>
        </p:txBody>
      </p:sp>
      <p:sp>
        <p:nvSpPr>
          <p:cNvPr id="9" name="Flowchart: Alternate Process 8"/>
          <p:cNvSpPr/>
          <p:nvPr/>
        </p:nvSpPr>
        <p:spPr>
          <a:xfrm>
            <a:off x="408212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TASG</a:t>
            </a:r>
            <a:endParaRPr lang="en-GB" dirty="0"/>
          </a:p>
        </p:txBody>
      </p:sp>
      <p:sp>
        <p:nvSpPr>
          <p:cNvPr id="10" name="Flowchart: Alternate Process 9"/>
          <p:cNvSpPr/>
          <p:nvPr/>
        </p:nvSpPr>
        <p:spPr>
          <a:xfrm>
            <a:off x="408212" y="300974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/>
              <a:t>GWEITHGAREDD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735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42434"/>
            <a:ext cx="4169254" cy="3934620"/>
          </a:xfrm>
        </p:spPr>
      </p:pic>
      <p:sp>
        <p:nvSpPr>
          <p:cNvPr id="2" name="Flowchart: Alternate Process 1"/>
          <p:cNvSpPr/>
          <p:nvPr/>
        </p:nvSpPr>
        <p:spPr>
          <a:xfrm>
            <a:off x="6948264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SITUATION</a:t>
            </a:r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6948264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6" name="Flowchart: Alternate Process 5"/>
          <p:cNvSpPr/>
          <p:nvPr/>
        </p:nvSpPr>
        <p:spPr>
          <a:xfrm>
            <a:off x="6957026" y="300974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7" name="Flowchart: Alternate Process 6"/>
          <p:cNvSpPr/>
          <p:nvPr/>
        </p:nvSpPr>
        <p:spPr>
          <a:xfrm>
            <a:off x="6945516" y="442663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RESULT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408212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SEFYLLFA</a:t>
            </a:r>
            <a:endParaRPr lang="en-GB" dirty="0"/>
          </a:p>
        </p:txBody>
      </p:sp>
      <p:sp>
        <p:nvSpPr>
          <p:cNvPr id="9" name="Flowchart: Alternate Process 8"/>
          <p:cNvSpPr/>
          <p:nvPr/>
        </p:nvSpPr>
        <p:spPr>
          <a:xfrm>
            <a:off x="408212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TASG</a:t>
            </a:r>
            <a:endParaRPr lang="en-GB" dirty="0"/>
          </a:p>
        </p:txBody>
      </p:sp>
      <p:sp>
        <p:nvSpPr>
          <p:cNvPr id="10" name="Flowchart: Alternate Process 9"/>
          <p:cNvSpPr/>
          <p:nvPr/>
        </p:nvSpPr>
        <p:spPr>
          <a:xfrm>
            <a:off x="408212" y="300974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/>
              <a:t>GWEITHGAREDD</a:t>
            </a:r>
            <a:endParaRPr lang="en-GB" sz="1400" dirty="0"/>
          </a:p>
        </p:txBody>
      </p:sp>
      <p:sp>
        <p:nvSpPr>
          <p:cNvPr id="11" name="Flowchart: Alternate Process 10"/>
          <p:cNvSpPr/>
          <p:nvPr/>
        </p:nvSpPr>
        <p:spPr>
          <a:xfrm>
            <a:off x="408212" y="442663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CANLYNIAD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10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288" y="1042434"/>
            <a:ext cx="4169254" cy="3934620"/>
          </a:xfrm>
        </p:spPr>
      </p:pic>
      <p:sp>
        <p:nvSpPr>
          <p:cNvPr id="2" name="Flowchart: Alternate Process 1"/>
          <p:cNvSpPr/>
          <p:nvPr/>
        </p:nvSpPr>
        <p:spPr>
          <a:xfrm>
            <a:off x="6948264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S</a:t>
            </a:r>
            <a:r>
              <a:rPr lang="en-GB" dirty="0" smtClean="0"/>
              <a:t>ITUATION</a:t>
            </a:r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6948264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T</a:t>
            </a:r>
            <a:r>
              <a:rPr lang="en-GB" dirty="0" smtClean="0"/>
              <a:t>ASK</a:t>
            </a:r>
            <a:endParaRPr lang="en-GB" dirty="0"/>
          </a:p>
        </p:txBody>
      </p:sp>
      <p:sp>
        <p:nvSpPr>
          <p:cNvPr id="6" name="Flowchart: Alternate Process 5"/>
          <p:cNvSpPr/>
          <p:nvPr/>
        </p:nvSpPr>
        <p:spPr>
          <a:xfrm>
            <a:off x="6957026" y="300974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CTIVITY </a:t>
            </a:r>
            <a:endParaRPr lang="en-GB" dirty="0"/>
          </a:p>
        </p:txBody>
      </p:sp>
      <p:sp>
        <p:nvSpPr>
          <p:cNvPr id="7" name="Flowchart: Alternate Process 6"/>
          <p:cNvSpPr/>
          <p:nvPr/>
        </p:nvSpPr>
        <p:spPr>
          <a:xfrm>
            <a:off x="6948264" y="441339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R</a:t>
            </a:r>
            <a:r>
              <a:rPr lang="en-GB" dirty="0" smtClean="0"/>
              <a:t>ESULT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408212" y="87449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SEFYLLFA</a:t>
            </a:r>
            <a:endParaRPr lang="en-GB" dirty="0"/>
          </a:p>
        </p:txBody>
      </p:sp>
      <p:sp>
        <p:nvSpPr>
          <p:cNvPr id="9" name="Flowchart: Alternate Process 8"/>
          <p:cNvSpPr/>
          <p:nvPr/>
        </p:nvSpPr>
        <p:spPr>
          <a:xfrm>
            <a:off x="408212" y="1563188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TASG</a:t>
            </a:r>
            <a:endParaRPr lang="en-GB" dirty="0"/>
          </a:p>
        </p:txBody>
      </p:sp>
      <p:sp>
        <p:nvSpPr>
          <p:cNvPr id="10" name="Flowchart: Alternate Process 9"/>
          <p:cNvSpPr/>
          <p:nvPr/>
        </p:nvSpPr>
        <p:spPr>
          <a:xfrm>
            <a:off x="408212" y="300974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/>
              <a:t>GWEITHGAREDD</a:t>
            </a:r>
            <a:endParaRPr lang="en-GB" sz="1400" dirty="0"/>
          </a:p>
        </p:txBody>
      </p:sp>
      <p:sp>
        <p:nvSpPr>
          <p:cNvPr id="11" name="Flowchart: Alternate Process 10"/>
          <p:cNvSpPr/>
          <p:nvPr/>
        </p:nvSpPr>
        <p:spPr>
          <a:xfrm>
            <a:off x="408212" y="4426634"/>
            <a:ext cx="1872208" cy="12786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CANLYNIAD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91847" y="28418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STAR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6707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err="1" smtClean="0">
                <a:solidFill>
                  <a:srgbClr val="002060"/>
                </a:solidFill>
              </a:rPr>
              <a:t>Ar</a:t>
            </a:r>
            <a:r>
              <a:rPr lang="en-GB" dirty="0" smtClean="0">
                <a:solidFill>
                  <a:srgbClr val="002060"/>
                </a:solidFill>
              </a:rPr>
              <a:t> y </a:t>
            </a:r>
            <a:r>
              <a:rPr lang="en-GB" dirty="0" err="1" smtClean="0">
                <a:solidFill>
                  <a:srgbClr val="002060"/>
                </a:solidFill>
              </a:rPr>
              <a:t>dydd</a:t>
            </a:r>
            <a:r>
              <a:rPr lang="en-GB" dirty="0" smtClean="0">
                <a:solidFill>
                  <a:srgbClr val="002060"/>
                </a:solidFill>
              </a:rPr>
              <a:t>           On the day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268760"/>
            <a:ext cx="4388296" cy="4320481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2200" dirty="0" err="1" smtClean="0"/>
              <a:t>Gwisg</a:t>
            </a:r>
            <a:r>
              <a:rPr lang="en-GB" sz="2200" dirty="0" smtClean="0"/>
              <a:t> </a:t>
            </a:r>
            <a:r>
              <a:rPr lang="en-GB" sz="2200" dirty="0" err="1"/>
              <a:t>ffurfiol</a:t>
            </a:r>
            <a:endParaRPr lang="en-GB" sz="2200" dirty="0"/>
          </a:p>
          <a:p>
            <a:r>
              <a:rPr lang="en-GB" sz="2200" dirty="0" err="1" smtClean="0"/>
              <a:t>Cariwch</a:t>
            </a:r>
            <a:r>
              <a:rPr lang="en-GB" sz="2200" dirty="0" smtClean="0"/>
              <a:t> </a:t>
            </a:r>
            <a:r>
              <a:rPr lang="en-GB" sz="2200" dirty="0" err="1" smtClean="0"/>
              <a:t>eich</a:t>
            </a:r>
            <a:r>
              <a:rPr lang="en-GB" sz="2200" dirty="0" smtClean="0"/>
              <a:t> </a:t>
            </a:r>
            <a:r>
              <a:rPr lang="en-GB" sz="2200" dirty="0" err="1" smtClean="0"/>
              <a:t>dogfennau</a:t>
            </a:r>
            <a:endParaRPr lang="en-GB" sz="2200" dirty="0"/>
          </a:p>
          <a:p>
            <a:r>
              <a:rPr lang="en-GB" sz="2200" dirty="0" err="1"/>
              <a:t>Cyrraedd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gynnar</a:t>
            </a:r>
            <a:r>
              <a:rPr lang="en-GB" sz="2200" dirty="0"/>
              <a:t>, </a:t>
            </a:r>
            <a:r>
              <a:rPr lang="en-GB" sz="2200" dirty="0" err="1"/>
              <a:t>Sganio'r</a:t>
            </a:r>
            <a:r>
              <a:rPr lang="en-GB" sz="2200" dirty="0"/>
              <a:t> </a:t>
            </a:r>
            <a:r>
              <a:rPr lang="en-GB" sz="2200" dirty="0" err="1"/>
              <a:t>lle</a:t>
            </a:r>
            <a:r>
              <a:rPr lang="en-GB" sz="2200" dirty="0"/>
              <a:t> - OK?</a:t>
            </a:r>
          </a:p>
          <a:p>
            <a:r>
              <a:rPr lang="en-GB" sz="2200" dirty="0" err="1" smtClean="0"/>
              <a:t>Coffi</a:t>
            </a:r>
            <a:r>
              <a:rPr lang="en-GB" sz="2200" dirty="0" smtClean="0"/>
              <a:t>, de </a:t>
            </a:r>
            <a:r>
              <a:rPr lang="en-GB" sz="2200" dirty="0"/>
              <a:t>/ </a:t>
            </a:r>
            <a:r>
              <a:rPr lang="en-GB" sz="2200" dirty="0" err="1"/>
              <a:t>cerdded</a:t>
            </a:r>
            <a:r>
              <a:rPr lang="en-GB" sz="2200" dirty="0"/>
              <a:t> / </a:t>
            </a:r>
            <a:r>
              <a:rPr lang="en-GB" sz="2200" dirty="0" err="1"/>
              <a:t>ymlacio</a:t>
            </a:r>
            <a:endParaRPr lang="en-GB" sz="2200" dirty="0"/>
          </a:p>
          <a:p>
            <a:r>
              <a:rPr lang="en-GB" sz="2200" dirty="0" err="1" smtClean="0"/>
              <a:t>Nodiadau</a:t>
            </a:r>
            <a:r>
              <a:rPr lang="en-GB" sz="2200" dirty="0" smtClean="0"/>
              <a:t> Crib </a:t>
            </a:r>
            <a:r>
              <a:rPr lang="en-GB" sz="2200" i="1" dirty="0" smtClean="0"/>
              <a:t>– </a:t>
            </a:r>
            <a:r>
              <a:rPr lang="en-GB" sz="2200" i="1" dirty="0" err="1" smtClean="0"/>
              <a:t>Sbard</a:t>
            </a:r>
            <a:r>
              <a:rPr lang="en-GB" sz="2200" i="1" dirty="0" smtClean="0"/>
              <a:t>. </a:t>
            </a:r>
            <a:r>
              <a:rPr lang="en-GB" sz="2200" i="1" dirty="0" err="1" smtClean="0"/>
              <a:t>ateb</a:t>
            </a:r>
            <a:r>
              <a:rPr lang="en-GB" sz="2200" i="1" dirty="0" smtClean="0"/>
              <a:t> </a:t>
            </a:r>
          </a:p>
          <a:p>
            <a:r>
              <a:rPr lang="en-GB" sz="2200" i="1" dirty="0" smtClean="0"/>
              <a:t>‘</a:t>
            </a:r>
            <a:r>
              <a:rPr lang="en-GB" sz="2200" i="1" dirty="0" err="1"/>
              <a:t>Mewn</a:t>
            </a:r>
            <a:r>
              <a:rPr lang="en-GB" sz="2200" i="1" dirty="0"/>
              <a:t> </a:t>
            </a:r>
            <a:r>
              <a:rPr lang="en-GB" sz="2200" i="1" dirty="0" err="1"/>
              <a:t>i</a:t>
            </a:r>
            <a:r>
              <a:rPr lang="en-GB" sz="2200" i="1" dirty="0"/>
              <a:t> </a:t>
            </a:r>
            <a:r>
              <a:rPr lang="en-GB" sz="2200" i="1" dirty="0" err="1"/>
              <a:t>gymeriad</a:t>
            </a:r>
            <a:r>
              <a:rPr lang="en-GB" sz="2200" i="1" dirty="0" smtClean="0"/>
              <a:t>’:  </a:t>
            </a:r>
          </a:p>
          <a:p>
            <a:r>
              <a:rPr lang="en-GB" sz="2200" dirty="0" err="1" smtClean="0"/>
              <a:t>Mae’r</a:t>
            </a:r>
            <a:r>
              <a:rPr lang="en-GB" sz="2200" dirty="0" smtClean="0"/>
              <a:t> </a:t>
            </a:r>
            <a:r>
              <a:rPr lang="en-GB" sz="2200" dirty="0" err="1"/>
              <a:t>perfformiad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dechrau</a:t>
            </a:r>
            <a:r>
              <a:rPr lang="en-GB" sz="2200" dirty="0"/>
              <a:t> CYN </a:t>
            </a:r>
            <a:r>
              <a:rPr lang="en-GB" sz="2200" dirty="0" err="1"/>
              <a:t>i</a:t>
            </a:r>
            <a:r>
              <a:rPr lang="en-GB" sz="2200" dirty="0"/>
              <a:t> chi </a:t>
            </a:r>
            <a:r>
              <a:rPr lang="en-GB" sz="2200" dirty="0" err="1"/>
              <a:t>fynd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96544"/>
          </a:xfrm>
        </p:spPr>
        <p:txBody>
          <a:bodyPr>
            <a:noAutofit/>
          </a:bodyPr>
          <a:lstStyle/>
          <a:p>
            <a:r>
              <a:rPr lang="en-GB" sz="2200" dirty="0" smtClean="0"/>
              <a:t>Dress formally </a:t>
            </a:r>
            <a:endParaRPr lang="en-GB" sz="2200" i="1" dirty="0"/>
          </a:p>
          <a:p>
            <a:r>
              <a:rPr lang="en-GB" sz="2200" dirty="0" smtClean="0"/>
              <a:t>Carry your documents </a:t>
            </a:r>
          </a:p>
          <a:p>
            <a:r>
              <a:rPr lang="en-GB" sz="2200" dirty="0" smtClean="0"/>
              <a:t>Arrive early; </a:t>
            </a:r>
            <a:r>
              <a:rPr lang="en-GB" sz="2200" dirty="0"/>
              <a:t>Scan the </a:t>
            </a:r>
            <a:r>
              <a:rPr lang="en-GB" sz="2200" dirty="0" smtClean="0"/>
              <a:t>place check OK </a:t>
            </a:r>
          </a:p>
          <a:p>
            <a:r>
              <a:rPr lang="en-GB" sz="2200" dirty="0" smtClean="0"/>
              <a:t>Coffee </a:t>
            </a:r>
            <a:r>
              <a:rPr lang="en-GB" sz="2200" dirty="0"/>
              <a:t>or tea / walk / </a:t>
            </a:r>
            <a:r>
              <a:rPr lang="en-GB" sz="2200" dirty="0" smtClean="0"/>
              <a:t>relax</a:t>
            </a:r>
          </a:p>
          <a:p>
            <a:r>
              <a:rPr lang="en-GB" sz="2200" dirty="0" smtClean="0"/>
              <a:t>Crib </a:t>
            </a:r>
            <a:r>
              <a:rPr lang="en-GB" sz="2200" dirty="0"/>
              <a:t>notes </a:t>
            </a:r>
            <a:r>
              <a:rPr lang="en-GB" sz="2200" i="1" dirty="0" smtClean="0"/>
              <a:t>- Answer </a:t>
            </a:r>
            <a:r>
              <a:rPr lang="en-GB" sz="2200" i="1" dirty="0"/>
              <a:t>triggers</a:t>
            </a:r>
          </a:p>
          <a:p>
            <a:r>
              <a:rPr lang="en-GB" sz="2200" i="1" dirty="0" smtClean="0"/>
              <a:t>‘Get </a:t>
            </a:r>
            <a:r>
              <a:rPr lang="en-GB" sz="2200" i="1" dirty="0"/>
              <a:t>into </a:t>
            </a:r>
            <a:r>
              <a:rPr lang="en-GB" sz="2200" i="1" dirty="0" smtClean="0"/>
              <a:t>character’: </a:t>
            </a:r>
            <a:r>
              <a:rPr lang="en-GB" sz="2200" dirty="0" smtClean="0"/>
              <a:t>performance </a:t>
            </a:r>
            <a:r>
              <a:rPr lang="en-GB" sz="2200" dirty="0"/>
              <a:t>begins BEFORE you go in!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4181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002060"/>
                </a:solidFill>
              </a:rPr>
              <a:t>Perfformio</a:t>
            </a:r>
            <a:r>
              <a:rPr lang="en-GB" dirty="0" smtClean="0">
                <a:solidFill>
                  <a:srgbClr val="002060"/>
                </a:solidFill>
              </a:rPr>
              <a:t>        Performing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844823"/>
            <a:ext cx="4316288" cy="3744417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sz="2600" dirty="0" err="1"/>
              <a:t>Byddwch</a:t>
            </a:r>
            <a:r>
              <a:rPr lang="en-GB" sz="2600" dirty="0"/>
              <a:t> </a:t>
            </a:r>
            <a:r>
              <a:rPr lang="en-GB" sz="2600" dirty="0" err="1" smtClean="0"/>
              <a:t>neis</a:t>
            </a:r>
            <a:r>
              <a:rPr lang="en-GB" sz="2600" dirty="0" smtClean="0"/>
              <a:t> </a:t>
            </a:r>
            <a:r>
              <a:rPr lang="en-GB" sz="2600" dirty="0" err="1" smtClean="0"/>
              <a:t>I’ch</a:t>
            </a:r>
            <a:r>
              <a:rPr lang="en-GB" sz="2600" dirty="0" smtClean="0"/>
              <a:t> </a:t>
            </a:r>
            <a:r>
              <a:rPr lang="en-GB" sz="2600" dirty="0" err="1" smtClean="0"/>
              <a:t>hun</a:t>
            </a:r>
            <a:r>
              <a:rPr lang="en-GB" sz="2600" dirty="0" smtClean="0"/>
              <a:t>!</a:t>
            </a:r>
          </a:p>
          <a:p>
            <a:pPr>
              <a:lnSpc>
                <a:spcPct val="80000"/>
              </a:lnSpc>
            </a:pPr>
            <a:r>
              <a:rPr lang="en-GB" sz="2600" dirty="0" err="1" smtClean="0"/>
              <a:t>Cydnabod</a:t>
            </a:r>
            <a:r>
              <a:rPr lang="en-GB" sz="2600" dirty="0" smtClean="0"/>
              <a:t> </a:t>
            </a:r>
            <a:r>
              <a:rPr lang="en-GB" sz="2600" dirty="0"/>
              <a:t>a </a:t>
            </a:r>
            <a:r>
              <a:rPr lang="en-GB" sz="2600" dirty="0" err="1"/>
              <a:t>rheoli</a:t>
            </a:r>
            <a:r>
              <a:rPr lang="en-GB" sz="2600" dirty="0"/>
              <a:t> </a:t>
            </a:r>
            <a:r>
              <a:rPr lang="en-GB" sz="2600" dirty="0" err="1"/>
              <a:t>nerfau</a:t>
            </a:r>
            <a:endParaRPr lang="en-GB" sz="2600" dirty="0"/>
          </a:p>
          <a:p>
            <a:pPr>
              <a:lnSpc>
                <a:spcPct val="80000"/>
              </a:lnSpc>
            </a:pPr>
            <a:r>
              <a:rPr lang="en-GB" sz="2600" dirty="0" err="1"/>
              <a:t>Gwrando</a:t>
            </a:r>
            <a:r>
              <a:rPr lang="en-GB" sz="2600" dirty="0"/>
              <a:t> </a:t>
            </a:r>
            <a:r>
              <a:rPr lang="en-GB" sz="2600" dirty="0" err="1"/>
              <a:t>gweithredol</a:t>
            </a:r>
            <a:r>
              <a:rPr lang="en-GB" sz="2600" dirty="0"/>
              <a:t> </a:t>
            </a:r>
          </a:p>
          <a:p>
            <a:pPr>
              <a:lnSpc>
                <a:spcPct val="80000"/>
              </a:lnSpc>
            </a:pPr>
            <a:r>
              <a:rPr lang="en-GB" sz="2600" dirty="0" smtClean="0"/>
              <a:t>MEDDWL 1af / </a:t>
            </a:r>
            <a:r>
              <a:rPr lang="en-GB" sz="2600" dirty="0" err="1" smtClean="0"/>
              <a:t>ateb</a:t>
            </a:r>
            <a:r>
              <a:rPr lang="en-GB" sz="2600" dirty="0" smtClean="0"/>
              <a:t> </a:t>
            </a:r>
            <a:endParaRPr lang="en-GB" sz="2600" dirty="0"/>
          </a:p>
          <a:p>
            <a:pPr>
              <a:lnSpc>
                <a:spcPct val="80000"/>
              </a:lnSpc>
            </a:pPr>
            <a:r>
              <a:rPr lang="en-GB" sz="2600" dirty="0" err="1" smtClean="0"/>
              <a:t>Geiriau</a:t>
            </a:r>
            <a:r>
              <a:rPr lang="en-GB" sz="2600" dirty="0" smtClean="0"/>
              <a:t> </a:t>
            </a:r>
            <a:r>
              <a:rPr lang="en-GB" sz="2600" dirty="0" err="1" smtClean="0"/>
              <a:t>Sbardun</a:t>
            </a:r>
            <a:r>
              <a:rPr lang="en-GB" sz="2600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en-GB" sz="2600" dirty="0" err="1" smtClean="0"/>
              <a:t>Ateb</a:t>
            </a:r>
            <a:r>
              <a:rPr lang="en-GB" sz="2600" dirty="0" smtClean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 smtClean="0"/>
              <a:t>glir</a:t>
            </a:r>
            <a:endParaRPr lang="en-GB" sz="2600" dirty="0"/>
          </a:p>
          <a:p>
            <a:pPr>
              <a:lnSpc>
                <a:spcPct val="80000"/>
              </a:lnSpc>
            </a:pPr>
            <a:r>
              <a:rPr lang="en-GB" sz="2600" dirty="0" err="1"/>
              <a:t>Mae'n</a:t>
            </a:r>
            <a:r>
              <a:rPr lang="en-GB" sz="2600" dirty="0"/>
              <a:t> </a:t>
            </a:r>
            <a:r>
              <a:rPr lang="en-GB" sz="2600" dirty="0" err="1"/>
              <a:t>perfformiad</a:t>
            </a:r>
            <a:r>
              <a:rPr lang="en-GB" sz="26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Be </a:t>
            </a:r>
            <a:r>
              <a:rPr lang="en-GB" dirty="0"/>
              <a:t>nice to yourself</a:t>
            </a:r>
            <a:r>
              <a:rPr lang="en-GB" dirty="0" smtClean="0"/>
              <a:t>! </a:t>
            </a:r>
            <a:endParaRPr lang="en-GB" dirty="0"/>
          </a:p>
          <a:p>
            <a:r>
              <a:rPr lang="en-GB" dirty="0" err="1" smtClean="0"/>
              <a:t>Ackn</a:t>
            </a:r>
            <a:r>
              <a:rPr lang="en-GB" dirty="0" smtClean="0"/>
              <a:t>. </a:t>
            </a:r>
            <a:r>
              <a:rPr lang="en-GB" dirty="0"/>
              <a:t>&amp; manage nerves </a:t>
            </a:r>
          </a:p>
          <a:p>
            <a:r>
              <a:rPr lang="en-GB" dirty="0"/>
              <a:t>Active </a:t>
            </a:r>
            <a:r>
              <a:rPr lang="en-GB" dirty="0" smtClean="0"/>
              <a:t>listening &amp; focus</a:t>
            </a:r>
            <a:endParaRPr lang="en-GB" dirty="0"/>
          </a:p>
          <a:p>
            <a:r>
              <a:rPr lang="en-GB" dirty="0" smtClean="0"/>
              <a:t>THINK 1</a:t>
            </a:r>
            <a:r>
              <a:rPr lang="en-GB" baseline="30000" dirty="0" smtClean="0"/>
              <a:t>st</a:t>
            </a:r>
            <a:r>
              <a:rPr lang="en-GB" dirty="0" smtClean="0"/>
              <a:t> / answer  </a:t>
            </a:r>
            <a:endParaRPr lang="en-GB" dirty="0"/>
          </a:p>
          <a:p>
            <a:r>
              <a:rPr lang="en-GB" dirty="0"/>
              <a:t>Trigger </a:t>
            </a:r>
            <a:r>
              <a:rPr lang="en-GB" dirty="0" smtClean="0"/>
              <a:t>words </a:t>
            </a:r>
            <a:endParaRPr lang="en-GB" dirty="0"/>
          </a:p>
          <a:p>
            <a:r>
              <a:rPr lang="en-GB" dirty="0" smtClean="0"/>
              <a:t>Answer clearly</a:t>
            </a:r>
          </a:p>
          <a:p>
            <a:r>
              <a:rPr lang="en-GB" dirty="0" smtClean="0"/>
              <a:t>It’s a performance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22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39552" y="1844824"/>
            <a:ext cx="4032448" cy="2520280"/>
          </a:xfrm>
        </p:spPr>
        <p:txBody>
          <a:bodyPr>
            <a:noAutofit/>
          </a:bodyPr>
          <a:lstStyle/>
          <a:p>
            <a:r>
              <a:rPr lang="cy-GB" i="1" dirty="0" smtClean="0">
                <a:solidFill>
                  <a:schemeClr val="bg1"/>
                </a:solidFill>
              </a:rPr>
              <a:t/>
            </a:r>
            <a:br>
              <a:rPr lang="cy-GB" i="1" dirty="0" smtClean="0">
                <a:solidFill>
                  <a:schemeClr val="bg1"/>
                </a:solidFill>
              </a:rPr>
            </a:br>
            <a:r>
              <a:rPr lang="cy-GB" dirty="0" smtClean="0">
                <a:solidFill>
                  <a:schemeClr val="bg1"/>
                </a:solidFill>
              </a:rPr>
              <a:t>Diwedd.</a:t>
            </a:r>
            <a:br>
              <a:rPr lang="cy-GB" dirty="0" smtClean="0">
                <a:solidFill>
                  <a:schemeClr val="bg1"/>
                </a:solidFill>
              </a:rPr>
            </a:br>
            <a:r>
              <a:rPr lang="cy-GB" dirty="0" smtClean="0">
                <a:solidFill>
                  <a:schemeClr val="bg1"/>
                </a:solidFill>
              </a:rPr>
              <a:t>Diolch.</a:t>
            </a:r>
            <a:r>
              <a:rPr lang="cy-GB" i="1" dirty="0" smtClean="0">
                <a:solidFill>
                  <a:schemeClr val="bg1"/>
                </a:solidFill>
              </a:rPr>
              <a:t/>
            </a:r>
            <a:br>
              <a:rPr lang="cy-GB" i="1" dirty="0" smtClean="0">
                <a:solidFill>
                  <a:schemeClr val="bg1"/>
                </a:solidFill>
              </a:rPr>
            </a:br>
            <a:r>
              <a:rPr lang="cy-GB" sz="4800" i="1" dirty="0" smtClean="0">
                <a:solidFill>
                  <a:schemeClr val="bg1"/>
                </a:solidFill>
              </a:rPr>
              <a:t>Cwestiynau? 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bg1"/>
                </a:solidFill>
              </a:rPr>
              <a:t>End.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Thank you.</a:t>
            </a:r>
          </a:p>
          <a:p>
            <a:r>
              <a:rPr lang="en-GB" sz="4800" i="1" dirty="0" smtClean="0">
                <a:solidFill>
                  <a:schemeClr val="bg1"/>
                </a:solidFill>
              </a:rPr>
              <a:t>Questions? </a:t>
            </a:r>
            <a:endParaRPr lang="en-GB" sz="4800" i="1" dirty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877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 err="1" smtClean="0">
                <a:solidFill>
                  <a:srgbClr val="FF0000"/>
                </a:solidFill>
              </a:rPr>
              <a:t>Diwedd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sesiwn</a:t>
            </a:r>
            <a:r>
              <a:rPr lang="en-GB" sz="3600" dirty="0" smtClean="0">
                <a:solidFill>
                  <a:srgbClr val="FF0000"/>
                </a:solidFill>
              </a:rPr>
              <a:t> 60 </a:t>
            </a:r>
            <a:r>
              <a:rPr lang="en-GB" sz="3600" dirty="0" err="1" smtClean="0">
                <a:solidFill>
                  <a:srgbClr val="FF0000"/>
                </a:solidFill>
              </a:rPr>
              <a:t>muned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32756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611560" y="2060848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bellach</a:t>
                      </a: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3200" b="1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chwestiynau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2060"/>
                          </a:solidFill>
                        </a:rPr>
                        <a:t>Further information &amp; questions</a:t>
                      </a:r>
                      <a:endParaRPr lang="en-GB" sz="60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86383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sz="3600" dirty="0" smtClean="0">
                <a:hlinkClick r:id="rId2"/>
              </a:rPr>
              <a:t>www.PCYDDS.ac.uk/Cy/Gyrfaoedd</a:t>
            </a:r>
            <a:endParaRPr lang="en-GB" sz="3600" dirty="0">
              <a:hlinkClick r:id="rId2"/>
            </a:endParaRPr>
          </a:p>
          <a:p>
            <a:pPr marL="0" indent="0" algn="ctr">
              <a:buNone/>
            </a:pPr>
            <a:r>
              <a:rPr lang="en-GB" sz="3600" dirty="0" smtClean="0">
                <a:hlinkClick r:id="rId2"/>
              </a:rPr>
              <a:t>www.UWTSD.ac.uk/Careers/</a:t>
            </a:r>
            <a:endParaRPr lang="en-GB" sz="36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3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82"/>
          <a:stretch/>
        </p:blipFill>
        <p:spPr>
          <a:xfrm>
            <a:off x="179512" y="1801426"/>
            <a:ext cx="4248472" cy="25636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539"/>
          <a:stretch/>
        </p:blipFill>
        <p:spPr>
          <a:xfrm>
            <a:off x="4716016" y="1801426"/>
            <a:ext cx="4263570" cy="2563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7596336" cy="135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33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solidFill>
                  <a:srgbClr val="0070C0"/>
                </a:solidFill>
              </a:rPr>
              <a:t>Gwybodaeth</a:t>
            </a:r>
            <a:r>
              <a:rPr lang="en-GB" sz="3200" dirty="0" smtClean="0">
                <a:solidFill>
                  <a:srgbClr val="0070C0"/>
                </a:solidFill>
              </a:rPr>
              <a:t> </a:t>
            </a:r>
            <a:r>
              <a:rPr lang="en-GB" sz="3200" dirty="0" err="1" smtClean="0">
                <a:solidFill>
                  <a:srgbClr val="0070C0"/>
                </a:solidFill>
              </a:rPr>
              <a:t>pellach</a:t>
            </a:r>
            <a:r>
              <a:rPr lang="en-GB" sz="3200" dirty="0" smtClean="0">
                <a:solidFill>
                  <a:srgbClr val="0070C0"/>
                </a:solidFill>
              </a:rPr>
              <a:t>     Further information  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504" y="1600200"/>
            <a:ext cx="8784976" cy="4205063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5100" dirty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https://</a:t>
            </a:r>
            <a:r>
              <a:rPr lang="en-GB" sz="51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www.eteach.com/education-recruitment-landscape-2015</a:t>
            </a:r>
          </a:p>
          <a:p>
            <a:pPr marL="0" indent="0" algn="ctr">
              <a:buNone/>
            </a:pPr>
            <a:endParaRPr lang="en-GB" sz="5100" b="1" dirty="0">
              <a:solidFill>
                <a:schemeClr val="accent6">
                  <a:lumMod val="75000"/>
                </a:schemeClr>
              </a:solidFill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https://www.prospects.ac.uk/postgraduate-study/teacher-training/getting-a-teaching-job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https://targetjobs.co.uk/career-sectors/teaching-and-education/advice/330707-teaching-jobs-where-to-find-them-and-when-to-apply 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https://targetjobs.co.uk/career-sectors/teaching-and-education/advice/330867-how-do-you-get-a-teaching-job-in-wales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http://www.ewc.wales</a:t>
            </a:r>
            <a:r>
              <a:rPr lang="en-GB" dirty="0" smtClean="0">
                <a:hlinkClick r:id="rId2"/>
              </a:rPr>
              <a:t>/ 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://www.erw.wales</a:t>
            </a:r>
            <a:r>
              <a:rPr lang="en-GB" dirty="0" smtClean="0">
                <a:hlinkClick r:id="rId2"/>
              </a:rPr>
              <a:t>/ 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https://www.prospects.ac.uk/careers-advice/applying-for-jobs/write-a-successful-job-application#online-job-applications </a:t>
            </a: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 </a:t>
            </a: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56176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2562</TotalTime>
  <Words>1895</Words>
  <Application>Microsoft Office PowerPoint</Application>
  <PresentationFormat>On-screen Show (4:3)</PresentationFormat>
  <Paragraphs>712</Paragraphs>
  <Slides>72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9" baseType="lpstr">
      <vt:lpstr>Arial</vt:lpstr>
      <vt:lpstr>Calibri</vt:lpstr>
      <vt:lpstr>Myriad Pro</vt:lpstr>
      <vt:lpstr>Segoe UI Semilight</vt:lpstr>
      <vt:lpstr>Times New Roman</vt:lpstr>
      <vt:lpstr>Wingdings</vt:lpstr>
      <vt:lpstr>20140311PresentationUWTSDTemplate</vt:lpstr>
      <vt:lpstr> Recriwtio Addysgu </vt:lpstr>
      <vt:lpstr>PowerPoint Presentation</vt:lpstr>
      <vt:lpstr>PowerPoint Presentation</vt:lpstr>
      <vt:lpstr>PowerPoint Presentation</vt:lpstr>
      <vt:lpstr>Employability</vt:lpstr>
      <vt:lpstr>Cyflogadwyedd  </vt:lpstr>
      <vt:lpstr>PowerPoint Presentation</vt:lpstr>
      <vt:lpstr>PowerPoint Presentation</vt:lpstr>
      <vt:lpstr>PowerPoint Presentation</vt:lpstr>
      <vt:lpstr>TREFNWCH Y PROSIECT GET ORGANISED</vt:lpstr>
      <vt:lpstr>Cyrchfannau - DLHE - Destinations</vt:lpstr>
      <vt:lpstr>   Strategaeth           Strategy</vt:lpstr>
      <vt:lpstr>Eich cymysgedd marchnata</vt:lpstr>
      <vt:lpstr>Your marketing mix </vt:lpstr>
      <vt:lpstr>Ffindio swyddi gwag      Finding vacancies</vt:lpstr>
      <vt:lpstr>     Adroddiad          Report</vt:lpstr>
      <vt:lpstr>PowerPoint Presentation</vt:lpstr>
      <vt:lpstr> Asiantaethau           Agencies </vt:lpstr>
      <vt:lpstr>Marchnad Asiantaeth      Agency market</vt:lpstr>
      <vt:lpstr>+ ?</vt:lpstr>
      <vt:lpstr>NASUWT</vt:lpstr>
      <vt:lpstr>PowerPoint Presentation</vt:lpstr>
      <vt:lpstr>     Crynodeb:               Summary: </vt:lpstr>
      <vt:lpstr>Ffair Addysgu Dramor      Teaching Abroad Fair</vt:lpstr>
      <vt:lpstr>Crynodeb   Summary </vt:lpstr>
      <vt:lpstr>PowerPoint Presentation</vt:lpstr>
      <vt:lpstr>PowerPoint Presentation</vt:lpstr>
      <vt:lpstr>PowerPoint Presentation</vt:lpstr>
      <vt:lpstr>Gwybodaeth pellach     Further information  </vt:lpstr>
      <vt:lpstr>Diwedd sesiwn 30m</vt:lpstr>
      <vt:lpstr> Ymgeisio a chael swyddi Addysgu    </vt:lpstr>
      <vt:lpstr>PowerPoint Presentation</vt:lpstr>
      <vt:lpstr>PowerPoint Presentation</vt:lpstr>
      <vt:lpstr>PowerPoint Presentation</vt:lpstr>
      <vt:lpstr>    Diffiniad / Definition</vt:lpstr>
      <vt:lpstr>    Diffiniad / Definition</vt:lpstr>
      <vt:lpstr>      Cyd-destun CV           CV in context</vt:lpstr>
      <vt:lpstr>ENGLISH ONLY:     Break the task down</vt:lpstr>
      <vt:lpstr>CYMRAEG YN UNIG:  Torrwch y dasg i lawr</vt:lpstr>
      <vt:lpstr>      Meini prawf?         Criteria?</vt:lpstr>
      <vt:lpstr>  Strwythur/Edrychiad               Structure/Appearance  </vt:lpstr>
      <vt:lpstr>PowerPoint Presentation</vt:lpstr>
      <vt:lpstr>Ysgrifennu gryf        Writing strongly</vt:lpstr>
      <vt:lpstr>   Berfau pwerus        Power verbs: </vt:lpstr>
      <vt:lpstr>  Berfau pwerus          Power verbs: </vt:lpstr>
      <vt:lpstr>PowerPoint Presentation</vt:lpstr>
      <vt:lpstr>Rheolwyr brysur?     Busy Managers?</vt:lpstr>
      <vt:lpstr> Ffurflen gais:                Application form: </vt:lpstr>
      <vt:lpstr>PowerPoint Presentation</vt:lpstr>
      <vt:lpstr>       Amrywiadau            Variations</vt:lpstr>
      <vt:lpstr>PowerPoint Presentation</vt:lpstr>
      <vt:lpstr>PowerPoint Presentation</vt:lpstr>
      <vt:lpstr>PowerPoint Presentation</vt:lpstr>
      <vt:lpstr>    Gwybodaeth               Practical      .         .      ymarferol                information</vt:lpstr>
      <vt:lpstr>      Gwybodaeth                     Useful                  .      ddefnyddiol                 Information</vt:lpstr>
      <vt:lpstr>      Gwybodaeth                     Useful                  .   ddefnyddiol #2             Information #2</vt:lpstr>
      <vt:lpstr>Paratowch!           Do prepare!</vt:lpstr>
      <vt:lpstr>Elfenau posibl  o gwestiynu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 y dydd           On the day </vt:lpstr>
      <vt:lpstr>Perfformio        Performing</vt:lpstr>
      <vt:lpstr> Diwedd. Diolch. Cwestiynau?    </vt:lpstr>
      <vt:lpstr>PowerPoint Presentation</vt:lpstr>
      <vt:lpstr>PowerPoint Presentation</vt:lpstr>
      <vt:lpstr>PowerPoint Presentation</vt:lpstr>
      <vt:lpstr>PowerPoint Presentation</vt:lpstr>
      <vt:lpstr>Gwybodaeth pellach     Further information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Thomas</cp:lastModifiedBy>
  <cp:revision>258</cp:revision>
  <cp:lastPrinted>2016-08-16T13:28:43Z</cp:lastPrinted>
  <dcterms:created xsi:type="dcterms:W3CDTF">2015-04-14T15:21:28Z</dcterms:created>
  <dcterms:modified xsi:type="dcterms:W3CDTF">2019-10-17T11:29:58Z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