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3/26/2019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44C2B-EC6E-422D-B2E8-3BE69C6B66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PepsiCo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80CF56-C5AB-4D87-B9D2-22B84634CD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Strategy Formulation framework</a:t>
            </a:r>
          </a:p>
        </p:txBody>
      </p:sp>
    </p:spTree>
    <p:extLst>
      <p:ext uri="{BB962C8B-B14F-4D97-AF65-F5344CB8AC3E}">
        <p14:creationId xmlns:p14="http://schemas.microsoft.com/office/powerpoint/2010/main" val="12496917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4B707-6CE1-4E51-9C7D-7F956B3B4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B0C321-82BF-4F7E-938E-9EDC77557EE8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8581091" y="150976"/>
            <a:ext cx="2925108" cy="184704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CFE0ED-D546-4ABB-8E0E-69DF2B73EE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2019" y="2225352"/>
            <a:ext cx="5627476" cy="40545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4909E3-8E70-48C5-95D8-F98158AC75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1734" y="28086"/>
            <a:ext cx="3720569" cy="209282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4601AD-97AE-49E2-967F-85089DEA56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2876762"/>
            <a:ext cx="5690550" cy="2553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000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86591-833F-4F72-942B-A60B031F2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r>
              <a:rPr lang="en-GB" dirty="0"/>
              <a:t> </a:t>
            </a:r>
            <a:r>
              <a:rPr lang="en-GB" dirty="0" err="1"/>
              <a:t>ife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7C30750-5346-44B9-87C6-F4BF4DD029B9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5636244" y="169636"/>
            <a:ext cx="11252163" cy="6329341"/>
          </a:xfrm>
        </p:spPr>
      </p:pic>
    </p:spTree>
    <p:extLst>
      <p:ext uri="{BB962C8B-B14F-4D97-AF65-F5344CB8AC3E}">
        <p14:creationId xmlns:p14="http://schemas.microsoft.com/office/powerpoint/2010/main" val="3677242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26C6-5F02-4C67-837B-9134E422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91277"/>
            <a:ext cx="10396882" cy="1151965"/>
          </a:xfrm>
        </p:spPr>
        <p:txBody>
          <a:bodyPr/>
          <a:lstStyle/>
          <a:p>
            <a:r>
              <a:rPr lang="en-GB" dirty="0" err="1"/>
              <a:t>Pepsico</a:t>
            </a:r>
            <a:r>
              <a:rPr lang="en-GB" dirty="0"/>
              <a:t> EFE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D052D46-44B3-424E-A530-4B52B7DF5D9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-1" y="691307"/>
            <a:ext cx="11815935" cy="5718824"/>
          </a:xfrm>
        </p:spPr>
      </p:pic>
    </p:spTree>
    <p:extLst>
      <p:ext uri="{BB962C8B-B14F-4D97-AF65-F5344CB8AC3E}">
        <p14:creationId xmlns:p14="http://schemas.microsoft.com/office/powerpoint/2010/main" val="353388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26C6-5F02-4C67-837B-9134E422A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Pepsico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56C522C-A67E-44F6-8089-8580C1C2044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3892386" y="309595"/>
            <a:ext cx="8937805" cy="5027515"/>
          </a:xfrm>
        </p:spPr>
      </p:pic>
    </p:spTree>
    <p:extLst>
      <p:ext uri="{BB962C8B-B14F-4D97-AF65-F5344CB8AC3E}">
        <p14:creationId xmlns:p14="http://schemas.microsoft.com/office/powerpoint/2010/main" val="3109993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26C6-5F02-4C67-837B-9134E422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797" y="140516"/>
            <a:ext cx="10396882" cy="1151965"/>
          </a:xfrm>
        </p:spPr>
        <p:txBody>
          <a:bodyPr/>
          <a:lstStyle/>
          <a:p>
            <a:r>
              <a:rPr lang="en-GB" dirty="0" err="1"/>
              <a:t>Pepsico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83C66E2-B67B-4C86-8CDE-81D68378411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892206455"/>
              </p:ext>
            </p:extLst>
          </p:nvPr>
        </p:nvGraphicFramePr>
        <p:xfrm>
          <a:off x="3167541" y="138974"/>
          <a:ext cx="8246380" cy="63678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61595">
                  <a:extLst>
                    <a:ext uri="{9D8B030D-6E8A-4147-A177-3AD203B41FA5}">
                      <a16:colId xmlns:a16="http://schemas.microsoft.com/office/drawing/2014/main" val="3515247649"/>
                    </a:ext>
                  </a:extLst>
                </a:gridCol>
                <a:gridCol w="2061595">
                  <a:extLst>
                    <a:ext uri="{9D8B030D-6E8A-4147-A177-3AD203B41FA5}">
                      <a16:colId xmlns:a16="http://schemas.microsoft.com/office/drawing/2014/main" val="288136119"/>
                    </a:ext>
                  </a:extLst>
                </a:gridCol>
                <a:gridCol w="2061595">
                  <a:extLst>
                    <a:ext uri="{9D8B030D-6E8A-4147-A177-3AD203B41FA5}">
                      <a16:colId xmlns:a16="http://schemas.microsoft.com/office/drawing/2014/main" val="218981361"/>
                    </a:ext>
                  </a:extLst>
                </a:gridCol>
                <a:gridCol w="2061595">
                  <a:extLst>
                    <a:ext uri="{9D8B030D-6E8A-4147-A177-3AD203B41FA5}">
                      <a16:colId xmlns:a16="http://schemas.microsoft.com/office/drawing/2014/main" val="748667352"/>
                    </a:ext>
                  </a:extLst>
                </a:gridCol>
              </a:tblGrid>
              <a:tr h="15663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SO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ST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WO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WT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extLst>
                  <a:ext uri="{0D108BD9-81ED-4DB2-BD59-A6C34878D82A}">
                    <a16:rowId xmlns:a16="http://schemas.microsoft.com/office/drawing/2014/main" val="1652084581"/>
                  </a:ext>
                </a:extLst>
              </a:tr>
              <a:tr h="11540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(O3, O2, S5)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Utilize budget to continue expansion into the Asian markets such as China, as well as Russia and Mexico.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(T6, T3, S3)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Explore and create healthier alternative foods and beverages to satisfy Millennial consumers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(W3, W5, 03, 06)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Europe and Asia count for 22% of sales, focus on expanding the target market in these sectors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(W5, T1, T3)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There is understandably a large focus on the North American market, however more effort should be spent internationally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extLst>
                  <a:ext uri="{0D108BD9-81ED-4DB2-BD59-A6C34878D82A}">
                    <a16:rowId xmlns:a16="http://schemas.microsoft.com/office/drawing/2014/main" val="2090799419"/>
                  </a:ext>
                </a:extLst>
              </a:tr>
              <a:tr h="129926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(O1, O2, 03, S7)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Continue strengthening brand in the North American market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(O2, 03)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Offer feedback surveys to customers to allow them to create their own beverages and test the market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(W3, W5, O4, O3)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Sports drinks Gatorade is not well known in Europe. Focus on bringing sports drinks to compete with Powerade and Lucozade 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(W3, T3)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Clean water supplies are in danger to two thirds of the largest companies in North America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extLst>
                  <a:ext uri="{0D108BD9-81ED-4DB2-BD59-A6C34878D82A}">
                    <a16:rowId xmlns:a16="http://schemas.microsoft.com/office/drawing/2014/main" val="3169100978"/>
                  </a:ext>
                </a:extLst>
              </a:tr>
              <a:tr h="115403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(03, O1, O3, S7)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Sponsorships for NFL, NHL, and Major League Baseball, and continue sponsorships for NBA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(T6, S4)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Millennials are increasingly concerned about plastic waste, develop more environmentally friendly containers 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(W3, O4)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PepsiCo to have a larger presence in the pub industry in the UK. 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(W3, W5, T6)</a:t>
                      </a:r>
                      <a:br>
                        <a:rPr lang="en-GB" sz="1050" baseline="0" dirty="0">
                          <a:effectLst/>
                        </a:rPr>
                      </a:br>
                      <a:r>
                        <a:rPr lang="en-GB" sz="1050" baseline="0" dirty="0">
                          <a:effectLst/>
                        </a:rPr>
                        <a:t>Coke is still the largest dominator of cola in the market. Focus more on brand and create new beverage to set PepsiCo apart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extLst>
                  <a:ext uri="{0D108BD9-81ED-4DB2-BD59-A6C34878D82A}">
                    <a16:rowId xmlns:a16="http://schemas.microsoft.com/office/drawing/2014/main" val="3423267046"/>
                  </a:ext>
                </a:extLst>
              </a:tr>
              <a:tr h="129926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(03, O1, S4)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Water is a growing demand, respond to this as soft drink are steadily decreasing in North America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(T3, S4)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Clean water is a growing concern for the world, create a campaign that shows PepsiCo cares and is doing something about these shortages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(W5, O2, O3)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PepsiCo to sponsor FIFA and rugby games in Europe to increase brand strength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 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extLst>
                  <a:ext uri="{0D108BD9-81ED-4DB2-BD59-A6C34878D82A}">
                    <a16:rowId xmlns:a16="http://schemas.microsoft.com/office/drawing/2014/main" val="924782564"/>
                  </a:ext>
                </a:extLst>
              </a:tr>
              <a:tr h="129926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(02, 01, O4, S4)</a:t>
                      </a:r>
                      <a:br>
                        <a:rPr lang="en-GB" sz="1050" baseline="0">
                          <a:effectLst/>
                        </a:rPr>
                      </a:br>
                      <a:r>
                        <a:rPr lang="en-GB" sz="1050" baseline="0">
                          <a:effectLst/>
                        </a:rPr>
                        <a:t>Europe has little market share compared to North America, efforts should be made to increase European desire for PepsiCo products.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 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>
                          <a:effectLst/>
                        </a:rPr>
                        <a:t> </a:t>
                      </a:r>
                      <a:endParaRPr lang="en-GB" sz="1050" baseline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baseline="0" dirty="0">
                          <a:effectLst/>
                        </a:rPr>
                        <a:t> </a:t>
                      </a:r>
                      <a:endParaRPr lang="en-GB" sz="1050" baseline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335" marR="30335" marT="0" marB="0"/>
                </a:tc>
                <a:extLst>
                  <a:ext uri="{0D108BD9-81ED-4DB2-BD59-A6C34878D82A}">
                    <a16:rowId xmlns:a16="http://schemas.microsoft.com/office/drawing/2014/main" val="1009917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7050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26C6-5F02-4C67-837B-9134E422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97" y="165683"/>
            <a:ext cx="10396882" cy="1151965"/>
          </a:xfrm>
        </p:spPr>
        <p:txBody>
          <a:bodyPr/>
          <a:lstStyle/>
          <a:p>
            <a:r>
              <a:rPr lang="en-GB" dirty="0" err="1"/>
              <a:t>Pepsico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E1F143-0BDA-4BEC-96BB-A8D1F0D14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7903" y="951722"/>
            <a:ext cx="11644604" cy="65500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B10AC66-9D32-4874-B151-CE43EBDE5CE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1160" y="1059678"/>
            <a:ext cx="6417956" cy="592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238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26C6-5F02-4C67-837B-9134E422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2765"/>
            <a:ext cx="10396882" cy="1151965"/>
          </a:xfrm>
        </p:spPr>
        <p:txBody>
          <a:bodyPr/>
          <a:lstStyle/>
          <a:p>
            <a:r>
              <a:rPr lang="en-GB" dirty="0" err="1"/>
              <a:t>Pepsico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F26DF07-6F55-4355-9FCC-B0C412AEF3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918516"/>
              </p:ext>
            </p:extLst>
          </p:nvPr>
        </p:nvGraphicFramePr>
        <p:xfrm>
          <a:off x="2324575" y="1049199"/>
          <a:ext cx="7285956" cy="38400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42978">
                  <a:extLst>
                    <a:ext uri="{9D8B030D-6E8A-4147-A177-3AD203B41FA5}">
                      <a16:colId xmlns:a16="http://schemas.microsoft.com/office/drawing/2014/main" val="1793320905"/>
                    </a:ext>
                  </a:extLst>
                </a:gridCol>
                <a:gridCol w="3642978">
                  <a:extLst>
                    <a:ext uri="{9D8B030D-6E8A-4147-A177-3AD203B41FA5}">
                      <a16:colId xmlns:a16="http://schemas.microsoft.com/office/drawing/2014/main" val="2459108178"/>
                    </a:ext>
                  </a:extLst>
                </a:gridCol>
              </a:tblGrid>
              <a:tr h="20489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Stars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PepsiCo has many star segments, this is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expected because it is one of the world’s largest beverage and food processing corporation. In 2015 PepsiCo’s soft drinks generated 33% of PepsiCo’s total revenue, which was 20.6 billion and its market share was 10%. (Kasi, 2017)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Question Mark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PepsiCo’s Quaker foods is in the question mark category. This segment </a:t>
                      </a:r>
                      <a:r>
                        <a:rPr lang="en-GB" sz="1050" dirty="0">
                          <a:effectLst/>
                        </a:rPr>
                        <a:t>manufactures, distributes, and sells cereal and breakfast bars. The share of revenue was reported as 3.56% of total revenue and the market share was only around 1.02%.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9717682"/>
                  </a:ext>
                </a:extLst>
              </a:tr>
              <a:tr h="17911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Cash Cows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PepsiCo’S FLNA can be considered the backbone of the company because they keep on generating revenue for the company long-term.  FLNA are products such as; Cheetos, Doritos tortilla chips and ruffles Potato chips.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Dogs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PepsiCo do not have any low relative market share in low sales growths industries. Therefore, PepsiCo does not fit into this category.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8769026"/>
                  </a:ext>
                </a:extLst>
              </a:tr>
            </a:tbl>
          </a:graphicData>
        </a:graphic>
      </p:graphicFrame>
      <p:sp>
        <p:nvSpPr>
          <p:cNvPr id="5" name="Oval 4">
            <a:extLst>
              <a:ext uri="{FF2B5EF4-FFF2-40B4-BE49-F238E27FC236}">
                <a16:creationId xmlns:a16="http://schemas.microsoft.com/office/drawing/2014/main" id="{6D515D43-4520-4F7C-8E93-5FA946C97D89}"/>
              </a:ext>
            </a:extLst>
          </p:cNvPr>
          <p:cNvSpPr/>
          <p:nvPr/>
        </p:nvSpPr>
        <p:spPr>
          <a:xfrm>
            <a:off x="4817439" y="2175468"/>
            <a:ext cx="771305" cy="793751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3EA752F0-6C37-43EB-84ED-010701BDFFCF}"/>
              </a:ext>
            </a:extLst>
          </p:cNvPr>
          <p:cNvSpPr/>
          <p:nvPr/>
        </p:nvSpPr>
        <p:spPr>
          <a:xfrm>
            <a:off x="9032033" y="2565918"/>
            <a:ext cx="429207" cy="261906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F8E4A2A-E873-4C79-A660-6C0FCC108493}"/>
              </a:ext>
            </a:extLst>
          </p:cNvPr>
          <p:cNvSpPr/>
          <p:nvPr/>
        </p:nvSpPr>
        <p:spPr>
          <a:xfrm>
            <a:off x="5060327" y="4017483"/>
            <a:ext cx="771305" cy="4953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29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C26C6-5F02-4C67-837B-9134E422A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96882" cy="1151965"/>
          </a:xfrm>
        </p:spPr>
        <p:txBody>
          <a:bodyPr/>
          <a:lstStyle/>
          <a:p>
            <a:r>
              <a:rPr lang="en-GB" dirty="0" err="1"/>
              <a:t>Pepsico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ABB197-C9CA-409D-81FF-299CB7B8C9D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/>
          <a:stretch>
            <a:fillRect/>
          </a:stretch>
        </p:blipFill>
        <p:spPr>
          <a:xfrm>
            <a:off x="3589714" y="0"/>
            <a:ext cx="8059066" cy="3311525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9D4C8B-26CB-49E3-A58C-F036ADFC4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4025" y="2208592"/>
            <a:ext cx="7490138" cy="4213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6895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79</TotalTime>
  <Words>294</Words>
  <Application>Microsoft Office PowerPoint</Application>
  <PresentationFormat>Widescreen</PresentationFormat>
  <Paragraphs>44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Impact</vt:lpstr>
      <vt:lpstr>Times New Roman</vt:lpstr>
      <vt:lpstr>Main Event</vt:lpstr>
      <vt:lpstr>PepsiCo</vt:lpstr>
      <vt:lpstr>PepSico</vt:lpstr>
      <vt:lpstr>Pepsico ife</vt:lpstr>
      <vt:lpstr>Pepsico EFE</vt:lpstr>
      <vt:lpstr>Pepsico</vt:lpstr>
      <vt:lpstr>Pepsico</vt:lpstr>
      <vt:lpstr>Pepsico</vt:lpstr>
      <vt:lpstr>Pepsico</vt:lpstr>
      <vt:lpstr>Pepsico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PepsiCo</dc:title>
  <dc:creator>Brent Jones (1808124)</dc:creator>
  <cp:lastModifiedBy>Brent Jones (1808124)</cp:lastModifiedBy>
  <cp:revision>4</cp:revision>
  <dcterms:created xsi:type="dcterms:W3CDTF">2019-03-26T22:35:07Z</dcterms:created>
  <dcterms:modified xsi:type="dcterms:W3CDTF">2019-03-26T23:54:21Z</dcterms:modified>
</cp:coreProperties>
</file>