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6" r:id="rId9"/>
    <p:sldId id="267" r:id="rId10"/>
    <p:sldId id="261" r:id="rId11"/>
    <p:sldId id="262" r:id="rId12"/>
    <p:sldId id="260" r:id="rId13"/>
    <p:sldId id="269" r:id="rId14"/>
    <p:sldId id="265" r:id="rId15"/>
    <p:sldId id="263" r:id="rId16"/>
    <p:sldId id="264" r:id="rId17"/>
    <p:sldId id="270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664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607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061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919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730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17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269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13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064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142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7281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3970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6125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1934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4579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53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809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E52C3F8-719C-44E7-91C7-30377AD4AF4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A0DCA41-F45B-4F5B-9476-6F29E65A2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19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wvys.org.uk/wp-content/uploads/2018/11/YOUTH-WORK-IN-WALES-PRINCIPLES-AND-PURPOSES.pdf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wales/sites/default/files/publications/2019-06/youth-work-strategy-for-wales.pdf" TargetMode="External"/><Relationship Id="rId4" Type="http://schemas.openxmlformats.org/officeDocument/2006/relationships/hyperlink" Target="https://cldstandardscouncil.org.uk/wp-content/uploads/CombinedYouthWorkNOS.pdf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2AFBF86-5DAF-4D46-8786-F4C7A376C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E19B3BDB-2DCF-406C-9AA8-9E0970E1B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12B0D721-E797-4F4F-929E-7008008C8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1" name="Freeform 8">
              <a:extLst>
                <a:ext uri="{FF2B5EF4-FFF2-40B4-BE49-F238E27FC236}">
                  <a16:creationId xmlns:a16="http://schemas.microsoft.com/office/drawing/2014/main" id="{9530C853-97C0-43FB-B7C2-1E5E42A73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2" name="Freeform 9">
              <a:extLst>
                <a:ext uri="{FF2B5EF4-FFF2-40B4-BE49-F238E27FC236}">
                  <a16:creationId xmlns:a16="http://schemas.microsoft.com/office/drawing/2014/main" id="{DCAD804E-1F0F-4678-871B-39A05266F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3EE94EE6-76C6-4910-A4B6-935054712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87D2EB15-59ED-43BB-8CED-7BA0BB5D3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6" name="Rounded Rectangle 16">
            <a:extLst>
              <a:ext uri="{FF2B5EF4-FFF2-40B4-BE49-F238E27FC236}">
                <a16:creationId xmlns:a16="http://schemas.microsoft.com/office/drawing/2014/main" id="{8C2CE3DB-200E-4445-B316-69FE3850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72279" y="648931"/>
            <a:ext cx="8930745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C187DA-620D-82DA-7842-1DAA639723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4012" y="1353372"/>
            <a:ext cx="2144394" cy="161076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 defTabSz="338328">
              <a:lnSpc>
                <a:spcPct val="90000"/>
              </a:lnSpc>
            </a:pPr>
            <a:br>
              <a:rPr lang="en-US" sz="1800" kern="1200" cap="none" dirty="0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800" kern="1200" cap="none" dirty="0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800" kern="1200" cap="none" dirty="0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800" kern="1200" cap="none" dirty="0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800" kern="1200" cap="none" dirty="0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800" kern="1200" cap="none" dirty="0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800" kern="1200" cap="none" dirty="0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800" kern="1200" cap="none" dirty="0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800" kern="1200" cap="none" dirty="0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1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502DAF-BBB8-0718-4677-056340406E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1339" y="4820558"/>
            <a:ext cx="2057222" cy="396308"/>
          </a:xfrm>
        </p:spPr>
        <p:txBody>
          <a:bodyPr vert="horz" lIns="91440" tIns="45720" rIns="91440" bIns="45720" rtlCol="0">
            <a:normAutofit/>
          </a:bodyPr>
          <a:lstStyle/>
          <a:p>
            <a:pPr algn="l" defTabSz="338328">
              <a:spcAft>
                <a:spcPts val="444"/>
              </a:spcAft>
            </a:pPr>
            <a:r>
              <a:rPr lang="en-US" sz="148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Gavin Witte</a:t>
            </a:r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8AB035-D150-01F2-FCC1-894FAAB737A0}"/>
              </a:ext>
            </a:extLst>
          </p:cNvPr>
          <p:cNvSpPr txBox="1"/>
          <p:nvPr/>
        </p:nvSpPr>
        <p:spPr>
          <a:xfrm>
            <a:off x="2672080" y="1838960"/>
            <a:ext cx="8605520" cy="27737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69164" defTabSz="338328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900" kern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ECYW4004 – </a:t>
            </a:r>
          </a:p>
          <a:p>
            <a:pPr indent="-169164" defTabSz="338328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900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169164" defTabSz="338328">
              <a:lnSpc>
                <a:spcPct val="90000"/>
              </a:lnSpc>
              <a:spcBef>
                <a:spcPts val="444"/>
              </a:spcBef>
              <a:spcAft>
                <a:spcPts val="444"/>
              </a:spcAft>
              <a:buFont typeface="Arial" panose="020B0604020202020204" pitchFamily="34" charset="0"/>
              <a:buChar char="•"/>
            </a:pPr>
            <a:r>
              <a:rPr lang="en-US" b="1" kern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Individual Seminar Presentation: </a:t>
            </a:r>
            <a:endParaRPr lang="en-US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169164" defTabSz="338328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kern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Students are required to discuss the skills, tools and approaches needed to build meaningful relationships with young people and others.  Your seminar should focus upon a method of your choice, illustrating how this approach can be used to build meaningful relationships with young people, both in groups and on a one-to-one basis.  Your seminar should be supported by wider reading, and linked to the Youth Work National Occupational Standards (CLD Standards Council Scotland, 2019).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298391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30D5BE-5A0C-D9DC-35F5-B044223F9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</a:rPr>
              <a:t>Introduction.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0AB0D-C623-7794-C361-733FE30A3D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r>
              <a:rPr lang="en-GB" sz="2000"/>
              <a:t>Skills</a:t>
            </a:r>
          </a:p>
          <a:p>
            <a:r>
              <a:rPr lang="en-GB" sz="2000"/>
              <a:t>Tools</a:t>
            </a:r>
          </a:p>
          <a:p>
            <a:r>
              <a:rPr lang="en-GB" sz="2000"/>
              <a:t>Approaches</a:t>
            </a:r>
          </a:p>
          <a:p>
            <a:r>
              <a:rPr lang="en-GB" sz="2000"/>
              <a:t>Different methods of engaging with young people</a:t>
            </a:r>
          </a:p>
          <a:p>
            <a:r>
              <a:rPr lang="en-GB" sz="2000"/>
              <a:t>My chosen method and activity</a:t>
            </a:r>
          </a:p>
          <a:p>
            <a:r>
              <a:rPr lang="en-GB" sz="2000"/>
              <a:t>Activity debrief</a:t>
            </a:r>
          </a:p>
          <a:p>
            <a:r>
              <a:rPr lang="en-GB" sz="2000"/>
              <a:t>Other methods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54745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7B0609-CB66-55F7-856F-514371413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</a:rPr>
              <a:t>Skills.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87C37-6B40-C82E-9ADB-5CBFD3F4AA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r>
              <a:rPr lang="en-GB" sz="2000"/>
              <a:t>Listening skills –</a:t>
            </a:r>
          </a:p>
          <a:p>
            <a:pPr marL="0" indent="0">
              <a:buNone/>
            </a:pPr>
            <a:endParaRPr lang="en-GB" sz="2000"/>
          </a:p>
          <a:p>
            <a:pPr lvl="3"/>
            <a:r>
              <a:rPr lang="en-GB" sz="2000"/>
              <a:t>Listening is more than just hearing what a young person is saying.</a:t>
            </a:r>
          </a:p>
          <a:p>
            <a:pPr lvl="3"/>
            <a:r>
              <a:rPr lang="en-GB" sz="2000"/>
              <a:t>Paraphrasing.</a:t>
            </a:r>
          </a:p>
          <a:p>
            <a:pPr lvl="3"/>
            <a:r>
              <a:rPr lang="en-GB" sz="2000"/>
              <a:t>Active listening, </a:t>
            </a:r>
          </a:p>
          <a:p>
            <a:pPr lvl="3"/>
            <a:r>
              <a:rPr lang="en-GB" sz="2000">
                <a:ea typeface="Times New Roman" panose="02020603050405020304" pitchFamily="18" charset="0"/>
              </a:rPr>
              <a:t>T</a:t>
            </a:r>
            <a:r>
              <a:rPr lang="en-GB" sz="2000">
                <a:effectLst/>
                <a:ea typeface="Times New Roman" panose="02020603050405020304" pitchFamily="18" charset="0"/>
              </a:rPr>
              <a:t>he foundation of youth work as stated in the National Occupational Standards (NOS)</a:t>
            </a:r>
          </a:p>
          <a:p>
            <a:pPr lvl="3"/>
            <a:r>
              <a:rPr lang="en-GB" sz="2000"/>
              <a:t>Young people need to feel as though they are being heard and that their views are important (Sapin, 2013)</a:t>
            </a:r>
          </a:p>
          <a:p>
            <a:pPr lvl="3"/>
            <a:endParaRPr lang="en-GB" sz="2000"/>
          </a:p>
          <a:p>
            <a:pPr lvl="3"/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122728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69D655-257E-4375-F009-571A599C3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</a:rPr>
              <a:t>Empathy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10F35-B3AC-813F-2DE1-925414897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Empathy – </a:t>
            </a:r>
          </a:p>
          <a:p>
            <a:pPr>
              <a:lnSpc>
                <a:spcPct val="90000"/>
              </a:lnSpc>
            </a:pPr>
            <a:endParaRPr lang="en-GB" sz="1900"/>
          </a:p>
          <a:p>
            <a:pPr lvl="3">
              <a:lnSpc>
                <a:spcPct val="90000"/>
              </a:lnSpc>
            </a:pPr>
            <a:r>
              <a:rPr lang="en-GB" sz="1900"/>
              <a:t>Putting yourself in someone else's shoes</a:t>
            </a:r>
          </a:p>
          <a:p>
            <a:pPr lvl="3">
              <a:lnSpc>
                <a:spcPct val="90000"/>
              </a:lnSpc>
            </a:pPr>
            <a:r>
              <a:rPr lang="en-GB" sz="1900"/>
              <a:t>Develops trust and understanding of where a young person currently is </a:t>
            </a:r>
            <a:r>
              <a:rPr lang="en-GB" sz="1900">
                <a:effectLst/>
                <a:ea typeface="Times New Roman" panose="02020603050405020304" pitchFamily="18" charset="0"/>
              </a:rPr>
              <a:t>(Geldard, 2016). </a:t>
            </a:r>
          </a:p>
          <a:p>
            <a:pPr lvl="3">
              <a:lnSpc>
                <a:spcPct val="90000"/>
              </a:lnSpc>
            </a:pPr>
            <a:r>
              <a:rPr lang="en-GB" sz="1900"/>
              <a:t>Some young people have a lack of positive role models in their lives. </a:t>
            </a:r>
          </a:p>
          <a:p>
            <a:pPr lvl="3">
              <a:lnSpc>
                <a:spcPct val="90000"/>
              </a:lnSpc>
            </a:pPr>
            <a:r>
              <a:rPr lang="en-GB" sz="1900"/>
              <a:t>Understanding between a young person and a youth worker</a:t>
            </a:r>
          </a:p>
          <a:p>
            <a:pPr lvl="3">
              <a:lnSpc>
                <a:spcPct val="90000"/>
              </a:lnSpc>
            </a:pPr>
            <a:r>
              <a:rPr lang="en-GB" sz="1900"/>
              <a:t>Where a young person is at in their life. </a:t>
            </a:r>
          </a:p>
          <a:p>
            <a:pPr lvl="3">
              <a:lnSpc>
                <a:spcPct val="90000"/>
              </a:lnSpc>
            </a:pPr>
            <a:r>
              <a:rPr lang="en-GB" sz="1900">
                <a:effectLst/>
                <a:ea typeface="Times New Roman" panose="02020603050405020304" pitchFamily="18" charset="0"/>
              </a:rPr>
              <a:t>Using empathy and understanding we can build positive relationships with young people (Harrison &amp; Wise, 2005).</a:t>
            </a:r>
            <a:endParaRPr lang="en-GB" sz="1900"/>
          </a:p>
          <a:p>
            <a:pPr lvl="3">
              <a:lnSpc>
                <a:spcPct val="90000"/>
              </a:lnSpc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2504531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28F9C8-7A72-0AC5-7809-51CB5ECF2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</a:rPr>
              <a:t>Other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ADB42-7E7C-FDAD-403C-8C3E7BD7A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r>
              <a:rPr lang="en-GB" sz="2000"/>
              <a:t>Good communication Skills.</a:t>
            </a:r>
          </a:p>
          <a:p>
            <a:r>
              <a:rPr lang="en-GB" sz="2000"/>
              <a:t>Using Humour</a:t>
            </a:r>
          </a:p>
          <a:p>
            <a:r>
              <a:rPr lang="en-GB" sz="2000"/>
              <a:t>Being approachable, open and relatable   </a:t>
            </a:r>
            <a:r>
              <a:rPr lang="en-GB" sz="2000">
                <a:effectLst/>
                <a:ea typeface="Times New Roman" panose="02020603050405020304" pitchFamily="18" charset="0"/>
              </a:rPr>
              <a:t>(Council for Wales of Voluntary Youth Services, 2022). 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924448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B42855-C9F0-A915-5EC1-281391A94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Being Assertive, reflection on own practices, thick skin. </a:t>
            </a:r>
            <a:endParaRPr lang="en-GB" sz="32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8BA0A-55BB-D26E-1EAD-D7D70BF28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Times of disagreement</a:t>
            </a:r>
          </a:p>
          <a:p>
            <a:pPr>
              <a:lnSpc>
                <a:spcPct val="90000"/>
              </a:lnSpc>
            </a:pPr>
            <a:r>
              <a:rPr lang="en-GB" sz="1700"/>
              <a:t>Challenging opinions </a:t>
            </a:r>
          </a:p>
          <a:p>
            <a:pPr>
              <a:lnSpc>
                <a:spcPct val="90000"/>
              </a:lnSpc>
            </a:pPr>
            <a:r>
              <a:rPr lang="en-GB" sz="1700">
                <a:effectLst/>
                <a:ea typeface="Times New Roman" panose="02020603050405020304" pitchFamily="18" charset="0"/>
              </a:rPr>
              <a:t>the relationship between a youth worker and young person is a professional one, boundaries need to be clear (Young, 1999)</a:t>
            </a:r>
          </a:p>
          <a:p>
            <a:pPr>
              <a:lnSpc>
                <a:spcPct val="90000"/>
              </a:lnSpc>
            </a:pPr>
            <a:r>
              <a:rPr lang="en-GB" sz="1700"/>
              <a:t>Unique relationship between youth worker and young person (Young, 1999)</a:t>
            </a:r>
          </a:p>
          <a:p>
            <a:pPr>
              <a:lnSpc>
                <a:spcPct val="90000"/>
              </a:lnSpc>
            </a:pPr>
            <a:r>
              <a:rPr lang="en-GB" sz="1700"/>
              <a:t>These situations can damage a relationship between a youth worker and a young person. However if approached sensitively it can be a valuable lesson to a young person </a:t>
            </a:r>
            <a:r>
              <a:rPr lang="en-GB" sz="1700">
                <a:effectLst/>
                <a:ea typeface="Times New Roman" panose="02020603050405020304" pitchFamily="18" charset="0"/>
              </a:rPr>
              <a:t>(Harrison &amp; Wise, 2005). </a:t>
            </a:r>
          </a:p>
          <a:p>
            <a:pPr>
              <a:lnSpc>
                <a:spcPct val="90000"/>
              </a:lnSpc>
            </a:pPr>
            <a:r>
              <a:rPr lang="en-GB" sz="1700"/>
              <a:t>Relationships can also break down due to external factors such as young people not being in the right place to form new relationships.</a:t>
            </a:r>
          </a:p>
          <a:p>
            <a:pPr>
              <a:lnSpc>
                <a:spcPct val="90000"/>
              </a:lnSpc>
            </a:pPr>
            <a:r>
              <a:rPr lang="en-GB" sz="1700"/>
              <a:t>Youth Workers must develop thick skin </a:t>
            </a:r>
            <a:r>
              <a:rPr lang="en-GB" sz="1700">
                <a:effectLst/>
                <a:ea typeface="Times New Roman" panose="02020603050405020304" pitchFamily="18" charset="0"/>
              </a:rPr>
              <a:t>(Sapin, 2013)</a:t>
            </a:r>
            <a:endParaRPr lang="en-GB" sz="1700"/>
          </a:p>
          <a:p>
            <a:pPr>
              <a:lnSpc>
                <a:spcPct val="9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041687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C10559-02C8-BECC-24AE-EE06BB6F2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</a:rPr>
              <a:t>Activity – Getting to know each other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462EB-73B3-786A-01B2-407F2B426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Activity used with new groups or can be used as a 1-1 activity</a:t>
            </a:r>
          </a:p>
          <a:p>
            <a:pPr>
              <a:lnSpc>
                <a:spcPct val="90000"/>
              </a:lnSpc>
            </a:pPr>
            <a:r>
              <a:rPr lang="en-GB" sz="2000"/>
              <a:t>Draws upon our creative sides</a:t>
            </a:r>
          </a:p>
          <a:p>
            <a:pPr>
              <a:lnSpc>
                <a:spcPct val="90000"/>
              </a:lnSpc>
            </a:pPr>
            <a:r>
              <a:rPr lang="en-GB" sz="2000"/>
              <a:t>Active participation by all group members (Staff included).</a:t>
            </a:r>
          </a:p>
          <a:p>
            <a:pPr>
              <a:lnSpc>
                <a:spcPct val="90000"/>
              </a:lnSpc>
            </a:pPr>
            <a:r>
              <a:rPr lang="en-GB" sz="2000"/>
              <a:t>Ground rules established before activity.</a:t>
            </a:r>
          </a:p>
          <a:p>
            <a:pPr>
              <a:lnSpc>
                <a:spcPct val="90000"/>
              </a:lnSpc>
            </a:pPr>
            <a:r>
              <a:rPr lang="en-GB" sz="2000"/>
              <a:t>Using the pens and paper provided, draw a self-portrait of how you see yourself.</a:t>
            </a:r>
          </a:p>
          <a:p>
            <a:pPr>
              <a:lnSpc>
                <a:spcPct val="90000"/>
              </a:lnSpc>
            </a:pPr>
            <a:r>
              <a:rPr lang="en-GB" sz="2000"/>
              <a:t>Around your portrait write down words for all that is important to you in your life.</a:t>
            </a:r>
          </a:p>
          <a:p>
            <a:pPr>
              <a:lnSpc>
                <a:spcPct val="90000"/>
              </a:lnSpc>
            </a:pPr>
            <a:r>
              <a:rPr lang="en-GB" sz="2000"/>
              <a:t>You’ll have 5 minutes to complete this task and then we’ll feedback as a group.</a:t>
            </a:r>
          </a:p>
          <a:p>
            <a:pPr>
              <a:lnSpc>
                <a:spcPct val="90000"/>
              </a:lnSpc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028370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61A46-47A1-E13B-B274-B7DBDD8C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6E1AE97-04EB-3C8F-CCD3-58DA9B7BFC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446490"/>
            <a:ext cx="4893945" cy="6303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3064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A7E081-D298-6726-8ED4-BFD05C673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</a:rPr>
              <a:t>Activity Feedback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F23C4-642C-E1EA-FDFF-E3596D050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All group members getting to know each other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Humour is used but ground rules must be established.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Questioning young people about their drawings make them feel listened to and heard.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Tuckman's stages in Groups (1965) – </a:t>
            </a:r>
          </a:p>
          <a:p>
            <a:pPr lvl="2">
              <a:lnSpc>
                <a:spcPct val="90000"/>
              </a:lnSpc>
            </a:pPr>
            <a:r>
              <a:rPr lang="en-GB" sz="1400" dirty="0"/>
              <a:t>Forming</a:t>
            </a:r>
          </a:p>
          <a:p>
            <a:pPr lvl="2">
              <a:lnSpc>
                <a:spcPct val="90000"/>
              </a:lnSpc>
            </a:pPr>
            <a:r>
              <a:rPr lang="en-GB" sz="1400" dirty="0"/>
              <a:t>Storming</a:t>
            </a:r>
          </a:p>
          <a:p>
            <a:pPr lvl="2">
              <a:lnSpc>
                <a:spcPct val="90000"/>
              </a:lnSpc>
            </a:pPr>
            <a:r>
              <a:rPr lang="en-GB" sz="1400" dirty="0"/>
              <a:t>Norming</a:t>
            </a:r>
          </a:p>
          <a:p>
            <a:pPr lvl="2">
              <a:lnSpc>
                <a:spcPct val="90000"/>
              </a:lnSpc>
            </a:pPr>
            <a:r>
              <a:rPr lang="en-GB" sz="1400" dirty="0"/>
              <a:t>Performing</a:t>
            </a:r>
          </a:p>
          <a:p>
            <a:pPr lvl="2">
              <a:lnSpc>
                <a:spcPct val="90000"/>
              </a:lnSpc>
            </a:pPr>
            <a:r>
              <a:rPr lang="en-GB" sz="1400" dirty="0"/>
              <a:t>Adjourning</a:t>
            </a:r>
          </a:p>
          <a:p>
            <a:pPr lvl="2"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/>
              <a:t>Activity length can vary depending on amount of feedback and group size.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Getting to know young people as individuals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Building their skills.</a:t>
            </a:r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4116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A389040-9395-4311-E5BE-0AED919ED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</a:rPr>
              <a:t>Benefits of such task to young people.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EFCD1-3A43-334B-82B6-59A5CB9CB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r>
              <a:rPr lang="en-GB" sz="2000"/>
              <a:t>Getting to know each other</a:t>
            </a:r>
          </a:p>
          <a:p>
            <a:r>
              <a:rPr lang="en-GB" sz="2000"/>
              <a:t>Confidence booster</a:t>
            </a:r>
          </a:p>
          <a:p>
            <a:r>
              <a:rPr lang="en-GB" sz="2000"/>
              <a:t>Overcoming anxieties</a:t>
            </a:r>
          </a:p>
          <a:p>
            <a:r>
              <a:rPr lang="en-GB" sz="2000">
                <a:ea typeface="Times New Roman" panose="02020603050405020304" pitchFamily="18" charset="0"/>
              </a:rPr>
              <a:t>E</a:t>
            </a:r>
            <a:r>
              <a:rPr lang="en-GB" sz="2000">
                <a:effectLst/>
                <a:ea typeface="Times New Roman" panose="02020603050405020304" pitchFamily="18" charset="0"/>
              </a:rPr>
              <a:t>ngages with young people with NOS YW18  to promote their emotional wellbeing and mental health (Standards Council Scotland, 2019). 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992562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75C051F-97AE-DB34-8CAA-D4A12250E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</a:rPr>
              <a:t>Other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19C51-313D-218E-1583-2E285B6EE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Sport</a:t>
            </a:r>
          </a:p>
          <a:p>
            <a:pPr>
              <a:lnSpc>
                <a:spcPct val="90000"/>
              </a:lnSpc>
            </a:pPr>
            <a:r>
              <a:rPr lang="en-GB" sz="2000"/>
              <a:t>Outdoor Education</a:t>
            </a:r>
          </a:p>
          <a:p>
            <a:pPr>
              <a:lnSpc>
                <a:spcPct val="90000"/>
              </a:lnSpc>
            </a:pPr>
            <a:r>
              <a:rPr lang="en-GB" sz="2000"/>
              <a:t>Drama</a:t>
            </a:r>
          </a:p>
          <a:p>
            <a:pPr>
              <a:lnSpc>
                <a:spcPct val="90000"/>
              </a:lnSpc>
            </a:pPr>
            <a:r>
              <a:rPr lang="en-GB" sz="2000"/>
              <a:t>Music</a:t>
            </a:r>
          </a:p>
          <a:p>
            <a:pPr>
              <a:lnSpc>
                <a:spcPct val="90000"/>
              </a:lnSpc>
            </a:pPr>
            <a:r>
              <a:rPr lang="en-GB" sz="2000"/>
              <a:t>Arts</a:t>
            </a:r>
          </a:p>
          <a:p>
            <a:pPr>
              <a:lnSpc>
                <a:spcPct val="90000"/>
              </a:lnSpc>
            </a:pPr>
            <a:r>
              <a:rPr lang="en-GB" sz="2000">
                <a:effectLst/>
                <a:ea typeface="Times New Roman" panose="02020603050405020304" pitchFamily="18" charset="0"/>
              </a:rPr>
              <a:t>Many methods used in youth work offer young people opportunities to try something they may not otherwise be able to do (Jeffs &amp; Smith, 2010). </a:t>
            </a:r>
          </a:p>
          <a:p>
            <a:pPr>
              <a:lnSpc>
                <a:spcPct val="90000"/>
              </a:lnSpc>
            </a:pPr>
            <a:r>
              <a:rPr lang="en-GB" sz="2000">
                <a:effectLst/>
                <a:ea typeface="Times New Roman" panose="02020603050405020304" pitchFamily="18" charset="0"/>
              </a:rPr>
              <a:t>The National Youth Service Strategy for Wales that was published by the Welsh Government states that youth work should help young people thrive and have better outcomes (Welsh Government, 2019).</a:t>
            </a:r>
          </a:p>
          <a:p>
            <a:pPr>
              <a:lnSpc>
                <a:spcPct val="90000"/>
              </a:lnSpc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891694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3FA3196-FDDA-810E-88D3-132AAFF3C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5EDB4-B35E-5A63-C013-46EC6BA66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r>
              <a:rPr lang="en-GB" sz="2000"/>
              <a:t>Youth workers have a variety of skills to engage with young people.</a:t>
            </a:r>
          </a:p>
          <a:p>
            <a:r>
              <a:rPr lang="en-GB" sz="2000"/>
              <a:t>Youth workers and young people may not always agree on matters and opinions.</a:t>
            </a:r>
          </a:p>
          <a:p>
            <a:r>
              <a:rPr lang="en-GB" sz="2000"/>
              <a:t>Clear boundaries are needed.</a:t>
            </a:r>
          </a:p>
          <a:p>
            <a:r>
              <a:rPr lang="en-GB" sz="2000"/>
              <a:t>The self-portrait activity offers a number of positive experiences and opportunities to young people.</a:t>
            </a:r>
          </a:p>
          <a:p>
            <a:r>
              <a:rPr lang="en-GB" sz="2000"/>
              <a:t>Many other types of methods that youth workers use to engage with young people.</a:t>
            </a:r>
          </a:p>
        </p:txBody>
      </p:sp>
    </p:spTree>
    <p:extLst>
      <p:ext uri="{BB962C8B-B14F-4D97-AF65-F5344CB8AC3E}">
        <p14:creationId xmlns:p14="http://schemas.microsoft.com/office/powerpoint/2010/main" val="12395303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4FD6C0-E1C9-26DA-AF6E-BDA5EB3DC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</a:rPr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D1CB977-C1F7-8019-A013-C47679EFD54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49032" y="1072609"/>
            <a:ext cx="6383207" cy="45226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152352" rIns="91440" bIns="45720" numCol="1" anchor="ctr" anchorCtr="0" compatLnSpc="1">
            <a:prstTxWarp prst="textNoShape">
              <a:avLst/>
            </a:prstTxWarp>
            <a:normAutofit fontScale="92500" lnSpcReduction="20000"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Council for Wales of Voluntary Youth Services.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Youth Work In Wales: Principles and Purposes.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 Retrieved from www.cwvys.org.uk: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  <a:hlinkClick r:id="rId3"/>
              </a:rPr>
              <a:t>https://www.cwvys.org.uk/wp-content/uploads/2018/11/YOUTH-WORK-IN-WALES-PRINCIPLES-AND-PURPOSES.pdf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+mn-lt"/>
              <a:ea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Geldard, K. (2016).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Counselling Adolescents : The proactive approach for young people.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 London: SAGE Publications Ltd.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Harrison, R., &amp; Wise, C. (2005).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Working with Young People.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 London: SAGE Publications Ltd.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Jeffs, T., &amp; Smith, M. K. (2010).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Youth Work Practice.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 London: Bloomsbury Publishing Ltd.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Sapin, K. (2013).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Essential skills for Youth Work practice.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 London: SAGE Publications Ltd.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Standards Council Scotland. (2019).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National Occupational Standards for Youth Work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. Retrieved from www.cldstandards.org.uk: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  <a:hlinkClick r:id="rId4"/>
              </a:rPr>
              <a:t>https://cldstandardscouncil.org.uk/wp-content/uploads/CombinedYouthWorkNOS.pdf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+mn-lt"/>
              <a:ea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Tuckman, B. W. (1965). Development sequence in small groups.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Psychological Bulletin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, 384-99.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Welsh Government. (2019).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Youth Work Strategy for Wales.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 Retrieved from www.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gov.wales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  <a:hlinkClick r:id="rId5"/>
              </a:rPr>
              <a:t>https://www.gov.wales/sites/default/files/publications/2019-06/youth-work-strategy-for-wales.pdf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+mn-lt"/>
              <a:ea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Young, K. (1999).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The Art of Youth Work.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+mn-lt"/>
                <a:ea typeface="Times New Roman" panose="02020603050405020304" pitchFamily="18" charset="0"/>
              </a:rPr>
              <a:t> Lyme Regis: Russell House Publishing.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33287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5655827-B42D-4180-88D3-D83F25E4B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4ACCB06-563C-4ADE-B4D6-1FE9F723C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955594"/>
            <a:ext cx="1828958" cy="2902407"/>
          </a:xfrm>
          <a:custGeom>
            <a:avLst/>
            <a:gdLst>
              <a:gd name="connsiteX0" fmla="*/ 0 w 1828958"/>
              <a:gd name="connsiteY0" fmla="*/ 0 h 2902407"/>
              <a:gd name="connsiteX1" fmla="*/ 1828958 w 1828958"/>
              <a:gd name="connsiteY1" fmla="*/ 2902407 h 2902407"/>
              <a:gd name="connsiteX2" fmla="*/ 1709896 w 1828958"/>
              <a:gd name="connsiteY2" fmla="*/ 2902407 h 2902407"/>
              <a:gd name="connsiteX3" fmla="*/ 0 w 1828958"/>
              <a:gd name="connsiteY3" fmla="*/ 63474 h 2902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8958" h="2902407">
                <a:moveTo>
                  <a:pt x="0" y="0"/>
                </a:moveTo>
                <a:lnTo>
                  <a:pt x="1828958" y="2902407"/>
                </a:lnTo>
                <a:lnTo>
                  <a:pt x="1709896" y="2902407"/>
                </a:lnTo>
                <a:lnTo>
                  <a:pt x="0" y="63474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0761ECD-D92B-46AE-82CA-640023D2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3220098"/>
            <a:ext cx="2910045" cy="3637903"/>
          </a:xfrm>
          <a:custGeom>
            <a:avLst/>
            <a:gdLst>
              <a:gd name="connsiteX0" fmla="*/ 0 w 2910045"/>
              <a:gd name="connsiteY0" fmla="*/ 0 h 3637903"/>
              <a:gd name="connsiteX1" fmla="*/ 2910045 w 2910045"/>
              <a:gd name="connsiteY1" fmla="*/ 3637903 h 3637903"/>
              <a:gd name="connsiteX2" fmla="*/ 2786220 w 2910045"/>
              <a:gd name="connsiteY2" fmla="*/ 3637903 h 3637903"/>
              <a:gd name="connsiteX3" fmla="*/ 0 w 2910045"/>
              <a:gd name="connsiteY3" fmla="*/ 20366 h 363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0045" h="3637903">
                <a:moveTo>
                  <a:pt x="0" y="0"/>
                </a:moveTo>
                <a:lnTo>
                  <a:pt x="2910045" y="3637903"/>
                </a:lnTo>
                <a:lnTo>
                  <a:pt x="2786220" y="3637903"/>
                </a:lnTo>
                <a:lnTo>
                  <a:pt x="0" y="2036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9A928607-C55C-40FD-B2DF-6CD6A7226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2845509"/>
            <a:ext cx="4149883" cy="4012491"/>
          </a:xfrm>
          <a:custGeom>
            <a:avLst/>
            <a:gdLst>
              <a:gd name="connsiteX0" fmla="*/ 0 w 4149883"/>
              <a:gd name="connsiteY0" fmla="*/ 0 h 4012491"/>
              <a:gd name="connsiteX1" fmla="*/ 4149883 w 4149883"/>
              <a:gd name="connsiteY1" fmla="*/ 4012491 h 4012491"/>
              <a:gd name="connsiteX2" fmla="*/ 2910046 w 4149883"/>
              <a:gd name="connsiteY2" fmla="*/ 4012491 h 4012491"/>
              <a:gd name="connsiteX3" fmla="*/ 0 w 4149883"/>
              <a:gd name="connsiteY3" fmla="*/ 374587 h 401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9883" h="4012491">
                <a:moveTo>
                  <a:pt x="0" y="0"/>
                </a:moveTo>
                <a:lnTo>
                  <a:pt x="4149883" y="4012491"/>
                </a:lnTo>
                <a:lnTo>
                  <a:pt x="2910046" y="4012491"/>
                </a:lnTo>
                <a:lnTo>
                  <a:pt x="0" y="3745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00A20C1-29A4-43E0-AB15-7931F76F8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332410"/>
            <a:ext cx="2719546" cy="3525590"/>
          </a:xfrm>
          <a:custGeom>
            <a:avLst/>
            <a:gdLst>
              <a:gd name="connsiteX0" fmla="*/ 0 w 2719546"/>
              <a:gd name="connsiteY0" fmla="*/ 0 h 3525590"/>
              <a:gd name="connsiteX1" fmla="*/ 2719546 w 2719546"/>
              <a:gd name="connsiteY1" fmla="*/ 3525590 h 3525590"/>
              <a:gd name="connsiteX2" fmla="*/ 1828959 w 2719546"/>
              <a:gd name="connsiteY2" fmla="*/ 3525590 h 3525590"/>
              <a:gd name="connsiteX3" fmla="*/ 0 w 2719546"/>
              <a:gd name="connsiteY3" fmla="*/ 623183 h 3525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9546" h="3525590">
                <a:moveTo>
                  <a:pt x="0" y="0"/>
                </a:moveTo>
                <a:lnTo>
                  <a:pt x="2719546" y="3525590"/>
                </a:lnTo>
                <a:lnTo>
                  <a:pt x="1828959" y="3525590"/>
                </a:lnTo>
                <a:lnTo>
                  <a:pt x="0" y="623183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A6F0C-524B-5ACA-1B52-609F0C9D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643468"/>
            <a:ext cx="9144000" cy="36188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/>
              <a:t>Thank You, are there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3188501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381321A619E24387FF747E90404EFF" ma:contentTypeVersion="3" ma:contentTypeDescription="Create a new document." ma:contentTypeScope="" ma:versionID="06f64781ee037a606d213201533867ea">
  <xsd:schema xmlns:xsd="http://www.w3.org/2001/XMLSchema" xmlns:xs="http://www.w3.org/2001/XMLSchema" xmlns:p="http://schemas.microsoft.com/office/2006/metadata/properties" xmlns:ns3="4963fb09-f19c-4241-9a07-76d4d2897e5e" targetNamespace="http://schemas.microsoft.com/office/2006/metadata/properties" ma:root="true" ma:fieldsID="7f9d0322f9490012a71fb3b7b5ba9f3b" ns3:_="">
    <xsd:import namespace="4963fb09-f19c-4241-9a07-76d4d2897e5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63fb09-f19c-4241-9a07-76d4d2897e5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1233AB6-81D3-437E-A896-D7BE14ACF12B}">
  <ds:schemaRefs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elements/1.1/"/>
    <ds:schemaRef ds:uri="http://purl.org/dc/terms/"/>
    <ds:schemaRef ds:uri="http://schemas.openxmlformats.org/package/2006/metadata/core-properties"/>
    <ds:schemaRef ds:uri="4963fb09-f19c-4241-9a07-76d4d2897e5e"/>
    <ds:schemaRef ds:uri="http://purl.org/dc/dcmitype/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1509F29-60F1-4334-B0AE-9420FAA1737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816EE0D-B84D-40A1-80FF-632FBD53B4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963fb09-f19c-4241-9a07-76d4d2897e5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680</TotalTime>
  <Words>1008</Words>
  <Application>Microsoft Office PowerPoint</Application>
  <PresentationFormat>Widescreen</PresentationFormat>
  <Paragraphs>105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Corbel</vt:lpstr>
      <vt:lpstr>Times New Roman</vt:lpstr>
      <vt:lpstr>Parallax</vt:lpstr>
      <vt:lpstr>         </vt:lpstr>
      <vt:lpstr>Introduction.</vt:lpstr>
      <vt:lpstr>Skills.</vt:lpstr>
      <vt:lpstr>Empathy</vt:lpstr>
      <vt:lpstr>Other Skills</vt:lpstr>
      <vt:lpstr>Being Assertive, reflection on own practices, thick skin. </vt:lpstr>
      <vt:lpstr>Activity – Getting to know each other</vt:lpstr>
      <vt:lpstr>PowerPoint Presentation</vt:lpstr>
      <vt:lpstr>Activity Feedback </vt:lpstr>
      <vt:lpstr>Benefits of such task to young people.</vt:lpstr>
      <vt:lpstr>Other methods</vt:lpstr>
      <vt:lpstr>Conclusion</vt:lpstr>
      <vt:lpstr>References </vt:lpstr>
      <vt:lpstr>Thank You, are there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Students are required to discuss the skills, tools and approaches needed to build meaningful relationships with young people and others.  Your seminar should focus upon a method of your choice, illustrating how this approach can be used to build meaningful relationships with young people, both in groups and on a one-to-one basis.  Your seminar should be supported by wider reading, and linked to the Youth Work National Occupational Standards (CLD Standards Council Scotland, 2019).</dc:title>
  <dc:creator>Gavin Witte</dc:creator>
  <cp:lastModifiedBy>Gavin Witte</cp:lastModifiedBy>
  <cp:revision>10</cp:revision>
  <dcterms:created xsi:type="dcterms:W3CDTF">2023-10-14T11:12:32Z</dcterms:created>
  <dcterms:modified xsi:type="dcterms:W3CDTF">2023-10-25T20:04:57Z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0x01010049381321A619E24387FF747E90404EFF</vt:lpwstr>
  </property>
</Properties>
</file>