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4" r:id="rId6"/>
    <p:sldId id="260" r:id="rId7"/>
    <p:sldId id="265" r:id="rId8"/>
    <p:sldId id="261" r:id="rId9"/>
    <p:sldId id="266"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0" autoAdjust="0"/>
    <p:restoredTop sz="94660"/>
  </p:normalViewPr>
  <p:slideViewPr>
    <p:cSldViewPr snapToGrid="0">
      <p:cViewPr varScale="1">
        <p:scale>
          <a:sx n="77" d="100"/>
          <a:sy n="77" d="100"/>
        </p:scale>
        <p:origin x="76" y="13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1B8049-E39B-45C8-A6E3-325F5610E21D}" type="datetimeFigureOut">
              <a:rPr lang="en-GB" smtClean="0"/>
              <a:t>18/03/2023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557298-3524-4BBE-B374-6F4D15E67F45}" type="slidenum">
              <a:rPr lang="en-GB" smtClean="0"/>
              <a:t>‹#›</a:t>
            </a:fld>
            <a:endParaRPr lang="en-GB"/>
          </a:p>
        </p:txBody>
      </p:sp>
    </p:spTree>
    <p:extLst>
      <p:ext uri="{BB962C8B-B14F-4D97-AF65-F5344CB8AC3E}">
        <p14:creationId xmlns:p14="http://schemas.microsoft.com/office/powerpoint/2010/main" val="3064517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Here we have a brief discussion on relevant topics that will be discussed in this presentation which are related to key elements needed for successfully implementing a marketing variety of theories which are relevant to the modern-day working environment of Carphone Warehouse. The key theories which are going to be discussed are service quality, Kotler’s marketing strategy involving the 7p’s strategy and market segmentation. These key theories will be discussed within this presentation as to how they are still relevant within the workplace now and why it is important to continue using such strategic elements for business purposes. One of the main aims we are going to look into is gaining and retaining competitive advantage using these marketing concepts because competitive advantages is what sets a business apart from rivalry and is essential for a business succession and that’s by ensuring higher margins, being able to attract more customers and achieve brand loyalty amongst existing customers.</a:t>
            </a:r>
          </a:p>
          <a:p>
            <a:endParaRPr lang="en-GB" dirty="0"/>
          </a:p>
        </p:txBody>
      </p:sp>
      <p:sp>
        <p:nvSpPr>
          <p:cNvPr id="4" name="Slide Number Placeholder 3"/>
          <p:cNvSpPr>
            <a:spLocks noGrp="1"/>
          </p:cNvSpPr>
          <p:nvPr>
            <p:ph type="sldNum" sz="quarter" idx="5"/>
          </p:nvPr>
        </p:nvSpPr>
        <p:spPr/>
        <p:txBody>
          <a:bodyPr/>
          <a:lstStyle/>
          <a:p>
            <a:fld id="{2F557298-3524-4BBE-B374-6F4D15E67F45}" type="slidenum">
              <a:rPr lang="en-GB" smtClean="0"/>
              <a:t>3</a:t>
            </a:fld>
            <a:endParaRPr lang="en-GB"/>
          </a:p>
        </p:txBody>
      </p:sp>
    </p:spTree>
    <p:extLst>
      <p:ext uri="{BB962C8B-B14F-4D97-AF65-F5344CB8AC3E}">
        <p14:creationId xmlns:p14="http://schemas.microsoft.com/office/powerpoint/2010/main" val="5453722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Service quality is strategy that can be used within the working environment of Carphone Warehouse, and this is said because it helps an organisation boost sales by satisfying their customers as well as encouraging repetitive sales. The service quality helps to reduce the market costs of Carphone Warehouse, and this is said because the company is retaining customers. Customer retention is more cost effective than attracting new customers according to (Edith Forsyth, 2023). The 5 service quality dimensions are tangibility, reliability, responsiveness, assurance, and empathy.  An example of what makes great service quality involving the 5 above dimensions are providing great customer service which means following the best practices by valuing customers and their time as well as having a positive and pleasant attitude and providing knowledgeable resources, resources which are useful and allow one to take things further to exceed rather than just meet required expectations according to (Catherine, 2022).</a:t>
            </a:r>
          </a:p>
          <a:p>
            <a:endParaRPr lang="en-GB" dirty="0"/>
          </a:p>
        </p:txBody>
      </p:sp>
      <p:sp>
        <p:nvSpPr>
          <p:cNvPr id="4" name="Slide Number Placeholder 3"/>
          <p:cNvSpPr>
            <a:spLocks noGrp="1"/>
          </p:cNvSpPr>
          <p:nvPr>
            <p:ph type="sldNum" sz="quarter" idx="5"/>
          </p:nvPr>
        </p:nvSpPr>
        <p:spPr/>
        <p:txBody>
          <a:bodyPr/>
          <a:lstStyle/>
          <a:p>
            <a:fld id="{2F557298-3524-4BBE-B374-6F4D15E67F45}" type="slidenum">
              <a:rPr lang="en-GB" smtClean="0"/>
              <a:t>4</a:t>
            </a:fld>
            <a:endParaRPr lang="en-GB"/>
          </a:p>
        </p:txBody>
      </p:sp>
    </p:spTree>
    <p:extLst>
      <p:ext uri="{BB962C8B-B14F-4D97-AF65-F5344CB8AC3E}">
        <p14:creationId xmlns:p14="http://schemas.microsoft.com/office/powerpoint/2010/main" val="999126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Furthermore, within Carphone Warehouse there was a lack of service quality following many reviews that had been undertaken in the years 2016 and 2017 from poor communication to offering no help for consumers who had technical faults with their mobile devices other than just offer to replace the handset. However from 2019 onwards Carphone made a huge service quality change by offering the best effective communication via the telephone support and in person and undercutting their major rivalries by also moving one step ahead and offering to repair devices in order to retain customers data which for Carphone warehouse was a strategic move which was the most complaints given to them which was about retaining data so that’s where they introduced Geek Squad a repair service that would retain data and that meant retaining customers for Carphone warehouse which is why their revenue and sales increased significantly and still is increasing since the year 2019 and onwards into 2023.</a:t>
            </a:r>
          </a:p>
          <a:p>
            <a:endParaRPr lang="en-GB" dirty="0"/>
          </a:p>
        </p:txBody>
      </p:sp>
      <p:sp>
        <p:nvSpPr>
          <p:cNvPr id="4" name="Slide Number Placeholder 3"/>
          <p:cNvSpPr>
            <a:spLocks noGrp="1"/>
          </p:cNvSpPr>
          <p:nvPr>
            <p:ph type="sldNum" sz="quarter" idx="5"/>
          </p:nvPr>
        </p:nvSpPr>
        <p:spPr/>
        <p:txBody>
          <a:bodyPr/>
          <a:lstStyle/>
          <a:p>
            <a:fld id="{2F557298-3524-4BBE-B374-6F4D15E67F45}" type="slidenum">
              <a:rPr lang="en-GB" smtClean="0"/>
              <a:t>5</a:t>
            </a:fld>
            <a:endParaRPr lang="en-GB"/>
          </a:p>
        </p:txBody>
      </p:sp>
    </p:spTree>
    <p:extLst>
      <p:ext uri="{BB962C8B-B14F-4D97-AF65-F5344CB8AC3E}">
        <p14:creationId xmlns:p14="http://schemas.microsoft.com/office/powerpoint/2010/main" val="42508640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It is essential to manage the 7 components of marketing which are known as the 7p’s or marketing, product, place, promotion, price, people, process, and positioning. This mix strategically places a business in the market and can be used with varying levels of force. The mix of the 7p’s also helps a business to checklist and evaluate a product or service by making sure that the critical areas of a value proposition are considered for the target market. It also helps the business to set objectives as well as provide a roadmap for the business objectives. Conducting a SWOT analysis to gather the strengths, weaknesses, opportunities, and threats of the business and undertaking a competitive analysis review has the ability to define issues that affect the marketing of its product and services. The important factor of using the 7p’s is making sure that you continually revisit these to make sure that you’re on track and achieving the maximum potential possible for the business in the marketplace today. </a:t>
            </a:r>
            <a:endParaRPr lang="en-GB" dirty="0"/>
          </a:p>
        </p:txBody>
      </p:sp>
      <p:sp>
        <p:nvSpPr>
          <p:cNvPr id="4" name="Slide Number Placeholder 3"/>
          <p:cNvSpPr>
            <a:spLocks noGrp="1"/>
          </p:cNvSpPr>
          <p:nvPr>
            <p:ph type="sldNum" sz="quarter" idx="5"/>
          </p:nvPr>
        </p:nvSpPr>
        <p:spPr/>
        <p:txBody>
          <a:bodyPr/>
          <a:lstStyle/>
          <a:p>
            <a:fld id="{2F557298-3524-4BBE-B374-6F4D15E67F45}" type="slidenum">
              <a:rPr lang="en-GB" smtClean="0"/>
              <a:t>6</a:t>
            </a:fld>
            <a:endParaRPr lang="en-GB"/>
          </a:p>
        </p:txBody>
      </p:sp>
    </p:spTree>
    <p:extLst>
      <p:ext uri="{BB962C8B-B14F-4D97-AF65-F5344CB8AC3E}">
        <p14:creationId xmlns:p14="http://schemas.microsoft.com/office/powerpoint/2010/main" val="2998703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Product is one of the key components which makes the entire process of connecting with consumers and generating sales, the product can be tangible or intangible, it should suit unsatisfied needs of a customer which can fill a gap in the market for consumers and availability.</a:t>
            </a:r>
          </a:p>
          <a:p>
            <a:pPr algn="just">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Place is also important because customers often purchase items convenient to them so making a product available accessible for consumers in the right location increases the likelihood for them to purchase that product. </a:t>
            </a:r>
          </a:p>
          <a:p>
            <a:pPr algn="just">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Promotion is also important because it builds awareness about the brand and products and services by targeting the right set of consumers. The importance of price is a competitive strategy for a higher conversion rate which makes room for a higher marketing budget whilst lowering a price increases marketing effectiveness. </a:t>
            </a:r>
          </a:p>
          <a:p>
            <a:pPr algn="just">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People such as customers are important to a business because they are the people who purchase the goods and services you provide. </a:t>
            </a:r>
          </a:p>
          <a:p>
            <a:pPr algn="just">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Process of an organisation can affect performances of the level of service being provided which includes the delivery of the product to the consumer so its important to do this efficiently and in a helpful and timely manner. </a:t>
            </a:r>
          </a:p>
          <a:p>
            <a:pPr algn="just">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positioning creates clarity around the people you serve which explains the target audience and why this is the best company to provide the products and services best suited for their needs and this is suggested to be the pricing strategy (Council Post: What brand positioning is and why it’s important for your business. 2022).</a:t>
            </a:r>
          </a:p>
          <a:p>
            <a:pPr algn="just">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Physical evidence is tangible proof which establishes credibility, and this includes the look and feel of the business branding, and it spans the physical and digital environment (Employment, 2022). </a:t>
            </a:r>
          </a:p>
          <a:p>
            <a:endParaRPr lang="en-GB" dirty="0"/>
          </a:p>
        </p:txBody>
      </p:sp>
      <p:sp>
        <p:nvSpPr>
          <p:cNvPr id="4" name="Slide Number Placeholder 3"/>
          <p:cNvSpPr>
            <a:spLocks noGrp="1"/>
          </p:cNvSpPr>
          <p:nvPr>
            <p:ph type="sldNum" sz="quarter" idx="5"/>
          </p:nvPr>
        </p:nvSpPr>
        <p:spPr/>
        <p:txBody>
          <a:bodyPr/>
          <a:lstStyle/>
          <a:p>
            <a:fld id="{2F557298-3524-4BBE-B374-6F4D15E67F45}" type="slidenum">
              <a:rPr lang="en-GB" smtClean="0"/>
              <a:t>7</a:t>
            </a:fld>
            <a:endParaRPr lang="en-GB"/>
          </a:p>
        </p:txBody>
      </p:sp>
    </p:spTree>
    <p:extLst>
      <p:ext uri="{BB962C8B-B14F-4D97-AF65-F5344CB8AC3E}">
        <p14:creationId xmlns:p14="http://schemas.microsoft.com/office/powerpoint/2010/main" val="26621089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Market segmentation is the process of dividing target markets into little groups. These segments enable companies to have a better understanding towards their target audience and these can be segmented on similar characteristics which are interests, needs, location, demographics, priorities, and personality traits. There are 4 types of market segmentation which are geographic, demographic, psychographic and behavioural segmentation. The market segmentation is the process of dividing a broad population into subgroups according to certain shared factors this is where groups may have the common demographics such as age, gender, geographic location, attitudes, behaviours, and even a combination of similar characteristics so a consumer may belong to numerous market segments (Market Segmentation: Definition, Types &amp; Best Practices. 2023).</a:t>
            </a:r>
          </a:p>
          <a:p>
            <a:endParaRPr lang="en-GB" dirty="0"/>
          </a:p>
        </p:txBody>
      </p:sp>
      <p:sp>
        <p:nvSpPr>
          <p:cNvPr id="4" name="Slide Number Placeholder 3"/>
          <p:cNvSpPr>
            <a:spLocks noGrp="1"/>
          </p:cNvSpPr>
          <p:nvPr>
            <p:ph type="sldNum" sz="quarter" idx="5"/>
          </p:nvPr>
        </p:nvSpPr>
        <p:spPr/>
        <p:txBody>
          <a:bodyPr/>
          <a:lstStyle/>
          <a:p>
            <a:fld id="{2F557298-3524-4BBE-B374-6F4D15E67F45}" type="slidenum">
              <a:rPr lang="en-GB" smtClean="0"/>
              <a:t>8</a:t>
            </a:fld>
            <a:endParaRPr lang="en-GB"/>
          </a:p>
        </p:txBody>
      </p:sp>
    </p:spTree>
    <p:extLst>
      <p:ext uri="{BB962C8B-B14F-4D97-AF65-F5344CB8AC3E}">
        <p14:creationId xmlns:p14="http://schemas.microsoft.com/office/powerpoint/2010/main" val="3922077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Geographic segmentation in simpler terms is a type of market where groups prospect customers based on where they live so people living within the same environment tend to have similar wants and needs so it allows marketers to target audiences in a country, city, or region.</a:t>
            </a:r>
          </a:p>
          <a:p>
            <a:pPr algn="just">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Demographic segmentation is an audience based on age, gender, marital status, family size, income, education, occupation, nationality and even religion and so it is amongst the 4 types of segments commonly used for marketing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Mialki</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2022).</a:t>
            </a:r>
          </a:p>
          <a:p>
            <a:pPr algn="just">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Psychographic segmentation is a type of market which pays attention towards consumers perceptions, thoughts, and beliefs. This is used to utilise data to create customer segments and its an important process which bridges the gap between consumers psychological dispositions and the products and services (Psychographic Segmentation: Definition, Examples + [Variables]', 2021).</a:t>
            </a:r>
          </a:p>
          <a:p>
            <a:pPr algn="just">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Behavioural segmentation is based customer interaction and behaviour on how they interact with a brand or product as well as what the like and dislike. Furthermore, it includes their attitude and knowledge of the company.</a:t>
            </a:r>
          </a:p>
          <a:p>
            <a:endParaRPr lang="en-GB" dirty="0"/>
          </a:p>
        </p:txBody>
      </p:sp>
      <p:sp>
        <p:nvSpPr>
          <p:cNvPr id="4" name="Slide Number Placeholder 3"/>
          <p:cNvSpPr>
            <a:spLocks noGrp="1"/>
          </p:cNvSpPr>
          <p:nvPr>
            <p:ph type="sldNum" sz="quarter" idx="5"/>
          </p:nvPr>
        </p:nvSpPr>
        <p:spPr/>
        <p:txBody>
          <a:bodyPr/>
          <a:lstStyle/>
          <a:p>
            <a:fld id="{2F557298-3524-4BBE-B374-6F4D15E67F45}" type="slidenum">
              <a:rPr lang="en-GB" smtClean="0"/>
              <a:t>9</a:t>
            </a:fld>
            <a:endParaRPr lang="en-GB"/>
          </a:p>
        </p:txBody>
      </p:sp>
    </p:spTree>
    <p:extLst>
      <p:ext uri="{BB962C8B-B14F-4D97-AF65-F5344CB8AC3E}">
        <p14:creationId xmlns:p14="http://schemas.microsoft.com/office/powerpoint/2010/main" val="3824379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 summary of this presentation shows the importance of marketing concepts and strategies used in the telecommunications industry which is relevant and used by Carphone Warehouse. The three strategies and theories show that, service quality, the Kotler’s 7p’s (marketing mix) and market segmentation all influence the needs of marketing to implement a successful and sustainable business. The purpose of introducing these theories is to help Carphone Warehouse reach and connect with their target audience and ultimately how to grow the business in the long term.</a:t>
            </a:r>
          </a:p>
          <a:p>
            <a:endParaRPr lang="en-GB" dirty="0"/>
          </a:p>
        </p:txBody>
      </p:sp>
      <p:sp>
        <p:nvSpPr>
          <p:cNvPr id="4" name="Slide Number Placeholder 3"/>
          <p:cNvSpPr>
            <a:spLocks noGrp="1"/>
          </p:cNvSpPr>
          <p:nvPr>
            <p:ph type="sldNum" sz="quarter" idx="5"/>
          </p:nvPr>
        </p:nvSpPr>
        <p:spPr/>
        <p:txBody>
          <a:bodyPr/>
          <a:lstStyle/>
          <a:p>
            <a:fld id="{2F557298-3524-4BBE-B374-6F4D15E67F45}" type="slidenum">
              <a:rPr lang="en-GB" smtClean="0"/>
              <a:t>10</a:t>
            </a:fld>
            <a:endParaRPr lang="en-GB"/>
          </a:p>
        </p:txBody>
      </p:sp>
    </p:spTree>
    <p:extLst>
      <p:ext uri="{BB962C8B-B14F-4D97-AF65-F5344CB8AC3E}">
        <p14:creationId xmlns:p14="http://schemas.microsoft.com/office/powerpoint/2010/main" val="39484657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97EDE-CBB2-1897-EE04-90E9468455B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68C168-3446-77C6-3755-EC61A0699B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3AC1A0-BA41-FFC8-D0CC-3700053A0904}"/>
              </a:ext>
            </a:extLst>
          </p:cNvPr>
          <p:cNvSpPr>
            <a:spLocks noGrp="1"/>
          </p:cNvSpPr>
          <p:nvPr>
            <p:ph type="dt" sz="half" idx="10"/>
          </p:nvPr>
        </p:nvSpPr>
        <p:spPr/>
        <p:txBody>
          <a:bodyPr/>
          <a:lstStyle/>
          <a:p>
            <a:fld id="{53101333-A775-41F4-BAF2-243ABA31639A}" type="datetimeFigureOut">
              <a:rPr lang="en-GB" smtClean="0"/>
              <a:t>18/03/2023</a:t>
            </a:fld>
            <a:endParaRPr lang="en-GB"/>
          </a:p>
        </p:txBody>
      </p:sp>
      <p:sp>
        <p:nvSpPr>
          <p:cNvPr id="5" name="Footer Placeholder 4">
            <a:extLst>
              <a:ext uri="{FF2B5EF4-FFF2-40B4-BE49-F238E27FC236}">
                <a16:creationId xmlns:a16="http://schemas.microsoft.com/office/drawing/2014/main" id="{144F6D56-CBE0-6CA7-CF61-525EF89D89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5C7857-9681-269B-6822-A2787625CCA9}"/>
              </a:ext>
            </a:extLst>
          </p:cNvPr>
          <p:cNvSpPr>
            <a:spLocks noGrp="1"/>
          </p:cNvSpPr>
          <p:nvPr>
            <p:ph type="sldNum" sz="quarter" idx="12"/>
          </p:nvPr>
        </p:nvSpPr>
        <p:spPr/>
        <p:txBody>
          <a:bodyPr/>
          <a:lstStyle/>
          <a:p>
            <a:fld id="{77B429BC-E75A-402F-869B-D6D08AAC8B81}" type="slidenum">
              <a:rPr lang="en-GB" smtClean="0"/>
              <a:t>‹#›</a:t>
            </a:fld>
            <a:endParaRPr lang="en-GB"/>
          </a:p>
        </p:txBody>
      </p:sp>
    </p:spTree>
    <p:extLst>
      <p:ext uri="{BB962C8B-B14F-4D97-AF65-F5344CB8AC3E}">
        <p14:creationId xmlns:p14="http://schemas.microsoft.com/office/powerpoint/2010/main" val="2835507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19D29-D1A4-AB97-74EB-B514425AFA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B768C7-47DD-3761-CCD5-29A193675D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B0B95F-91F5-7551-5B16-0FFA5F10D39F}"/>
              </a:ext>
            </a:extLst>
          </p:cNvPr>
          <p:cNvSpPr>
            <a:spLocks noGrp="1"/>
          </p:cNvSpPr>
          <p:nvPr>
            <p:ph type="dt" sz="half" idx="10"/>
          </p:nvPr>
        </p:nvSpPr>
        <p:spPr/>
        <p:txBody>
          <a:bodyPr/>
          <a:lstStyle/>
          <a:p>
            <a:fld id="{53101333-A775-41F4-BAF2-243ABA31639A}" type="datetimeFigureOut">
              <a:rPr lang="en-GB" smtClean="0"/>
              <a:t>18/03/2023</a:t>
            </a:fld>
            <a:endParaRPr lang="en-GB"/>
          </a:p>
        </p:txBody>
      </p:sp>
      <p:sp>
        <p:nvSpPr>
          <p:cNvPr id="5" name="Footer Placeholder 4">
            <a:extLst>
              <a:ext uri="{FF2B5EF4-FFF2-40B4-BE49-F238E27FC236}">
                <a16:creationId xmlns:a16="http://schemas.microsoft.com/office/drawing/2014/main" id="{C8017228-EBBC-91A1-2FC0-A59D9E510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3DDB4-DDDE-35D5-F8DE-F63C411FA4B2}"/>
              </a:ext>
            </a:extLst>
          </p:cNvPr>
          <p:cNvSpPr>
            <a:spLocks noGrp="1"/>
          </p:cNvSpPr>
          <p:nvPr>
            <p:ph type="sldNum" sz="quarter" idx="12"/>
          </p:nvPr>
        </p:nvSpPr>
        <p:spPr/>
        <p:txBody>
          <a:bodyPr/>
          <a:lstStyle/>
          <a:p>
            <a:fld id="{77B429BC-E75A-402F-869B-D6D08AAC8B81}" type="slidenum">
              <a:rPr lang="en-GB" smtClean="0"/>
              <a:t>‹#›</a:t>
            </a:fld>
            <a:endParaRPr lang="en-GB"/>
          </a:p>
        </p:txBody>
      </p:sp>
    </p:spTree>
    <p:extLst>
      <p:ext uri="{BB962C8B-B14F-4D97-AF65-F5344CB8AC3E}">
        <p14:creationId xmlns:p14="http://schemas.microsoft.com/office/powerpoint/2010/main" val="24546686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38FAA-C205-0CB4-EF07-E4CDACA2F5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56DCB7-29EE-3279-951C-309B52D56F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5E531C-C44D-0BCE-0433-8D18705D198B}"/>
              </a:ext>
            </a:extLst>
          </p:cNvPr>
          <p:cNvSpPr>
            <a:spLocks noGrp="1"/>
          </p:cNvSpPr>
          <p:nvPr>
            <p:ph type="dt" sz="half" idx="10"/>
          </p:nvPr>
        </p:nvSpPr>
        <p:spPr/>
        <p:txBody>
          <a:bodyPr/>
          <a:lstStyle/>
          <a:p>
            <a:fld id="{53101333-A775-41F4-BAF2-243ABA31639A}" type="datetimeFigureOut">
              <a:rPr lang="en-GB" smtClean="0"/>
              <a:t>18/03/2023</a:t>
            </a:fld>
            <a:endParaRPr lang="en-GB"/>
          </a:p>
        </p:txBody>
      </p:sp>
      <p:sp>
        <p:nvSpPr>
          <p:cNvPr id="5" name="Footer Placeholder 4">
            <a:extLst>
              <a:ext uri="{FF2B5EF4-FFF2-40B4-BE49-F238E27FC236}">
                <a16:creationId xmlns:a16="http://schemas.microsoft.com/office/drawing/2014/main" id="{57F089C4-608A-9508-EE2E-A37B886039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C5BD11-75E2-E9F0-5D51-A692725797B1}"/>
              </a:ext>
            </a:extLst>
          </p:cNvPr>
          <p:cNvSpPr>
            <a:spLocks noGrp="1"/>
          </p:cNvSpPr>
          <p:nvPr>
            <p:ph type="sldNum" sz="quarter" idx="12"/>
          </p:nvPr>
        </p:nvSpPr>
        <p:spPr/>
        <p:txBody>
          <a:bodyPr/>
          <a:lstStyle/>
          <a:p>
            <a:fld id="{77B429BC-E75A-402F-869B-D6D08AAC8B81}" type="slidenum">
              <a:rPr lang="en-GB" smtClean="0"/>
              <a:t>‹#›</a:t>
            </a:fld>
            <a:endParaRPr lang="en-GB"/>
          </a:p>
        </p:txBody>
      </p:sp>
    </p:spTree>
    <p:extLst>
      <p:ext uri="{BB962C8B-B14F-4D97-AF65-F5344CB8AC3E}">
        <p14:creationId xmlns:p14="http://schemas.microsoft.com/office/powerpoint/2010/main" val="4177192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B01E7-EC48-5CF6-5414-80772AAFBD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0244D3-84F5-798E-F4C4-F8061B4B06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EE7F72-9227-FF38-C833-2FE3103937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66C37F0-5086-D60E-9CB7-34825A245818}"/>
              </a:ext>
            </a:extLst>
          </p:cNvPr>
          <p:cNvSpPr>
            <a:spLocks noGrp="1"/>
          </p:cNvSpPr>
          <p:nvPr>
            <p:ph type="dt" sz="half" idx="10"/>
          </p:nvPr>
        </p:nvSpPr>
        <p:spPr/>
        <p:txBody>
          <a:bodyPr/>
          <a:lstStyle/>
          <a:p>
            <a:fld id="{53101333-A775-41F4-BAF2-243ABA31639A}" type="datetimeFigureOut">
              <a:rPr lang="en-GB" smtClean="0"/>
              <a:t>18/03/2023</a:t>
            </a:fld>
            <a:endParaRPr lang="en-GB"/>
          </a:p>
        </p:txBody>
      </p:sp>
      <p:sp>
        <p:nvSpPr>
          <p:cNvPr id="6" name="Footer Placeholder 5">
            <a:extLst>
              <a:ext uri="{FF2B5EF4-FFF2-40B4-BE49-F238E27FC236}">
                <a16:creationId xmlns:a16="http://schemas.microsoft.com/office/drawing/2014/main" id="{FB16EF81-DCD2-9DCD-E1DD-E411C9F8BF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D3BB9E-3620-01A6-5D93-6177CBF434BD}"/>
              </a:ext>
            </a:extLst>
          </p:cNvPr>
          <p:cNvSpPr>
            <a:spLocks noGrp="1"/>
          </p:cNvSpPr>
          <p:nvPr>
            <p:ph type="sldNum" sz="quarter" idx="12"/>
          </p:nvPr>
        </p:nvSpPr>
        <p:spPr/>
        <p:txBody>
          <a:bodyPr/>
          <a:lstStyle/>
          <a:p>
            <a:fld id="{77B429BC-E75A-402F-869B-D6D08AAC8B81}" type="slidenum">
              <a:rPr lang="en-GB" smtClean="0"/>
              <a:t>‹#›</a:t>
            </a:fld>
            <a:endParaRPr lang="en-GB"/>
          </a:p>
        </p:txBody>
      </p:sp>
    </p:spTree>
    <p:extLst>
      <p:ext uri="{BB962C8B-B14F-4D97-AF65-F5344CB8AC3E}">
        <p14:creationId xmlns:p14="http://schemas.microsoft.com/office/powerpoint/2010/main" val="774379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63986-7F3D-67EB-5E90-0ED9FC316B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F5ED41-BE69-BC27-BBB2-54AB75BEB1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C910AC-DB38-F086-5338-92140712163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94C99B-26AB-C660-85A4-4D29008BE4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ABAC8F-8BBD-94A7-D6A8-889F47F5FE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B85463-0B53-F2F7-A453-B18113EEF47C}"/>
              </a:ext>
            </a:extLst>
          </p:cNvPr>
          <p:cNvSpPr>
            <a:spLocks noGrp="1"/>
          </p:cNvSpPr>
          <p:nvPr>
            <p:ph type="dt" sz="half" idx="10"/>
          </p:nvPr>
        </p:nvSpPr>
        <p:spPr/>
        <p:txBody>
          <a:bodyPr/>
          <a:lstStyle/>
          <a:p>
            <a:fld id="{53101333-A775-41F4-BAF2-243ABA31639A}" type="datetimeFigureOut">
              <a:rPr lang="en-GB" smtClean="0"/>
              <a:t>18/03/2023</a:t>
            </a:fld>
            <a:endParaRPr lang="en-GB"/>
          </a:p>
        </p:txBody>
      </p:sp>
      <p:sp>
        <p:nvSpPr>
          <p:cNvPr id="8" name="Footer Placeholder 7">
            <a:extLst>
              <a:ext uri="{FF2B5EF4-FFF2-40B4-BE49-F238E27FC236}">
                <a16:creationId xmlns:a16="http://schemas.microsoft.com/office/drawing/2014/main" id="{FCEDD63D-2D37-9304-558A-990998BBEA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E4B2FA-C4B0-C663-8192-473C4E8916CB}"/>
              </a:ext>
            </a:extLst>
          </p:cNvPr>
          <p:cNvSpPr>
            <a:spLocks noGrp="1"/>
          </p:cNvSpPr>
          <p:nvPr>
            <p:ph type="sldNum" sz="quarter" idx="12"/>
          </p:nvPr>
        </p:nvSpPr>
        <p:spPr/>
        <p:txBody>
          <a:bodyPr/>
          <a:lstStyle/>
          <a:p>
            <a:fld id="{77B429BC-E75A-402F-869B-D6D08AAC8B81}" type="slidenum">
              <a:rPr lang="en-GB" smtClean="0"/>
              <a:t>‹#›</a:t>
            </a:fld>
            <a:endParaRPr lang="en-GB"/>
          </a:p>
        </p:txBody>
      </p:sp>
    </p:spTree>
    <p:extLst>
      <p:ext uri="{BB962C8B-B14F-4D97-AF65-F5344CB8AC3E}">
        <p14:creationId xmlns:p14="http://schemas.microsoft.com/office/powerpoint/2010/main" val="470447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BAC8-E41D-7599-BFAF-A8DB28EA77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27AAF7-F79A-4B53-7E61-A8DE316775D9}"/>
              </a:ext>
            </a:extLst>
          </p:cNvPr>
          <p:cNvSpPr>
            <a:spLocks noGrp="1"/>
          </p:cNvSpPr>
          <p:nvPr>
            <p:ph type="dt" sz="half" idx="10"/>
          </p:nvPr>
        </p:nvSpPr>
        <p:spPr/>
        <p:txBody>
          <a:bodyPr/>
          <a:lstStyle/>
          <a:p>
            <a:fld id="{53101333-A775-41F4-BAF2-243ABA31639A}" type="datetimeFigureOut">
              <a:rPr lang="en-GB" smtClean="0"/>
              <a:t>18/03/2023</a:t>
            </a:fld>
            <a:endParaRPr lang="en-GB"/>
          </a:p>
        </p:txBody>
      </p:sp>
      <p:sp>
        <p:nvSpPr>
          <p:cNvPr id="4" name="Footer Placeholder 3">
            <a:extLst>
              <a:ext uri="{FF2B5EF4-FFF2-40B4-BE49-F238E27FC236}">
                <a16:creationId xmlns:a16="http://schemas.microsoft.com/office/drawing/2014/main" id="{95C510FD-1479-E3B5-FA47-3FB89256BEC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0DCCF2-91C3-E907-D1D8-17B0E9A4EF63}"/>
              </a:ext>
            </a:extLst>
          </p:cNvPr>
          <p:cNvSpPr>
            <a:spLocks noGrp="1"/>
          </p:cNvSpPr>
          <p:nvPr>
            <p:ph type="sldNum" sz="quarter" idx="12"/>
          </p:nvPr>
        </p:nvSpPr>
        <p:spPr/>
        <p:txBody>
          <a:bodyPr/>
          <a:lstStyle/>
          <a:p>
            <a:fld id="{77B429BC-E75A-402F-869B-D6D08AAC8B81}" type="slidenum">
              <a:rPr lang="en-GB" smtClean="0"/>
              <a:t>‹#›</a:t>
            </a:fld>
            <a:endParaRPr lang="en-GB"/>
          </a:p>
        </p:txBody>
      </p:sp>
    </p:spTree>
    <p:extLst>
      <p:ext uri="{BB962C8B-B14F-4D97-AF65-F5344CB8AC3E}">
        <p14:creationId xmlns:p14="http://schemas.microsoft.com/office/powerpoint/2010/main" val="1625006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89F888-E86F-16C4-ED23-F69841AF36B9}"/>
              </a:ext>
            </a:extLst>
          </p:cNvPr>
          <p:cNvSpPr>
            <a:spLocks noGrp="1"/>
          </p:cNvSpPr>
          <p:nvPr>
            <p:ph type="dt" sz="half" idx="10"/>
          </p:nvPr>
        </p:nvSpPr>
        <p:spPr/>
        <p:txBody>
          <a:bodyPr/>
          <a:lstStyle/>
          <a:p>
            <a:fld id="{53101333-A775-41F4-BAF2-243ABA31639A}" type="datetimeFigureOut">
              <a:rPr lang="en-GB" smtClean="0"/>
              <a:t>18/03/2023</a:t>
            </a:fld>
            <a:endParaRPr lang="en-GB"/>
          </a:p>
        </p:txBody>
      </p:sp>
      <p:sp>
        <p:nvSpPr>
          <p:cNvPr id="3" name="Footer Placeholder 2">
            <a:extLst>
              <a:ext uri="{FF2B5EF4-FFF2-40B4-BE49-F238E27FC236}">
                <a16:creationId xmlns:a16="http://schemas.microsoft.com/office/drawing/2014/main" id="{666D3EB2-994F-9B80-41B1-08334188D0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E34A91-7A41-4C2B-EB4D-1C1A411AB9F7}"/>
              </a:ext>
            </a:extLst>
          </p:cNvPr>
          <p:cNvSpPr>
            <a:spLocks noGrp="1"/>
          </p:cNvSpPr>
          <p:nvPr>
            <p:ph type="sldNum" sz="quarter" idx="12"/>
          </p:nvPr>
        </p:nvSpPr>
        <p:spPr/>
        <p:txBody>
          <a:bodyPr/>
          <a:lstStyle/>
          <a:p>
            <a:fld id="{77B429BC-E75A-402F-869B-D6D08AAC8B81}" type="slidenum">
              <a:rPr lang="en-GB" smtClean="0"/>
              <a:t>‹#›</a:t>
            </a:fld>
            <a:endParaRPr lang="en-GB"/>
          </a:p>
        </p:txBody>
      </p:sp>
    </p:spTree>
    <p:extLst>
      <p:ext uri="{BB962C8B-B14F-4D97-AF65-F5344CB8AC3E}">
        <p14:creationId xmlns:p14="http://schemas.microsoft.com/office/powerpoint/2010/main" val="835851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4FF88-022A-47F8-9037-36FBB76D30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A68619-604F-D83E-069E-DD0DE3F529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597B61B-9751-87AE-FC8F-399804F83A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408FC7-7409-499D-3891-34EFE57ED87D}"/>
              </a:ext>
            </a:extLst>
          </p:cNvPr>
          <p:cNvSpPr>
            <a:spLocks noGrp="1"/>
          </p:cNvSpPr>
          <p:nvPr>
            <p:ph type="dt" sz="half" idx="10"/>
          </p:nvPr>
        </p:nvSpPr>
        <p:spPr/>
        <p:txBody>
          <a:bodyPr/>
          <a:lstStyle/>
          <a:p>
            <a:fld id="{53101333-A775-41F4-BAF2-243ABA31639A}" type="datetimeFigureOut">
              <a:rPr lang="en-GB" smtClean="0"/>
              <a:t>18/03/2023</a:t>
            </a:fld>
            <a:endParaRPr lang="en-GB"/>
          </a:p>
        </p:txBody>
      </p:sp>
      <p:sp>
        <p:nvSpPr>
          <p:cNvPr id="6" name="Footer Placeholder 5">
            <a:extLst>
              <a:ext uri="{FF2B5EF4-FFF2-40B4-BE49-F238E27FC236}">
                <a16:creationId xmlns:a16="http://schemas.microsoft.com/office/drawing/2014/main" id="{A08A966C-1A8A-FA53-8ECD-B94499A7F7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3D0E9D-7B95-80E1-8FE0-EA97C9ECF33B}"/>
              </a:ext>
            </a:extLst>
          </p:cNvPr>
          <p:cNvSpPr>
            <a:spLocks noGrp="1"/>
          </p:cNvSpPr>
          <p:nvPr>
            <p:ph type="sldNum" sz="quarter" idx="12"/>
          </p:nvPr>
        </p:nvSpPr>
        <p:spPr/>
        <p:txBody>
          <a:bodyPr/>
          <a:lstStyle/>
          <a:p>
            <a:fld id="{77B429BC-E75A-402F-869B-D6D08AAC8B81}" type="slidenum">
              <a:rPr lang="en-GB" smtClean="0"/>
              <a:t>‹#›</a:t>
            </a:fld>
            <a:endParaRPr lang="en-GB"/>
          </a:p>
        </p:txBody>
      </p:sp>
    </p:spTree>
    <p:extLst>
      <p:ext uri="{BB962C8B-B14F-4D97-AF65-F5344CB8AC3E}">
        <p14:creationId xmlns:p14="http://schemas.microsoft.com/office/powerpoint/2010/main" val="2935634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990CE-EEE7-D00E-F095-298006CFC6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D11621-0ECB-D823-3F20-4C383E783B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2733BE-3BC9-DF12-91CB-FF2726F96E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3E0F7E-3F3F-970E-A035-BC6C0DE93686}"/>
              </a:ext>
            </a:extLst>
          </p:cNvPr>
          <p:cNvSpPr>
            <a:spLocks noGrp="1"/>
          </p:cNvSpPr>
          <p:nvPr>
            <p:ph type="dt" sz="half" idx="10"/>
          </p:nvPr>
        </p:nvSpPr>
        <p:spPr/>
        <p:txBody>
          <a:bodyPr/>
          <a:lstStyle/>
          <a:p>
            <a:fld id="{53101333-A775-41F4-BAF2-243ABA31639A}" type="datetimeFigureOut">
              <a:rPr lang="en-GB" smtClean="0"/>
              <a:t>18/03/2023</a:t>
            </a:fld>
            <a:endParaRPr lang="en-GB"/>
          </a:p>
        </p:txBody>
      </p:sp>
      <p:sp>
        <p:nvSpPr>
          <p:cNvPr id="6" name="Footer Placeholder 5">
            <a:extLst>
              <a:ext uri="{FF2B5EF4-FFF2-40B4-BE49-F238E27FC236}">
                <a16:creationId xmlns:a16="http://schemas.microsoft.com/office/drawing/2014/main" id="{01BD444A-3937-CF9C-BAA4-873F02E9BB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98F040-F5C5-1D32-5C14-D76D9F5FFEED}"/>
              </a:ext>
            </a:extLst>
          </p:cNvPr>
          <p:cNvSpPr>
            <a:spLocks noGrp="1"/>
          </p:cNvSpPr>
          <p:nvPr>
            <p:ph type="sldNum" sz="quarter" idx="12"/>
          </p:nvPr>
        </p:nvSpPr>
        <p:spPr/>
        <p:txBody>
          <a:bodyPr/>
          <a:lstStyle/>
          <a:p>
            <a:fld id="{77B429BC-E75A-402F-869B-D6D08AAC8B81}" type="slidenum">
              <a:rPr lang="en-GB" smtClean="0"/>
              <a:t>‹#›</a:t>
            </a:fld>
            <a:endParaRPr lang="en-GB"/>
          </a:p>
        </p:txBody>
      </p:sp>
    </p:spTree>
    <p:extLst>
      <p:ext uri="{BB962C8B-B14F-4D97-AF65-F5344CB8AC3E}">
        <p14:creationId xmlns:p14="http://schemas.microsoft.com/office/powerpoint/2010/main" val="2315133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9A0EE-38E7-D429-89AE-2CC679A352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08B471-03F6-F759-F645-C2A1D3D666E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A00B81-8D6D-E34D-796C-56386155AFBF}"/>
              </a:ext>
            </a:extLst>
          </p:cNvPr>
          <p:cNvSpPr>
            <a:spLocks noGrp="1"/>
          </p:cNvSpPr>
          <p:nvPr>
            <p:ph type="dt" sz="half" idx="10"/>
          </p:nvPr>
        </p:nvSpPr>
        <p:spPr/>
        <p:txBody>
          <a:bodyPr/>
          <a:lstStyle/>
          <a:p>
            <a:fld id="{53101333-A775-41F4-BAF2-243ABA31639A}" type="datetimeFigureOut">
              <a:rPr lang="en-GB" smtClean="0"/>
              <a:t>18/03/2023</a:t>
            </a:fld>
            <a:endParaRPr lang="en-GB"/>
          </a:p>
        </p:txBody>
      </p:sp>
      <p:sp>
        <p:nvSpPr>
          <p:cNvPr id="5" name="Footer Placeholder 4">
            <a:extLst>
              <a:ext uri="{FF2B5EF4-FFF2-40B4-BE49-F238E27FC236}">
                <a16:creationId xmlns:a16="http://schemas.microsoft.com/office/drawing/2014/main" id="{6B3EBD70-330D-DD55-B8F0-F6AD573500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C075E8-0B63-67DD-78D7-C6C51FC6752A}"/>
              </a:ext>
            </a:extLst>
          </p:cNvPr>
          <p:cNvSpPr>
            <a:spLocks noGrp="1"/>
          </p:cNvSpPr>
          <p:nvPr>
            <p:ph type="sldNum" sz="quarter" idx="12"/>
          </p:nvPr>
        </p:nvSpPr>
        <p:spPr/>
        <p:txBody>
          <a:bodyPr/>
          <a:lstStyle/>
          <a:p>
            <a:fld id="{77B429BC-E75A-402F-869B-D6D08AAC8B81}" type="slidenum">
              <a:rPr lang="en-GB" smtClean="0"/>
              <a:t>‹#›</a:t>
            </a:fld>
            <a:endParaRPr lang="en-GB"/>
          </a:p>
        </p:txBody>
      </p:sp>
    </p:spTree>
    <p:extLst>
      <p:ext uri="{BB962C8B-B14F-4D97-AF65-F5344CB8AC3E}">
        <p14:creationId xmlns:p14="http://schemas.microsoft.com/office/powerpoint/2010/main" val="644549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F75798-FB9C-380E-4BC5-615B5E362F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3233AC-C292-4F7F-AF11-570923109C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5B6A5B-2854-931D-E035-014748026B8A}"/>
              </a:ext>
            </a:extLst>
          </p:cNvPr>
          <p:cNvSpPr>
            <a:spLocks noGrp="1"/>
          </p:cNvSpPr>
          <p:nvPr>
            <p:ph type="dt" sz="half" idx="10"/>
          </p:nvPr>
        </p:nvSpPr>
        <p:spPr/>
        <p:txBody>
          <a:bodyPr/>
          <a:lstStyle/>
          <a:p>
            <a:fld id="{53101333-A775-41F4-BAF2-243ABA31639A}" type="datetimeFigureOut">
              <a:rPr lang="en-GB" smtClean="0"/>
              <a:t>18/03/2023</a:t>
            </a:fld>
            <a:endParaRPr lang="en-GB"/>
          </a:p>
        </p:txBody>
      </p:sp>
      <p:sp>
        <p:nvSpPr>
          <p:cNvPr id="5" name="Footer Placeholder 4">
            <a:extLst>
              <a:ext uri="{FF2B5EF4-FFF2-40B4-BE49-F238E27FC236}">
                <a16:creationId xmlns:a16="http://schemas.microsoft.com/office/drawing/2014/main" id="{ED2AA0EB-F01E-684D-C202-07CE932369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97DE6C-CCE7-EBBB-9960-6A4997F2C93E}"/>
              </a:ext>
            </a:extLst>
          </p:cNvPr>
          <p:cNvSpPr>
            <a:spLocks noGrp="1"/>
          </p:cNvSpPr>
          <p:nvPr>
            <p:ph type="sldNum" sz="quarter" idx="12"/>
          </p:nvPr>
        </p:nvSpPr>
        <p:spPr/>
        <p:txBody>
          <a:bodyPr/>
          <a:lstStyle/>
          <a:p>
            <a:fld id="{77B429BC-E75A-402F-869B-D6D08AAC8B81}" type="slidenum">
              <a:rPr lang="en-GB" smtClean="0"/>
              <a:t>‹#›</a:t>
            </a:fld>
            <a:endParaRPr lang="en-GB"/>
          </a:p>
        </p:txBody>
      </p:sp>
    </p:spTree>
    <p:extLst>
      <p:ext uri="{BB962C8B-B14F-4D97-AF65-F5344CB8AC3E}">
        <p14:creationId xmlns:p14="http://schemas.microsoft.com/office/powerpoint/2010/main" val="650099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B004B7-1CE5-AF88-8B42-71C56220F7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2B212E-F962-A2D9-9626-5676739D5D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DCC437-0BB7-B887-FA04-DA9EE86DFF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101333-A775-41F4-BAF2-243ABA31639A}" type="datetimeFigureOut">
              <a:rPr lang="en-GB" smtClean="0"/>
              <a:t>18/03/2023</a:t>
            </a:fld>
            <a:endParaRPr lang="en-GB"/>
          </a:p>
        </p:txBody>
      </p:sp>
      <p:sp>
        <p:nvSpPr>
          <p:cNvPr id="5" name="Footer Placeholder 4">
            <a:extLst>
              <a:ext uri="{FF2B5EF4-FFF2-40B4-BE49-F238E27FC236}">
                <a16:creationId xmlns:a16="http://schemas.microsoft.com/office/drawing/2014/main" id="{A7C7B4C5-EECC-2EE5-FE55-CFF6EFA0BD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5C773CF-4D33-AEF8-8957-BBD6088ED6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B429BC-E75A-402F-869B-D6D08AAC8B81}" type="slidenum">
              <a:rPr lang="en-GB" smtClean="0"/>
              <a:t>‹#›</a:t>
            </a:fld>
            <a:endParaRPr lang="en-GB"/>
          </a:p>
        </p:txBody>
      </p:sp>
    </p:spTree>
    <p:extLst>
      <p:ext uri="{BB962C8B-B14F-4D97-AF65-F5344CB8AC3E}">
        <p14:creationId xmlns:p14="http://schemas.microsoft.com/office/powerpoint/2010/main" val="28355368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72C5632-303D-BB6D-C82B-A31ADF2ADCDE}"/>
              </a:ext>
            </a:extLst>
          </p:cNvPr>
          <p:cNvPicPr>
            <a:picLocks noChangeAspect="1"/>
          </p:cNvPicPr>
          <p:nvPr/>
        </p:nvPicPr>
        <p:blipFill rotWithShape="1">
          <a:blip r:embed="rId2"/>
          <a:srcRect l="9038" r="22781" b="4106"/>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31BAE8-CE62-0320-DD21-96DDAD93CAF0}"/>
              </a:ext>
            </a:extLst>
          </p:cNvPr>
          <p:cNvSpPr>
            <a:spLocks noGrp="1"/>
          </p:cNvSpPr>
          <p:nvPr>
            <p:ph type="ctrTitle"/>
          </p:nvPr>
        </p:nvSpPr>
        <p:spPr>
          <a:xfrm>
            <a:off x="342623" y="-710045"/>
            <a:ext cx="4023360" cy="3204134"/>
          </a:xfrm>
        </p:spPr>
        <p:txBody>
          <a:bodyPr anchor="b">
            <a:normAutofit/>
          </a:bodyPr>
          <a:lstStyle/>
          <a:p>
            <a:pPr algn="l"/>
            <a:r>
              <a:rPr lang="en-GB" sz="4800" b="1" dirty="0"/>
              <a:t>Marketing management</a:t>
            </a:r>
          </a:p>
        </p:txBody>
      </p:sp>
      <p:sp>
        <p:nvSpPr>
          <p:cNvPr id="3" name="Subtitle 2">
            <a:extLst>
              <a:ext uri="{FF2B5EF4-FFF2-40B4-BE49-F238E27FC236}">
                <a16:creationId xmlns:a16="http://schemas.microsoft.com/office/drawing/2014/main" id="{0E75AD0F-BA2B-0BAC-D245-7B2F9E0774D9}"/>
              </a:ext>
            </a:extLst>
          </p:cNvPr>
          <p:cNvSpPr>
            <a:spLocks noGrp="1"/>
          </p:cNvSpPr>
          <p:nvPr>
            <p:ph type="subTitle" idx="1"/>
          </p:nvPr>
        </p:nvSpPr>
        <p:spPr>
          <a:xfrm>
            <a:off x="342624" y="4674321"/>
            <a:ext cx="4023359" cy="1943718"/>
          </a:xfrm>
        </p:spPr>
        <p:txBody>
          <a:bodyPr>
            <a:normAutofit/>
          </a:bodyPr>
          <a:lstStyle/>
          <a:p>
            <a:pPr algn="l"/>
            <a:r>
              <a:rPr lang="en-GB" dirty="0">
                <a:latin typeface="Arial" panose="020B0604020202020204" pitchFamily="34" charset="0"/>
                <a:cs typeface="Arial" panose="020B0604020202020204" pitchFamily="34" charset="0"/>
              </a:rPr>
              <a:t>Mohammed Amir Rashid</a:t>
            </a:r>
          </a:p>
          <a:p>
            <a:pPr algn="l"/>
            <a:r>
              <a:rPr lang="en-GB" dirty="0">
                <a:latin typeface="Arial" panose="020B0604020202020204" pitchFamily="34" charset="0"/>
                <a:cs typeface="Arial" panose="020B0604020202020204" pitchFamily="34" charset="0"/>
              </a:rPr>
              <a:t>1714326</a:t>
            </a:r>
          </a:p>
          <a:p>
            <a:pPr algn="l"/>
            <a:r>
              <a:rPr lang="en-GB" dirty="0">
                <a:latin typeface="Arial" panose="020B0604020202020204" pitchFamily="34" charset="0"/>
                <a:cs typeface="Arial" panose="020B0604020202020204" pitchFamily="34" charset="0"/>
              </a:rPr>
              <a:t>Part 2 – Presentation slides </a:t>
            </a:r>
          </a:p>
          <a:p>
            <a:pPr algn="l"/>
            <a:r>
              <a:rPr lang="en-GB" dirty="0">
                <a:latin typeface="Arial" panose="020B0604020202020204" pitchFamily="34" charset="0"/>
                <a:cs typeface="Arial" panose="020B0604020202020204" pitchFamily="34" charset="0"/>
              </a:rPr>
              <a:t>LCMB7001</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797029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ack of magazines on table">
            <a:extLst>
              <a:ext uri="{FF2B5EF4-FFF2-40B4-BE49-F238E27FC236}">
                <a16:creationId xmlns:a16="http://schemas.microsoft.com/office/drawing/2014/main" id="{C7370A68-E2F7-4815-A10C-5112C49858DC}"/>
              </a:ext>
            </a:extLst>
          </p:cNvPr>
          <p:cNvPicPr>
            <a:picLocks noChangeAspect="1"/>
          </p:cNvPicPr>
          <p:nvPr/>
        </p:nvPicPr>
        <p:blipFill rotWithShape="1">
          <a:blip r:embed="rId2"/>
          <a:srcRect t="13056" b="267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054A1C-B4B3-A0C9-1BF2-45D57B1C4A83}"/>
              </a:ext>
            </a:extLst>
          </p:cNvPr>
          <p:cNvSpPr>
            <a:spLocks noGrp="1"/>
          </p:cNvSpPr>
          <p:nvPr>
            <p:ph type="title"/>
          </p:nvPr>
        </p:nvSpPr>
        <p:spPr>
          <a:xfrm>
            <a:off x="321733" y="554845"/>
            <a:ext cx="10656891" cy="3902673"/>
          </a:xfrm>
        </p:spPr>
        <p:txBody>
          <a:bodyPr vert="horz" lIns="91440" tIns="45720" rIns="91440" bIns="45720" rtlCol="0" anchor="t">
            <a:normAutofit/>
          </a:bodyPr>
          <a:lstStyle/>
          <a:p>
            <a:r>
              <a:rPr lang="en-US" sz="5200">
                <a:solidFill>
                  <a:srgbClr val="FFFFFF"/>
                </a:solidFill>
              </a:rPr>
              <a:t>CONTENTS</a:t>
            </a:r>
            <a:endParaRPr lang="en-US" sz="5200" dirty="0">
              <a:solidFill>
                <a:srgbClr val="FFFFFF"/>
              </a:solidFill>
            </a:endParaRPr>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E10F1E7-8958-B1F3-D7B5-E01886D11563}"/>
              </a:ext>
            </a:extLst>
          </p:cNvPr>
          <p:cNvSpPr txBox="1"/>
          <p:nvPr/>
        </p:nvSpPr>
        <p:spPr>
          <a:xfrm>
            <a:off x="315639" y="1502227"/>
            <a:ext cx="9252904" cy="4832092"/>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Introduction</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Theory No:1 Service quality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Theory No: 2 Kotler’s marketing strategy</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Theory No: 3 Market segmentation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Conclusion</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References </a:t>
            </a:r>
          </a:p>
        </p:txBody>
      </p:sp>
    </p:spTree>
    <p:extLst>
      <p:ext uri="{BB962C8B-B14F-4D97-AF65-F5344CB8AC3E}">
        <p14:creationId xmlns:p14="http://schemas.microsoft.com/office/powerpoint/2010/main" val="332985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62B35C94-8C16-BD1E-AE09-46AA2508CDBD}"/>
              </a:ext>
            </a:extLst>
          </p:cNvPr>
          <p:cNvSpPr>
            <a:spLocks noGrp="1"/>
          </p:cNvSpPr>
          <p:nvPr>
            <p:ph type="title"/>
          </p:nvPr>
        </p:nvSpPr>
        <p:spPr>
          <a:xfrm>
            <a:off x="831873" y="0"/>
            <a:ext cx="4707671" cy="1225650"/>
          </a:xfrm>
        </p:spPr>
        <p:txBody>
          <a:bodyPr anchor="b">
            <a:normAutofit/>
          </a:bodyPr>
          <a:lstStyle/>
          <a:p>
            <a:r>
              <a:rPr lang="en-GB" sz="3800" dirty="0">
                <a:solidFill>
                  <a:schemeClr val="bg1"/>
                </a:solidFill>
              </a:rPr>
              <a:t>Introduction </a:t>
            </a:r>
          </a:p>
        </p:txBody>
      </p:sp>
      <p:cxnSp>
        <p:nvCxnSpPr>
          <p:cNvPr id="28" name="Straight Connector 23">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10732E86-83DF-A12C-10BE-9BCC2030230A}"/>
              </a:ext>
            </a:extLst>
          </p:cNvPr>
          <p:cNvPicPr>
            <a:picLocks noChangeAspect="1"/>
          </p:cNvPicPr>
          <p:nvPr/>
        </p:nvPicPr>
        <p:blipFill rotWithShape="1">
          <a:blip r:embed="rId3"/>
          <a:srcRect l="1955" r="21335" b="9091"/>
          <a:stretch/>
        </p:blipFill>
        <p:spPr>
          <a:xfrm>
            <a:off x="6096001" y="76200"/>
            <a:ext cx="6096000" cy="6781800"/>
          </a:xfrm>
          <a:prstGeom prst="rect">
            <a:avLst/>
          </a:prstGeom>
        </p:spPr>
      </p:pic>
      <p:sp>
        <p:nvSpPr>
          <p:cNvPr id="5" name="Content Placeholder 4">
            <a:extLst>
              <a:ext uri="{FF2B5EF4-FFF2-40B4-BE49-F238E27FC236}">
                <a16:creationId xmlns:a16="http://schemas.microsoft.com/office/drawing/2014/main" id="{E9F12781-3479-272F-B6A7-38724714701E}"/>
              </a:ext>
            </a:extLst>
          </p:cNvPr>
          <p:cNvSpPr>
            <a:spLocks noGrp="1"/>
          </p:cNvSpPr>
          <p:nvPr>
            <p:ph idx="1"/>
          </p:nvPr>
        </p:nvSpPr>
        <p:spPr>
          <a:xfrm>
            <a:off x="838200" y="1825625"/>
            <a:ext cx="5038898" cy="4351338"/>
          </a:xfrm>
        </p:spPr>
        <p:txBody>
          <a:bodyPr>
            <a:normAutofit/>
          </a:bodyPr>
          <a:lstStyle/>
          <a:p>
            <a:pPr marL="0" indent="0" algn="just">
              <a:buNone/>
            </a:pPr>
            <a:r>
              <a:rPr lang="en-GB" sz="2000" dirty="0">
                <a:solidFill>
                  <a:schemeClr val="bg1"/>
                </a:solidFill>
              </a:rPr>
              <a:t>The purpose of this task is to is to discuss 3 main marketing management theories.</a:t>
            </a:r>
          </a:p>
          <a:p>
            <a:pPr marL="0" indent="0" algn="just">
              <a:buNone/>
            </a:pPr>
            <a:r>
              <a:rPr lang="en-GB" sz="2000" dirty="0">
                <a:solidFill>
                  <a:schemeClr val="bg1"/>
                </a:solidFill>
              </a:rPr>
              <a:t>For this presentation, the management theories that are going to be discussed are Philip Kotler’s marketing strategy, market segmentation and SWOT analysis.</a:t>
            </a:r>
          </a:p>
          <a:p>
            <a:pPr marL="0" indent="0" algn="just">
              <a:buNone/>
            </a:pPr>
            <a:r>
              <a:rPr lang="en-GB" sz="2000" dirty="0">
                <a:solidFill>
                  <a:schemeClr val="bg1"/>
                </a:solidFill>
              </a:rPr>
              <a:t>These market theories will be discussed and related to Carphone Warehouse and how these key elements towards using these market strategies in order to gain competitive advantages and sustain the business using such marketing concepts.</a:t>
            </a:r>
          </a:p>
        </p:txBody>
      </p:sp>
    </p:spTree>
    <p:extLst>
      <p:ext uri="{BB962C8B-B14F-4D97-AF65-F5344CB8AC3E}">
        <p14:creationId xmlns:p14="http://schemas.microsoft.com/office/powerpoint/2010/main" val="3454460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BB877C-E020-0149-FB85-B9A0B99D4FE4}"/>
              </a:ext>
            </a:extLst>
          </p:cNvPr>
          <p:cNvSpPr>
            <a:spLocks noGrp="1"/>
          </p:cNvSpPr>
          <p:nvPr>
            <p:ph type="title"/>
          </p:nvPr>
        </p:nvSpPr>
        <p:spPr>
          <a:xfrm>
            <a:off x="1752600" y="95981"/>
            <a:ext cx="9628186" cy="1323439"/>
          </a:xfrm>
        </p:spPr>
        <p:txBody>
          <a:bodyPr anchor="t">
            <a:normAutofit/>
          </a:bodyPr>
          <a:lstStyle/>
          <a:p>
            <a:r>
              <a:rPr lang="en-GB" sz="4000" b="1" dirty="0">
                <a:solidFill>
                  <a:schemeClr val="bg1"/>
                </a:solidFill>
              </a:rPr>
              <a:t>Theory no: 1 – Service quality </a:t>
            </a:r>
          </a:p>
        </p:txBody>
      </p:sp>
      <p:grpSp>
        <p:nvGrpSpPr>
          <p:cNvPr id="13" name="Group 12">
            <a:extLst>
              <a:ext uri="{FF2B5EF4-FFF2-40B4-BE49-F238E27FC236}">
                <a16:creationId xmlns:a16="http://schemas.microsoft.com/office/drawing/2014/main" id="{0EAC7AFE-68C0-41EB-A1C7-108E60D7C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8" y="4795537"/>
            <a:ext cx="5260975" cy="1410656"/>
            <a:chOff x="827088" y="4795537"/>
            <a:chExt cx="5260975" cy="1410656"/>
          </a:xfrm>
        </p:grpSpPr>
        <p:sp>
          <p:nvSpPr>
            <p:cNvPr id="14" name="Freeform: Shape 13">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a:extLst>
              <a:ext uri="{FF2B5EF4-FFF2-40B4-BE49-F238E27FC236}">
                <a16:creationId xmlns:a16="http://schemas.microsoft.com/office/drawing/2014/main" id="{CA5CA9F8-D650-D0B6-1831-48ADBA9BD9DA}"/>
              </a:ext>
            </a:extLst>
          </p:cNvPr>
          <p:cNvPicPr>
            <a:picLocks noChangeAspect="1"/>
          </p:cNvPicPr>
          <p:nvPr/>
        </p:nvPicPr>
        <p:blipFill>
          <a:blip r:embed="rId4"/>
          <a:stretch>
            <a:fillRect/>
          </a:stretch>
        </p:blipFill>
        <p:spPr>
          <a:xfrm>
            <a:off x="68830" y="1709057"/>
            <a:ext cx="11959884" cy="4727265"/>
          </a:xfrm>
          <a:prstGeom prst="rect">
            <a:avLst/>
          </a:prstGeom>
        </p:spPr>
      </p:pic>
    </p:spTree>
    <p:extLst>
      <p:ext uri="{BB962C8B-B14F-4D97-AF65-F5344CB8AC3E}">
        <p14:creationId xmlns:p14="http://schemas.microsoft.com/office/powerpoint/2010/main" val="2495449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3DD251E-B2E4-A2E4-121C-35194A9E57E3}"/>
              </a:ext>
            </a:extLst>
          </p:cNvPr>
          <p:cNvPicPr>
            <a:picLocks noChangeAspect="1"/>
          </p:cNvPicPr>
          <p:nvPr/>
        </p:nvPicPr>
        <p:blipFill>
          <a:blip r:embed="rId3"/>
          <a:stretch>
            <a:fillRect/>
          </a:stretch>
        </p:blipFill>
        <p:spPr>
          <a:xfrm>
            <a:off x="337457" y="326572"/>
            <a:ext cx="6161313" cy="6302828"/>
          </a:xfrm>
          <a:prstGeom prst="rect">
            <a:avLst/>
          </a:prstGeom>
        </p:spPr>
      </p:pic>
      <p:sp>
        <p:nvSpPr>
          <p:cNvPr id="3" name="Content Placeholder 2">
            <a:extLst>
              <a:ext uri="{FF2B5EF4-FFF2-40B4-BE49-F238E27FC236}">
                <a16:creationId xmlns:a16="http://schemas.microsoft.com/office/drawing/2014/main" id="{818B2498-E9F0-9518-4AAE-B44955B2E749}"/>
              </a:ext>
            </a:extLst>
          </p:cNvPr>
          <p:cNvSpPr>
            <a:spLocks noGrp="1"/>
          </p:cNvSpPr>
          <p:nvPr>
            <p:ph idx="1"/>
          </p:nvPr>
        </p:nvSpPr>
        <p:spPr>
          <a:xfrm>
            <a:off x="6981824" y="717177"/>
            <a:ext cx="4391025" cy="5425928"/>
          </a:xfrm>
        </p:spPr>
        <p:txBody>
          <a:bodyPr>
            <a:normAutofit/>
          </a:bodyPr>
          <a:lstStyle/>
          <a:p>
            <a:pPr marL="0" indent="0">
              <a:buNone/>
            </a:pPr>
            <a:r>
              <a:rPr lang="en-GB" sz="2400" dirty="0">
                <a:solidFill>
                  <a:schemeClr val="bg1">
                    <a:alpha val="80000"/>
                  </a:schemeClr>
                </a:solidFill>
              </a:rPr>
              <a:t>The service quality theory is a theory based on product quality as well as customer satisfaction literature.</a:t>
            </a:r>
          </a:p>
          <a:p>
            <a:pPr marL="0" indent="0">
              <a:buNone/>
            </a:pPr>
            <a:r>
              <a:rPr lang="en-GB" sz="2400" dirty="0">
                <a:solidFill>
                  <a:schemeClr val="bg1">
                    <a:alpha val="80000"/>
                  </a:schemeClr>
                </a:solidFill>
              </a:rPr>
              <a:t>The 5 main dimensions of the service quality theory are tangibility, reliability, responsiveness, assurance and empathy.</a:t>
            </a:r>
          </a:p>
          <a:p>
            <a:pPr marL="0" indent="0">
              <a:buNone/>
            </a:pPr>
            <a:r>
              <a:rPr lang="en-GB" sz="2400" dirty="0">
                <a:solidFill>
                  <a:schemeClr val="bg1">
                    <a:alpha val="80000"/>
                  </a:schemeClr>
                </a:solidFill>
              </a:rPr>
              <a:t>An example of using service quality within the workplace  is being polite and showing respect for customers, its an  ability to be approachable and a good example of being a good listener.</a:t>
            </a:r>
          </a:p>
        </p:txBody>
      </p:sp>
    </p:spTree>
    <p:extLst>
      <p:ext uri="{BB962C8B-B14F-4D97-AF65-F5344CB8AC3E}">
        <p14:creationId xmlns:p14="http://schemas.microsoft.com/office/powerpoint/2010/main" val="2228720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2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4D5DF5-7161-72CD-9588-EB81DA48ED7B}"/>
              </a:ext>
            </a:extLst>
          </p:cNvPr>
          <p:cNvSpPr>
            <a:spLocks noGrp="1"/>
          </p:cNvSpPr>
          <p:nvPr>
            <p:ph type="title"/>
          </p:nvPr>
        </p:nvSpPr>
        <p:spPr>
          <a:xfrm>
            <a:off x="718457" y="0"/>
            <a:ext cx="4391024" cy="1323439"/>
          </a:xfrm>
        </p:spPr>
        <p:txBody>
          <a:bodyPr anchor="t">
            <a:normAutofit/>
          </a:bodyPr>
          <a:lstStyle/>
          <a:p>
            <a:r>
              <a:rPr lang="en-GB" sz="3400" dirty="0">
                <a:solidFill>
                  <a:schemeClr val="bg1"/>
                </a:solidFill>
              </a:rPr>
              <a:t>Theory No: 2 – Kotler’s marketing strategy </a:t>
            </a:r>
          </a:p>
        </p:txBody>
      </p:sp>
      <p:pic>
        <p:nvPicPr>
          <p:cNvPr id="3" name="Content Placeholder 2">
            <a:extLst>
              <a:ext uri="{FF2B5EF4-FFF2-40B4-BE49-F238E27FC236}">
                <a16:creationId xmlns:a16="http://schemas.microsoft.com/office/drawing/2014/main" id="{81A54692-472F-2B5B-12A2-A5F5FAA2875C}"/>
              </a:ext>
            </a:extLst>
          </p:cNvPr>
          <p:cNvPicPr>
            <a:picLocks noGrp="1" noChangeAspect="1"/>
          </p:cNvPicPr>
          <p:nvPr>
            <p:ph idx="1"/>
          </p:nvPr>
        </p:nvPicPr>
        <p:blipFill>
          <a:blip r:embed="rId3"/>
          <a:stretch>
            <a:fillRect/>
          </a:stretch>
        </p:blipFill>
        <p:spPr>
          <a:xfrm>
            <a:off x="0" y="1197032"/>
            <a:ext cx="6095999" cy="5660967"/>
          </a:xfrm>
          <a:prstGeom prst="rect">
            <a:avLst/>
          </a:prstGeom>
        </p:spPr>
      </p:pic>
      <p:pic>
        <p:nvPicPr>
          <p:cNvPr id="4" name="Content Placeholder 3">
            <a:extLst>
              <a:ext uri="{FF2B5EF4-FFF2-40B4-BE49-F238E27FC236}">
                <a16:creationId xmlns:a16="http://schemas.microsoft.com/office/drawing/2014/main" id="{ECADFD23-90E2-8517-2C7A-C4C8496FBF5D}"/>
              </a:ext>
            </a:extLst>
          </p:cNvPr>
          <p:cNvPicPr>
            <a:picLocks noChangeAspect="1"/>
          </p:cNvPicPr>
          <p:nvPr/>
        </p:nvPicPr>
        <p:blipFill rotWithShape="1">
          <a:blip r:embed="rId4"/>
          <a:srcRect r="2" b="24225"/>
          <a:stretch/>
        </p:blipFill>
        <p:spPr>
          <a:xfrm>
            <a:off x="6096000" y="0"/>
            <a:ext cx="6096000" cy="6858000"/>
          </a:xfrm>
          <a:prstGeom prst="rect">
            <a:avLst/>
          </a:prstGeom>
        </p:spPr>
      </p:pic>
    </p:spTree>
    <p:extLst>
      <p:ext uri="{BB962C8B-B14F-4D97-AF65-F5344CB8AC3E}">
        <p14:creationId xmlns:p14="http://schemas.microsoft.com/office/powerpoint/2010/main" val="1755923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865A1932-EEBE-F33D-43FE-939B59C8BE56}"/>
              </a:ext>
            </a:extLst>
          </p:cNvPr>
          <p:cNvSpPr>
            <a:spLocks noGrp="1"/>
          </p:cNvSpPr>
          <p:nvPr>
            <p:ph idx="1"/>
          </p:nvPr>
        </p:nvSpPr>
        <p:spPr>
          <a:xfrm>
            <a:off x="590204" y="606829"/>
            <a:ext cx="4639021" cy="6251171"/>
          </a:xfrm>
        </p:spPr>
        <p:txBody>
          <a:bodyPr>
            <a:normAutofit/>
          </a:bodyPr>
          <a:lstStyle/>
          <a:p>
            <a:pPr marL="0" indent="0" algn="ctr">
              <a:buNone/>
            </a:pPr>
            <a:r>
              <a:rPr lang="en-US" sz="2400" dirty="0">
                <a:solidFill>
                  <a:schemeClr val="bg1">
                    <a:alpha val="80000"/>
                  </a:schemeClr>
                </a:solidFill>
              </a:rPr>
              <a:t>The marketing mix 7’ps is an important strategy for the workplace of Carphone warehouse to better understand their product, place, price, promotions, people, processes and physical evidence.</a:t>
            </a:r>
          </a:p>
          <a:p>
            <a:pPr marL="0" indent="0" algn="ctr">
              <a:buNone/>
            </a:pPr>
            <a:r>
              <a:rPr lang="en-US" sz="2400" dirty="0">
                <a:solidFill>
                  <a:schemeClr val="bg1">
                    <a:alpha val="80000"/>
                  </a:schemeClr>
                </a:solidFill>
              </a:rPr>
              <a:t>This strategy implements an understanding of what the product and services can offer to the customers so in other words helps to plan a successful product offering.</a:t>
            </a:r>
          </a:p>
          <a:p>
            <a:pPr marL="0" indent="0" algn="ctr">
              <a:buNone/>
            </a:pPr>
            <a:r>
              <a:rPr lang="en-US" sz="2400" dirty="0">
                <a:solidFill>
                  <a:schemeClr val="bg1">
                    <a:alpha val="80000"/>
                  </a:schemeClr>
                </a:solidFill>
              </a:rPr>
              <a:t>This strategy also helps with planning, development and executing effective marketing strategies and gather what the strengths of the business are.</a:t>
            </a:r>
          </a:p>
        </p:txBody>
      </p:sp>
      <p:pic>
        <p:nvPicPr>
          <p:cNvPr id="5" name="Content Placeholder 4">
            <a:extLst>
              <a:ext uri="{FF2B5EF4-FFF2-40B4-BE49-F238E27FC236}">
                <a16:creationId xmlns:a16="http://schemas.microsoft.com/office/drawing/2014/main" id="{4F3E3686-DD29-7584-E7F2-843536004321}"/>
              </a:ext>
            </a:extLst>
          </p:cNvPr>
          <p:cNvPicPr>
            <a:picLocks noChangeAspect="1"/>
          </p:cNvPicPr>
          <p:nvPr/>
        </p:nvPicPr>
        <p:blipFill>
          <a:blip r:embed="rId3"/>
          <a:stretch>
            <a:fillRect/>
          </a:stretch>
        </p:blipFill>
        <p:spPr>
          <a:xfrm>
            <a:off x="6095999" y="195943"/>
            <a:ext cx="5976258" cy="6389913"/>
          </a:xfrm>
          <a:prstGeom prst="rect">
            <a:avLst/>
          </a:prstGeom>
        </p:spPr>
      </p:pic>
    </p:spTree>
    <p:extLst>
      <p:ext uri="{BB962C8B-B14F-4D97-AF65-F5344CB8AC3E}">
        <p14:creationId xmlns:p14="http://schemas.microsoft.com/office/powerpoint/2010/main" val="2616035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4" name="Group 23">
            <a:extLst>
              <a:ext uri="{FF2B5EF4-FFF2-40B4-BE49-F238E27FC236}">
                <a16:creationId xmlns:a16="http://schemas.microsoft.com/office/drawing/2014/main" id="{F25CF9F0-F8C1-414D-B348-B5FA27CCE6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5" name="Color">
              <a:extLst>
                <a:ext uri="{FF2B5EF4-FFF2-40B4-BE49-F238E27FC236}">
                  <a16:creationId xmlns:a16="http://schemas.microsoft.com/office/drawing/2014/main" id="{C1E318F7-B291-4FDB-985C-DB1629D67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Color">
              <a:extLst>
                <a:ext uri="{FF2B5EF4-FFF2-40B4-BE49-F238E27FC236}">
                  <a16:creationId xmlns:a16="http://schemas.microsoft.com/office/drawing/2014/main" id="{37E06338-E21A-4BCF-BAD5-9E9C1121DA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Content Placeholder 3">
            <a:extLst>
              <a:ext uri="{FF2B5EF4-FFF2-40B4-BE49-F238E27FC236}">
                <a16:creationId xmlns:a16="http://schemas.microsoft.com/office/drawing/2014/main" id="{166136EE-7EB1-D61B-1940-D416868E1F55}"/>
              </a:ext>
            </a:extLst>
          </p:cNvPr>
          <p:cNvPicPr>
            <a:picLocks noChangeAspect="1"/>
          </p:cNvPicPr>
          <p:nvPr/>
        </p:nvPicPr>
        <p:blipFill rotWithShape="1">
          <a:blip r:embed="rId3"/>
          <a:srcRect l="821" r="990"/>
          <a:stretch/>
        </p:blipFill>
        <p:spPr>
          <a:xfrm>
            <a:off x="185056" y="798022"/>
            <a:ext cx="11818521" cy="5885807"/>
          </a:xfrm>
          <a:prstGeom prst="rect">
            <a:avLst/>
          </a:prstGeom>
        </p:spPr>
      </p:pic>
      <p:grpSp>
        <p:nvGrpSpPr>
          <p:cNvPr id="28" name="Group 27">
            <a:extLst>
              <a:ext uri="{FF2B5EF4-FFF2-40B4-BE49-F238E27FC236}">
                <a16:creationId xmlns:a16="http://schemas.microsoft.com/office/drawing/2014/main" id="{B21CE605-3A03-402B-BB38-A81222A0BE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29" name="Freeform: Shape 28">
              <a:extLst>
                <a:ext uri="{FF2B5EF4-FFF2-40B4-BE49-F238E27FC236}">
                  <a16:creationId xmlns:a16="http://schemas.microsoft.com/office/drawing/2014/main" id="{EC27C7F5-25D6-4030-88D6-FDD42629F6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7FFAF58-47B3-4979-854A-961A54F72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5790E1CE-5AF7-4666-8A98-695A942CB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47352469-6A4A-46CB-A5D7-3FB2CE659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50526BE3-3011-4473-BF37-E41AC2354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EEDF85AF-945D-4F82-95F6-BEDCBE6DA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0FE8AFB9-0F63-4CDE-822A-06D83023DD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DEC668F-21B1-6BC2-04F5-5B2A76091E42}"/>
              </a:ext>
            </a:extLst>
          </p:cNvPr>
          <p:cNvSpPr>
            <a:spLocks noGrp="1"/>
          </p:cNvSpPr>
          <p:nvPr>
            <p:ph type="title"/>
          </p:nvPr>
        </p:nvSpPr>
        <p:spPr>
          <a:xfrm>
            <a:off x="1374619" y="0"/>
            <a:ext cx="10377484" cy="1546533"/>
          </a:xfrm>
        </p:spPr>
        <p:txBody>
          <a:bodyPr anchor="t">
            <a:normAutofit/>
          </a:bodyPr>
          <a:lstStyle/>
          <a:p>
            <a:r>
              <a:rPr lang="en-GB" sz="4800" dirty="0">
                <a:solidFill>
                  <a:schemeClr val="bg1"/>
                </a:solidFill>
              </a:rPr>
              <a:t>Theory No: 3 – Market Segmentation</a:t>
            </a:r>
          </a:p>
        </p:txBody>
      </p:sp>
    </p:spTree>
    <p:extLst>
      <p:ext uri="{BB962C8B-B14F-4D97-AF65-F5344CB8AC3E}">
        <p14:creationId xmlns:p14="http://schemas.microsoft.com/office/powerpoint/2010/main" val="2689083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A638C7D-9088-41A9-88A0-7357157BC1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31180" y="1109243"/>
            <a:ext cx="4842710" cy="4842710"/>
            <a:chOff x="1881974" y="1174396"/>
            <a:chExt cx="5290997" cy="5290997"/>
          </a:xfrm>
        </p:grpSpPr>
        <p:sp>
          <p:nvSpPr>
            <p:cNvPr id="14" name="Oval 13">
              <a:extLst>
                <a:ext uri="{FF2B5EF4-FFF2-40B4-BE49-F238E27FC236}">
                  <a16:creationId xmlns:a16="http://schemas.microsoft.com/office/drawing/2014/main" id="{9714B173-1D32-4BBC-A685-1F5D257A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EF82DD1-2343-4F41-B6A7-A6489A713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Oval 16">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270" y="1095407"/>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3F219210-B16A-47B6-9AA8-207DAFF37E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0" name="Freeform: Shape 1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1" name="Freeform: Shape 2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4" name="Content Placeholder 3">
            <a:extLst>
              <a:ext uri="{FF2B5EF4-FFF2-40B4-BE49-F238E27FC236}">
                <a16:creationId xmlns:a16="http://schemas.microsoft.com/office/drawing/2014/main" id="{CDB09EF2-DFFA-450D-9345-A3718A8FEFC4}"/>
              </a:ext>
            </a:extLst>
          </p:cNvPr>
          <p:cNvPicPr>
            <a:picLocks noChangeAspect="1"/>
          </p:cNvPicPr>
          <p:nvPr/>
        </p:nvPicPr>
        <p:blipFill>
          <a:blip r:embed="rId3"/>
          <a:stretch>
            <a:fillRect/>
          </a:stretch>
        </p:blipFill>
        <p:spPr>
          <a:xfrm>
            <a:off x="1649077" y="1905000"/>
            <a:ext cx="3217333" cy="3222171"/>
          </a:xfrm>
          <a:prstGeom prst="rect">
            <a:avLst/>
          </a:prstGeom>
        </p:spPr>
      </p:pic>
      <p:sp>
        <p:nvSpPr>
          <p:cNvPr id="8" name="Content Placeholder 7">
            <a:extLst>
              <a:ext uri="{FF2B5EF4-FFF2-40B4-BE49-F238E27FC236}">
                <a16:creationId xmlns:a16="http://schemas.microsoft.com/office/drawing/2014/main" id="{B27A1798-7870-40CF-3722-B71511A39944}"/>
              </a:ext>
            </a:extLst>
          </p:cNvPr>
          <p:cNvSpPr>
            <a:spLocks noGrp="1"/>
          </p:cNvSpPr>
          <p:nvPr>
            <p:ph idx="1"/>
          </p:nvPr>
        </p:nvSpPr>
        <p:spPr>
          <a:xfrm>
            <a:off x="6234868" y="565265"/>
            <a:ext cx="5217173" cy="5386688"/>
          </a:xfrm>
        </p:spPr>
        <p:txBody>
          <a:bodyPr>
            <a:normAutofit lnSpcReduction="10000"/>
          </a:bodyPr>
          <a:lstStyle/>
          <a:p>
            <a:pPr marL="0" indent="0">
              <a:buNone/>
            </a:pPr>
            <a:r>
              <a:rPr lang="en-US" dirty="0">
                <a:solidFill>
                  <a:schemeClr val="bg1"/>
                </a:solidFill>
              </a:rPr>
              <a:t>Market segmentation looks at aspects of the business such as demographic, Geographic, Psychographics and behavioral.</a:t>
            </a:r>
          </a:p>
          <a:p>
            <a:pPr marL="0" indent="0">
              <a:buNone/>
            </a:pPr>
            <a:r>
              <a:rPr lang="en-GB" dirty="0">
                <a:solidFill>
                  <a:schemeClr val="bg1"/>
                </a:solidFill>
                <a:highlight>
                  <a:srgbClr val="FF0000"/>
                </a:highlight>
              </a:rPr>
              <a:t>The Importance of Market Segmentation</a:t>
            </a:r>
          </a:p>
          <a:p>
            <a:pPr marL="0" indent="0">
              <a:buNone/>
            </a:pPr>
            <a:r>
              <a:rPr lang="en-GB" dirty="0">
                <a:solidFill>
                  <a:schemeClr val="bg1"/>
                </a:solidFill>
              </a:rPr>
              <a:t>Market segmentation allows companies to tailor their services, products, or marketing to the specific needs of their target group. Without this, brands develop one strategy for all target markets—this leads to wasted marketing efforts.</a:t>
            </a:r>
            <a:endParaRPr lang="en-US" dirty="0">
              <a:solidFill>
                <a:schemeClr val="bg1"/>
              </a:solidFill>
            </a:endParaRPr>
          </a:p>
          <a:p>
            <a:pPr marL="0" indent="0">
              <a:buNone/>
            </a:pPr>
            <a:endParaRPr lang="en-US" dirty="0">
              <a:solidFill>
                <a:schemeClr val="bg1"/>
              </a:solidFill>
            </a:endParaRPr>
          </a:p>
        </p:txBody>
      </p:sp>
      <p:grpSp>
        <p:nvGrpSpPr>
          <p:cNvPr id="23"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4" name="Freeform: Shape 23">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618918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EDC6304-0FF1-FBA8-929E-97549061BBF4}"/>
              </a:ext>
            </a:extLst>
          </p:cNvPr>
          <p:cNvPicPr>
            <a:picLocks noChangeAspect="1"/>
          </p:cNvPicPr>
          <p:nvPr/>
        </p:nvPicPr>
        <p:blipFill rotWithShape="1">
          <a:blip r:embed="rId3"/>
          <a:srcRect l="1517" t="6593" r="19664" b="-1"/>
          <a:stretch/>
        </p:blipFill>
        <p:spPr>
          <a:xfrm>
            <a:off x="3522468" y="10"/>
            <a:ext cx="8669532" cy="6857990"/>
          </a:xfrm>
          <a:prstGeom prst="rect">
            <a:avLst/>
          </a:prstGeom>
        </p:spPr>
      </p:pic>
      <p:sp>
        <p:nvSpPr>
          <p:cNvPr id="20" name="Rectangle 19">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C3409F2C-A2E8-122F-4AC7-902EA4A67C76}"/>
              </a:ext>
            </a:extLst>
          </p:cNvPr>
          <p:cNvSpPr>
            <a:spLocks noGrp="1"/>
          </p:cNvSpPr>
          <p:nvPr>
            <p:ph idx="1"/>
          </p:nvPr>
        </p:nvSpPr>
        <p:spPr>
          <a:xfrm>
            <a:off x="371093" y="2461769"/>
            <a:ext cx="4799621" cy="4189402"/>
          </a:xfrm>
        </p:spPr>
        <p:txBody>
          <a:bodyPr anchor="t">
            <a:noAutofit/>
          </a:bodyPr>
          <a:lstStyle/>
          <a:p>
            <a:pPr marL="0" indent="0" algn="ctr">
              <a:buNone/>
            </a:pPr>
            <a:r>
              <a:rPr lang="en-US" sz="2200" dirty="0">
                <a:latin typeface="Arial" panose="020B0604020202020204" pitchFamily="34" charset="0"/>
                <a:cs typeface="Arial" panose="020B0604020202020204" pitchFamily="34" charset="0"/>
              </a:rPr>
              <a:t>A brief introduction has been discussed, following the theory number 1 which was used to explain the service quality model.</a:t>
            </a:r>
          </a:p>
          <a:p>
            <a:pPr marL="0" indent="0" algn="ctr">
              <a:buNone/>
            </a:pPr>
            <a:r>
              <a:rPr lang="en-US" sz="2200" dirty="0">
                <a:latin typeface="Arial" panose="020B0604020202020204" pitchFamily="34" charset="0"/>
                <a:cs typeface="Arial" panose="020B0604020202020204" pitchFamily="34" charset="0"/>
              </a:rPr>
              <a:t>Secondly, the Kotler’s marketing strategy has been discussed towards Carphone Warehouse's business explaining the importance.</a:t>
            </a:r>
          </a:p>
          <a:p>
            <a:pPr marL="0" indent="0" algn="ctr">
              <a:buNone/>
            </a:pPr>
            <a:r>
              <a:rPr lang="en-US" sz="2200" dirty="0">
                <a:latin typeface="Arial" panose="020B0604020202020204" pitchFamily="34" charset="0"/>
                <a:cs typeface="Arial" panose="020B0604020202020204" pitchFamily="34" charset="0"/>
              </a:rPr>
              <a:t>Lastly, market segmentation has been discussed as well as the importance within Carphone Warehouse.</a:t>
            </a:r>
          </a:p>
        </p:txBody>
      </p:sp>
    </p:spTree>
    <p:extLst>
      <p:ext uri="{BB962C8B-B14F-4D97-AF65-F5344CB8AC3E}">
        <p14:creationId xmlns:p14="http://schemas.microsoft.com/office/powerpoint/2010/main" val="75926110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6D09588-9668-4D38-8AD4-C27CF2B2D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C54D9C-64D3-D06D-0728-DDE729C2124E}"/>
              </a:ext>
            </a:extLst>
          </p:cNvPr>
          <p:cNvSpPr>
            <a:spLocks noGrp="1"/>
          </p:cNvSpPr>
          <p:nvPr>
            <p:ph type="title"/>
          </p:nvPr>
        </p:nvSpPr>
        <p:spPr>
          <a:xfrm>
            <a:off x="5040084" y="40727"/>
            <a:ext cx="8740774" cy="1323439"/>
          </a:xfrm>
        </p:spPr>
        <p:txBody>
          <a:bodyPr anchor="t">
            <a:normAutofit/>
          </a:bodyPr>
          <a:lstStyle/>
          <a:p>
            <a:r>
              <a:rPr lang="en-GB" sz="4000" dirty="0"/>
              <a:t>References </a:t>
            </a:r>
          </a:p>
        </p:txBody>
      </p:sp>
      <p:sp>
        <p:nvSpPr>
          <p:cNvPr id="3" name="Content Placeholder 2">
            <a:extLst>
              <a:ext uri="{FF2B5EF4-FFF2-40B4-BE49-F238E27FC236}">
                <a16:creationId xmlns:a16="http://schemas.microsoft.com/office/drawing/2014/main" id="{7E033C9C-182A-AA46-B328-6B1351101D7B}"/>
              </a:ext>
            </a:extLst>
          </p:cNvPr>
          <p:cNvSpPr>
            <a:spLocks noGrp="1"/>
          </p:cNvSpPr>
          <p:nvPr>
            <p:ph idx="1"/>
          </p:nvPr>
        </p:nvSpPr>
        <p:spPr>
          <a:xfrm>
            <a:off x="838199" y="870857"/>
            <a:ext cx="11092544" cy="5271659"/>
          </a:xfrm>
        </p:spPr>
        <p:txBody>
          <a:bodyPr>
            <a:normAutofit fontScale="55000" lnSpcReduction="20000"/>
          </a:bodyPr>
          <a:lstStyle/>
          <a:p>
            <a:pPr marL="0" indent="0">
              <a:buNone/>
            </a:pPr>
            <a:r>
              <a:rPr lang="en-GB" sz="2400" dirty="0">
                <a:solidFill>
                  <a:schemeClr val="tx1">
                    <a:alpha val="80000"/>
                  </a:schemeClr>
                </a:solidFill>
              </a:rPr>
              <a:t>Market Segmentation: Definition, Types &amp; Best Practices. (2023) Available at: https://www.qualtrics.com/uk/experience-management/brand/market-segmentation/ (Accessed: Mar 19, 2023).</a:t>
            </a:r>
          </a:p>
          <a:p>
            <a:pPr marL="0" indent="0">
              <a:buNone/>
            </a:pPr>
            <a:endParaRPr lang="en-GB" sz="2400" dirty="0">
              <a:solidFill>
                <a:schemeClr val="tx1">
                  <a:alpha val="80000"/>
                </a:schemeClr>
              </a:solidFill>
            </a:endParaRPr>
          </a:p>
          <a:p>
            <a:pPr marL="0" indent="0">
              <a:buNone/>
            </a:pPr>
            <a:r>
              <a:rPr lang="en-GB" sz="2400" dirty="0">
                <a:solidFill>
                  <a:schemeClr val="tx1">
                    <a:alpha val="80000"/>
                  </a:schemeClr>
                </a:solidFill>
              </a:rPr>
              <a:t>Council Post: What Brand Positioning Is And Why It’s Important For Your Business. (2022) Available at: https://www.forbes.com/sites/theyec/2022/01/14/what-brand-positioning-is-and-why-its-important-for-your-business/ (Accessed: Mar 19, 2023).</a:t>
            </a:r>
          </a:p>
          <a:p>
            <a:pPr marL="0" indent="0">
              <a:buNone/>
            </a:pPr>
            <a:endParaRPr lang="en-GB" sz="2400" dirty="0">
              <a:solidFill>
                <a:schemeClr val="tx1">
                  <a:alpha val="80000"/>
                </a:schemeClr>
              </a:solidFill>
            </a:endParaRPr>
          </a:p>
          <a:p>
            <a:pPr marL="0" indent="0">
              <a:buNone/>
            </a:pPr>
            <a:r>
              <a:rPr lang="en-GB" sz="2400" dirty="0">
                <a:solidFill>
                  <a:schemeClr val="tx1">
                    <a:alpha val="80000"/>
                  </a:schemeClr>
                </a:solidFill>
              </a:rPr>
              <a:t>'Psychographic Segmentation: Definition, Examples + [Variables]', (2021) . Available at: https://www.formpl.us/resources/market-segmentation/psychographic/ (Accessed: Mar 18, 2023).</a:t>
            </a:r>
          </a:p>
          <a:p>
            <a:pPr marL="0" indent="0">
              <a:buNone/>
            </a:pPr>
            <a:endParaRPr lang="en-GB" sz="2400" dirty="0">
              <a:solidFill>
                <a:schemeClr val="tx1">
                  <a:alpha val="80000"/>
                </a:schemeClr>
              </a:solidFill>
            </a:endParaRPr>
          </a:p>
          <a:p>
            <a:pPr marL="0" indent="0">
              <a:buNone/>
            </a:pPr>
            <a:r>
              <a:rPr lang="en-GB" sz="2400" dirty="0">
                <a:solidFill>
                  <a:schemeClr val="tx1">
                    <a:alpha val="80000"/>
                  </a:schemeClr>
                </a:solidFill>
              </a:rPr>
              <a:t>Ali Ramazani Ghotbabadi, Setareh </a:t>
            </a:r>
            <a:r>
              <a:rPr lang="en-GB" sz="2400" dirty="0" err="1">
                <a:solidFill>
                  <a:schemeClr val="tx1">
                    <a:alpha val="80000"/>
                  </a:schemeClr>
                </a:solidFill>
              </a:rPr>
              <a:t>Feiz</a:t>
            </a:r>
            <a:r>
              <a:rPr lang="en-GB" sz="2400" dirty="0">
                <a:solidFill>
                  <a:schemeClr val="tx1">
                    <a:alpha val="80000"/>
                  </a:schemeClr>
                </a:solidFill>
              </a:rPr>
              <a:t> and </a:t>
            </a:r>
            <a:r>
              <a:rPr lang="en-GB" sz="2400" dirty="0" err="1">
                <a:solidFill>
                  <a:schemeClr val="tx1">
                    <a:alpha val="80000"/>
                  </a:schemeClr>
                </a:solidFill>
              </a:rPr>
              <a:t>Dr.</a:t>
            </a:r>
            <a:r>
              <a:rPr lang="en-GB" sz="2400" dirty="0">
                <a:solidFill>
                  <a:schemeClr val="tx1">
                    <a:alpha val="80000"/>
                  </a:schemeClr>
                </a:solidFill>
              </a:rPr>
              <a:t> </a:t>
            </a:r>
            <a:r>
              <a:rPr lang="en-GB" sz="2400" dirty="0" err="1">
                <a:solidFill>
                  <a:schemeClr val="tx1">
                    <a:alpha val="80000"/>
                  </a:schemeClr>
                </a:solidFill>
              </a:rPr>
              <a:t>Rohaizat</a:t>
            </a:r>
            <a:r>
              <a:rPr lang="en-GB" sz="2400" dirty="0">
                <a:solidFill>
                  <a:schemeClr val="tx1">
                    <a:alpha val="80000"/>
                  </a:schemeClr>
                </a:solidFill>
              </a:rPr>
              <a:t> Baharu (2018) 'Service Quality Measurements: A Review', Available at: https://doi.org/10.6007/IJARBSS/v5-i2/1484.</a:t>
            </a:r>
          </a:p>
          <a:p>
            <a:pPr marL="0" indent="0">
              <a:buNone/>
            </a:pPr>
            <a:endParaRPr lang="en-GB" sz="2400" dirty="0">
              <a:solidFill>
                <a:schemeClr val="tx1">
                  <a:alpha val="80000"/>
                </a:schemeClr>
              </a:solidFill>
            </a:endParaRPr>
          </a:p>
          <a:p>
            <a:pPr marL="0" indent="0">
              <a:buNone/>
            </a:pPr>
            <a:r>
              <a:rPr lang="en-GB" sz="2400" dirty="0">
                <a:solidFill>
                  <a:schemeClr val="tx1">
                    <a:alpha val="80000"/>
                  </a:schemeClr>
                </a:solidFill>
              </a:rPr>
              <a:t>Catherine, H. (2022) 10 Ways to Deliver Consistently Great Customer Service - Help Scout. Available at: https://www.helpscout.com/blog/good-customer-service/ (Accessed: Mar 19, 2023).</a:t>
            </a:r>
          </a:p>
          <a:p>
            <a:pPr marL="0" indent="0">
              <a:buNone/>
            </a:pPr>
            <a:endParaRPr lang="en-GB" sz="2400" dirty="0">
              <a:solidFill>
                <a:schemeClr val="tx1">
                  <a:alpha val="80000"/>
                </a:schemeClr>
              </a:solidFill>
            </a:endParaRPr>
          </a:p>
          <a:p>
            <a:pPr marL="0" indent="0">
              <a:buNone/>
            </a:pPr>
            <a:r>
              <a:rPr lang="en-GB" sz="2400" dirty="0">
                <a:solidFill>
                  <a:schemeClr val="tx1">
                    <a:alpha val="80000"/>
                  </a:schemeClr>
                </a:solidFill>
              </a:rPr>
              <a:t>Edith Forsyth Service Quality Overview &amp; Dimensions | What is Service Quality? - Video &amp; Lesson Transcript. Available at: https://study.com/learn/lesson/service-quality-overview-dimensions-what-is-service-quality.html (Accessed: Mar 18, 2023).</a:t>
            </a:r>
          </a:p>
          <a:p>
            <a:pPr marL="0" indent="0">
              <a:buNone/>
            </a:pPr>
            <a:endParaRPr lang="en-GB" sz="2400" dirty="0">
              <a:solidFill>
                <a:schemeClr val="tx1">
                  <a:alpha val="80000"/>
                </a:schemeClr>
              </a:solidFill>
            </a:endParaRPr>
          </a:p>
          <a:p>
            <a:pPr marL="0" indent="0">
              <a:buNone/>
            </a:pPr>
            <a:r>
              <a:rPr lang="en-GB" sz="2400" dirty="0">
                <a:solidFill>
                  <a:schemeClr val="tx1">
                    <a:alpha val="80000"/>
                  </a:schemeClr>
                </a:solidFill>
              </a:rPr>
              <a:t>Employment, S.B.A.T. (2022) Marketing basics for business and the 7 Ps. Available at: https://www.business.qld.gov.au/running-business/marketing-sales/marketing/strategy-planning/marketing-basics (Accessed: Mar 19, 2023).</a:t>
            </a:r>
          </a:p>
          <a:p>
            <a:pPr marL="0" indent="0">
              <a:buNone/>
            </a:pPr>
            <a:endParaRPr lang="en-GB" sz="2400" dirty="0">
              <a:solidFill>
                <a:schemeClr val="tx1">
                  <a:alpha val="80000"/>
                </a:schemeClr>
              </a:solidFill>
            </a:endParaRPr>
          </a:p>
          <a:p>
            <a:pPr marL="0" indent="0">
              <a:buNone/>
            </a:pPr>
            <a:r>
              <a:rPr lang="en-GB" sz="2400" dirty="0" err="1">
                <a:solidFill>
                  <a:schemeClr val="tx1">
                    <a:alpha val="80000"/>
                  </a:schemeClr>
                </a:solidFill>
              </a:rPr>
              <a:t>Mialki</a:t>
            </a:r>
            <a:r>
              <a:rPr lang="en-GB" sz="2400" dirty="0">
                <a:solidFill>
                  <a:schemeClr val="tx1">
                    <a:alpha val="80000"/>
                  </a:schemeClr>
                </a:solidFill>
              </a:rPr>
              <a:t>, S. (2022) What is Demographic Segmentation with 5 Examples. Available at: https://instapage.com/blog/demographic-segmentation/ (Accessed: Mar 19, 2023).</a:t>
            </a:r>
          </a:p>
        </p:txBody>
      </p:sp>
      <p:grpSp>
        <p:nvGrpSpPr>
          <p:cNvPr id="10" name="Group 9">
            <a:extLst>
              <a:ext uri="{FF2B5EF4-FFF2-40B4-BE49-F238E27FC236}">
                <a16:creationId xmlns:a16="http://schemas.microsoft.com/office/drawing/2014/main" id="{95A28492-272D-4814-AE2C-61575C989E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142518"/>
            <a:ext cx="10455568" cy="715482"/>
            <a:chOff x="0" y="6142518"/>
            <a:chExt cx="10455568" cy="715482"/>
          </a:xfrm>
          <a:effectLst>
            <a:outerShdw blurRad="381000" dist="152400" dir="16200000" algn="ctr" rotWithShape="0">
              <a:srgbClr val="000000">
                <a:alpha val="10000"/>
              </a:srgbClr>
            </a:outerShdw>
          </a:effectLst>
        </p:grpSpPr>
        <p:sp>
          <p:nvSpPr>
            <p:cNvPr id="11" name="Freeform: Shape 10">
              <a:extLst>
                <a:ext uri="{FF2B5EF4-FFF2-40B4-BE49-F238E27FC236}">
                  <a16:creationId xmlns:a16="http://schemas.microsoft.com/office/drawing/2014/main" id="{4F778866-9933-4309-8E11-F83DDDBB10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7789" y="6848400"/>
              <a:ext cx="153399" cy="9600"/>
            </a:xfrm>
            <a:custGeom>
              <a:avLst/>
              <a:gdLst>
                <a:gd name="connsiteX0" fmla="*/ 92746 w 153399"/>
                <a:gd name="connsiteY0" fmla="*/ 43 h 9600"/>
                <a:gd name="connsiteX1" fmla="*/ 144918 w 153399"/>
                <a:gd name="connsiteY1" fmla="*/ 6433 h 9600"/>
                <a:gd name="connsiteX2" fmla="*/ 153399 w 153399"/>
                <a:gd name="connsiteY2" fmla="*/ 9600 h 9600"/>
                <a:gd name="connsiteX3" fmla="*/ 0 w 153399"/>
                <a:gd name="connsiteY3" fmla="*/ 9600 h 9600"/>
                <a:gd name="connsiteX4" fmla="*/ 26678 w 153399"/>
                <a:gd name="connsiteY4" fmla="*/ 6286 h 9600"/>
                <a:gd name="connsiteX5" fmla="*/ 92746 w 153399"/>
                <a:gd name="connsiteY5" fmla="*/ 43 h 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399" h="9600">
                  <a:moveTo>
                    <a:pt x="92746" y="43"/>
                  </a:moveTo>
                  <a:cubicBezTo>
                    <a:pt x="111004" y="-358"/>
                    <a:pt x="128295" y="2072"/>
                    <a:pt x="144918" y="6433"/>
                  </a:cubicBezTo>
                  <a:lnTo>
                    <a:pt x="153399" y="9600"/>
                  </a:lnTo>
                  <a:lnTo>
                    <a:pt x="0" y="9600"/>
                  </a:lnTo>
                  <a:lnTo>
                    <a:pt x="26678" y="6286"/>
                  </a:lnTo>
                  <a:cubicBezTo>
                    <a:pt x="48667" y="3255"/>
                    <a:pt x="70647" y="552"/>
                    <a:pt x="92746" y="4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6D21D106-ABCB-4A50-84B3-D35C3B2B67B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0" y="6142518"/>
              <a:ext cx="10455568" cy="715481"/>
              <a:chOff x="0" y="0"/>
              <a:chExt cx="10455568" cy="715481"/>
            </a:xfrm>
          </p:grpSpPr>
          <p:sp>
            <p:nvSpPr>
              <p:cNvPr id="13" name="Freeform: Shape 12">
                <a:extLst>
                  <a:ext uri="{FF2B5EF4-FFF2-40B4-BE49-F238E27FC236}">
                    <a16:creationId xmlns:a16="http://schemas.microsoft.com/office/drawing/2014/main" id="{65E4ED97-1207-4104-A25F-8791916BF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solidFill>
                <a:schemeClr val="lt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24CB190-EFCD-4B40-9CDD-E3C0EB4B3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371929393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2139</Words>
  <Application>Microsoft Office PowerPoint</Application>
  <PresentationFormat>Widescreen</PresentationFormat>
  <Paragraphs>86</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Marketing management</vt:lpstr>
      <vt:lpstr>CONTENTS</vt:lpstr>
      <vt:lpstr>Introduction </vt:lpstr>
      <vt:lpstr>Theory no: 1 – Service quality </vt:lpstr>
      <vt:lpstr>PowerPoint Presentation</vt:lpstr>
      <vt:lpstr>Theory No: 2 – Kotler’s marketing strategy </vt:lpstr>
      <vt:lpstr>PowerPoint Presentation</vt:lpstr>
      <vt:lpstr>Theory No: 3 – Market Segmentation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dc:title>
  <dc:creator>Mohammed Rashid (1714326)</dc:creator>
  <cp:lastModifiedBy>Mohammed Rashid (1714326)</cp:lastModifiedBy>
  <cp:revision>5</cp:revision>
  <dcterms:created xsi:type="dcterms:W3CDTF">2023-03-15T18:52:19Z</dcterms:created>
  <dcterms:modified xsi:type="dcterms:W3CDTF">2023-03-19T16:08:39Z</dcterms:modified>
</cp:coreProperties>
</file>