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6478A-0080-4269-BC5A-B08C18C389EE}" v="127" dt="2022-03-23T15:35:26.4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74644" autoAdjust="0"/>
  </p:normalViewPr>
  <p:slideViewPr>
    <p:cSldViewPr snapToGrid="0">
      <p:cViewPr varScale="1">
        <p:scale>
          <a:sx n="56" d="100"/>
          <a:sy n="56" d="100"/>
        </p:scale>
        <p:origin x="30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825FD-1097-453F-BC59-3819C1330E60}" type="datetimeFigureOut">
              <a:rPr lang="en-IN" smtClean="0"/>
              <a:t>23-03-2022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5DBF1-6A52-4F29-80F0-EA479DB31CE7}" type="slidenum">
              <a:rPr lang="en-IN" smtClean="0"/>
              <a:t>‹#›</a:t>
            </a:fld>
            <a:endParaRPr lang="en-IN"/>
          </a:p>
        </p:txBody>
      </p:sp>
    </p:spTree>
    <p:extLst>
      <p:ext uri="{BB962C8B-B14F-4D97-AF65-F5344CB8AC3E}">
        <p14:creationId xmlns:p14="http://schemas.microsoft.com/office/powerpoint/2010/main" val="3220481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Absenteeism in the nursing profession leads to the healthcare service. Proper measures must be taken for evaluating the problem among the nurses and eradicating the cause of absenteeism for providing better service. In this presentation, we are going to deal with the several measures implemented by MCHT designed to reduce staff absenteeism.</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3</a:t>
            </a:fld>
            <a:endParaRPr lang="en-IN"/>
          </a:p>
        </p:txBody>
      </p:sp>
    </p:spTree>
    <p:extLst>
      <p:ext uri="{BB962C8B-B14F-4D97-AF65-F5344CB8AC3E}">
        <p14:creationId xmlns:p14="http://schemas.microsoft.com/office/powerpoint/2010/main" val="746076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Staff absenteeism results in detrimental effects on co-workers as well as the institution. Other employees feel the extra burden in the absence of employees. The institution also faces reputational and management problems to provide quality service. </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4</a:t>
            </a:fld>
            <a:endParaRPr lang="en-IN"/>
          </a:p>
        </p:txBody>
      </p:sp>
    </p:spTree>
    <p:extLst>
      <p:ext uri="{BB962C8B-B14F-4D97-AF65-F5344CB8AC3E}">
        <p14:creationId xmlns:p14="http://schemas.microsoft.com/office/powerpoint/2010/main" val="2221114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absenteeism and course performance has been investigated in several studies as conclusively related to each other. The lack of competence among the staff members ignites the perception of staffing inadequacy which greatly influences their intention to leave the organization (</a:t>
            </a:r>
            <a:r>
              <a:rPr lang="en-IN" sz="1200" kern="1200" dirty="0" err="1">
                <a:solidFill>
                  <a:schemeClr val="tx1"/>
                </a:solidFill>
                <a:effectLst/>
                <a:latin typeface="+mn-lt"/>
                <a:ea typeface="+mn-ea"/>
                <a:cs typeface="+mn-cs"/>
              </a:rPr>
              <a:t>Burmeister</a:t>
            </a:r>
            <a:r>
              <a:rPr lang="en-IN" sz="1200" i="1" kern="1200" dirty="0">
                <a:solidFill>
                  <a:schemeClr val="tx1"/>
                </a:solidFill>
                <a:effectLst/>
                <a:latin typeface="+mn-lt"/>
                <a:ea typeface="+mn-ea"/>
                <a:cs typeface="+mn-cs"/>
              </a:rPr>
              <a:t> et al.</a:t>
            </a:r>
            <a:r>
              <a:rPr lang="en-IN" sz="1200" kern="1200" dirty="0">
                <a:solidFill>
                  <a:schemeClr val="tx1"/>
                </a:solidFill>
                <a:effectLst/>
                <a:latin typeface="+mn-lt"/>
                <a:ea typeface="+mn-ea"/>
                <a:cs typeface="+mn-cs"/>
              </a:rPr>
              <a:t>2019).</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5</a:t>
            </a:fld>
            <a:endParaRPr lang="en-IN"/>
          </a:p>
        </p:txBody>
      </p:sp>
    </p:spTree>
    <p:extLst>
      <p:ext uri="{BB962C8B-B14F-4D97-AF65-F5344CB8AC3E}">
        <p14:creationId xmlns:p14="http://schemas.microsoft.com/office/powerpoint/2010/main" val="3950933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productivity and quality of the organizations get compromised (</a:t>
            </a:r>
            <a:r>
              <a:rPr lang="en-IN" sz="1200" kern="1200" dirty="0" err="1">
                <a:solidFill>
                  <a:schemeClr val="tx1"/>
                </a:solidFill>
                <a:effectLst/>
                <a:latin typeface="+mn-lt"/>
                <a:ea typeface="+mn-ea"/>
                <a:cs typeface="+mn-cs"/>
              </a:rPr>
              <a:t>Utami</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Harini</a:t>
            </a:r>
            <a:r>
              <a:rPr lang="en-IN" sz="1200" kern="1200" dirty="0">
                <a:solidFill>
                  <a:schemeClr val="tx1"/>
                </a:solidFill>
                <a:effectLst/>
                <a:latin typeface="+mn-lt"/>
                <a:ea typeface="+mn-ea"/>
                <a:cs typeface="+mn-cs"/>
              </a:rPr>
              <a:t>, 2019). The value of the organization starts degrading which results in the loss of financial growth, proper maintenance of the infrastructure, and ultimate dissolution of the organization.</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6</a:t>
            </a:fld>
            <a:endParaRPr lang="en-IN"/>
          </a:p>
        </p:txBody>
      </p:sp>
    </p:spTree>
    <p:extLst>
      <p:ext uri="{BB962C8B-B14F-4D97-AF65-F5344CB8AC3E}">
        <p14:creationId xmlns:p14="http://schemas.microsoft.com/office/powerpoint/2010/main" val="4061059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lack to educate the staff from taking intent leave, affects the attitudinal </a:t>
            </a:r>
            <a:r>
              <a:rPr lang="en-IN" sz="1200" kern="1200" dirty="0" err="1">
                <a:solidFill>
                  <a:schemeClr val="tx1"/>
                </a:solidFill>
                <a:effectLst/>
                <a:latin typeface="+mn-lt"/>
                <a:ea typeface="+mn-ea"/>
                <a:cs typeface="+mn-cs"/>
              </a:rPr>
              <a:t>behavior</a:t>
            </a:r>
            <a:r>
              <a:rPr lang="en-IN" sz="1200" kern="1200" dirty="0">
                <a:solidFill>
                  <a:schemeClr val="tx1"/>
                </a:solidFill>
                <a:effectLst/>
                <a:latin typeface="+mn-lt"/>
                <a:ea typeface="+mn-ea"/>
                <a:cs typeface="+mn-cs"/>
              </a:rPr>
              <a:t> among the employees, resulting in a political upheaval within the official arena. The economic problem arises from lack of rewards and the social cause includes workplace abuse and safety.</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7</a:t>
            </a:fld>
            <a:endParaRPr lang="en-IN"/>
          </a:p>
        </p:txBody>
      </p:sp>
    </p:spTree>
    <p:extLst>
      <p:ext uri="{BB962C8B-B14F-4D97-AF65-F5344CB8AC3E}">
        <p14:creationId xmlns:p14="http://schemas.microsoft.com/office/powerpoint/2010/main" val="837308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Under this predilection, the services get stuck for the lack of human resources. Electronic reliance on the services would have been a blessing in the field of technological advancement. Such conditions can lead to loss of the presence of the staff. The management of the organizations needs to consider such arenas</a:t>
            </a:r>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8</a:t>
            </a:fld>
            <a:endParaRPr lang="en-IN"/>
          </a:p>
        </p:txBody>
      </p:sp>
    </p:spTree>
    <p:extLst>
      <p:ext uri="{BB962C8B-B14F-4D97-AF65-F5344CB8AC3E}">
        <p14:creationId xmlns:p14="http://schemas.microsoft.com/office/powerpoint/2010/main" val="921419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causes to analyse the complex problems include increased work pressure, improper working environment, and rise in family issues.</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effects that absenteeism reflects upon organizations reflect the cost-related problems, overload on workers, improper work management, quality work gets improvised.</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9</a:t>
            </a:fld>
            <a:endParaRPr lang="en-IN"/>
          </a:p>
        </p:txBody>
      </p:sp>
    </p:spTree>
    <p:extLst>
      <p:ext uri="{BB962C8B-B14F-4D97-AF65-F5344CB8AC3E}">
        <p14:creationId xmlns:p14="http://schemas.microsoft.com/office/powerpoint/2010/main" val="2453686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maintenance of a proper monitoring system supported with financial incentives and a technologically advanced attendance system proves beneficial to avoid absenteeism.</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10</a:t>
            </a:fld>
            <a:endParaRPr lang="en-IN"/>
          </a:p>
        </p:txBody>
      </p:sp>
    </p:spTree>
    <p:extLst>
      <p:ext uri="{BB962C8B-B14F-4D97-AF65-F5344CB8AC3E}">
        <p14:creationId xmlns:p14="http://schemas.microsoft.com/office/powerpoint/2010/main" val="814280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seems to be the most appropriate solution for any organization to achieve their goal by the dint of their workforce to maintain a proper approach to reduce absenteeism rate.</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11</a:t>
            </a:fld>
            <a:endParaRPr lang="en-IN"/>
          </a:p>
        </p:txBody>
      </p:sp>
    </p:spTree>
    <p:extLst>
      <p:ext uri="{BB962C8B-B14F-4D97-AF65-F5344CB8AC3E}">
        <p14:creationId xmlns:p14="http://schemas.microsoft.com/office/powerpoint/2010/main" val="4130971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To conclude, we can say that absenteeism is one of the major issues in any organization which has a direct influence upon the economic efficiency of the organization. A proper synagogue results in a smooth working culture. Hence, the ethical values and the morality boost up play a relevant part in reducing absenteeism.</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7FD5DBF1-6A52-4F29-80F0-EA479DB31CE7}" type="slidenum">
              <a:rPr lang="en-IN" smtClean="0"/>
              <a:t>12</a:t>
            </a:fld>
            <a:endParaRPr lang="en-IN"/>
          </a:p>
        </p:txBody>
      </p:sp>
    </p:spTree>
    <p:extLst>
      <p:ext uri="{BB962C8B-B14F-4D97-AF65-F5344CB8AC3E}">
        <p14:creationId xmlns:p14="http://schemas.microsoft.com/office/powerpoint/2010/main" val="3209544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632388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1780362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591328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279CB2-019A-401A-840F-EDF6835E40F2}" type="datetimeFigureOut">
              <a:rPr lang="en-IN" smtClean="0"/>
              <a:t>23-03-2022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14409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279CB2-019A-401A-840F-EDF6835E40F2}" type="datetimeFigureOut">
              <a:rPr lang="en-IN" smtClean="0"/>
              <a:t>23-03-2022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743325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4289408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418839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1738539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279CB2-019A-401A-840F-EDF6835E40F2}" type="datetimeFigureOut">
              <a:rPr lang="en-IN" smtClean="0"/>
              <a:t>23-03-2022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58700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279CB2-019A-401A-840F-EDF6835E40F2}" type="datetimeFigureOut">
              <a:rPr lang="en-IN" smtClean="0"/>
              <a:t>23-03-2022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887202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3426839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830636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302118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11803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2743427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38925694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279CB2-019A-401A-840F-EDF6835E40F2}" type="datetimeFigureOut">
              <a:rPr lang="en-IN" smtClean="0"/>
              <a:t>23-03-2022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323CFC-4C0E-447D-8E4B-F825C6EAD225}" type="slidenum">
              <a:rPr lang="en-IN" smtClean="0"/>
              <a:t>‹#›</a:t>
            </a:fld>
            <a:endParaRPr lang="en-IN"/>
          </a:p>
        </p:txBody>
      </p:sp>
    </p:spTree>
    <p:extLst>
      <p:ext uri="{BB962C8B-B14F-4D97-AF65-F5344CB8AC3E}">
        <p14:creationId xmlns:p14="http://schemas.microsoft.com/office/powerpoint/2010/main" val="1405587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F279CB2-019A-401A-840F-EDF6835E40F2}" type="datetimeFigureOut">
              <a:rPr lang="en-IN" smtClean="0"/>
              <a:t>23-03-2022</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E323CFC-4C0E-447D-8E4B-F825C6EAD225}" type="slidenum">
              <a:rPr lang="en-IN" smtClean="0"/>
              <a:t>‹#›</a:t>
            </a:fld>
            <a:endParaRPr lang="en-IN"/>
          </a:p>
        </p:txBody>
      </p:sp>
    </p:spTree>
    <p:extLst>
      <p:ext uri="{BB962C8B-B14F-4D97-AF65-F5344CB8AC3E}">
        <p14:creationId xmlns:p14="http://schemas.microsoft.com/office/powerpoint/2010/main" val="339059186"/>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D7C1-2898-4EE4-9392-7A60BE9096D7}"/>
              </a:ext>
            </a:extLst>
          </p:cNvPr>
          <p:cNvSpPr>
            <a:spLocks noGrp="1"/>
          </p:cNvSpPr>
          <p:nvPr>
            <p:ph type="title"/>
          </p:nvPr>
        </p:nvSpPr>
        <p:spPr>
          <a:xfrm>
            <a:off x="646111" y="452718"/>
            <a:ext cx="9404723" cy="4793586"/>
          </a:xfrm>
        </p:spPr>
        <p:txBody>
          <a:bodyPr/>
          <a:lstStyle/>
          <a:p>
            <a:r>
              <a:rPr lang="en-US" dirty="0"/>
              <a:t>Oana Mircea</a:t>
            </a:r>
            <a:br>
              <a:rPr lang="en-US" dirty="0"/>
            </a:br>
            <a:r>
              <a:rPr lang="en-US" dirty="0"/>
              <a:t>Student number: 2110747</a:t>
            </a:r>
            <a:br>
              <a:rPr lang="en-US" dirty="0"/>
            </a:br>
            <a:r>
              <a:rPr lang="en-US" dirty="0"/>
              <a:t>Lecturer: Chijioke Uba</a:t>
            </a:r>
            <a:br>
              <a:rPr lang="en-US" dirty="0"/>
            </a:br>
            <a:br>
              <a:rPr lang="en-US" dirty="0"/>
            </a:br>
            <a:r>
              <a:rPr lang="en-US" dirty="0"/>
              <a:t>Problem Solving and Decision Making – Staff Absenteeism</a:t>
            </a:r>
          </a:p>
        </p:txBody>
      </p:sp>
    </p:spTree>
    <p:extLst>
      <p:ext uri="{BB962C8B-B14F-4D97-AF65-F5344CB8AC3E}">
        <p14:creationId xmlns:p14="http://schemas.microsoft.com/office/powerpoint/2010/main" val="4239369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b="1" dirty="0"/>
              <a:t>PROBLEM SOLVING AND DECISION MAKING</a:t>
            </a:r>
            <a:endParaRPr lang="en-IN" dirty="0"/>
          </a:p>
        </p:txBody>
      </p:sp>
      <p:pic>
        <p:nvPicPr>
          <p:cNvPr id="5" name="Picture 4"/>
          <p:cNvPicPr>
            <a:picLocks noChangeAspect="1"/>
          </p:cNvPicPr>
          <p:nvPr/>
        </p:nvPicPr>
        <p:blipFill>
          <a:blip r:embed="rId2"/>
          <a:stretch>
            <a:fillRect/>
          </a:stretch>
        </p:blipFill>
        <p:spPr>
          <a:xfrm>
            <a:off x="2825150" y="2063689"/>
            <a:ext cx="6491377" cy="38195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955735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a:t>
            </a:r>
            <a:br>
              <a:rPr lang="en-IN" b="1" dirty="0"/>
            </a:br>
            <a:endParaRPr lang="en-IN" dirty="0"/>
          </a:p>
        </p:txBody>
      </p:sp>
      <p:sp>
        <p:nvSpPr>
          <p:cNvPr id="3" name="Content Placeholder 2"/>
          <p:cNvSpPr>
            <a:spLocks noGrp="1"/>
          </p:cNvSpPr>
          <p:nvPr>
            <p:ph idx="1"/>
          </p:nvPr>
        </p:nvSpPr>
        <p:spPr/>
        <p:txBody>
          <a:bodyPr/>
          <a:lstStyle/>
          <a:p>
            <a:pPr lvl="0"/>
            <a:r>
              <a:rPr lang="en-IN" dirty="0"/>
              <a:t>Absenteeism is one of the major factors in the process of gaining knowledge, innovation, and skills in achieving personal and professional goals</a:t>
            </a:r>
          </a:p>
          <a:p>
            <a:pPr lvl="0"/>
            <a:r>
              <a:rPr lang="en-IN" dirty="0"/>
              <a:t>Absenteeism amongst the nurses and staff forms a significant uneasiness which results in poor services in MCHT</a:t>
            </a:r>
          </a:p>
          <a:p>
            <a:pPr lvl="0"/>
            <a:r>
              <a:rPr lang="en-IN" dirty="0"/>
              <a:t>To reduce staff absenteeism MCHT has taken measures in this regard.</a:t>
            </a:r>
          </a:p>
          <a:p>
            <a:endParaRPr lang="en-IN" dirty="0"/>
          </a:p>
        </p:txBody>
      </p:sp>
    </p:spTree>
    <p:extLst>
      <p:ext uri="{BB962C8B-B14F-4D97-AF65-F5344CB8AC3E}">
        <p14:creationId xmlns:p14="http://schemas.microsoft.com/office/powerpoint/2010/main" val="29322173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Nature of the problem</a:t>
            </a:r>
          </a:p>
        </p:txBody>
      </p:sp>
      <p:sp>
        <p:nvSpPr>
          <p:cNvPr id="3" name="Content Placeholder 2"/>
          <p:cNvSpPr>
            <a:spLocks noGrp="1"/>
          </p:cNvSpPr>
          <p:nvPr>
            <p:ph idx="1"/>
          </p:nvPr>
        </p:nvSpPr>
        <p:spPr/>
        <p:txBody>
          <a:bodyPr/>
          <a:lstStyle/>
          <a:p>
            <a:pPr lvl="0"/>
            <a:r>
              <a:rPr lang="en-IN" dirty="0"/>
              <a:t>Staff absenteeism is an employee and management-oriented problem</a:t>
            </a:r>
          </a:p>
          <a:p>
            <a:pPr lvl="0"/>
            <a:r>
              <a:rPr lang="en-IN" dirty="0"/>
              <a:t>The nature of the problem is challenging and influential</a:t>
            </a:r>
          </a:p>
          <a:p>
            <a:pPr lvl="0"/>
            <a:r>
              <a:rPr lang="en-IN" dirty="0"/>
              <a:t>The high-risk factor includes a rise in conflicts among the staff members, an increase in sick leave as well as intent leaves leading to severe effects on the service quality (</a:t>
            </a:r>
            <a:r>
              <a:rPr lang="en-IN" dirty="0" err="1"/>
              <a:t>Mollazadeh</a:t>
            </a:r>
            <a:r>
              <a:rPr lang="en-IN" dirty="0"/>
              <a:t> </a:t>
            </a:r>
            <a:r>
              <a:rPr lang="en-IN" i="1" dirty="0"/>
              <a:t>et al</a:t>
            </a:r>
            <a:r>
              <a:rPr lang="en-IN" dirty="0"/>
              <a:t>. 2018).</a:t>
            </a:r>
          </a:p>
          <a:p>
            <a:endParaRPr lang="en-IN" dirty="0"/>
          </a:p>
        </p:txBody>
      </p:sp>
      <p:pic>
        <p:nvPicPr>
          <p:cNvPr id="4" name="Picture 3"/>
          <p:cNvPicPr>
            <a:picLocks noChangeAspect="1"/>
          </p:cNvPicPr>
          <p:nvPr/>
        </p:nvPicPr>
        <p:blipFill>
          <a:blip r:embed="rId3"/>
          <a:stretch>
            <a:fillRect/>
          </a:stretch>
        </p:blipFill>
        <p:spPr>
          <a:xfrm>
            <a:off x="3588589" y="4261448"/>
            <a:ext cx="3933645" cy="2260121"/>
          </a:xfrm>
          <a:prstGeom prst="rect">
            <a:avLst/>
          </a:prstGeom>
        </p:spPr>
      </p:pic>
    </p:spTree>
    <p:extLst>
      <p:ext uri="{BB962C8B-B14F-4D97-AF65-F5344CB8AC3E}">
        <p14:creationId xmlns:p14="http://schemas.microsoft.com/office/powerpoint/2010/main" val="31151611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Impact of the problem on employees</a:t>
            </a:r>
            <a:br>
              <a:rPr lang="en-IN" b="1" dirty="0"/>
            </a:br>
            <a:endParaRPr lang="en-IN" dirty="0"/>
          </a:p>
        </p:txBody>
      </p:sp>
      <p:sp>
        <p:nvSpPr>
          <p:cNvPr id="3" name="Content Placeholder 2"/>
          <p:cNvSpPr>
            <a:spLocks noGrp="1"/>
          </p:cNvSpPr>
          <p:nvPr>
            <p:ph idx="1"/>
          </p:nvPr>
        </p:nvSpPr>
        <p:spPr/>
        <p:txBody>
          <a:bodyPr/>
          <a:lstStyle/>
          <a:p>
            <a:pPr lvl="0"/>
            <a:r>
              <a:rPr lang="en-IN" dirty="0"/>
              <a:t>Staff absenteeism results in overtime, frustration which affects the service provided by the employees.</a:t>
            </a:r>
          </a:p>
          <a:p>
            <a:pPr lvl="0"/>
            <a:r>
              <a:rPr lang="en-IN" dirty="0"/>
              <a:t>A rise in the psychological problems among the limited staff members sometimes affects service users’ behavioural norms and misconduct with them.</a:t>
            </a:r>
          </a:p>
          <a:p>
            <a:pPr marL="0" indent="0">
              <a:buNone/>
            </a:pPr>
            <a:endParaRPr lang="en-IN" dirty="0"/>
          </a:p>
        </p:txBody>
      </p:sp>
      <p:pic>
        <p:nvPicPr>
          <p:cNvPr id="4" name="Picture 3"/>
          <p:cNvPicPr>
            <a:picLocks noChangeAspect="1"/>
          </p:cNvPicPr>
          <p:nvPr/>
        </p:nvPicPr>
        <p:blipFill>
          <a:blip r:embed="rId3"/>
          <a:stretch>
            <a:fillRect/>
          </a:stretch>
        </p:blipFill>
        <p:spPr>
          <a:xfrm>
            <a:off x="3960153" y="4001294"/>
            <a:ext cx="3857625" cy="24719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1792412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 </a:t>
            </a:r>
            <a:r>
              <a:rPr lang="en-IN" b="1" dirty="0"/>
              <a:t>Impact of the problem on organization</a:t>
            </a:r>
          </a:p>
        </p:txBody>
      </p:sp>
      <p:sp>
        <p:nvSpPr>
          <p:cNvPr id="3" name="Content Placeholder 2"/>
          <p:cNvSpPr>
            <a:spLocks noGrp="1"/>
          </p:cNvSpPr>
          <p:nvPr>
            <p:ph idx="1"/>
          </p:nvPr>
        </p:nvSpPr>
        <p:spPr/>
        <p:txBody>
          <a:bodyPr/>
          <a:lstStyle/>
          <a:p>
            <a:pPr lvl="0"/>
            <a:r>
              <a:rPr lang="en-IN" dirty="0"/>
              <a:t>Increasing the workload on other staff members results in compromising the patients’ health outcomes thus increasing the mortality rates (</a:t>
            </a:r>
            <a:r>
              <a:rPr lang="en-IN" dirty="0" err="1"/>
              <a:t>Qutub</a:t>
            </a:r>
            <a:r>
              <a:rPr lang="en-IN" i="1" dirty="0"/>
              <a:t> et al.</a:t>
            </a:r>
            <a:r>
              <a:rPr lang="en-IN" dirty="0"/>
              <a:t> 2018).</a:t>
            </a:r>
          </a:p>
          <a:p>
            <a:pPr lvl="0"/>
            <a:r>
              <a:rPr lang="en-IN" dirty="0"/>
              <a:t>Threatening the so built reputation of the organization leads the employees to leave their work. </a:t>
            </a:r>
          </a:p>
          <a:p>
            <a:pPr marL="0" indent="0">
              <a:buNone/>
            </a:pPr>
            <a:endParaRPr lang="en-IN" dirty="0"/>
          </a:p>
        </p:txBody>
      </p:sp>
    </p:spTree>
    <p:extLst>
      <p:ext uri="{BB962C8B-B14F-4D97-AF65-F5344CB8AC3E}">
        <p14:creationId xmlns:p14="http://schemas.microsoft.com/office/powerpoint/2010/main" val="35468024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 </a:t>
            </a:r>
            <a:r>
              <a:rPr lang="en-IN" b="1" dirty="0"/>
              <a:t>PESTLE analysis</a:t>
            </a:r>
          </a:p>
        </p:txBody>
      </p:sp>
      <p:sp>
        <p:nvSpPr>
          <p:cNvPr id="3" name="Content Placeholder 2"/>
          <p:cNvSpPr>
            <a:spLocks noGrp="1"/>
          </p:cNvSpPr>
          <p:nvPr>
            <p:ph idx="1"/>
          </p:nvPr>
        </p:nvSpPr>
        <p:spPr/>
        <p:txBody>
          <a:bodyPr/>
          <a:lstStyle/>
          <a:p>
            <a:pPr lvl="0"/>
            <a:r>
              <a:rPr lang="en-IN" dirty="0"/>
              <a:t>Political: Political reasons affecting the loss of employees and their absenteeism includes lack of proper governance on the part of the organization. </a:t>
            </a:r>
          </a:p>
          <a:p>
            <a:pPr lvl="0"/>
            <a:r>
              <a:rPr lang="en-IN" dirty="0"/>
              <a:t>Economical: Employees may absent themselves from going to work if their expectations in the workplace fail to get recognized either verbally or through monetary rewards.</a:t>
            </a:r>
          </a:p>
          <a:p>
            <a:pPr lvl="0"/>
            <a:r>
              <a:rPr lang="en-IN" dirty="0"/>
              <a:t>Social: The social reason for staff absenteeism includes lack of human resources, illness, and such others when accumulated together leads to a major issue that cannot be ignored. </a:t>
            </a:r>
          </a:p>
          <a:p>
            <a:pPr marL="0" indent="0">
              <a:buNone/>
            </a:pPr>
            <a:endParaRPr lang="en-IN" dirty="0"/>
          </a:p>
        </p:txBody>
      </p:sp>
    </p:spTree>
    <p:extLst>
      <p:ext uri="{BB962C8B-B14F-4D97-AF65-F5344CB8AC3E}">
        <p14:creationId xmlns:p14="http://schemas.microsoft.com/office/powerpoint/2010/main" val="1159481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Continue</a:t>
            </a:r>
          </a:p>
        </p:txBody>
      </p:sp>
      <p:sp>
        <p:nvSpPr>
          <p:cNvPr id="3" name="Content Placeholder 2"/>
          <p:cNvSpPr>
            <a:spLocks noGrp="1"/>
          </p:cNvSpPr>
          <p:nvPr>
            <p:ph idx="1"/>
          </p:nvPr>
        </p:nvSpPr>
        <p:spPr/>
        <p:txBody>
          <a:bodyPr/>
          <a:lstStyle/>
          <a:p>
            <a:pPr lvl="0"/>
            <a:r>
              <a:rPr lang="en-IN" dirty="0"/>
              <a:t>Technological: The lack of technological advancement in most of organizations results in the quality of the performance of the employees</a:t>
            </a:r>
          </a:p>
          <a:p>
            <a:pPr lvl="0"/>
            <a:r>
              <a:rPr lang="en-IN" dirty="0"/>
              <a:t>Legal: Absenteeism will be difficult to integrate with the system owned by the company (Soewito,2019). The lack of proper HR policy incorporates one of the main reasons for continuous absenteeism</a:t>
            </a:r>
          </a:p>
          <a:p>
            <a:r>
              <a:rPr lang="en-IN" dirty="0"/>
              <a:t>Environmental: Absenteeism regarding the environmental issues includes bad weather conditions, natural calamities which are beyond the human capacity to overcome</a:t>
            </a:r>
          </a:p>
        </p:txBody>
      </p:sp>
    </p:spTree>
    <p:extLst>
      <p:ext uri="{BB962C8B-B14F-4D97-AF65-F5344CB8AC3E}">
        <p14:creationId xmlns:p14="http://schemas.microsoft.com/office/powerpoint/2010/main" val="32985231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Cause-and-effect analysis of the complex problem</a:t>
            </a:r>
            <a:br>
              <a:rPr lang="en-IN" b="1" dirty="0"/>
            </a:br>
            <a:endParaRPr lang="en-IN" dirty="0"/>
          </a:p>
        </p:txBody>
      </p:sp>
      <p:sp>
        <p:nvSpPr>
          <p:cNvPr id="3" name="Content Placeholder 2"/>
          <p:cNvSpPr>
            <a:spLocks noGrp="1"/>
          </p:cNvSpPr>
          <p:nvPr>
            <p:ph idx="1"/>
          </p:nvPr>
        </p:nvSpPr>
        <p:spPr>
          <a:xfrm>
            <a:off x="838200" y="1825625"/>
            <a:ext cx="7086600" cy="4351338"/>
          </a:xfrm>
        </p:spPr>
        <p:txBody>
          <a:bodyPr>
            <a:normAutofit fontScale="92500" lnSpcReduction="20000"/>
          </a:bodyPr>
          <a:lstStyle/>
          <a:p>
            <a:r>
              <a:rPr lang="en-IN" sz="1600" b="1" dirty="0"/>
              <a:t>Causes</a:t>
            </a:r>
          </a:p>
          <a:p>
            <a:pPr lvl="0"/>
            <a:r>
              <a:rPr lang="en-IN" sz="1600" dirty="0"/>
              <a:t>Lack of regulatory mechanism</a:t>
            </a:r>
          </a:p>
          <a:p>
            <a:pPr lvl="0"/>
            <a:r>
              <a:rPr lang="en-IN" sz="1600" dirty="0"/>
              <a:t>Increased work pressure related stress is one of the emerging factors for absenteeism among the employees</a:t>
            </a:r>
          </a:p>
          <a:p>
            <a:pPr lvl="0"/>
            <a:r>
              <a:rPr lang="en-IN" sz="1600" dirty="0"/>
              <a:t>Family issues among the employees play a crucial role in absenteeism</a:t>
            </a:r>
          </a:p>
          <a:p>
            <a:pPr lvl="0"/>
            <a:r>
              <a:rPr lang="en-IN" sz="1600" dirty="0"/>
              <a:t>Improper working environmental conditions</a:t>
            </a:r>
          </a:p>
          <a:p>
            <a:r>
              <a:rPr lang="en-IN" sz="1600" b="1" dirty="0"/>
              <a:t>Effects</a:t>
            </a:r>
          </a:p>
          <a:p>
            <a:pPr lvl="0"/>
            <a:r>
              <a:rPr lang="en-IN" sz="1600" dirty="0"/>
              <a:t>The costs associated with dealing with absenteeism are significant when everything involved is taken into account (</a:t>
            </a:r>
            <a:r>
              <a:rPr lang="en-IN" sz="1600" dirty="0" err="1"/>
              <a:t>Kocakulah</a:t>
            </a:r>
            <a:r>
              <a:rPr lang="en-IN" sz="1600" i="1" dirty="0"/>
              <a:t> et al.</a:t>
            </a:r>
            <a:r>
              <a:rPr lang="en-IN" sz="1600" dirty="0"/>
              <a:t> 2016).</a:t>
            </a:r>
          </a:p>
          <a:p>
            <a:pPr lvl="0"/>
            <a:r>
              <a:rPr lang="en-IN" sz="1600" dirty="0"/>
              <a:t>Overload of the work pressure on limited employees results in the low service production</a:t>
            </a:r>
          </a:p>
          <a:p>
            <a:pPr lvl="0"/>
            <a:r>
              <a:rPr lang="en-IN" sz="1600" dirty="0"/>
              <a:t>Improper work management and distribution of the working system gets disturbed</a:t>
            </a:r>
          </a:p>
          <a:p>
            <a:r>
              <a:rPr lang="en-IN" sz="1600" dirty="0"/>
              <a:t>Quality of the services gets compromised due to insufficient staff members</a:t>
            </a:r>
          </a:p>
        </p:txBody>
      </p:sp>
      <p:pic>
        <p:nvPicPr>
          <p:cNvPr id="4" name="Picture 3"/>
          <p:cNvPicPr>
            <a:picLocks noChangeAspect="1"/>
          </p:cNvPicPr>
          <p:nvPr/>
        </p:nvPicPr>
        <p:blipFill>
          <a:blip r:embed="rId3"/>
          <a:stretch>
            <a:fillRect/>
          </a:stretch>
        </p:blipFill>
        <p:spPr>
          <a:xfrm>
            <a:off x="8177841" y="1825625"/>
            <a:ext cx="3783222" cy="4381500"/>
          </a:xfrm>
          <a:prstGeom prst="rect">
            <a:avLst/>
          </a:prstGeom>
        </p:spPr>
      </p:pic>
    </p:spTree>
    <p:extLst>
      <p:ext uri="{BB962C8B-B14F-4D97-AF65-F5344CB8AC3E}">
        <p14:creationId xmlns:p14="http://schemas.microsoft.com/office/powerpoint/2010/main" val="24130222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Evaluation of alternative solutions to work-related stress</a:t>
            </a:r>
            <a:br>
              <a:rPr lang="en-IN" b="1" dirty="0"/>
            </a:br>
            <a:endParaRPr lang="en-IN" dirty="0"/>
          </a:p>
        </p:txBody>
      </p:sp>
      <p:sp>
        <p:nvSpPr>
          <p:cNvPr id="3" name="Content Placeholder 2"/>
          <p:cNvSpPr>
            <a:spLocks noGrp="1"/>
          </p:cNvSpPr>
          <p:nvPr>
            <p:ph idx="1"/>
          </p:nvPr>
        </p:nvSpPr>
        <p:spPr/>
        <p:txBody>
          <a:bodyPr/>
          <a:lstStyle/>
          <a:p>
            <a:pPr lvl="0"/>
            <a:r>
              <a:rPr lang="en-IN" dirty="0"/>
              <a:t>Proper monitoring of employee sickness, absence records (Cdn2.hubspot.net, 2022)</a:t>
            </a:r>
          </a:p>
          <a:p>
            <a:pPr lvl="0"/>
            <a:r>
              <a:rPr lang="en-IN" dirty="0"/>
              <a:t>Introducing a financial incentive and improved work environment to motivate the employees to lower their absent rate</a:t>
            </a:r>
          </a:p>
          <a:p>
            <a:pPr lvl="0"/>
            <a:r>
              <a:rPr lang="en-IN" dirty="0"/>
              <a:t>Applying new automated Time &amp; Attendance System</a:t>
            </a:r>
          </a:p>
          <a:p>
            <a:pPr marL="0" indent="0">
              <a:buNone/>
            </a:pPr>
            <a:endParaRPr lang="en-IN" dirty="0"/>
          </a:p>
        </p:txBody>
      </p:sp>
      <p:pic>
        <p:nvPicPr>
          <p:cNvPr id="4" name="Picture 3"/>
          <p:cNvPicPr>
            <a:picLocks noChangeAspect="1"/>
          </p:cNvPicPr>
          <p:nvPr/>
        </p:nvPicPr>
        <p:blipFill>
          <a:blip r:embed="rId3"/>
          <a:stretch>
            <a:fillRect/>
          </a:stretch>
        </p:blipFill>
        <p:spPr>
          <a:xfrm>
            <a:off x="3174522" y="4088922"/>
            <a:ext cx="5124090" cy="2587924"/>
          </a:xfrm>
          <a:prstGeom prst="rect">
            <a:avLst/>
          </a:prstGeom>
        </p:spPr>
      </p:pic>
    </p:spTree>
    <p:extLst>
      <p:ext uri="{BB962C8B-B14F-4D97-AF65-F5344CB8AC3E}">
        <p14:creationId xmlns:p14="http://schemas.microsoft.com/office/powerpoint/2010/main" val="25975259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A most appropriate solution</a:t>
            </a:r>
          </a:p>
        </p:txBody>
      </p:sp>
      <p:sp>
        <p:nvSpPr>
          <p:cNvPr id="3" name="Content Placeholder 2"/>
          <p:cNvSpPr>
            <a:spLocks noGrp="1"/>
          </p:cNvSpPr>
          <p:nvPr>
            <p:ph idx="1"/>
          </p:nvPr>
        </p:nvSpPr>
        <p:spPr/>
        <p:txBody>
          <a:bodyPr/>
          <a:lstStyle/>
          <a:p>
            <a:pPr lvl="0"/>
            <a:r>
              <a:rPr lang="en-IN" dirty="0"/>
              <a:t>Introducing a financial incentive and improved work environment to motivate the employees to lower their absent rate</a:t>
            </a:r>
          </a:p>
          <a:p>
            <a:pPr marL="0" indent="0">
              <a:buNone/>
            </a:pPr>
            <a:endParaRPr lang="en-IN" dirty="0"/>
          </a:p>
        </p:txBody>
      </p:sp>
      <p:pic>
        <p:nvPicPr>
          <p:cNvPr id="4" name="Picture 3"/>
          <p:cNvPicPr>
            <a:picLocks noChangeAspect="1"/>
          </p:cNvPicPr>
          <p:nvPr/>
        </p:nvPicPr>
        <p:blipFill>
          <a:blip r:embed="rId3"/>
          <a:stretch>
            <a:fillRect/>
          </a:stretch>
        </p:blipFill>
        <p:spPr>
          <a:xfrm>
            <a:off x="3053752" y="3519578"/>
            <a:ext cx="5434640" cy="2657386"/>
          </a:xfrm>
          <a:prstGeom prst="rect">
            <a:avLst/>
          </a:prstGeom>
        </p:spPr>
      </p:pic>
    </p:spTree>
    <p:extLst>
      <p:ext uri="{BB962C8B-B14F-4D97-AF65-F5344CB8AC3E}">
        <p14:creationId xmlns:p14="http://schemas.microsoft.com/office/powerpoint/2010/main" val="7658869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br>
              <a:rPr lang="en-IN" b="1" dirty="0"/>
            </a:br>
            <a:endParaRPr lang="en-IN" b="1" dirty="0"/>
          </a:p>
        </p:txBody>
      </p:sp>
      <p:sp>
        <p:nvSpPr>
          <p:cNvPr id="3" name="Content Placeholder 2"/>
          <p:cNvSpPr>
            <a:spLocks noGrp="1"/>
          </p:cNvSpPr>
          <p:nvPr>
            <p:ph idx="1"/>
          </p:nvPr>
        </p:nvSpPr>
        <p:spPr/>
        <p:txBody>
          <a:bodyPr/>
          <a:lstStyle/>
          <a:p>
            <a:pPr lvl="0"/>
            <a:r>
              <a:rPr lang="en-IN" dirty="0"/>
              <a:t>The study has evaluated the problems of staff absenteeism with the help of several models </a:t>
            </a:r>
          </a:p>
          <a:p>
            <a:pPr lvl="0"/>
            <a:r>
              <a:rPr lang="en-IN" dirty="0"/>
              <a:t>Along with this concentrate, solution has been recommended </a:t>
            </a:r>
          </a:p>
          <a:p>
            <a:endParaRPr lang="en-IN" dirty="0"/>
          </a:p>
        </p:txBody>
      </p:sp>
    </p:spTree>
    <p:extLst>
      <p:ext uri="{BB962C8B-B14F-4D97-AF65-F5344CB8AC3E}">
        <p14:creationId xmlns:p14="http://schemas.microsoft.com/office/powerpoint/2010/main" val="8381533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IN" b="1" dirty="0"/>
          </a:p>
        </p:txBody>
      </p:sp>
      <p:sp>
        <p:nvSpPr>
          <p:cNvPr id="3" name="Content Placeholder 2"/>
          <p:cNvSpPr>
            <a:spLocks noGrp="1"/>
          </p:cNvSpPr>
          <p:nvPr>
            <p:ph idx="1"/>
          </p:nvPr>
        </p:nvSpPr>
        <p:spPr/>
        <p:txBody>
          <a:bodyPr>
            <a:normAutofit fontScale="55000" lnSpcReduction="20000"/>
          </a:bodyPr>
          <a:lstStyle/>
          <a:p>
            <a:r>
              <a:rPr lang="en-IN" dirty="0" err="1"/>
              <a:t>Burmeister</a:t>
            </a:r>
            <a:r>
              <a:rPr lang="en-IN" dirty="0"/>
              <a:t>, E.A., </a:t>
            </a:r>
            <a:r>
              <a:rPr lang="en-IN" dirty="0" err="1"/>
              <a:t>Kalisch</a:t>
            </a:r>
            <a:r>
              <a:rPr lang="en-IN" dirty="0"/>
              <a:t>, B.J., </a:t>
            </a:r>
            <a:r>
              <a:rPr lang="en-IN" dirty="0" err="1"/>
              <a:t>Xie</a:t>
            </a:r>
            <a:r>
              <a:rPr lang="en-IN" dirty="0"/>
              <a:t>, B., </a:t>
            </a:r>
            <a:r>
              <a:rPr lang="en-IN" dirty="0" err="1"/>
              <a:t>Doumit</a:t>
            </a:r>
            <a:r>
              <a:rPr lang="en-IN" dirty="0"/>
              <a:t>, M.A., Lee, E., </a:t>
            </a:r>
            <a:r>
              <a:rPr lang="en-IN" dirty="0" err="1"/>
              <a:t>Ferraresion</a:t>
            </a:r>
            <a:r>
              <a:rPr lang="en-IN" dirty="0"/>
              <a:t>, A., </a:t>
            </a:r>
            <a:r>
              <a:rPr lang="en-IN" dirty="0" err="1"/>
              <a:t>Terzioglu</a:t>
            </a:r>
            <a:r>
              <a:rPr lang="en-IN" dirty="0"/>
              <a:t>, F. and </a:t>
            </a:r>
            <a:r>
              <a:rPr lang="en-IN" dirty="0" err="1"/>
              <a:t>Bragadóttir</a:t>
            </a:r>
            <a:r>
              <a:rPr lang="en-IN" dirty="0"/>
              <a:t>, H., 2019. Determinants of nurse absenteeism and intent to leave: An international study. </a:t>
            </a:r>
            <a:r>
              <a:rPr lang="en-IN" i="1" dirty="0"/>
              <a:t>Journal of nursing management</a:t>
            </a:r>
            <a:r>
              <a:rPr lang="en-IN" dirty="0"/>
              <a:t>, </a:t>
            </a:r>
            <a:r>
              <a:rPr lang="en-IN" i="1" dirty="0"/>
              <a:t>27</a:t>
            </a:r>
            <a:r>
              <a:rPr lang="en-IN" dirty="0"/>
              <a:t>(1), pp.143-153.</a:t>
            </a:r>
            <a:endParaRPr lang="en-IN" b="0" dirty="0">
              <a:effectLst/>
            </a:endParaRPr>
          </a:p>
          <a:p>
            <a:r>
              <a:rPr lang="en-IN" dirty="0" err="1"/>
              <a:t>Qutub</a:t>
            </a:r>
            <a:r>
              <a:rPr lang="en-IN" dirty="0"/>
              <a:t>, M.F., </a:t>
            </a:r>
            <a:r>
              <a:rPr lang="en-IN" dirty="0" err="1"/>
              <a:t>Azahrani</a:t>
            </a:r>
            <a:r>
              <a:rPr lang="en-IN" dirty="0"/>
              <a:t>, A.A., </a:t>
            </a:r>
            <a:r>
              <a:rPr lang="en-IN" dirty="0" err="1"/>
              <a:t>Bafail</a:t>
            </a:r>
            <a:r>
              <a:rPr lang="en-IN" dirty="0"/>
              <a:t>, M.A., </a:t>
            </a:r>
            <a:r>
              <a:rPr lang="en-IN" dirty="0" err="1"/>
              <a:t>Alomari</a:t>
            </a:r>
            <a:r>
              <a:rPr lang="en-IN" dirty="0"/>
              <a:t>, A.S., </a:t>
            </a:r>
            <a:r>
              <a:rPr lang="en-IN" dirty="0" err="1"/>
              <a:t>Abuznadah</a:t>
            </a:r>
            <a:r>
              <a:rPr lang="en-IN" dirty="0"/>
              <a:t>, W.T., </a:t>
            </a:r>
            <a:r>
              <a:rPr lang="en-IN" dirty="0" err="1"/>
              <a:t>Alsaywid</a:t>
            </a:r>
            <a:r>
              <a:rPr lang="en-IN" dirty="0"/>
              <a:t>, B.S.A., </a:t>
            </a:r>
            <a:r>
              <a:rPr lang="en-IN" dirty="0" err="1"/>
              <a:t>Munshi</a:t>
            </a:r>
            <a:r>
              <a:rPr lang="en-IN" dirty="0"/>
              <a:t>, F.M. and </a:t>
            </a:r>
            <a:r>
              <a:rPr lang="en-IN" dirty="0" err="1"/>
              <a:t>Alsaywid</a:t>
            </a:r>
            <a:r>
              <a:rPr lang="en-IN" dirty="0"/>
              <a:t>, B.S., 2018. Absenteeism among Saudi medical students. </a:t>
            </a:r>
            <a:r>
              <a:rPr lang="en-IN" i="1" dirty="0"/>
              <a:t>The Egyptian Journal of Hospital Medicine</a:t>
            </a:r>
            <a:r>
              <a:rPr lang="en-IN" dirty="0"/>
              <a:t>, </a:t>
            </a:r>
            <a:r>
              <a:rPr lang="en-IN" i="1" dirty="0"/>
              <a:t>70</a:t>
            </a:r>
            <a:r>
              <a:rPr lang="en-IN" dirty="0"/>
              <a:t>(8), pp.1248-1253.</a:t>
            </a:r>
            <a:endParaRPr lang="en-IN" b="0" dirty="0">
              <a:effectLst/>
            </a:endParaRPr>
          </a:p>
          <a:p>
            <a:r>
              <a:rPr lang="en-IN" dirty="0" err="1"/>
              <a:t>Mollazadeh</a:t>
            </a:r>
            <a:r>
              <a:rPr lang="en-IN" dirty="0"/>
              <a:t>, M., </a:t>
            </a:r>
            <a:r>
              <a:rPr lang="en-IN" dirty="0" err="1"/>
              <a:t>Saraei</a:t>
            </a:r>
            <a:r>
              <a:rPr lang="en-IN" dirty="0"/>
              <a:t>, M., </a:t>
            </a:r>
            <a:r>
              <a:rPr lang="en-IN" dirty="0" err="1"/>
              <a:t>Mehrdad</a:t>
            </a:r>
            <a:r>
              <a:rPr lang="en-IN" dirty="0"/>
              <a:t>, R. and Izadi, N., 2018. Sickness absenteeism of healthcare workers in a teaching hospital. </a:t>
            </a:r>
            <a:r>
              <a:rPr lang="en-IN" i="1" dirty="0"/>
              <a:t>Hospital Practices and Research</a:t>
            </a:r>
            <a:r>
              <a:rPr lang="en-IN" dirty="0"/>
              <a:t>, </a:t>
            </a:r>
            <a:r>
              <a:rPr lang="en-IN" i="1" dirty="0"/>
              <a:t>3</a:t>
            </a:r>
            <a:r>
              <a:rPr lang="en-IN" dirty="0"/>
              <a:t>(1), pp.6-10.</a:t>
            </a:r>
            <a:endParaRPr lang="en-IN" b="0" dirty="0">
              <a:effectLst/>
            </a:endParaRPr>
          </a:p>
          <a:p>
            <a:r>
              <a:rPr lang="en-IN" dirty="0" err="1"/>
              <a:t>Utami</a:t>
            </a:r>
            <a:r>
              <a:rPr lang="en-IN" dirty="0"/>
              <a:t>, P.P. and </a:t>
            </a:r>
            <a:r>
              <a:rPr lang="en-IN" dirty="0" err="1"/>
              <a:t>Harini</a:t>
            </a:r>
            <a:r>
              <a:rPr lang="en-IN" dirty="0"/>
              <a:t>, H., 2019. The effect of job satisfaction and absenteeism on teacher work productivity. </a:t>
            </a:r>
            <a:r>
              <a:rPr lang="en-IN" i="1" dirty="0"/>
              <a:t>Multicultural Education</a:t>
            </a:r>
            <a:r>
              <a:rPr lang="en-IN" dirty="0"/>
              <a:t>, </a:t>
            </a:r>
            <a:r>
              <a:rPr lang="en-IN" i="1" dirty="0"/>
              <a:t>5</a:t>
            </a:r>
            <a:r>
              <a:rPr lang="en-IN" dirty="0"/>
              <a:t>(1), pp.99-108.</a:t>
            </a:r>
            <a:endParaRPr lang="en-IN" b="0" dirty="0">
              <a:effectLst/>
            </a:endParaRPr>
          </a:p>
          <a:p>
            <a:r>
              <a:rPr lang="en-IN" dirty="0" err="1"/>
              <a:t>Soewito</a:t>
            </a:r>
            <a:r>
              <a:rPr lang="en-IN" dirty="0"/>
              <a:t>, B., </a:t>
            </a:r>
            <a:r>
              <a:rPr lang="en-IN" dirty="0" err="1"/>
              <a:t>Gunawan</a:t>
            </a:r>
            <a:r>
              <a:rPr lang="en-IN" dirty="0"/>
              <a:t>, F.E. and </a:t>
            </a:r>
            <a:r>
              <a:rPr lang="en-IN" dirty="0" err="1"/>
              <a:t>Rusli</a:t>
            </a:r>
            <a:r>
              <a:rPr lang="en-IN" dirty="0"/>
              <a:t>, I.P., 2019. The use of android smart phones as a tool for absences. </a:t>
            </a:r>
            <a:r>
              <a:rPr lang="en-IN" i="1" dirty="0"/>
              <a:t>Procedia Computer Science</a:t>
            </a:r>
            <a:r>
              <a:rPr lang="en-IN" dirty="0"/>
              <a:t>, </a:t>
            </a:r>
            <a:r>
              <a:rPr lang="en-IN" i="1" dirty="0"/>
              <a:t>157</a:t>
            </a:r>
            <a:r>
              <a:rPr lang="en-IN" dirty="0"/>
              <a:t>, pp.238-246.</a:t>
            </a:r>
            <a:endParaRPr lang="en-IN" b="0" dirty="0">
              <a:effectLst/>
            </a:endParaRPr>
          </a:p>
          <a:p>
            <a:r>
              <a:rPr lang="en-IN" dirty="0" err="1"/>
              <a:t>Kocakulah</a:t>
            </a:r>
            <a:r>
              <a:rPr lang="en-IN" dirty="0"/>
              <a:t>, M.C., Kelley, A.G., Mitchell, K.M. and </a:t>
            </a:r>
            <a:r>
              <a:rPr lang="en-IN" dirty="0" err="1"/>
              <a:t>Ruggieri</a:t>
            </a:r>
            <a:r>
              <a:rPr lang="en-IN" dirty="0"/>
              <a:t>, M.P., 2016. Absenteeism problems and costs: causes, effects and cures. </a:t>
            </a:r>
            <a:r>
              <a:rPr lang="en-IN" i="1" dirty="0"/>
              <a:t>International Business &amp; Economics Research Journal (IBER)</a:t>
            </a:r>
            <a:r>
              <a:rPr lang="en-IN" dirty="0"/>
              <a:t>, </a:t>
            </a:r>
            <a:r>
              <a:rPr lang="en-IN" i="1" dirty="0"/>
              <a:t>15</a:t>
            </a:r>
            <a:r>
              <a:rPr lang="en-IN" dirty="0"/>
              <a:t>(3), pp.89-96.</a:t>
            </a:r>
            <a:endParaRPr lang="en-IN" b="0" dirty="0">
              <a:effectLst/>
            </a:endParaRPr>
          </a:p>
          <a:p>
            <a:r>
              <a:rPr lang="en-IN" dirty="0"/>
              <a:t>Cdn2.hubspot.net. 2022. </a:t>
            </a:r>
            <a:r>
              <a:rPr lang="en-IN" i="1" dirty="0"/>
              <a:t>https://cdn2.hubspot.net/hub/58253/file-60062794-pdf/docs/how_to_reduce_absenteeism_in_your_organisation.pdf</a:t>
            </a:r>
            <a:r>
              <a:rPr lang="en-IN" dirty="0"/>
              <a:t>. [online] Available at: &lt;https://cdn2.hubspot.net/hub/58253/file-60062794-pdf/docs/how_to_reduce_absenteeism_in_your_organisation.pdf&gt; [Accessed 1 March 2022].</a:t>
            </a:r>
            <a:endParaRPr lang="en-IN" b="0" dirty="0">
              <a:effectLst/>
            </a:endParaRPr>
          </a:p>
          <a:p>
            <a:r>
              <a:rPr lang="en-IN" dirty="0" err="1"/>
              <a:t>Goecke</a:t>
            </a:r>
            <a:r>
              <a:rPr lang="en-IN" dirty="0"/>
              <a:t>, T.F.E. and </a:t>
            </a:r>
            <a:r>
              <a:rPr lang="en-IN" dirty="0" err="1"/>
              <a:t>Kunze</a:t>
            </a:r>
            <a:r>
              <a:rPr lang="en-IN" dirty="0"/>
              <a:t>, F., 2018. The contextual role of subjective age in the chronological age/absenteeism relationship in blue and white collar teams. </a:t>
            </a:r>
            <a:r>
              <a:rPr lang="en-IN" i="1" dirty="0"/>
              <a:t>European Journal of Work and Organizational Psychology</a:t>
            </a:r>
            <a:r>
              <a:rPr lang="en-IN" dirty="0"/>
              <a:t>, </a:t>
            </a:r>
            <a:r>
              <a:rPr lang="en-IN" i="1" dirty="0"/>
              <a:t>27</a:t>
            </a:r>
            <a:r>
              <a:rPr lang="en-IN" dirty="0"/>
              <a:t>(4), pp.520-534.</a:t>
            </a:r>
          </a:p>
        </p:txBody>
      </p:sp>
    </p:spTree>
    <p:extLst>
      <p:ext uri="{BB962C8B-B14F-4D97-AF65-F5344CB8AC3E}">
        <p14:creationId xmlns:p14="http://schemas.microsoft.com/office/powerpoint/2010/main" val="30851161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184252" y="1357745"/>
            <a:ext cx="9836547" cy="421178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4199253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34</TotalTime>
  <Words>1349</Words>
  <Application>Microsoft Office PowerPoint</Application>
  <PresentationFormat>Widescreen</PresentationFormat>
  <Paragraphs>74</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Oana Mircea Student number: 2110747 Lecturer: Chijioke Uba  Problem Solving and Decision Making – Staff Absenteeism</vt:lpstr>
      <vt:lpstr>PROBLEM SOLVING AND DECISION MAKING</vt:lpstr>
      <vt:lpstr>Introduction </vt:lpstr>
      <vt:lpstr>Nature of the problem</vt:lpstr>
      <vt:lpstr>Impact of the problem on employees </vt:lpstr>
      <vt:lpstr> Impact of the problem on organization</vt:lpstr>
      <vt:lpstr> PESTLE analysis</vt:lpstr>
      <vt:lpstr>Continue</vt:lpstr>
      <vt:lpstr>Cause-and-effect analysis of the complex problem </vt:lpstr>
      <vt:lpstr>Evaluation of alternative solutions to work-related stress </vt:lpstr>
      <vt:lpstr>A most appropriate solution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AlsolTech</dc:creator>
  <cp:lastModifiedBy>AlsolTech</cp:lastModifiedBy>
  <cp:revision>47</cp:revision>
  <dcterms:created xsi:type="dcterms:W3CDTF">2022-03-01T11:00:30Z</dcterms:created>
  <dcterms:modified xsi:type="dcterms:W3CDTF">2022-03-23T15:45:18Z</dcterms:modified>
</cp:coreProperties>
</file>