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2"/>
  </p:sldMasterIdLst>
  <p:sldIdLst>
    <p:sldId id="263" r:id="rId3"/>
    <p:sldId id="256" r:id="rId4"/>
    <p:sldId id="267" r:id="rId5"/>
    <p:sldId id="264" r:id="rId6"/>
    <p:sldId id="265" r:id="rId7"/>
    <p:sldId id="269" r:id="rId8"/>
    <p:sldId id="268" r:id="rId9"/>
    <p:sldId id="270" r:id="rId10"/>
    <p:sldId id="271" r:id="rId11"/>
    <p:sldId id="272" r:id="rId12"/>
    <p:sldId id="273" r:id="rId13"/>
    <p:sldId id="274" r:id="rId14"/>
    <p:sldId id="276" r:id="rId15"/>
    <p:sldId id="282" r:id="rId16"/>
    <p:sldId id="283" r:id="rId17"/>
    <p:sldId id="266" r:id="rId18"/>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74" d="100"/>
          <a:sy n="74" d="100"/>
        </p:scale>
        <p:origin x="1290"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391969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2723808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55593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smtClean="0"/>
              <a:t>Haga clic para modificar el estilo de título del patrón</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86258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4288286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3089539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2789503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4197286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s-ES" smtClean="0"/>
              <a:t>Haga clic para modificar el estilo de título del patrón</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a:xfrm>
            <a:off x="533400" y="6172200"/>
            <a:ext cx="5811724" cy="365125"/>
          </a:xfrm>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210494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s-ES" smtClean="0"/>
              <a:t>Haga clic para modificar el estilo de título del patrón</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49224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3328729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smtClean="0"/>
              <a:t>Haga clic para modificar el estilo de texto del patrón</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74577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351555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s-ES" smtClean="0"/>
              <a:t>Haga clic para modificar el estilo de texto del patrón</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583681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s-ES" smtClean="0"/>
              <a:t>Haga clic para modificar el estilo de texto del patrón</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872173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607756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379884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000">
              <a:schemeClr val="bg2">
                <a:tint val="97000"/>
                <a:hueMod val="92000"/>
                <a:satMod val="169000"/>
                <a:lumMod val="164000"/>
              </a:schemeClr>
            </a:gs>
            <a:gs pos="100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5D15040-BA7C-41DF-8454-1D2E03454EAE}" type="datetimeFigureOut">
              <a:rPr lang="es-ES" smtClean="0"/>
              <a:pPr/>
              <a:t>21/02/2020</a:t>
            </a:fld>
            <a:endParaRPr lang="es-E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s-E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3247436A-511F-4337-97E7-6273DEE15F0E}" type="slidenum">
              <a:rPr lang="es-ES" smtClean="0"/>
              <a:pPr/>
              <a:t>‹Nº›</a:t>
            </a:fld>
            <a:endParaRPr lang="es-ES"/>
          </a:p>
        </p:txBody>
      </p:sp>
    </p:spTree>
    <p:extLst>
      <p:ext uri="{BB962C8B-B14F-4D97-AF65-F5344CB8AC3E}">
        <p14:creationId xmlns:p14="http://schemas.microsoft.com/office/powerpoint/2010/main" val="161117614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fif"/><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pluginfile.php/312748/mod_resource/content/1/The%20Father%20of%20Guestology%20-%20An%20Interview%20with%20Bruce%20Laval.pdf" TargetMode="External"/><Relationship Id="rId2" Type="http://schemas.openxmlformats.org/officeDocument/2006/relationships/hyperlink" Target="http://www.malmaison.com/" TargetMode="External"/><Relationship Id="rId1" Type="http://schemas.openxmlformats.org/officeDocument/2006/relationships/slideLayout" Target="../slideLayouts/slideLayout1.xml"/><Relationship Id="rId4" Type="http://schemas.openxmlformats.org/officeDocument/2006/relationships/hyperlink" Target="http://assignmenthub.blogspot.com/2016/10/assignment-on-marketing-strategy-of.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533400" y="332656"/>
            <a:ext cx="7855024" cy="1440160"/>
          </a:xfrm>
        </p:spPr>
        <p:txBody>
          <a:bodyPr>
            <a:normAutofit/>
          </a:bodyPr>
          <a:lstStyle/>
          <a:p>
            <a:pPr algn="ctr"/>
            <a:r>
              <a:rPr lang="es-ES" sz="3200" dirty="0" smtClean="0">
                <a:effectLst>
                  <a:outerShdw blurRad="38100" dist="38100" dir="2700000" algn="tl">
                    <a:srgbClr val="000000">
                      <a:alpha val="43137"/>
                    </a:srgbClr>
                  </a:outerShdw>
                </a:effectLst>
              </a:rPr>
              <a:t>Title: </a:t>
            </a:r>
            <a:r>
              <a:rPr lang="es-ES" sz="3200" dirty="0" err="1" smtClean="0">
                <a:effectLst>
                  <a:outerShdw blurRad="38100" dist="38100" dir="2700000" algn="tl">
                    <a:srgbClr val="000000">
                      <a:alpha val="43137"/>
                    </a:srgbClr>
                  </a:outerShdw>
                </a:effectLst>
              </a:rPr>
              <a:t>an</a:t>
            </a:r>
            <a:r>
              <a:rPr lang="es-ES" sz="3200" dirty="0" smtClean="0">
                <a:effectLst>
                  <a:outerShdw blurRad="38100" dist="38100" dir="2700000" algn="tl">
                    <a:srgbClr val="000000">
                      <a:alpha val="43137"/>
                    </a:srgbClr>
                  </a:outerShdw>
                </a:effectLst>
              </a:rPr>
              <a:t> </a:t>
            </a:r>
            <a:r>
              <a:rPr lang="es-ES" sz="3200" dirty="0" err="1" smtClean="0">
                <a:effectLst>
                  <a:outerShdw blurRad="38100" dist="38100" dir="2700000" algn="tl">
                    <a:srgbClr val="000000">
                      <a:alpha val="43137"/>
                    </a:srgbClr>
                  </a:outerShdw>
                </a:effectLst>
              </a:rPr>
              <a:t>appraisal</a:t>
            </a:r>
            <a:r>
              <a:rPr lang="es-ES" sz="3200" dirty="0" smtClean="0">
                <a:effectLst>
                  <a:outerShdw blurRad="38100" dist="38100" dir="2700000" algn="tl">
                    <a:srgbClr val="000000">
                      <a:alpha val="43137"/>
                    </a:srgbClr>
                  </a:outerShdw>
                </a:effectLst>
              </a:rPr>
              <a:t> of a </a:t>
            </a:r>
            <a:r>
              <a:rPr lang="es-ES" sz="3200" dirty="0" err="1" smtClean="0">
                <a:effectLst>
                  <a:outerShdw blurRad="38100" dist="38100" dir="2700000" algn="tl">
                    <a:srgbClr val="000000">
                      <a:alpha val="43137"/>
                    </a:srgbClr>
                  </a:outerShdw>
                </a:effectLst>
              </a:rPr>
              <a:t>guest</a:t>
            </a:r>
            <a:r>
              <a:rPr lang="es-ES" sz="3200" dirty="0" smtClean="0">
                <a:effectLst>
                  <a:outerShdw blurRad="38100" dist="38100" dir="2700000" algn="tl">
                    <a:srgbClr val="000000">
                      <a:alpha val="43137"/>
                    </a:srgbClr>
                  </a:outerShdw>
                </a:effectLst>
              </a:rPr>
              <a:t> </a:t>
            </a:r>
            <a:r>
              <a:rPr lang="es-ES" sz="3200" dirty="0" err="1" smtClean="0">
                <a:effectLst>
                  <a:outerShdw blurRad="38100" dist="38100" dir="2700000" algn="tl">
                    <a:srgbClr val="000000">
                      <a:alpha val="43137"/>
                    </a:srgbClr>
                  </a:outerShdw>
                </a:effectLst>
              </a:rPr>
              <a:t>service</a:t>
            </a:r>
            <a:r>
              <a:rPr lang="es-ES" sz="3200" dirty="0" smtClean="0">
                <a:effectLst>
                  <a:outerShdw blurRad="38100" dist="38100" dir="2700000" algn="tl">
                    <a:srgbClr val="000000">
                      <a:alpha val="43137"/>
                    </a:srgbClr>
                  </a:outerShdw>
                </a:effectLst>
              </a:rPr>
              <a:t> </a:t>
            </a:r>
            <a:r>
              <a:rPr lang="es-ES" sz="3200" dirty="0" err="1" smtClean="0">
                <a:effectLst>
                  <a:outerShdw blurRad="38100" dist="38100" dir="2700000" algn="tl">
                    <a:srgbClr val="000000">
                      <a:alpha val="43137"/>
                    </a:srgbClr>
                  </a:outerShdw>
                </a:effectLst>
              </a:rPr>
              <a:t>experience</a:t>
            </a:r>
            <a:endParaRPr lang="es-ES" sz="3200" dirty="0">
              <a:effectLst>
                <a:outerShdw blurRad="38100" dist="38100" dir="2700000" algn="tl">
                  <a:srgbClr val="000000">
                    <a:alpha val="43137"/>
                  </a:srgbClr>
                </a:outerShdw>
              </a:effectLst>
            </a:endParaRPr>
          </a:p>
        </p:txBody>
      </p:sp>
      <p:sp>
        <p:nvSpPr>
          <p:cNvPr id="3" name="Subtítulo 2"/>
          <p:cNvSpPr>
            <a:spLocks noGrp="1"/>
          </p:cNvSpPr>
          <p:nvPr>
            <p:ph type="subTitle" idx="1"/>
          </p:nvPr>
        </p:nvSpPr>
        <p:spPr>
          <a:xfrm>
            <a:off x="533400" y="2492896"/>
            <a:ext cx="8287072" cy="3384376"/>
          </a:xfrm>
          <a:effectLst>
            <a:glow rad="139700">
              <a:schemeClr val="accent1">
                <a:satMod val="175000"/>
                <a:alpha val="40000"/>
              </a:schemeClr>
            </a:glow>
          </a:effectLst>
        </p:spPr>
        <p:txBody>
          <a:bodyPr>
            <a:normAutofit/>
          </a:bodyPr>
          <a:lstStyle/>
          <a:p>
            <a:r>
              <a:rPr lang="es-ES" dirty="0" err="1" smtClean="0">
                <a:ln w="0"/>
                <a:solidFill>
                  <a:schemeClr val="tx1"/>
                </a:solidFill>
                <a:effectLst>
                  <a:outerShdw blurRad="38100" dist="19050" dir="2700000" algn="tl" rotWithShape="0">
                    <a:schemeClr val="dk1">
                      <a:alpha val="40000"/>
                    </a:schemeClr>
                  </a:outerShdw>
                </a:effectLst>
              </a:rPr>
              <a:t>Name</a:t>
            </a:r>
            <a:r>
              <a:rPr lang="es-ES" dirty="0" smtClean="0">
                <a:ln w="0"/>
                <a:solidFill>
                  <a:schemeClr val="tx1"/>
                </a:solidFill>
                <a:effectLst>
                  <a:outerShdw blurRad="38100" dist="19050" dir="2700000" algn="tl" rotWithShape="0">
                    <a:schemeClr val="dk1">
                      <a:alpha val="40000"/>
                    </a:schemeClr>
                  </a:outerShdw>
                </a:effectLst>
              </a:rPr>
              <a:t> of </a:t>
            </a:r>
            <a:r>
              <a:rPr lang="es-ES" dirty="0" err="1" smtClean="0">
                <a:ln w="0"/>
                <a:solidFill>
                  <a:schemeClr val="tx1"/>
                </a:solidFill>
                <a:effectLst>
                  <a:outerShdw blurRad="38100" dist="19050" dir="2700000" algn="tl" rotWithShape="0">
                    <a:schemeClr val="dk1">
                      <a:alpha val="40000"/>
                    </a:schemeClr>
                  </a:outerShdw>
                </a:effectLst>
              </a:rPr>
              <a:t>the</a:t>
            </a:r>
            <a:r>
              <a:rPr lang="es-ES" dirty="0" smtClean="0">
                <a:ln w="0"/>
                <a:solidFill>
                  <a:schemeClr val="tx1"/>
                </a:solidFill>
                <a:effectLst>
                  <a:outerShdw blurRad="38100" dist="19050" dir="2700000" algn="tl" rotWithShape="0">
                    <a:schemeClr val="dk1">
                      <a:alpha val="40000"/>
                    </a:schemeClr>
                  </a:outerShdw>
                </a:effectLst>
              </a:rPr>
              <a:t> </a:t>
            </a:r>
            <a:r>
              <a:rPr lang="es-ES" dirty="0" err="1" smtClean="0">
                <a:ln w="0"/>
                <a:solidFill>
                  <a:schemeClr val="tx1"/>
                </a:solidFill>
                <a:effectLst>
                  <a:outerShdw blurRad="38100" dist="19050" dir="2700000" algn="tl" rotWithShape="0">
                    <a:schemeClr val="dk1">
                      <a:alpha val="40000"/>
                    </a:schemeClr>
                  </a:outerShdw>
                </a:effectLst>
              </a:rPr>
              <a:t>Students</a:t>
            </a:r>
            <a:r>
              <a:rPr lang="es-ES" dirty="0" smtClean="0">
                <a:ln w="0"/>
                <a:solidFill>
                  <a:schemeClr val="tx1"/>
                </a:solidFill>
                <a:effectLst>
                  <a:outerShdw blurRad="38100" dist="19050" dir="2700000" algn="tl" rotWithShape="0">
                    <a:schemeClr val="dk1">
                      <a:alpha val="40000"/>
                    </a:schemeClr>
                  </a:outerShdw>
                </a:effectLst>
              </a:rPr>
              <a:t> and ID </a:t>
            </a:r>
            <a:r>
              <a:rPr lang="es-ES" dirty="0" err="1" smtClean="0">
                <a:ln w="0"/>
                <a:solidFill>
                  <a:schemeClr val="tx1"/>
                </a:solidFill>
                <a:effectLst>
                  <a:outerShdw blurRad="38100" dist="19050" dir="2700000" algn="tl" rotWithShape="0">
                    <a:schemeClr val="dk1">
                      <a:alpha val="40000"/>
                    </a:schemeClr>
                  </a:outerShdw>
                </a:effectLst>
              </a:rPr>
              <a:t>Number</a:t>
            </a:r>
            <a:endParaRPr lang="es-ES" dirty="0" smtClean="0">
              <a:ln w="0"/>
              <a:solidFill>
                <a:schemeClr val="tx1"/>
              </a:solidFill>
              <a:effectLst>
                <a:outerShdw blurRad="38100" dist="19050" dir="2700000" algn="tl" rotWithShape="0">
                  <a:schemeClr val="dk1">
                    <a:alpha val="40000"/>
                  </a:schemeClr>
                </a:outerShdw>
              </a:effectLst>
            </a:endParaRPr>
          </a:p>
          <a:p>
            <a:r>
              <a:rPr lang="es-ES" dirty="0" err="1" smtClean="0">
                <a:ln w="0"/>
                <a:solidFill>
                  <a:schemeClr val="tx1"/>
                </a:solidFill>
                <a:effectLst>
                  <a:outerShdw blurRad="38100" dist="19050" dir="2700000" algn="tl" rotWithShape="0">
                    <a:schemeClr val="dk1">
                      <a:alpha val="40000"/>
                    </a:schemeClr>
                  </a:outerShdw>
                </a:effectLst>
              </a:rPr>
              <a:t>Afsaneh</a:t>
            </a:r>
            <a:r>
              <a:rPr lang="es-ES" dirty="0" smtClean="0">
                <a:ln w="0"/>
                <a:solidFill>
                  <a:schemeClr val="tx1"/>
                </a:solidFill>
                <a:effectLst>
                  <a:outerShdw blurRad="38100" dist="19050" dir="2700000" algn="tl" rotWithShape="0">
                    <a:schemeClr val="dk1">
                      <a:alpha val="40000"/>
                    </a:schemeClr>
                  </a:outerShdw>
                </a:effectLst>
              </a:rPr>
              <a:t> </a:t>
            </a:r>
            <a:r>
              <a:rPr lang="es-ES" dirty="0" err="1" smtClean="0">
                <a:ln w="0"/>
                <a:solidFill>
                  <a:schemeClr val="tx1"/>
                </a:solidFill>
                <a:effectLst>
                  <a:outerShdw blurRad="38100" dist="19050" dir="2700000" algn="tl" rotWithShape="0">
                    <a:schemeClr val="dk1">
                      <a:alpha val="40000"/>
                    </a:schemeClr>
                  </a:outerShdw>
                </a:effectLst>
              </a:rPr>
              <a:t>Jahandideh</a:t>
            </a:r>
            <a:r>
              <a:rPr lang="es-ES" dirty="0" smtClean="0">
                <a:ln w="0"/>
                <a:solidFill>
                  <a:schemeClr val="tx1"/>
                </a:solidFill>
                <a:effectLst>
                  <a:outerShdw blurRad="38100" dist="19050" dir="2700000" algn="tl" rotWithShape="0">
                    <a:schemeClr val="dk1">
                      <a:alpha val="40000"/>
                    </a:schemeClr>
                  </a:outerShdw>
                </a:effectLst>
              </a:rPr>
              <a:t> 1914811</a:t>
            </a:r>
          </a:p>
          <a:p>
            <a:r>
              <a:rPr lang="es-ES" dirty="0" err="1" smtClean="0">
                <a:ln w="0"/>
                <a:solidFill>
                  <a:schemeClr val="tx1"/>
                </a:solidFill>
                <a:effectLst>
                  <a:outerShdw blurRad="38100" dist="19050" dir="2700000" algn="tl" rotWithShape="0">
                    <a:schemeClr val="dk1">
                      <a:alpha val="40000"/>
                    </a:schemeClr>
                  </a:outerShdw>
                </a:effectLst>
              </a:rPr>
              <a:t>Afjal</a:t>
            </a:r>
            <a:r>
              <a:rPr lang="es-ES" dirty="0" smtClean="0">
                <a:ln w="0"/>
                <a:solidFill>
                  <a:schemeClr val="tx1"/>
                </a:solidFill>
                <a:effectLst>
                  <a:outerShdw blurRad="38100" dist="19050" dir="2700000" algn="tl" rotWithShape="0">
                    <a:schemeClr val="dk1">
                      <a:alpha val="40000"/>
                    </a:schemeClr>
                  </a:outerShdw>
                </a:effectLst>
              </a:rPr>
              <a:t> </a:t>
            </a:r>
            <a:r>
              <a:rPr lang="es-ES" dirty="0" err="1" smtClean="0">
                <a:ln w="0"/>
                <a:solidFill>
                  <a:schemeClr val="tx1"/>
                </a:solidFill>
                <a:effectLst>
                  <a:outerShdw blurRad="38100" dist="19050" dir="2700000" algn="tl" rotWithShape="0">
                    <a:schemeClr val="dk1">
                      <a:alpha val="40000"/>
                    </a:schemeClr>
                  </a:outerShdw>
                </a:effectLst>
              </a:rPr>
              <a:t>Hussain</a:t>
            </a:r>
            <a:r>
              <a:rPr lang="es-ES" dirty="0" smtClean="0">
                <a:ln w="0"/>
                <a:solidFill>
                  <a:schemeClr val="tx1"/>
                </a:solidFill>
                <a:effectLst>
                  <a:outerShdw blurRad="38100" dist="19050" dir="2700000" algn="tl" rotWithShape="0">
                    <a:schemeClr val="dk1">
                      <a:alpha val="40000"/>
                    </a:schemeClr>
                  </a:outerShdw>
                </a:effectLst>
              </a:rPr>
              <a:t> 1913680</a:t>
            </a:r>
          </a:p>
          <a:p>
            <a:r>
              <a:rPr lang="es-ES" dirty="0" err="1">
                <a:ln w="0"/>
                <a:solidFill>
                  <a:schemeClr val="tx1"/>
                </a:solidFill>
                <a:effectLst>
                  <a:outerShdw blurRad="38100" dist="19050" dir="2700000" algn="tl" rotWithShape="0">
                    <a:schemeClr val="dk1">
                      <a:alpha val="40000"/>
                    </a:schemeClr>
                  </a:outerShdw>
                </a:effectLst>
              </a:rPr>
              <a:t>Elfrieda</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Abeyie</a:t>
            </a:r>
            <a:r>
              <a:rPr lang="es-ES" dirty="0">
                <a:ln w="0"/>
                <a:solidFill>
                  <a:schemeClr val="tx1"/>
                </a:solidFill>
                <a:effectLst>
                  <a:outerShdw blurRad="38100" dist="19050" dir="2700000" algn="tl" rotWithShape="0">
                    <a:schemeClr val="dk1">
                      <a:alpha val="40000"/>
                    </a:schemeClr>
                  </a:outerShdw>
                </a:effectLst>
              </a:rPr>
              <a:t> 1914303</a:t>
            </a:r>
          </a:p>
          <a:p>
            <a:r>
              <a:rPr lang="es-ES" dirty="0" smtClean="0">
                <a:ln w="0"/>
                <a:solidFill>
                  <a:schemeClr val="tx1"/>
                </a:solidFill>
                <a:effectLst>
                  <a:outerShdw blurRad="38100" dist="19050" dir="2700000" algn="tl" rotWithShape="0">
                    <a:schemeClr val="dk1">
                      <a:alpha val="40000"/>
                    </a:schemeClr>
                  </a:outerShdw>
                </a:effectLst>
              </a:rPr>
              <a:t>Fernando </a:t>
            </a:r>
            <a:r>
              <a:rPr lang="es-ES" dirty="0" err="1" smtClean="0">
                <a:ln w="0"/>
                <a:solidFill>
                  <a:schemeClr val="tx1"/>
                </a:solidFill>
                <a:effectLst>
                  <a:outerShdw blurRad="38100" dist="19050" dir="2700000" algn="tl" rotWithShape="0">
                    <a:schemeClr val="dk1">
                      <a:alpha val="40000"/>
                    </a:schemeClr>
                  </a:outerShdw>
                </a:effectLst>
              </a:rPr>
              <a:t>Farfan</a:t>
            </a:r>
            <a:r>
              <a:rPr lang="es-ES" dirty="0" smtClean="0">
                <a:ln w="0"/>
                <a:solidFill>
                  <a:schemeClr val="tx1"/>
                </a:solidFill>
                <a:effectLst>
                  <a:outerShdw blurRad="38100" dist="19050" dir="2700000" algn="tl" rotWithShape="0">
                    <a:schemeClr val="dk1">
                      <a:alpha val="40000"/>
                    </a:schemeClr>
                  </a:outerShdw>
                </a:effectLst>
              </a:rPr>
              <a:t> Moran 1912224</a:t>
            </a:r>
          </a:p>
          <a:p>
            <a:r>
              <a:rPr lang="es-ES" dirty="0" err="1" smtClean="0">
                <a:ln w="0"/>
                <a:solidFill>
                  <a:schemeClr val="tx1"/>
                </a:solidFill>
                <a:effectLst>
                  <a:outerShdw blurRad="38100" dist="19050" dir="2700000" algn="tl" rotWithShape="0">
                    <a:schemeClr val="dk1">
                      <a:alpha val="40000"/>
                    </a:schemeClr>
                  </a:outerShdw>
                </a:effectLst>
              </a:rPr>
              <a:t>Kinga</a:t>
            </a:r>
            <a:r>
              <a:rPr lang="es-ES" dirty="0" smtClean="0">
                <a:ln w="0"/>
                <a:solidFill>
                  <a:schemeClr val="tx1"/>
                </a:solidFill>
                <a:effectLst>
                  <a:outerShdw blurRad="38100" dist="19050" dir="2700000" algn="tl" rotWithShape="0">
                    <a:schemeClr val="dk1">
                      <a:alpha val="40000"/>
                    </a:schemeClr>
                  </a:outerShdw>
                </a:effectLst>
              </a:rPr>
              <a:t> Tunde </a:t>
            </a:r>
            <a:r>
              <a:rPr lang="es-ES" dirty="0" err="1" smtClean="0">
                <a:ln w="0"/>
                <a:solidFill>
                  <a:schemeClr val="tx1"/>
                </a:solidFill>
                <a:effectLst>
                  <a:outerShdw blurRad="38100" dist="19050" dir="2700000" algn="tl" rotWithShape="0">
                    <a:schemeClr val="dk1">
                      <a:alpha val="40000"/>
                    </a:schemeClr>
                  </a:outerShdw>
                </a:effectLst>
              </a:rPr>
              <a:t>Joo</a:t>
            </a:r>
            <a:r>
              <a:rPr lang="es-ES" dirty="0" smtClean="0">
                <a:ln w="0"/>
                <a:solidFill>
                  <a:schemeClr val="tx1"/>
                </a:solidFill>
                <a:effectLst>
                  <a:outerShdw blurRad="38100" dist="19050" dir="2700000" algn="tl" rotWithShape="0">
                    <a:schemeClr val="dk1">
                      <a:alpha val="40000"/>
                    </a:schemeClr>
                  </a:outerShdw>
                </a:effectLst>
              </a:rPr>
              <a:t> </a:t>
            </a:r>
            <a:r>
              <a:rPr lang="es-ES" dirty="0" smtClean="0">
                <a:ln w="0"/>
                <a:solidFill>
                  <a:schemeClr val="tx1"/>
                </a:solidFill>
                <a:effectLst>
                  <a:outerShdw blurRad="38100" dist="19050" dir="2700000" algn="tl" rotWithShape="0">
                    <a:schemeClr val="dk1">
                      <a:alpha val="40000"/>
                    </a:schemeClr>
                  </a:outerShdw>
                </a:effectLst>
              </a:rPr>
              <a:t>1915425</a:t>
            </a:r>
          </a:p>
          <a:p>
            <a:r>
              <a:rPr lang="es-ES" dirty="0" err="1" smtClean="0">
                <a:ln w="0"/>
                <a:solidFill>
                  <a:schemeClr val="tx1"/>
                </a:solidFill>
                <a:effectLst>
                  <a:outerShdw blurRad="38100" dist="19050" dir="2700000" algn="tl" rotWithShape="0">
                    <a:schemeClr val="dk1">
                      <a:alpha val="40000"/>
                    </a:schemeClr>
                  </a:outerShdw>
                </a:effectLst>
              </a:rPr>
              <a:t>Lecturer’s</a:t>
            </a:r>
            <a:r>
              <a:rPr lang="es-ES" dirty="0" smtClean="0">
                <a:ln w="0"/>
                <a:solidFill>
                  <a:schemeClr val="tx1"/>
                </a:solidFill>
                <a:effectLst>
                  <a:outerShdw blurRad="38100" dist="19050" dir="2700000" algn="tl" rotWithShape="0">
                    <a:schemeClr val="dk1">
                      <a:alpha val="40000"/>
                    </a:schemeClr>
                  </a:outerShdw>
                </a:effectLst>
              </a:rPr>
              <a:t> </a:t>
            </a:r>
            <a:r>
              <a:rPr lang="es-ES" dirty="0" err="1" smtClean="0">
                <a:ln w="0"/>
                <a:solidFill>
                  <a:schemeClr val="tx1"/>
                </a:solidFill>
                <a:effectLst>
                  <a:outerShdw blurRad="38100" dist="19050" dir="2700000" algn="tl" rotWithShape="0">
                    <a:schemeClr val="dk1">
                      <a:alpha val="40000"/>
                    </a:schemeClr>
                  </a:outerShdw>
                </a:effectLst>
              </a:rPr>
              <a:t>Name</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Olubukola</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Adegbite</a:t>
            </a:r>
            <a:r>
              <a:rPr lang="es-ES">
                <a:ln w="0"/>
                <a:solidFill>
                  <a:schemeClr val="tx1"/>
                </a:solidFill>
                <a:effectLst>
                  <a:outerShdw blurRad="38100" dist="19050" dir="2700000" algn="tl" rotWithShape="0">
                    <a:schemeClr val="dk1">
                      <a:alpha val="40000"/>
                    </a:schemeClr>
                  </a:outerShdw>
                </a:effectLst>
              </a:rPr>
              <a:t> 703551</a:t>
            </a:r>
            <a:endParaRPr lang="es-ES" dirty="0" smtClean="0">
              <a:ln w="0"/>
              <a:solidFill>
                <a:schemeClr val="tx1"/>
              </a:solidFill>
              <a:effectLst>
                <a:outerShdw blurRad="38100" dist="19050" dir="2700000" algn="tl" rotWithShape="0">
                  <a:schemeClr val="dk1">
                    <a:alpha val="40000"/>
                  </a:schemeClr>
                </a:outerShdw>
              </a:effectLst>
            </a:endParaRPr>
          </a:p>
          <a:p>
            <a:endParaRPr lang="es-ES" dirty="0" smtClean="0">
              <a:ln w="0"/>
              <a:solidFill>
                <a:schemeClr val="tx1"/>
              </a:solidFill>
              <a:effectLst>
                <a:outerShdw blurRad="38100" dist="19050" dir="2700000" algn="tl" rotWithShape="0">
                  <a:schemeClr val="dk1">
                    <a:alpha val="40000"/>
                  </a:schemeClr>
                </a:outerShdw>
              </a:effectLst>
            </a:endParaRPr>
          </a:p>
          <a:p>
            <a:endParaRPr lang="es-ES" dirty="0" smtClean="0">
              <a:ln w="0"/>
              <a:solidFill>
                <a:schemeClr val="tx1"/>
              </a:solidFill>
              <a:effectLst>
                <a:outerShdw blurRad="38100" dist="19050" dir="2700000" algn="tl" rotWithShape="0">
                  <a:schemeClr val="dk1">
                    <a:alpha val="40000"/>
                  </a:schemeClr>
                </a:outerShdw>
              </a:effectLst>
            </a:endParaRPr>
          </a:p>
          <a:p>
            <a:endParaRPr lang="es-ES"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71680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971600" y="188640"/>
            <a:ext cx="7778214" cy="2617347"/>
          </a:xfrm>
        </p:spPr>
        <p:txBody>
          <a:bodyPr>
            <a:normAutofit fontScale="90000"/>
          </a:bodyPr>
          <a:lstStyle/>
          <a:p>
            <a:r>
              <a:rPr lang="es-ES" sz="2400" dirty="0" err="1" smtClean="0"/>
              <a:t>Lodging</a:t>
            </a:r>
            <a:r>
              <a:rPr lang="es-ES" sz="2400" dirty="0" smtClean="0"/>
              <a:t>/</a:t>
            </a:r>
            <a:r>
              <a:rPr lang="es-ES" sz="2400" dirty="0" err="1" smtClean="0"/>
              <a:t>accomodation</a:t>
            </a:r>
            <a:r>
              <a:rPr lang="es-ES" sz="2400" dirty="0" smtClean="0"/>
              <a:t/>
            </a:r>
            <a:br>
              <a:rPr lang="es-ES" sz="2400" dirty="0" smtClean="0"/>
            </a:br>
            <a:r>
              <a:rPr lang="es-ES" sz="2400" dirty="0" err="1" smtClean="0"/>
              <a:t>malmaison</a:t>
            </a:r>
            <a:r>
              <a:rPr lang="es-ES" sz="2400" dirty="0" smtClean="0"/>
              <a:t> hotel Birmingham</a:t>
            </a:r>
            <a:br>
              <a:rPr lang="es-ES" sz="2400" dirty="0" smtClean="0"/>
            </a:br>
            <a:r>
              <a:rPr lang="es-ES" sz="2400" dirty="0" smtClean="0"/>
              <a:t/>
            </a:r>
            <a:br>
              <a:rPr lang="es-ES" sz="2400" dirty="0" smtClean="0"/>
            </a:br>
            <a:r>
              <a:rPr lang="es-ES" sz="2400" dirty="0" err="1" smtClean="0"/>
              <a:t>Stalysh</a:t>
            </a:r>
            <a:r>
              <a:rPr lang="es-ES" sz="2400" dirty="0" smtClean="0"/>
              <a:t> boutique hotel</a:t>
            </a:r>
            <a:r>
              <a:rPr lang="es-ES" dirty="0" smtClean="0"/>
              <a:t/>
            </a:r>
            <a:br>
              <a:rPr lang="es-ES" dirty="0" smtClean="0"/>
            </a:br>
            <a:r>
              <a:rPr lang="es-ES" dirty="0" smtClean="0"/>
              <a:t/>
            </a:r>
            <a:br>
              <a:rPr lang="es-ES" dirty="0" smtClean="0"/>
            </a:br>
            <a:endParaRPr lang="es-ES" dirty="0"/>
          </a:p>
        </p:txBody>
      </p:sp>
      <p:cxnSp>
        <p:nvCxnSpPr>
          <p:cNvPr id="6" name="5 Conector recto"/>
          <p:cNvCxnSpPr/>
          <p:nvPr/>
        </p:nvCxnSpPr>
        <p:spPr>
          <a:xfrm flipV="1">
            <a:off x="263756" y="1844824"/>
            <a:ext cx="8143932" cy="7143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079" name="Imagen 207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89682" y="1844824"/>
            <a:ext cx="4680520" cy="3134276"/>
          </a:xfrm>
          <a:prstGeom prst="rect">
            <a:avLst/>
          </a:prstGeom>
        </p:spPr>
      </p:pic>
      <p:graphicFrame>
        <p:nvGraphicFramePr>
          <p:cNvPr id="2080" name="Tabla 2079"/>
          <p:cNvGraphicFramePr>
            <a:graphicFrameLocks noGrp="1"/>
          </p:cNvGraphicFramePr>
          <p:nvPr>
            <p:extLst>
              <p:ext uri="{D42A27DB-BD31-4B8C-83A1-F6EECF244321}">
                <p14:modId xmlns:p14="http://schemas.microsoft.com/office/powerpoint/2010/main" val="1513732312"/>
              </p:ext>
            </p:extLst>
          </p:nvPr>
        </p:nvGraphicFramePr>
        <p:xfrm>
          <a:off x="755577" y="4992356"/>
          <a:ext cx="7652111" cy="1737360"/>
        </p:xfrm>
        <a:graphic>
          <a:graphicData uri="http://schemas.openxmlformats.org/drawingml/2006/table">
            <a:tbl>
              <a:tblPr firstRow="1" bandRow="1">
                <a:tableStyleId>{5C22544A-7EE6-4342-B048-85BDC9FD1C3A}</a:tableStyleId>
              </a:tblPr>
              <a:tblGrid>
                <a:gridCol w="7652111"/>
              </a:tblGrid>
              <a:tr h="720080">
                <a:tc>
                  <a:txBody>
                    <a:bodyPr/>
                    <a:lstStyle/>
                    <a:p>
                      <a:pPr marL="0" indent="0">
                        <a:buFont typeface="Wingdings" panose="05000000000000000000" pitchFamily="2" charset="2"/>
                        <a:buNone/>
                      </a:pPr>
                      <a:r>
                        <a:rPr lang="en-US" sz="1800" dirty="0" smtClean="0">
                          <a:solidFill>
                            <a:schemeClr val="bg2">
                              <a:lumMod val="75000"/>
                            </a:schemeClr>
                          </a:solidFill>
                          <a:effectLst>
                            <a:outerShdw blurRad="38100" dist="38100" dir="2700000" algn="tl">
                              <a:srgbClr val="000000">
                                <a:alpha val="43137"/>
                              </a:srgbClr>
                            </a:outerShdw>
                          </a:effectLst>
                        </a:rPr>
                        <a:t>Location, quality, uniqueness, services provided and the </a:t>
                      </a:r>
                      <a:r>
                        <a:rPr lang="en-US" sz="1800" dirty="0" err="1" smtClean="0">
                          <a:solidFill>
                            <a:schemeClr val="bg2">
                              <a:lumMod val="75000"/>
                            </a:schemeClr>
                          </a:solidFill>
                          <a:effectLst>
                            <a:outerShdw blurRad="38100" dist="38100" dir="2700000" algn="tl">
                              <a:srgbClr val="000000">
                                <a:alpha val="43137"/>
                              </a:srgbClr>
                            </a:outerShdw>
                          </a:effectLst>
                        </a:rPr>
                        <a:t>personalised</a:t>
                      </a:r>
                      <a:r>
                        <a:rPr lang="en-US" sz="1800" dirty="0" smtClean="0">
                          <a:solidFill>
                            <a:schemeClr val="bg2">
                              <a:lumMod val="75000"/>
                            </a:schemeClr>
                          </a:solidFill>
                          <a:effectLst>
                            <a:outerShdw blurRad="38100" dist="38100" dir="2700000" algn="tl">
                              <a:srgbClr val="000000">
                                <a:alpha val="43137"/>
                              </a:srgbClr>
                            </a:outerShdw>
                          </a:effectLst>
                        </a:rPr>
                        <a:t> levels of service offered are identified as the top five attributes attracting respondents to these hotels. The growth of the boutique hotel sector in the UK may be attributable to consumers seeking alternatives to the </a:t>
                      </a:r>
                      <a:r>
                        <a:rPr lang="en-US" sz="1800" dirty="0" err="1" smtClean="0">
                          <a:solidFill>
                            <a:schemeClr val="bg2">
                              <a:lumMod val="75000"/>
                            </a:schemeClr>
                          </a:solidFill>
                          <a:effectLst>
                            <a:outerShdw blurRad="38100" dist="38100" dir="2700000" algn="tl">
                              <a:srgbClr val="000000">
                                <a:alpha val="43137"/>
                              </a:srgbClr>
                            </a:outerShdw>
                          </a:effectLst>
                        </a:rPr>
                        <a:t>standardised</a:t>
                      </a:r>
                      <a:r>
                        <a:rPr lang="en-US" sz="1800" dirty="0" smtClean="0">
                          <a:solidFill>
                            <a:schemeClr val="bg2">
                              <a:lumMod val="75000"/>
                            </a:schemeClr>
                          </a:solidFill>
                          <a:effectLst>
                            <a:outerShdw blurRad="38100" dist="38100" dir="2700000" algn="tl">
                              <a:srgbClr val="000000">
                                <a:alpha val="43137"/>
                              </a:srgbClr>
                            </a:outerShdw>
                          </a:effectLst>
                        </a:rPr>
                        <a:t> provision of more traditional accommodation</a:t>
                      </a:r>
                      <a:endParaRPr lang="es-ES" sz="1800" dirty="0">
                        <a:solidFill>
                          <a:schemeClr val="bg2">
                            <a:lumMod val="75000"/>
                          </a:schemeClr>
                        </a:solidFill>
                        <a:effectLst>
                          <a:outerShdw blurRad="38100" dist="38100" dir="2700000" algn="tl">
                            <a:srgbClr val="000000">
                              <a:alpha val="43137"/>
                            </a:srgbClr>
                          </a:outerShdw>
                        </a:effectLst>
                      </a:endParaRPr>
                    </a:p>
                  </a:txBody>
                  <a:tcPr>
                    <a:solidFill>
                      <a:schemeClr val="tx2">
                        <a:lumMod val="50000"/>
                      </a:schemeClr>
                    </a:solidFill>
                  </a:tcPr>
                </a:tc>
              </a:tr>
            </a:tbl>
          </a:graphicData>
        </a:graphic>
      </p:graphicFrame>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59191" y="3637206"/>
            <a:ext cx="2194143" cy="1097072"/>
          </a:xfrm>
          <a:prstGeom prst="rect">
            <a:avLst/>
          </a:prstGeom>
        </p:spPr>
      </p:pic>
      <p:pic>
        <p:nvPicPr>
          <p:cNvPr id="8" name="Imagen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8588" y="1880278"/>
            <a:ext cx="2224747" cy="1260690"/>
          </a:xfrm>
          <a:prstGeom prst="rect">
            <a:avLst/>
          </a:prstGeom>
        </p:spPr>
      </p:pic>
      <p:pic>
        <p:nvPicPr>
          <p:cNvPr id="9" name="Imagen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2046" y="3637206"/>
            <a:ext cx="1915691" cy="1277127"/>
          </a:xfrm>
          <a:prstGeom prst="rect">
            <a:avLst/>
          </a:prstGeom>
        </p:spPr>
      </p:pic>
      <p:pic>
        <p:nvPicPr>
          <p:cNvPr id="10" name="Imagen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451" y="1894522"/>
            <a:ext cx="1915691" cy="143549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 y="332656"/>
            <a:ext cx="6228184" cy="1524000"/>
          </a:xfrm>
        </p:spPr>
        <p:txBody>
          <a:bodyPr>
            <a:normAutofit/>
          </a:bodyPr>
          <a:lstStyle/>
          <a:p>
            <a:pPr lvl="0">
              <a:spcBef>
                <a:spcPct val="20000"/>
              </a:spcBef>
              <a:spcAft>
                <a:spcPts val="600"/>
              </a:spcAft>
            </a:pPr>
            <a:r>
              <a:rPr lang="es-ES" sz="2400" cap="none" dirty="0" err="1">
                <a:ln>
                  <a:noFill/>
                </a:ln>
                <a:solidFill>
                  <a:prstClr val="white"/>
                </a:solidFill>
                <a:effectLst>
                  <a:outerShdw blurRad="38100" dist="38100" dir="2700000" algn="tl">
                    <a:srgbClr val="000000">
                      <a:alpha val="43137"/>
                    </a:srgbClr>
                  </a:outerShdw>
                </a:effectLst>
              </a:rPr>
              <a:t>Brief</a:t>
            </a:r>
            <a:r>
              <a:rPr lang="es-ES" sz="2400" cap="none" dirty="0">
                <a:ln>
                  <a:noFill/>
                </a:ln>
                <a:solidFill>
                  <a:prstClr val="white"/>
                </a:solidFill>
                <a:effectLst>
                  <a:outerShdw blurRad="38100" dist="38100" dir="2700000" algn="tl">
                    <a:srgbClr val="000000">
                      <a:alpha val="43137"/>
                    </a:srgbClr>
                  </a:outerShdw>
                </a:effectLst>
              </a:rPr>
              <a:t> </a:t>
            </a:r>
            <a:r>
              <a:rPr lang="es-ES" sz="2400" cap="none" dirty="0" err="1">
                <a:ln>
                  <a:noFill/>
                </a:ln>
                <a:solidFill>
                  <a:prstClr val="white"/>
                </a:solidFill>
                <a:effectLst>
                  <a:outerShdw blurRad="38100" dist="38100" dir="2700000" algn="tl">
                    <a:srgbClr val="000000">
                      <a:alpha val="43137"/>
                    </a:srgbClr>
                  </a:outerShdw>
                </a:effectLst>
              </a:rPr>
              <a:t>description</a:t>
            </a:r>
            <a:r>
              <a:rPr lang="es-ES" sz="2400" cap="none" dirty="0">
                <a:ln>
                  <a:noFill/>
                </a:ln>
                <a:solidFill>
                  <a:prstClr val="white"/>
                </a:solidFill>
                <a:effectLst>
                  <a:outerShdw blurRad="38100" dist="38100" dir="2700000" algn="tl">
                    <a:srgbClr val="000000">
                      <a:alpha val="43137"/>
                    </a:srgbClr>
                  </a:outerShdw>
                </a:effectLst>
              </a:rPr>
              <a:t> of </a:t>
            </a:r>
            <a:r>
              <a:rPr lang="es-ES" sz="2400" cap="none" dirty="0" err="1">
                <a:ln>
                  <a:noFill/>
                </a:ln>
                <a:solidFill>
                  <a:prstClr val="white"/>
                </a:solidFill>
                <a:effectLst>
                  <a:outerShdw blurRad="38100" dist="38100" dir="2700000" algn="tl">
                    <a:srgbClr val="000000">
                      <a:alpha val="43137"/>
                    </a:srgbClr>
                  </a:outerShdw>
                </a:effectLst>
              </a:rPr>
              <a:t>Malmaison</a:t>
            </a:r>
            <a:r>
              <a:rPr lang="es-ES" sz="2400" cap="none" dirty="0">
                <a:ln>
                  <a:noFill/>
                </a:ln>
                <a:solidFill>
                  <a:prstClr val="white"/>
                </a:solidFill>
                <a:effectLst>
                  <a:outerShdw blurRad="38100" dist="38100" dir="2700000" algn="tl">
                    <a:srgbClr val="000000">
                      <a:alpha val="43137"/>
                    </a:srgbClr>
                  </a:outerShdw>
                </a:effectLst>
              </a:rPr>
              <a:t/>
            </a:r>
            <a:br>
              <a:rPr lang="es-ES" sz="2400" cap="none" dirty="0">
                <a:ln>
                  <a:noFill/>
                </a:ln>
                <a:solidFill>
                  <a:prstClr val="white"/>
                </a:solidFill>
                <a:effectLst>
                  <a:outerShdw blurRad="38100" dist="38100" dir="2700000" algn="tl">
                    <a:srgbClr val="000000">
                      <a:alpha val="43137"/>
                    </a:srgbClr>
                  </a:outerShdw>
                </a:effectLst>
              </a:rPr>
            </a:br>
            <a:endParaRPr lang="es-ES" sz="2000" dirty="0"/>
          </a:p>
        </p:txBody>
      </p:sp>
      <p:sp>
        <p:nvSpPr>
          <p:cNvPr id="3" name="Marcador de contenido 2"/>
          <p:cNvSpPr>
            <a:spLocks noGrp="1"/>
          </p:cNvSpPr>
          <p:nvPr>
            <p:ph idx="1"/>
          </p:nvPr>
        </p:nvSpPr>
        <p:spPr>
          <a:xfrm>
            <a:off x="179512" y="2132856"/>
            <a:ext cx="7344816" cy="3528392"/>
          </a:xfrm>
        </p:spPr>
        <p:txBody>
          <a:bodyPr>
            <a:normAutofit fontScale="92500"/>
          </a:bodyPr>
          <a:lstStyle/>
          <a:p>
            <a:pPr>
              <a:buFont typeface="Wingdings" panose="05000000000000000000" pitchFamily="2" charset="2"/>
              <a:buChar char="§"/>
            </a:pPr>
            <a:r>
              <a:rPr lang="es-ES" dirty="0" err="1" smtClean="0">
                <a:solidFill>
                  <a:schemeClr val="tx1"/>
                </a:solidFill>
                <a:effectLst>
                  <a:outerShdw blurRad="38100" dist="38100" dir="2700000" algn="tl">
                    <a:srgbClr val="000000">
                      <a:alpha val="43137"/>
                    </a:srgbClr>
                  </a:outerShdw>
                </a:effectLst>
              </a:rPr>
              <a:t>Malmaison</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is</a:t>
            </a:r>
            <a:r>
              <a:rPr lang="es-ES" dirty="0" smtClean="0">
                <a:solidFill>
                  <a:schemeClr val="tx1"/>
                </a:solidFill>
                <a:effectLst>
                  <a:outerShdw blurRad="38100" dist="38100" dir="2700000" algn="tl">
                    <a:srgbClr val="000000">
                      <a:alpha val="43137"/>
                    </a:srgbClr>
                  </a:outerShdw>
                </a:effectLst>
              </a:rPr>
              <a:t> a hotel </a:t>
            </a:r>
            <a:r>
              <a:rPr lang="es-ES" dirty="0" err="1" smtClean="0">
                <a:solidFill>
                  <a:schemeClr val="tx1"/>
                </a:solidFill>
                <a:effectLst>
                  <a:outerShdw blurRad="38100" dist="38100" dir="2700000" algn="tl">
                    <a:srgbClr val="000000">
                      <a:alpha val="43137"/>
                    </a:srgbClr>
                  </a:outerShdw>
                </a:effectLst>
              </a:rPr>
              <a:t>brand</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that</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operates</a:t>
            </a:r>
            <a:r>
              <a:rPr lang="es-ES" dirty="0" smtClean="0">
                <a:solidFill>
                  <a:schemeClr val="tx1"/>
                </a:solidFill>
                <a:effectLst>
                  <a:outerShdw blurRad="38100" dist="38100" dir="2700000" algn="tl">
                    <a:srgbClr val="000000">
                      <a:alpha val="43137"/>
                    </a:srgbClr>
                  </a:outerShdw>
                </a:effectLst>
              </a:rPr>
              <a:t> 15 </a:t>
            </a:r>
            <a:r>
              <a:rPr lang="es-ES" dirty="0" err="1" smtClean="0">
                <a:solidFill>
                  <a:schemeClr val="tx1"/>
                </a:solidFill>
                <a:effectLst>
                  <a:outerShdw blurRad="38100" dist="38100" dir="2700000" algn="tl">
                    <a:srgbClr val="000000">
                      <a:alpha val="43137"/>
                    </a:srgbClr>
                  </a:outerShdw>
                </a:effectLst>
              </a:rPr>
              <a:t>hotels</a:t>
            </a:r>
            <a:r>
              <a:rPr lang="es-ES" dirty="0" smtClean="0">
                <a:solidFill>
                  <a:schemeClr val="tx1"/>
                </a:solidFill>
                <a:effectLst>
                  <a:outerShdw blurRad="38100" dist="38100" dir="2700000" algn="tl">
                    <a:srgbClr val="000000">
                      <a:alpha val="43137"/>
                    </a:srgbClr>
                  </a:outerShdw>
                </a:effectLst>
              </a:rPr>
              <a:t> in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UK, </a:t>
            </a:r>
            <a:r>
              <a:rPr lang="es-ES" sz="2200"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company</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was</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stablished</a:t>
            </a:r>
            <a:r>
              <a:rPr lang="es-ES" dirty="0" smtClean="0">
                <a:solidFill>
                  <a:schemeClr val="tx1"/>
                </a:solidFill>
                <a:effectLst>
                  <a:outerShdw blurRad="38100" dist="38100" dir="2700000" algn="tl">
                    <a:srgbClr val="000000">
                      <a:alpha val="43137"/>
                    </a:srgbClr>
                  </a:outerShdw>
                </a:effectLst>
              </a:rPr>
              <a:t> 1994 and </a:t>
            </a:r>
            <a:r>
              <a:rPr lang="es-ES" dirty="0" err="1" smtClean="0">
                <a:solidFill>
                  <a:schemeClr val="tx1"/>
                </a:solidFill>
                <a:effectLst>
                  <a:outerShdw blurRad="38100" dist="38100" dir="2700000" algn="tl">
                    <a:srgbClr val="000000">
                      <a:alpha val="43137"/>
                    </a:srgbClr>
                  </a:outerShdw>
                </a:effectLst>
              </a:rPr>
              <a:t>now</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is</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own</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by</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Fraser</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Property</a:t>
            </a:r>
            <a:r>
              <a:rPr lang="es-ES" dirty="0" smtClean="0">
                <a:solidFill>
                  <a:schemeClr val="tx1"/>
                </a:solidFill>
                <a:effectLst>
                  <a:outerShdw blurRad="38100" dist="38100" dir="2700000" algn="tl">
                    <a:srgbClr val="000000">
                      <a:alpha val="43137"/>
                    </a:srgbClr>
                  </a:outerShdw>
                </a:effectLst>
              </a:rPr>
              <a:t> and </a:t>
            </a:r>
            <a:r>
              <a:rPr lang="es-ES" dirty="0" err="1" smtClean="0">
                <a:solidFill>
                  <a:schemeClr val="tx1"/>
                </a:solidFill>
                <a:effectLst>
                  <a:outerShdw blurRad="38100" dist="38100" dir="2700000" algn="tl">
                    <a:srgbClr val="000000">
                      <a:alpha val="43137"/>
                    </a:srgbClr>
                  </a:outerShdw>
                </a:effectLst>
              </a:rPr>
              <a:t>there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is</a:t>
            </a:r>
            <a:r>
              <a:rPr lang="es-ES" dirty="0" smtClean="0">
                <a:solidFill>
                  <a:schemeClr val="tx1"/>
                </a:solidFill>
                <a:effectLst>
                  <a:outerShdw blurRad="38100" dist="38100" dir="2700000" algn="tl">
                    <a:srgbClr val="000000">
                      <a:alpha val="43137"/>
                    </a:srgbClr>
                  </a:outerShdw>
                </a:effectLst>
              </a:rPr>
              <a:t> a </a:t>
            </a:r>
            <a:r>
              <a:rPr lang="es-ES" dirty="0" err="1" smtClean="0">
                <a:solidFill>
                  <a:schemeClr val="tx1"/>
                </a:solidFill>
                <a:effectLst>
                  <a:outerShdw blurRad="38100" dist="38100" dir="2700000" algn="tl">
                    <a:srgbClr val="000000">
                      <a:alpha val="43137"/>
                    </a:srgbClr>
                  </a:outerShdw>
                </a:effectLst>
              </a:rPr>
              <a:t>branch</a:t>
            </a:r>
            <a:r>
              <a:rPr lang="es-ES" dirty="0" smtClean="0">
                <a:solidFill>
                  <a:schemeClr val="tx1"/>
                </a:solidFill>
                <a:effectLst>
                  <a:outerShdw blurRad="38100" dist="38100" dir="2700000" algn="tl">
                    <a:srgbClr val="000000">
                      <a:alpha val="43137"/>
                    </a:srgbClr>
                  </a:outerShdw>
                </a:effectLst>
              </a:rPr>
              <a:t> of </a:t>
            </a:r>
            <a:r>
              <a:rPr lang="es-ES" dirty="0" err="1" smtClean="0">
                <a:solidFill>
                  <a:schemeClr val="tx1"/>
                </a:solidFill>
                <a:effectLst>
                  <a:outerShdw blurRad="38100" dist="38100" dir="2700000" algn="tl">
                    <a:srgbClr val="000000">
                      <a:alpha val="43137"/>
                    </a:srgbClr>
                  </a:outerShdw>
                </a:effectLst>
              </a:rPr>
              <a:t>it</a:t>
            </a:r>
            <a:r>
              <a:rPr lang="es-ES" dirty="0" smtClean="0">
                <a:solidFill>
                  <a:schemeClr val="tx1"/>
                </a:solidFill>
                <a:effectLst>
                  <a:outerShdw blurRad="38100" dist="38100" dir="2700000" algn="tl">
                    <a:srgbClr val="000000">
                      <a:alpha val="43137"/>
                    </a:srgbClr>
                  </a:outerShdw>
                </a:effectLst>
              </a:rPr>
              <a:t> in Birmingham.</a:t>
            </a:r>
          </a:p>
          <a:p>
            <a:pPr>
              <a:buFont typeface="Wingdings" panose="05000000000000000000" pitchFamily="2" charset="2"/>
              <a:buChar char="§"/>
            </a:pPr>
            <a:r>
              <a:rPr lang="es-ES" dirty="0" err="1" smtClean="0">
                <a:solidFill>
                  <a:schemeClr val="tx1"/>
                </a:solidFill>
                <a:effectLst>
                  <a:outerShdw blurRad="38100" dist="38100" dir="2700000" algn="tl">
                    <a:srgbClr val="000000">
                      <a:alpha val="43137"/>
                    </a:srgbClr>
                  </a:outerShdw>
                </a:effectLst>
              </a:rPr>
              <a:t>Malmaison</a:t>
            </a:r>
            <a:r>
              <a:rPr lang="es-ES" dirty="0" smtClean="0">
                <a:solidFill>
                  <a:schemeClr val="tx1"/>
                </a:solidFill>
                <a:effectLst>
                  <a:outerShdw blurRad="38100" dist="38100" dir="2700000" algn="tl">
                    <a:srgbClr val="000000">
                      <a:alpha val="43137"/>
                    </a:srgbClr>
                  </a:outerShdw>
                </a:effectLst>
              </a:rPr>
              <a:t> hotel in Birmingham </a:t>
            </a:r>
            <a:r>
              <a:rPr lang="es-ES" dirty="0" err="1" smtClean="0">
                <a:solidFill>
                  <a:schemeClr val="tx1"/>
                </a:solidFill>
                <a:effectLst>
                  <a:outerShdw blurRad="38100" dist="38100" dir="2700000" algn="tl">
                    <a:srgbClr val="000000">
                      <a:alpha val="43137"/>
                    </a:srgbClr>
                  </a:outerShdw>
                </a:effectLst>
              </a:rPr>
              <a:t>is</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located</a:t>
            </a:r>
            <a:r>
              <a:rPr lang="es-ES" dirty="0" smtClean="0">
                <a:solidFill>
                  <a:schemeClr val="tx1"/>
                </a:solidFill>
                <a:effectLst>
                  <a:outerShdw blurRad="38100" dist="38100" dir="2700000" algn="tl">
                    <a:srgbClr val="000000">
                      <a:alpha val="43137"/>
                    </a:srgbClr>
                  </a:outerShdw>
                </a:effectLst>
              </a:rPr>
              <a:t> in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heart</a:t>
            </a:r>
            <a:r>
              <a:rPr lang="es-ES" dirty="0" smtClean="0">
                <a:solidFill>
                  <a:schemeClr val="tx1"/>
                </a:solidFill>
                <a:effectLst>
                  <a:outerShdw blurRad="38100" dist="38100" dir="2700000" algn="tl">
                    <a:srgbClr val="000000">
                      <a:alpha val="43137"/>
                    </a:srgbClr>
                  </a:outerShdw>
                </a:effectLst>
              </a:rPr>
              <a:t> of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city</a:t>
            </a:r>
            <a:r>
              <a:rPr lang="es-ES" dirty="0" smtClean="0">
                <a:solidFill>
                  <a:schemeClr val="tx1"/>
                </a:solidFill>
                <a:effectLst>
                  <a:outerShdw blurRad="38100" dist="38100" dir="2700000" algn="tl">
                    <a:srgbClr val="000000">
                      <a:alpha val="43137"/>
                    </a:srgbClr>
                  </a:outerShdw>
                </a:effectLst>
              </a:rPr>
              <a:t> centre, </a:t>
            </a:r>
            <a:r>
              <a:rPr lang="es-ES" dirty="0" err="1" smtClean="0">
                <a:solidFill>
                  <a:schemeClr val="tx1"/>
                </a:solidFill>
                <a:effectLst>
                  <a:outerShdw blurRad="38100" dist="38100" dir="2700000" algn="tl">
                    <a:srgbClr val="000000">
                      <a:alpha val="43137"/>
                    </a:srgbClr>
                  </a:outerShdw>
                </a:effectLst>
              </a:rPr>
              <a:t>right</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next</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to</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Birmingham New Street </a:t>
            </a:r>
            <a:r>
              <a:rPr lang="es-ES" dirty="0" err="1" smtClean="0">
                <a:solidFill>
                  <a:schemeClr val="tx1"/>
                </a:solidFill>
                <a:effectLst>
                  <a:outerShdw blurRad="38100" dist="38100" dir="2700000" algn="tl">
                    <a:srgbClr val="000000">
                      <a:alpha val="43137"/>
                    </a:srgbClr>
                  </a:outerShdw>
                </a:effectLst>
              </a:rPr>
              <a:t>Station</a:t>
            </a:r>
            <a:r>
              <a:rPr lang="es-ES" dirty="0" smtClean="0">
                <a:solidFill>
                  <a:schemeClr val="tx1"/>
                </a:solidFill>
                <a:effectLst>
                  <a:outerShdw blurRad="38100" dist="38100" dir="2700000" algn="tl">
                    <a:srgbClr val="000000">
                      <a:alpha val="43137"/>
                    </a:srgbClr>
                  </a:outerShdw>
                </a:effectLst>
              </a:rPr>
              <a:t>.</a:t>
            </a:r>
          </a:p>
          <a:p>
            <a:pPr>
              <a:buFont typeface="Wingdings" panose="05000000000000000000" pitchFamily="2" charset="2"/>
              <a:buChar char="§"/>
            </a:pPr>
            <a:r>
              <a:rPr lang="es-ES" dirty="0" err="1" smtClean="0">
                <a:solidFill>
                  <a:schemeClr val="tx1"/>
                </a:solidFill>
                <a:effectLst>
                  <a:outerShdw blurRad="38100" dist="38100" dir="2700000" algn="tl">
                    <a:srgbClr val="000000">
                      <a:alpha val="43137"/>
                    </a:srgbClr>
                  </a:outerShdw>
                </a:effectLst>
              </a:rPr>
              <a:t>Housed</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within</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former</a:t>
            </a:r>
            <a:r>
              <a:rPr lang="es-ES" dirty="0" smtClean="0">
                <a:solidFill>
                  <a:schemeClr val="tx1"/>
                </a:solidFill>
                <a:effectLst>
                  <a:outerShdw blurRad="38100" dist="38100" dir="2700000" algn="tl">
                    <a:srgbClr val="000000">
                      <a:alpha val="43137"/>
                    </a:srgbClr>
                  </a:outerShdw>
                </a:effectLst>
              </a:rPr>
              <a:t> Royal Mail </a:t>
            </a:r>
            <a:r>
              <a:rPr lang="es-ES" dirty="0" err="1" smtClean="0">
                <a:solidFill>
                  <a:schemeClr val="tx1"/>
                </a:solidFill>
                <a:effectLst>
                  <a:outerShdw blurRad="38100" dist="38100" dir="2700000" algn="tl">
                    <a:srgbClr val="000000">
                      <a:alpha val="43137"/>
                    </a:srgbClr>
                  </a:outerShdw>
                </a:effectLst>
              </a:rPr>
              <a:t>Building</a:t>
            </a:r>
            <a:endParaRPr lang="es-ES" dirty="0" smtClean="0">
              <a:solidFill>
                <a:schemeClr val="tx1"/>
              </a:solidFill>
              <a:effectLst>
                <a:outerShdw blurRad="38100" dist="38100" dir="2700000" algn="tl">
                  <a:srgbClr val="000000">
                    <a:alpha val="43137"/>
                  </a:srgbClr>
                </a:outerShdw>
              </a:effectLst>
            </a:endParaRPr>
          </a:p>
          <a:p>
            <a:pPr>
              <a:buFont typeface="Wingdings" panose="05000000000000000000" pitchFamily="2" charset="2"/>
              <a:buChar char="§"/>
            </a:pPr>
            <a:r>
              <a:rPr lang="es-ES" dirty="0" err="1" smtClean="0">
                <a:solidFill>
                  <a:schemeClr val="tx1"/>
                </a:solidFill>
                <a:effectLst>
                  <a:outerShdw blurRad="38100" dist="38100" dir="2700000" algn="tl">
                    <a:srgbClr val="000000">
                      <a:alpha val="43137"/>
                    </a:srgbClr>
                  </a:outerShdw>
                </a:effectLst>
              </a:rPr>
              <a:t>Malmaison</a:t>
            </a:r>
            <a:r>
              <a:rPr lang="es-ES" dirty="0" smtClean="0">
                <a:solidFill>
                  <a:schemeClr val="tx1"/>
                </a:solidFill>
                <a:effectLst>
                  <a:outerShdw blurRad="38100" dist="38100" dir="2700000" algn="tl">
                    <a:srgbClr val="000000">
                      <a:alpha val="43137"/>
                    </a:srgbClr>
                  </a:outerShdw>
                </a:effectLst>
              </a:rPr>
              <a:t> Birmingham </a:t>
            </a:r>
            <a:r>
              <a:rPr lang="es-ES" dirty="0" err="1" smtClean="0">
                <a:solidFill>
                  <a:schemeClr val="tx1"/>
                </a:solidFill>
                <a:effectLst>
                  <a:outerShdw blurRad="38100" dist="38100" dir="2700000" algn="tl">
                    <a:srgbClr val="000000">
                      <a:alpha val="43137"/>
                    </a:srgbClr>
                  </a:outerShdw>
                </a:effectLst>
              </a:rPr>
              <a:t>features</a:t>
            </a:r>
            <a:r>
              <a:rPr lang="es-ES" dirty="0" smtClean="0">
                <a:solidFill>
                  <a:schemeClr val="tx1"/>
                </a:solidFill>
                <a:effectLst>
                  <a:outerShdw blurRad="38100" dist="38100" dir="2700000" algn="tl">
                    <a:srgbClr val="000000">
                      <a:alpha val="43137"/>
                    </a:srgbClr>
                  </a:outerShdw>
                </a:effectLst>
              </a:rPr>
              <a:t> 193 </a:t>
            </a:r>
            <a:r>
              <a:rPr lang="es-ES" dirty="0" err="1" smtClean="0">
                <a:solidFill>
                  <a:schemeClr val="tx1"/>
                </a:solidFill>
                <a:effectLst>
                  <a:outerShdw blurRad="38100" dist="38100" dir="2700000" algn="tl">
                    <a:srgbClr val="000000">
                      <a:alpha val="43137"/>
                    </a:srgbClr>
                  </a:outerShdw>
                </a:effectLst>
              </a:rPr>
              <a:t>beutifully</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styled</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rooms</a:t>
            </a:r>
            <a:r>
              <a:rPr lang="es-ES" dirty="0" smtClean="0">
                <a:solidFill>
                  <a:schemeClr val="tx1"/>
                </a:solidFill>
                <a:effectLst>
                  <a:outerShdw blurRad="38100" dist="38100" dir="2700000" algn="tl">
                    <a:srgbClr val="000000">
                      <a:alpha val="43137"/>
                    </a:srgbClr>
                  </a:outerShdw>
                </a:effectLst>
              </a:rPr>
              <a:t> and </a:t>
            </a:r>
            <a:r>
              <a:rPr lang="es-ES" dirty="0" err="1" smtClean="0">
                <a:solidFill>
                  <a:schemeClr val="tx1"/>
                </a:solidFill>
                <a:effectLst>
                  <a:outerShdw blurRad="38100" dist="38100" dir="2700000" algn="tl">
                    <a:srgbClr val="000000">
                      <a:alpha val="43137"/>
                    </a:srgbClr>
                  </a:outerShdw>
                </a:effectLst>
              </a:rPr>
              <a:t>suits</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that</a:t>
            </a:r>
            <a:r>
              <a:rPr lang="es-ES" dirty="0" smtClean="0">
                <a:solidFill>
                  <a:schemeClr val="tx1"/>
                </a:solidFill>
                <a:effectLst>
                  <a:outerShdw blurRad="38100" dist="38100" dir="2700000" algn="tl">
                    <a:srgbClr val="000000">
                      <a:alpha val="43137"/>
                    </a:srgbClr>
                  </a:outerShdw>
                </a:effectLst>
              </a:rPr>
              <a:t> are </a:t>
            </a:r>
            <a:r>
              <a:rPr lang="es-ES" dirty="0" err="1" smtClean="0">
                <a:solidFill>
                  <a:schemeClr val="tx1"/>
                </a:solidFill>
                <a:effectLst>
                  <a:outerShdw blurRad="38100" dist="38100" dir="2700000" algn="tl">
                    <a:srgbClr val="000000">
                      <a:alpha val="43137"/>
                    </a:srgbClr>
                  </a:outerShdw>
                </a:effectLst>
              </a:rPr>
              <a:t>sure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to</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deliver</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customers</a:t>
            </a:r>
            <a:r>
              <a:rPr lang="es-ES" dirty="0" smtClean="0">
                <a:solidFill>
                  <a:schemeClr val="tx1"/>
                </a:solidFill>
                <a:effectLst>
                  <a:outerShdw blurRad="38100" dist="38100" dir="2700000" algn="tl">
                    <a:srgbClr val="000000">
                      <a:alpha val="43137"/>
                    </a:srgbClr>
                  </a:outerShdw>
                </a:effectLst>
              </a:rPr>
              <a:t> confort .</a:t>
            </a:r>
          </a:p>
          <a:p>
            <a:pPr marL="0" indent="0">
              <a:buNone/>
            </a:pPr>
            <a:endParaRPr lang="es-ES" sz="2400" dirty="0">
              <a:solidFill>
                <a:schemeClr val="tx1"/>
              </a:solidFill>
              <a:effectLst>
                <a:outerShdw blurRad="38100" dist="38100" dir="2700000" algn="tl">
                  <a:srgbClr val="000000">
                    <a:alpha val="43137"/>
                  </a:srgbClr>
                </a:outerShdw>
              </a:effectLst>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4867" y="-1860"/>
            <a:ext cx="2589133" cy="1630660"/>
          </a:xfrm>
          <a:prstGeom prst="rect">
            <a:avLst/>
          </a:prstGeom>
        </p:spPr>
      </p:pic>
    </p:spTree>
    <p:extLst>
      <p:ext uri="{BB962C8B-B14F-4D97-AF65-F5344CB8AC3E}">
        <p14:creationId xmlns:p14="http://schemas.microsoft.com/office/powerpoint/2010/main" val="342355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395536" y="188640"/>
            <a:ext cx="6402468" cy="1224136"/>
          </a:xfrm>
        </p:spPr>
        <p:txBody>
          <a:bodyPr>
            <a:normAutofit/>
          </a:bodyPr>
          <a:lstStyle/>
          <a:p>
            <a:pPr lvl="0" defTabSz="914400">
              <a:spcBef>
                <a:spcPts val="0"/>
              </a:spcBef>
            </a:pPr>
            <a:r>
              <a:rPr lang="es-ES" sz="2400" dirty="0" err="1" smtClean="0"/>
              <a:t>Products</a:t>
            </a:r>
            <a:r>
              <a:rPr lang="es-ES" sz="2400" dirty="0" smtClean="0"/>
              <a:t> / </a:t>
            </a:r>
            <a:r>
              <a:rPr lang="es-ES" sz="2400" dirty="0" err="1" smtClean="0"/>
              <a:t>Services</a:t>
            </a:r>
            <a:r>
              <a:rPr lang="es-ES" sz="2400" dirty="0" smtClean="0"/>
              <a:t> </a:t>
            </a:r>
            <a:r>
              <a:rPr lang="es-ES" sz="2400" dirty="0" err="1" smtClean="0"/>
              <a:t>offered</a:t>
            </a:r>
            <a:r>
              <a:rPr lang="es-ES" sz="1800" dirty="0" smtClean="0"/>
              <a:t/>
            </a:r>
            <a:br>
              <a:rPr lang="es-ES" sz="1800" dirty="0" smtClean="0"/>
            </a:br>
            <a:r>
              <a:rPr lang="es-ES" sz="1800" dirty="0" smtClean="0"/>
              <a:t/>
            </a:r>
            <a:br>
              <a:rPr lang="es-ES" sz="1800" dirty="0" smtClean="0"/>
            </a:br>
            <a:endParaRPr lang="es-ES" sz="1800" dirty="0"/>
          </a:p>
        </p:txBody>
      </p:sp>
      <p:sp>
        <p:nvSpPr>
          <p:cNvPr id="3" name="Marcador de texto 2"/>
          <p:cNvSpPr>
            <a:spLocks noGrp="1"/>
          </p:cNvSpPr>
          <p:nvPr>
            <p:ph type="body" idx="1"/>
          </p:nvPr>
        </p:nvSpPr>
        <p:spPr>
          <a:xfrm>
            <a:off x="389479" y="1412776"/>
            <a:ext cx="5262641" cy="3600400"/>
          </a:xfrm>
        </p:spPr>
        <p:txBody>
          <a:bodyPr>
            <a:normAutofit/>
          </a:bodyPr>
          <a:lstStyle/>
          <a:p>
            <a:pPr marL="285750" indent="-285750">
              <a:buFont typeface="Arial" panose="020B0604020202020204" pitchFamily="34" charset="0"/>
              <a:buChar char="•"/>
            </a:pPr>
            <a:r>
              <a:rPr lang="en-US" sz="2000" dirty="0">
                <a:solidFill>
                  <a:schemeClr val="tx1"/>
                </a:solidFill>
                <a:effectLst>
                  <a:outerShdw blurRad="38100" dist="38100" dir="2700000" algn="tl">
                    <a:srgbClr val="000000">
                      <a:alpha val="43137"/>
                    </a:srgbClr>
                  </a:outerShdw>
                </a:effectLst>
              </a:rPr>
              <a:t>Beautifully styled rooms and </a:t>
            </a:r>
            <a:r>
              <a:rPr lang="en-US" sz="2000" dirty="0" smtClean="0">
                <a:solidFill>
                  <a:schemeClr val="tx1"/>
                </a:solidFill>
                <a:effectLst>
                  <a:outerShdw blurRad="38100" dist="38100" dir="2700000" algn="tl">
                    <a:srgbClr val="000000">
                      <a:alpha val="43137"/>
                    </a:srgbClr>
                  </a:outerShdw>
                </a:effectLst>
              </a:rPr>
              <a:t>suits</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smtClean="0">
                <a:solidFill>
                  <a:schemeClr val="tx1"/>
                </a:solidFill>
                <a:effectLst>
                  <a:outerShdw blurRad="38100" dist="38100" dir="2700000" algn="tl">
                    <a:srgbClr val="000000">
                      <a:alpha val="43137"/>
                    </a:srgbClr>
                  </a:outerShdw>
                </a:effectLst>
              </a:rPr>
              <a:t>24 </a:t>
            </a:r>
            <a:r>
              <a:rPr lang="es-ES" sz="2000" dirty="0" err="1" smtClean="0">
                <a:solidFill>
                  <a:schemeClr val="tx1"/>
                </a:solidFill>
                <a:effectLst>
                  <a:outerShdw blurRad="38100" dist="38100" dir="2700000" algn="tl">
                    <a:srgbClr val="000000">
                      <a:alpha val="43137"/>
                    </a:srgbClr>
                  </a:outerShdw>
                </a:effectLst>
              </a:rPr>
              <a:t>hours</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rooms</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services</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smtClean="0">
                <a:solidFill>
                  <a:schemeClr val="tx1"/>
                </a:solidFill>
                <a:effectLst>
                  <a:outerShdw blurRad="38100" dist="38100" dir="2700000" algn="tl">
                    <a:srgbClr val="000000">
                      <a:alpha val="43137"/>
                    </a:srgbClr>
                  </a:outerShdw>
                </a:effectLst>
              </a:rPr>
              <a:t>Restaurant and Bar</a:t>
            </a:r>
          </a:p>
          <a:p>
            <a:pPr marL="285750" indent="-285750">
              <a:buFont typeface="Arial" panose="020B0604020202020204" pitchFamily="34" charset="0"/>
              <a:buChar char="•"/>
            </a:pPr>
            <a:r>
              <a:rPr lang="es-ES" sz="2000" dirty="0" err="1" smtClean="0">
                <a:solidFill>
                  <a:schemeClr val="tx1"/>
                </a:solidFill>
                <a:effectLst>
                  <a:outerShdw blurRad="38100" dist="38100" dir="2700000" algn="tl">
                    <a:srgbClr val="000000">
                      <a:alpha val="43137"/>
                    </a:srgbClr>
                  </a:outerShdw>
                </a:effectLst>
              </a:rPr>
              <a:t>Relaxing</a:t>
            </a:r>
            <a:r>
              <a:rPr lang="es-ES" sz="2000" dirty="0" smtClean="0">
                <a:solidFill>
                  <a:schemeClr val="tx1"/>
                </a:solidFill>
                <a:effectLst>
                  <a:outerShdw blurRad="38100" dist="38100" dir="2700000" algn="tl">
                    <a:srgbClr val="000000">
                      <a:alpha val="43137"/>
                    </a:srgbClr>
                  </a:outerShdw>
                </a:effectLst>
              </a:rPr>
              <a:t> Spa</a:t>
            </a:r>
          </a:p>
          <a:p>
            <a:pPr marL="285750" indent="-285750">
              <a:buFont typeface="Arial" panose="020B0604020202020204" pitchFamily="34" charset="0"/>
              <a:buChar char="•"/>
            </a:pPr>
            <a:r>
              <a:rPr lang="es-ES" sz="2000" dirty="0" err="1" smtClean="0">
                <a:solidFill>
                  <a:schemeClr val="tx1"/>
                </a:solidFill>
                <a:effectLst>
                  <a:outerShdw blurRad="38100" dist="38100" dir="2700000" algn="tl">
                    <a:srgbClr val="000000">
                      <a:alpha val="43137"/>
                    </a:srgbClr>
                  </a:outerShdw>
                </a:effectLst>
              </a:rPr>
              <a:t>Gym</a:t>
            </a:r>
            <a:r>
              <a:rPr lang="es-ES" sz="2000" dirty="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Fully</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Equipped</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smtClean="0">
                <a:solidFill>
                  <a:schemeClr val="tx1"/>
                </a:solidFill>
                <a:effectLst>
                  <a:outerShdw blurRad="38100" dist="38100" dir="2700000" algn="tl">
                    <a:srgbClr val="000000">
                      <a:alpha val="43137"/>
                    </a:srgbClr>
                  </a:outerShdw>
                </a:effectLst>
              </a:rPr>
              <a:t>Meeting and </a:t>
            </a:r>
            <a:r>
              <a:rPr lang="es-ES" sz="2000" dirty="0" err="1" smtClean="0">
                <a:solidFill>
                  <a:schemeClr val="tx1"/>
                </a:solidFill>
                <a:effectLst>
                  <a:outerShdw blurRad="38100" dist="38100" dir="2700000" algn="tl">
                    <a:srgbClr val="000000">
                      <a:alpha val="43137"/>
                    </a:srgbClr>
                  </a:outerShdw>
                </a:effectLst>
              </a:rPr>
              <a:t>Event</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Spaces</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smtClean="0">
                <a:solidFill>
                  <a:schemeClr val="tx1"/>
                </a:solidFill>
                <a:effectLst>
                  <a:outerShdw blurRad="38100" dist="38100" dir="2700000" algn="tl">
                    <a:srgbClr val="000000">
                      <a:alpha val="43137"/>
                    </a:srgbClr>
                  </a:outerShdw>
                </a:effectLst>
              </a:rPr>
              <a:t>Free </a:t>
            </a:r>
            <a:r>
              <a:rPr lang="es-ES" sz="2000" dirty="0" err="1" smtClean="0">
                <a:solidFill>
                  <a:schemeClr val="tx1"/>
                </a:solidFill>
                <a:effectLst>
                  <a:outerShdw blurRad="38100" dist="38100" dir="2700000" algn="tl">
                    <a:srgbClr val="000000">
                      <a:alpha val="43137"/>
                    </a:srgbClr>
                  </a:outerShdw>
                </a:effectLst>
              </a:rPr>
              <a:t>wifi</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err="1" smtClean="0">
                <a:solidFill>
                  <a:schemeClr val="tx1"/>
                </a:solidFill>
                <a:effectLst>
                  <a:outerShdw blurRad="38100" dist="38100" dir="2700000" algn="tl">
                    <a:srgbClr val="000000">
                      <a:alpha val="43137"/>
                    </a:srgbClr>
                  </a:outerShdw>
                </a:effectLst>
              </a:rPr>
              <a:t>Same</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day</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loundry</a:t>
            </a:r>
            <a:endParaRPr lang="es-ES" sz="2000" dirty="0" smtClean="0">
              <a:solidFill>
                <a:schemeClr val="tx1"/>
              </a:solidFill>
              <a:effectLst>
                <a:outerShdw blurRad="38100" dist="38100" dir="2700000" algn="tl">
                  <a:srgbClr val="000000">
                    <a:alpha val="43137"/>
                  </a:srgbClr>
                </a:outerShdw>
              </a:effectLst>
            </a:endParaRPr>
          </a:p>
        </p:txBody>
      </p:sp>
      <p:pic>
        <p:nvPicPr>
          <p:cNvPr id="4" name="Imagen 3"/>
          <p:cNvPicPr>
            <a:picLocks noChangeAspect="1"/>
          </p:cNvPicPr>
          <p:nvPr/>
        </p:nvPicPr>
        <p:blipFill>
          <a:blip r:embed="rId2"/>
          <a:stretch>
            <a:fillRect/>
          </a:stretch>
        </p:blipFill>
        <p:spPr>
          <a:xfrm>
            <a:off x="179512" y="5302236"/>
            <a:ext cx="2142814" cy="1384357"/>
          </a:xfrm>
          <a:prstGeom prst="rect">
            <a:avLst/>
          </a:prstGeom>
        </p:spPr>
      </p:pic>
      <p:pic>
        <p:nvPicPr>
          <p:cNvPr id="5" name="Imagen 4"/>
          <p:cNvPicPr>
            <a:picLocks noChangeAspect="1"/>
          </p:cNvPicPr>
          <p:nvPr/>
        </p:nvPicPr>
        <p:blipFill>
          <a:blip r:embed="rId3"/>
          <a:stretch>
            <a:fillRect/>
          </a:stretch>
        </p:blipFill>
        <p:spPr>
          <a:xfrm>
            <a:off x="5940152" y="620689"/>
            <a:ext cx="2269404" cy="1652504"/>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07350" y="4528337"/>
            <a:ext cx="2409066" cy="1636967"/>
          </a:xfrm>
          <a:prstGeom prst="rect">
            <a:avLst/>
          </a:prstGeom>
        </p:spPr>
      </p:pic>
      <p:pic>
        <p:nvPicPr>
          <p:cNvPr id="7" name="Imagen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15037" y="2499613"/>
            <a:ext cx="2294519" cy="1721475"/>
          </a:xfrm>
          <a:prstGeom prst="rect">
            <a:avLst/>
          </a:prstGeom>
        </p:spPr>
      </p:pic>
      <p:pic>
        <p:nvPicPr>
          <p:cNvPr id="8" name="Imagen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7928" y="5269624"/>
            <a:ext cx="2177795" cy="1451863"/>
          </a:xfrm>
          <a:prstGeom prst="rect">
            <a:avLst/>
          </a:prstGeom>
        </p:spPr>
      </p:pic>
    </p:spTree>
    <p:extLst>
      <p:ext uri="{BB962C8B-B14F-4D97-AF65-F5344CB8AC3E}">
        <p14:creationId xmlns:p14="http://schemas.microsoft.com/office/powerpoint/2010/main" val="2890159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548681"/>
            <a:ext cx="7488832" cy="1080120"/>
          </a:xfrm>
        </p:spPr>
        <p:txBody>
          <a:bodyPr/>
          <a:lstStyle/>
          <a:p>
            <a:r>
              <a:rPr lang="es-ES" dirty="0" smtClean="0"/>
              <a:t>UPS (</a:t>
            </a:r>
            <a:r>
              <a:rPr lang="es-ES" dirty="0" err="1" smtClean="0"/>
              <a:t>unique</a:t>
            </a:r>
            <a:r>
              <a:rPr lang="es-ES" dirty="0" smtClean="0"/>
              <a:t> </a:t>
            </a:r>
            <a:r>
              <a:rPr lang="es-ES" dirty="0" err="1" smtClean="0"/>
              <a:t>selling</a:t>
            </a:r>
            <a:r>
              <a:rPr lang="es-ES" dirty="0" smtClean="0"/>
              <a:t> </a:t>
            </a:r>
            <a:r>
              <a:rPr lang="es-ES" dirty="0" err="1" smtClean="0"/>
              <a:t>point</a:t>
            </a:r>
            <a:r>
              <a:rPr lang="es-ES" dirty="0" smtClean="0"/>
              <a:t>)</a:t>
            </a:r>
            <a:endParaRPr lang="es-ES" dirty="0"/>
          </a:p>
        </p:txBody>
      </p:sp>
      <p:sp>
        <p:nvSpPr>
          <p:cNvPr id="3" name="Marcador de texto 2"/>
          <p:cNvSpPr>
            <a:spLocks noGrp="1"/>
          </p:cNvSpPr>
          <p:nvPr>
            <p:ph type="body" idx="1"/>
          </p:nvPr>
        </p:nvSpPr>
        <p:spPr>
          <a:xfrm>
            <a:off x="683568" y="2132856"/>
            <a:ext cx="6402467" cy="1532467"/>
          </a:xfrm>
        </p:spPr>
        <p:txBody>
          <a:bodyPr>
            <a:normAutofit fontScale="92500"/>
          </a:bodyPr>
          <a:lstStyle/>
          <a:p>
            <a:r>
              <a:rPr lang="es-ES" dirty="0" err="1" smtClean="0">
                <a:effectLst>
                  <a:outerShdw blurRad="38100" dist="38100" dir="2700000" algn="tl">
                    <a:srgbClr val="000000">
                      <a:alpha val="43137"/>
                    </a:srgbClr>
                  </a:outerShdw>
                </a:effectLst>
              </a:rPr>
              <a:t>Malmaison</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is</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pet</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friendly</a:t>
            </a:r>
            <a:r>
              <a:rPr lang="es-ES" dirty="0" smtClean="0">
                <a:effectLst>
                  <a:outerShdw blurRad="38100" dist="38100" dir="2700000" algn="tl">
                    <a:srgbClr val="000000">
                      <a:alpha val="43137"/>
                    </a:srgbClr>
                  </a:outerShdw>
                </a:effectLst>
              </a:rPr>
              <a:t> hotel, </a:t>
            </a:r>
            <a:r>
              <a:rPr lang="es-ES" dirty="0" err="1" smtClean="0">
                <a:effectLst>
                  <a:outerShdw blurRad="38100" dist="38100" dir="2700000" algn="tl">
                    <a:srgbClr val="000000">
                      <a:alpha val="43137"/>
                    </a:srgbClr>
                  </a:outerShdw>
                </a:effectLst>
              </a:rPr>
              <a:t>guest’s</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pets</a:t>
            </a:r>
            <a:r>
              <a:rPr lang="es-ES" dirty="0" smtClean="0">
                <a:effectLst>
                  <a:outerShdw blurRad="38100" dist="38100" dir="2700000" algn="tl">
                    <a:srgbClr val="000000">
                      <a:alpha val="43137"/>
                    </a:srgbClr>
                  </a:outerShdw>
                </a:effectLst>
              </a:rPr>
              <a:t> can </a:t>
            </a:r>
            <a:r>
              <a:rPr lang="es-ES" dirty="0" err="1" smtClean="0">
                <a:effectLst>
                  <a:outerShdw blurRad="38100" dist="38100" dir="2700000" algn="tl">
                    <a:srgbClr val="000000">
                      <a:alpha val="43137"/>
                    </a:srgbClr>
                  </a:outerShdw>
                </a:effectLst>
              </a:rPr>
              <a:t>stay</a:t>
            </a:r>
            <a:r>
              <a:rPr lang="es-ES" dirty="0" smtClean="0">
                <a:effectLst>
                  <a:outerShdw blurRad="38100" dist="38100" dir="2700000" algn="tl">
                    <a:srgbClr val="000000">
                      <a:alpha val="43137"/>
                    </a:srgbClr>
                  </a:outerShdw>
                </a:effectLst>
              </a:rPr>
              <a:t> in </a:t>
            </a:r>
            <a:r>
              <a:rPr lang="es-ES" dirty="0" err="1" smtClean="0">
                <a:effectLst>
                  <a:outerShdw blurRad="38100" dist="38100" dir="2700000" algn="tl">
                    <a:srgbClr val="000000">
                      <a:alpha val="43137"/>
                    </a:srgbClr>
                  </a:outerShdw>
                </a:effectLst>
              </a:rPr>
              <a:t>the</a:t>
            </a:r>
            <a:r>
              <a:rPr lang="es-ES" dirty="0" smtClean="0">
                <a:effectLst>
                  <a:outerShdw blurRad="38100" dist="38100" dir="2700000" algn="tl">
                    <a:srgbClr val="000000">
                      <a:alpha val="43137"/>
                    </a:srgbClr>
                  </a:outerShdw>
                </a:effectLst>
              </a:rPr>
              <a:t> hotel </a:t>
            </a:r>
            <a:r>
              <a:rPr lang="es-ES" dirty="0" err="1" smtClean="0">
                <a:effectLst>
                  <a:outerShdw blurRad="38100" dist="38100" dir="2700000" algn="tl">
                    <a:srgbClr val="000000">
                      <a:alpha val="43137"/>
                    </a:srgbClr>
                  </a:outerShdw>
                </a:effectLst>
              </a:rPr>
              <a:t>for</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an</a:t>
            </a:r>
            <a:r>
              <a:rPr lang="es-ES" dirty="0" smtClean="0">
                <a:effectLst>
                  <a:outerShdw blurRad="38100" dist="38100" dir="2700000" algn="tl">
                    <a:srgbClr val="000000">
                      <a:alpha val="43137"/>
                    </a:srgbClr>
                  </a:outerShdw>
                </a:effectLst>
              </a:rPr>
              <a:t> extra ₤10, </a:t>
            </a:r>
            <a:r>
              <a:rPr lang="es-ES" dirty="0" err="1" smtClean="0">
                <a:effectLst>
                  <a:outerShdw blurRad="38100" dist="38100" dir="2700000" algn="tl">
                    <a:srgbClr val="000000">
                      <a:alpha val="43137"/>
                    </a:srgbClr>
                  </a:outerShdw>
                </a:effectLst>
              </a:rPr>
              <a:t>for</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this</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pet</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get</a:t>
            </a:r>
            <a:r>
              <a:rPr lang="es-ES" dirty="0" smtClean="0">
                <a:effectLst>
                  <a:outerShdw blurRad="38100" dist="38100" dir="2700000" algn="tl">
                    <a:srgbClr val="000000">
                      <a:alpha val="43137"/>
                    </a:srgbClr>
                  </a:outerShdw>
                </a:effectLst>
              </a:rPr>
              <a:t> a </a:t>
            </a:r>
            <a:r>
              <a:rPr lang="es-ES" dirty="0" err="1" smtClean="0">
                <a:effectLst>
                  <a:outerShdw blurRad="38100" dist="38100" dir="2700000" algn="tl">
                    <a:srgbClr val="000000">
                      <a:alpha val="43137"/>
                    </a:srgbClr>
                  </a:outerShdw>
                </a:effectLst>
              </a:rPr>
              <a:t>bed</a:t>
            </a:r>
            <a:r>
              <a:rPr lang="es-ES" dirty="0" smtClean="0">
                <a:effectLst>
                  <a:outerShdw blurRad="38100" dist="38100" dir="2700000" algn="tl">
                    <a:srgbClr val="000000">
                      <a:alpha val="43137"/>
                    </a:srgbClr>
                  </a:outerShdw>
                </a:effectLst>
              </a:rPr>
              <a:t> and </a:t>
            </a:r>
            <a:r>
              <a:rPr lang="es-ES" dirty="0" err="1" smtClean="0">
                <a:effectLst>
                  <a:outerShdw blurRad="38100" dist="38100" dir="2700000" algn="tl">
                    <a:srgbClr val="000000">
                      <a:alpha val="43137"/>
                    </a:srgbClr>
                  </a:outerShdw>
                </a:effectLst>
              </a:rPr>
              <a:t>feed</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bowl</a:t>
            </a:r>
            <a:r>
              <a:rPr lang="es-ES" dirty="0" smtClean="0">
                <a:effectLst>
                  <a:outerShdw blurRad="38100" dist="38100" dir="2700000" algn="tl">
                    <a:srgbClr val="000000">
                      <a:alpha val="43137"/>
                    </a:srgbClr>
                  </a:outerShdw>
                </a:effectLst>
              </a:rPr>
              <a:t>. “MALMAISON IS ONE OF THE MOST PET FRIENDLY HOTELS IN THE UK. He </a:t>
            </a:r>
            <a:r>
              <a:rPr lang="es-ES" dirty="0" err="1" smtClean="0">
                <a:effectLst>
                  <a:outerShdw blurRad="38100" dist="38100" dir="2700000" algn="tl">
                    <a:srgbClr val="000000">
                      <a:alpha val="43137"/>
                    </a:srgbClr>
                  </a:outerShdw>
                </a:effectLst>
              </a:rPr>
              <a:t>loves</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you</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You</a:t>
            </a:r>
            <a:r>
              <a:rPr lang="es-ES" dirty="0" smtClean="0">
                <a:effectLst>
                  <a:outerShdw blurRad="38100" dist="38100" dir="2700000" algn="tl">
                    <a:srgbClr val="000000">
                      <a:alpha val="43137"/>
                    </a:srgbClr>
                  </a:outerShdw>
                </a:effectLst>
              </a:rPr>
              <a:t> adore </a:t>
            </a:r>
            <a:r>
              <a:rPr lang="es-ES" dirty="0" err="1" smtClean="0">
                <a:effectLst>
                  <a:outerShdw blurRad="38100" dist="38100" dir="2700000" algn="tl">
                    <a:srgbClr val="000000">
                      <a:alpha val="43137"/>
                    </a:srgbClr>
                  </a:outerShdw>
                </a:effectLst>
              </a:rPr>
              <a:t>him</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It</a:t>
            </a:r>
            <a:r>
              <a:rPr lang="es-ES" dirty="0" smtClean="0">
                <a:effectLst>
                  <a:outerShdw blurRad="38100" dist="38100" dir="2700000" algn="tl">
                    <a:srgbClr val="000000">
                      <a:alpha val="43137"/>
                    </a:srgbClr>
                  </a:outerShdw>
                </a:effectLst>
              </a:rPr>
              <a:t>’ s </a:t>
            </a:r>
            <a:r>
              <a:rPr lang="es-ES" dirty="0" err="1" smtClean="0">
                <a:effectLst>
                  <a:outerShdw blurRad="38100" dist="38100" dir="2700000" algn="tl">
                    <a:srgbClr val="000000">
                      <a:alpha val="43137"/>
                    </a:srgbClr>
                  </a:outerShdw>
                </a:effectLst>
              </a:rPr>
              <a:t>right</a:t>
            </a:r>
            <a:r>
              <a:rPr lang="es-ES" dirty="0" smtClean="0">
                <a:effectLst>
                  <a:outerShdw blurRad="38100" dist="38100" dir="2700000" algn="tl">
                    <a:srgbClr val="000000">
                      <a:alpha val="43137"/>
                    </a:srgbClr>
                  </a:outerShdw>
                </a:effectLst>
              </a:rPr>
              <a:t> and </a:t>
            </a:r>
            <a:r>
              <a:rPr lang="es-ES" dirty="0" err="1" smtClean="0">
                <a:effectLst>
                  <a:outerShdw blurRad="38100" dist="38100" dir="2700000" algn="tl">
                    <a:srgbClr val="000000">
                      <a:alpha val="43137"/>
                    </a:srgbClr>
                  </a:outerShdw>
                </a:effectLst>
              </a:rPr>
              <a:t>proper</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you</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both</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enjoy</a:t>
            </a:r>
            <a:r>
              <a:rPr lang="es-ES" dirty="0" smtClean="0">
                <a:effectLst>
                  <a:outerShdw blurRad="38100" dist="38100" dir="2700000" algn="tl">
                    <a:srgbClr val="000000">
                      <a:alpha val="43137"/>
                    </a:srgbClr>
                  </a:outerShdw>
                </a:effectLst>
              </a:rPr>
              <a:t> Mal </a:t>
            </a:r>
            <a:r>
              <a:rPr lang="es-ES" dirty="0" err="1" smtClean="0">
                <a:effectLst>
                  <a:outerShdw blurRad="38100" dist="38100" dir="2700000" algn="tl">
                    <a:srgbClr val="000000">
                      <a:alpha val="43137"/>
                    </a:srgbClr>
                  </a:outerShdw>
                </a:effectLst>
              </a:rPr>
              <a:t>life</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toguether</a:t>
            </a:r>
            <a:r>
              <a:rPr lang="es-ES" dirty="0" smtClean="0">
                <a:effectLst>
                  <a:outerShdw blurRad="38100" dist="38100" dir="2700000" algn="tl">
                    <a:srgbClr val="000000">
                      <a:alpha val="43137"/>
                    </a:srgbClr>
                  </a:outerShdw>
                </a:effectLst>
              </a:rPr>
              <a:t>”</a:t>
            </a:r>
            <a:endParaRPr lang="es-ES" dirty="0">
              <a:effectLst>
                <a:outerShdw blurRad="38100" dist="38100" dir="2700000" algn="tl">
                  <a:srgbClr val="000000">
                    <a:alpha val="43137"/>
                  </a:srgbClr>
                </a:outerShdw>
              </a:effectLst>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3768" y="3665323"/>
            <a:ext cx="3312368" cy="3024336"/>
          </a:xfrm>
          <a:prstGeom prst="rect">
            <a:avLst/>
          </a:prstGeom>
        </p:spPr>
      </p:pic>
    </p:spTree>
    <p:extLst>
      <p:ext uri="{BB962C8B-B14F-4D97-AF65-F5344CB8AC3E}">
        <p14:creationId xmlns:p14="http://schemas.microsoft.com/office/powerpoint/2010/main" val="1476108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31177"/>
            <a:ext cx="6120680" cy="1029936"/>
          </a:xfrm>
        </p:spPr>
        <p:txBody>
          <a:bodyPr>
            <a:normAutofit/>
          </a:bodyPr>
          <a:lstStyle/>
          <a:p>
            <a:r>
              <a:rPr lang="es-ES" sz="2400" dirty="0" err="1" smtClean="0"/>
              <a:t>Malmaison</a:t>
            </a:r>
            <a:r>
              <a:rPr lang="es-ES" sz="2400" dirty="0" smtClean="0"/>
              <a:t> </a:t>
            </a:r>
            <a:r>
              <a:rPr lang="es-ES" sz="2400" dirty="0" err="1" smtClean="0"/>
              <a:t>strategies</a:t>
            </a:r>
            <a:r>
              <a:rPr lang="es-ES" sz="2400" dirty="0" smtClean="0"/>
              <a:t> </a:t>
            </a:r>
            <a:r>
              <a:rPr lang="es-ES" sz="2400" dirty="0" err="1" smtClean="0"/>
              <a:t>to</a:t>
            </a:r>
            <a:r>
              <a:rPr lang="es-ES" sz="2400" dirty="0" smtClean="0"/>
              <a:t> </a:t>
            </a:r>
            <a:r>
              <a:rPr lang="es-ES" sz="2400" dirty="0" err="1" smtClean="0"/>
              <a:t>deliver</a:t>
            </a:r>
            <a:r>
              <a:rPr lang="es-ES" sz="2400" dirty="0" smtClean="0"/>
              <a:t> </a:t>
            </a:r>
            <a:r>
              <a:rPr lang="es-ES" sz="2400" dirty="0" err="1" smtClean="0"/>
              <a:t>an</a:t>
            </a:r>
            <a:r>
              <a:rPr lang="es-ES" sz="2400" dirty="0" smtClean="0"/>
              <a:t> </a:t>
            </a:r>
            <a:r>
              <a:rPr lang="es-ES" sz="2400" dirty="0" err="1" smtClean="0"/>
              <a:t>excelent</a:t>
            </a:r>
            <a:r>
              <a:rPr lang="es-ES" sz="2400" dirty="0" smtClean="0"/>
              <a:t> </a:t>
            </a:r>
            <a:r>
              <a:rPr lang="es-ES" sz="2400" dirty="0" err="1" smtClean="0"/>
              <a:t>guest</a:t>
            </a:r>
            <a:r>
              <a:rPr lang="es-ES" sz="2400" dirty="0" smtClean="0"/>
              <a:t> </a:t>
            </a:r>
            <a:r>
              <a:rPr lang="es-ES" sz="2400" dirty="0" err="1" smtClean="0"/>
              <a:t>service</a:t>
            </a:r>
            <a:r>
              <a:rPr lang="es-ES" sz="2400" dirty="0" smtClean="0"/>
              <a:t> </a:t>
            </a:r>
            <a:r>
              <a:rPr lang="es-ES" sz="2400" dirty="0" err="1" smtClean="0"/>
              <a:t>experience</a:t>
            </a:r>
            <a:endParaRPr lang="es-ES" sz="2400" dirty="0"/>
          </a:p>
        </p:txBody>
      </p:sp>
      <p:sp>
        <p:nvSpPr>
          <p:cNvPr id="3" name="Marcador de texto 2"/>
          <p:cNvSpPr>
            <a:spLocks noGrp="1"/>
          </p:cNvSpPr>
          <p:nvPr>
            <p:ph type="body" idx="1"/>
          </p:nvPr>
        </p:nvSpPr>
        <p:spPr>
          <a:xfrm>
            <a:off x="467544" y="1308953"/>
            <a:ext cx="8208912" cy="4136271"/>
          </a:xfrm>
        </p:spPr>
        <p:txBody>
          <a:bodyPr>
            <a:normAutofit lnSpcReduction="10000"/>
          </a:bodyPr>
          <a:lstStyle/>
          <a:p>
            <a:r>
              <a:rPr lang="es-ES" sz="2200" dirty="0" smtClean="0">
                <a:solidFill>
                  <a:schemeClr val="tx1"/>
                </a:solidFill>
              </a:rPr>
              <a:t>Listen </a:t>
            </a:r>
            <a:r>
              <a:rPr lang="es-ES" sz="2200" dirty="0" err="1" smtClean="0">
                <a:solidFill>
                  <a:schemeClr val="tx1"/>
                </a:solidFill>
              </a:rPr>
              <a:t>its</a:t>
            </a:r>
            <a:r>
              <a:rPr lang="es-ES" sz="2200" dirty="0" smtClean="0">
                <a:solidFill>
                  <a:schemeClr val="tx1"/>
                </a:solidFill>
              </a:rPr>
              <a:t> </a:t>
            </a:r>
            <a:r>
              <a:rPr lang="es-ES" sz="2200" dirty="0" err="1" smtClean="0">
                <a:solidFill>
                  <a:schemeClr val="tx1"/>
                </a:solidFill>
              </a:rPr>
              <a:t>guests</a:t>
            </a:r>
            <a:endParaRPr lang="es-ES" sz="2200" dirty="0" smtClean="0">
              <a:solidFill>
                <a:schemeClr val="tx1"/>
              </a:solidFill>
            </a:endParaRPr>
          </a:p>
          <a:p>
            <a:r>
              <a:rPr lang="es-ES" dirty="0" err="1" smtClean="0"/>
              <a:t>Good</a:t>
            </a:r>
            <a:r>
              <a:rPr lang="es-ES" dirty="0" smtClean="0"/>
              <a:t> </a:t>
            </a:r>
            <a:r>
              <a:rPr lang="es-ES" dirty="0" err="1" smtClean="0"/>
              <a:t>Comunication</a:t>
            </a:r>
            <a:r>
              <a:rPr lang="es-ES" dirty="0"/>
              <a:t> </a:t>
            </a:r>
            <a:r>
              <a:rPr lang="es-ES" dirty="0" smtClean="0"/>
              <a:t>of </a:t>
            </a:r>
            <a:r>
              <a:rPr lang="es-ES" dirty="0" err="1" smtClean="0"/>
              <a:t>all</a:t>
            </a:r>
            <a:r>
              <a:rPr lang="es-ES" dirty="0" smtClean="0"/>
              <a:t> </a:t>
            </a:r>
            <a:r>
              <a:rPr lang="es-ES" dirty="0" err="1" smtClean="0"/>
              <a:t>members</a:t>
            </a:r>
            <a:r>
              <a:rPr lang="es-ES" dirty="0" smtClean="0"/>
              <a:t> of Staff and </a:t>
            </a:r>
            <a:r>
              <a:rPr lang="es-ES" dirty="0" err="1" smtClean="0"/>
              <a:t>well</a:t>
            </a:r>
            <a:r>
              <a:rPr lang="es-ES" dirty="0" smtClean="0"/>
              <a:t> </a:t>
            </a:r>
            <a:r>
              <a:rPr lang="es-ES" dirty="0" err="1" smtClean="0"/>
              <a:t>undertanding</a:t>
            </a:r>
            <a:r>
              <a:rPr lang="es-ES" dirty="0" smtClean="0"/>
              <a:t> of </a:t>
            </a:r>
            <a:r>
              <a:rPr lang="es-ES" dirty="0" err="1" smtClean="0"/>
              <a:t>the</a:t>
            </a:r>
            <a:r>
              <a:rPr lang="es-ES" dirty="0" smtClean="0"/>
              <a:t> </a:t>
            </a:r>
            <a:r>
              <a:rPr lang="es-ES" dirty="0" err="1" smtClean="0"/>
              <a:t>product</a:t>
            </a:r>
            <a:r>
              <a:rPr lang="es-ES" dirty="0" smtClean="0"/>
              <a:t>/</a:t>
            </a:r>
            <a:r>
              <a:rPr lang="es-ES" dirty="0" err="1" smtClean="0"/>
              <a:t>service</a:t>
            </a:r>
            <a:r>
              <a:rPr lang="es-ES" dirty="0" smtClean="0"/>
              <a:t> </a:t>
            </a:r>
            <a:r>
              <a:rPr lang="es-ES" dirty="0" err="1" smtClean="0"/>
              <a:t>to</a:t>
            </a:r>
            <a:r>
              <a:rPr lang="es-ES" dirty="0" smtClean="0"/>
              <a:t> </a:t>
            </a:r>
            <a:r>
              <a:rPr lang="es-ES" dirty="0" err="1" smtClean="0"/>
              <a:t>provide</a:t>
            </a:r>
            <a:r>
              <a:rPr lang="es-ES" dirty="0" smtClean="0"/>
              <a:t> </a:t>
            </a:r>
            <a:r>
              <a:rPr lang="es-ES" dirty="0" err="1" smtClean="0"/>
              <a:t>accurate</a:t>
            </a:r>
            <a:r>
              <a:rPr lang="es-ES" dirty="0" smtClean="0"/>
              <a:t> </a:t>
            </a:r>
            <a:r>
              <a:rPr lang="es-ES" dirty="0" err="1" smtClean="0"/>
              <a:t>information</a:t>
            </a:r>
            <a:r>
              <a:rPr lang="es-ES" dirty="0" smtClean="0"/>
              <a:t> and </a:t>
            </a:r>
            <a:r>
              <a:rPr lang="es-ES" dirty="0" err="1" smtClean="0"/>
              <a:t>support</a:t>
            </a:r>
            <a:r>
              <a:rPr lang="es-ES" dirty="0" smtClean="0"/>
              <a:t> </a:t>
            </a:r>
            <a:r>
              <a:rPr lang="es-ES" dirty="0" err="1" smtClean="0"/>
              <a:t>its</a:t>
            </a:r>
            <a:r>
              <a:rPr lang="es-ES" dirty="0" smtClean="0"/>
              <a:t> </a:t>
            </a:r>
            <a:r>
              <a:rPr lang="es-ES" dirty="0" err="1" smtClean="0"/>
              <a:t>guests</a:t>
            </a:r>
            <a:r>
              <a:rPr lang="es-ES" dirty="0" smtClean="0"/>
              <a:t> </a:t>
            </a:r>
            <a:r>
              <a:rPr lang="es-ES" dirty="0" err="1" smtClean="0"/>
              <a:t>before</a:t>
            </a:r>
            <a:r>
              <a:rPr lang="es-ES" dirty="0" smtClean="0"/>
              <a:t>, </a:t>
            </a:r>
            <a:r>
              <a:rPr lang="es-ES" dirty="0" err="1" smtClean="0"/>
              <a:t>during</a:t>
            </a:r>
            <a:r>
              <a:rPr lang="es-ES" dirty="0" smtClean="0"/>
              <a:t> and </a:t>
            </a:r>
            <a:r>
              <a:rPr lang="es-ES" dirty="0" err="1" smtClean="0"/>
              <a:t>after</a:t>
            </a:r>
            <a:r>
              <a:rPr lang="es-ES" dirty="0" smtClean="0"/>
              <a:t> </a:t>
            </a:r>
            <a:r>
              <a:rPr lang="es-ES" dirty="0" err="1" smtClean="0"/>
              <a:t>their</a:t>
            </a:r>
            <a:r>
              <a:rPr lang="es-ES" dirty="0" smtClean="0"/>
              <a:t> </a:t>
            </a:r>
            <a:r>
              <a:rPr lang="es-ES" dirty="0" err="1" smtClean="0"/>
              <a:t>visit</a:t>
            </a:r>
            <a:r>
              <a:rPr lang="es-ES" dirty="0" smtClean="0"/>
              <a:t>.</a:t>
            </a:r>
          </a:p>
          <a:p>
            <a:r>
              <a:rPr lang="es-ES" sz="2200" dirty="0" err="1" smtClean="0">
                <a:solidFill>
                  <a:schemeClr val="tx1"/>
                </a:solidFill>
              </a:rPr>
              <a:t>Malmaison</a:t>
            </a:r>
            <a:r>
              <a:rPr lang="es-ES" sz="2200" dirty="0" smtClean="0">
                <a:solidFill>
                  <a:schemeClr val="tx1"/>
                </a:solidFill>
              </a:rPr>
              <a:t> </a:t>
            </a:r>
            <a:r>
              <a:rPr lang="es-ES" sz="2200" dirty="0" err="1" smtClean="0">
                <a:solidFill>
                  <a:schemeClr val="tx1"/>
                </a:solidFill>
              </a:rPr>
              <a:t>take</a:t>
            </a:r>
            <a:r>
              <a:rPr lang="es-ES" sz="2200" dirty="0" smtClean="0">
                <a:solidFill>
                  <a:schemeClr val="tx1"/>
                </a:solidFill>
              </a:rPr>
              <a:t> </a:t>
            </a:r>
            <a:r>
              <a:rPr lang="es-ES" sz="2200" dirty="0" err="1" smtClean="0">
                <a:solidFill>
                  <a:schemeClr val="tx1"/>
                </a:solidFill>
              </a:rPr>
              <a:t>advange</a:t>
            </a:r>
            <a:r>
              <a:rPr lang="es-ES" sz="2200" dirty="0" smtClean="0">
                <a:solidFill>
                  <a:schemeClr val="tx1"/>
                </a:solidFill>
              </a:rPr>
              <a:t> of </a:t>
            </a:r>
            <a:r>
              <a:rPr lang="es-ES" sz="2200" dirty="0" err="1" smtClean="0">
                <a:solidFill>
                  <a:schemeClr val="tx1"/>
                </a:solidFill>
              </a:rPr>
              <a:t>technology</a:t>
            </a:r>
            <a:endParaRPr lang="es-ES" sz="2200" dirty="0" smtClean="0">
              <a:solidFill>
                <a:schemeClr val="tx1"/>
              </a:solidFill>
            </a:endParaRPr>
          </a:p>
          <a:p>
            <a:r>
              <a:rPr lang="en-US" dirty="0"/>
              <a:t>The </a:t>
            </a:r>
            <a:r>
              <a:rPr lang="en-US" dirty="0" err="1"/>
              <a:t>Malmaison</a:t>
            </a:r>
            <a:r>
              <a:rPr lang="en-US" dirty="0"/>
              <a:t> is heavily depended on technology , guest are getting the facilities of on line booking, on line reviews, telephone conferencing, twenty four hour internet access, modern gym equipment and other technological advantage.</a:t>
            </a:r>
            <a:endParaRPr lang="es-ES" dirty="0" smtClean="0"/>
          </a:p>
          <a:p>
            <a:r>
              <a:rPr lang="es-ES" dirty="0" err="1" smtClean="0"/>
              <a:t>Malmaison</a:t>
            </a:r>
            <a:r>
              <a:rPr lang="es-ES" dirty="0" smtClean="0"/>
              <a:t> </a:t>
            </a:r>
            <a:r>
              <a:rPr lang="es-ES" dirty="0" err="1" smtClean="0"/>
              <a:t>know</a:t>
            </a:r>
            <a:r>
              <a:rPr lang="es-ES" dirty="0" smtClean="0"/>
              <a:t> </a:t>
            </a:r>
            <a:r>
              <a:rPr lang="es-ES" dirty="0" err="1" smtClean="0"/>
              <a:t>how</a:t>
            </a:r>
            <a:r>
              <a:rPr lang="es-ES" dirty="0" smtClean="0"/>
              <a:t> </a:t>
            </a:r>
            <a:r>
              <a:rPr lang="es-ES" dirty="0" err="1" smtClean="0"/>
              <a:t>important</a:t>
            </a:r>
            <a:r>
              <a:rPr lang="es-ES" dirty="0" smtClean="0"/>
              <a:t> are </a:t>
            </a:r>
            <a:r>
              <a:rPr lang="es-ES" dirty="0" err="1" smtClean="0"/>
              <a:t>trends</a:t>
            </a:r>
            <a:r>
              <a:rPr lang="es-ES" dirty="0" smtClean="0"/>
              <a:t> in </a:t>
            </a:r>
            <a:r>
              <a:rPr lang="es-ES" dirty="0" err="1" smtClean="0"/>
              <a:t>tecgnologies</a:t>
            </a:r>
            <a:r>
              <a:rPr lang="es-ES" dirty="0" smtClean="0"/>
              <a:t> and </a:t>
            </a:r>
            <a:r>
              <a:rPr lang="es-ES" dirty="0" err="1" smtClean="0"/>
              <a:t>it</a:t>
            </a:r>
            <a:r>
              <a:rPr lang="es-ES" dirty="0" smtClean="0"/>
              <a:t> </a:t>
            </a:r>
            <a:r>
              <a:rPr lang="es-ES" dirty="0" err="1" smtClean="0"/>
              <a:t>is</a:t>
            </a:r>
            <a:r>
              <a:rPr lang="es-ES" dirty="0" smtClean="0"/>
              <a:t> </a:t>
            </a:r>
            <a:r>
              <a:rPr lang="es-ES" dirty="0" err="1" smtClean="0"/>
              <a:t>upgradiing</a:t>
            </a:r>
            <a:r>
              <a:rPr lang="es-ES" dirty="0" smtClean="0"/>
              <a:t> in hotel </a:t>
            </a:r>
            <a:r>
              <a:rPr lang="es-ES" dirty="0" err="1" smtClean="0"/>
              <a:t>tech</a:t>
            </a:r>
            <a:r>
              <a:rPr lang="es-ES" dirty="0" smtClean="0"/>
              <a:t> </a:t>
            </a:r>
            <a:r>
              <a:rPr lang="es-ES" dirty="0" err="1" smtClean="0"/>
              <a:t>to</a:t>
            </a:r>
            <a:r>
              <a:rPr lang="es-ES" dirty="0" smtClean="0"/>
              <a:t> </a:t>
            </a:r>
            <a:r>
              <a:rPr lang="en-US" dirty="0" smtClean="0"/>
              <a:t>give its </a:t>
            </a:r>
            <a:r>
              <a:rPr lang="en-US" dirty="0"/>
              <a:t>staff time to offer </a:t>
            </a:r>
            <a:r>
              <a:rPr lang="en-US" dirty="0" err="1"/>
              <a:t>personalised</a:t>
            </a:r>
            <a:r>
              <a:rPr lang="en-US" dirty="0"/>
              <a:t> services, and delight </a:t>
            </a:r>
            <a:r>
              <a:rPr lang="en-US" dirty="0" smtClean="0"/>
              <a:t>its guests. </a:t>
            </a:r>
            <a:r>
              <a:rPr lang="en-US" dirty="0" err="1" smtClean="0"/>
              <a:t>Malmaison</a:t>
            </a:r>
            <a:r>
              <a:rPr lang="en-US" dirty="0" smtClean="0"/>
              <a:t> </a:t>
            </a:r>
            <a:r>
              <a:rPr lang="en-US" dirty="0" err="1" smtClean="0"/>
              <a:t>consideres</a:t>
            </a:r>
            <a:r>
              <a:rPr lang="en-US" dirty="0" smtClean="0"/>
              <a:t> it is a key success factor in the hospitality </a:t>
            </a:r>
            <a:r>
              <a:rPr lang="en-US" dirty="0" err="1" smtClean="0"/>
              <a:t>industy</a:t>
            </a:r>
            <a:r>
              <a:rPr lang="en-US" dirty="0" smtClean="0"/>
              <a:t>.</a:t>
            </a:r>
            <a:r>
              <a:rPr lang="es-ES" dirty="0" smtClean="0"/>
              <a:t> </a:t>
            </a:r>
            <a:endParaRPr lang="es-ES" dirty="0"/>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63888" y="5400903"/>
            <a:ext cx="2287256" cy="1451072"/>
          </a:xfrm>
          <a:prstGeom prst="rect">
            <a:avLst/>
          </a:prstGeom>
        </p:spPr>
      </p:pic>
    </p:spTree>
    <p:extLst>
      <p:ext uri="{BB962C8B-B14F-4D97-AF65-F5344CB8AC3E}">
        <p14:creationId xmlns:p14="http://schemas.microsoft.com/office/powerpoint/2010/main" val="3789919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539552" y="116632"/>
            <a:ext cx="8496944" cy="5760640"/>
          </a:xfrm>
        </p:spPr>
        <p:txBody>
          <a:bodyPr>
            <a:normAutofit fontScale="70000" lnSpcReduction="20000"/>
          </a:bodyPr>
          <a:lstStyle/>
          <a:p>
            <a:endParaRPr lang="es-ES" dirty="0" smtClean="0"/>
          </a:p>
          <a:p>
            <a:r>
              <a:rPr lang="es-ES" sz="2900" dirty="0" err="1" smtClean="0">
                <a:solidFill>
                  <a:schemeClr val="tx1"/>
                </a:solidFill>
              </a:rPr>
              <a:t>Malmaison</a:t>
            </a:r>
            <a:r>
              <a:rPr lang="es-ES" sz="2900" dirty="0" smtClean="0">
                <a:solidFill>
                  <a:schemeClr val="tx1"/>
                </a:solidFill>
              </a:rPr>
              <a:t> Social media and </a:t>
            </a:r>
            <a:r>
              <a:rPr lang="es-ES" sz="2900" dirty="0" err="1" smtClean="0">
                <a:solidFill>
                  <a:schemeClr val="tx1"/>
                </a:solidFill>
              </a:rPr>
              <a:t>reviews</a:t>
            </a:r>
            <a:r>
              <a:rPr lang="es-ES" sz="2900" dirty="0" smtClean="0">
                <a:solidFill>
                  <a:schemeClr val="tx1"/>
                </a:solidFill>
              </a:rPr>
              <a:t> </a:t>
            </a:r>
            <a:r>
              <a:rPr lang="es-ES" sz="2900" dirty="0" err="1" smtClean="0">
                <a:solidFill>
                  <a:schemeClr val="tx1"/>
                </a:solidFill>
              </a:rPr>
              <a:t>on</a:t>
            </a:r>
            <a:r>
              <a:rPr lang="es-ES" sz="2900" dirty="0" smtClean="0">
                <a:solidFill>
                  <a:schemeClr val="tx1"/>
                </a:solidFill>
              </a:rPr>
              <a:t> </a:t>
            </a:r>
            <a:r>
              <a:rPr lang="es-ES" sz="2900" dirty="0" err="1" smtClean="0">
                <a:solidFill>
                  <a:schemeClr val="tx1"/>
                </a:solidFill>
              </a:rPr>
              <a:t>diferent</a:t>
            </a:r>
            <a:r>
              <a:rPr lang="es-ES" sz="2900" dirty="0" smtClean="0">
                <a:solidFill>
                  <a:schemeClr val="tx1"/>
                </a:solidFill>
              </a:rPr>
              <a:t> </a:t>
            </a:r>
            <a:r>
              <a:rPr lang="es-ES" sz="2900" dirty="0" err="1" smtClean="0">
                <a:solidFill>
                  <a:schemeClr val="tx1"/>
                </a:solidFill>
              </a:rPr>
              <a:t>tourist</a:t>
            </a:r>
            <a:r>
              <a:rPr lang="es-ES" sz="2900" dirty="0" smtClean="0">
                <a:solidFill>
                  <a:schemeClr val="tx1"/>
                </a:solidFill>
              </a:rPr>
              <a:t> </a:t>
            </a:r>
            <a:r>
              <a:rPr lang="es-ES" sz="2900" dirty="0" err="1" smtClean="0">
                <a:solidFill>
                  <a:schemeClr val="tx1"/>
                </a:solidFill>
              </a:rPr>
              <a:t>websites</a:t>
            </a:r>
            <a:r>
              <a:rPr lang="es-ES" sz="2900" dirty="0" smtClean="0">
                <a:solidFill>
                  <a:schemeClr val="tx1"/>
                </a:solidFill>
              </a:rPr>
              <a:t> as a </a:t>
            </a:r>
            <a:r>
              <a:rPr lang="es-ES" sz="2900" dirty="0" err="1" smtClean="0">
                <a:solidFill>
                  <a:schemeClr val="tx1"/>
                </a:solidFill>
              </a:rPr>
              <a:t>strategy</a:t>
            </a:r>
            <a:r>
              <a:rPr lang="es-ES" sz="2900" dirty="0" smtClean="0">
                <a:solidFill>
                  <a:schemeClr val="tx1"/>
                </a:solidFill>
              </a:rPr>
              <a:t> </a:t>
            </a:r>
            <a:r>
              <a:rPr lang="es-ES" sz="2900" dirty="0" err="1" smtClean="0">
                <a:solidFill>
                  <a:schemeClr val="tx1"/>
                </a:solidFill>
              </a:rPr>
              <a:t>to</a:t>
            </a:r>
            <a:r>
              <a:rPr lang="es-ES" sz="2900" dirty="0" smtClean="0">
                <a:solidFill>
                  <a:schemeClr val="tx1"/>
                </a:solidFill>
              </a:rPr>
              <a:t> </a:t>
            </a:r>
            <a:r>
              <a:rPr lang="es-ES" sz="2900" dirty="0" err="1" smtClean="0">
                <a:solidFill>
                  <a:schemeClr val="tx1"/>
                </a:solidFill>
              </a:rPr>
              <a:t>follow</a:t>
            </a:r>
            <a:r>
              <a:rPr lang="es-ES" sz="2900" dirty="0" smtClean="0">
                <a:solidFill>
                  <a:schemeClr val="tx1"/>
                </a:solidFill>
              </a:rPr>
              <a:t> up  </a:t>
            </a:r>
            <a:r>
              <a:rPr lang="es-ES" sz="2900" dirty="0" err="1" smtClean="0">
                <a:solidFill>
                  <a:schemeClr val="tx1"/>
                </a:solidFill>
              </a:rPr>
              <a:t>its</a:t>
            </a:r>
            <a:r>
              <a:rPr lang="es-ES" sz="2900" dirty="0" smtClean="0">
                <a:solidFill>
                  <a:schemeClr val="tx1"/>
                </a:solidFill>
              </a:rPr>
              <a:t> </a:t>
            </a:r>
            <a:r>
              <a:rPr lang="es-ES" sz="2900" dirty="0" err="1" smtClean="0">
                <a:solidFill>
                  <a:schemeClr val="tx1"/>
                </a:solidFill>
              </a:rPr>
              <a:t>customers</a:t>
            </a:r>
            <a:r>
              <a:rPr lang="es-ES" sz="2900" dirty="0" smtClean="0">
                <a:solidFill>
                  <a:schemeClr val="tx1"/>
                </a:solidFill>
              </a:rPr>
              <a:t> and </a:t>
            </a:r>
            <a:r>
              <a:rPr lang="es-ES" sz="2900" dirty="0" err="1" smtClean="0">
                <a:solidFill>
                  <a:schemeClr val="tx1"/>
                </a:solidFill>
              </a:rPr>
              <a:t>promote</a:t>
            </a:r>
            <a:r>
              <a:rPr lang="es-ES" sz="2900" dirty="0" smtClean="0">
                <a:solidFill>
                  <a:schemeClr val="tx1"/>
                </a:solidFill>
              </a:rPr>
              <a:t> </a:t>
            </a:r>
            <a:r>
              <a:rPr lang="es-ES" sz="2900" dirty="0" err="1" smtClean="0">
                <a:solidFill>
                  <a:schemeClr val="tx1"/>
                </a:solidFill>
              </a:rPr>
              <a:t>its</a:t>
            </a:r>
            <a:r>
              <a:rPr lang="es-ES" sz="2900" dirty="0" smtClean="0">
                <a:solidFill>
                  <a:schemeClr val="tx1"/>
                </a:solidFill>
              </a:rPr>
              <a:t> </a:t>
            </a:r>
            <a:r>
              <a:rPr lang="es-ES" sz="2900" dirty="0" err="1" smtClean="0">
                <a:solidFill>
                  <a:schemeClr val="tx1"/>
                </a:solidFill>
              </a:rPr>
              <a:t>products</a:t>
            </a:r>
            <a:endParaRPr lang="es-ES" sz="2900" dirty="0" smtClean="0">
              <a:solidFill>
                <a:schemeClr val="tx1"/>
              </a:solidFill>
            </a:endParaRPr>
          </a:p>
          <a:p>
            <a:r>
              <a:rPr lang="en-US" sz="2600" dirty="0" smtClean="0"/>
              <a:t>“</a:t>
            </a:r>
            <a:r>
              <a:rPr lang="en-US" sz="2600" dirty="0" err="1" smtClean="0"/>
              <a:t>Malmaison</a:t>
            </a:r>
            <a:r>
              <a:rPr lang="en-US" sz="2600" dirty="0" smtClean="0"/>
              <a:t> </a:t>
            </a:r>
            <a:r>
              <a:rPr lang="en-US" sz="2600" dirty="0"/>
              <a:t>finds it easy to a point, ‘its quick, reaches a mass audience, builds relationships and is relatively cost effective.’ </a:t>
            </a:r>
            <a:endParaRPr lang="es-ES" sz="2600" dirty="0" smtClean="0"/>
          </a:p>
          <a:p>
            <a:r>
              <a:rPr lang="en-US" sz="2600" dirty="0" err="1"/>
              <a:t>Malmaison</a:t>
            </a:r>
            <a:r>
              <a:rPr lang="en-US" sz="2600" dirty="0"/>
              <a:t> follows up on complaints and says thank you for good comments, they offer incentives and promotions their customers would </a:t>
            </a:r>
            <a:r>
              <a:rPr lang="en-US" sz="2600" dirty="0" smtClean="0"/>
              <a:t>appreciate</a:t>
            </a:r>
          </a:p>
          <a:p>
            <a:r>
              <a:rPr lang="en-US" sz="2600" dirty="0" err="1"/>
              <a:t>Malmaison</a:t>
            </a:r>
            <a:r>
              <a:rPr lang="en-US" sz="2600" dirty="0"/>
              <a:t> has 1 person from each hotel </a:t>
            </a:r>
            <a:r>
              <a:rPr lang="en-US" sz="2600" dirty="0" smtClean="0"/>
              <a:t>responsible of Social Media activities.</a:t>
            </a:r>
          </a:p>
          <a:p>
            <a:r>
              <a:rPr lang="en-US" sz="2600" dirty="0" err="1"/>
              <a:t>Malmaison</a:t>
            </a:r>
            <a:r>
              <a:rPr lang="en-US" sz="2600" dirty="0"/>
              <a:t> spends ‘as much time as we can’ which is again vague but sounds </a:t>
            </a:r>
            <a:r>
              <a:rPr lang="en-US" sz="2600" dirty="0" smtClean="0"/>
              <a:t>keen</a:t>
            </a:r>
            <a:endParaRPr lang="en-US" sz="2600" dirty="0"/>
          </a:p>
          <a:p>
            <a:r>
              <a:rPr lang="en-US" sz="2600" dirty="0" err="1"/>
              <a:t>Malmaison</a:t>
            </a:r>
            <a:r>
              <a:rPr lang="en-US" sz="2600" dirty="0"/>
              <a:t> attracts online consumers to their social media sites through exclusive offers and </a:t>
            </a:r>
            <a:r>
              <a:rPr lang="en-US" sz="2600" dirty="0" smtClean="0"/>
              <a:t>competitions</a:t>
            </a:r>
          </a:p>
          <a:p>
            <a:r>
              <a:rPr lang="en-US" sz="2600" dirty="0"/>
              <a:t>If </a:t>
            </a:r>
            <a:r>
              <a:rPr lang="en-US" sz="2600" dirty="0" err="1"/>
              <a:t>Malmaison</a:t>
            </a:r>
            <a:r>
              <a:rPr lang="en-US" sz="2600" dirty="0"/>
              <a:t> finds a negative comment then they ‘address and investigate the situation, if a contact number/email address is left then the matter will be dealt with in </a:t>
            </a:r>
            <a:r>
              <a:rPr lang="en-US" sz="2600" dirty="0" smtClean="0"/>
              <a:t>private”</a:t>
            </a:r>
          </a:p>
          <a:p>
            <a:r>
              <a:rPr lang="en-US" sz="2300" b="1" dirty="0"/>
              <a:t>Russell, J., 2010. Evaluate the effectiveness of social media marketing on hotels. Hospitality Management Review Student Journal at Sheffield </a:t>
            </a:r>
            <a:r>
              <a:rPr lang="en-US" sz="2300" b="1" dirty="0" err="1"/>
              <a:t>Hallam</a:t>
            </a:r>
            <a:r>
              <a:rPr lang="en-US" sz="2300" b="1" dirty="0"/>
              <a:t> University, 1 </a:t>
            </a:r>
            <a:endParaRPr lang="en-US" sz="2300" b="1" dirty="0" smtClean="0"/>
          </a:p>
          <a:p>
            <a:endParaRPr lang="es-ES" dirty="0"/>
          </a:p>
        </p:txBody>
      </p:sp>
      <p:pic>
        <p:nvPicPr>
          <p:cNvPr id="4" name="Imagen 3"/>
          <p:cNvPicPr>
            <a:picLocks noChangeAspect="1"/>
          </p:cNvPicPr>
          <p:nvPr/>
        </p:nvPicPr>
        <p:blipFill>
          <a:blip r:embed="rId2"/>
          <a:stretch>
            <a:fillRect/>
          </a:stretch>
        </p:blipFill>
        <p:spPr>
          <a:xfrm>
            <a:off x="7308945" y="5522360"/>
            <a:ext cx="1835055" cy="1310754"/>
          </a:xfrm>
          <a:prstGeom prst="rect">
            <a:avLst/>
          </a:prstGeom>
        </p:spPr>
      </p:pic>
    </p:spTree>
    <p:extLst>
      <p:ext uri="{BB962C8B-B14F-4D97-AF65-F5344CB8AC3E}">
        <p14:creationId xmlns:p14="http://schemas.microsoft.com/office/powerpoint/2010/main" val="1937544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467544" y="548680"/>
            <a:ext cx="8208912" cy="6216690"/>
          </a:xfrm>
        </p:spPr>
        <p:txBody>
          <a:bodyPr/>
          <a:lstStyle/>
          <a:p>
            <a:r>
              <a:rPr lang="es-ES" sz="2000" dirty="0" err="1" smtClean="0">
                <a:solidFill>
                  <a:schemeClr val="tx1"/>
                </a:solidFill>
              </a:rPr>
              <a:t>Malmaison</a:t>
            </a:r>
            <a:r>
              <a:rPr lang="es-ES" sz="2000" dirty="0" smtClean="0">
                <a:solidFill>
                  <a:schemeClr val="tx1"/>
                </a:solidFill>
              </a:rPr>
              <a:t> </a:t>
            </a:r>
            <a:r>
              <a:rPr lang="es-ES" sz="2000" dirty="0" err="1" smtClean="0">
                <a:solidFill>
                  <a:schemeClr val="tx1"/>
                </a:solidFill>
              </a:rPr>
              <a:t>always</a:t>
            </a:r>
            <a:r>
              <a:rPr lang="es-ES" sz="2000" dirty="0" smtClean="0">
                <a:solidFill>
                  <a:schemeClr val="tx1"/>
                </a:solidFill>
              </a:rPr>
              <a:t> </a:t>
            </a:r>
            <a:r>
              <a:rPr lang="es-ES" sz="2000" dirty="0" err="1" smtClean="0">
                <a:solidFill>
                  <a:schemeClr val="tx1"/>
                </a:solidFill>
              </a:rPr>
              <a:t>keep</a:t>
            </a:r>
            <a:r>
              <a:rPr lang="es-ES" sz="2000" dirty="0">
                <a:solidFill>
                  <a:schemeClr val="tx1"/>
                </a:solidFill>
              </a:rPr>
              <a:t> </a:t>
            </a:r>
            <a:r>
              <a:rPr lang="es-ES" sz="2000" dirty="0" err="1" smtClean="0">
                <a:solidFill>
                  <a:schemeClr val="tx1"/>
                </a:solidFill>
              </a:rPr>
              <a:t>its</a:t>
            </a:r>
            <a:r>
              <a:rPr lang="es-ES" sz="2000" dirty="0" smtClean="0">
                <a:solidFill>
                  <a:schemeClr val="tx1"/>
                </a:solidFill>
              </a:rPr>
              <a:t>  </a:t>
            </a:r>
            <a:r>
              <a:rPr lang="es-ES" sz="2000" dirty="0" err="1" smtClean="0">
                <a:solidFill>
                  <a:schemeClr val="tx1"/>
                </a:solidFill>
              </a:rPr>
              <a:t>promise</a:t>
            </a:r>
            <a:endParaRPr lang="es-ES" sz="2000" dirty="0" smtClean="0">
              <a:solidFill>
                <a:schemeClr val="tx1"/>
              </a:solidFill>
            </a:endParaRPr>
          </a:p>
          <a:p>
            <a:r>
              <a:rPr lang="en-US" dirty="0"/>
              <a:t>The </a:t>
            </a:r>
            <a:r>
              <a:rPr lang="en-US" dirty="0" err="1"/>
              <a:t>Malmaison</a:t>
            </a:r>
            <a:r>
              <a:rPr lang="en-US" dirty="0"/>
              <a:t> </a:t>
            </a:r>
            <a:r>
              <a:rPr lang="en-US" dirty="0" smtClean="0"/>
              <a:t> </a:t>
            </a:r>
            <a:r>
              <a:rPr lang="en-US" dirty="0"/>
              <a:t>set highly competitive room rates which are regularly checked against online competitors.  If you find a lower publicly available price (Best Flex or Advance Purchase) on any other website we guarantee that we will lower our price to match it</a:t>
            </a:r>
            <a:r>
              <a:rPr lang="en-US" dirty="0" smtClean="0"/>
              <a:t>.</a:t>
            </a:r>
          </a:p>
          <a:p>
            <a:r>
              <a:rPr lang="es-ES" sz="2000" dirty="0" err="1" smtClean="0">
                <a:solidFill>
                  <a:schemeClr val="tx1"/>
                </a:solidFill>
              </a:rPr>
              <a:t>Malmaison</a:t>
            </a:r>
            <a:r>
              <a:rPr lang="es-ES" sz="2000" dirty="0" smtClean="0">
                <a:solidFill>
                  <a:schemeClr val="tx1"/>
                </a:solidFill>
              </a:rPr>
              <a:t> </a:t>
            </a:r>
            <a:r>
              <a:rPr lang="es-ES" sz="2000" dirty="0" err="1" smtClean="0">
                <a:solidFill>
                  <a:schemeClr val="tx1"/>
                </a:solidFill>
              </a:rPr>
              <a:t>keeps</a:t>
            </a:r>
            <a:r>
              <a:rPr lang="es-ES" sz="2000" dirty="0" smtClean="0">
                <a:solidFill>
                  <a:schemeClr val="tx1"/>
                </a:solidFill>
              </a:rPr>
              <a:t> </a:t>
            </a:r>
            <a:r>
              <a:rPr lang="es-ES" sz="2000" dirty="0" err="1" smtClean="0">
                <a:solidFill>
                  <a:schemeClr val="tx1"/>
                </a:solidFill>
              </a:rPr>
              <a:t>its</a:t>
            </a:r>
            <a:r>
              <a:rPr lang="es-ES" sz="2000" dirty="0" smtClean="0">
                <a:solidFill>
                  <a:schemeClr val="tx1"/>
                </a:solidFill>
              </a:rPr>
              <a:t> staff in </a:t>
            </a:r>
            <a:r>
              <a:rPr lang="es-ES" sz="2000" dirty="0" err="1" smtClean="0">
                <a:solidFill>
                  <a:schemeClr val="tx1"/>
                </a:solidFill>
              </a:rPr>
              <a:t>the</a:t>
            </a:r>
            <a:r>
              <a:rPr lang="es-ES" sz="2000" dirty="0" smtClean="0">
                <a:solidFill>
                  <a:schemeClr val="tx1"/>
                </a:solidFill>
              </a:rPr>
              <a:t> </a:t>
            </a:r>
            <a:r>
              <a:rPr lang="es-ES" sz="2000" dirty="0" err="1" smtClean="0">
                <a:solidFill>
                  <a:schemeClr val="tx1"/>
                </a:solidFill>
              </a:rPr>
              <a:t>loop</a:t>
            </a:r>
            <a:endParaRPr lang="es-ES" sz="2000" dirty="0" smtClean="0">
              <a:solidFill>
                <a:schemeClr val="tx1"/>
              </a:solidFill>
            </a:endParaRPr>
          </a:p>
          <a:p>
            <a:r>
              <a:rPr lang="es-ES" dirty="0" err="1" smtClean="0"/>
              <a:t>Malmaison</a:t>
            </a:r>
            <a:r>
              <a:rPr lang="es-ES" dirty="0" smtClean="0"/>
              <a:t> </a:t>
            </a:r>
            <a:r>
              <a:rPr lang="es-ES" dirty="0" err="1" smtClean="0"/>
              <a:t>trainned</a:t>
            </a:r>
            <a:r>
              <a:rPr lang="es-ES" dirty="0" smtClean="0"/>
              <a:t>, </a:t>
            </a:r>
            <a:r>
              <a:rPr lang="es-ES" dirty="0" err="1" smtClean="0"/>
              <a:t>motivate</a:t>
            </a:r>
            <a:r>
              <a:rPr lang="es-ES" dirty="0" smtClean="0"/>
              <a:t> and </a:t>
            </a:r>
            <a:r>
              <a:rPr lang="es-ES" dirty="0" err="1" smtClean="0"/>
              <a:t>track</a:t>
            </a:r>
            <a:r>
              <a:rPr lang="es-ES" dirty="0" smtClean="0"/>
              <a:t> </a:t>
            </a:r>
            <a:r>
              <a:rPr lang="es-ES" dirty="0" err="1" smtClean="0"/>
              <a:t>its</a:t>
            </a:r>
            <a:r>
              <a:rPr lang="es-ES" dirty="0" smtClean="0"/>
              <a:t> </a:t>
            </a:r>
            <a:r>
              <a:rPr lang="es-ES" dirty="0" err="1" smtClean="0"/>
              <a:t>team</a:t>
            </a:r>
            <a:r>
              <a:rPr lang="es-ES" dirty="0" smtClean="0"/>
              <a:t> </a:t>
            </a:r>
            <a:r>
              <a:rPr lang="es-ES" dirty="0" err="1" smtClean="0"/>
              <a:t>to</a:t>
            </a:r>
            <a:r>
              <a:rPr lang="es-ES" dirty="0" smtClean="0"/>
              <a:t> </a:t>
            </a:r>
            <a:r>
              <a:rPr lang="es-ES" dirty="0" err="1" smtClean="0"/>
              <a:t>ensure</a:t>
            </a:r>
            <a:r>
              <a:rPr lang="es-ES" dirty="0" smtClean="0"/>
              <a:t> </a:t>
            </a:r>
            <a:r>
              <a:rPr lang="en-US" dirty="0" smtClean="0"/>
              <a:t>guest-facing </a:t>
            </a:r>
            <a:r>
              <a:rPr lang="en-US" dirty="0"/>
              <a:t>staff does a bang-up job – they </a:t>
            </a:r>
            <a:r>
              <a:rPr lang="en-US" dirty="0" smtClean="0"/>
              <a:t>are </a:t>
            </a:r>
            <a:r>
              <a:rPr lang="en-US" dirty="0"/>
              <a:t>courteous, prompt, and </a:t>
            </a:r>
            <a:r>
              <a:rPr lang="en-US" dirty="0" smtClean="0"/>
              <a:t>professional</a:t>
            </a:r>
          </a:p>
          <a:p>
            <a:r>
              <a:rPr lang="en-US" dirty="0" smtClean="0"/>
              <a:t>These are some values </a:t>
            </a:r>
            <a:r>
              <a:rPr lang="en-US" dirty="0" err="1" smtClean="0"/>
              <a:t>Malamison</a:t>
            </a:r>
            <a:r>
              <a:rPr lang="en-US" dirty="0" smtClean="0"/>
              <a:t> </a:t>
            </a:r>
            <a:r>
              <a:rPr lang="en-US" dirty="0" err="1" smtClean="0"/>
              <a:t>condires</a:t>
            </a:r>
            <a:r>
              <a:rPr lang="en-US" dirty="0" smtClean="0"/>
              <a:t> important</a:t>
            </a:r>
          </a:p>
          <a:p>
            <a:pPr marL="285750" indent="-285750">
              <a:buFont typeface="Arial" panose="020B0604020202020204" pitchFamily="34" charset="0"/>
              <a:buChar char="•"/>
            </a:pPr>
            <a:r>
              <a:rPr lang="es-ES" dirty="0" err="1" smtClean="0"/>
              <a:t>Take</a:t>
            </a:r>
            <a:r>
              <a:rPr lang="es-ES" dirty="0" smtClean="0"/>
              <a:t> </a:t>
            </a:r>
            <a:r>
              <a:rPr lang="es-ES" dirty="0" err="1" smtClean="0"/>
              <a:t>responsibility</a:t>
            </a:r>
            <a:endParaRPr lang="es-ES" dirty="0" smtClean="0"/>
          </a:p>
          <a:p>
            <a:pPr marL="285750" indent="-285750">
              <a:buFont typeface="Arial" panose="020B0604020202020204" pitchFamily="34" charset="0"/>
              <a:buChar char="•"/>
            </a:pPr>
            <a:r>
              <a:rPr lang="es-ES" dirty="0" err="1" smtClean="0"/>
              <a:t>Know</a:t>
            </a:r>
            <a:r>
              <a:rPr lang="es-ES" dirty="0" smtClean="0"/>
              <a:t> </a:t>
            </a:r>
            <a:r>
              <a:rPr lang="es-ES" dirty="0" err="1" smtClean="0"/>
              <a:t>your</a:t>
            </a:r>
            <a:r>
              <a:rPr lang="es-ES" dirty="0" smtClean="0"/>
              <a:t> </a:t>
            </a:r>
            <a:r>
              <a:rPr lang="es-ES" dirty="0" err="1" smtClean="0"/>
              <a:t>subject</a:t>
            </a:r>
            <a:endParaRPr lang="es-ES" dirty="0" smtClean="0"/>
          </a:p>
          <a:p>
            <a:pPr marL="285750" indent="-285750">
              <a:buFont typeface="Arial" panose="020B0604020202020204" pitchFamily="34" charset="0"/>
              <a:buChar char="•"/>
            </a:pPr>
            <a:r>
              <a:rPr lang="es-ES" dirty="0" smtClean="0"/>
              <a:t>Look </a:t>
            </a:r>
            <a:r>
              <a:rPr lang="es-ES" dirty="0" err="1" smtClean="0"/>
              <a:t>immaculate</a:t>
            </a:r>
            <a:endParaRPr lang="es-ES" dirty="0" smtClean="0"/>
          </a:p>
          <a:p>
            <a:pPr marL="285750" indent="-285750">
              <a:buFont typeface="Arial" panose="020B0604020202020204" pitchFamily="34" charset="0"/>
              <a:buChar char="•"/>
            </a:pPr>
            <a:r>
              <a:rPr lang="es-ES" dirty="0" smtClean="0"/>
              <a:t>Prepare </a:t>
            </a:r>
            <a:r>
              <a:rPr lang="es-ES" dirty="0" err="1" smtClean="0"/>
              <a:t>for</a:t>
            </a:r>
            <a:r>
              <a:rPr lang="es-ES" dirty="0" smtClean="0"/>
              <a:t> </a:t>
            </a:r>
            <a:r>
              <a:rPr lang="es-ES" dirty="0" err="1" smtClean="0"/>
              <a:t>service</a:t>
            </a:r>
            <a:endParaRPr lang="es-ES" dirty="0" smtClean="0"/>
          </a:p>
          <a:p>
            <a:pPr marL="285750" indent="-285750">
              <a:buFont typeface="Arial" panose="020B0604020202020204" pitchFamily="34" charset="0"/>
              <a:buChar char="•"/>
            </a:pPr>
            <a:r>
              <a:rPr lang="es-ES" dirty="0" err="1" smtClean="0"/>
              <a:t>Communicate</a:t>
            </a:r>
            <a:r>
              <a:rPr lang="es-ES" dirty="0" smtClean="0"/>
              <a:t> </a:t>
            </a:r>
            <a:r>
              <a:rPr lang="es-ES" dirty="0" err="1" smtClean="0"/>
              <a:t>with</a:t>
            </a:r>
            <a:r>
              <a:rPr lang="es-ES" dirty="0" smtClean="0"/>
              <a:t> </a:t>
            </a:r>
            <a:r>
              <a:rPr lang="es-ES" dirty="0" err="1" smtClean="0"/>
              <a:t>each</a:t>
            </a:r>
            <a:r>
              <a:rPr lang="es-ES" dirty="0" smtClean="0"/>
              <a:t> </a:t>
            </a:r>
            <a:r>
              <a:rPr lang="es-ES" dirty="0" err="1" smtClean="0"/>
              <a:t>other</a:t>
            </a:r>
            <a:endParaRPr lang="es-ES" dirty="0" smtClean="0"/>
          </a:p>
          <a:p>
            <a:pPr marL="285750" indent="-285750">
              <a:buFont typeface="Arial" panose="020B0604020202020204" pitchFamily="34" charset="0"/>
              <a:buChar char="•"/>
            </a:pPr>
            <a:r>
              <a:rPr lang="es-ES" dirty="0" err="1" smtClean="0"/>
              <a:t>Respect</a:t>
            </a:r>
            <a:r>
              <a:rPr lang="es-ES" dirty="0" smtClean="0"/>
              <a:t> </a:t>
            </a:r>
            <a:r>
              <a:rPr lang="es-ES" dirty="0" err="1" smtClean="0"/>
              <a:t>yourself</a:t>
            </a:r>
            <a:r>
              <a:rPr lang="es-ES" dirty="0" smtClean="0"/>
              <a:t> and </a:t>
            </a:r>
            <a:r>
              <a:rPr lang="es-ES" dirty="0" err="1" smtClean="0"/>
              <a:t>others</a:t>
            </a:r>
            <a:endParaRPr lang="es-ES" dirty="0"/>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2200" y="5517232"/>
            <a:ext cx="2043310" cy="1248138"/>
          </a:xfrm>
          <a:prstGeom prst="rect">
            <a:avLst/>
          </a:prstGeo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72200" y="3930043"/>
            <a:ext cx="2043310" cy="1419171"/>
          </a:xfrm>
          <a:prstGeom prst="rect">
            <a:avLst/>
          </a:prstGeom>
        </p:spPr>
      </p:pic>
    </p:spTree>
    <p:extLst>
      <p:ext uri="{BB962C8B-B14F-4D97-AF65-F5344CB8AC3E}">
        <p14:creationId xmlns:p14="http://schemas.microsoft.com/office/powerpoint/2010/main" val="2800579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404665"/>
            <a:ext cx="6840760" cy="864095"/>
          </a:xfrm>
        </p:spPr>
        <p:txBody>
          <a:bodyPr>
            <a:normAutofit/>
          </a:bodyPr>
          <a:lstStyle/>
          <a:p>
            <a:r>
              <a:rPr lang="es-ES" sz="2400" cap="none" dirty="0" err="1" smtClean="0"/>
              <a:t>Malmaison</a:t>
            </a:r>
            <a:r>
              <a:rPr lang="es-ES" sz="2400" cap="none" dirty="0" smtClean="0"/>
              <a:t> </a:t>
            </a:r>
            <a:r>
              <a:rPr lang="es-ES" sz="2400" cap="none" dirty="0" err="1" smtClean="0"/>
              <a:t>Offers</a:t>
            </a:r>
            <a:r>
              <a:rPr lang="es-ES" sz="2400" cap="none" dirty="0" smtClean="0"/>
              <a:t> </a:t>
            </a:r>
            <a:r>
              <a:rPr lang="es-ES" sz="2400" cap="none" dirty="0" err="1" smtClean="0"/>
              <a:t>Personalised</a:t>
            </a:r>
            <a:r>
              <a:rPr lang="es-ES" sz="2400" cap="none" dirty="0" smtClean="0"/>
              <a:t> </a:t>
            </a:r>
            <a:r>
              <a:rPr lang="es-ES" sz="2400" cap="none" dirty="0" err="1" smtClean="0"/>
              <a:t>Experience</a:t>
            </a:r>
            <a:endParaRPr lang="es-ES" sz="2400" cap="none" dirty="0"/>
          </a:p>
        </p:txBody>
      </p:sp>
      <p:sp>
        <p:nvSpPr>
          <p:cNvPr id="3" name="Marcador de texto 2"/>
          <p:cNvSpPr>
            <a:spLocks noGrp="1"/>
          </p:cNvSpPr>
          <p:nvPr>
            <p:ph type="body" idx="1"/>
          </p:nvPr>
        </p:nvSpPr>
        <p:spPr>
          <a:xfrm>
            <a:off x="689896" y="1268760"/>
            <a:ext cx="7482504" cy="5472608"/>
          </a:xfrm>
        </p:spPr>
        <p:txBody>
          <a:bodyPr>
            <a:normAutofit/>
          </a:bodyPr>
          <a:lstStyle/>
          <a:p>
            <a:pPr marL="285750" indent="-285750">
              <a:buFont typeface="Wingdings" panose="05000000000000000000" pitchFamily="2" charset="2"/>
              <a:buChar char="Ø"/>
            </a:pPr>
            <a:r>
              <a:rPr lang="es-ES" dirty="0" err="1" smtClean="0">
                <a:solidFill>
                  <a:schemeClr val="tx1"/>
                </a:solidFill>
              </a:rPr>
              <a:t>Malmaison</a:t>
            </a:r>
            <a:r>
              <a:rPr lang="es-ES" dirty="0" smtClean="0">
                <a:solidFill>
                  <a:schemeClr val="tx1"/>
                </a:solidFill>
              </a:rPr>
              <a:t> </a:t>
            </a:r>
            <a:r>
              <a:rPr lang="es-ES" dirty="0" err="1" smtClean="0">
                <a:solidFill>
                  <a:schemeClr val="tx1"/>
                </a:solidFill>
              </a:rPr>
              <a:t>knows</a:t>
            </a:r>
            <a:r>
              <a:rPr lang="es-ES" dirty="0" smtClean="0">
                <a:solidFill>
                  <a:schemeClr val="tx1"/>
                </a:solidFill>
              </a:rPr>
              <a:t>  </a:t>
            </a:r>
            <a:r>
              <a:rPr lang="es-ES" dirty="0" err="1" smtClean="0">
                <a:solidFill>
                  <a:schemeClr val="tx1"/>
                </a:solidFill>
              </a:rPr>
              <a:t>the</a:t>
            </a:r>
            <a:r>
              <a:rPr lang="es-ES" dirty="0" smtClean="0">
                <a:solidFill>
                  <a:schemeClr val="tx1"/>
                </a:solidFill>
              </a:rPr>
              <a:t> </a:t>
            </a:r>
            <a:r>
              <a:rPr lang="es-ES" dirty="0" err="1" smtClean="0">
                <a:solidFill>
                  <a:schemeClr val="tx1"/>
                </a:solidFill>
              </a:rPr>
              <a:t>best</a:t>
            </a:r>
            <a:r>
              <a:rPr lang="es-ES" dirty="0" smtClean="0">
                <a:solidFill>
                  <a:schemeClr val="tx1"/>
                </a:solidFill>
              </a:rPr>
              <a:t> </a:t>
            </a:r>
            <a:r>
              <a:rPr lang="es-ES" dirty="0" err="1" smtClean="0">
                <a:solidFill>
                  <a:schemeClr val="tx1"/>
                </a:solidFill>
              </a:rPr>
              <a:t>way</a:t>
            </a:r>
            <a:r>
              <a:rPr lang="es-ES" dirty="0" smtClean="0">
                <a:solidFill>
                  <a:schemeClr val="tx1"/>
                </a:solidFill>
              </a:rPr>
              <a:t> </a:t>
            </a:r>
            <a:r>
              <a:rPr lang="es-ES" dirty="0" err="1" smtClean="0">
                <a:solidFill>
                  <a:schemeClr val="tx1"/>
                </a:solidFill>
              </a:rPr>
              <a:t>to</a:t>
            </a:r>
            <a:r>
              <a:rPr lang="es-ES" dirty="0" smtClean="0">
                <a:solidFill>
                  <a:schemeClr val="tx1"/>
                </a:solidFill>
              </a:rPr>
              <a:t> </a:t>
            </a:r>
            <a:r>
              <a:rPr lang="es-ES" dirty="0" err="1" smtClean="0">
                <a:solidFill>
                  <a:schemeClr val="tx1"/>
                </a:solidFill>
              </a:rPr>
              <a:t>deligth</a:t>
            </a:r>
            <a:r>
              <a:rPr lang="es-ES" dirty="0" smtClean="0">
                <a:solidFill>
                  <a:schemeClr val="tx1"/>
                </a:solidFill>
              </a:rPr>
              <a:t> </a:t>
            </a:r>
            <a:r>
              <a:rPr lang="es-ES" dirty="0" err="1" smtClean="0">
                <a:solidFill>
                  <a:schemeClr val="tx1"/>
                </a:solidFill>
              </a:rPr>
              <a:t>its</a:t>
            </a:r>
            <a:r>
              <a:rPr lang="es-ES" dirty="0" smtClean="0">
                <a:solidFill>
                  <a:schemeClr val="tx1"/>
                </a:solidFill>
              </a:rPr>
              <a:t> </a:t>
            </a:r>
            <a:r>
              <a:rPr lang="es-ES" dirty="0" err="1" smtClean="0">
                <a:solidFill>
                  <a:schemeClr val="tx1"/>
                </a:solidFill>
              </a:rPr>
              <a:t>guests</a:t>
            </a:r>
            <a:r>
              <a:rPr lang="es-ES" dirty="0" smtClean="0">
                <a:solidFill>
                  <a:schemeClr val="tx1"/>
                </a:solidFill>
              </a:rPr>
              <a:t>, </a:t>
            </a:r>
            <a:r>
              <a:rPr lang="es-ES" dirty="0" err="1" smtClean="0">
                <a:solidFill>
                  <a:schemeClr val="tx1"/>
                </a:solidFill>
              </a:rPr>
              <a:t>it</a:t>
            </a:r>
            <a:r>
              <a:rPr lang="es-ES" dirty="0" smtClean="0">
                <a:solidFill>
                  <a:schemeClr val="tx1"/>
                </a:solidFill>
              </a:rPr>
              <a:t> </a:t>
            </a:r>
            <a:r>
              <a:rPr lang="es-ES" dirty="0" err="1" smtClean="0">
                <a:solidFill>
                  <a:schemeClr val="tx1"/>
                </a:solidFill>
              </a:rPr>
              <a:t>is</a:t>
            </a:r>
            <a:r>
              <a:rPr lang="es-ES" dirty="0" smtClean="0">
                <a:solidFill>
                  <a:schemeClr val="tx1"/>
                </a:solidFill>
              </a:rPr>
              <a:t> </a:t>
            </a:r>
            <a:r>
              <a:rPr lang="es-ES" dirty="0" err="1" smtClean="0">
                <a:solidFill>
                  <a:schemeClr val="tx1"/>
                </a:solidFill>
              </a:rPr>
              <a:t>to</a:t>
            </a:r>
            <a:r>
              <a:rPr lang="es-ES" dirty="0" smtClean="0">
                <a:solidFill>
                  <a:schemeClr val="tx1"/>
                </a:solidFill>
              </a:rPr>
              <a:t> </a:t>
            </a:r>
            <a:r>
              <a:rPr lang="es-ES" dirty="0" err="1" smtClean="0">
                <a:solidFill>
                  <a:schemeClr val="tx1"/>
                </a:solidFill>
              </a:rPr>
              <a:t>offer</a:t>
            </a:r>
            <a:r>
              <a:rPr lang="es-ES" dirty="0" smtClean="0">
                <a:solidFill>
                  <a:schemeClr val="tx1"/>
                </a:solidFill>
              </a:rPr>
              <a:t> a </a:t>
            </a:r>
            <a:r>
              <a:rPr lang="es-ES" dirty="0" err="1" smtClean="0">
                <a:solidFill>
                  <a:schemeClr val="tx1"/>
                </a:solidFill>
              </a:rPr>
              <a:t>tailored</a:t>
            </a:r>
            <a:r>
              <a:rPr lang="es-ES" dirty="0" smtClean="0">
                <a:solidFill>
                  <a:schemeClr val="tx1"/>
                </a:solidFill>
              </a:rPr>
              <a:t> </a:t>
            </a:r>
            <a:r>
              <a:rPr lang="es-ES" dirty="0" err="1" smtClean="0">
                <a:solidFill>
                  <a:schemeClr val="tx1"/>
                </a:solidFill>
              </a:rPr>
              <a:t>sevice</a:t>
            </a:r>
            <a:r>
              <a:rPr lang="es-ES" dirty="0" smtClean="0">
                <a:solidFill>
                  <a:schemeClr val="tx1"/>
                </a:solidFill>
              </a:rPr>
              <a:t>. </a:t>
            </a:r>
          </a:p>
          <a:p>
            <a:pPr marL="285750" indent="-285750">
              <a:buFont typeface="Wingdings" panose="05000000000000000000" pitchFamily="2" charset="2"/>
              <a:buChar char="Ø"/>
            </a:pPr>
            <a:r>
              <a:rPr lang="en-US" dirty="0" err="1">
                <a:solidFill>
                  <a:schemeClr val="tx1"/>
                </a:solidFill>
              </a:rPr>
              <a:t>Malmaison</a:t>
            </a:r>
            <a:r>
              <a:rPr lang="en-US" dirty="0">
                <a:solidFill>
                  <a:schemeClr val="tx1"/>
                </a:solidFill>
              </a:rPr>
              <a:t> is a </a:t>
            </a:r>
            <a:r>
              <a:rPr lang="en-US" dirty="0" err="1">
                <a:solidFill>
                  <a:schemeClr val="tx1"/>
                </a:solidFill>
              </a:rPr>
              <a:t>recognised</a:t>
            </a:r>
            <a:r>
              <a:rPr lang="en-US" dirty="0">
                <a:solidFill>
                  <a:schemeClr val="tx1"/>
                </a:solidFill>
              </a:rPr>
              <a:t> brand around the world, known for its boutique decor and its impeccably high standard of service. </a:t>
            </a:r>
            <a:r>
              <a:rPr lang="en-US" dirty="0" err="1">
                <a:solidFill>
                  <a:schemeClr val="tx1"/>
                </a:solidFill>
              </a:rPr>
              <a:t>Malmaison’s</a:t>
            </a:r>
            <a:r>
              <a:rPr lang="en-US" dirty="0">
                <a:solidFill>
                  <a:schemeClr val="tx1"/>
                </a:solidFill>
              </a:rPr>
              <a:t> reputation around the world is based on a luxurious place to stay where guests can relax and be taken care of in beautiful, stylish environment. Guest is highly satisfied with the </a:t>
            </a:r>
            <a:r>
              <a:rPr lang="en-US" dirty="0" err="1">
                <a:solidFill>
                  <a:schemeClr val="tx1"/>
                </a:solidFill>
              </a:rPr>
              <a:t>Malmaison’s</a:t>
            </a:r>
            <a:r>
              <a:rPr lang="en-US" dirty="0">
                <a:solidFill>
                  <a:schemeClr val="tx1"/>
                </a:solidFill>
              </a:rPr>
              <a:t> product and service</a:t>
            </a:r>
            <a:r>
              <a:rPr lang="en-US" dirty="0" smtClean="0">
                <a:solidFill>
                  <a:schemeClr val="tx1"/>
                </a:solidFill>
              </a:rPr>
              <a:t>.</a:t>
            </a:r>
          </a:p>
          <a:p>
            <a:pPr marL="285750" indent="-285750">
              <a:buFont typeface="Wingdings" panose="05000000000000000000" pitchFamily="2" charset="2"/>
              <a:buChar char="Ø"/>
            </a:pPr>
            <a:r>
              <a:rPr lang="en-US" dirty="0" err="1">
                <a:solidFill>
                  <a:schemeClr val="tx1"/>
                </a:solidFill>
              </a:rPr>
              <a:t>Malmaison</a:t>
            </a:r>
            <a:r>
              <a:rPr lang="en-US" dirty="0">
                <a:solidFill>
                  <a:schemeClr val="tx1"/>
                </a:solidFill>
              </a:rPr>
              <a:t> recruit the right people to suit their business. A lot of time and investment spent to develop their employees. By this they make sure that </a:t>
            </a:r>
            <a:r>
              <a:rPr lang="en-US" dirty="0" err="1">
                <a:solidFill>
                  <a:schemeClr val="tx1"/>
                </a:solidFill>
              </a:rPr>
              <a:t>Malmaison</a:t>
            </a:r>
            <a:r>
              <a:rPr lang="en-US" dirty="0">
                <a:solidFill>
                  <a:schemeClr val="tx1"/>
                </a:solidFill>
              </a:rPr>
              <a:t> staffs are the best staff of entire hotel industry. </a:t>
            </a:r>
            <a:r>
              <a:rPr lang="en-US" dirty="0" err="1">
                <a:solidFill>
                  <a:schemeClr val="tx1"/>
                </a:solidFill>
              </a:rPr>
              <a:t>Malmaison</a:t>
            </a:r>
            <a:r>
              <a:rPr lang="en-US" dirty="0">
                <a:solidFill>
                  <a:schemeClr val="tx1"/>
                </a:solidFill>
              </a:rPr>
              <a:t> have a designed develop programs, that will help develop their future leaders and provide a opportunity for people to grow with </a:t>
            </a:r>
            <a:r>
              <a:rPr lang="en-US" dirty="0" err="1">
                <a:solidFill>
                  <a:schemeClr val="tx1"/>
                </a:solidFill>
              </a:rPr>
              <a:t>Malmaison</a:t>
            </a:r>
            <a:r>
              <a:rPr lang="en-US" dirty="0">
                <a:solidFill>
                  <a:schemeClr val="tx1"/>
                </a:solidFill>
              </a:rPr>
              <a:t>. According to </a:t>
            </a:r>
            <a:r>
              <a:rPr lang="en-US" dirty="0" err="1">
                <a:solidFill>
                  <a:schemeClr val="tx1"/>
                </a:solidFill>
              </a:rPr>
              <a:t>Malmaison</a:t>
            </a:r>
            <a:r>
              <a:rPr lang="en-US" dirty="0">
                <a:solidFill>
                  <a:schemeClr val="tx1"/>
                </a:solidFill>
              </a:rPr>
              <a:t> website -“We want you to be the best. That's why we provide a whole range of training and development opportunities once you're on board”. (www.malmaison.com Accessed </a:t>
            </a:r>
            <a:r>
              <a:rPr lang="en-US" dirty="0" smtClean="0">
                <a:solidFill>
                  <a:schemeClr val="tx1"/>
                </a:solidFill>
              </a:rPr>
              <a:t>18/02/20)</a:t>
            </a:r>
            <a:endParaRPr lang="es-ES" dirty="0">
              <a:solidFill>
                <a:schemeClr val="tx1"/>
              </a:solidFill>
            </a:endParaRPr>
          </a:p>
        </p:txBody>
      </p:sp>
    </p:spTree>
    <p:extLst>
      <p:ext uri="{BB962C8B-B14F-4D97-AF65-F5344CB8AC3E}">
        <p14:creationId xmlns:p14="http://schemas.microsoft.com/office/powerpoint/2010/main" val="242963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971600" y="188641"/>
            <a:ext cx="7200800" cy="1368151"/>
          </a:xfrm>
        </p:spPr>
        <p:txBody>
          <a:bodyPr>
            <a:normAutofit/>
          </a:bodyPr>
          <a:lstStyle/>
          <a:p>
            <a:r>
              <a:rPr lang="es-ES" sz="2000" cap="none" dirty="0" err="1" smtClean="0"/>
              <a:t>According</a:t>
            </a:r>
            <a:r>
              <a:rPr lang="es-ES" sz="2000" cap="none" dirty="0" smtClean="0"/>
              <a:t> </a:t>
            </a:r>
            <a:r>
              <a:rPr lang="es-ES" sz="2000" cap="none" dirty="0" err="1" smtClean="0"/>
              <a:t>with</a:t>
            </a:r>
            <a:r>
              <a:rPr lang="es-ES" sz="2000" cap="none" dirty="0" smtClean="0"/>
              <a:t> </a:t>
            </a:r>
            <a:r>
              <a:rPr lang="es-ES" sz="2000" cap="none" dirty="0" err="1" smtClean="0"/>
              <a:t>some</a:t>
            </a:r>
            <a:r>
              <a:rPr lang="es-ES" sz="2000" cap="none" dirty="0" smtClean="0"/>
              <a:t> </a:t>
            </a:r>
            <a:r>
              <a:rPr lang="es-ES" sz="2000" cap="none" dirty="0" err="1" smtClean="0"/>
              <a:t>guests</a:t>
            </a:r>
            <a:r>
              <a:rPr lang="es-ES" sz="2000" cap="none" dirty="0" smtClean="0"/>
              <a:t> </a:t>
            </a:r>
            <a:r>
              <a:rPr lang="es-ES" sz="2000" cap="none" dirty="0" err="1" smtClean="0"/>
              <a:t>reviews</a:t>
            </a:r>
            <a:r>
              <a:rPr lang="es-ES" sz="2000" cap="none" dirty="0" smtClean="0"/>
              <a:t> </a:t>
            </a:r>
            <a:r>
              <a:rPr lang="es-ES" sz="2000" cap="none" dirty="0" err="1" smtClean="0"/>
              <a:t>taken</a:t>
            </a:r>
            <a:r>
              <a:rPr lang="es-ES" sz="2000" cap="none" dirty="0" smtClean="0"/>
              <a:t> </a:t>
            </a:r>
            <a:r>
              <a:rPr lang="es-ES" sz="2000" cap="none" dirty="0" err="1" smtClean="0"/>
              <a:t>from</a:t>
            </a:r>
            <a:r>
              <a:rPr lang="es-ES" sz="2000" cap="none" dirty="0" smtClean="0"/>
              <a:t> social media and </a:t>
            </a:r>
            <a:r>
              <a:rPr lang="es-ES" sz="2000" cap="none" dirty="0" err="1" smtClean="0"/>
              <a:t>tourism</a:t>
            </a:r>
            <a:r>
              <a:rPr lang="es-ES" sz="2000" cap="none" dirty="0" smtClean="0"/>
              <a:t> global </a:t>
            </a:r>
            <a:r>
              <a:rPr lang="es-ES" sz="2000" cap="none" dirty="0" err="1" smtClean="0"/>
              <a:t>platforms</a:t>
            </a:r>
            <a:r>
              <a:rPr lang="es-ES" sz="2000" cap="none" dirty="0" smtClean="0"/>
              <a:t> </a:t>
            </a:r>
            <a:r>
              <a:rPr lang="es-ES" sz="2000" cap="none" dirty="0" err="1"/>
              <a:t>M</a:t>
            </a:r>
            <a:r>
              <a:rPr lang="es-ES" sz="2000" cap="none" dirty="0" err="1" smtClean="0"/>
              <a:t>almamaison</a:t>
            </a:r>
            <a:r>
              <a:rPr lang="es-ES" sz="2000" cap="none" dirty="0" smtClean="0"/>
              <a:t> Birmingham </a:t>
            </a:r>
            <a:r>
              <a:rPr lang="es-ES" sz="2000" cap="none" dirty="0" err="1" smtClean="0"/>
              <a:t>should</a:t>
            </a:r>
            <a:r>
              <a:rPr lang="es-ES" sz="2000" cap="none" dirty="0" smtClean="0"/>
              <a:t> </a:t>
            </a:r>
            <a:r>
              <a:rPr lang="es-ES" sz="2000" cap="none" dirty="0" err="1" smtClean="0"/>
              <a:t>make</a:t>
            </a:r>
            <a:r>
              <a:rPr lang="es-ES" sz="2000" cap="none" dirty="0" smtClean="0"/>
              <a:t> </a:t>
            </a:r>
            <a:r>
              <a:rPr lang="es-ES" sz="2000" cap="none" dirty="0" err="1" smtClean="0"/>
              <a:t>some</a:t>
            </a:r>
            <a:r>
              <a:rPr lang="es-ES" sz="2000" cap="none" dirty="0" smtClean="0"/>
              <a:t> </a:t>
            </a:r>
            <a:r>
              <a:rPr lang="es-ES" sz="2000" cap="none" dirty="0" err="1" smtClean="0"/>
              <a:t>improvement</a:t>
            </a:r>
            <a:r>
              <a:rPr lang="es-ES" sz="2000" cap="none" dirty="0" smtClean="0"/>
              <a:t> </a:t>
            </a:r>
            <a:r>
              <a:rPr lang="es-ES" sz="2000" cap="none" dirty="0" err="1" smtClean="0"/>
              <a:t>to</a:t>
            </a:r>
            <a:r>
              <a:rPr lang="es-ES" sz="2000" cap="none" dirty="0" smtClean="0"/>
              <a:t> </a:t>
            </a:r>
            <a:r>
              <a:rPr lang="es-ES" sz="2000" cap="none" dirty="0" err="1" smtClean="0"/>
              <a:t>deliver</a:t>
            </a:r>
            <a:r>
              <a:rPr lang="es-ES" sz="2000" cap="none" dirty="0" smtClean="0"/>
              <a:t> a </a:t>
            </a:r>
            <a:r>
              <a:rPr lang="es-ES" sz="2000" cap="none" dirty="0" err="1" smtClean="0"/>
              <a:t>better</a:t>
            </a:r>
            <a:r>
              <a:rPr lang="es-ES" sz="2000" cap="none" dirty="0" smtClean="0"/>
              <a:t> </a:t>
            </a:r>
            <a:r>
              <a:rPr lang="es-ES" sz="2000" cap="none" dirty="0" err="1" smtClean="0"/>
              <a:t>guest</a:t>
            </a:r>
            <a:r>
              <a:rPr lang="es-ES" sz="2000" cap="none" dirty="0" smtClean="0"/>
              <a:t> </a:t>
            </a:r>
            <a:r>
              <a:rPr lang="es-ES" sz="2000" cap="none" dirty="0" err="1" smtClean="0"/>
              <a:t>service</a:t>
            </a:r>
            <a:r>
              <a:rPr lang="es-ES" sz="2000" cap="none" dirty="0" smtClean="0"/>
              <a:t> </a:t>
            </a:r>
            <a:r>
              <a:rPr lang="es-ES" sz="2000" cap="none" dirty="0" err="1" smtClean="0"/>
              <a:t>expirience</a:t>
            </a:r>
            <a:r>
              <a:rPr lang="es-ES" sz="2000" cap="none" dirty="0" smtClean="0"/>
              <a:t>.</a:t>
            </a:r>
            <a:endParaRPr lang="es-ES" sz="2000" cap="none" dirty="0"/>
          </a:p>
        </p:txBody>
      </p:sp>
      <p:sp>
        <p:nvSpPr>
          <p:cNvPr id="3" name="Marcador de texto 2"/>
          <p:cNvSpPr>
            <a:spLocks noGrp="1"/>
          </p:cNvSpPr>
          <p:nvPr>
            <p:ph type="body" idx="1"/>
          </p:nvPr>
        </p:nvSpPr>
        <p:spPr>
          <a:xfrm>
            <a:off x="971600" y="2060848"/>
            <a:ext cx="7992888" cy="4464496"/>
          </a:xfrm>
        </p:spPr>
        <p:txBody>
          <a:bodyPr>
            <a:normAutofit/>
          </a:bodyPr>
          <a:lstStyle/>
          <a:p>
            <a:r>
              <a:rPr lang="en-US" dirty="0" smtClean="0"/>
              <a:t>“In </a:t>
            </a:r>
            <a:r>
              <a:rPr lang="en-US" dirty="0"/>
              <a:t>the hospitality field, only the guest can define quality and </a:t>
            </a:r>
            <a:r>
              <a:rPr lang="en-US" dirty="0" smtClean="0"/>
              <a:t>value.</a:t>
            </a:r>
          </a:p>
          <a:p>
            <a:r>
              <a:rPr lang="en-US" dirty="0" smtClean="0"/>
              <a:t>No </a:t>
            </a:r>
            <a:r>
              <a:rPr lang="en-US" dirty="0"/>
              <a:t>matter how brilliantly the organization designs the service, the environment, and </a:t>
            </a:r>
            <a:r>
              <a:rPr lang="en-US" dirty="0" smtClean="0"/>
              <a:t>the delivery </a:t>
            </a:r>
            <a:r>
              <a:rPr lang="en-US" dirty="0"/>
              <a:t>system or develops measureable service standards, if the guest is dissatisfied </a:t>
            </a:r>
            <a:r>
              <a:rPr lang="en-US" dirty="0" smtClean="0"/>
              <a:t>with any </a:t>
            </a:r>
            <a:r>
              <a:rPr lang="en-US" dirty="0"/>
              <a:t>of these elements, the organization has failed to meet the guest’s expectations; it </a:t>
            </a:r>
            <a:r>
              <a:rPr lang="en-US" dirty="0" smtClean="0"/>
              <a:t>has not provided </a:t>
            </a:r>
            <a:r>
              <a:rPr lang="en-US" dirty="0"/>
              <a:t>a guest experience of acceptable quality and </a:t>
            </a:r>
            <a:r>
              <a:rPr lang="en-US" dirty="0" smtClean="0"/>
              <a:t>value”.</a:t>
            </a:r>
          </a:p>
          <a:p>
            <a:r>
              <a:rPr lang="en-US" sz="1600" b="1" dirty="0"/>
              <a:t>Ford, Robert, Michael </a:t>
            </a:r>
            <a:r>
              <a:rPr lang="en-US" sz="1600" b="1" dirty="0" err="1"/>
              <a:t>Sturman</a:t>
            </a:r>
            <a:r>
              <a:rPr lang="en-US" sz="1600" b="1" dirty="0"/>
              <a:t>, and </a:t>
            </a:r>
            <a:r>
              <a:rPr lang="en-US" sz="1600" b="1" dirty="0" err="1"/>
              <a:t>Cherrill</a:t>
            </a:r>
            <a:r>
              <a:rPr lang="en-US" sz="1600" b="1" dirty="0"/>
              <a:t> Heaton. Managing quality service in hospitality: How organizations achieve excellence in the guest experience. Nelson Education, 2011</a:t>
            </a:r>
            <a:r>
              <a:rPr lang="en-US" sz="1600" b="1" dirty="0" smtClean="0"/>
              <a:t>. p22</a:t>
            </a:r>
            <a:r>
              <a:rPr lang="en-US" b="1" dirty="0" smtClean="0"/>
              <a:t>.</a:t>
            </a:r>
          </a:p>
          <a:p>
            <a:endParaRPr lang="es-ES" dirty="0"/>
          </a:p>
        </p:txBody>
      </p:sp>
    </p:spTree>
    <p:extLst>
      <p:ext uri="{BB962C8B-B14F-4D97-AF65-F5344CB8AC3E}">
        <p14:creationId xmlns:p14="http://schemas.microsoft.com/office/powerpoint/2010/main" val="1825073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611560" y="188640"/>
            <a:ext cx="8424936" cy="6552728"/>
          </a:xfrm>
        </p:spPr>
        <p:txBody>
          <a:bodyPr>
            <a:normAutofit lnSpcReduction="10000"/>
          </a:bodyPr>
          <a:lstStyle/>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They also could provide the facility of valet parking and free parking for the in house guest. </a:t>
            </a:r>
            <a:endParaRPr lang="en-US" dirty="0" smtClean="0">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boost up their public relation and personal selling techniques, sale promotion such as they could send amenities to all in house VIP guest, hotel could provide free breakfast or SPA coupon to regular customer </a:t>
            </a:r>
            <a:r>
              <a:rPr lang="en-US" dirty="0" smtClean="0">
                <a:effectLst>
                  <a:outerShdw blurRad="38100" dist="38100" dir="2700000" algn="tl">
                    <a:srgbClr val="000000">
                      <a:alpha val="43137"/>
                    </a:srgbClr>
                  </a:outerShdw>
                </a:effectLst>
              </a:rPr>
              <a:t>etc.</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Hotel should introduce new menu with different types of foods (Chinese, Indian and Italian) every one week as this will help customers to have a variety of foods instead of going to other </a:t>
            </a:r>
            <a:r>
              <a:rPr lang="en-US" dirty="0" smtClean="0">
                <a:effectLst>
                  <a:outerShdw blurRad="38100" dist="38100" dir="2700000" algn="tl">
                    <a:srgbClr val="000000">
                      <a:alpha val="43137"/>
                    </a:srgbClr>
                  </a:outerShdw>
                </a:effectLst>
              </a:rPr>
              <a:t>restaurant</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Most of the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Hotels are city center; they are bit far from air port.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provide free shuttle service air port to hotel and hotel to </a:t>
            </a:r>
            <a:r>
              <a:rPr lang="en-US" dirty="0" smtClean="0">
                <a:effectLst>
                  <a:outerShdw blurRad="38100" dist="38100" dir="2700000" algn="tl">
                    <a:srgbClr val="000000">
                      <a:alpha val="43137"/>
                    </a:srgbClr>
                  </a:outerShdw>
                </a:effectLst>
              </a:rPr>
              <a:t>airport.</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Considering the health conscious society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must ensure the restaurants within their hotels offer a menu with an extensive healthy option</a:t>
            </a:r>
            <a:r>
              <a:rPr lang="en-US" dirty="0" smtClean="0">
                <a:effectLst>
                  <a:outerShdw blurRad="38100" dist="38100" dir="2700000" algn="tl">
                    <a:srgbClr val="000000">
                      <a:alpha val="43137"/>
                    </a:srgbClr>
                  </a:outerShdw>
                </a:effectLst>
              </a:rPr>
              <a:t>.</a:t>
            </a:r>
          </a:p>
          <a:p>
            <a:pPr marL="285750" indent="-285750">
              <a:buFont typeface="Wingdings" panose="05000000000000000000" pitchFamily="2" charset="2"/>
              <a:buChar char="Ø"/>
            </a:pP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target medium earning level </a:t>
            </a:r>
            <a:r>
              <a:rPr lang="en-US" dirty="0" smtClean="0">
                <a:effectLst>
                  <a:outerShdw blurRad="38100" dist="38100" dir="2700000" algn="tl">
                    <a:srgbClr val="000000">
                      <a:alpha val="43137"/>
                    </a:srgbClr>
                  </a:outerShdw>
                </a:effectLst>
              </a:rPr>
              <a:t>people</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In future they could introduce some Budget hotel, by this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would come in to broader market. It will help them to keep the competition with budget hotel </a:t>
            </a:r>
            <a:r>
              <a:rPr lang="en-US" dirty="0" smtClean="0">
                <a:effectLst>
                  <a:outerShdw blurRad="38100" dist="38100" dir="2700000" algn="tl">
                    <a:srgbClr val="000000">
                      <a:alpha val="43137"/>
                    </a:srgbClr>
                  </a:outerShdw>
                </a:effectLst>
              </a:rPr>
              <a:t>brands</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 The hotel should go under refurbishment in certain years and it needs modernize and up great the guest rooms, lounge and other technological areas.</a:t>
            </a:r>
          </a:p>
        </p:txBody>
      </p:sp>
    </p:spTree>
    <p:extLst>
      <p:ext uri="{BB962C8B-B14F-4D97-AF65-F5344CB8AC3E}">
        <p14:creationId xmlns:p14="http://schemas.microsoft.com/office/powerpoint/2010/main" val="51158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3400" y="692696"/>
            <a:ext cx="6054824" cy="655713"/>
          </a:xfrm>
        </p:spPr>
        <p:txBody>
          <a:bodyPr/>
          <a:lstStyle/>
          <a:p>
            <a:r>
              <a:rPr lang="es-ES" dirty="0" err="1" smtClean="0"/>
              <a:t>Appraisal</a:t>
            </a:r>
            <a:r>
              <a:rPr lang="es-ES" dirty="0" smtClean="0"/>
              <a:t> </a:t>
            </a:r>
            <a:r>
              <a:rPr lang="es-ES" dirty="0" err="1" smtClean="0"/>
              <a:t>Afsaneh</a:t>
            </a:r>
            <a:endParaRPr lang="es-ES" dirty="0"/>
          </a:p>
        </p:txBody>
      </p:sp>
      <p:sp>
        <p:nvSpPr>
          <p:cNvPr id="3" name="Marcador de texto 2"/>
          <p:cNvSpPr>
            <a:spLocks noGrp="1"/>
          </p:cNvSpPr>
          <p:nvPr>
            <p:ph type="body" idx="1"/>
          </p:nvPr>
        </p:nvSpPr>
        <p:spPr>
          <a:xfrm>
            <a:off x="533400" y="1700808"/>
            <a:ext cx="8135517" cy="3430379"/>
          </a:xfrm>
        </p:spPr>
        <p:txBody>
          <a:bodyPr/>
          <a:lstStyle/>
          <a:p>
            <a:endParaRPr lang="en-US" dirty="0" smtClean="0"/>
          </a:p>
          <a:p>
            <a:r>
              <a:rPr lang="en-US" dirty="0" smtClean="0"/>
              <a:t>By analyzing </a:t>
            </a:r>
            <a:r>
              <a:rPr lang="en-US" dirty="0"/>
              <a:t>the different departments of </a:t>
            </a:r>
            <a:r>
              <a:rPr lang="en-US" dirty="0" err="1"/>
              <a:t>Malmaison</a:t>
            </a:r>
            <a:r>
              <a:rPr lang="en-US" dirty="0"/>
              <a:t> Hotel, it is clear that they have applied a number of </a:t>
            </a:r>
            <a:r>
              <a:rPr lang="en-US" dirty="0" smtClean="0"/>
              <a:t>sophisticated </a:t>
            </a:r>
            <a:r>
              <a:rPr lang="en-US" dirty="0"/>
              <a:t>guest service strategies in all three aspects of services(service </a:t>
            </a:r>
            <a:r>
              <a:rPr lang="en-US" dirty="0" err="1"/>
              <a:t>product,service</a:t>
            </a:r>
            <a:r>
              <a:rPr lang="en-US" dirty="0"/>
              <a:t> setting and service delivery)in order to achieve customer satisfaction. On the other hand reviews of the customers who have experienced these services illustrate that the </a:t>
            </a:r>
            <a:r>
              <a:rPr lang="en-US" dirty="0" err="1"/>
              <a:t>Malmaison</a:t>
            </a:r>
            <a:r>
              <a:rPr lang="en-US" dirty="0"/>
              <a:t> Hotel has to implement a wide range of effective actions mostly based on </a:t>
            </a:r>
            <a:r>
              <a:rPr lang="en-US" dirty="0" err="1"/>
              <a:t>guestology</a:t>
            </a:r>
            <a:r>
              <a:rPr lang="en-US" dirty="0"/>
              <a:t> so as to fulfill or exceed their guests’ needs.</a:t>
            </a:r>
            <a:endParaRPr lang="es-ES" dirty="0"/>
          </a:p>
        </p:txBody>
      </p:sp>
    </p:spTree>
    <p:extLst>
      <p:ext uri="{BB962C8B-B14F-4D97-AF65-F5344CB8AC3E}">
        <p14:creationId xmlns:p14="http://schemas.microsoft.com/office/powerpoint/2010/main" val="1083680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18645" y="188640"/>
            <a:ext cx="6768752" cy="871737"/>
          </a:xfrm>
        </p:spPr>
        <p:txBody>
          <a:bodyPr>
            <a:normAutofit/>
          </a:bodyPr>
          <a:lstStyle/>
          <a:p>
            <a:r>
              <a:rPr lang="es-ES" sz="2400" cap="none" dirty="0" smtClean="0"/>
              <a:t>APPAISAL FERNANDO FARFAN MORAN</a:t>
            </a:r>
            <a:endParaRPr lang="es-ES" sz="2400" cap="none" dirty="0"/>
          </a:p>
        </p:txBody>
      </p:sp>
      <p:sp>
        <p:nvSpPr>
          <p:cNvPr id="3" name="Marcador de texto 2"/>
          <p:cNvSpPr>
            <a:spLocks noGrp="1"/>
          </p:cNvSpPr>
          <p:nvPr>
            <p:ph type="body" idx="1"/>
          </p:nvPr>
        </p:nvSpPr>
        <p:spPr>
          <a:xfrm>
            <a:off x="395536" y="1124744"/>
            <a:ext cx="8640960" cy="5733256"/>
          </a:xfrm>
        </p:spPr>
        <p:txBody>
          <a:bodyPr>
            <a:normAutofit/>
          </a:bodyPr>
          <a:lstStyle/>
          <a:p>
            <a:r>
              <a:rPr lang="en-US" dirty="0" smtClean="0"/>
              <a:t>Analyzing the Guest Service of </a:t>
            </a:r>
            <a:r>
              <a:rPr lang="en-US" dirty="0" err="1" smtClean="0"/>
              <a:t>Malmaison</a:t>
            </a:r>
            <a:r>
              <a:rPr lang="en-US" dirty="0" smtClean="0"/>
              <a:t> Hotel, It is evident that </a:t>
            </a:r>
            <a:r>
              <a:rPr lang="en-US" dirty="0" err="1" smtClean="0"/>
              <a:t>Malmaison</a:t>
            </a:r>
            <a:r>
              <a:rPr lang="en-US" dirty="0"/>
              <a:t> </a:t>
            </a:r>
            <a:r>
              <a:rPr lang="en-US" dirty="0" smtClean="0"/>
              <a:t>Hotel Birmingham have an acceptable service focus on satisfy the expectations of their guest but they should work more in exceed the that expectations. </a:t>
            </a:r>
            <a:r>
              <a:rPr lang="en-US" dirty="0" err="1" smtClean="0"/>
              <a:t>Malmaison</a:t>
            </a:r>
            <a:r>
              <a:rPr lang="en-US" dirty="0" smtClean="0"/>
              <a:t> </a:t>
            </a:r>
            <a:r>
              <a:rPr lang="en-US" dirty="0"/>
              <a:t>is one of the luxurious and </a:t>
            </a:r>
            <a:r>
              <a:rPr lang="en-US" dirty="0" smtClean="0"/>
              <a:t>prestigious </a:t>
            </a:r>
            <a:r>
              <a:rPr lang="en-US" dirty="0"/>
              <a:t>hotels </a:t>
            </a:r>
            <a:r>
              <a:rPr lang="en-US" dirty="0" smtClean="0"/>
              <a:t>in Birmingham,</a:t>
            </a:r>
          </a:p>
          <a:p>
            <a:r>
              <a:rPr lang="en-US" dirty="0" smtClean="0"/>
              <a:t>According to  some review taken for different tourist platforms</a:t>
            </a:r>
            <a:r>
              <a:rPr lang="en-US" dirty="0"/>
              <a:t>, some guests complain regarding their brand quality, one of the most common complaint is that the hotel needs </a:t>
            </a:r>
            <a:r>
              <a:rPr lang="en-US" dirty="0" smtClean="0"/>
              <a:t>urgent update, </a:t>
            </a:r>
            <a:r>
              <a:rPr lang="en-US" dirty="0"/>
              <a:t>several guests felt that the prices are too high and its offers not represent good value for money, although the </a:t>
            </a:r>
            <a:r>
              <a:rPr lang="en-US" dirty="0" err="1"/>
              <a:t>Malmaison</a:t>
            </a:r>
            <a:r>
              <a:rPr lang="en-US" dirty="0"/>
              <a:t> brand is synonymous with contemporary chic, some guests felt that the rooms were nothing special and were disappointed in this respect, some guests felt that this hotel did not reflect the </a:t>
            </a:r>
            <a:r>
              <a:rPr lang="en-US" dirty="0" err="1"/>
              <a:t>Malmaison</a:t>
            </a:r>
            <a:r>
              <a:rPr lang="en-US" dirty="0"/>
              <a:t> brand. I think  the company owner </a:t>
            </a:r>
            <a:r>
              <a:rPr lang="en-US" dirty="0" smtClean="0"/>
              <a:t>and decision makers </a:t>
            </a:r>
            <a:r>
              <a:rPr lang="en-US" dirty="0"/>
              <a:t>must craft new strategies  to improve their service and try to </a:t>
            </a:r>
            <a:r>
              <a:rPr lang="en-US" dirty="0" smtClean="0"/>
              <a:t>maintain </a:t>
            </a:r>
            <a:r>
              <a:rPr lang="en-US" dirty="0"/>
              <a:t>their brand prestigious. </a:t>
            </a:r>
            <a:endParaRPr lang="en-US" dirty="0" smtClean="0"/>
          </a:p>
          <a:p>
            <a:r>
              <a:rPr lang="en-US" dirty="0" smtClean="0"/>
              <a:t>“</a:t>
            </a:r>
            <a:r>
              <a:rPr lang="en-US" b="1" dirty="0" err="1" smtClean="0"/>
              <a:t>Guestology</a:t>
            </a:r>
            <a:r>
              <a:rPr lang="en-US" b="1" dirty="0" smtClean="0"/>
              <a:t> </a:t>
            </a:r>
            <a:r>
              <a:rPr lang="en-US" dirty="0" smtClean="0"/>
              <a:t>involves systematically key factors , modelling them, studying them, measuring their impact on the guest experience, testing various strategies that might improve the quality of that experience, and then providing the combination of factors or elements that attracts guests and keeps them coming back”</a:t>
            </a:r>
            <a:endParaRPr lang="es-ES" dirty="0"/>
          </a:p>
        </p:txBody>
      </p:sp>
    </p:spTree>
    <p:extLst>
      <p:ext uri="{BB962C8B-B14F-4D97-AF65-F5344CB8AC3E}">
        <p14:creationId xmlns:p14="http://schemas.microsoft.com/office/powerpoint/2010/main" val="2120159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68477" y="692696"/>
            <a:ext cx="5910808" cy="727721"/>
          </a:xfrm>
        </p:spPr>
        <p:txBody>
          <a:bodyPr/>
          <a:lstStyle/>
          <a:p>
            <a:r>
              <a:rPr lang="es-ES" dirty="0" err="1" smtClean="0"/>
              <a:t>conclusion</a:t>
            </a:r>
            <a:endParaRPr lang="es-ES" dirty="0"/>
          </a:p>
        </p:txBody>
      </p:sp>
      <p:sp>
        <p:nvSpPr>
          <p:cNvPr id="3" name="Marcador de texto 2"/>
          <p:cNvSpPr>
            <a:spLocks noGrp="1"/>
          </p:cNvSpPr>
          <p:nvPr>
            <p:ph type="body" idx="1"/>
          </p:nvPr>
        </p:nvSpPr>
        <p:spPr>
          <a:xfrm>
            <a:off x="683568" y="1556792"/>
            <a:ext cx="7704856" cy="5040560"/>
          </a:xfrm>
        </p:spPr>
        <p:txBody>
          <a:bodyPr/>
          <a:lstStyle/>
          <a:p>
            <a:r>
              <a:rPr lang="es-ES" dirty="0" err="1" smtClean="0"/>
              <a:t>To</a:t>
            </a:r>
            <a:r>
              <a:rPr lang="es-ES" dirty="0" smtClean="0"/>
              <a:t> sum up, </a:t>
            </a:r>
            <a:r>
              <a:rPr lang="es-ES" dirty="0" err="1" smtClean="0"/>
              <a:t>we</a:t>
            </a:r>
            <a:r>
              <a:rPr lang="es-ES" dirty="0" smtClean="0"/>
              <a:t> </a:t>
            </a:r>
            <a:r>
              <a:rPr lang="es-ES" dirty="0" err="1" smtClean="0"/>
              <a:t>strongly</a:t>
            </a:r>
            <a:r>
              <a:rPr lang="es-ES" dirty="0" smtClean="0"/>
              <a:t> </a:t>
            </a:r>
            <a:r>
              <a:rPr lang="es-ES" dirty="0" err="1" smtClean="0"/>
              <a:t>hold</a:t>
            </a:r>
            <a:r>
              <a:rPr lang="es-ES" dirty="0" smtClean="0"/>
              <a:t> </a:t>
            </a:r>
            <a:r>
              <a:rPr lang="es-ES" dirty="0" err="1" smtClean="0"/>
              <a:t>the</a:t>
            </a:r>
            <a:r>
              <a:rPr lang="es-ES" dirty="0" smtClean="0"/>
              <a:t> </a:t>
            </a:r>
            <a:r>
              <a:rPr lang="es-ES" dirty="0" err="1" smtClean="0"/>
              <a:t>view</a:t>
            </a:r>
            <a:r>
              <a:rPr lang="es-ES" dirty="0" smtClean="0"/>
              <a:t> </a:t>
            </a:r>
            <a:r>
              <a:rPr lang="es-ES" dirty="0" err="1" smtClean="0"/>
              <a:t>that</a:t>
            </a:r>
            <a:r>
              <a:rPr lang="es-ES" dirty="0" smtClean="0"/>
              <a:t> </a:t>
            </a:r>
            <a:r>
              <a:rPr lang="es-ES" dirty="0" err="1" smtClean="0"/>
              <a:t>all</a:t>
            </a:r>
            <a:r>
              <a:rPr lang="es-ES" dirty="0" smtClean="0"/>
              <a:t> </a:t>
            </a:r>
            <a:r>
              <a:rPr lang="es-ES" dirty="0" err="1" smtClean="0"/>
              <a:t>the</a:t>
            </a:r>
            <a:r>
              <a:rPr lang="es-ES" dirty="0" smtClean="0"/>
              <a:t> </a:t>
            </a:r>
            <a:r>
              <a:rPr lang="es-ES" dirty="0" err="1" smtClean="0"/>
              <a:t>Malmaison</a:t>
            </a:r>
            <a:r>
              <a:rPr lang="es-ES" dirty="0" smtClean="0"/>
              <a:t> Hotel Managers </a:t>
            </a:r>
            <a:r>
              <a:rPr lang="es-ES" dirty="0" err="1" smtClean="0"/>
              <a:t>should</a:t>
            </a:r>
            <a:r>
              <a:rPr lang="es-ES" dirty="0" smtClean="0"/>
              <a:t> </a:t>
            </a:r>
            <a:r>
              <a:rPr lang="es-ES" dirty="0" err="1" smtClean="0"/>
              <a:t>collaborate</a:t>
            </a:r>
            <a:r>
              <a:rPr lang="es-ES" dirty="0" smtClean="0"/>
              <a:t> and </a:t>
            </a:r>
            <a:r>
              <a:rPr lang="es-ES" dirty="0" err="1" smtClean="0"/>
              <a:t>cooperate</a:t>
            </a:r>
            <a:r>
              <a:rPr lang="es-ES" dirty="0" smtClean="0"/>
              <a:t> in </a:t>
            </a:r>
            <a:r>
              <a:rPr lang="es-ES" dirty="0" err="1" smtClean="0"/>
              <a:t>order</a:t>
            </a:r>
            <a:r>
              <a:rPr lang="es-ES" dirty="0" smtClean="0"/>
              <a:t> </a:t>
            </a:r>
            <a:r>
              <a:rPr lang="es-ES" dirty="0" err="1" smtClean="0"/>
              <a:t>to</a:t>
            </a:r>
            <a:r>
              <a:rPr lang="es-ES" dirty="0" smtClean="0"/>
              <a:t> </a:t>
            </a:r>
            <a:r>
              <a:rPr lang="es-ES" dirty="0" err="1" smtClean="0"/>
              <a:t>increase</a:t>
            </a:r>
            <a:r>
              <a:rPr lang="es-ES" dirty="0" smtClean="0"/>
              <a:t> </a:t>
            </a:r>
            <a:r>
              <a:rPr lang="es-ES" dirty="0" err="1" smtClean="0"/>
              <a:t>the</a:t>
            </a:r>
            <a:r>
              <a:rPr lang="es-ES" dirty="0" smtClean="0"/>
              <a:t> </a:t>
            </a:r>
            <a:r>
              <a:rPr lang="es-ES" dirty="0" err="1" smtClean="0"/>
              <a:t>guest</a:t>
            </a:r>
            <a:r>
              <a:rPr lang="es-ES" dirty="0" smtClean="0"/>
              <a:t> </a:t>
            </a:r>
            <a:r>
              <a:rPr lang="es-ES" dirty="0" err="1" smtClean="0"/>
              <a:t>service</a:t>
            </a:r>
            <a:r>
              <a:rPr lang="es-ES" dirty="0" smtClean="0"/>
              <a:t> </a:t>
            </a:r>
            <a:r>
              <a:rPr lang="es-ES" dirty="0" err="1" smtClean="0"/>
              <a:t>satisfation</a:t>
            </a:r>
            <a:r>
              <a:rPr lang="es-ES" dirty="0" smtClean="0"/>
              <a:t> </a:t>
            </a:r>
            <a:r>
              <a:rPr lang="es-ES" dirty="0" err="1" smtClean="0"/>
              <a:t>to</a:t>
            </a:r>
            <a:r>
              <a:rPr lang="es-ES" dirty="0" smtClean="0"/>
              <a:t> </a:t>
            </a:r>
            <a:r>
              <a:rPr lang="es-ES" dirty="0" err="1" smtClean="0"/>
              <a:t>achieve</a:t>
            </a:r>
            <a:r>
              <a:rPr lang="es-ES" dirty="0" smtClean="0"/>
              <a:t> </a:t>
            </a:r>
            <a:r>
              <a:rPr lang="es-ES" dirty="0" err="1" smtClean="0"/>
              <a:t>this</a:t>
            </a:r>
            <a:r>
              <a:rPr lang="es-ES" dirty="0" smtClean="0"/>
              <a:t> </a:t>
            </a:r>
            <a:r>
              <a:rPr lang="es-ES" dirty="0" err="1" smtClean="0"/>
              <a:t>goals</a:t>
            </a:r>
            <a:r>
              <a:rPr lang="es-ES" dirty="0" smtClean="0"/>
              <a:t> no single </a:t>
            </a:r>
            <a:r>
              <a:rPr lang="es-ES" dirty="0" err="1" smtClean="0"/>
              <a:t>acctions</a:t>
            </a:r>
            <a:r>
              <a:rPr lang="es-ES" dirty="0" smtClean="0"/>
              <a:t> can be </a:t>
            </a:r>
            <a:r>
              <a:rPr lang="es-ES" dirty="0" err="1" smtClean="0"/>
              <a:t>effective</a:t>
            </a:r>
            <a:r>
              <a:rPr lang="es-ES" dirty="0" smtClean="0"/>
              <a:t> </a:t>
            </a:r>
            <a:r>
              <a:rPr lang="es-ES" dirty="0" err="1" smtClean="0"/>
              <a:t>unless</a:t>
            </a:r>
            <a:r>
              <a:rPr lang="es-ES" dirty="0" smtClean="0"/>
              <a:t> </a:t>
            </a:r>
            <a:r>
              <a:rPr lang="es-ES" dirty="0" err="1" smtClean="0"/>
              <a:t>it</a:t>
            </a:r>
            <a:r>
              <a:rPr lang="es-ES" dirty="0" smtClean="0"/>
              <a:t> </a:t>
            </a:r>
            <a:r>
              <a:rPr lang="es-ES" dirty="0" err="1" smtClean="0"/>
              <a:t>is</a:t>
            </a:r>
            <a:r>
              <a:rPr lang="es-ES" dirty="0" smtClean="0"/>
              <a:t> a </a:t>
            </a:r>
            <a:r>
              <a:rPr lang="es-ES" dirty="0" err="1" smtClean="0"/>
              <a:t>compainied</a:t>
            </a:r>
            <a:r>
              <a:rPr lang="es-ES" dirty="0" smtClean="0"/>
              <a:t> </a:t>
            </a:r>
            <a:r>
              <a:rPr lang="es-ES" dirty="0" err="1" smtClean="0"/>
              <a:t>by</a:t>
            </a:r>
            <a:r>
              <a:rPr lang="es-ES" dirty="0" smtClean="0"/>
              <a:t> </a:t>
            </a:r>
            <a:r>
              <a:rPr lang="es-ES" dirty="0" err="1" smtClean="0"/>
              <a:t>other</a:t>
            </a:r>
            <a:r>
              <a:rPr lang="es-ES" dirty="0" smtClean="0"/>
              <a:t> </a:t>
            </a:r>
            <a:r>
              <a:rPr lang="es-ES" dirty="0" err="1" smtClean="0"/>
              <a:t>suitable</a:t>
            </a:r>
            <a:r>
              <a:rPr lang="es-ES" dirty="0" smtClean="0"/>
              <a:t> </a:t>
            </a:r>
            <a:r>
              <a:rPr lang="es-ES" dirty="0" err="1" smtClean="0"/>
              <a:t>steps</a:t>
            </a:r>
            <a:r>
              <a:rPr lang="es-ES" dirty="0" smtClean="0"/>
              <a:t>.</a:t>
            </a:r>
          </a:p>
          <a:p>
            <a:r>
              <a:rPr lang="es-ES" dirty="0" err="1" smtClean="0"/>
              <a:t>Accoding</a:t>
            </a:r>
            <a:r>
              <a:rPr lang="es-ES" dirty="0" smtClean="0"/>
              <a:t> </a:t>
            </a:r>
            <a:r>
              <a:rPr lang="es-ES" dirty="0" err="1" smtClean="0"/>
              <a:t>to</a:t>
            </a:r>
            <a:r>
              <a:rPr lang="es-ES" dirty="0" smtClean="0"/>
              <a:t> Bruce Laval-</a:t>
            </a:r>
            <a:r>
              <a:rPr lang="es-ES" dirty="0" err="1" smtClean="0"/>
              <a:t>The</a:t>
            </a:r>
            <a:r>
              <a:rPr lang="es-ES" dirty="0" smtClean="0"/>
              <a:t> </a:t>
            </a:r>
            <a:r>
              <a:rPr lang="es-ES" dirty="0" err="1"/>
              <a:t>F</a:t>
            </a:r>
            <a:r>
              <a:rPr lang="es-ES" dirty="0" err="1" smtClean="0"/>
              <a:t>ather</a:t>
            </a:r>
            <a:r>
              <a:rPr lang="es-ES" dirty="0" smtClean="0"/>
              <a:t> of </a:t>
            </a:r>
            <a:r>
              <a:rPr lang="es-ES" dirty="0" err="1" smtClean="0"/>
              <a:t>Guestology</a:t>
            </a:r>
            <a:r>
              <a:rPr lang="es-ES" dirty="0" smtClean="0"/>
              <a:t> </a:t>
            </a:r>
            <a:r>
              <a:rPr lang="es-ES" dirty="0" err="1" smtClean="0"/>
              <a:t>Malmaison</a:t>
            </a:r>
            <a:r>
              <a:rPr lang="es-ES" dirty="0" smtClean="0"/>
              <a:t> hotel leads </a:t>
            </a:r>
            <a:r>
              <a:rPr lang="es-ES" dirty="0" err="1" smtClean="0"/>
              <a:t>to</a:t>
            </a:r>
            <a:r>
              <a:rPr lang="es-ES" dirty="0" smtClean="0"/>
              <a:t> </a:t>
            </a:r>
            <a:r>
              <a:rPr lang="es-ES" dirty="0" err="1" smtClean="0"/>
              <a:t>innovations</a:t>
            </a:r>
            <a:r>
              <a:rPr lang="es-ES" dirty="0" smtClean="0"/>
              <a:t> </a:t>
            </a:r>
            <a:r>
              <a:rPr lang="es-ES" dirty="0" err="1" smtClean="0"/>
              <a:t>by</a:t>
            </a:r>
            <a:r>
              <a:rPr lang="es-ES" dirty="0" smtClean="0"/>
              <a:t> </a:t>
            </a:r>
            <a:r>
              <a:rPr lang="es-ES" dirty="0" err="1" smtClean="0"/>
              <a:t>doing</a:t>
            </a:r>
            <a:r>
              <a:rPr lang="es-ES" dirty="0" smtClean="0"/>
              <a:t> </a:t>
            </a:r>
            <a:r>
              <a:rPr lang="es-ES" dirty="0" err="1" smtClean="0"/>
              <a:t>the</a:t>
            </a:r>
            <a:r>
              <a:rPr lang="es-ES" dirty="0" smtClean="0"/>
              <a:t> </a:t>
            </a:r>
            <a:r>
              <a:rPr lang="es-ES" dirty="0" err="1" smtClean="0"/>
              <a:t>research</a:t>
            </a:r>
            <a:r>
              <a:rPr lang="es-ES" dirty="0" smtClean="0"/>
              <a:t> </a:t>
            </a:r>
            <a:r>
              <a:rPr lang="es-ES" dirty="0" err="1" smtClean="0"/>
              <a:t>to</a:t>
            </a:r>
            <a:r>
              <a:rPr lang="es-ES" dirty="0" smtClean="0"/>
              <a:t> </a:t>
            </a:r>
            <a:r>
              <a:rPr lang="es-ES" dirty="0" err="1" smtClean="0"/>
              <a:t>constantly</a:t>
            </a:r>
            <a:r>
              <a:rPr lang="es-ES" dirty="0" smtClean="0"/>
              <a:t> </a:t>
            </a:r>
            <a:r>
              <a:rPr lang="es-ES" dirty="0" err="1" smtClean="0"/>
              <a:t>seek</a:t>
            </a:r>
            <a:r>
              <a:rPr lang="es-ES" dirty="0" smtClean="0"/>
              <a:t> </a:t>
            </a:r>
            <a:r>
              <a:rPr lang="es-ES" dirty="0" err="1" smtClean="0"/>
              <a:t>out</a:t>
            </a:r>
            <a:r>
              <a:rPr lang="es-ES" dirty="0" smtClean="0"/>
              <a:t> new </a:t>
            </a:r>
            <a:r>
              <a:rPr lang="es-ES" dirty="0" err="1" smtClean="0"/>
              <a:t>knowlege</a:t>
            </a:r>
            <a:r>
              <a:rPr lang="es-ES" dirty="0" smtClean="0"/>
              <a:t>.</a:t>
            </a:r>
          </a:p>
          <a:p>
            <a:r>
              <a:rPr lang="es-ES" dirty="0" err="1" smtClean="0"/>
              <a:t>It</a:t>
            </a:r>
            <a:r>
              <a:rPr lang="es-ES" dirty="0" smtClean="0"/>
              <a:t> </a:t>
            </a:r>
            <a:r>
              <a:rPr lang="es-ES" dirty="0" err="1" smtClean="0"/>
              <a:t>is</a:t>
            </a:r>
            <a:r>
              <a:rPr lang="es-ES" dirty="0" smtClean="0"/>
              <a:t> </a:t>
            </a:r>
            <a:r>
              <a:rPr lang="es-ES" dirty="0" err="1" smtClean="0"/>
              <a:t>the</a:t>
            </a:r>
            <a:r>
              <a:rPr lang="es-ES" dirty="0" smtClean="0"/>
              <a:t> </a:t>
            </a:r>
            <a:r>
              <a:rPr lang="es-ES" dirty="0" err="1" smtClean="0"/>
              <a:t>knowlege</a:t>
            </a:r>
            <a:r>
              <a:rPr lang="es-ES" dirty="0" smtClean="0"/>
              <a:t> </a:t>
            </a:r>
            <a:r>
              <a:rPr lang="es-ES" dirty="0" err="1" smtClean="0"/>
              <a:t>obtained</a:t>
            </a:r>
            <a:r>
              <a:rPr lang="es-ES" dirty="0" smtClean="0"/>
              <a:t> and </a:t>
            </a:r>
            <a:r>
              <a:rPr lang="es-ES" dirty="0" err="1" smtClean="0"/>
              <a:t>insights</a:t>
            </a:r>
            <a:r>
              <a:rPr lang="es-ES" dirty="0" smtClean="0"/>
              <a:t> </a:t>
            </a:r>
            <a:r>
              <a:rPr lang="es-ES" dirty="0" err="1" smtClean="0"/>
              <a:t>gained</a:t>
            </a:r>
            <a:r>
              <a:rPr lang="es-ES" dirty="0" smtClean="0"/>
              <a:t> </a:t>
            </a:r>
            <a:r>
              <a:rPr lang="es-ES" dirty="0" err="1" smtClean="0"/>
              <a:t>from</a:t>
            </a:r>
            <a:r>
              <a:rPr lang="es-ES" dirty="0" smtClean="0"/>
              <a:t> </a:t>
            </a:r>
            <a:r>
              <a:rPr lang="es-ES" dirty="0" err="1" smtClean="0"/>
              <a:t>the</a:t>
            </a:r>
            <a:r>
              <a:rPr lang="es-ES" dirty="0" smtClean="0"/>
              <a:t> </a:t>
            </a:r>
            <a:r>
              <a:rPr lang="es-ES" dirty="0" err="1" smtClean="0"/>
              <a:t>research</a:t>
            </a:r>
            <a:r>
              <a:rPr lang="es-ES" dirty="0" smtClean="0"/>
              <a:t> and data </a:t>
            </a:r>
            <a:r>
              <a:rPr lang="es-ES" dirty="0" err="1" smtClean="0"/>
              <a:t>analysis</a:t>
            </a:r>
            <a:r>
              <a:rPr lang="es-ES" dirty="0" smtClean="0"/>
              <a:t> </a:t>
            </a:r>
            <a:r>
              <a:rPr lang="es-ES" dirty="0" err="1" smtClean="0"/>
              <a:t>that</a:t>
            </a:r>
            <a:r>
              <a:rPr lang="es-ES" dirty="0" smtClean="0"/>
              <a:t> </a:t>
            </a:r>
            <a:r>
              <a:rPr lang="es-ES" dirty="0" err="1" smtClean="0"/>
              <a:t>results</a:t>
            </a:r>
            <a:r>
              <a:rPr lang="es-ES" dirty="0" smtClean="0"/>
              <a:t> in </a:t>
            </a:r>
            <a:r>
              <a:rPr lang="es-ES" dirty="0" err="1" smtClean="0"/>
              <a:t>the</a:t>
            </a:r>
            <a:r>
              <a:rPr lang="es-ES" dirty="0" smtClean="0"/>
              <a:t> </a:t>
            </a:r>
            <a:r>
              <a:rPr lang="es-ES" dirty="0" err="1" smtClean="0"/>
              <a:t>innovation</a:t>
            </a:r>
            <a:r>
              <a:rPr lang="es-ES" dirty="0" smtClean="0"/>
              <a:t>.</a:t>
            </a:r>
          </a:p>
          <a:p>
            <a:r>
              <a:rPr lang="es-ES" dirty="0" err="1" smtClean="0"/>
              <a:t>Moreover</a:t>
            </a:r>
            <a:r>
              <a:rPr lang="es-ES" dirty="0" smtClean="0"/>
              <a:t>, </a:t>
            </a:r>
            <a:r>
              <a:rPr lang="es-ES" dirty="0" err="1" smtClean="0"/>
              <a:t>success</a:t>
            </a:r>
            <a:r>
              <a:rPr lang="es-ES" dirty="0" smtClean="0"/>
              <a:t> </a:t>
            </a:r>
            <a:r>
              <a:rPr lang="es-ES" dirty="0" err="1" smtClean="0"/>
              <a:t>takes</a:t>
            </a:r>
            <a:r>
              <a:rPr lang="es-ES" dirty="0" smtClean="0"/>
              <a:t> a </a:t>
            </a:r>
            <a:r>
              <a:rPr lang="es-ES" dirty="0" err="1" smtClean="0"/>
              <a:t>uniques</a:t>
            </a:r>
            <a:r>
              <a:rPr lang="es-ES" dirty="0" smtClean="0"/>
              <a:t> </a:t>
            </a:r>
            <a:r>
              <a:rPr lang="es-ES" dirty="0" err="1" smtClean="0"/>
              <a:t>combination</a:t>
            </a:r>
            <a:r>
              <a:rPr lang="es-ES" dirty="0" smtClean="0"/>
              <a:t> of </a:t>
            </a:r>
            <a:r>
              <a:rPr lang="es-ES" dirty="0" err="1" smtClean="0"/>
              <a:t>analytical</a:t>
            </a:r>
            <a:r>
              <a:rPr lang="es-ES" dirty="0" smtClean="0"/>
              <a:t> </a:t>
            </a:r>
            <a:r>
              <a:rPr lang="es-ES" dirty="0" err="1" smtClean="0"/>
              <a:t>skills</a:t>
            </a:r>
            <a:r>
              <a:rPr lang="es-ES" dirty="0" smtClean="0"/>
              <a:t> and </a:t>
            </a:r>
            <a:r>
              <a:rPr lang="es-ES" dirty="0" err="1" smtClean="0"/>
              <a:t>the</a:t>
            </a:r>
            <a:r>
              <a:rPr lang="es-ES" dirty="0" smtClean="0"/>
              <a:t> human </a:t>
            </a:r>
            <a:r>
              <a:rPr lang="es-ES" dirty="0" err="1" smtClean="0"/>
              <a:t>relations</a:t>
            </a:r>
            <a:r>
              <a:rPr lang="es-ES" dirty="0" smtClean="0"/>
              <a:t>  and; personal </a:t>
            </a:r>
            <a:r>
              <a:rPr lang="es-ES" dirty="0" err="1" smtClean="0"/>
              <a:t>skills</a:t>
            </a:r>
            <a:r>
              <a:rPr lang="es-ES" dirty="0" smtClean="0"/>
              <a:t> and </a:t>
            </a:r>
            <a:r>
              <a:rPr lang="es-ES" dirty="0" err="1" smtClean="0"/>
              <a:t>just</a:t>
            </a:r>
            <a:r>
              <a:rPr lang="es-ES" dirty="0" smtClean="0"/>
              <a:t> a real intense </a:t>
            </a:r>
            <a:r>
              <a:rPr lang="es-ES" dirty="0" err="1" smtClean="0"/>
              <a:t>interest</a:t>
            </a:r>
            <a:r>
              <a:rPr lang="es-ES" dirty="0" smtClean="0"/>
              <a:t> in </a:t>
            </a:r>
            <a:r>
              <a:rPr lang="es-ES" dirty="0" err="1" smtClean="0"/>
              <a:t>the</a:t>
            </a:r>
            <a:r>
              <a:rPr lang="es-ES" dirty="0" smtClean="0"/>
              <a:t> </a:t>
            </a:r>
            <a:r>
              <a:rPr lang="es-ES" dirty="0" err="1" smtClean="0"/>
              <a:t>subject</a:t>
            </a:r>
            <a:r>
              <a:rPr lang="es-ES" dirty="0" smtClean="0"/>
              <a:t> and </a:t>
            </a:r>
            <a:r>
              <a:rPr lang="es-ES" dirty="0" err="1" smtClean="0"/>
              <a:t>the</a:t>
            </a:r>
            <a:r>
              <a:rPr lang="es-ES" dirty="0" smtClean="0"/>
              <a:t> date.</a:t>
            </a:r>
          </a:p>
          <a:p>
            <a:r>
              <a:rPr lang="es-ES" dirty="0" err="1" smtClean="0"/>
              <a:t>Manageres</a:t>
            </a:r>
            <a:r>
              <a:rPr lang="es-ES" dirty="0" smtClean="0"/>
              <a:t> </a:t>
            </a:r>
            <a:r>
              <a:rPr lang="es-ES" dirty="0" err="1" smtClean="0"/>
              <a:t>should</a:t>
            </a:r>
            <a:r>
              <a:rPr lang="es-ES" dirty="0" smtClean="0"/>
              <a:t> be in </a:t>
            </a:r>
            <a:r>
              <a:rPr lang="es-ES" dirty="0" err="1" smtClean="0"/>
              <a:t>the</a:t>
            </a:r>
            <a:r>
              <a:rPr lang="es-ES" dirty="0" smtClean="0"/>
              <a:t> </a:t>
            </a:r>
            <a:r>
              <a:rPr lang="es-ES" dirty="0" err="1" smtClean="0"/>
              <a:t>company</a:t>
            </a:r>
            <a:r>
              <a:rPr lang="es-ES" dirty="0" smtClean="0"/>
              <a:t> and </a:t>
            </a:r>
            <a:r>
              <a:rPr lang="es-ES" dirty="0" err="1" smtClean="0"/>
              <a:t>walking</a:t>
            </a:r>
            <a:r>
              <a:rPr lang="es-ES" dirty="0" smtClean="0"/>
              <a:t> </a:t>
            </a:r>
            <a:r>
              <a:rPr lang="es-ES" dirty="0" err="1" smtClean="0"/>
              <a:t>around</a:t>
            </a:r>
            <a:r>
              <a:rPr lang="es-ES" dirty="0" smtClean="0"/>
              <a:t> </a:t>
            </a:r>
            <a:r>
              <a:rPr lang="es-ES" dirty="0" err="1" smtClean="0"/>
              <a:t>to</a:t>
            </a:r>
            <a:r>
              <a:rPr lang="es-ES" dirty="0" smtClean="0"/>
              <a:t> </a:t>
            </a:r>
            <a:r>
              <a:rPr lang="es-ES" dirty="0" err="1" smtClean="0"/>
              <a:t>collect</a:t>
            </a:r>
            <a:r>
              <a:rPr lang="es-ES" dirty="0" smtClean="0"/>
              <a:t> </a:t>
            </a:r>
            <a:r>
              <a:rPr lang="es-ES" dirty="0" err="1" smtClean="0"/>
              <a:t>the</a:t>
            </a:r>
            <a:r>
              <a:rPr lang="es-ES" dirty="0" smtClean="0"/>
              <a:t> </a:t>
            </a:r>
            <a:r>
              <a:rPr lang="es-ES" dirty="0" err="1" smtClean="0"/>
              <a:t>sense</a:t>
            </a:r>
            <a:r>
              <a:rPr lang="es-ES" dirty="0" smtClean="0"/>
              <a:t> of </a:t>
            </a:r>
            <a:r>
              <a:rPr lang="es-ES" dirty="0" err="1" smtClean="0"/>
              <a:t>the</a:t>
            </a:r>
            <a:r>
              <a:rPr lang="es-ES" dirty="0" smtClean="0"/>
              <a:t> </a:t>
            </a:r>
            <a:r>
              <a:rPr lang="es-ES" dirty="0" err="1" smtClean="0"/>
              <a:t>experiences</a:t>
            </a:r>
            <a:r>
              <a:rPr lang="es-ES" dirty="0" smtClean="0"/>
              <a:t> </a:t>
            </a:r>
            <a:r>
              <a:rPr lang="es-ES" dirty="0" err="1" smtClean="0"/>
              <a:t>instead</a:t>
            </a:r>
            <a:r>
              <a:rPr lang="es-ES" dirty="0" smtClean="0"/>
              <a:t> of </a:t>
            </a:r>
            <a:r>
              <a:rPr lang="es-ES" dirty="0" err="1" smtClean="0"/>
              <a:t>just</a:t>
            </a:r>
            <a:r>
              <a:rPr lang="es-ES" dirty="0" smtClean="0"/>
              <a:t> </a:t>
            </a:r>
            <a:r>
              <a:rPr lang="es-ES" dirty="0" err="1" smtClean="0"/>
              <a:t>looking</a:t>
            </a:r>
            <a:r>
              <a:rPr lang="es-ES" dirty="0" smtClean="0"/>
              <a:t> a data.</a:t>
            </a:r>
          </a:p>
          <a:p>
            <a:r>
              <a:rPr lang="es-ES" dirty="0" err="1" smtClean="0"/>
              <a:t>It</a:t>
            </a:r>
            <a:r>
              <a:rPr lang="es-ES" dirty="0" smtClean="0"/>
              <a:t> </a:t>
            </a:r>
            <a:r>
              <a:rPr lang="es-ES" dirty="0" err="1" smtClean="0"/>
              <a:t>is</a:t>
            </a:r>
            <a:r>
              <a:rPr lang="es-ES" dirty="0" smtClean="0"/>
              <a:t> </a:t>
            </a:r>
            <a:r>
              <a:rPr lang="es-ES" dirty="0" err="1" smtClean="0"/>
              <a:t>really</a:t>
            </a:r>
            <a:r>
              <a:rPr lang="es-ES" dirty="0" smtClean="0"/>
              <a:t> </a:t>
            </a:r>
            <a:r>
              <a:rPr lang="es-ES" dirty="0" err="1" smtClean="0"/>
              <a:t>valuable</a:t>
            </a:r>
            <a:r>
              <a:rPr lang="es-ES" dirty="0" smtClean="0"/>
              <a:t> </a:t>
            </a:r>
            <a:r>
              <a:rPr lang="es-ES" dirty="0" err="1" smtClean="0"/>
              <a:t>that</a:t>
            </a:r>
            <a:r>
              <a:rPr lang="es-ES" dirty="0" smtClean="0"/>
              <a:t> </a:t>
            </a:r>
            <a:r>
              <a:rPr lang="es-ES" dirty="0" err="1" smtClean="0"/>
              <a:t>understand</a:t>
            </a:r>
            <a:r>
              <a:rPr lang="es-ES" dirty="0" smtClean="0"/>
              <a:t> </a:t>
            </a:r>
            <a:r>
              <a:rPr lang="es-ES" dirty="0" err="1" smtClean="0"/>
              <a:t>how</a:t>
            </a:r>
            <a:r>
              <a:rPr lang="es-ES" dirty="0" smtClean="0"/>
              <a:t> </a:t>
            </a:r>
            <a:r>
              <a:rPr lang="es-ES" dirty="0" err="1" smtClean="0"/>
              <a:t>itself</a:t>
            </a:r>
            <a:r>
              <a:rPr lang="es-ES" dirty="0" smtClean="0"/>
              <a:t> as a </a:t>
            </a:r>
            <a:r>
              <a:rPr lang="es-ES" dirty="0" err="1" smtClean="0"/>
              <a:t>guest</a:t>
            </a:r>
            <a:r>
              <a:rPr lang="es-ES" dirty="0" smtClean="0"/>
              <a:t>.</a:t>
            </a:r>
            <a:endParaRPr lang="es-ES" dirty="0"/>
          </a:p>
        </p:txBody>
      </p:sp>
    </p:spTree>
    <p:extLst>
      <p:ext uri="{BB962C8B-B14F-4D97-AF65-F5344CB8AC3E}">
        <p14:creationId xmlns:p14="http://schemas.microsoft.com/office/powerpoint/2010/main" val="2101411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3399" y="188641"/>
            <a:ext cx="6402468" cy="792087"/>
          </a:xfrm>
        </p:spPr>
        <p:txBody>
          <a:bodyPr/>
          <a:lstStyle/>
          <a:p>
            <a:r>
              <a:rPr lang="es-ES" dirty="0" err="1" smtClean="0"/>
              <a:t>Findings</a:t>
            </a:r>
            <a:endParaRPr lang="es-ES" dirty="0"/>
          </a:p>
        </p:txBody>
      </p:sp>
      <p:sp>
        <p:nvSpPr>
          <p:cNvPr id="3" name="Marcador de texto 2"/>
          <p:cNvSpPr>
            <a:spLocks noGrp="1"/>
          </p:cNvSpPr>
          <p:nvPr>
            <p:ph type="body" idx="1"/>
          </p:nvPr>
        </p:nvSpPr>
        <p:spPr>
          <a:xfrm>
            <a:off x="533399" y="1268760"/>
            <a:ext cx="7119223" cy="3888432"/>
          </a:xfrm>
        </p:spPr>
        <p:txBody>
          <a:bodyPr>
            <a:normAutofit/>
          </a:bodyPr>
          <a:lstStyle/>
          <a:p>
            <a:pPr marL="285750" indent="-285750">
              <a:buFont typeface="Wingdings" panose="05000000000000000000" pitchFamily="2" charset="2"/>
              <a:buChar char="Ø"/>
            </a:pPr>
            <a:r>
              <a:rPr lang="es-ES" dirty="0" err="1" smtClean="0"/>
              <a:t>Guestology</a:t>
            </a:r>
            <a:endParaRPr lang="es-ES" dirty="0" smtClean="0"/>
          </a:p>
          <a:p>
            <a:pPr marL="285750" indent="-285750">
              <a:buFont typeface="Wingdings" panose="05000000000000000000" pitchFamily="2" charset="2"/>
              <a:buChar char="Ø"/>
            </a:pPr>
            <a:r>
              <a:rPr lang="es-ES" dirty="0" err="1" smtClean="0"/>
              <a:t>Dysney</a:t>
            </a:r>
            <a:r>
              <a:rPr lang="es-ES" dirty="0" smtClean="0"/>
              <a:t> </a:t>
            </a:r>
            <a:r>
              <a:rPr lang="es-ES" dirty="0" err="1" smtClean="0"/>
              <a:t>Model</a:t>
            </a:r>
            <a:endParaRPr lang="es-ES" dirty="0" smtClean="0"/>
          </a:p>
          <a:p>
            <a:pPr marL="285750" indent="-285750">
              <a:buFont typeface="Wingdings" panose="05000000000000000000" pitchFamily="2" charset="2"/>
              <a:buChar char="Ø"/>
            </a:pPr>
            <a:r>
              <a:rPr lang="es-ES" dirty="0" smtClean="0"/>
              <a:t>Boutique Hotel Sector</a:t>
            </a:r>
          </a:p>
          <a:p>
            <a:pPr marL="285750" indent="-285750">
              <a:buFont typeface="Wingdings" panose="05000000000000000000" pitchFamily="2" charset="2"/>
              <a:buChar char="Ø"/>
            </a:pPr>
            <a:r>
              <a:rPr lang="es-ES" dirty="0" err="1" smtClean="0"/>
              <a:t>Guest</a:t>
            </a:r>
            <a:r>
              <a:rPr lang="es-ES" dirty="0" smtClean="0"/>
              <a:t> </a:t>
            </a:r>
            <a:r>
              <a:rPr lang="es-ES" dirty="0" err="1" smtClean="0"/>
              <a:t>Service</a:t>
            </a:r>
            <a:r>
              <a:rPr lang="es-ES" dirty="0" smtClean="0"/>
              <a:t> </a:t>
            </a:r>
            <a:r>
              <a:rPr lang="es-ES" dirty="0" err="1" smtClean="0"/>
              <a:t>Experience</a:t>
            </a:r>
            <a:endParaRPr lang="es-ES" dirty="0" smtClean="0"/>
          </a:p>
          <a:p>
            <a:pPr marL="285750" indent="-285750">
              <a:buFont typeface="Wingdings" panose="05000000000000000000" pitchFamily="2" charset="2"/>
              <a:buChar char="Ø"/>
            </a:pPr>
            <a:r>
              <a:rPr lang="es-ES" dirty="0" err="1" smtClean="0"/>
              <a:t>Unique</a:t>
            </a:r>
            <a:r>
              <a:rPr lang="es-ES" dirty="0" smtClean="0"/>
              <a:t> </a:t>
            </a:r>
            <a:r>
              <a:rPr lang="es-ES" dirty="0" err="1" smtClean="0"/>
              <a:t>Selling</a:t>
            </a:r>
            <a:r>
              <a:rPr lang="es-ES" dirty="0" smtClean="0"/>
              <a:t> </a:t>
            </a:r>
            <a:r>
              <a:rPr lang="es-ES" dirty="0" err="1" smtClean="0"/>
              <a:t>Points</a:t>
            </a:r>
            <a:endParaRPr lang="es-ES" dirty="0" smtClean="0"/>
          </a:p>
          <a:p>
            <a:pPr marL="285750" indent="-285750">
              <a:buFont typeface="Wingdings" panose="05000000000000000000" pitchFamily="2" charset="2"/>
              <a:buChar char="Ø"/>
            </a:pPr>
            <a:r>
              <a:rPr lang="es-ES" dirty="0" err="1" smtClean="0"/>
              <a:t>Cutting</a:t>
            </a:r>
            <a:r>
              <a:rPr lang="es-ES" dirty="0" smtClean="0"/>
              <a:t> </a:t>
            </a:r>
            <a:r>
              <a:rPr lang="es-ES" dirty="0" err="1" smtClean="0"/>
              <a:t>Edges</a:t>
            </a:r>
            <a:r>
              <a:rPr lang="es-ES" dirty="0" smtClean="0"/>
              <a:t> </a:t>
            </a:r>
            <a:r>
              <a:rPr lang="es-ES" dirty="0" err="1" smtClean="0"/>
              <a:t>Guest</a:t>
            </a:r>
            <a:r>
              <a:rPr lang="es-ES" dirty="0" smtClean="0"/>
              <a:t> </a:t>
            </a:r>
            <a:r>
              <a:rPr lang="es-ES" dirty="0" err="1" smtClean="0"/>
              <a:t>Service</a:t>
            </a:r>
            <a:r>
              <a:rPr lang="es-ES" dirty="0" smtClean="0"/>
              <a:t> </a:t>
            </a:r>
            <a:r>
              <a:rPr lang="es-ES" dirty="0" err="1" smtClean="0"/>
              <a:t>Estrategies</a:t>
            </a:r>
            <a:r>
              <a:rPr lang="es-ES" dirty="0" smtClean="0"/>
              <a:t> </a:t>
            </a:r>
          </a:p>
          <a:p>
            <a:pPr marL="285750" indent="-285750">
              <a:buFont typeface="Wingdings" panose="05000000000000000000" pitchFamily="2" charset="2"/>
              <a:buChar char="Ø"/>
            </a:pPr>
            <a:r>
              <a:rPr lang="es-ES" dirty="0" err="1" smtClean="0"/>
              <a:t>Service</a:t>
            </a:r>
            <a:r>
              <a:rPr lang="es-ES" dirty="0" smtClean="0"/>
              <a:t> </a:t>
            </a:r>
            <a:r>
              <a:rPr lang="es-ES" dirty="0" err="1" smtClean="0"/>
              <a:t>Product</a:t>
            </a:r>
            <a:r>
              <a:rPr lang="es-ES" dirty="0" smtClean="0"/>
              <a:t>, </a:t>
            </a:r>
            <a:r>
              <a:rPr lang="es-ES" dirty="0" err="1" smtClean="0"/>
              <a:t>Service</a:t>
            </a:r>
            <a:r>
              <a:rPr lang="es-ES" dirty="0" smtClean="0"/>
              <a:t> </a:t>
            </a:r>
            <a:r>
              <a:rPr lang="es-ES" dirty="0" err="1" smtClean="0"/>
              <a:t>Environment</a:t>
            </a:r>
            <a:r>
              <a:rPr lang="es-ES" dirty="0" smtClean="0"/>
              <a:t>, </a:t>
            </a:r>
            <a:r>
              <a:rPr lang="es-ES" dirty="0" err="1" smtClean="0"/>
              <a:t>Service</a:t>
            </a:r>
            <a:r>
              <a:rPr lang="es-ES" dirty="0" smtClean="0"/>
              <a:t> </a:t>
            </a:r>
            <a:r>
              <a:rPr lang="es-ES" dirty="0" err="1" smtClean="0"/>
              <a:t>Delivery</a:t>
            </a:r>
            <a:endParaRPr lang="es-ES" dirty="0" smtClean="0"/>
          </a:p>
          <a:p>
            <a:pPr marL="285750" indent="-285750">
              <a:buFont typeface="Wingdings" panose="05000000000000000000" pitchFamily="2" charset="2"/>
              <a:buChar char="Ø"/>
            </a:pPr>
            <a:r>
              <a:rPr lang="es-ES" dirty="0" err="1" smtClean="0"/>
              <a:t>Guest</a:t>
            </a:r>
            <a:r>
              <a:rPr lang="es-ES" dirty="0" smtClean="0"/>
              <a:t> </a:t>
            </a:r>
            <a:r>
              <a:rPr lang="es-ES" dirty="0" err="1" smtClean="0"/>
              <a:t>Needs</a:t>
            </a:r>
            <a:r>
              <a:rPr lang="es-ES" dirty="0" smtClean="0"/>
              <a:t>, </a:t>
            </a:r>
            <a:r>
              <a:rPr lang="es-ES" dirty="0" err="1" smtClean="0"/>
              <a:t>Guest</a:t>
            </a:r>
            <a:r>
              <a:rPr lang="es-ES" dirty="0" smtClean="0"/>
              <a:t> </a:t>
            </a:r>
            <a:r>
              <a:rPr lang="es-ES" dirty="0" err="1" smtClean="0"/>
              <a:t>Perceptions</a:t>
            </a:r>
            <a:r>
              <a:rPr lang="es-ES" dirty="0" err="1"/>
              <a:t>,</a:t>
            </a:r>
            <a:r>
              <a:rPr lang="es-ES" dirty="0" err="1" smtClean="0"/>
              <a:t>Guest</a:t>
            </a:r>
            <a:r>
              <a:rPr lang="es-ES" dirty="0" smtClean="0"/>
              <a:t> </a:t>
            </a:r>
            <a:r>
              <a:rPr lang="es-ES" dirty="0" err="1" smtClean="0"/>
              <a:t>Expectations</a:t>
            </a:r>
            <a:r>
              <a:rPr lang="es-ES" dirty="0" smtClean="0"/>
              <a:t> </a:t>
            </a:r>
          </a:p>
          <a:p>
            <a:pPr marL="285750" indent="-285750">
              <a:buFont typeface="Wingdings" panose="05000000000000000000" pitchFamily="2" charset="2"/>
              <a:buChar char="Ø"/>
            </a:pPr>
            <a:r>
              <a:rPr lang="es-ES" dirty="0" err="1" smtClean="0"/>
              <a:t>Guest</a:t>
            </a:r>
            <a:r>
              <a:rPr lang="es-ES" dirty="0" smtClean="0"/>
              <a:t> </a:t>
            </a:r>
            <a:r>
              <a:rPr lang="es-ES" dirty="0" err="1" smtClean="0"/>
              <a:t>Service</a:t>
            </a:r>
            <a:r>
              <a:rPr lang="es-ES" dirty="0" smtClean="0"/>
              <a:t> </a:t>
            </a:r>
            <a:r>
              <a:rPr lang="es-ES" dirty="0" err="1" smtClean="0"/>
              <a:t>Measurements</a:t>
            </a:r>
            <a:r>
              <a:rPr lang="es-ES" dirty="0" smtClean="0"/>
              <a:t>.</a:t>
            </a:r>
          </a:p>
          <a:p>
            <a:endParaRPr lang="es-ES" dirty="0" smtClean="0"/>
          </a:p>
          <a:p>
            <a:endParaRPr lang="es-ES" dirty="0"/>
          </a:p>
        </p:txBody>
      </p:sp>
    </p:spTree>
    <p:extLst>
      <p:ext uri="{BB962C8B-B14F-4D97-AF65-F5344CB8AC3E}">
        <p14:creationId xmlns:p14="http://schemas.microsoft.com/office/powerpoint/2010/main" val="1069775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533400" y="533401"/>
            <a:ext cx="6154713" cy="663352"/>
          </a:xfrm>
        </p:spPr>
        <p:txBody>
          <a:bodyPr>
            <a:normAutofit/>
          </a:bodyPr>
          <a:lstStyle/>
          <a:p>
            <a:r>
              <a:rPr lang="es-ES" sz="2400" dirty="0" err="1" smtClean="0"/>
              <a:t>References</a:t>
            </a:r>
            <a:r>
              <a:rPr lang="es-ES" sz="2400" dirty="0" smtClean="0"/>
              <a:t>:</a:t>
            </a:r>
            <a:endParaRPr lang="es-ES" sz="2400" dirty="0"/>
          </a:p>
        </p:txBody>
      </p:sp>
      <p:sp>
        <p:nvSpPr>
          <p:cNvPr id="3" name="Subtítulo 2"/>
          <p:cNvSpPr>
            <a:spLocks noGrp="1"/>
          </p:cNvSpPr>
          <p:nvPr>
            <p:ph type="subTitle" idx="1"/>
          </p:nvPr>
        </p:nvSpPr>
        <p:spPr>
          <a:xfrm>
            <a:off x="509348" y="1196753"/>
            <a:ext cx="8610600" cy="5373216"/>
          </a:xfrm>
        </p:spPr>
        <p:txBody>
          <a:bodyPr>
            <a:normAutofit fontScale="92500" lnSpcReduction="10000"/>
          </a:bodyPr>
          <a:lstStyle/>
          <a:p>
            <a:pPr marL="285750" indent="-285750">
              <a:buFont typeface="Arial" panose="020B0604020202020204" pitchFamily="34" charset="0"/>
              <a:buChar char="•"/>
            </a:pPr>
            <a:r>
              <a:rPr lang="es-ES" sz="1800" dirty="0">
                <a:solidFill>
                  <a:schemeClr val="tx1"/>
                </a:solidFill>
                <a:latin typeface="+mj-lt"/>
              </a:rPr>
              <a:t>(</a:t>
            </a:r>
            <a:r>
              <a:rPr lang="es-ES" sz="1800" u="sng" dirty="0">
                <a:solidFill>
                  <a:schemeClr val="tx1"/>
                </a:solidFill>
                <a:latin typeface="+mj-lt"/>
                <a:hlinkClick r:id="rId2"/>
              </a:rPr>
              <a:t>www.malmaison.com</a:t>
            </a:r>
            <a:r>
              <a:rPr lang="es-ES" sz="1800" dirty="0">
                <a:solidFill>
                  <a:schemeClr val="tx1"/>
                </a:solidFill>
                <a:latin typeface="+mj-lt"/>
              </a:rPr>
              <a:t> </a:t>
            </a:r>
            <a:r>
              <a:rPr lang="es-ES" sz="1800" dirty="0" smtClean="0">
                <a:solidFill>
                  <a:schemeClr val="tx1"/>
                </a:solidFill>
                <a:latin typeface="+mj-lt"/>
              </a:rPr>
              <a:t>(</a:t>
            </a:r>
            <a:r>
              <a:rPr lang="es-ES" sz="1800" dirty="0" err="1" smtClean="0">
                <a:solidFill>
                  <a:schemeClr val="tx1"/>
                </a:solidFill>
                <a:latin typeface="+mj-lt"/>
              </a:rPr>
              <a:t>Accessed</a:t>
            </a:r>
            <a:r>
              <a:rPr lang="es-ES" sz="1800" dirty="0" smtClean="0">
                <a:solidFill>
                  <a:schemeClr val="tx1"/>
                </a:solidFill>
                <a:latin typeface="+mj-lt"/>
              </a:rPr>
              <a:t>: 17/02/20)</a:t>
            </a:r>
          </a:p>
          <a:p>
            <a:pPr marL="285750" indent="-285750">
              <a:buFont typeface="Arial" panose="020B0604020202020204" pitchFamily="34" charset="0"/>
              <a:buChar char="•"/>
            </a:pPr>
            <a:r>
              <a:rPr lang="en-US" sz="1800" dirty="0" err="1">
                <a:solidFill>
                  <a:schemeClr val="tx1"/>
                </a:solidFill>
                <a:latin typeface="+mj-lt"/>
              </a:rPr>
              <a:t>Aggett</a:t>
            </a:r>
            <a:r>
              <a:rPr lang="en-US" sz="1800" dirty="0">
                <a:solidFill>
                  <a:schemeClr val="tx1"/>
                </a:solidFill>
                <a:latin typeface="+mj-lt"/>
              </a:rPr>
              <a:t>, M., 2007. What has influenced growth in the UK's boutique hotel </a:t>
            </a:r>
            <a:r>
              <a:rPr lang="en-US" sz="1800" dirty="0" smtClean="0">
                <a:solidFill>
                  <a:schemeClr val="tx1"/>
                </a:solidFill>
                <a:latin typeface="+mj-lt"/>
              </a:rPr>
              <a:t>sector?. </a:t>
            </a:r>
            <a:r>
              <a:rPr lang="en-US" sz="1800" dirty="0">
                <a:solidFill>
                  <a:schemeClr val="tx1"/>
                </a:solidFill>
                <a:latin typeface="+mj-lt"/>
              </a:rPr>
              <a:t>International Journal of Contemporary Hospitality Management, 19(2), pp.169-177.</a:t>
            </a:r>
            <a:endParaRPr lang="es-ES" sz="1800" dirty="0" smtClean="0">
              <a:solidFill>
                <a:schemeClr val="tx1"/>
              </a:solidFill>
              <a:latin typeface="+mj-lt"/>
            </a:endParaRPr>
          </a:p>
          <a:p>
            <a:pPr marL="285750" indent="-285750">
              <a:buFont typeface="Arial" panose="020B0604020202020204" pitchFamily="34" charset="0"/>
              <a:buChar char="•"/>
            </a:pPr>
            <a:r>
              <a:rPr lang="en-US" sz="1800" dirty="0">
                <a:solidFill>
                  <a:schemeClr val="tx1"/>
                </a:solidFill>
                <a:latin typeface="+mj-lt"/>
              </a:rPr>
              <a:t>Russell, J., 2010. Evaluate the effectiveness of social media marketing on hotels. </a:t>
            </a:r>
            <a:r>
              <a:rPr lang="en-US" sz="1800" i="1" dirty="0">
                <a:solidFill>
                  <a:schemeClr val="tx1"/>
                </a:solidFill>
                <a:latin typeface="+mj-lt"/>
              </a:rPr>
              <a:t>Hospitality Management Review Student Journal at Sheffield </a:t>
            </a:r>
            <a:r>
              <a:rPr lang="en-US" sz="1800" i="1" dirty="0" err="1">
                <a:solidFill>
                  <a:schemeClr val="tx1"/>
                </a:solidFill>
                <a:latin typeface="+mj-lt"/>
              </a:rPr>
              <a:t>Hallam</a:t>
            </a:r>
            <a:r>
              <a:rPr lang="en-US" sz="1800" i="1" dirty="0">
                <a:solidFill>
                  <a:schemeClr val="tx1"/>
                </a:solidFill>
                <a:latin typeface="+mj-lt"/>
              </a:rPr>
              <a:t> University</a:t>
            </a:r>
            <a:r>
              <a:rPr lang="en-US" sz="1800" dirty="0">
                <a:solidFill>
                  <a:schemeClr val="tx1"/>
                </a:solidFill>
                <a:latin typeface="+mj-lt"/>
              </a:rPr>
              <a:t>, </a:t>
            </a:r>
            <a:r>
              <a:rPr lang="en-US" sz="1800" i="1" dirty="0">
                <a:solidFill>
                  <a:schemeClr val="tx1"/>
                </a:solidFill>
                <a:latin typeface="+mj-lt"/>
              </a:rPr>
              <a:t>1</a:t>
            </a:r>
            <a:r>
              <a:rPr lang="en-US" sz="1800" dirty="0" smtClean="0">
                <a:solidFill>
                  <a:schemeClr val="tx1"/>
                </a:solidFill>
                <a:latin typeface="+mj-lt"/>
              </a:rPr>
              <a:t>.</a:t>
            </a:r>
          </a:p>
          <a:p>
            <a:pPr marL="285750" indent="-285750">
              <a:buFont typeface="Arial" panose="020B0604020202020204" pitchFamily="34" charset="0"/>
              <a:buChar char="•"/>
            </a:pPr>
            <a:r>
              <a:rPr lang="en-US" sz="1800" dirty="0">
                <a:solidFill>
                  <a:schemeClr val="tx1"/>
                </a:solidFill>
                <a:latin typeface="+mj-lt"/>
              </a:rPr>
              <a:t>Ford, Robert, Michael </a:t>
            </a:r>
            <a:r>
              <a:rPr lang="en-US" sz="1800" dirty="0" err="1">
                <a:solidFill>
                  <a:schemeClr val="tx1"/>
                </a:solidFill>
                <a:latin typeface="+mj-lt"/>
              </a:rPr>
              <a:t>Sturman</a:t>
            </a:r>
            <a:r>
              <a:rPr lang="en-US" sz="1800" dirty="0">
                <a:solidFill>
                  <a:schemeClr val="tx1"/>
                </a:solidFill>
                <a:latin typeface="+mj-lt"/>
              </a:rPr>
              <a:t>, and </a:t>
            </a:r>
            <a:r>
              <a:rPr lang="en-US" sz="1800" dirty="0" err="1">
                <a:solidFill>
                  <a:schemeClr val="tx1"/>
                </a:solidFill>
                <a:latin typeface="+mj-lt"/>
              </a:rPr>
              <a:t>Cherrill</a:t>
            </a:r>
            <a:r>
              <a:rPr lang="en-US" sz="1800" dirty="0">
                <a:solidFill>
                  <a:schemeClr val="tx1"/>
                </a:solidFill>
                <a:latin typeface="+mj-lt"/>
              </a:rPr>
              <a:t> Heaton. Managing quality service in hospitality: How organizations achieve excellence in the guest experience. Nelson Education, 2011</a:t>
            </a:r>
            <a:r>
              <a:rPr lang="en-US" sz="1800" dirty="0" smtClean="0">
                <a:solidFill>
                  <a:schemeClr val="tx1"/>
                </a:solidFill>
                <a:latin typeface="+mj-lt"/>
              </a:rPr>
              <a:t>.</a:t>
            </a:r>
          </a:p>
          <a:p>
            <a:pPr marL="285750" indent="-285750">
              <a:buFont typeface="Arial" panose="020B0604020202020204" pitchFamily="34" charset="0"/>
              <a:buChar char="•"/>
            </a:pPr>
            <a:r>
              <a:rPr lang="en-US" sz="1800" dirty="0" smtClean="0">
                <a:solidFill>
                  <a:schemeClr val="tx1"/>
                </a:solidFill>
                <a:latin typeface="+mj-lt"/>
              </a:rPr>
              <a:t>Executive Interview (2008) </a:t>
            </a:r>
            <a:r>
              <a:rPr lang="en-US" sz="1800" dirty="0" err="1" smtClean="0">
                <a:solidFill>
                  <a:schemeClr val="tx1"/>
                </a:solidFill>
                <a:latin typeface="+mj-lt"/>
              </a:rPr>
              <a:t>Bruce.Lava</a:t>
            </a:r>
            <a:r>
              <a:rPr lang="en-US" sz="1800" dirty="0" smtClean="0">
                <a:solidFill>
                  <a:schemeClr val="tx1"/>
                </a:solidFill>
                <a:latin typeface="+mj-lt"/>
              </a:rPr>
              <a:t>: </a:t>
            </a:r>
          </a:p>
          <a:p>
            <a:pPr marL="285750" indent="-285750">
              <a:buFont typeface="Arial" panose="020B0604020202020204" pitchFamily="34" charset="0"/>
              <a:buChar char="•"/>
            </a:pPr>
            <a:r>
              <a:rPr lang="en-US" sz="1800" dirty="0">
                <a:solidFill>
                  <a:schemeClr val="tx1"/>
                </a:solidFill>
                <a:latin typeface="+mj-lt"/>
                <a:hlinkClick r:id="rId3"/>
              </a:rPr>
              <a:t>https://moodle.uwtsd.ac.uk/pluginfile.php/312748/mod_resource/content/1/The%20Father%20of%20Guestology%20-%</a:t>
            </a:r>
            <a:r>
              <a:rPr lang="en-US" sz="1800" dirty="0" smtClean="0">
                <a:solidFill>
                  <a:schemeClr val="tx1"/>
                </a:solidFill>
                <a:latin typeface="+mj-lt"/>
                <a:hlinkClick r:id="rId3"/>
              </a:rPr>
              <a:t>20An%20Interview%20with%20Bruce%20Laval.pdf</a:t>
            </a:r>
            <a:r>
              <a:rPr lang="en-US" sz="1800" dirty="0">
                <a:solidFill>
                  <a:schemeClr val="tx1"/>
                </a:solidFill>
                <a:latin typeface="+mj-lt"/>
              </a:rPr>
              <a:t> </a:t>
            </a:r>
            <a:r>
              <a:rPr lang="en-US" sz="1800" dirty="0" smtClean="0">
                <a:solidFill>
                  <a:schemeClr val="tx1"/>
                </a:solidFill>
                <a:latin typeface="+mj-lt"/>
              </a:rPr>
              <a:t>(Accessed: </a:t>
            </a:r>
            <a:r>
              <a:rPr lang="en-US" sz="1800" dirty="0">
                <a:solidFill>
                  <a:schemeClr val="tx1"/>
                </a:solidFill>
                <a:latin typeface="+mj-lt"/>
              </a:rPr>
              <a:t>16/02/2020 </a:t>
            </a:r>
            <a:r>
              <a:rPr lang="en-US" sz="1800" dirty="0" smtClean="0">
                <a:solidFill>
                  <a:schemeClr val="tx1"/>
                </a:solidFill>
                <a:latin typeface="+mj-lt"/>
              </a:rPr>
              <a:t>)</a:t>
            </a:r>
          </a:p>
          <a:p>
            <a:pPr marL="285750" indent="-285750">
              <a:buFont typeface="Arial" panose="020B0604020202020204" pitchFamily="34" charset="0"/>
              <a:buChar char="•"/>
            </a:pPr>
            <a:r>
              <a:rPr lang="en-US" sz="1800" dirty="0" err="1" smtClean="0">
                <a:solidFill>
                  <a:schemeClr val="tx1"/>
                </a:solidFill>
                <a:latin typeface="+mj-lt"/>
              </a:rPr>
              <a:t>Assigment</a:t>
            </a:r>
            <a:r>
              <a:rPr lang="en-US" sz="1800" dirty="0" smtClean="0">
                <a:solidFill>
                  <a:schemeClr val="tx1"/>
                </a:solidFill>
                <a:latin typeface="+mj-lt"/>
              </a:rPr>
              <a:t> Articles and Dissertation</a:t>
            </a:r>
          </a:p>
          <a:p>
            <a:pPr marL="285750" indent="-285750">
              <a:buFont typeface="Arial" panose="020B0604020202020204" pitchFamily="34" charset="0"/>
              <a:buChar char="•"/>
            </a:pPr>
            <a:r>
              <a:rPr lang="en-US" sz="1800" dirty="0" smtClean="0">
                <a:solidFill>
                  <a:schemeClr val="tx1"/>
                </a:solidFill>
                <a:latin typeface="+mj-lt"/>
                <a:hlinkClick r:id="rId4"/>
              </a:rPr>
              <a:t>http</a:t>
            </a:r>
            <a:r>
              <a:rPr lang="en-US" sz="1800" dirty="0">
                <a:solidFill>
                  <a:schemeClr val="tx1"/>
                </a:solidFill>
                <a:latin typeface="+mj-lt"/>
                <a:hlinkClick r:id="rId4"/>
              </a:rPr>
              <a:t>://</a:t>
            </a:r>
            <a:r>
              <a:rPr lang="en-US" sz="1800" dirty="0" smtClean="0">
                <a:solidFill>
                  <a:schemeClr val="tx1"/>
                </a:solidFill>
                <a:latin typeface="+mj-lt"/>
                <a:hlinkClick r:id="rId4"/>
              </a:rPr>
              <a:t>assignmenthub.blogspot.com/2016/10/assignment-on-marketing-strategy-of.html</a:t>
            </a:r>
            <a:r>
              <a:rPr lang="en-US" sz="1800" dirty="0" smtClean="0">
                <a:solidFill>
                  <a:schemeClr val="tx1"/>
                </a:solidFill>
                <a:latin typeface="+mj-lt"/>
              </a:rPr>
              <a:t>  (Accesed</a:t>
            </a:r>
            <a:r>
              <a:rPr lang="en-US" sz="1800" dirty="0">
                <a:solidFill>
                  <a:schemeClr val="tx1"/>
                </a:solidFill>
                <a:latin typeface="+mj-lt"/>
              </a:rPr>
              <a:t>:</a:t>
            </a:r>
            <a:r>
              <a:rPr lang="en-US" sz="1800" dirty="0" smtClean="0">
                <a:solidFill>
                  <a:schemeClr val="tx1"/>
                </a:solidFill>
                <a:latin typeface="+mj-lt"/>
              </a:rPr>
              <a:t>16/02/2020)</a:t>
            </a:r>
          </a:p>
          <a:p>
            <a:endParaRPr lang="en-US" sz="1800" dirty="0" smtClean="0">
              <a:solidFill>
                <a:schemeClr val="tx1"/>
              </a:solidFill>
              <a:latin typeface="+mj-lt"/>
            </a:endParaRPr>
          </a:p>
          <a:p>
            <a:endParaRPr lang="es-ES" dirty="0"/>
          </a:p>
        </p:txBody>
      </p:sp>
    </p:spTree>
    <p:extLst>
      <p:ext uri="{BB962C8B-B14F-4D97-AF65-F5344CB8AC3E}">
        <p14:creationId xmlns:p14="http://schemas.microsoft.com/office/powerpoint/2010/main" val="642159230"/>
      </p:ext>
    </p:extLst>
  </p:cSld>
  <p:clrMapOvr>
    <a:masterClrMapping/>
  </p:clrMapOvr>
</p:sld>
</file>

<file path=ppt/theme/theme1.xml><?xml version="1.0" encoding="utf-8"?>
<a:theme xmlns:a="http://schemas.openxmlformats.org/drawingml/2006/main" name="Sector">
  <a:themeElements>
    <a:clrScheme name="Sector">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ector">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ector">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D4B6C507-41B0-4467-9832-D4D4FEBE49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1626</TotalTime>
  <Words>1704</Words>
  <Application>Microsoft Office PowerPoint</Application>
  <PresentationFormat>Presentación en pantalla (4:3)</PresentationFormat>
  <Paragraphs>102</Paragraphs>
  <Slides>16</Slides>
  <Notes>0</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16</vt:i4>
      </vt:variant>
    </vt:vector>
  </HeadingPairs>
  <TitlesOfParts>
    <vt:vector size="21" baseType="lpstr">
      <vt:lpstr>Arial</vt:lpstr>
      <vt:lpstr>Century Gothic</vt:lpstr>
      <vt:lpstr>Wingdings</vt:lpstr>
      <vt:lpstr>Wingdings 3</vt:lpstr>
      <vt:lpstr>Sector</vt:lpstr>
      <vt:lpstr>Title: an appraisal of a guest service experience</vt:lpstr>
      <vt:lpstr>Lodging/accomodation malmaison hotel Birmingham  Stalysh boutique hotel  </vt:lpstr>
      <vt:lpstr>Brief description of Malmaison </vt:lpstr>
      <vt:lpstr>Products / Services offered  </vt:lpstr>
      <vt:lpstr>UPS (unique selling point)</vt:lpstr>
      <vt:lpstr>Malmaison strategies to deliver an excelent guest service experience</vt:lpstr>
      <vt:lpstr>Presentación de PowerPoint</vt:lpstr>
      <vt:lpstr>Presentación de PowerPoint</vt:lpstr>
      <vt:lpstr>Malmaison Offers Personalised Experience</vt:lpstr>
      <vt:lpstr>According with some guests reviews taken from social media and tourism global platforms Malmamaison Birmingham should make some improvement to deliver a better guest service expirience.</vt:lpstr>
      <vt:lpstr>Presentación de PowerPoint</vt:lpstr>
      <vt:lpstr>Appraisal Afsaneh</vt:lpstr>
      <vt:lpstr>APPAISAL FERNANDO FARFAN MORAN</vt:lpstr>
      <vt:lpstr>conclusion</vt:lpstr>
      <vt:lpstr>Findings</vt:lpstr>
      <vt:lpstr>References:</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Ali Santana</dc:creator>
  <cp:keywords/>
  <cp:lastModifiedBy>Ali Santana</cp:lastModifiedBy>
  <cp:revision>75</cp:revision>
  <dcterms:created xsi:type="dcterms:W3CDTF">2020-02-18T08:46:45Z</dcterms:created>
  <dcterms:modified xsi:type="dcterms:W3CDTF">2020-02-21T11:25:13Z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TC102568779990</vt:lpwstr>
  </property>
</Properties>
</file>