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57" r:id="rId4"/>
    <p:sldId id="258" r:id="rId5"/>
    <p:sldId id="259" r:id="rId6"/>
    <p:sldId id="260" r:id="rId7"/>
    <p:sldId id="262" r:id="rId8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109" d="100"/>
          <a:sy n="109" d="100"/>
        </p:scale>
        <p:origin x="159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E1FEFCE-6AB6-47AD-A860-13FED5FF4757}"/>
              </a:ext>
            </a:extLst>
          </p:cNvPr>
          <p:cNvSpPr txBox="1"/>
          <p:nvPr/>
        </p:nvSpPr>
        <p:spPr>
          <a:xfrm>
            <a:off x="-219652" y="4132384"/>
            <a:ext cx="93636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Syniadau i hybu arweinyddiaeth gynhwysol mewn sefyllfaoedd Blynyddoedd Cynnar</a:t>
            </a:r>
          </a:p>
          <a:p>
            <a:pPr algn="ctr"/>
            <a:r>
              <a:rPr lang="en-GB" sz="2000" b="0" i="0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Ideas to promote inclusive leadership in Early Years settings:</a:t>
            </a:r>
            <a:endParaRPr lang="en-GB" sz="2000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0609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A9B78-1721-4E06-A7C9-5E4DBFB02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142" y="148369"/>
            <a:ext cx="7886700" cy="1325563"/>
          </a:xfrm>
        </p:spPr>
        <p:txBody>
          <a:bodyPr/>
          <a:lstStyle/>
          <a:p>
            <a:r>
              <a:rPr lang="en-GB" dirty="0"/>
              <a:t>Agweddau: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3E1CFB-010A-4D30-99FF-6A2A41C38F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3142" y="1157409"/>
            <a:ext cx="7178919" cy="435133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Agweddau: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i newid agweddau staff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 dylid ei gynnwys mewn polisïau mewn amgylcheddau BC?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annog meddwl am ddiwylliannau gwahanol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sicrhau nad ydym yn rhagfarnllyd neu’n wahaniaethol?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gwirio’n hymddygiad gwahaniaethol ein hunain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 iaith rydym yn ei defnyddio?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fod yn gynghreiriaid ac arfer “cynghreiriaeth”? (ally / allyship)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hybu arfer gwrth-hiliol?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hybu gwrth-wahaniaethu mewn sefyllfaoedd BC?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herio aelodau o’n tîm am eu hagweddau?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herio credoau ac agweddau plant ynglŷn â’i gilydd?</a:t>
            </a:r>
          </a:p>
          <a:p>
            <a:pPr algn="l"/>
            <a:r>
              <a:rPr lang="cy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herio agweddau proffesiynol?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766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35FE6-FC3C-4047-A6B8-F83072FEA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77" y="0"/>
            <a:ext cx="7886700" cy="1325563"/>
          </a:xfrm>
        </p:spPr>
        <p:txBody>
          <a:bodyPr/>
          <a:lstStyle/>
          <a:p>
            <a:r>
              <a:rPr lang="en-GB" dirty="0"/>
              <a:t>Attitudes: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BC01A-549B-4DD3-8543-9E0C2D073F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69277" y="1149717"/>
            <a:ext cx="7627327" cy="435133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to change attitudes of staff?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should be included in policies in EY environments?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encourage thinking about different cultures?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ensure we are not biased or discriminatory?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check our own discriminatory behaviour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language do we use?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be “allies” and practice “allyship”?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anti-racist practice?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anti-discrimination in the EY settings?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our team members on their attitudes?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children’s beliefs and attitudes about one another?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challenge professional attitudes?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1905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F452D2-4EA1-48C6-ABFE-1BE2DBB594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b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678C41-CF02-4A5D-BF66-2562A97623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6766" y="1253331"/>
            <a:ext cx="7706458" cy="4351338"/>
          </a:xfrm>
        </p:spPr>
        <p:txBody>
          <a:bodyPr>
            <a:normAutofit fontScale="62500" lnSpcReduction="20000"/>
          </a:bodyPr>
          <a:lstStyle/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Beth yn yr amgylchedd BC all hybu cynwysoldeb?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dathlu gwahaniaethau ac unigrwydd?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 lyfrau sydd ar gael i blant sy’n dangos eu hymdeimlad o berthyn?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mae plant yn gwybod eu bod wedi eu cynnwys yn yr amgylchedd BC?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wneud yn siŵr bod ein hamgylchedd BC yn adlewyrchu’r cymunedau rydym ym eu gwasanaethu ac yn byw ynddynt?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 adnoddau a ddefnyddir yn yr amgylchedd BC sy’n dangos i blant ein bod yn eu deall a’u bod yn teimlo eu bod yn perthyn?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mae rhieni yn gwybod eu bod yn perthyn mewn sefyllfa BC?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sicrhau bod teuluoedd a/neu blant yn teimlo bod ganddynt lais cyfartal mewn cyfarfodydd?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hybu tadolrwydd mewn sefyllfa BC?</a:t>
            </a:r>
          </a:p>
          <a:p>
            <a:pPr algn="l"/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hybu mannau diogel lle gall plant ac oedolion godi llais pan fyddant yn meddwl bod rhywbeth yn annheg?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526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B9D696-AB64-4543-94B1-267D8BF4F7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162903"/>
            <a:ext cx="7886700" cy="1325563"/>
          </a:xfrm>
        </p:spPr>
        <p:txBody>
          <a:bodyPr/>
          <a:lstStyle/>
          <a:p>
            <a:r>
              <a:rPr lang="en-GB" dirty="0"/>
              <a:t>Environment: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E31B0D-6451-412D-AFFA-047C74906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253331"/>
            <a:ext cx="8058150" cy="4351338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in the EY environment can promote inclusivity?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celebrate differences and uniqueness?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books are available to children that show their belonging?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children know they are included in the EY environment?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make sure that our EY environment reflects the communities that we serve and live in?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resources are used in the EY environment that show children that we understand them and that they feel they belong?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parents know they belong in the EY setting?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families and / or children feel they have an equal voice in meetings?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promote fathering in the EY setting?</a:t>
            </a:r>
          </a:p>
          <a:p>
            <a:pPr algn="l"/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safe spaces where children and adults can speak up when they think that something is unfair?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73154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9DFCC1-FC81-4D6E-BBCD-7225D6EBA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658" y="127734"/>
            <a:ext cx="7886700" cy="1325563"/>
          </a:xfrm>
        </p:spPr>
        <p:txBody>
          <a:bodyPr/>
          <a:lstStyle/>
          <a:p>
            <a:r>
              <a:rPr lang="en-GB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Arferion:</a:t>
            </a:r>
            <a:br>
              <a:rPr lang="en-GB" b="0" i="0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D4A8E7-FC38-4601-BDE2-892547D6471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0798" y="954392"/>
            <a:ext cx="7750419" cy="435133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Pa arferion y mae angen eu gweithredu i sicrhau cynwysoldeb?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sicrhau nad ydym yn gwahaniaethu?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hybu chwilfrydedd am eraill?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hybu deallusrwydd diwylliannol yn y gweithlu BC?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gyfaddef ein bod wedi gwneud camgymeriadau a dysgu ohonynt?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gynnwys y sawl sydd â diwylliant gwahanol i’r grwpiau mwy traddodiadol a gynrychiolir?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Faint o bwyslais rydym yn ei roi i arferion diwylliannol a dyddiadau pwysig yn y calendr?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ymgysylltu â rhieni i sicrhau cynwysoldeb?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sicrhau ein bod yn rhan o’r gymuned y tu allan i’r ystafell BC?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siarad yn well o blaid plant?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gallwn herio safbwyntiau cryfaf teuluoedd i sicrhau eu bod wedi eu cynnwys mewn sefyllfa BC?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gwahodd ymgysylltiad a dialog?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meithrin gwneud penderfyniadau tryloyw?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deall ac yn ymwneud â gwrthwynebiad?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cefnogi ymddygiad heriol gan blant a theuluoedd sy’n teimlo nad ydynt yn cael eu clywed na’u gweld?</a:t>
            </a:r>
          </a:p>
          <a:p>
            <a:pPr algn="l"/>
            <a:r>
              <a:rPr lang="en-GB" sz="5000" b="0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Sut rydym yn sicrhau bod cynhwysiant yn cysylltu â chenhadaeth a gweledigaeth mannau BC?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2194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B68A9C-E964-4335-A9F5-3BB26DAEDE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546" y="-298938"/>
            <a:ext cx="7886700" cy="1325563"/>
          </a:xfrm>
        </p:spPr>
        <p:txBody>
          <a:bodyPr/>
          <a:lstStyle/>
          <a:p>
            <a:r>
              <a:rPr lang="en-GB" dirty="0"/>
              <a:t>Practices: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D8C73F-5CBD-443F-BAFE-C7E5A9B07A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5073" y="691416"/>
            <a:ext cx="7987812" cy="4351338"/>
          </a:xfrm>
        </p:spPr>
        <p:txBody>
          <a:bodyPr>
            <a:normAutofit fontScale="25000" lnSpcReduction="20000"/>
          </a:bodyPr>
          <a:lstStyle/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What practices need to be implemented to ensure inclusivity?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we are not discriminating?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promote curiosity about others?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promote cultural intelligence in the EY workforce?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admit mistakes and learn from them?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include those with a different culture than the more traditionally represented groups?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much emphasis do we give to cultural practices and important calendar dates?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engage with parents to ensure inclusivity?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ensure we are part of the community outside of the EY room?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advocate more for children?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can we challenge dominant views of families to ensure they are included in the EY setting?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invite engagement and dialogue?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foster transparent decision making?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understand and engage with resistance?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support challenging behaviour from children and families when they do not feel heard or seen?</a:t>
            </a:r>
          </a:p>
          <a:p>
            <a:pPr algn="l"/>
            <a:r>
              <a:rPr lang="en-GB" sz="5600" b="0" i="0" dirty="0">
                <a:solidFill>
                  <a:schemeClr val="accent1">
                    <a:lumMod val="75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How do we make sure that inclusion connects with the mission and vision of the EY space?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6976090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" id="{58FD6D93-CD54-4ADE-9F73-119BC1B8B659}" vid="{47553256-7483-4926-B802-20B1EB73DF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</Template>
  <TotalTime>12</TotalTime>
  <Words>941</Words>
  <Application>Microsoft Office PowerPoint</Application>
  <PresentationFormat>On-screen Show (4:3)</PresentationFormat>
  <Paragraphs>85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Theme1</vt:lpstr>
      <vt:lpstr>PowerPoint Presentation</vt:lpstr>
      <vt:lpstr>Agweddau:</vt:lpstr>
      <vt:lpstr>Attitudes:</vt:lpstr>
      <vt:lpstr>Amgylchedd </vt:lpstr>
      <vt:lpstr>Environment:</vt:lpstr>
      <vt:lpstr>Arferion: </vt:lpstr>
      <vt:lpstr>Practices: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Jessica Pitman</dc:creator>
  <cp:lastModifiedBy>Jessica Pitman</cp:lastModifiedBy>
  <cp:revision>1</cp:revision>
  <dcterms:created xsi:type="dcterms:W3CDTF">2021-11-08T12:08:41Z</dcterms:created>
  <dcterms:modified xsi:type="dcterms:W3CDTF">2021-11-08T12:21:05Z</dcterms:modified>
</cp:coreProperties>
</file>