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319" r:id="rId3"/>
    <p:sldId id="322" r:id="rId4"/>
    <p:sldId id="257" r:id="rId5"/>
    <p:sldId id="258" r:id="rId6"/>
    <p:sldId id="264" r:id="rId7"/>
    <p:sldId id="292" r:id="rId8"/>
    <p:sldId id="293" r:id="rId9"/>
    <p:sldId id="301" r:id="rId10"/>
    <p:sldId id="294" r:id="rId11"/>
    <p:sldId id="265" r:id="rId12"/>
    <p:sldId id="299" r:id="rId13"/>
    <p:sldId id="297" r:id="rId14"/>
    <p:sldId id="300" r:id="rId15"/>
    <p:sldId id="298" r:id="rId16"/>
    <p:sldId id="266" r:id="rId17"/>
    <p:sldId id="302" r:id="rId18"/>
    <p:sldId id="325" r:id="rId19"/>
    <p:sldId id="303" r:id="rId20"/>
    <p:sldId id="267" r:id="rId21"/>
    <p:sldId id="304" r:id="rId22"/>
    <p:sldId id="307" r:id="rId23"/>
    <p:sldId id="306" r:id="rId24"/>
    <p:sldId id="324" r:id="rId25"/>
    <p:sldId id="305" r:id="rId26"/>
    <p:sldId id="268" r:id="rId27"/>
    <p:sldId id="308" r:id="rId28"/>
    <p:sldId id="311" r:id="rId29"/>
    <p:sldId id="309" r:id="rId30"/>
    <p:sldId id="269" r:id="rId31"/>
    <p:sldId id="312" r:id="rId32"/>
    <p:sldId id="313" r:id="rId33"/>
    <p:sldId id="316" r:id="rId34"/>
    <p:sldId id="315" r:id="rId35"/>
    <p:sldId id="270" r:id="rId36"/>
    <p:sldId id="318" r:id="rId37"/>
    <p:sldId id="317" r:id="rId38"/>
    <p:sldId id="320" r:id="rId39"/>
    <p:sldId id="295" r:id="rId40"/>
    <p:sldId id="291" r:id="rId41"/>
    <p:sldId id="323" r:id="rId42"/>
    <p:sldId id="321" r:id="rId43"/>
    <p:sldId id="326" r:id="rId44"/>
    <p:sldId id="32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CC"/>
    <a:srgbClr val="6699FF"/>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4" autoAdjust="0"/>
    <p:restoredTop sz="94660"/>
  </p:normalViewPr>
  <p:slideViewPr>
    <p:cSldViewPr snapToGrid="0">
      <p:cViewPr varScale="1">
        <p:scale>
          <a:sx n="83" d="100"/>
          <a:sy n="83" d="100"/>
        </p:scale>
        <p:origin x="45" y="5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792921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70694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75603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640455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226493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351842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314284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275529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212128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251085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F07CD3FD-BE54-4400-942B-C6C15AA73DFD}" type="datetimeFigureOut">
              <a:rPr lang="en-US" smtClean="0"/>
              <a:t>11/21/2024</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395283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11/21/2024</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883934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4.tmp"/><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9.tmp"/><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2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21.tmp"/><Relationship Id="rId7" Type="http://schemas.openxmlformats.org/officeDocument/2006/relationships/image" Target="../media/image17.png"/><Relationship Id="rId2" Type="http://schemas.openxmlformats.org/officeDocument/2006/relationships/image" Target="../media/image20.tmp"/><Relationship Id="rId1" Type="http://schemas.openxmlformats.org/officeDocument/2006/relationships/slideLayout" Target="../slideLayouts/slideLayout2.xml"/><Relationship Id="rId6" Type="http://schemas.openxmlformats.org/officeDocument/2006/relationships/image" Target="../media/image24.tmp"/><Relationship Id="rId5" Type="http://schemas.openxmlformats.org/officeDocument/2006/relationships/image" Target="../media/image23.tmp"/><Relationship Id="rId4" Type="http://schemas.openxmlformats.org/officeDocument/2006/relationships/image" Target="../media/image22.tmp"/><Relationship Id="rId9" Type="http://schemas.openxmlformats.org/officeDocument/2006/relationships/image" Target="../media/image25.tmp"/></Relationships>
</file>

<file path=ppt/slides/_rels/slide2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7.tmp"/><Relationship Id="rId7" Type="http://schemas.openxmlformats.org/officeDocument/2006/relationships/image" Target="../media/image31.tmp"/><Relationship Id="rId2" Type="http://schemas.openxmlformats.org/officeDocument/2006/relationships/image" Target="../media/image26.tmp"/><Relationship Id="rId1" Type="http://schemas.openxmlformats.org/officeDocument/2006/relationships/slideLayout" Target="../slideLayouts/slideLayout2.xml"/><Relationship Id="rId6" Type="http://schemas.openxmlformats.org/officeDocument/2006/relationships/image" Target="../media/image30.tmp"/><Relationship Id="rId5" Type="http://schemas.openxmlformats.org/officeDocument/2006/relationships/image" Target="../media/image29.tmp"/><Relationship Id="rId4" Type="http://schemas.openxmlformats.org/officeDocument/2006/relationships/image" Target="../media/image28.tmp"/><Relationship Id="rId9" Type="http://schemas.openxmlformats.org/officeDocument/2006/relationships/image" Target="../media/image18.svg"/></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2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33.svg"/></Relationships>
</file>

<file path=ppt/slides/_rels/slide29.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3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4.jp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tmp"/><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9.tmp"/><Relationship Id="rId2" Type="http://schemas.openxmlformats.org/officeDocument/2006/relationships/image" Target="../media/image38.tmp"/><Relationship Id="rId1" Type="http://schemas.openxmlformats.org/officeDocument/2006/relationships/slideLayout" Target="../slideLayouts/slideLayout2.xml"/><Relationship Id="rId6" Type="http://schemas.openxmlformats.org/officeDocument/2006/relationships/image" Target="../media/image42.tmp"/><Relationship Id="rId5" Type="http://schemas.openxmlformats.org/officeDocument/2006/relationships/image" Target="../media/image41.png"/><Relationship Id="rId4" Type="http://schemas.openxmlformats.org/officeDocument/2006/relationships/image" Target="../media/image40.tmp"/></Relationships>
</file>

<file path=ppt/slides/_rels/slide4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image" Target="../media/image45.tmp"/></Relationships>
</file>

<file path=ppt/slides/_rels/slide42.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image" Target="../media/image46.tmp"/></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ector background of vibrant colors splashing">
            <a:extLst>
              <a:ext uri="{FF2B5EF4-FFF2-40B4-BE49-F238E27FC236}">
                <a16:creationId xmlns:a16="http://schemas.microsoft.com/office/drawing/2014/main" id="{914D4982-4636-0EE5-CE9E-505FC475B11A}"/>
              </a:ext>
            </a:extLst>
          </p:cNvPr>
          <p:cNvPicPr>
            <a:picLocks noChangeAspect="1"/>
          </p:cNvPicPr>
          <p:nvPr/>
        </p:nvPicPr>
        <p:blipFill rotWithShape="1">
          <a:blip r:embed="rId2"/>
          <a:srcRect t="17280"/>
          <a:stretch/>
        </p:blipFill>
        <p:spPr>
          <a:xfrm>
            <a:off x="1" y="10"/>
            <a:ext cx="12192000" cy="6857990"/>
          </a:xfrm>
          <a:prstGeom prst="rect">
            <a:avLst/>
          </a:prstGeom>
        </p:spPr>
      </p:pic>
      <p:sp useBgFill="1">
        <p:nvSpPr>
          <p:cNvPr id="11" name="Rectangle 10">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51" y="1066800"/>
            <a:ext cx="56994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0419" y="5780876"/>
            <a:ext cx="570258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BD3310A-C2F6-26E4-0494-DFB28E3B6858}"/>
              </a:ext>
            </a:extLst>
          </p:cNvPr>
          <p:cNvSpPr>
            <a:spLocks noGrp="1"/>
          </p:cNvSpPr>
          <p:nvPr>
            <p:ph type="ctrTitle"/>
          </p:nvPr>
        </p:nvSpPr>
        <p:spPr>
          <a:xfrm>
            <a:off x="1736256" y="1562101"/>
            <a:ext cx="4359744" cy="2738530"/>
          </a:xfrm>
        </p:spPr>
        <p:txBody>
          <a:bodyPr anchor="t">
            <a:normAutofit/>
          </a:bodyPr>
          <a:lstStyle/>
          <a:p>
            <a:r>
              <a:rPr lang="en-GB" dirty="0"/>
              <a:t>ECDE7018</a:t>
            </a:r>
            <a:br>
              <a:rPr lang="en-GB" dirty="0"/>
            </a:br>
            <a:r>
              <a:rPr lang="en-GB" dirty="0"/>
              <a:t>Session 7: </a:t>
            </a:r>
            <a:r>
              <a:rPr lang="en-GB" dirty="0">
                <a:solidFill>
                  <a:schemeClr val="accent6"/>
                </a:solidFill>
              </a:rPr>
              <a:t>Qualitative</a:t>
            </a:r>
            <a:r>
              <a:rPr lang="en-GB" dirty="0"/>
              <a:t> Data Analysis</a:t>
            </a:r>
          </a:p>
        </p:txBody>
      </p:sp>
      <p:sp>
        <p:nvSpPr>
          <p:cNvPr id="3" name="Subtitle 2">
            <a:extLst>
              <a:ext uri="{FF2B5EF4-FFF2-40B4-BE49-F238E27FC236}">
                <a16:creationId xmlns:a16="http://schemas.microsoft.com/office/drawing/2014/main" id="{0F45C158-1EF3-E1B3-6EBD-5E6E91E5AF67}"/>
              </a:ext>
            </a:extLst>
          </p:cNvPr>
          <p:cNvSpPr>
            <a:spLocks noGrp="1"/>
          </p:cNvSpPr>
          <p:nvPr>
            <p:ph type="subTitle" idx="1"/>
          </p:nvPr>
        </p:nvSpPr>
        <p:spPr>
          <a:xfrm>
            <a:off x="1737792" y="4300631"/>
            <a:ext cx="4358208" cy="933760"/>
          </a:xfrm>
        </p:spPr>
        <p:txBody>
          <a:bodyPr>
            <a:normAutofit/>
          </a:bodyPr>
          <a:lstStyle/>
          <a:p>
            <a:r>
              <a:rPr lang="en-GB" dirty="0"/>
              <a:t>21/11/24</a:t>
            </a:r>
          </a:p>
        </p:txBody>
      </p:sp>
      <p:sp>
        <p:nvSpPr>
          <p:cNvPr id="5" name="TextBox 4">
            <a:extLst>
              <a:ext uri="{FF2B5EF4-FFF2-40B4-BE49-F238E27FC236}">
                <a16:creationId xmlns:a16="http://schemas.microsoft.com/office/drawing/2014/main" id="{E75FCE16-1B8E-343E-FB36-2B0FA3E94F18}"/>
              </a:ext>
            </a:extLst>
          </p:cNvPr>
          <p:cNvSpPr txBox="1"/>
          <p:nvPr/>
        </p:nvSpPr>
        <p:spPr>
          <a:xfrm>
            <a:off x="11087819" y="2606615"/>
            <a:ext cx="1035170" cy="369332"/>
          </a:xfrm>
          <a:prstGeom prst="rect">
            <a:avLst/>
          </a:prstGeom>
          <a:noFill/>
        </p:spPr>
        <p:txBody>
          <a:bodyPr wrap="square" rtlCol="0">
            <a:spAutoFit/>
          </a:bodyPr>
          <a:lstStyle/>
          <a:p>
            <a:r>
              <a:rPr lang="zh-CN" altLang="en-US" dirty="0">
                <a:solidFill>
                  <a:schemeClr val="accent5">
                    <a:lumMod val="40000"/>
                    <a:lumOff val="60000"/>
                  </a:schemeClr>
                </a:solidFill>
              </a:rPr>
              <a:t>早上好</a:t>
            </a:r>
            <a:endParaRPr lang="en-GB" dirty="0">
              <a:solidFill>
                <a:schemeClr val="accent5">
                  <a:lumMod val="40000"/>
                  <a:lumOff val="60000"/>
                </a:schemeClr>
              </a:solidFill>
            </a:endParaRPr>
          </a:p>
        </p:txBody>
      </p:sp>
      <p:sp>
        <p:nvSpPr>
          <p:cNvPr id="6" name="TextBox 5">
            <a:extLst>
              <a:ext uri="{FF2B5EF4-FFF2-40B4-BE49-F238E27FC236}">
                <a16:creationId xmlns:a16="http://schemas.microsoft.com/office/drawing/2014/main" id="{D2EE892A-1204-5E91-1C15-9E7596502BF6}"/>
              </a:ext>
            </a:extLst>
          </p:cNvPr>
          <p:cNvSpPr txBox="1"/>
          <p:nvPr/>
        </p:nvSpPr>
        <p:spPr>
          <a:xfrm>
            <a:off x="8360748" y="3798331"/>
            <a:ext cx="1536625" cy="461665"/>
          </a:xfrm>
          <a:prstGeom prst="rect">
            <a:avLst/>
          </a:prstGeom>
          <a:noFill/>
        </p:spPr>
        <p:txBody>
          <a:bodyPr wrap="square" rtlCol="0">
            <a:spAutoFit/>
          </a:bodyPr>
          <a:lstStyle/>
          <a:p>
            <a:r>
              <a:rPr lang="ar-AE" sz="2400" dirty="0">
                <a:solidFill>
                  <a:srgbClr val="FFC000"/>
                </a:solidFill>
              </a:rPr>
              <a:t>صبح بخیر</a:t>
            </a:r>
          </a:p>
        </p:txBody>
      </p:sp>
    </p:spTree>
    <p:extLst>
      <p:ext uri="{BB962C8B-B14F-4D97-AF65-F5344CB8AC3E}">
        <p14:creationId xmlns:p14="http://schemas.microsoft.com/office/powerpoint/2010/main" val="3216595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B1EF9-1BCA-3907-3C74-68E2A847D0BA}"/>
              </a:ext>
            </a:extLst>
          </p:cNvPr>
          <p:cNvSpPr>
            <a:spLocks noGrp="1"/>
          </p:cNvSpPr>
          <p:nvPr>
            <p:ph type="title"/>
          </p:nvPr>
        </p:nvSpPr>
        <p:spPr/>
        <p:txBody>
          <a:bodyPr/>
          <a:lstStyle/>
          <a:p>
            <a:r>
              <a:rPr lang="en-GB" b="1" dirty="0"/>
              <a:t>What is data analysis in qualitative research?</a:t>
            </a:r>
          </a:p>
        </p:txBody>
      </p:sp>
      <p:sp>
        <p:nvSpPr>
          <p:cNvPr id="3" name="Content Placeholder 2">
            <a:extLst>
              <a:ext uri="{FF2B5EF4-FFF2-40B4-BE49-F238E27FC236}">
                <a16:creationId xmlns:a16="http://schemas.microsoft.com/office/drawing/2014/main" id="{BB204826-CF73-E04B-1061-2FBF2F4EAFCC}"/>
              </a:ext>
            </a:extLst>
          </p:cNvPr>
          <p:cNvSpPr>
            <a:spLocks noGrp="1"/>
          </p:cNvSpPr>
          <p:nvPr>
            <p:ph idx="1"/>
          </p:nvPr>
        </p:nvSpPr>
        <p:spPr/>
        <p:txBody>
          <a:bodyPr>
            <a:normAutofit/>
          </a:bodyPr>
          <a:lstStyle/>
          <a:p>
            <a:pPr marL="0" indent="0">
              <a:buNone/>
            </a:pPr>
            <a:r>
              <a:rPr lang="en-GB" sz="2800" b="0" i="0" dirty="0">
                <a:solidFill>
                  <a:srgbClr val="0F0F0F"/>
                </a:solidFill>
                <a:effectLst/>
                <a:latin typeface="+mj-lt"/>
              </a:rPr>
              <a:t>Data analysis in qualitative research involves examining and interpreting non-numerical data to identify patterns, themes, and insights. </a:t>
            </a:r>
            <a:endParaRPr lang="en-GB" sz="2800" dirty="0">
              <a:latin typeface="+mj-lt"/>
            </a:endParaRPr>
          </a:p>
        </p:txBody>
      </p:sp>
      <p:pic>
        <p:nvPicPr>
          <p:cNvPr id="4" name="Graphic 3" descr="Thought with solid fill">
            <a:extLst>
              <a:ext uri="{FF2B5EF4-FFF2-40B4-BE49-F238E27FC236}">
                <a16:creationId xmlns:a16="http://schemas.microsoft.com/office/drawing/2014/main" id="{A5522C5D-A522-DDF5-8144-DDD91C4234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56189" y="102079"/>
            <a:ext cx="914400" cy="914400"/>
          </a:xfrm>
          <a:prstGeom prst="rect">
            <a:avLst/>
          </a:prstGeom>
        </p:spPr>
      </p:pic>
    </p:spTree>
    <p:extLst>
      <p:ext uri="{BB962C8B-B14F-4D97-AF65-F5344CB8AC3E}">
        <p14:creationId xmlns:p14="http://schemas.microsoft.com/office/powerpoint/2010/main" val="525364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289F-1A5D-C0A3-B75D-38022880A3A3}"/>
              </a:ext>
            </a:extLst>
          </p:cNvPr>
          <p:cNvSpPr>
            <a:spLocks noGrp="1"/>
          </p:cNvSpPr>
          <p:nvPr>
            <p:ph type="title"/>
          </p:nvPr>
        </p:nvSpPr>
        <p:spPr/>
        <p:txBody>
          <a:bodyPr>
            <a:normAutofit fontScale="90000"/>
          </a:bodyPr>
          <a:lstStyle/>
          <a:p>
            <a:r>
              <a:rPr lang="en-GB" b="1" dirty="0"/>
              <a:t>Why do I need to choose a data analysis method?</a:t>
            </a:r>
          </a:p>
        </p:txBody>
      </p:sp>
      <p:sp>
        <p:nvSpPr>
          <p:cNvPr id="3" name="Content Placeholder 2">
            <a:extLst>
              <a:ext uri="{FF2B5EF4-FFF2-40B4-BE49-F238E27FC236}">
                <a16:creationId xmlns:a16="http://schemas.microsoft.com/office/drawing/2014/main" id="{137BA453-4182-E1BC-F944-C3234B8633B0}"/>
              </a:ext>
            </a:extLst>
          </p:cNvPr>
          <p:cNvSpPr>
            <a:spLocks noGrp="1"/>
          </p:cNvSpPr>
          <p:nvPr>
            <p:ph idx="1"/>
          </p:nvPr>
        </p:nvSpPr>
        <p:spPr/>
        <p:txBody>
          <a:bodyPr/>
          <a:lstStyle/>
          <a:p>
            <a:r>
              <a:rPr lang="en-GB" dirty="0">
                <a:latin typeface="+mj-lt"/>
              </a:rPr>
              <a:t>C</a:t>
            </a:r>
            <a:r>
              <a:rPr lang="en-GB" b="0" i="0" dirty="0">
                <a:effectLst/>
                <a:latin typeface="+mj-lt"/>
              </a:rPr>
              <a:t>hoosing a method of data analysis is essential for ensuring that your research is conducted rigorously, ethically, and in a way that best addresses your research questions and objectives.</a:t>
            </a:r>
          </a:p>
          <a:p>
            <a:endParaRPr lang="en-GB" b="0" i="0" dirty="0">
              <a:effectLst/>
              <a:latin typeface="+mj-lt"/>
            </a:endParaRPr>
          </a:p>
          <a:p>
            <a:r>
              <a:rPr lang="en-GB" b="0" i="0" dirty="0">
                <a:effectLst/>
                <a:latin typeface="+mj-lt"/>
              </a:rPr>
              <a:t>The chosen method shapes the way you collect, interpret, and draw conclusions from your data, ultimately influencing the validity and reliability of your research findings.</a:t>
            </a:r>
            <a:endParaRPr lang="en-GB" dirty="0">
              <a:latin typeface="+mj-lt"/>
            </a:endParaRPr>
          </a:p>
        </p:txBody>
      </p:sp>
      <p:pic>
        <p:nvPicPr>
          <p:cNvPr id="4" name="Graphic 3" descr="Thought with solid fill">
            <a:extLst>
              <a:ext uri="{FF2B5EF4-FFF2-40B4-BE49-F238E27FC236}">
                <a16:creationId xmlns:a16="http://schemas.microsoft.com/office/drawing/2014/main" id="{CCCBF682-AEE6-A4B7-456F-608E16A337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56189" y="102079"/>
            <a:ext cx="914400" cy="914400"/>
          </a:xfrm>
          <a:prstGeom prst="rect">
            <a:avLst/>
          </a:prstGeom>
        </p:spPr>
      </p:pic>
    </p:spTree>
    <p:extLst>
      <p:ext uri="{BB962C8B-B14F-4D97-AF65-F5344CB8AC3E}">
        <p14:creationId xmlns:p14="http://schemas.microsoft.com/office/powerpoint/2010/main" val="1891345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845B3-1B69-DFD5-9479-951C5F44201A}"/>
              </a:ext>
            </a:extLst>
          </p:cNvPr>
          <p:cNvSpPr>
            <a:spLocks noGrp="1"/>
          </p:cNvSpPr>
          <p:nvPr>
            <p:ph type="title"/>
          </p:nvPr>
        </p:nvSpPr>
        <p:spPr>
          <a:xfrm>
            <a:off x="695864" y="1371601"/>
            <a:ext cx="11162581" cy="1187570"/>
          </a:xfrm>
        </p:spPr>
        <p:txBody>
          <a:bodyPr>
            <a:normAutofit/>
          </a:bodyPr>
          <a:lstStyle/>
          <a:p>
            <a:r>
              <a:rPr lang="en-GB" sz="3400" b="1" dirty="0"/>
              <a:t>How will I know which method of data analysis to use?</a:t>
            </a:r>
          </a:p>
        </p:txBody>
      </p:sp>
      <p:sp>
        <p:nvSpPr>
          <p:cNvPr id="3" name="Content Placeholder 2">
            <a:extLst>
              <a:ext uri="{FF2B5EF4-FFF2-40B4-BE49-F238E27FC236}">
                <a16:creationId xmlns:a16="http://schemas.microsoft.com/office/drawing/2014/main" id="{28B5FB59-698E-94A3-F891-363FAA1753BF}"/>
              </a:ext>
            </a:extLst>
          </p:cNvPr>
          <p:cNvSpPr>
            <a:spLocks noGrp="1"/>
          </p:cNvSpPr>
          <p:nvPr>
            <p:ph idx="1"/>
          </p:nvPr>
        </p:nvSpPr>
        <p:spPr/>
        <p:txBody>
          <a:bodyPr>
            <a:normAutofit/>
          </a:bodyPr>
          <a:lstStyle/>
          <a:p>
            <a:pPr marL="0" indent="0" fontAlgn="base">
              <a:buNone/>
            </a:pPr>
            <a:r>
              <a:rPr lang="en-GB" dirty="0">
                <a:latin typeface="+mj-lt"/>
              </a:rPr>
              <a:t>D</a:t>
            </a:r>
            <a:r>
              <a:rPr lang="en-GB" b="0" i="0" dirty="0">
                <a:effectLst/>
                <a:latin typeface="+mj-lt"/>
              </a:rPr>
              <a:t>etermined by: </a:t>
            </a:r>
          </a:p>
          <a:p>
            <a:pPr fontAlgn="base"/>
            <a:r>
              <a:rPr lang="en-GB" b="0" i="0" dirty="0">
                <a:effectLst/>
                <a:latin typeface="+mj-lt"/>
              </a:rPr>
              <a:t>the nature of your </a:t>
            </a:r>
            <a:r>
              <a:rPr lang="en-GB" dirty="0">
                <a:solidFill>
                  <a:schemeClr val="accent6"/>
                </a:solidFill>
                <a:latin typeface="+mj-lt"/>
              </a:rPr>
              <a:t>research question</a:t>
            </a:r>
            <a:r>
              <a:rPr lang="en-GB" dirty="0">
                <a:solidFill>
                  <a:srgbClr val="161515"/>
                </a:solidFill>
                <a:latin typeface="+mj-lt"/>
              </a:rPr>
              <a:t>;</a:t>
            </a:r>
            <a:endParaRPr lang="en-GB" b="0" i="0" dirty="0">
              <a:solidFill>
                <a:srgbClr val="161515"/>
              </a:solidFill>
              <a:effectLst/>
              <a:latin typeface="+mj-lt"/>
            </a:endParaRPr>
          </a:p>
          <a:p>
            <a:pPr fontAlgn="base"/>
            <a:r>
              <a:rPr lang="en-GB" b="0" i="0" dirty="0">
                <a:effectLst/>
                <a:latin typeface="+mj-lt"/>
              </a:rPr>
              <a:t>the</a:t>
            </a:r>
            <a:r>
              <a:rPr lang="en-GB" b="0" i="0" dirty="0">
                <a:solidFill>
                  <a:srgbClr val="161515"/>
                </a:solidFill>
                <a:effectLst/>
                <a:latin typeface="+mj-lt"/>
              </a:rPr>
              <a:t> </a:t>
            </a:r>
            <a:r>
              <a:rPr lang="en-GB" b="0" i="0" dirty="0">
                <a:solidFill>
                  <a:schemeClr val="accent6"/>
                </a:solidFill>
                <a:effectLst/>
                <a:latin typeface="+mj-lt"/>
              </a:rPr>
              <a:t>approach</a:t>
            </a:r>
            <a:r>
              <a:rPr lang="en-GB" b="0" i="0" dirty="0">
                <a:solidFill>
                  <a:srgbClr val="161515"/>
                </a:solidFill>
                <a:effectLst/>
                <a:latin typeface="+mj-lt"/>
              </a:rPr>
              <a:t> </a:t>
            </a:r>
            <a:r>
              <a:rPr lang="en-GB" b="0" i="0" dirty="0">
                <a:effectLst/>
                <a:latin typeface="+mj-lt"/>
              </a:rPr>
              <a:t>and</a:t>
            </a:r>
            <a:r>
              <a:rPr lang="en-GB" b="0" i="0" dirty="0">
                <a:solidFill>
                  <a:srgbClr val="161515"/>
                </a:solidFill>
                <a:effectLst/>
                <a:latin typeface="+mj-lt"/>
              </a:rPr>
              <a:t> </a:t>
            </a:r>
            <a:r>
              <a:rPr lang="en-GB" b="0" i="0" dirty="0">
                <a:solidFill>
                  <a:schemeClr val="accent6"/>
                </a:solidFill>
                <a:effectLst/>
                <a:latin typeface="+mj-lt"/>
              </a:rPr>
              <a:t>paradigm</a:t>
            </a:r>
            <a:r>
              <a:rPr lang="en-GB" b="0" i="0" dirty="0">
                <a:solidFill>
                  <a:srgbClr val="161515"/>
                </a:solidFill>
                <a:effectLst/>
                <a:latin typeface="+mj-lt"/>
              </a:rPr>
              <a:t> </a:t>
            </a:r>
            <a:r>
              <a:rPr lang="en-GB" b="0" i="0" dirty="0">
                <a:effectLst/>
                <a:latin typeface="+mj-lt"/>
              </a:rPr>
              <a:t>within which your research operates</a:t>
            </a:r>
            <a:r>
              <a:rPr lang="en-GB" dirty="0">
                <a:latin typeface="+mj-lt"/>
              </a:rPr>
              <a:t>;</a:t>
            </a:r>
            <a:endParaRPr lang="en-GB" b="0" i="0" dirty="0">
              <a:effectLst/>
              <a:latin typeface="+mj-lt"/>
            </a:endParaRPr>
          </a:p>
          <a:p>
            <a:pPr fontAlgn="base"/>
            <a:r>
              <a:rPr lang="en-GB" b="0" i="0" dirty="0">
                <a:effectLst/>
                <a:latin typeface="+mj-lt"/>
              </a:rPr>
              <a:t>the</a:t>
            </a:r>
            <a:r>
              <a:rPr lang="en-GB" b="0" i="0" dirty="0">
                <a:solidFill>
                  <a:srgbClr val="161515"/>
                </a:solidFill>
                <a:effectLst/>
                <a:latin typeface="+mj-lt"/>
              </a:rPr>
              <a:t> </a:t>
            </a:r>
            <a:r>
              <a:rPr lang="en-GB" dirty="0">
                <a:solidFill>
                  <a:schemeClr val="accent6"/>
                </a:solidFill>
                <a:latin typeface="+mj-lt"/>
              </a:rPr>
              <a:t>methods</a:t>
            </a:r>
            <a:r>
              <a:rPr lang="en-GB" b="0" i="0" dirty="0">
                <a:solidFill>
                  <a:srgbClr val="161515"/>
                </a:solidFill>
                <a:effectLst/>
                <a:latin typeface="+mj-lt"/>
              </a:rPr>
              <a:t> </a:t>
            </a:r>
            <a:r>
              <a:rPr lang="en-GB" b="0" i="0" dirty="0">
                <a:effectLst/>
                <a:latin typeface="+mj-lt"/>
              </a:rPr>
              <a:t>used;</a:t>
            </a:r>
            <a:endParaRPr lang="en-GB" dirty="0">
              <a:latin typeface="+mj-lt"/>
            </a:endParaRPr>
          </a:p>
          <a:p>
            <a:pPr fontAlgn="base"/>
            <a:r>
              <a:rPr lang="en-GB" b="0" i="0" dirty="0">
                <a:effectLst/>
                <a:latin typeface="+mj-lt"/>
              </a:rPr>
              <a:t>the type of data </a:t>
            </a:r>
            <a:r>
              <a:rPr lang="en-GB" dirty="0">
                <a:latin typeface="+mj-lt"/>
              </a:rPr>
              <a:t>gathered</a:t>
            </a:r>
            <a:r>
              <a:rPr lang="en-GB" b="0" i="0" dirty="0">
                <a:effectLst/>
                <a:latin typeface="+mj-lt"/>
              </a:rPr>
              <a:t>. </a:t>
            </a:r>
          </a:p>
          <a:p>
            <a:pPr marL="0" indent="0" fontAlgn="base">
              <a:buNone/>
            </a:pPr>
            <a:endParaRPr lang="en-GB" dirty="0">
              <a:solidFill>
                <a:srgbClr val="161515"/>
              </a:solidFill>
              <a:latin typeface="firasans"/>
            </a:endParaRPr>
          </a:p>
          <a:p>
            <a:endParaRPr lang="en-GB" dirty="0"/>
          </a:p>
        </p:txBody>
      </p:sp>
      <p:pic>
        <p:nvPicPr>
          <p:cNvPr id="4" name="Graphic 3" descr="Thought with solid fill">
            <a:extLst>
              <a:ext uri="{FF2B5EF4-FFF2-40B4-BE49-F238E27FC236}">
                <a16:creationId xmlns:a16="http://schemas.microsoft.com/office/drawing/2014/main" id="{75CF355B-51D8-2AC1-471D-C2B36D12F7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56189" y="102079"/>
            <a:ext cx="914400" cy="914400"/>
          </a:xfrm>
          <a:prstGeom prst="rect">
            <a:avLst/>
          </a:prstGeom>
        </p:spPr>
      </p:pic>
    </p:spTree>
    <p:extLst>
      <p:ext uri="{BB962C8B-B14F-4D97-AF65-F5344CB8AC3E}">
        <p14:creationId xmlns:p14="http://schemas.microsoft.com/office/powerpoint/2010/main" val="413126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down)">
                                      <p:cBhvr>
                                        <p:cTn id="16" dur="500"/>
                                        <p:tgtEl>
                                          <p:spTgt spid="3">
                                            <p:txEl>
                                              <p:pRg st="3" end="3"/>
                                            </p:txEl>
                                          </p:spTgt>
                                        </p:tgtEl>
                                      </p:cBhvr>
                                    </p:animEffect>
                                  </p:childTnLst>
                                </p:cTn>
                              </p:par>
                              <p:par>
                                <p:cTn id="17" presetID="2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down)">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C8823-EDA2-58A1-17DD-DCBE5EECFA32}"/>
              </a:ext>
            </a:extLst>
          </p:cNvPr>
          <p:cNvSpPr>
            <a:spLocks noGrp="1"/>
          </p:cNvSpPr>
          <p:nvPr>
            <p:ph type="title"/>
          </p:nvPr>
        </p:nvSpPr>
        <p:spPr>
          <a:xfrm>
            <a:off x="603849" y="1371601"/>
            <a:ext cx="10673751" cy="1187570"/>
          </a:xfrm>
        </p:spPr>
        <p:txBody>
          <a:bodyPr>
            <a:normAutofit fontScale="90000"/>
          </a:bodyPr>
          <a:lstStyle/>
          <a:p>
            <a:r>
              <a:rPr lang="en-GB" b="1" i="0" dirty="0">
                <a:solidFill>
                  <a:srgbClr val="161515"/>
                </a:solidFill>
                <a:effectLst/>
                <a:cs typeface="Calibri" panose="020F0502020204030204" pitchFamily="34" charset="0"/>
              </a:rPr>
              <a:t>What are my options?</a:t>
            </a:r>
            <a:br>
              <a:rPr lang="en-GB" b="1" i="0" dirty="0">
                <a:solidFill>
                  <a:srgbClr val="161515"/>
                </a:solidFill>
                <a:effectLst/>
                <a:cs typeface="Calibri" panose="020F0502020204030204" pitchFamily="34" charset="0"/>
              </a:rPr>
            </a:br>
            <a:endParaRPr lang="en-GB" dirty="0">
              <a:cs typeface="Calibri" panose="020F0502020204030204" pitchFamily="34" charset="0"/>
            </a:endParaRPr>
          </a:p>
        </p:txBody>
      </p:sp>
      <p:sp>
        <p:nvSpPr>
          <p:cNvPr id="3" name="Content Placeholder 2">
            <a:extLst>
              <a:ext uri="{FF2B5EF4-FFF2-40B4-BE49-F238E27FC236}">
                <a16:creationId xmlns:a16="http://schemas.microsoft.com/office/drawing/2014/main" id="{F63CD039-0698-0804-B167-B75EFF427F73}"/>
              </a:ext>
            </a:extLst>
          </p:cNvPr>
          <p:cNvSpPr>
            <a:spLocks noGrp="1"/>
          </p:cNvSpPr>
          <p:nvPr>
            <p:ph idx="1"/>
          </p:nvPr>
        </p:nvSpPr>
        <p:spPr>
          <a:xfrm>
            <a:off x="488830" y="2559171"/>
            <a:ext cx="11283351" cy="3847380"/>
          </a:xfrm>
        </p:spPr>
        <p:txBody>
          <a:bodyPr>
            <a:normAutofit fontScale="85000" lnSpcReduction="10000"/>
          </a:bodyPr>
          <a:lstStyle/>
          <a:p>
            <a:pPr algn="l" fontAlgn="base">
              <a:buFont typeface="Arial" panose="020B0604020202020204" pitchFamily="34" charset="0"/>
              <a:buChar char="•"/>
            </a:pPr>
            <a:r>
              <a:rPr lang="en-GB" b="1" i="0" dirty="0">
                <a:solidFill>
                  <a:srgbClr val="161515"/>
                </a:solidFill>
                <a:effectLst/>
                <a:latin typeface="+mj-lt"/>
              </a:rPr>
              <a:t>Content analysis</a:t>
            </a:r>
            <a:r>
              <a:rPr lang="en-GB" b="0" i="0" dirty="0">
                <a:solidFill>
                  <a:srgbClr val="161515"/>
                </a:solidFill>
                <a:effectLst/>
                <a:latin typeface="+mj-lt"/>
              </a:rPr>
              <a:t>: </a:t>
            </a:r>
            <a:r>
              <a:rPr lang="en-GB" sz="2000" b="0" i="0" dirty="0">
                <a:effectLst/>
                <a:latin typeface="+mj-lt"/>
              </a:rPr>
              <a:t>used to identify the patterns that emerge from text by grouping content into words, concepts and themes </a:t>
            </a:r>
          </a:p>
          <a:p>
            <a:pPr algn="l" fontAlgn="base">
              <a:buFont typeface="Arial" panose="020B0604020202020204" pitchFamily="34" charset="0"/>
              <a:buChar char="•"/>
            </a:pPr>
            <a:r>
              <a:rPr lang="en-GB" b="1" dirty="0">
                <a:solidFill>
                  <a:srgbClr val="161515"/>
                </a:solidFill>
                <a:latin typeface="+mj-lt"/>
              </a:rPr>
              <a:t>N</a:t>
            </a:r>
            <a:r>
              <a:rPr lang="en-GB" b="1" i="0" dirty="0">
                <a:solidFill>
                  <a:srgbClr val="161515"/>
                </a:solidFill>
                <a:effectLst/>
                <a:latin typeface="+mj-lt"/>
              </a:rPr>
              <a:t>arrative analysis</a:t>
            </a:r>
            <a:r>
              <a:rPr lang="en-GB" b="0" i="0" dirty="0">
                <a:solidFill>
                  <a:srgbClr val="161515"/>
                </a:solidFill>
                <a:effectLst/>
                <a:latin typeface="+mj-lt"/>
              </a:rPr>
              <a:t>: </a:t>
            </a:r>
            <a:r>
              <a:rPr lang="en-GB" sz="2000" b="0" i="0" dirty="0">
                <a:effectLst/>
                <a:latin typeface="+mj-lt"/>
              </a:rPr>
              <a:t>focuses on the stories people tell and the language they use to make sense of them</a:t>
            </a:r>
            <a:r>
              <a:rPr lang="en-GB" b="0" i="0" dirty="0">
                <a:solidFill>
                  <a:srgbClr val="212529"/>
                </a:solidFill>
                <a:effectLst/>
                <a:latin typeface="+mj-lt"/>
              </a:rPr>
              <a:t>.</a:t>
            </a:r>
            <a:endParaRPr lang="en-GB" b="0" i="0" dirty="0">
              <a:solidFill>
                <a:srgbClr val="161515"/>
              </a:solidFill>
              <a:effectLst/>
              <a:latin typeface="+mj-lt"/>
            </a:endParaRPr>
          </a:p>
          <a:p>
            <a:r>
              <a:rPr lang="en-GB" b="1" i="0" dirty="0">
                <a:solidFill>
                  <a:srgbClr val="161515"/>
                </a:solidFill>
                <a:effectLst/>
                <a:latin typeface="+mj-lt"/>
              </a:rPr>
              <a:t>Discourse analysis</a:t>
            </a:r>
            <a:r>
              <a:rPr lang="en-GB" b="0" i="0" dirty="0">
                <a:solidFill>
                  <a:srgbClr val="161515"/>
                </a:solidFill>
                <a:effectLst/>
                <a:latin typeface="+mj-lt"/>
              </a:rPr>
              <a:t>: </a:t>
            </a:r>
            <a:r>
              <a:rPr lang="en-GB" sz="2000" b="0" i="0" dirty="0">
                <a:effectLst/>
                <a:latin typeface="+mj-lt"/>
              </a:rPr>
              <a:t>used to get a thorough understanding of the political, cultural and power dynamics that exist in specific situations. </a:t>
            </a:r>
          </a:p>
          <a:p>
            <a:pPr fontAlgn="base"/>
            <a:r>
              <a:rPr lang="en-GB" b="1" i="0" dirty="0">
                <a:solidFill>
                  <a:srgbClr val="161515"/>
                </a:solidFill>
                <a:effectLst/>
                <a:latin typeface="+mj-lt"/>
              </a:rPr>
              <a:t>Thematic analysis</a:t>
            </a:r>
            <a:r>
              <a:rPr lang="en-GB" b="0" i="0" dirty="0">
                <a:solidFill>
                  <a:srgbClr val="161515"/>
                </a:solidFill>
                <a:effectLst/>
                <a:latin typeface="+mj-lt"/>
              </a:rPr>
              <a:t>: </a:t>
            </a:r>
            <a:r>
              <a:rPr lang="en-GB" sz="2000" b="0" i="0" dirty="0">
                <a:effectLst/>
                <a:latin typeface="+mj-lt"/>
              </a:rPr>
              <a:t>used to deduce the meaning behind the words that people use. This is accomplished by discovering repeating themes in text. </a:t>
            </a:r>
            <a:endParaRPr lang="en-GB" dirty="0">
              <a:solidFill>
                <a:srgbClr val="161515"/>
              </a:solidFill>
              <a:latin typeface="+mj-lt"/>
            </a:endParaRPr>
          </a:p>
          <a:p>
            <a:pPr algn="l" fontAlgn="base">
              <a:buFont typeface="Arial" panose="020B0604020202020204" pitchFamily="34" charset="0"/>
              <a:buChar char="•"/>
            </a:pPr>
            <a:r>
              <a:rPr lang="en-GB" b="1" i="0" dirty="0">
                <a:solidFill>
                  <a:srgbClr val="161515"/>
                </a:solidFill>
                <a:effectLst/>
                <a:latin typeface="+mj-lt"/>
              </a:rPr>
              <a:t>Grounded theory</a:t>
            </a:r>
            <a:r>
              <a:rPr lang="en-GB" b="0" i="0" dirty="0">
                <a:solidFill>
                  <a:srgbClr val="161515"/>
                </a:solidFill>
                <a:effectLst/>
                <a:latin typeface="+mj-lt"/>
              </a:rPr>
              <a:t>: </a:t>
            </a:r>
            <a:r>
              <a:rPr lang="en-GB" sz="2000" dirty="0">
                <a:latin typeface="+mj-lt"/>
                <a:ea typeface="+mn-lt"/>
                <a:cs typeface="+mn-lt"/>
              </a:rPr>
              <a:t>formulates a theory around a single data case based on actual data and not entirely speculative. Then, additional cases can be examined to see if they are relevant and can add to the original theory.</a:t>
            </a:r>
            <a:endParaRPr lang="en-GB" b="0" i="0" dirty="0">
              <a:solidFill>
                <a:srgbClr val="161515"/>
              </a:solidFill>
              <a:effectLst/>
              <a:latin typeface="+mj-lt"/>
            </a:endParaRPr>
          </a:p>
          <a:p>
            <a:pPr algn="l" fontAlgn="base">
              <a:buFont typeface="Arial" panose="020B0604020202020204" pitchFamily="34" charset="0"/>
              <a:buChar char="•"/>
            </a:pPr>
            <a:r>
              <a:rPr lang="en-GB" b="1" dirty="0">
                <a:solidFill>
                  <a:srgbClr val="161515"/>
                </a:solidFill>
                <a:latin typeface="+mj-lt"/>
              </a:rPr>
              <a:t>I</a:t>
            </a:r>
            <a:r>
              <a:rPr lang="en-GB" b="1" i="0" dirty="0">
                <a:solidFill>
                  <a:srgbClr val="161515"/>
                </a:solidFill>
                <a:effectLst/>
                <a:latin typeface="+mj-lt"/>
              </a:rPr>
              <a:t>nterpretative phenomenological analysis </a:t>
            </a:r>
            <a:r>
              <a:rPr lang="en-GB" b="0" i="0" dirty="0">
                <a:solidFill>
                  <a:srgbClr val="161515"/>
                </a:solidFill>
                <a:effectLst/>
                <a:latin typeface="+mj-lt"/>
              </a:rPr>
              <a:t>(IPA)</a:t>
            </a:r>
          </a:p>
          <a:p>
            <a:endParaRPr lang="en-GB" dirty="0"/>
          </a:p>
        </p:txBody>
      </p:sp>
      <p:pic>
        <p:nvPicPr>
          <p:cNvPr id="5" name="Graphic 4" descr="Signpost with solid fill">
            <a:extLst>
              <a:ext uri="{FF2B5EF4-FFF2-40B4-BE49-F238E27FC236}">
                <a16:creationId xmlns:a16="http://schemas.microsoft.com/office/drawing/2014/main" id="{5E8BE9B3-C05A-4505-6634-AA4B7537A6B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386869" y="60386"/>
            <a:ext cx="692988" cy="692988"/>
          </a:xfrm>
          <a:prstGeom prst="rect">
            <a:avLst/>
          </a:prstGeom>
        </p:spPr>
      </p:pic>
    </p:spTree>
    <p:extLst>
      <p:ext uri="{BB962C8B-B14F-4D97-AF65-F5344CB8AC3E}">
        <p14:creationId xmlns:p14="http://schemas.microsoft.com/office/powerpoint/2010/main" val="4010512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F460C-500B-FC1A-ACB9-EE1FA3DF55A4}"/>
              </a:ext>
            </a:extLst>
          </p:cNvPr>
          <p:cNvSpPr>
            <a:spLocks noGrp="1"/>
          </p:cNvSpPr>
          <p:nvPr>
            <p:ph type="title"/>
          </p:nvPr>
        </p:nvSpPr>
        <p:spPr>
          <a:xfrm>
            <a:off x="713117" y="1371601"/>
            <a:ext cx="10564483" cy="1187570"/>
          </a:xfrm>
        </p:spPr>
        <p:txBody>
          <a:bodyPr>
            <a:normAutofit fontScale="90000"/>
          </a:bodyPr>
          <a:lstStyle/>
          <a:p>
            <a:r>
              <a:rPr lang="en-GB" b="1" i="0" dirty="0">
                <a:effectLst/>
              </a:rPr>
              <a:t>Method #1: Content Analysis</a:t>
            </a:r>
            <a:br>
              <a:rPr lang="en-GB" b="1" i="0" dirty="0">
                <a:effectLst/>
              </a:rPr>
            </a:br>
            <a:r>
              <a:rPr lang="en-GB" sz="2700" b="1" i="0" dirty="0">
                <a:effectLst/>
              </a:rPr>
              <a:t>(or Qualitative Content Analysis)</a:t>
            </a:r>
            <a:br>
              <a:rPr lang="en-GB" b="0" i="0" dirty="0">
                <a:solidFill>
                  <a:srgbClr val="494949"/>
                </a:solidFill>
                <a:effectLst/>
                <a:latin typeface="Montserrat" panose="00000500000000000000" pitchFamily="2" charset="0"/>
              </a:rPr>
            </a:br>
            <a:endParaRPr lang="en-GB" dirty="0"/>
          </a:p>
        </p:txBody>
      </p:sp>
      <p:sp>
        <p:nvSpPr>
          <p:cNvPr id="3" name="Content Placeholder 2">
            <a:extLst>
              <a:ext uri="{FF2B5EF4-FFF2-40B4-BE49-F238E27FC236}">
                <a16:creationId xmlns:a16="http://schemas.microsoft.com/office/drawing/2014/main" id="{55E3A707-ABF6-A14C-2380-B08493B3E0E2}"/>
              </a:ext>
            </a:extLst>
          </p:cNvPr>
          <p:cNvSpPr>
            <a:spLocks noGrp="1"/>
          </p:cNvSpPr>
          <p:nvPr>
            <p:ph idx="1"/>
          </p:nvPr>
        </p:nvSpPr>
        <p:spPr>
          <a:xfrm>
            <a:off x="713117" y="2559171"/>
            <a:ext cx="10564482" cy="3382658"/>
          </a:xfrm>
        </p:spPr>
        <p:txBody>
          <a:bodyPr>
            <a:normAutofit/>
          </a:bodyPr>
          <a:lstStyle/>
          <a:p>
            <a:pPr marL="0" indent="0" algn="l" fontAlgn="base">
              <a:buNone/>
            </a:pPr>
            <a:endParaRPr lang="en-GB" dirty="0">
              <a:latin typeface="+mj-lt"/>
            </a:endParaRPr>
          </a:p>
          <a:p>
            <a:pPr marL="0" indent="0" algn="l" fontAlgn="base">
              <a:buNone/>
            </a:pPr>
            <a:r>
              <a:rPr lang="en-GB" dirty="0">
                <a:latin typeface="+mj-lt"/>
              </a:rPr>
              <a:t>U</a:t>
            </a:r>
            <a:r>
              <a:rPr lang="en-GB" b="0" i="0" dirty="0">
                <a:effectLst/>
                <a:latin typeface="+mj-lt"/>
              </a:rPr>
              <a:t>sed to </a:t>
            </a:r>
            <a:r>
              <a:rPr lang="en-GB" b="1" i="0" dirty="0">
                <a:effectLst/>
                <a:latin typeface="+mj-lt"/>
              </a:rPr>
              <a:t>evaluate patterns</a:t>
            </a:r>
            <a:r>
              <a:rPr lang="en-GB" b="0" i="0" dirty="0">
                <a:effectLst/>
                <a:latin typeface="+mj-lt"/>
              </a:rPr>
              <a:t> within a piece of content (for example, words, phrases or images) or across multiple pieces of content or sources of communication.</a:t>
            </a:r>
          </a:p>
          <a:p>
            <a:pPr algn="l" fontAlgn="base"/>
            <a:endParaRPr lang="en-GB" b="0" i="0" dirty="0">
              <a:effectLst/>
              <a:latin typeface="Merriweather" panose="00000500000000000000" pitchFamily="2" charset="0"/>
            </a:endParaRPr>
          </a:p>
          <a:p>
            <a:endParaRPr lang="en-GB" dirty="0"/>
          </a:p>
        </p:txBody>
      </p:sp>
      <p:pic>
        <p:nvPicPr>
          <p:cNvPr id="5" name="Graphic 4" descr="Research with solid fill">
            <a:extLst>
              <a:ext uri="{FF2B5EF4-FFF2-40B4-BE49-F238E27FC236}">
                <a16:creationId xmlns:a16="http://schemas.microsoft.com/office/drawing/2014/main" id="{779532A2-F079-EEDE-DEF6-AA58CC6EB3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83660" y="372374"/>
            <a:ext cx="914400" cy="914400"/>
          </a:xfrm>
          <a:prstGeom prst="rect">
            <a:avLst/>
          </a:prstGeom>
        </p:spPr>
      </p:pic>
    </p:spTree>
    <p:extLst>
      <p:ext uri="{BB962C8B-B14F-4D97-AF65-F5344CB8AC3E}">
        <p14:creationId xmlns:p14="http://schemas.microsoft.com/office/powerpoint/2010/main" val="1054434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E44EC-3EB0-E8C6-AC28-44922386036B}"/>
              </a:ext>
            </a:extLst>
          </p:cNvPr>
          <p:cNvSpPr>
            <a:spLocks noGrp="1"/>
          </p:cNvSpPr>
          <p:nvPr>
            <p:ph type="title"/>
          </p:nvPr>
        </p:nvSpPr>
        <p:spPr>
          <a:xfrm>
            <a:off x="701615" y="1371601"/>
            <a:ext cx="10575985" cy="1187570"/>
          </a:xfrm>
        </p:spPr>
        <p:txBody>
          <a:bodyPr/>
          <a:lstStyle/>
          <a:p>
            <a:r>
              <a:rPr lang="en-GB" dirty="0"/>
              <a:t>Examples</a:t>
            </a:r>
          </a:p>
        </p:txBody>
      </p:sp>
      <p:sp>
        <p:nvSpPr>
          <p:cNvPr id="3" name="Content Placeholder 2">
            <a:extLst>
              <a:ext uri="{FF2B5EF4-FFF2-40B4-BE49-F238E27FC236}">
                <a16:creationId xmlns:a16="http://schemas.microsoft.com/office/drawing/2014/main" id="{740896A2-431D-1213-8E79-9D4107D9E0E0}"/>
              </a:ext>
            </a:extLst>
          </p:cNvPr>
          <p:cNvSpPr>
            <a:spLocks noGrp="1"/>
          </p:cNvSpPr>
          <p:nvPr>
            <p:ph idx="1"/>
          </p:nvPr>
        </p:nvSpPr>
        <p:spPr>
          <a:xfrm>
            <a:off x="701615" y="2559171"/>
            <a:ext cx="10575984" cy="3382658"/>
          </a:xfrm>
        </p:spPr>
        <p:txBody>
          <a:bodyPr/>
          <a:lstStyle/>
          <a:p>
            <a:pPr marL="0" indent="0" algn="l" fontAlgn="base">
              <a:buNone/>
            </a:pPr>
            <a:r>
              <a:rPr lang="en-GB" dirty="0">
                <a:latin typeface="+mj-lt"/>
              </a:rPr>
              <a:t>Using</a:t>
            </a:r>
            <a:r>
              <a:rPr lang="en-GB" b="0" i="0" dirty="0">
                <a:effectLst/>
                <a:latin typeface="+mj-lt"/>
              </a:rPr>
              <a:t> a collection of newspaper articles, political speeches or on social media, you could:</a:t>
            </a:r>
          </a:p>
          <a:p>
            <a:pPr algn="l" fontAlgn="base"/>
            <a:r>
              <a:rPr lang="en-GB" b="0" i="0" dirty="0">
                <a:effectLst/>
                <a:latin typeface="+mj-lt"/>
              </a:rPr>
              <a:t>identify the </a:t>
            </a:r>
            <a:r>
              <a:rPr lang="en-GB" b="1" i="0" dirty="0">
                <a:effectLst/>
                <a:latin typeface="+mj-lt"/>
              </a:rPr>
              <a:t>frequency</a:t>
            </a:r>
            <a:r>
              <a:rPr lang="en-GB" b="0" i="0" dirty="0">
                <a:effectLst/>
                <a:latin typeface="+mj-lt"/>
              </a:rPr>
              <a:t> with which an idea is shared or spoken about; e.g. </a:t>
            </a:r>
            <a:r>
              <a:rPr lang="en-GB" dirty="0">
                <a:latin typeface="+mj-lt"/>
              </a:rPr>
              <a:t>by counting how</a:t>
            </a:r>
            <a:r>
              <a:rPr lang="en-GB" b="0" i="0" dirty="0">
                <a:effectLst/>
                <a:latin typeface="+mj-lt"/>
              </a:rPr>
              <a:t> many times David Cameron is mentioned on Twitter (conceptual data analysis) </a:t>
            </a:r>
          </a:p>
          <a:p>
            <a:pPr algn="l" fontAlgn="base"/>
            <a:r>
              <a:rPr lang="en-GB" b="0" i="0" dirty="0">
                <a:effectLst/>
                <a:latin typeface="+mj-lt"/>
              </a:rPr>
              <a:t>identify </a:t>
            </a:r>
            <a:r>
              <a:rPr lang="en-GB" b="1" i="0" dirty="0">
                <a:effectLst/>
                <a:latin typeface="+mj-lt"/>
              </a:rPr>
              <a:t>patterns </a:t>
            </a:r>
            <a:r>
              <a:rPr lang="en-GB" i="0" dirty="0">
                <a:effectLst/>
                <a:latin typeface="+mj-lt"/>
              </a:rPr>
              <a:t>of deeper underlying interpretations</a:t>
            </a:r>
            <a:r>
              <a:rPr lang="en-GB" dirty="0">
                <a:latin typeface="+mj-lt"/>
              </a:rPr>
              <a:t>; e.g.</a:t>
            </a:r>
            <a:r>
              <a:rPr lang="en-GB" b="0" i="0" dirty="0">
                <a:effectLst/>
                <a:latin typeface="+mj-lt"/>
              </a:rPr>
              <a:t> identifying phrases or words in tourist pamphlets that highlight India as an ancient country (relational content analysis – the relationship between the words).</a:t>
            </a:r>
          </a:p>
          <a:p>
            <a:endParaRPr lang="en-GB" dirty="0"/>
          </a:p>
        </p:txBody>
      </p:sp>
      <p:pic>
        <p:nvPicPr>
          <p:cNvPr id="5" name="Picture 4" descr="Rolls of Newspaper">
            <a:extLst>
              <a:ext uri="{FF2B5EF4-FFF2-40B4-BE49-F238E27FC236}">
                <a16:creationId xmlns:a16="http://schemas.microsoft.com/office/drawing/2014/main" id="{B12A03A7-3E1C-7E87-50EB-5C8765E5DA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80900" y="161359"/>
            <a:ext cx="2264987" cy="1509623"/>
          </a:xfrm>
          <a:prstGeom prst="ellipse">
            <a:avLst/>
          </a:prstGeom>
          <a:solidFill>
            <a:schemeClr val="accent1"/>
          </a:solidFill>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286019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BDAFD-5D5B-9900-B39A-AD1194A9BA54}"/>
              </a:ext>
            </a:extLst>
          </p:cNvPr>
          <p:cNvSpPr>
            <a:spLocks noGrp="1"/>
          </p:cNvSpPr>
          <p:nvPr>
            <p:ph type="title"/>
          </p:nvPr>
        </p:nvSpPr>
        <p:spPr>
          <a:xfrm>
            <a:off x="638355" y="1170318"/>
            <a:ext cx="10639244" cy="1187570"/>
          </a:xfrm>
        </p:spPr>
        <p:txBody>
          <a:bodyPr>
            <a:normAutofit/>
          </a:bodyPr>
          <a:lstStyle/>
          <a:p>
            <a:r>
              <a:rPr lang="en-GB" sz="3600" b="1" i="0" dirty="0">
                <a:effectLst/>
              </a:rPr>
              <a:t>Method #1: Content Analysis</a:t>
            </a:r>
            <a:endParaRPr lang="en-GB" sz="3600" dirty="0"/>
          </a:p>
        </p:txBody>
      </p:sp>
      <p:sp>
        <p:nvSpPr>
          <p:cNvPr id="3" name="Content Placeholder 2">
            <a:extLst>
              <a:ext uri="{FF2B5EF4-FFF2-40B4-BE49-F238E27FC236}">
                <a16:creationId xmlns:a16="http://schemas.microsoft.com/office/drawing/2014/main" id="{52C8DC1E-ACFB-01B9-C428-18F0628A2111}"/>
              </a:ext>
            </a:extLst>
          </p:cNvPr>
          <p:cNvSpPr>
            <a:spLocks noGrp="1"/>
          </p:cNvSpPr>
          <p:nvPr>
            <p:ph idx="1"/>
          </p:nvPr>
        </p:nvSpPr>
        <p:spPr>
          <a:xfrm>
            <a:off x="638355" y="2697194"/>
            <a:ext cx="10639244" cy="3382658"/>
          </a:xfrm>
        </p:spPr>
        <p:txBody>
          <a:bodyPr>
            <a:normAutofit/>
          </a:bodyPr>
          <a:lstStyle/>
          <a:p>
            <a:pPr marL="0" indent="0" algn="l" fontAlgn="base">
              <a:buNone/>
            </a:pPr>
            <a:r>
              <a:rPr lang="en-GB" dirty="0">
                <a:solidFill>
                  <a:srgbClr val="494949"/>
                </a:solidFill>
                <a:latin typeface="+mj-lt"/>
              </a:rPr>
              <a:t>It is i</a:t>
            </a:r>
            <a:r>
              <a:rPr lang="en-GB" b="0" i="0" dirty="0">
                <a:solidFill>
                  <a:srgbClr val="494949"/>
                </a:solidFill>
                <a:effectLst/>
                <a:latin typeface="+mj-lt"/>
              </a:rPr>
              <a:t>mportant to go into your analysis with a </a:t>
            </a:r>
            <a:r>
              <a:rPr lang="en-GB" b="1" i="0" dirty="0">
                <a:solidFill>
                  <a:srgbClr val="494949"/>
                </a:solidFill>
                <a:effectLst/>
                <a:latin typeface="+mj-lt"/>
              </a:rPr>
              <a:t>very specific question</a:t>
            </a:r>
            <a:r>
              <a:rPr lang="en-GB" b="0" i="0" dirty="0">
                <a:solidFill>
                  <a:srgbClr val="494949"/>
                </a:solidFill>
                <a:effectLst/>
                <a:latin typeface="+mj-lt"/>
              </a:rPr>
              <a:t> and goal. </a:t>
            </a:r>
          </a:p>
          <a:p>
            <a:pPr algn="l" fontAlgn="base"/>
            <a:r>
              <a:rPr lang="en-GB" dirty="0">
                <a:solidFill>
                  <a:srgbClr val="494949"/>
                </a:solidFill>
                <a:latin typeface="+mj-lt"/>
              </a:rPr>
              <a:t>G</a:t>
            </a:r>
            <a:r>
              <a:rPr lang="en-GB" b="0" i="0" dirty="0">
                <a:solidFill>
                  <a:srgbClr val="494949"/>
                </a:solidFill>
                <a:effectLst/>
                <a:latin typeface="+mj-lt"/>
              </a:rPr>
              <a:t>roup large amounts of </a:t>
            </a:r>
            <a:r>
              <a:rPr lang="en-GB" dirty="0">
                <a:latin typeface="+mj-lt"/>
              </a:rPr>
              <a:t>text into ‘codes’</a:t>
            </a:r>
            <a:r>
              <a:rPr lang="en-GB" b="0" i="0" dirty="0">
                <a:effectLst/>
                <a:latin typeface="+mj-lt"/>
              </a:rPr>
              <a:t> </a:t>
            </a:r>
          </a:p>
          <a:p>
            <a:pPr algn="l" fontAlgn="base"/>
            <a:r>
              <a:rPr lang="en-GB" dirty="0">
                <a:solidFill>
                  <a:srgbClr val="494949"/>
                </a:solidFill>
                <a:latin typeface="+mj-lt"/>
              </a:rPr>
              <a:t>S</a:t>
            </a:r>
            <a:r>
              <a:rPr lang="en-GB" b="0" i="0" dirty="0">
                <a:solidFill>
                  <a:srgbClr val="494949"/>
                </a:solidFill>
                <a:effectLst/>
                <a:latin typeface="+mj-lt"/>
              </a:rPr>
              <a:t>ummarise these into categories</a:t>
            </a:r>
          </a:p>
          <a:p>
            <a:pPr algn="l" fontAlgn="base"/>
            <a:r>
              <a:rPr lang="en-GB" dirty="0">
                <a:solidFill>
                  <a:srgbClr val="494949"/>
                </a:solidFill>
                <a:latin typeface="+mj-lt"/>
              </a:rPr>
              <a:t>Possibly</a:t>
            </a:r>
            <a:r>
              <a:rPr lang="en-GB" b="0" i="0" dirty="0">
                <a:solidFill>
                  <a:srgbClr val="494949"/>
                </a:solidFill>
                <a:effectLst/>
                <a:latin typeface="+mj-lt"/>
              </a:rPr>
              <a:t> tabulate the data to calculate the frequency of certain concepts or variables. </a:t>
            </a:r>
          </a:p>
          <a:p>
            <a:pPr marL="0" indent="0" algn="l" fontAlgn="base">
              <a:buNone/>
            </a:pPr>
            <a:r>
              <a:rPr lang="en-GB" dirty="0">
                <a:solidFill>
                  <a:srgbClr val="494949"/>
                </a:solidFill>
                <a:latin typeface="+mj-lt"/>
              </a:rPr>
              <a:t>(</a:t>
            </a:r>
            <a:r>
              <a:rPr lang="en-GB" b="0" i="0" dirty="0">
                <a:solidFill>
                  <a:srgbClr val="494949"/>
                </a:solidFill>
                <a:effectLst/>
                <a:latin typeface="+mj-lt"/>
              </a:rPr>
              <a:t>Because of this, content analysis provides a little </a:t>
            </a:r>
            <a:r>
              <a:rPr lang="en-GB" b="1" i="0" dirty="0">
                <a:solidFill>
                  <a:srgbClr val="494949"/>
                </a:solidFill>
                <a:effectLst/>
                <a:latin typeface="+mj-lt"/>
              </a:rPr>
              <a:t>quantitative thinking</a:t>
            </a:r>
            <a:r>
              <a:rPr lang="en-GB" b="0" i="0" dirty="0">
                <a:solidFill>
                  <a:srgbClr val="494949"/>
                </a:solidFill>
                <a:effectLst/>
                <a:latin typeface="+mj-lt"/>
              </a:rPr>
              <a:t> within a qualitative method.)</a:t>
            </a:r>
          </a:p>
          <a:p>
            <a:endParaRPr lang="en-GB" dirty="0"/>
          </a:p>
        </p:txBody>
      </p:sp>
      <p:pic>
        <p:nvPicPr>
          <p:cNvPr id="4" name="Graphic 3" descr="Research with solid fill">
            <a:extLst>
              <a:ext uri="{FF2B5EF4-FFF2-40B4-BE49-F238E27FC236}">
                <a16:creationId xmlns:a16="http://schemas.microsoft.com/office/drawing/2014/main" id="{CCC54292-7FFC-A297-8716-A92B532C1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83660" y="372374"/>
            <a:ext cx="914400" cy="914400"/>
          </a:xfrm>
          <a:prstGeom prst="rect">
            <a:avLst/>
          </a:prstGeom>
        </p:spPr>
      </p:pic>
    </p:spTree>
    <p:extLst>
      <p:ext uri="{BB962C8B-B14F-4D97-AF65-F5344CB8AC3E}">
        <p14:creationId xmlns:p14="http://schemas.microsoft.com/office/powerpoint/2010/main" val="1824703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873E6-D75F-A72C-C91B-8480474CBB92}"/>
              </a:ext>
            </a:extLst>
          </p:cNvPr>
          <p:cNvSpPr>
            <a:spLocks noGrp="1"/>
          </p:cNvSpPr>
          <p:nvPr>
            <p:ph type="title"/>
          </p:nvPr>
        </p:nvSpPr>
        <p:spPr>
          <a:xfrm>
            <a:off x="575094" y="1371600"/>
            <a:ext cx="4283069" cy="1314443"/>
          </a:xfrm>
        </p:spPr>
        <p:txBody>
          <a:bodyPr>
            <a:normAutofit/>
          </a:bodyPr>
          <a:lstStyle/>
          <a:p>
            <a:pPr>
              <a:lnSpc>
                <a:spcPct val="90000"/>
              </a:lnSpc>
            </a:pPr>
            <a:r>
              <a:rPr lang="en-GB" sz="3100" dirty="0"/>
              <a:t>When is this method most helpful?</a:t>
            </a:r>
          </a:p>
        </p:txBody>
      </p:sp>
      <p:sp>
        <p:nvSpPr>
          <p:cNvPr id="11" name="Content Placeholder 8">
            <a:extLst>
              <a:ext uri="{FF2B5EF4-FFF2-40B4-BE49-F238E27FC236}">
                <a16:creationId xmlns:a16="http://schemas.microsoft.com/office/drawing/2014/main" id="{2A20E761-5F0E-4D79-87B4-BA9918FB4760}"/>
              </a:ext>
            </a:extLst>
          </p:cNvPr>
          <p:cNvSpPr>
            <a:spLocks noGrp="1"/>
          </p:cNvSpPr>
          <p:nvPr>
            <p:ph idx="1"/>
          </p:nvPr>
        </p:nvSpPr>
        <p:spPr>
          <a:xfrm>
            <a:off x="649856" y="2853369"/>
            <a:ext cx="4208306" cy="3088460"/>
          </a:xfrm>
        </p:spPr>
        <p:txBody>
          <a:bodyPr>
            <a:normAutofit fontScale="92500" lnSpcReduction="20000"/>
          </a:bodyPr>
          <a:lstStyle/>
          <a:p>
            <a:pPr marL="0" indent="0">
              <a:buNone/>
            </a:pPr>
            <a:r>
              <a:rPr lang="en-GB" dirty="0"/>
              <a:t>Topics focused on:</a:t>
            </a:r>
          </a:p>
          <a:p>
            <a:r>
              <a:rPr lang="en-GB" dirty="0"/>
              <a:t>Changes</a:t>
            </a:r>
          </a:p>
          <a:p>
            <a:r>
              <a:rPr lang="en-GB" dirty="0"/>
              <a:t>Patterns </a:t>
            </a:r>
          </a:p>
          <a:p>
            <a:pPr marL="0" indent="0">
              <a:buNone/>
            </a:pPr>
            <a:r>
              <a:rPr lang="en-GB" dirty="0"/>
              <a:t>in communication around social, economic or political issue.</a:t>
            </a:r>
          </a:p>
          <a:p>
            <a:pPr marL="0" indent="0">
              <a:buNone/>
            </a:pPr>
            <a:endParaRPr lang="en-GB" dirty="0"/>
          </a:p>
          <a:p>
            <a:pPr marL="0" indent="0">
              <a:buNone/>
            </a:pPr>
            <a:r>
              <a:rPr lang="en-GB" dirty="0"/>
              <a:t>e.g. changes in a specific government policy.</a:t>
            </a:r>
          </a:p>
          <a:p>
            <a:endParaRPr lang="en-US" dirty="0"/>
          </a:p>
        </p:txBody>
      </p:sp>
      <p:pic>
        <p:nvPicPr>
          <p:cNvPr id="7" name="Picture 6" descr="Question mark on green pastel background">
            <a:extLst>
              <a:ext uri="{FF2B5EF4-FFF2-40B4-BE49-F238E27FC236}">
                <a16:creationId xmlns:a16="http://schemas.microsoft.com/office/drawing/2014/main" id="{9D4A04DF-42B4-0385-602E-988E1998A389}"/>
              </a:ext>
            </a:extLst>
          </p:cNvPr>
          <p:cNvPicPr>
            <a:picLocks noChangeAspect="1"/>
          </p:cNvPicPr>
          <p:nvPr/>
        </p:nvPicPr>
        <p:blipFill rotWithShape="1">
          <a:blip r:embed="rId2"/>
          <a:srcRect l="28778"/>
          <a:stretch/>
        </p:blipFill>
        <p:spPr>
          <a:xfrm>
            <a:off x="5679452" y="10"/>
            <a:ext cx="6512547" cy="6857990"/>
          </a:xfrm>
          <a:prstGeom prst="rect">
            <a:avLst/>
          </a:prstGeom>
          <a:noFill/>
        </p:spPr>
      </p:pic>
      <p:sp>
        <p:nvSpPr>
          <p:cNvPr id="17" name="Slide Number Placeholder 5">
            <a:extLst>
              <a:ext uri="{FF2B5EF4-FFF2-40B4-BE49-F238E27FC236}">
                <a16:creationId xmlns:a16="http://schemas.microsoft.com/office/drawing/2014/main" id="{86091187-3CD7-4891-BB4A-9A3F2309F149}"/>
              </a:ext>
            </a:extLst>
          </p:cNvPr>
          <p:cNvSpPr>
            <a:spLocks noGrp="1"/>
          </p:cNvSpPr>
          <p:nvPr>
            <p:ph type="sldNum" sz="quarter" idx="12"/>
          </p:nvPr>
        </p:nvSpPr>
        <p:spPr>
          <a:xfrm>
            <a:off x="10807995" y="6356350"/>
            <a:ext cx="723014" cy="365125"/>
          </a:xfrm>
        </p:spPr>
        <p:txBody>
          <a:bodyPr/>
          <a:lstStyle/>
          <a:p>
            <a:pPr>
              <a:spcAft>
                <a:spcPts val="600"/>
              </a:spcAft>
            </a:pPr>
            <a:fld id="{2B6A0707-BFCA-4BDD-8B25-E2A14A0F80A6}" type="slidenum">
              <a:rPr lang="en-US" smtClean="0">
                <a:solidFill>
                  <a:srgbClr val="FFFFFF"/>
                </a:solidFill>
                <a:effectLst>
                  <a:outerShdw blurRad="38100" dist="38100" dir="2700000" algn="tl">
                    <a:srgbClr val="000000">
                      <a:alpha val="43137"/>
                    </a:srgbClr>
                  </a:outerShdw>
                </a:effectLst>
              </a:rPr>
              <a:pPr>
                <a:spcAft>
                  <a:spcPts val="600"/>
                </a:spcAft>
              </a:pPr>
              <a:t>9</a:t>
            </a:fld>
            <a:endParaRPr lang="en-US">
              <a:solidFill>
                <a:srgbClr val="FFFFFF"/>
              </a:solidFill>
              <a:effectLst>
                <a:outerShdw blurRad="38100" dist="38100" dir="2700000" algn="tl">
                  <a:srgbClr val="000000">
                    <a:alpha val="43137"/>
                  </a:srgbClr>
                </a:outerShdw>
              </a:effectLst>
            </a:endParaRPr>
          </a:p>
        </p:txBody>
      </p:sp>
      <p:pic>
        <p:nvPicPr>
          <p:cNvPr id="3" name="Graphic 2" descr="Research with solid fill">
            <a:extLst>
              <a:ext uri="{FF2B5EF4-FFF2-40B4-BE49-F238E27FC236}">
                <a16:creationId xmlns:a16="http://schemas.microsoft.com/office/drawing/2014/main" id="{6309F028-A6CB-A51C-4E88-76FCFC08B97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4044" y="208137"/>
            <a:ext cx="597083" cy="597083"/>
          </a:xfrm>
          <a:prstGeom prst="rect">
            <a:avLst/>
          </a:prstGeom>
        </p:spPr>
      </p:pic>
    </p:spTree>
    <p:extLst>
      <p:ext uri="{BB962C8B-B14F-4D97-AF65-F5344CB8AC3E}">
        <p14:creationId xmlns:p14="http://schemas.microsoft.com/office/powerpoint/2010/main" val="4288850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E0071-79E9-B707-C783-3A8CB4C8564C}"/>
              </a:ext>
            </a:extLst>
          </p:cNvPr>
          <p:cNvSpPr>
            <a:spLocks noGrp="1"/>
          </p:cNvSpPr>
          <p:nvPr>
            <p:ph type="title"/>
          </p:nvPr>
        </p:nvSpPr>
        <p:spPr/>
        <p:txBody>
          <a:bodyPr>
            <a:normAutofit/>
          </a:bodyPr>
          <a:lstStyle/>
          <a:p>
            <a:r>
              <a:rPr lang="en-GB" dirty="0"/>
              <a:t>Strengths                       Limitations</a:t>
            </a:r>
          </a:p>
        </p:txBody>
      </p:sp>
      <p:sp>
        <p:nvSpPr>
          <p:cNvPr id="3" name="Content Placeholder 2">
            <a:extLst>
              <a:ext uri="{FF2B5EF4-FFF2-40B4-BE49-F238E27FC236}">
                <a16:creationId xmlns:a16="http://schemas.microsoft.com/office/drawing/2014/main" id="{9345E717-F40D-42DD-EF29-5E8D792A6203}"/>
              </a:ext>
            </a:extLst>
          </p:cNvPr>
          <p:cNvSpPr>
            <a:spLocks noGrp="1"/>
          </p:cNvSpPr>
          <p:nvPr>
            <p:ph sz="half" idx="1"/>
          </p:nvPr>
        </p:nvSpPr>
        <p:spPr/>
        <p:txBody>
          <a:bodyPr>
            <a:normAutofit lnSpcReduction="10000"/>
          </a:bodyPr>
          <a:lstStyle/>
          <a:p>
            <a:r>
              <a:rPr lang="en-GB" b="1" dirty="0"/>
              <a:t>Flexible</a:t>
            </a:r>
            <a:r>
              <a:rPr lang="en-GB" dirty="0"/>
              <a:t> – can use a wide range of data sources</a:t>
            </a:r>
          </a:p>
          <a:p>
            <a:r>
              <a:rPr lang="en-GB" b="1" dirty="0"/>
              <a:t>Unobtrusive</a:t>
            </a:r>
            <a:r>
              <a:rPr lang="en-GB" dirty="0"/>
              <a:t> - can analyse existing data</a:t>
            </a:r>
          </a:p>
        </p:txBody>
      </p:sp>
      <p:sp>
        <p:nvSpPr>
          <p:cNvPr id="4" name="Content Placeholder 3">
            <a:extLst>
              <a:ext uri="{FF2B5EF4-FFF2-40B4-BE49-F238E27FC236}">
                <a16:creationId xmlns:a16="http://schemas.microsoft.com/office/drawing/2014/main" id="{5FD2FABC-9414-7C68-5105-711DFB911F24}"/>
              </a:ext>
            </a:extLst>
          </p:cNvPr>
          <p:cNvSpPr>
            <a:spLocks noGrp="1"/>
          </p:cNvSpPr>
          <p:nvPr>
            <p:ph sz="half" idx="2"/>
          </p:nvPr>
        </p:nvSpPr>
        <p:spPr/>
        <p:txBody>
          <a:bodyPr>
            <a:normAutofit lnSpcReduction="10000"/>
          </a:bodyPr>
          <a:lstStyle/>
          <a:p>
            <a:pPr algn="l" fontAlgn="base"/>
            <a:r>
              <a:rPr lang="en-GB" b="1" dirty="0">
                <a:solidFill>
                  <a:srgbClr val="494949"/>
                </a:solidFill>
                <a:latin typeface="+mj-lt"/>
              </a:rPr>
              <a:t>T</a:t>
            </a:r>
            <a:r>
              <a:rPr lang="en-GB" b="1" i="0" dirty="0">
                <a:solidFill>
                  <a:srgbClr val="494949"/>
                </a:solidFill>
                <a:effectLst/>
                <a:latin typeface="+mj-lt"/>
              </a:rPr>
              <a:t>ime-consuming</a:t>
            </a:r>
            <a:r>
              <a:rPr lang="en-GB" dirty="0">
                <a:solidFill>
                  <a:srgbClr val="494949"/>
                </a:solidFill>
                <a:latin typeface="+mj-lt"/>
              </a:rPr>
              <a:t> -</a:t>
            </a:r>
            <a:r>
              <a:rPr lang="en-GB" b="0" i="0" dirty="0">
                <a:solidFill>
                  <a:srgbClr val="494949"/>
                </a:solidFill>
                <a:effectLst/>
                <a:latin typeface="+mj-lt"/>
              </a:rPr>
              <a:t> requires lots of reading and re-reading of the text. </a:t>
            </a:r>
          </a:p>
          <a:p>
            <a:pPr algn="l" fontAlgn="base"/>
            <a:r>
              <a:rPr lang="en-GB" dirty="0">
                <a:solidFill>
                  <a:srgbClr val="494949"/>
                </a:solidFill>
                <a:latin typeface="+mj-lt"/>
              </a:rPr>
              <a:t>T</a:t>
            </a:r>
            <a:r>
              <a:rPr lang="en-GB" b="0" i="0" dirty="0">
                <a:solidFill>
                  <a:srgbClr val="494949"/>
                </a:solidFill>
                <a:effectLst/>
                <a:latin typeface="+mj-lt"/>
              </a:rPr>
              <a:t>ends to concentrate on a </a:t>
            </a:r>
            <a:r>
              <a:rPr lang="en-GB" b="1" i="0" dirty="0">
                <a:solidFill>
                  <a:srgbClr val="494949"/>
                </a:solidFill>
                <a:effectLst/>
                <a:latin typeface="+mj-lt"/>
              </a:rPr>
              <a:t>very specific timeline</a:t>
            </a:r>
            <a:r>
              <a:rPr lang="en-GB" b="0" i="0" dirty="0">
                <a:solidFill>
                  <a:srgbClr val="494949"/>
                </a:solidFill>
                <a:effectLst/>
                <a:latin typeface="+mj-lt"/>
              </a:rPr>
              <a:t> and doesn’t take into account what happened before or after that timeline. </a:t>
            </a:r>
          </a:p>
          <a:p>
            <a:pPr algn="l" fontAlgn="base"/>
            <a:r>
              <a:rPr lang="en-GB" b="1" i="0" dirty="0">
                <a:solidFill>
                  <a:srgbClr val="494949"/>
                </a:solidFill>
                <a:effectLst/>
                <a:latin typeface="+mj-lt"/>
              </a:rPr>
              <a:t>Reliability</a:t>
            </a:r>
            <a:r>
              <a:rPr lang="en-GB" b="0" i="0" dirty="0">
                <a:solidFill>
                  <a:srgbClr val="494949"/>
                </a:solidFill>
                <a:effectLst/>
                <a:latin typeface="+mj-lt"/>
              </a:rPr>
              <a:t> – subjective</a:t>
            </a:r>
          </a:p>
          <a:p>
            <a:pPr algn="l" fontAlgn="base"/>
            <a:r>
              <a:rPr lang="en-GB" dirty="0">
                <a:solidFill>
                  <a:srgbClr val="494949"/>
                </a:solidFill>
                <a:latin typeface="+mj-lt"/>
              </a:rPr>
              <a:t>Cannot usually be generalised</a:t>
            </a:r>
            <a:endParaRPr lang="en-GB" b="0" i="0" dirty="0">
              <a:solidFill>
                <a:srgbClr val="494949"/>
              </a:solidFill>
              <a:effectLst/>
              <a:latin typeface="+mj-lt"/>
            </a:endParaRPr>
          </a:p>
          <a:p>
            <a:endParaRPr lang="en-GB" dirty="0"/>
          </a:p>
        </p:txBody>
      </p:sp>
      <p:pic>
        <p:nvPicPr>
          <p:cNvPr id="6" name="Graphic 5" descr="Research with solid fill">
            <a:extLst>
              <a:ext uri="{FF2B5EF4-FFF2-40B4-BE49-F238E27FC236}">
                <a16:creationId xmlns:a16="http://schemas.microsoft.com/office/drawing/2014/main" id="{894E44A1-FAB1-1DA4-060A-8E2BEBD5A4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83660" y="372374"/>
            <a:ext cx="914400" cy="914400"/>
          </a:xfrm>
          <a:prstGeom prst="rect">
            <a:avLst/>
          </a:prstGeom>
        </p:spPr>
      </p:pic>
    </p:spTree>
    <p:extLst>
      <p:ext uri="{BB962C8B-B14F-4D97-AF65-F5344CB8AC3E}">
        <p14:creationId xmlns:p14="http://schemas.microsoft.com/office/powerpoint/2010/main" val="4205994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additive="base">
                                        <p:cTn id="2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 calcmode="lin" valueType="num">
                                      <p:cBhvr additive="base">
                                        <p:cTn id="2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EF6C4-39AA-137D-C824-E206901A3DD8}"/>
              </a:ext>
            </a:extLst>
          </p:cNvPr>
          <p:cNvSpPr>
            <a:spLocks noGrp="1"/>
          </p:cNvSpPr>
          <p:nvPr>
            <p:ph type="title"/>
          </p:nvPr>
        </p:nvSpPr>
        <p:spPr>
          <a:xfrm>
            <a:off x="764875" y="1371601"/>
            <a:ext cx="10512725" cy="1187570"/>
          </a:xfrm>
        </p:spPr>
        <p:txBody>
          <a:bodyPr>
            <a:normAutofit fontScale="90000"/>
          </a:bodyPr>
          <a:lstStyle/>
          <a:p>
            <a:r>
              <a:rPr lang="en-GB" b="1" i="0" dirty="0">
                <a:effectLst/>
              </a:rPr>
              <a:t>Method #2: Narrative Analysis</a:t>
            </a:r>
            <a:br>
              <a:rPr lang="en-GB" b="0" i="0" dirty="0">
                <a:solidFill>
                  <a:srgbClr val="494949"/>
                </a:solidFill>
                <a:effectLst/>
                <a:latin typeface="Montserrat" panose="00000500000000000000" pitchFamily="2" charset="0"/>
              </a:rPr>
            </a:br>
            <a:endParaRPr lang="en-GB" dirty="0"/>
          </a:p>
        </p:txBody>
      </p:sp>
      <p:sp>
        <p:nvSpPr>
          <p:cNvPr id="3" name="Content Placeholder 2">
            <a:extLst>
              <a:ext uri="{FF2B5EF4-FFF2-40B4-BE49-F238E27FC236}">
                <a16:creationId xmlns:a16="http://schemas.microsoft.com/office/drawing/2014/main" id="{AA464D60-ED95-F78C-E255-0073809B480B}"/>
              </a:ext>
            </a:extLst>
          </p:cNvPr>
          <p:cNvSpPr>
            <a:spLocks noGrp="1"/>
          </p:cNvSpPr>
          <p:nvPr>
            <p:ph idx="1"/>
          </p:nvPr>
        </p:nvSpPr>
        <p:spPr>
          <a:xfrm>
            <a:off x="764875" y="2559171"/>
            <a:ext cx="10512724" cy="3382658"/>
          </a:xfrm>
        </p:spPr>
        <p:txBody>
          <a:bodyPr>
            <a:normAutofit/>
          </a:bodyPr>
          <a:lstStyle/>
          <a:p>
            <a:pPr algn="l" fontAlgn="base"/>
            <a:r>
              <a:rPr lang="en-GB" dirty="0">
                <a:solidFill>
                  <a:srgbClr val="494949"/>
                </a:solidFill>
                <a:latin typeface="+mj-lt"/>
              </a:rPr>
              <a:t>Focused on interpreting individual human experiences and motivations</a:t>
            </a:r>
          </a:p>
          <a:p>
            <a:pPr algn="l" fontAlgn="base"/>
            <a:r>
              <a:rPr lang="en-GB" dirty="0">
                <a:solidFill>
                  <a:srgbClr val="494949"/>
                </a:solidFill>
                <a:latin typeface="+mj-lt"/>
              </a:rPr>
              <a:t>A</a:t>
            </a:r>
            <a:r>
              <a:rPr lang="en-GB" b="0" i="0" dirty="0">
                <a:solidFill>
                  <a:srgbClr val="494949"/>
                </a:solidFill>
                <a:effectLst/>
                <a:latin typeface="+mj-lt"/>
              </a:rPr>
              <a:t>bout listening to people </a:t>
            </a:r>
            <a:r>
              <a:rPr lang="en-GB" b="1" i="0" dirty="0">
                <a:solidFill>
                  <a:srgbClr val="494949"/>
                </a:solidFill>
                <a:effectLst/>
                <a:latin typeface="+mj-lt"/>
              </a:rPr>
              <a:t>telling</a:t>
            </a:r>
            <a:r>
              <a:rPr lang="en-GB" b="0" i="0" dirty="0">
                <a:solidFill>
                  <a:srgbClr val="494949"/>
                </a:solidFill>
                <a:effectLst/>
                <a:latin typeface="+mj-lt"/>
              </a:rPr>
              <a:t> </a:t>
            </a:r>
            <a:r>
              <a:rPr lang="en-GB" b="1" i="0" dirty="0">
                <a:solidFill>
                  <a:srgbClr val="494949"/>
                </a:solidFill>
                <a:effectLst/>
                <a:latin typeface="+mj-lt"/>
              </a:rPr>
              <a:t>stories </a:t>
            </a:r>
            <a:r>
              <a:rPr lang="en-GB" i="0" dirty="0">
                <a:solidFill>
                  <a:srgbClr val="494949"/>
                </a:solidFill>
                <a:effectLst/>
                <a:latin typeface="+mj-lt"/>
              </a:rPr>
              <a:t>(narratives) </a:t>
            </a:r>
            <a:r>
              <a:rPr lang="en-GB" b="0" i="0" dirty="0">
                <a:solidFill>
                  <a:srgbClr val="494949"/>
                </a:solidFill>
                <a:effectLst/>
                <a:latin typeface="+mj-lt"/>
              </a:rPr>
              <a:t>and analysing what that </a:t>
            </a:r>
            <a:r>
              <a:rPr lang="en-GB" b="1" i="0" dirty="0">
                <a:solidFill>
                  <a:srgbClr val="494949"/>
                </a:solidFill>
                <a:effectLst/>
                <a:latin typeface="+mj-lt"/>
              </a:rPr>
              <a:t>means</a:t>
            </a:r>
            <a:r>
              <a:rPr lang="en-GB" b="0" i="0" dirty="0">
                <a:solidFill>
                  <a:srgbClr val="494949"/>
                </a:solidFill>
                <a:effectLst/>
                <a:latin typeface="+mj-lt"/>
              </a:rPr>
              <a:t>. </a:t>
            </a:r>
          </a:p>
          <a:p>
            <a:pPr algn="l" fontAlgn="base"/>
            <a:r>
              <a:rPr lang="en-GB" b="0" i="0" dirty="0">
                <a:solidFill>
                  <a:srgbClr val="494949"/>
                </a:solidFill>
                <a:effectLst/>
                <a:latin typeface="+mj-lt"/>
              </a:rPr>
              <a:t>Gain insights into the ways that people deal with and make sense of reality by analysing their stories and the ways that they tell them.</a:t>
            </a:r>
          </a:p>
          <a:p>
            <a:endParaRPr lang="en-GB" dirty="0"/>
          </a:p>
        </p:txBody>
      </p:sp>
      <p:pic>
        <p:nvPicPr>
          <p:cNvPr id="5" name="Graphic 4" descr="Storytelling outline">
            <a:extLst>
              <a:ext uri="{FF2B5EF4-FFF2-40B4-BE49-F238E27FC236}">
                <a16:creationId xmlns:a16="http://schemas.microsoft.com/office/drawing/2014/main" id="{E2431490-AC99-5067-D97E-B4A78F14E3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4687" y="199845"/>
            <a:ext cx="914400" cy="914400"/>
          </a:xfrm>
          <a:prstGeom prst="rect">
            <a:avLst/>
          </a:prstGeom>
        </p:spPr>
      </p:pic>
    </p:spTree>
    <p:extLst>
      <p:ext uri="{BB962C8B-B14F-4D97-AF65-F5344CB8AC3E}">
        <p14:creationId xmlns:p14="http://schemas.microsoft.com/office/powerpoint/2010/main" val="97878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DCACC-89B2-8DE2-8AB4-4E01C3E62EB2}"/>
              </a:ext>
            </a:extLst>
          </p:cNvPr>
          <p:cNvSpPr>
            <a:spLocks noGrp="1"/>
          </p:cNvSpPr>
          <p:nvPr>
            <p:ph type="title"/>
          </p:nvPr>
        </p:nvSpPr>
        <p:spPr/>
        <p:txBody>
          <a:bodyPr/>
          <a:lstStyle/>
          <a:p>
            <a:r>
              <a:rPr lang="en-GB" dirty="0"/>
              <a:t>Two approaches</a:t>
            </a:r>
          </a:p>
        </p:txBody>
      </p:sp>
      <p:sp>
        <p:nvSpPr>
          <p:cNvPr id="4" name="Rectangle: Rounded Corners 3">
            <a:extLst>
              <a:ext uri="{FF2B5EF4-FFF2-40B4-BE49-F238E27FC236}">
                <a16:creationId xmlns:a16="http://schemas.microsoft.com/office/drawing/2014/main" id="{487F622A-EE44-758E-1DAE-414EF359B5D0}"/>
              </a:ext>
            </a:extLst>
          </p:cNvPr>
          <p:cNvSpPr/>
          <p:nvPr/>
        </p:nvSpPr>
        <p:spPr>
          <a:xfrm>
            <a:off x="6458307" y="2651185"/>
            <a:ext cx="4117677" cy="2035833"/>
          </a:xfrm>
          <a:prstGeom prst="roundRect">
            <a:avLst/>
          </a:prstGeom>
          <a:solidFill>
            <a:schemeClr val="accent6">
              <a:lumMod val="75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Deductive approach – testing data against an existing theory</a:t>
            </a:r>
          </a:p>
          <a:p>
            <a:r>
              <a:rPr lang="en-GB" sz="2000" dirty="0"/>
              <a:t>(</a:t>
            </a:r>
            <a:r>
              <a:rPr lang="en-GB" sz="2000" b="0" i="0" dirty="0">
                <a:solidFill>
                  <a:schemeClr val="bg1"/>
                </a:solidFill>
                <a:effectLst/>
                <a:latin typeface="+mj-lt"/>
              </a:rPr>
              <a:t>looking for evidence in the data to support or refute them)</a:t>
            </a:r>
            <a:endParaRPr lang="en-GB" sz="2000" dirty="0">
              <a:solidFill>
                <a:schemeClr val="bg1"/>
              </a:solidFill>
              <a:latin typeface="+mj-lt"/>
            </a:endParaRPr>
          </a:p>
        </p:txBody>
      </p:sp>
      <p:sp>
        <p:nvSpPr>
          <p:cNvPr id="5" name="Rectangle: Rounded Corners 4">
            <a:extLst>
              <a:ext uri="{FF2B5EF4-FFF2-40B4-BE49-F238E27FC236}">
                <a16:creationId xmlns:a16="http://schemas.microsoft.com/office/drawing/2014/main" id="{0753FF25-7731-1EC5-D7E4-53A55B1008BA}"/>
              </a:ext>
            </a:extLst>
          </p:cNvPr>
          <p:cNvSpPr/>
          <p:nvPr/>
        </p:nvSpPr>
        <p:spPr>
          <a:xfrm>
            <a:off x="1322717" y="2651185"/>
            <a:ext cx="4244196" cy="2035833"/>
          </a:xfrm>
          <a:prstGeom prst="roundRect">
            <a:avLst/>
          </a:prstGeom>
          <a:solidFill>
            <a:schemeClr val="accent4">
              <a:lumMod val="60000"/>
              <a:lumOff val="40000"/>
            </a:schemeClr>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Inductive approach – text speaks for itself </a:t>
            </a:r>
          </a:p>
          <a:p>
            <a:r>
              <a:rPr lang="en-GB" sz="2000" dirty="0">
                <a:latin typeface="+mj-lt"/>
              </a:rPr>
              <a:t>(</a:t>
            </a:r>
            <a:r>
              <a:rPr lang="en-GB" sz="2000" b="0" i="0" dirty="0">
                <a:solidFill>
                  <a:schemeClr val="bg1"/>
                </a:solidFill>
                <a:effectLst/>
                <a:latin typeface="+mj-lt"/>
              </a:rPr>
              <a:t>without the influence of preconceived notions)</a:t>
            </a:r>
            <a:endParaRPr lang="en-GB" sz="2000" dirty="0">
              <a:solidFill>
                <a:schemeClr val="bg1"/>
              </a:solidFill>
              <a:latin typeface="+mj-lt"/>
            </a:endParaRPr>
          </a:p>
        </p:txBody>
      </p:sp>
      <p:pic>
        <p:nvPicPr>
          <p:cNvPr id="6" name="Graphic 5" descr="Storytelling outline">
            <a:extLst>
              <a:ext uri="{FF2B5EF4-FFF2-40B4-BE49-F238E27FC236}">
                <a16:creationId xmlns:a16="http://schemas.microsoft.com/office/drawing/2014/main" id="{369CBEC9-3A34-2688-9528-0DFAD83E4A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4687" y="199845"/>
            <a:ext cx="914400" cy="914400"/>
          </a:xfrm>
          <a:prstGeom prst="rect">
            <a:avLst/>
          </a:prstGeom>
        </p:spPr>
      </p:pic>
    </p:spTree>
    <p:extLst>
      <p:ext uri="{BB962C8B-B14F-4D97-AF65-F5344CB8AC3E}">
        <p14:creationId xmlns:p14="http://schemas.microsoft.com/office/powerpoint/2010/main" val="2981697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5393B-D1DD-6CBC-6D42-EF528477A501}"/>
              </a:ext>
            </a:extLst>
          </p:cNvPr>
          <p:cNvSpPr>
            <a:spLocks noGrp="1"/>
          </p:cNvSpPr>
          <p:nvPr>
            <p:ph type="title"/>
          </p:nvPr>
        </p:nvSpPr>
        <p:spPr>
          <a:xfrm>
            <a:off x="678611" y="1371601"/>
            <a:ext cx="10598989" cy="1187570"/>
          </a:xfrm>
        </p:spPr>
        <p:txBody>
          <a:bodyPr/>
          <a:lstStyle/>
          <a:p>
            <a:r>
              <a:rPr lang="en-GB" dirty="0"/>
              <a:t>Examples</a:t>
            </a:r>
          </a:p>
        </p:txBody>
      </p:sp>
      <p:sp>
        <p:nvSpPr>
          <p:cNvPr id="3" name="Content Placeholder 2">
            <a:extLst>
              <a:ext uri="{FF2B5EF4-FFF2-40B4-BE49-F238E27FC236}">
                <a16:creationId xmlns:a16="http://schemas.microsoft.com/office/drawing/2014/main" id="{F7B6354D-DAC9-5FF8-1F40-6E897FDAB2BE}"/>
              </a:ext>
            </a:extLst>
          </p:cNvPr>
          <p:cNvSpPr>
            <a:spLocks noGrp="1"/>
          </p:cNvSpPr>
          <p:nvPr>
            <p:ph idx="1"/>
          </p:nvPr>
        </p:nvSpPr>
        <p:spPr>
          <a:xfrm>
            <a:off x="678611" y="2559171"/>
            <a:ext cx="11082067" cy="3979652"/>
          </a:xfrm>
        </p:spPr>
        <p:txBody>
          <a:bodyPr>
            <a:normAutofit fontScale="92500" lnSpcReduction="20000"/>
          </a:bodyPr>
          <a:lstStyle/>
          <a:p>
            <a:pPr marL="0" indent="0" algn="l" fontAlgn="base">
              <a:buNone/>
            </a:pPr>
            <a:r>
              <a:rPr lang="en-GB" dirty="0">
                <a:solidFill>
                  <a:srgbClr val="494949"/>
                </a:solidFill>
                <a:latin typeface="+mj-lt"/>
              </a:rPr>
              <a:t>E</a:t>
            </a:r>
            <a:r>
              <a:rPr lang="en-GB" b="0" i="0" dirty="0">
                <a:solidFill>
                  <a:srgbClr val="494949"/>
                </a:solidFill>
                <a:effectLst/>
                <a:latin typeface="+mj-lt"/>
              </a:rPr>
              <a:t>xploring whether </a:t>
            </a:r>
            <a:r>
              <a:rPr lang="en-GB" b="1" i="0" dirty="0">
                <a:solidFill>
                  <a:srgbClr val="494949"/>
                </a:solidFill>
                <a:effectLst/>
                <a:latin typeface="+mj-lt"/>
              </a:rPr>
              <a:t>how </a:t>
            </a:r>
            <a:r>
              <a:rPr lang="en-GB" b="0" i="0" dirty="0">
                <a:solidFill>
                  <a:srgbClr val="494949"/>
                </a:solidFill>
                <a:effectLst/>
                <a:latin typeface="+mj-lt"/>
              </a:rPr>
              <a:t>something is being said is important. </a:t>
            </a:r>
          </a:p>
          <a:p>
            <a:pPr marL="0" indent="0" algn="l" fontAlgn="base">
              <a:buNone/>
            </a:pPr>
            <a:endParaRPr lang="en-GB" b="0" i="0" dirty="0">
              <a:solidFill>
                <a:srgbClr val="494949"/>
              </a:solidFill>
              <a:effectLst/>
              <a:latin typeface="+mj-lt"/>
            </a:endParaRPr>
          </a:p>
          <a:p>
            <a:pPr marL="0" indent="0" algn="l" fontAlgn="base">
              <a:buNone/>
            </a:pPr>
            <a:r>
              <a:rPr lang="en-GB" dirty="0">
                <a:solidFill>
                  <a:srgbClr val="494949"/>
                </a:solidFill>
                <a:latin typeface="+mj-lt"/>
              </a:rPr>
              <a:t>e</a:t>
            </a:r>
            <a:r>
              <a:rPr lang="en-GB" b="0" i="0" dirty="0">
                <a:solidFill>
                  <a:srgbClr val="494949"/>
                </a:solidFill>
                <a:effectLst/>
                <a:latin typeface="+mj-lt"/>
              </a:rPr>
              <a:t>.g. </a:t>
            </a:r>
          </a:p>
          <a:p>
            <a:pPr fontAlgn="base"/>
            <a:r>
              <a:rPr lang="en-GB" b="0" i="0" dirty="0">
                <a:solidFill>
                  <a:srgbClr val="494949"/>
                </a:solidFill>
                <a:effectLst/>
                <a:latin typeface="+mj-lt"/>
              </a:rPr>
              <a:t>the narrative of a prisoner trying to justify their crime could provide insight into their </a:t>
            </a:r>
            <a:r>
              <a:rPr lang="en-GB" b="1" i="0" dirty="0">
                <a:solidFill>
                  <a:srgbClr val="494949"/>
                </a:solidFill>
                <a:effectLst/>
                <a:latin typeface="+mj-lt"/>
              </a:rPr>
              <a:t>view of the world</a:t>
            </a:r>
            <a:r>
              <a:rPr lang="en-GB" b="0" i="0" dirty="0">
                <a:solidFill>
                  <a:srgbClr val="494949"/>
                </a:solidFill>
                <a:effectLst/>
                <a:latin typeface="+mj-lt"/>
              </a:rPr>
              <a:t> and the justice system. </a:t>
            </a:r>
          </a:p>
          <a:p>
            <a:pPr fontAlgn="base"/>
            <a:r>
              <a:rPr lang="en-GB" b="0" i="0" dirty="0">
                <a:solidFill>
                  <a:srgbClr val="494949"/>
                </a:solidFill>
                <a:effectLst/>
                <a:latin typeface="+mj-lt"/>
              </a:rPr>
              <a:t>analysing the ways entrepreneurs talk about the struggles in their careers could provide </a:t>
            </a:r>
            <a:r>
              <a:rPr lang="en-GB" i="0" dirty="0">
                <a:solidFill>
                  <a:srgbClr val="494949"/>
                </a:solidFill>
                <a:effectLst/>
                <a:latin typeface="+mj-lt"/>
              </a:rPr>
              <a:t>powerful insights </a:t>
            </a:r>
            <a:r>
              <a:rPr lang="en-GB" b="0" i="0" dirty="0">
                <a:solidFill>
                  <a:srgbClr val="494949"/>
                </a:solidFill>
                <a:effectLst/>
                <a:latin typeface="+mj-lt"/>
              </a:rPr>
              <a:t>into their </a:t>
            </a:r>
            <a:r>
              <a:rPr lang="en-GB" b="1" i="0" dirty="0">
                <a:solidFill>
                  <a:srgbClr val="494949"/>
                </a:solidFill>
                <a:effectLst/>
                <a:latin typeface="+mj-lt"/>
              </a:rPr>
              <a:t>mindsets and perspectives</a:t>
            </a:r>
            <a:r>
              <a:rPr lang="en-GB" b="0" i="0" dirty="0">
                <a:solidFill>
                  <a:srgbClr val="494949"/>
                </a:solidFill>
                <a:effectLst/>
                <a:latin typeface="+mj-lt"/>
              </a:rPr>
              <a:t>. </a:t>
            </a:r>
          </a:p>
          <a:p>
            <a:pPr marL="0" indent="0" algn="l" fontAlgn="base">
              <a:buNone/>
            </a:pPr>
            <a:endParaRPr lang="en-GB" dirty="0">
              <a:solidFill>
                <a:srgbClr val="494949"/>
              </a:solidFill>
              <a:latin typeface="+mj-lt"/>
            </a:endParaRPr>
          </a:p>
          <a:p>
            <a:pPr marL="0" indent="0" algn="l" fontAlgn="base">
              <a:buNone/>
            </a:pPr>
            <a:r>
              <a:rPr lang="en-GB" b="0" i="0" dirty="0">
                <a:solidFill>
                  <a:srgbClr val="494949"/>
                </a:solidFill>
                <a:effectLst/>
                <a:latin typeface="+mj-lt"/>
              </a:rPr>
              <a:t>It is about paying attention to the stories that people tell – and more importantly, the </a:t>
            </a:r>
            <a:r>
              <a:rPr lang="en-GB" b="1" i="0" dirty="0">
                <a:solidFill>
                  <a:srgbClr val="494949"/>
                </a:solidFill>
                <a:effectLst/>
                <a:latin typeface="+mj-lt"/>
              </a:rPr>
              <a:t>way</a:t>
            </a:r>
            <a:r>
              <a:rPr lang="en-GB" b="0" i="0" dirty="0">
                <a:solidFill>
                  <a:srgbClr val="494949"/>
                </a:solidFill>
                <a:effectLst/>
                <a:latin typeface="+mj-lt"/>
              </a:rPr>
              <a:t> that they tell them.</a:t>
            </a:r>
          </a:p>
          <a:p>
            <a:endParaRPr lang="en-GB" dirty="0"/>
          </a:p>
        </p:txBody>
      </p:sp>
      <p:pic>
        <p:nvPicPr>
          <p:cNvPr id="4" name="Graphic 3" descr="Storytelling outline">
            <a:extLst>
              <a:ext uri="{FF2B5EF4-FFF2-40B4-BE49-F238E27FC236}">
                <a16:creationId xmlns:a16="http://schemas.microsoft.com/office/drawing/2014/main" id="{9DD9F503-2544-F3F0-03DB-DAF67F7584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4687" y="199845"/>
            <a:ext cx="914400" cy="914400"/>
          </a:xfrm>
          <a:prstGeom prst="rect">
            <a:avLst/>
          </a:prstGeom>
        </p:spPr>
      </p:pic>
    </p:spTree>
    <p:extLst>
      <p:ext uri="{BB962C8B-B14F-4D97-AF65-F5344CB8AC3E}">
        <p14:creationId xmlns:p14="http://schemas.microsoft.com/office/powerpoint/2010/main" val="1037592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873E6-D75F-A72C-C91B-8480474CBB92}"/>
              </a:ext>
            </a:extLst>
          </p:cNvPr>
          <p:cNvSpPr>
            <a:spLocks noGrp="1"/>
          </p:cNvSpPr>
          <p:nvPr>
            <p:ph type="title"/>
          </p:nvPr>
        </p:nvSpPr>
        <p:spPr>
          <a:xfrm>
            <a:off x="488830" y="1371600"/>
            <a:ext cx="4369333" cy="1314443"/>
          </a:xfrm>
        </p:spPr>
        <p:txBody>
          <a:bodyPr>
            <a:normAutofit/>
          </a:bodyPr>
          <a:lstStyle/>
          <a:p>
            <a:pPr>
              <a:lnSpc>
                <a:spcPct val="90000"/>
              </a:lnSpc>
            </a:pPr>
            <a:r>
              <a:rPr lang="en-GB" sz="3100" dirty="0"/>
              <a:t>When is this method most helpful?</a:t>
            </a:r>
          </a:p>
        </p:txBody>
      </p:sp>
      <p:sp>
        <p:nvSpPr>
          <p:cNvPr id="11" name="Content Placeholder 8">
            <a:extLst>
              <a:ext uri="{FF2B5EF4-FFF2-40B4-BE49-F238E27FC236}">
                <a16:creationId xmlns:a16="http://schemas.microsoft.com/office/drawing/2014/main" id="{2A20E761-5F0E-4D79-87B4-BA9918FB4760}"/>
              </a:ext>
            </a:extLst>
          </p:cNvPr>
          <p:cNvSpPr>
            <a:spLocks noGrp="1"/>
          </p:cNvSpPr>
          <p:nvPr>
            <p:ph idx="1"/>
          </p:nvPr>
        </p:nvSpPr>
        <p:spPr>
          <a:xfrm>
            <a:off x="488830" y="2853369"/>
            <a:ext cx="4963064" cy="3088460"/>
          </a:xfrm>
        </p:spPr>
        <p:txBody>
          <a:bodyPr>
            <a:normAutofit fontScale="77500" lnSpcReduction="20000"/>
          </a:bodyPr>
          <a:lstStyle/>
          <a:p>
            <a:pPr marL="0" indent="0">
              <a:buNone/>
            </a:pPr>
            <a:r>
              <a:rPr lang="en-US" dirty="0"/>
              <a:t>When you want to understand topics that focus on:</a:t>
            </a:r>
          </a:p>
          <a:p>
            <a:r>
              <a:rPr lang="en-US" dirty="0"/>
              <a:t>social</a:t>
            </a:r>
          </a:p>
          <a:p>
            <a:r>
              <a:rPr lang="en-US" dirty="0"/>
              <a:t>personal</a:t>
            </a:r>
          </a:p>
          <a:p>
            <a:r>
              <a:rPr lang="en-US" dirty="0"/>
              <a:t>cultural or</a:t>
            </a:r>
          </a:p>
          <a:p>
            <a:r>
              <a:rPr lang="en-US" dirty="0"/>
              <a:t>ideological </a:t>
            </a:r>
          </a:p>
          <a:p>
            <a:pPr marL="0" indent="0">
              <a:buNone/>
            </a:pPr>
            <a:r>
              <a:rPr lang="en-US" dirty="0"/>
              <a:t>events or phenomena and how they are understood at an individual level.</a:t>
            </a:r>
          </a:p>
          <a:p>
            <a:pPr marL="0" indent="0">
              <a:buNone/>
            </a:pPr>
            <a:r>
              <a:rPr lang="en-US" dirty="0"/>
              <a:t>e.g. investigating the stories of people within the same situation.</a:t>
            </a:r>
          </a:p>
        </p:txBody>
      </p:sp>
      <p:pic>
        <p:nvPicPr>
          <p:cNvPr id="7" name="Picture 6" descr="Question mark on green pastel background">
            <a:extLst>
              <a:ext uri="{FF2B5EF4-FFF2-40B4-BE49-F238E27FC236}">
                <a16:creationId xmlns:a16="http://schemas.microsoft.com/office/drawing/2014/main" id="{9D4A04DF-42B4-0385-602E-988E1998A389}"/>
              </a:ext>
            </a:extLst>
          </p:cNvPr>
          <p:cNvPicPr>
            <a:picLocks noChangeAspect="1"/>
          </p:cNvPicPr>
          <p:nvPr/>
        </p:nvPicPr>
        <p:blipFill rotWithShape="1">
          <a:blip r:embed="rId2"/>
          <a:srcRect l="28778"/>
          <a:stretch/>
        </p:blipFill>
        <p:spPr>
          <a:xfrm>
            <a:off x="5679453" y="10"/>
            <a:ext cx="6512547" cy="6857990"/>
          </a:xfrm>
          <a:prstGeom prst="rect">
            <a:avLst/>
          </a:prstGeom>
          <a:noFill/>
        </p:spPr>
      </p:pic>
      <p:sp>
        <p:nvSpPr>
          <p:cNvPr id="17" name="Slide Number Placeholder 5">
            <a:extLst>
              <a:ext uri="{FF2B5EF4-FFF2-40B4-BE49-F238E27FC236}">
                <a16:creationId xmlns:a16="http://schemas.microsoft.com/office/drawing/2014/main" id="{86091187-3CD7-4891-BB4A-9A3F2309F149}"/>
              </a:ext>
            </a:extLst>
          </p:cNvPr>
          <p:cNvSpPr>
            <a:spLocks noGrp="1"/>
          </p:cNvSpPr>
          <p:nvPr>
            <p:ph type="sldNum" sz="quarter" idx="12"/>
          </p:nvPr>
        </p:nvSpPr>
        <p:spPr>
          <a:xfrm>
            <a:off x="10807995" y="6356350"/>
            <a:ext cx="723014" cy="365125"/>
          </a:xfrm>
        </p:spPr>
        <p:txBody>
          <a:bodyPr/>
          <a:lstStyle/>
          <a:p>
            <a:pPr>
              <a:spcAft>
                <a:spcPts val="600"/>
              </a:spcAft>
            </a:pPr>
            <a:fld id="{2B6A0707-BFCA-4BDD-8B25-E2A14A0F80A6}" type="slidenum">
              <a:rPr lang="en-US" smtClean="0">
                <a:solidFill>
                  <a:srgbClr val="FFFFFF"/>
                </a:solidFill>
                <a:effectLst>
                  <a:outerShdw blurRad="38100" dist="38100" dir="2700000" algn="tl">
                    <a:srgbClr val="000000">
                      <a:alpha val="43137"/>
                    </a:srgbClr>
                  </a:outerShdw>
                </a:effectLst>
              </a:rPr>
              <a:pPr>
                <a:spcAft>
                  <a:spcPts val="600"/>
                </a:spcAft>
              </a:pPr>
              <a:t>14</a:t>
            </a:fld>
            <a:endParaRPr lang="en-US">
              <a:solidFill>
                <a:srgbClr val="FFFFFF"/>
              </a:solidFill>
              <a:effectLst>
                <a:outerShdw blurRad="38100" dist="38100" dir="2700000" algn="tl">
                  <a:srgbClr val="000000">
                    <a:alpha val="43137"/>
                  </a:srgbClr>
                </a:outerShdw>
              </a:effectLst>
            </a:endParaRPr>
          </a:p>
        </p:txBody>
      </p:sp>
      <p:pic>
        <p:nvPicPr>
          <p:cNvPr id="6" name="Graphic 5" descr="Storytelling outline">
            <a:extLst>
              <a:ext uri="{FF2B5EF4-FFF2-40B4-BE49-F238E27FC236}">
                <a16:creationId xmlns:a16="http://schemas.microsoft.com/office/drawing/2014/main" id="{D8B698FD-2108-911A-9876-27F9F9A96E3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2336" y="119332"/>
            <a:ext cx="692988" cy="692988"/>
          </a:xfrm>
          <a:prstGeom prst="rect">
            <a:avLst/>
          </a:prstGeom>
        </p:spPr>
      </p:pic>
    </p:spTree>
    <p:extLst>
      <p:ext uri="{BB962C8B-B14F-4D97-AF65-F5344CB8AC3E}">
        <p14:creationId xmlns:p14="http://schemas.microsoft.com/office/powerpoint/2010/main" val="563536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2EA8BC-CEA2-4738-7015-68C0B6FE578F}"/>
              </a:ext>
            </a:extLst>
          </p:cNvPr>
          <p:cNvSpPr>
            <a:spLocks noGrp="1"/>
          </p:cNvSpPr>
          <p:nvPr>
            <p:ph type="title"/>
          </p:nvPr>
        </p:nvSpPr>
        <p:spPr/>
        <p:txBody>
          <a:bodyPr/>
          <a:lstStyle/>
          <a:p>
            <a:r>
              <a:rPr lang="en-GB" dirty="0"/>
              <a:t>Strengths                       Limitations</a:t>
            </a:r>
          </a:p>
        </p:txBody>
      </p:sp>
      <p:sp>
        <p:nvSpPr>
          <p:cNvPr id="3" name="Content Placeholder 2">
            <a:extLst>
              <a:ext uri="{FF2B5EF4-FFF2-40B4-BE49-F238E27FC236}">
                <a16:creationId xmlns:a16="http://schemas.microsoft.com/office/drawing/2014/main" id="{A7CC08EC-EC52-E542-B353-57E271F3517F}"/>
              </a:ext>
            </a:extLst>
          </p:cNvPr>
          <p:cNvSpPr>
            <a:spLocks noGrp="1"/>
          </p:cNvSpPr>
          <p:nvPr>
            <p:ph sz="half" idx="1"/>
          </p:nvPr>
        </p:nvSpPr>
        <p:spPr/>
        <p:txBody>
          <a:bodyPr>
            <a:normAutofit fontScale="92500" lnSpcReduction="20000"/>
          </a:bodyPr>
          <a:lstStyle/>
          <a:p>
            <a:r>
              <a:rPr lang="en-GB" dirty="0"/>
              <a:t>Flexible - can be used on primary and secondary data</a:t>
            </a:r>
          </a:p>
          <a:p>
            <a:r>
              <a:rPr lang="en-GB" dirty="0"/>
              <a:t>Generates a rich insight of the participant’s experience – reveals details that might be missed in other methods</a:t>
            </a:r>
          </a:p>
          <a:p>
            <a:r>
              <a:rPr lang="en-GB" dirty="0"/>
              <a:t>Can be used in a range of topics</a:t>
            </a:r>
          </a:p>
          <a:p>
            <a:endParaRPr lang="en-GB" dirty="0"/>
          </a:p>
        </p:txBody>
      </p:sp>
      <p:sp>
        <p:nvSpPr>
          <p:cNvPr id="5" name="Content Placeholder 4">
            <a:extLst>
              <a:ext uri="{FF2B5EF4-FFF2-40B4-BE49-F238E27FC236}">
                <a16:creationId xmlns:a16="http://schemas.microsoft.com/office/drawing/2014/main" id="{52D9F76B-8342-12C1-48CA-EEFEC22EF109}"/>
              </a:ext>
            </a:extLst>
          </p:cNvPr>
          <p:cNvSpPr>
            <a:spLocks noGrp="1"/>
          </p:cNvSpPr>
          <p:nvPr>
            <p:ph sz="half" idx="2"/>
          </p:nvPr>
        </p:nvSpPr>
        <p:spPr/>
        <p:txBody>
          <a:bodyPr>
            <a:normAutofit fontScale="92500" lnSpcReduction="20000"/>
          </a:bodyPr>
          <a:lstStyle/>
          <a:p>
            <a:pPr algn="l" fontAlgn="base"/>
            <a:r>
              <a:rPr lang="en-GB" b="1" i="0" dirty="0">
                <a:solidFill>
                  <a:srgbClr val="494949"/>
                </a:solidFill>
                <a:effectLst/>
                <a:latin typeface="+mj-lt"/>
              </a:rPr>
              <a:t>Sample sizes are generally quite small</a:t>
            </a:r>
            <a:r>
              <a:rPr lang="en-GB" b="0" i="0" dirty="0">
                <a:solidFill>
                  <a:srgbClr val="494949"/>
                </a:solidFill>
                <a:effectLst/>
                <a:latin typeface="+mj-lt"/>
              </a:rPr>
              <a:t> due to the time-consuming process of capturing narratives = can be quite difficult to </a:t>
            </a:r>
            <a:r>
              <a:rPr lang="en-GB" i="0" dirty="0">
                <a:solidFill>
                  <a:srgbClr val="494949"/>
                </a:solidFill>
                <a:effectLst/>
                <a:latin typeface="+mj-lt"/>
              </a:rPr>
              <a:t>reproduce in </a:t>
            </a:r>
            <a:r>
              <a:rPr lang="en-GB" b="0" i="0" dirty="0">
                <a:solidFill>
                  <a:srgbClr val="494949"/>
                </a:solidFill>
                <a:effectLst/>
                <a:latin typeface="+mj-lt"/>
              </a:rPr>
              <a:t>subsequent research. </a:t>
            </a:r>
          </a:p>
          <a:p>
            <a:pPr algn="l" fontAlgn="base"/>
            <a:r>
              <a:rPr lang="en-GB" b="1" dirty="0">
                <a:latin typeface="+mj-lt"/>
              </a:rPr>
              <a:t>Researcher bias</a:t>
            </a:r>
            <a:r>
              <a:rPr lang="en-GB" b="1" i="0" dirty="0">
                <a:effectLst/>
                <a:latin typeface="+mj-lt"/>
              </a:rPr>
              <a:t> </a:t>
            </a:r>
            <a:r>
              <a:rPr lang="en-GB" b="0" i="0" dirty="0">
                <a:solidFill>
                  <a:srgbClr val="494949"/>
                </a:solidFill>
                <a:effectLst/>
                <a:latin typeface="+mj-lt"/>
              </a:rPr>
              <a:t>can have a strong influence on the results here, so you need to be particularly careful </a:t>
            </a:r>
            <a:r>
              <a:rPr lang="en-GB" i="0" dirty="0">
                <a:solidFill>
                  <a:srgbClr val="494949"/>
                </a:solidFill>
                <a:effectLst/>
                <a:latin typeface="+mj-lt"/>
              </a:rPr>
              <a:t>about the potential </a:t>
            </a:r>
            <a:r>
              <a:rPr lang="en-GB" dirty="0">
                <a:solidFill>
                  <a:srgbClr val="494949"/>
                </a:solidFill>
                <a:latin typeface="+mj-lt"/>
              </a:rPr>
              <a:t>bia</a:t>
            </a:r>
            <a:r>
              <a:rPr lang="en-GB" i="0" dirty="0">
                <a:solidFill>
                  <a:srgbClr val="494949"/>
                </a:solidFill>
                <a:effectLst/>
                <a:latin typeface="+mj-lt"/>
              </a:rPr>
              <a:t>ses you can bring into your analysis when using this method - be careful not to draw broad conclusions. </a:t>
            </a:r>
            <a:endParaRPr lang="en-GB" dirty="0">
              <a:latin typeface="+mj-lt"/>
            </a:endParaRPr>
          </a:p>
        </p:txBody>
      </p:sp>
      <p:pic>
        <p:nvPicPr>
          <p:cNvPr id="7" name="Graphic 6" descr="Storytelling outline">
            <a:extLst>
              <a:ext uri="{FF2B5EF4-FFF2-40B4-BE49-F238E27FC236}">
                <a16:creationId xmlns:a16="http://schemas.microsoft.com/office/drawing/2014/main" id="{D6DBA326-F972-59C3-4FBB-988A6303E3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4687" y="199845"/>
            <a:ext cx="914400" cy="914400"/>
          </a:xfrm>
          <a:prstGeom prst="rect">
            <a:avLst/>
          </a:prstGeom>
        </p:spPr>
      </p:pic>
    </p:spTree>
    <p:extLst>
      <p:ext uri="{BB962C8B-B14F-4D97-AF65-F5344CB8AC3E}">
        <p14:creationId xmlns:p14="http://schemas.microsoft.com/office/powerpoint/2010/main" val="250865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 calcmode="lin" valueType="num">
                                      <p:cBhvr additive="base">
                                        <p:cTn id="2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CE83C-E81F-EBC2-DAA0-CF284836797C}"/>
              </a:ext>
            </a:extLst>
          </p:cNvPr>
          <p:cNvSpPr>
            <a:spLocks noGrp="1"/>
          </p:cNvSpPr>
          <p:nvPr>
            <p:ph type="title"/>
          </p:nvPr>
        </p:nvSpPr>
        <p:spPr/>
        <p:txBody>
          <a:bodyPr>
            <a:normAutofit fontScale="90000"/>
          </a:bodyPr>
          <a:lstStyle/>
          <a:p>
            <a:r>
              <a:rPr lang="en-GB" b="1" i="0" dirty="0">
                <a:effectLst/>
              </a:rPr>
              <a:t>Method #3: Discourse Analysis </a:t>
            </a:r>
            <a:br>
              <a:rPr lang="en-GB" b="0" i="0" dirty="0">
                <a:solidFill>
                  <a:srgbClr val="494949"/>
                </a:solidFill>
                <a:effectLst/>
                <a:latin typeface="Montserrat" panose="00000500000000000000" pitchFamily="2" charset="0"/>
              </a:rPr>
            </a:br>
            <a:endParaRPr lang="en-GB" dirty="0"/>
          </a:p>
        </p:txBody>
      </p:sp>
      <p:sp>
        <p:nvSpPr>
          <p:cNvPr id="3" name="Content Placeholder 2">
            <a:extLst>
              <a:ext uri="{FF2B5EF4-FFF2-40B4-BE49-F238E27FC236}">
                <a16:creationId xmlns:a16="http://schemas.microsoft.com/office/drawing/2014/main" id="{18912DA3-C647-FF2A-B928-BDC984A8A2AE}"/>
              </a:ext>
            </a:extLst>
          </p:cNvPr>
          <p:cNvSpPr>
            <a:spLocks noGrp="1"/>
          </p:cNvSpPr>
          <p:nvPr>
            <p:ph idx="1"/>
          </p:nvPr>
        </p:nvSpPr>
        <p:spPr/>
        <p:txBody>
          <a:bodyPr>
            <a:normAutofit/>
          </a:bodyPr>
          <a:lstStyle/>
          <a:p>
            <a:pPr algn="l" fontAlgn="base"/>
            <a:r>
              <a:rPr lang="en-GB" dirty="0">
                <a:latin typeface="+mj-lt"/>
              </a:rPr>
              <a:t>A</a:t>
            </a:r>
            <a:r>
              <a:rPr lang="en-GB" b="0" i="0" dirty="0">
                <a:effectLst/>
                <a:latin typeface="+mj-lt"/>
              </a:rPr>
              <a:t>bout </a:t>
            </a:r>
            <a:r>
              <a:rPr lang="en-GB" b="1" i="0" dirty="0">
                <a:effectLst/>
                <a:latin typeface="+mj-lt"/>
              </a:rPr>
              <a:t>analysing language</a:t>
            </a:r>
            <a:r>
              <a:rPr lang="en-GB" b="0" i="0" dirty="0">
                <a:effectLst/>
                <a:latin typeface="+mj-lt"/>
              </a:rPr>
              <a:t> within its </a:t>
            </a:r>
            <a:r>
              <a:rPr lang="en-GB" b="1" i="0" dirty="0">
                <a:effectLst/>
                <a:latin typeface="+mj-lt"/>
              </a:rPr>
              <a:t>social</a:t>
            </a:r>
            <a:r>
              <a:rPr lang="en-GB" b="0" i="0" dirty="0">
                <a:effectLst/>
                <a:latin typeface="+mj-lt"/>
              </a:rPr>
              <a:t> context. </a:t>
            </a:r>
          </a:p>
          <a:p>
            <a:pPr algn="l" fontAlgn="base"/>
            <a:r>
              <a:rPr lang="en-GB" dirty="0">
                <a:latin typeface="+mj-lt"/>
              </a:rPr>
              <a:t>i.e. a</a:t>
            </a:r>
            <a:r>
              <a:rPr lang="en-GB" b="0" i="0" dirty="0">
                <a:effectLst/>
                <a:latin typeface="+mj-lt"/>
              </a:rPr>
              <a:t>nalysing language – such as a conversation, a speech, etc – within the </a:t>
            </a:r>
            <a:r>
              <a:rPr lang="en-GB" b="1" i="0" dirty="0">
                <a:effectLst/>
                <a:latin typeface="+mj-lt"/>
              </a:rPr>
              <a:t>culture</a:t>
            </a:r>
            <a:r>
              <a:rPr lang="en-GB" b="0" i="0" dirty="0">
                <a:effectLst/>
                <a:latin typeface="+mj-lt"/>
              </a:rPr>
              <a:t> and </a:t>
            </a:r>
            <a:r>
              <a:rPr lang="en-GB" b="1" i="0" dirty="0">
                <a:effectLst/>
                <a:latin typeface="+mj-lt"/>
              </a:rPr>
              <a:t>society</a:t>
            </a:r>
            <a:r>
              <a:rPr lang="en-GB" b="0" i="0" dirty="0">
                <a:effectLst/>
                <a:latin typeface="+mj-lt"/>
              </a:rPr>
              <a:t> it takes place. </a:t>
            </a:r>
          </a:p>
          <a:p>
            <a:pPr algn="l" fontAlgn="base"/>
            <a:endParaRPr lang="en-GB" dirty="0">
              <a:solidFill>
                <a:srgbClr val="494949"/>
              </a:solidFill>
              <a:latin typeface="+mj-lt"/>
            </a:endParaRPr>
          </a:p>
          <a:p>
            <a:endParaRPr lang="en-GB" dirty="0"/>
          </a:p>
        </p:txBody>
      </p:sp>
      <p:sp>
        <p:nvSpPr>
          <p:cNvPr id="4" name="TextBox 3">
            <a:extLst>
              <a:ext uri="{FF2B5EF4-FFF2-40B4-BE49-F238E27FC236}">
                <a16:creationId xmlns:a16="http://schemas.microsoft.com/office/drawing/2014/main" id="{1CBCB6C7-06F0-11A6-8FD3-23277564458E}"/>
              </a:ext>
            </a:extLst>
          </p:cNvPr>
          <p:cNvSpPr txBox="1"/>
          <p:nvPr/>
        </p:nvSpPr>
        <p:spPr>
          <a:xfrm>
            <a:off x="2478655" y="5117067"/>
            <a:ext cx="6970144" cy="369332"/>
          </a:xfrm>
          <a:prstGeom prst="rect">
            <a:avLst/>
          </a:prstGeom>
          <a:noFill/>
          <a:ln>
            <a:solidFill>
              <a:schemeClr val="accent6"/>
            </a:solidFill>
          </a:ln>
        </p:spPr>
        <p:txBody>
          <a:bodyPr wrap="square" rtlCol="0">
            <a:spAutoFit/>
          </a:bodyPr>
          <a:lstStyle/>
          <a:p>
            <a:r>
              <a:rPr lang="en-GB" b="0" i="0" dirty="0">
                <a:effectLst/>
                <a:latin typeface="+mj-lt"/>
              </a:rPr>
              <a:t>Discourse = a fancy word for written or spoken </a:t>
            </a:r>
            <a:r>
              <a:rPr lang="en-GB" b="1" i="0" dirty="0">
                <a:effectLst/>
                <a:latin typeface="+mj-lt"/>
              </a:rPr>
              <a:t>language</a:t>
            </a:r>
            <a:r>
              <a:rPr lang="en-GB" b="0" i="0" dirty="0">
                <a:effectLst/>
                <a:latin typeface="+mj-lt"/>
              </a:rPr>
              <a:t> or </a:t>
            </a:r>
            <a:r>
              <a:rPr lang="en-GB" b="1" i="0" dirty="0">
                <a:effectLst/>
                <a:latin typeface="+mj-lt"/>
              </a:rPr>
              <a:t>debate</a:t>
            </a:r>
            <a:r>
              <a:rPr lang="en-GB" b="0" i="0" dirty="0">
                <a:effectLst/>
                <a:latin typeface="+mj-lt"/>
              </a:rPr>
              <a:t>.</a:t>
            </a:r>
            <a:endParaRPr lang="en-GB" dirty="0">
              <a:latin typeface="+mj-lt"/>
            </a:endParaRPr>
          </a:p>
        </p:txBody>
      </p:sp>
      <p:pic>
        <p:nvPicPr>
          <p:cNvPr id="6" name="Graphic 5" descr="Chat outline">
            <a:extLst>
              <a:ext uri="{FF2B5EF4-FFF2-40B4-BE49-F238E27FC236}">
                <a16:creationId xmlns:a16="http://schemas.microsoft.com/office/drawing/2014/main" id="{28EC2E9B-EA50-BA51-403C-01B283627B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48204" y="83390"/>
            <a:ext cx="914400" cy="914400"/>
          </a:xfrm>
          <a:prstGeom prst="rect">
            <a:avLst/>
          </a:prstGeom>
        </p:spPr>
      </p:pic>
    </p:spTree>
    <p:extLst>
      <p:ext uri="{BB962C8B-B14F-4D97-AF65-F5344CB8AC3E}">
        <p14:creationId xmlns:p14="http://schemas.microsoft.com/office/powerpoint/2010/main" val="395670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66ED9-DCA7-A0CF-11EF-08241B2A7ED3}"/>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CF3A1722-C8B7-9B31-3649-5EDB651D1A09}"/>
              </a:ext>
            </a:extLst>
          </p:cNvPr>
          <p:cNvSpPr>
            <a:spLocks noGrp="1"/>
          </p:cNvSpPr>
          <p:nvPr>
            <p:ph idx="1"/>
          </p:nvPr>
        </p:nvSpPr>
        <p:spPr>
          <a:xfrm>
            <a:off x="621102" y="2559171"/>
            <a:ext cx="11335109" cy="3382658"/>
          </a:xfrm>
        </p:spPr>
        <p:txBody>
          <a:bodyPr>
            <a:normAutofit/>
          </a:bodyPr>
          <a:lstStyle/>
          <a:p>
            <a:pPr marL="0" indent="0" algn="l" fontAlgn="base">
              <a:buNone/>
            </a:pPr>
            <a:r>
              <a:rPr lang="en-GB" dirty="0">
                <a:solidFill>
                  <a:srgbClr val="494949"/>
                </a:solidFill>
                <a:latin typeface="+mj-lt"/>
              </a:rPr>
              <a:t>e</a:t>
            </a:r>
            <a:r>
              <a:rPr lang="en-GB" b="0" i="0" dirty="0">
                <a:solidFill>
                  <a:srgbClr val="494949"/>
                </a:solidFill>
                <a:effectLst/>
                <a:latin typeface="+mj-lt"/>
              </a:rPr>
              <a:t>.g. you could analyse:</a:t>
            </a:r>
          </a:p>
          <a:p>
            <a:pPr fontAlgn="base"/>
            <a:r>
              <a:rPr lang="en-GB" b="0" i="0" dirty="0">
                <a:solidFill>
                  <a:srgbClr val="494949"/>
                </a:solidFill>
                <a:effectLst/>
                <a:latin typeface="+mj-lt"/>
              </a:rPr>
              <a:t>how a lecturer speaks to the Vice Chancellor</a:t>
            </a:r>
          </a:p>
          <a:p>
            <a:pPr algn="l" fontAlgn="base"/>
            <a:r>
              <a:rPr lang="en-GB" b="0" i="0" dirty="0">
                <a:solidFill>
                  <a:srgbClr val="494949"/>
                </a:solidFill>
                <a:effectLst/>
                <a:latin typeface="+mj-lt"/>
              </a:rPr>
              <a:t>how politicians speak about terrorism</a:t>
            </a:r>
          </a:p>
          <a:p>
            <a:pPr algn="l" fontAlgn="base"/>
            <a:endParaRPr lang="en-GB" dirty="0">
              <a:solidFill>
                <a:srgbClr val="494949"/>
              </a:solidFill>
              <a:latin typeface="+mj-lt"/>
            </a:endParaRPr>
          </a:p>
          <a:p>
            <a:pPr algn="l" fontAlgn="base"/>
            <a:endParaRPr lang="en-GB" dirty="0">
              <a:solidFill>
                <a:srgbClr val="494949"/>
              </a:solidFill>
              <a:latin typeface="+mj-lt"/>
            </a:endParaRPr>
          </a:p>
          <a:p>
            <a:pPr marL="0" indent="0" fontAlgn="base">
              <a:buNone/>
            </a:pPr>
            <a:r>
              <a:rPr lang="en-GB" b="0" i="0" dirty="0">
                <a:solidFill>
                  <a:srgbClr val="494949"/>
                </a:solidFill>
                <a:effectLst/>
                <a:latin typeface="+mj-lt"/>
              </a:rPr>
              <a:t>To truly understand these conversations or speeches, the </a:t>
            </a:r>
            <a:r>
              <a:rPr lang="en-GB" b="1" i="0" dirty="0">
                <a:solidFill>
                  <a:srgbClr val="494949"/>
                </a:solidFill>
                <a:effectLst/>
                <a:latin typeface="+mj-lt"/>
              </a:rPr>
              <a:t>culture</a:t>
            </a:r>
            <a:r>
              <a:rPr lang="en-GB" dirty="0">
                <a:solidFill>
                  <a:srgbClr val="494949"/>
                </a:solidFill>
                <a:latin typeface="+mj-lt"/>
              </a:rPr>
              <a:t>,</a:t>
            </a:r>
            <a:r>
              <a:rPr lang="en-GB" b="0" i="0" dirty="0">
                <a:solidFill>
                  <a:srgbClr val="494949"/>
                </a:solidFill>
                <a:effectLst/>
                <a:latin typeface="+mj-lt"/>
              </a:rPr>
              <a:t> </a:t>
            </a:r>
            <a:r>
              <a:rPr lang="en-GB" b="1" i="0" dirty="0">
                <a:solidFill>
                  <a:srgbClr val="494949"/>
                </a:solidFill>
                <a:effectLst/>
                <a:latin typeface="+mj-lt"/>
              </a:rPr>
              <a:t>history </a:t>
            </a:r>
            <a:r>
              <a:rPr lang="en-GB" b="0" i="0" dirty="0">
                <a:solidFill>
                  <a:srgbClr val="494949"/>
                </a:solidFill>
                <a:effectLst/>
                <a:latin typeface="+mj-lt"/>
              </a:rPr>
              <a:t>or </a:t>
            </a:r>
            <a:r>
              <a:rPr lang="en-GB" b="1" i="0" dirty="0">
                <a:solidFill>
                  <a:srgbClr val="494949"/>
                </a:solidFill>
                <a:effectLst/>
                <a:latin typeface="+mj-lt"/>
              </a:rPr>
              <a:t>power</a:t>
            </a:r>
            <a:r>
              <a:rPr lang="en-GB" b="0" i="0" dirty="0">
                <a:solidFill>
                  <a:srgbClr val="494949"/>
                </a:solidFill>
                <a:effectLst/>
                <a:latin typeface="+mj-lt"/>
              </a:rPr>
              <a:t> dynamics of those involved in the communication are important factors to consider. </a:t>
            </a:r>
          </a:p>
          <a:p>
            <a:endParaRPr lang="en-GB" dirty="0"/>
          </a:p>
        </p:txBody>
      </p:sp>
      <p:pic>
        <p:nvPicPr>
          <p:cNvPr id="5" name="Picture 4" descr="A person smiling with arms crossed&#10;&#10;Description automatically generated">
            <a:extLst>
              <a:ext uri="{FF2B5EF4-FFF2-40B4-BE49-F238E27FC236}">
                <a16:creationId xmlns:a16="http://schemas.microsoft.com/office/drawing/2014/main" id="{EB6FF165-6B7E-5D46-8D86-90BA9F7516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70310" y="901795"/>
            <a:ext cx="1562111" cy="15906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Graphic 5" descr="Chat outline">
            <a:extLst>
              <a:ext uri="{FF2B5EF4-FFF2-40B4-BE49-F238E27FC236}">
                <a16:creationId xmlns:a16="http://schemas.microsoft.com/office/drawing/2014/main" id="{5A65BE09-65DD-5AA1-6533-86653554732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148204" y="83390"/>
            <a:ext cx="914400" cy="914400"/>
          </a:xfrm>
          <a:prstGeom prst="rect">
            <a:avLst/>
          </a:prstGeom>
        </p:spPr>
      </p:pic>
    </p:spTree>
    <p:extLst>
      <p:ext uri="{BB962C8B-B14F-4D97-AF65-F5344CB8AC3E}">
        <p14:creationId xmlns:p14="http://schemas.microsoft.com/office/powerpoint/2010/main" val="1662650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FD97F0-80F9-34A1-C5C3-047F5E5855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9BA961-C992-31EE-E9DB-F0DB5B90E499}"/>
              </a:ext>
            </a:extLst>
          </p:cNvPr>
          <p:cNvSpPr>
            <a:spLocks noGrp="1"/>
          </p:cNvSpPr>
          <p:nvPr>
            <p:ph type="title"/>
          </p:nvPr>
        </p:nvSpPr>
        <p:spPr>
          <a:xfrm>
            <a:off x="914401" y="1371600"/>
            <a:ext cx="3943762" cy="1314443"/>
          </a:xfrm>
        </p:spPr>
        <p:txBody>
          <a:bodyPr>
            <a:normAutofit/>
          </a:bodyPr>
          <a:lstStyle/>
          <a:p>
            <a:pPr>
              <a:lnSpc>
                <a:spcPct val="90000"/>
              </a:lnSpc>
            </a:pPr>
            <a:r>
              <a:rPr lang="en-GB" sz="3100" dirty="0"/>
              <a:t>When is this method most helpful?</a:t>
            </a:r>
          </a:p>
        </p:txBody>
      </p:sp>
      <p:sp>
        <p:nvSpPr>
          <p:cNvPr id="11" name="Content Placeholder 8">
            <a:extLst>
              <a:ext uri="{FF2B5EF4-FFF2-40B4-BE49-F238E27FC236}">
                <a16:creationId xmlns:a16="http://schemas.microsoft.com/office/drawing/2014/main" id="{373AC537-2DB9-907E-A7B9-F0C49C43DE93}"/>
              </a:ext>
            </a:extLst>
          </p:cNvPr>
          <p:cNvSpPr>
            <a:spLocks noGrp="1"/>
          </p:cNvSpPr>
          <p:nvPr>
            <p:ph idx="1"/>
          </p:nvPr>
        </p:nvSpPr>
        <p:spPr>
          <a:xfrm>
            <a:off x="488830" y="2853369"/>
            <a:ext cx="4963064" cy="3088460"/>
          </a:xfrm>
        </p:spPr>
        <p:txBody>
          <a:bodyPr>
            <a:normAutofit/>
          </a:bodyPr>
          <a:lstStyle/>
          <a:p>
            <a:pPr marL="0" indent="0">
              <a:buNone/>
            </a:pPr>
            <a:r>
              <a:rPr lang="en-GB" dirty="0">
                <a:latin typeface="+mj-lt"/>
              </a:rPr>
              <a:t>W</a:t>
            </a:r>
            <a:r>
              <a:rPr lang="en-GB" b="0" i="0" dirty="0">
                <a:effectLst/>
                <a:latin typeface="+mj-lt"/>
              </a:rPr>
              <a:t>hen you want to understand how social groups communicate or the relationship between language and social phenomena.</a:t>
            </a:r>
            <a:endParaRPr lang="en-GB" dirty="0">
              <a:latin typeface="+mj-lt"/>
            </a:endParaRPr>
          </a:p>
        </p:txBody>
      </p:sp>
      <p:pic>
        <p:nvPicPr>
          <p:cNvPr id="7" name="Picture 6" descr="Question mark on green pastel background">
            <a:extLst>
              <a:ext uri="{FF2B5EF4-FFF2-40B4-BE49-F238E27FC236}">
                <a16:creationId xmlns:a16="http://schemas.microsoft.com/office/drawing/2014/main" id="{4B4131A5-031F-3446-7FED-AD6AEEF4E048}"/>
              </a:ext>
            </a:extLst>
          </p:cNvPr>
          <p:cNvPicPr>
            <a:picLocks noChangeAspect="1"/>
          </p:cNvPicPr>
          <p:nvPr/>
        </p:nvPicPr>
        <p:blipFill rotWithShape="1">
          <a:blip r:embed="rId2"/>
          <a:srcRect l="28778"/>
          <a:stretch/>
        </p:blipFill>
        <p:spPr>
          <a:xfrm>
            <a:off x="5679453" y="0"/>
            <a:ext cx="6512547" cy="6857990"/>
          </a:xfrm>
          <a:prstGeom prst="rect">
            <a:avLst/>
          </a:prstGeom>
          <a:noFill/>
        </p:spPr>
      </p:pic>
      <p:sp>
        <p:nvSpPr>
          <p:cNvPr id="17" name="Slide Number Placeholder 5">
            <a:extLst>
              <a:ext uri="{FF2B5EF4-FFF2-40B4-BE49-F238E27FC236}">
                <a16:creationId xmlns:a16="http://schemas.microsoft.com/office/drawing/2014/main" id="{973431DD-1637-DE8F-9E84-367B87C15802}"/>
              </a:ext>
            </a:extLst>
          </p:cNvPr>
          <p:cNvSpPr>
            <a:spLocks noGrp="1"/>
          </p:cNvSpPr>
          <p:nvPr>
            <p:ph type="sldNum" sz="quarter" idx="12"/>
          </p:nvPr>
        </p:nvSpPr>
        <p:spPr>
          <a:xfrm>
            <a:off x="10807995" y="6356350"/>
            <a:ext cx="723014" cy="365125"/>
          </a:xfrm>
        </p:spPr>
        <p:txBody>
          <a:bodyPr/>
          <a:lstStyle/>
          <a:p>
            <a:pPr>
              <a:spcAft>
                <a:spcPts val="600"/>
              </a:spcAft>
            </a:pPr>
            <a:fld id="{2B6A0707-BFCA-4BDD-8B25-E2A14A0F80A6}" type="slidenum">
              <a:rPr lang="en-US" smtClean="0">
                <a:solidFill>
                  <a:srgbClr val="FFFFFF"/>
                </a:solidFill>
                <a:effectLst>
                  <a:outerShdw blurRad="38100" dist="38100" dir="2700000" algn="tl">
                    <a:srgbClr val="000000">
                      <a:alpha val="43137"/>
                    </a:srgbClr>
                  </a:outerShdw>
                </a:effectLst>
              </a:rPr>
              <a:pPr>
                <a:spcAft>
                  <a:spcPts val="600"/>
                </a:spcAft>
              </a:pPr>
              <a:t>18</a:t>
            </a:fld>
            <a:endParaRPr lang="en-US">
              <a:solidFill>
                <a:srgbClr val="FFFFFF"/>
              </a:solidFill>
              <a:effectLst>
                <a:outerShdw blurRad="38100" dist="38100" dir="2700000" algn="tl">
                  <a:srgbClr val="000000">
                    <a:alpha val="43137"/>
                  </a:srgbClr>
                </a:outerShdw>
              </a:effectLst>
            </a:endParaRPr>
          </a:p>
        </p:txBody>
      </p:sp>
      <p:pic>
        <p:nvPicPr>
          <p:cNvPr id="3" name="Graphic 2" descr="Chat bubble with solid fill">
            <a:extLst>
              <a:ext uri="{FF2B5EF4-FFF2-40B4-BE49-F238E27FC236}">
                <a16:creationId xmlns:a16="http://schemas.microsoft.com/office/drawing/2014/main" id="{156F405D-66ED-4CF7-222C-9D9A761519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630" y="1771"/>
            <a:ext cx="721744" cy="721744"/>
          </a:xfrm>
          <a:prstGeom prst="rect">
            <a:avLst/>
          </a:prstGeom>
        </p:spPr>
      </p:pic>
    </p:spTree>
    <p:extLst>
      <p:ext uri="{BB962C8B-B14F-4D97-AF65-F5344CB8AC3E}">
        <p14:creationId xmlns:p14="http://schemas.microsoft.com/office/powerpoint/2010/main" val="2784662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11BB9D-6A8C-46CC-57A0-DC9B1D132906}"/>
              </a:ext>
            </a:extLst>
          </p:cNvPr>
          <p:cNvSpPr>
            <a:spLocks noGrp="1"/>
          </p:cNvSpPr>
          <p:nvPr>
            <p:ph type="title"/>
          </p:nvPr>
        </p:nvSpPr>
        <p:spPr/>
        <p:txBody>
          <a:bodyPr/>
          <a:lstStyle/>
          <a:p>
            <a:r>
              <a:rPr lang="en-GB" dirty="0"/>
              <a:t>Strengths                       Limitations</a:t>
            </a:r>
          </a:p>
        </p:txBody>
      </p:sp>
      <p:sp>
        <p:nvSpPr>
          <p:cNvPr id="3" name="Content Placeholder 2">
            <a:extLst>
              <a:ext uri="{FF2B5EF4-FFF2-40B4-BE49-F238E27FC236}">
                <a16:creationId xmlns:a16="http://schemas.microsoft.com/office/drawing/2014/main" id="{D8198E27-4AAE-B66D-9359-13FFCD7DEF4F}"/>
              </a:ext>
            </a:extLst>
          </p:cNvPr>
          <p:cNvSpPr>
            <a:spLocks noGrp="1"/>
          </p:cNvSpPr>
          <p:nvPr>
            <p:ph sz="half" idx="1"/>
          </p:nvPr>
        </p:nvSpPr>
        <p:spPr/>
        <p:txBody>
          <a:bodyPr>
            <a:normAutofit/>
          </a:bodyPr>
          <a:lstStyle/>
          <a:p>
            <a:pPr algn="l" fontAlgn="base"/>
            <a:r>
              <a:rPr lang="en-GB" i="0" dirty="0">
                <a:effectLst/>
                <a:latin typeface="+mj-lt"/>
              </a:rPr>
              <a:t>Flexible - the potential use of discourse analysis is vast</a:t>
            </a:r>
            <a:r>
              <a:rPr lang="en-GB" dirty="0">
                <a:latin typeface="+mj-lt"/>
              </a:rPr>
              <a:t> due to the </a:t>
            </a:r>
            <a:r>
              <a:rPr lang="en-GB" i="0" dirty="0">
                <a:effectLst/>
                <a:latin typeface="+mj-lt"/>
              </a:rPr>
              <a:t>many social influences in terms of how we speak to each other</a:t>
            </a:r>
          </a:p>
          <a:p>
            <a:pPr algn="l" fontAlgn="base"/>
            <a:r>
              <a:rPr lang="en-GB" dirty="0">
                <a:latin typeface="+mj-lt"/>
              </a:rPr>
              <a:t>Can incorporate different types of sources – interview transcripts, written records</a:t>
            </a:r>
          </a:p>
        </p:txBody>
      </p:sp>
      <p:sp>
        <p:nvSpPr>
          <p:cNvPr id="5" name="Content Placeholder 4">
            <a:extLst>
              <a:ext uri="{FF2B5EF4-FFF2-40B4-BE49-F238E27FC236}">
                <a16:creationId xmlns:a16="http://schemas.microsoft.com/office/drawing/2014/main" id="{2F4A9D6E-70D6-A9FD-29A5-C43E2554E9B5}"/>
              </a:ext>
            </a:extLst>
          </p:cNvPr>
          <p:cNvSpPr>
            <a:spLocks noGrp="1"/>
          </p:cNvSpPr>
          <p:nvPr>
            <p:ph sz="half" idx="2"/>
          </p:nvPr>
        </p:nvSpPr>
        <p:spPr/>
        <p:txBody>
          <a:bodyPr>
            <a:normAutofit/>
          </a:bodyPr>
          <a:lstStyle/>
          <a:p>
            <a:r>
              <a:rPr lang="en-GB" dirty="0">
                <a:latin typeface="+mj-lt"/>
              </a:rPr>
              <a:t>T</a:t>
            </a:r>
            <a:r>
              <a:rPr lang="en-GB" i="0" dirty="0">
                <a:effectLst/>
                <a:latin typeface="+mj-lt"/>
              </a:rPr>
              <a:t>ime-consuming  - you need to analyse the data to the point of saturation (i.e. until no new information emerges.)</a:t>
            </a:r>
          </a:p>
          <a:p>
            <a:r>
              <a:rPr lang="en-GB" dirty="0">
                <a:latin typeface="+mj-lt"/>
              </a:rPr>
              <a:t>Relies on the researchers’ ability to analyse the text and to understand the language being used</a:t>
            </a:r>
          </a:p>
          <a:p>
            <a:r>
              <a:rPr lang="en-GB" i="0" dirty="0">
                <a:effectLst/>
                <a:latin typeface="+mj-lt"/>
              </a:rPr>
              <a:t>Subjectivity of interpretation of data</a:t>
            </a:r>
          </a:p>
          <a:p>
            <a:endParaRPr lang="en-GB" dirty="0"/>
          </a:p>
        </p:txBody>
      </p:sp>
      <p:pic>
        <p:nvPicPr>
          <p:cNvPr id="7" name="Graphic 6" descr="Chat outline">
            <a:extLst>
              <a:ext uri="{FF2B5EF4-FFF2-40B4-BE49-F238E27FC236}">
                <a16:creationId xmlns:a16="http://schemas.microsoft.com/office/drawing/2014/main" id="{A305D8D7-855E-017E-02F5-0F58EAE8531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48204" y="83390"/>
            <a:ext cx="914400" cy="914400"/>
          </a:xfrm>
          <a:prstGeom prst="rect">
            <a:avLst/>
          </a:prstGeom>
        </p:spPr>
      </p:pic>
    </p:spTree>
    <p:extLst>
      <p:ext uri="{BB962C8B-B14F-4D97-AF65-F5344CB8AC3E}">
        <p14:creationId xmlns:p14="http://schemas.microsoft.com/office/powerpoint/2010/main" val="317803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 calcmode="lin" valueType="num">
                                      <p:cBhvr additive="base">
                                        <p:cTn id="1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 calcmode="lin" valueType="num">
                                      <p:cBhvr additive="base">
                                        <p:cTn id="2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EC8C8-EAA8-3304-01A7-D72DD60007AD}"/>
              </a:ext>
            </a:extLst>
          </p:cNvPr>
          <p:cNvSpPr>
            <a:spLocks noGrp="1"/>
          </p:cNvSpPr>
          <p:nvPr>
            <p:ph type="title"/>
          </p:nvPr>
        </p:nvSpPr>
        <p:spPr/>
        <p:txBody>
          <a:bodyPr>
            <a:normAutofit fontScale="90000"/>
          </a:bodyPr>
          <a:lstStyle/>
          <a:p>
            <a:r>
              <a:rPr lang="en-GB" b="1" i="0" dirty="0">
                <a:effectLst/>
              </a:rPr>
              <a:t>Method #4: Thematic Analysis</a:t>
            </a:r>
            <a:br>
              <a:rPr lang="en-GB" b="0" i="0" dirty="0">
                <a:solidFill>
                  <a:srgbClr val="494949"/>
                </a:solidFill>
                <a:effectLst/>
                <a:latin typeface="Montserrat" panose="00000500000000000000" pitchFamily="2" charset="0"/>
              </a:rPr>
            </a:br>
            <a:endParaRPr lang="en-GB" dirty="0"/>
          </a:p>
        </p:txBody>
      </p:sp>
      <p:sp>
        <p:nvSpPr>
          <p:cNvPr id="3" name="Content Placeholder 2">
            <a:extLst>
              <a:ext uri="{FF2B5EF4-FFF2-40B4-BE49-F238E27FC236}">
                <a16:creationId xmlns:a16="http://schemas.microsoft.com/office/drawing/2014/main" id="{FF4B8742-8E71-68B9-2A28-12C4B178CFA9}"/>
              </a:ext>
            </a:extLst>
          </p:cNvPr>
          <p:cNvSpPr>
            <a:spLocks noGrp="1"/>
          </p:cNvSpPr>
          <p:nvPr>
            <p:ph idx="1"/>
          </p:nvPr>
        </p:nvSpPr>
        <p:spPr/>
        <p:txBody>
          <a:bodyPr>
            <a:normAutofit/>
          </a:bodyPr>
          <a:lstStyle/>
          <a:p>
            <a:pPr algn="l" fontAlgn="base"/>
            <a:r>
              <a:rPr lang="en-GB" dirty="0">
                <a:latin typeface="+mj-lt"/>
              </a:rPr>
              <a:t>L</a:t>
            </a:r>
            <a:r>
              <a:rPr lang="en-GB" i="0" dirty="0">
                <a:effectLst/>
                <a:latin typeface="+mj-lt"/>
              </a:rPr>
              <a:t>ooks at </a:t>
            </a:r>
            <a:r>
              <a:rPr lang="en-GB" b="1" dirty="0">
                <a:latin typeface="+mj-lt"/>
              </a:rPr>
              <a:t>patterns of meaning </a:t>
            </a:r>
            <a:r>
              <a:rPr lang="en-GB" dirty="0">
                <a:latin typeface="+mj-lt"/>
              </a:rPr>
              <a:t>in a data set</a:t>
            </a:r>
            <a:r>
              <a:rPr lang="en-GB" i="0" dirty="0">
                <a:effectLst/>
                <a:latin typeface="+mj-lt"/>
              </a:rPr>
              <a:t>, e.g. using a set of </a:t>
            </a:r>
            <a:r>
              <a:rPr lang="en-GB" dirty="0">
                <a:latin typeface="+mj-lt"/>
              </a:rPr>
              <a:t>interviews</a:t>
            </a:r>
            <a:r>
              <a:rPr lang="en-GB" i="0" dirty="0">
                <a:effectLst/>
                <a:latin typeface="+mj-lt"/>
              </a:rPr>
              <a:t> or focus group transcripts. </a:t>
            </a:r>
          </a:p>
          <a:p>
            <a:pPr algn="l" fontAlgn="base"/>
            <a:r>
              <a:rPr lang="en-GB" dirty="0">
                <a:latin typeface="+mj-lt"/>
              </a:rPr>
              <a:t>T</a:t>
            </a:r>
            <a:r>
              <a:rPr lang="en-GB" i="0" dirty="0">
                <a:effectLst/>
                <a:latin typeface="+mj-lt"/>
              </a:rPr>
              <a:t>akes bodies of data (which are often quite large) and groups them according to similarities – in other words, themes. </a:t>
            </a:r>
          </a:p>
          <a:p>
            <a:pPr algn="l" fontAlgn="base"/>
            <a:r>
              <a:rPr lang="en-GB" i="0" dirty="0">
                <a:effectLst/>
                <a:latin typeface="+mj-lt"/>
              </a:rPr>
              <a:t>These themes help us make </a:t>
            </a:r>
            <a:r>
              <a:rPr lang="en-GB" i="0" dirty="0">
                <a:solidFill>
                  <a:srgbClr val="494949"/>
                </a:solidFill>
                <a:effectLst/>
                <a:latin typeface="+mj-lt"/>
              </a:rPr>
              <a:t>sense of the content and derive meaning from it.</a:t>
            </a:r>
          </a:p>
        </p:txBody>
      </p:sp>
      <p:pic>
        <p:nvPicPr>
          <p:cNvPr id="5" name="Graphic 4" descr="Lights On with solid fill">
            <a:extLst>
              <a:ext uri="{FF2B5EF4-FFF2-40B4-BE49-F238E27FC236}">
                <a16:creationId xmlns:a16="http://schemas.microsoft.com/office/drawing/2014/main" id="{7F62EB33-B6D7-6378-1438-77A9AD4171F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25200" y="130834"/>
            <a:ext cx="914400" cy="914400"/>
          </a:xfrm>
          <a:prstGeom prst="rect">
            <a:avLst/>
          </a:prstGeom>
        </p:spPr>
      </p:pic>
    </p:spTree>
    <p:extLst>
      <p:ext uri="{BB962C8B-B14F-4D97-AF65-F5344CB8AC3E}">
        <p14:creationId xmlns:p14="http://schemas.microsoft.com/office/powerpoint/2010/main" val="29434935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DE0FA-3360-6E37-23C1-3B5DF4A3805A}"/>
              </a:ext>
            </a:extLst>
          </p:cNvPr>
          <p:cNvSpPr>
            <a:spLocks noGrp="1"/>
          </p:cNvSpPr>
          <p:nvPr>
            <p:ph type="title"/>
          </p:nvPr>
        </p:nvSpPr>
        <p:spPr>
          <a:xfrm>
            <a:off x="5793149" y="1371600"/>
            <a:ext cx="5737859" cy="1097280"/>
          </a:xfrm>
        </p:spPr>
        <p:txBody>
          <a:bodyPr>
            <a:normAutofit/>
          </a:bodyPr>
          <a:lstStyle/>
          <a:p>
            <a:r>
              <a:rPr lang="en-GB"/>
              <a:t>Example</a:t>
            </a:r>
            <a:endParaRPr lang="en-GB" dirty="0"/>
          </a:p>
        </p:txBody>
      </p:sp>
      <p:sp>
        <p:nvSpPr>
          <p:cNvPr id="3" name="Content Placeholder 2">
            <a:extLst>
              <a:ext uri="{FF2B5EF4-FFF2-40B4-BE49-F238E27FC236}">
                <a16:creationId xmlns:a16="http://schemas.microsoft.com/office/drawing/2014/main" id="{86D9BAF9-D3A0-77F9-F839-58727F003FA5}"/>
              </a:ext>
            </a:extLst>
          </p:cNvPr>
          <p:cNvSpPr>
            <a:spLocks noGrp="1"/>
          </p:cNvSpPr>
          <p:nvPr>
            <p:ph idx="1"/>
          </p:nvPr>
        </p:nvSpPr>
        <p:spPr>
          <a:xfrm>
            <a:off x="5793149" y="2633236"/>
            <a:ext cx="5737860" cy="3666980"/>
          </a:xfrm>
        </p:spPr>
        <p:txBody>
          <a:bodyPr>
            <a:normAutofit/>
          </a:bodyPr>
          <a:lstStyle/>
          <a:p>
            <a:pPr fontAlgn="base"/>
            <a:r>
              <a:rPr lang="en-GB" b="0" i="0" dirty="0">
                <a:effectLst/>
              </a:rPr>
              <a:t>Analyse 100 online reviews of a popular ice cream parlour to find out what patrons think about it.</a:t>
            </a:r>
          </a:p>
          <a:p>
            <a:pPr fontAlgn="base"/>
            <a:endParaRPr lang="en-GB" b="0" i="0" dirty="0">
              <a:effectLst/>
            </a:endParaRPr>
          </a:p>
          <a:p>
            <a:pPr fontAlgn="base"/>
            <a:r>
              <a:rPr lang="en-GB" b="0" i="0" dirty="0">
                <a:effectLst/>
              </a:rPr>
              <a:t>You could identify the themes that crop up repeatedly within the data; for example, “friendly staff” or “flavour”.</a:t>
            </a:r>
          </a:p>
          <a:p>
            <a:endParaRPr lang="en-GB" dirty="0"/>
          </a:p>
        </p:txBody>
      </p:sp>
      <p:sp>
        <p:nvSpPr>
          <p:cNvPr id="15" name="Slide Number Placeholder 5">
            <a:extLst>
              <a:ext uri="{FF2B5EF4-FFF2-40B4-BE49-F238E27FC236}">
                <a16:creationId xmlns:a16="http://schemas.microsoft.com/office/drawing/2014/main" id="{2298BF2C-AFD8-4232-9364-E649CD10DFF4}"/>
              </a:ext>
            </a:extLst>
          </p:cNvPr>
          <p:cNvSpPr>
            <a:spLocks noGrp="1"/>
          </p:cNvSpPr>
          <p:nvPr>
            <p:ph type="sldNum" sz="quarter" idx="12"/>
          </p:nvPr>
        </p:nvSpPr>
        <p:spPr>
          <a:xfrm>
            <a:off x="10807995" y="6356350"/>
            <a:ext cx="723014" cy="365125"/>
          </a:xfrm>
        </p:spPr>
        <p:txBody>
          <a:bodyPr>
            <a:normAutofit/>
          </a:bodyPr>
          <a:lstStyle/>
          <a:p>
            <a:pPr>
              <a:spcAft>
                <a:spcPts val="600"/>
              </a:spcAft>
            </a:pPr>
            <a:fld id="{2B6A0707-BFCA-4BDD-8B25-E2A14A0F80A6}" type="slidenum">
              <a:rPr lang="en-US" smtClean="0"/>
              <a:pPr>
                <a:spcAft>
                  <a:spcPts val="600"/>
                </a:spcAft>
              </a:pPr>
              <a:t>21</a:t>
            </a:fld>
            <a:endParaRPr lang="en-US"/>
          </a:p>
        </p:txBody>
      </p:sp>
      <p:pic>
        <p:nvPicPr>
          <p:cNvPr id="4" name="Picture 3" descr="A group of ice cream cups&#10;&#10;Description automatically generated">
            <a:extLst>
              <a:ext uri="{FF2B5EF4-FFF2-40B4-BE49-F238E27FC236}">
                <a16:creationId xmlns:a16="http://schemas.microsoft.com/office/drawing/2014/main" id="{E85A224F-CA7A-7D47-3F37-9A4D75AA95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875" y="1371600"/>
            <a:ext cx="4343400" cy="399592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cxnSp>
        <p:nvCxnSpPr>
          <p:cNvPr id="25" name="Straight Connector 24">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Graphic 6" descr="Lights On with solid fill">
            <a:extLst>
              <a:ext uri="{FF2B5EF4-FFF2-40B4-BE49-F238E27FC236}">
                <a16:creationId xmlns:a16="http://schemas.microsoft.com/office/drawing/2014/main" id="{969A69C5-17EE-4E67-8AAE-050C72DC29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125200" y="130834"/>
            <a:ext cx="914400" cy="914400"/>
          </a:xfrm>
          <a:prstGeom prst="rect">
            <a:avLst/>
          </a:prstGeom>
        </p:spPr>
      </p:pic>
    </p:spTree>
    <p:extLst>
      <p:ext uri="{BB962C8B-B14F-4D97-AF65-F5344CB8AC3E}">
        <p14:creationId xmlns:p14="http://schemas.microsoft.com/office/powerpoint/2010/main" val="26877431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hite background with black and white text&#10;&#10;Description automatically generated">
            <a:extLst>
              <a:ext uri="{FF2B5EF4-FFF2-40B4-BE49-F238E27FC236}">
                <a16:creationId xmlns:a16="http://schemas.microsoft.com/office/drawing/2014/main" id="{8EA7C464-5DD1-9F38-BB53-A939771E7B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6365" y="1417694"/>
            <a:ext cx="5338802" cy="1095383"/>
          </a:xfrm>
        </p:spPr>
      </p:pic>
      <p:pic>
        <p:nvPicPr>
          <p:cNvPr id="7" name="Picture 6" descr="A close up of a text&#10;&#10;Description automatically generated">
            <a:extLst>
              <a:ext uri="{FF2B5EF4-FFF2-40B4-BE49-F238E27FC236}">
                <a16:creationId xmlns:a16="http://schemas.microsoft.com/office/drawing/2014/main" id="{8DF203C5-E70B-92AA-EC0B-FF3CEC0FCC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647" y="3663705"/>
            <a:ext cx="5400714" cy="990607"/>
          </a:xfrm>
          <a:prstGeom prst="rect">
            <a:avLst/>
          </a:prstGeom>
        </p:spPr>
      </p:pic>
      <p:pic>
        <p:nvPicPr>
          <p:cNvPr id="9" name="Picture 8" descr="A close up of text&#10;&#10;Description automatically generated">
            <a:extLst>
              <a:ext uri="{FF2B5EF4-FFF2-40B4-BE49-F238E27FC236}">
                <a16:creationId xmlns:a16="http://schemas.microsoft.com/office/drawing/2014/main" id="{C87E6F16-9807-48D7-2AF0-32FC28B770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03863" y="2741300"/>
            <a:ext cx="5376902" cy="1014420"/>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28B5FC04-E595-75BC-3F9C-1BDD8DF0A3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69459" y="4819144"/>
            <a:ext cx="5391189" cy="1485911"/>
          </a:xfrm>
          <a:prstGeom prst="rect">
            <a:avLst/>
          </a:prstGeom>
        </p:spPr>
      </p:pic>
      <p:pic>
        <p:nvPicPr>
          <p:cNvPr id="15" name="Picture 14" descr="A close up of a text&#10;&#10;Description automatically generated">
            <a:extLst>
              <a:ext uri="{FF2B5EF4-FFF2-40B4-BE49-F238E27FC236}">
                <a16:creationId xmlns:a16="http://schemas.microsoft.com/office/drawing/2014/main" id="{B7FF88EA-105D-CC0F-6088-9F39A737DF7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66598" y="441088"/>
            <a:ext cx="5495965" cy="928694"/>
          </a:xfrm>
          <a:prstGeom prst="rect">
            <a:avLst/>
          </a:prstGeom>
        </p:spPr>
      </p:pic>
      <p:sp>
        <p:nvSpPr>
          <p:cNvPr id="16" name="TextBox 15">
            <a:extLst>
              <a:ext uri="{FF2B5EF4-FFF2-40B4-BE49-F238E27FC236}">
                <a16:creationId xmlns:a16="http://schemas.microsoft.com/office/drawing/2014/main" id="{3378B41F-E3CB-CFF6-5D81-B28112868383}"/>
              </a:ext>
            </a:extLst>
          </p:cNvPr>
          <p:cNvSpPr txBox="1"/>
          <p:nvPr/>
        </p:nvSpPr>
        <p:spPr>
          <a:xfrm>
            <a:off x="735159" y="375451"/>
            <a:ext cx="1593974" cy="369332"/>
          </a:xfrm>
          <a:prstGeom prst="rect">
            <a:avLst/>
          </a:prstGeom>
          <a:noFill/>
        </p:spPr>
        <p:txBody>
          <a:bodyPr wrap="square" rtlCol="0">
            <a:spAutoFit/>
          </a:bodyPr>
          <a:lstStyle/>
          <a:p>
            <a:r>
              <a:rPr lang="en-GB" b="0" i="0" dirty="0">
                <a:effectLst/>
              </a:rPr>
              <a:t>“friendly staff”</a:t>
            </a:r>
            <a:endParaRPr lang="en-GB" dirty="0"/>
          </a:p>
        </p:txBody>
      </p:sp>
      <p:pic>
        <p:nvPicPr>
          <p:cNvPr id="17" name="Graphic 16" descr="Lights On with solid fill">
            <a:extLst>
              <a:ext uri="{FF2B5EF4-FFF2-40B4-BE49-F238E27FC236}">
                <a16:creationId xmlns:a16="http://schemas.microsoft.com/office/drawing/2014/main" id="{29272836-8087-8918-9C0F-A9394675E13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1125200" y="130834"/>
            <a:ext cx="914400" cy="914400"/>
          </a:xfrm>
          <a:prstGeom prst="rect">
            <a:avLst/>
          </a:prstGeom>
        </p:spPr>
      </p:pic>
      <p:pic>
        <p:nvPicPr>
          <p:cNvPr id="3" name="Picture 2" descr="A cup of ice cream with waffles and a spoon&#10;&#10;Description automatically generated">
            <a:extLst>
              <a:ext uri="{FF2B5EF4-FFF2-40B4-BE49-F238E27FC236}">
                <a16:creationId xmlns:a16="http://schemas.microsoft.com/office/drawing/2014/main" id="{E8EAC920-150D-9053-0720-6C419DE03DB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69478" y="5043706"/>
            <a:ext cx="1876439" cy="1566874"/>
          </a:xfrm>
          <a:prstGeom prst="rect">
            <a:avLst/>
          </a:prstGeom>
        </p:spPr>
      </p:pic>
    </p:spTree>
    <p:extLst>
      <p:ext uri="{BB962C8B-B14F-4D97-AF65-F5344CB8AC3E}">
        <p14:creationId xmlns:p14="http://schemas.microsoft.com/office/powerpoint/2010/main" val="4228991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3C257-7FBD-3CF1-F395-C1DBB1E42C76}"/>
              </a:ext>
            </a:extLst>
          </p:cNvPr>
          <p:cNvSpPr>
            <a:spLocks noGrp="1"/>
          </p:cNvSpPr>
          <p:nvPr>
            <p:ph type="title"/>
          </p:nvPr>
        </p:nvSpPr>
        <p:spPr/>
        <p:txBody>
          <a:bodyPr/>
          <a:lstStyle/>
          <a:p>
            <a:endParaRPr lang="en-GB"/>
          </a:p>
        </p:txBody>
      </p:sp>
      <p:pic>
        <p:nvPicPr>
          <p:cNvPr id="5" name="Content Placeholder 4" descr="A close up of a text&#10;&#10;Description automatically generated">
            <a:extLst>
              <a:ext uri="{FF2B5EF4-FFF2-40B4-BE49-F238E27FC236}">
                <a16:creationId xmlns:a16="http://schemas.microsoft.com/office/drawing/2014/main" id="{51863EE2-615F-10F3-BBEC-233C7BFEDBE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5563" y="1108999"/>
            <a:ext cx="5267364" cy="1138246"/>
          </a:xfrm>
        </p:spPr>
      </p:pic>
      <p:pic>
        <p:nvPicPr>
          <p:cNvPr id="9" name="Picture 8" descr="A black text on a white background&#10;&#10;Description automatically generated">
            <a:extLst>
              <a:ext uri="{FF2B5EF4-FFF2-40B4-BE49-F238E27FC236}">
                <a16:creationId xmlns:a16="http://schemas.microsoft.com/office/drawing/2014/main" id="{252E8FF6-518D-C7C6-9A7D-B684BAFC1A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442" y="3044990"/>
            <a:ext cx="5429290" cy="1309697"/>
          </a:xfrm>
          <a:prstGeom prst="rect">
            <a:avLst/>
          </a:prstGeom>
        </p:spPr>
      </p:pic>
      <p:pic>
        <p:nvPicPr>
          <p:cNvPr id="11" name="Picture 10" descr="A screenshot of a computer&#10;&#10;Description automatically generated">
            <a:extLst>
              <a:ext uri="{FF2B5EF4-FFF2-40B4-BE49-F238E27FC236}">
                <a16:creationId xmlns:a16="http://schemas.microsoft.com/office/drawing/2014/main" id="{F45FDE34-6C82-8E60-1E7E-D0CDE9B119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63361" y="3073565"/>
            <a:ext cx="5381664" cy="1281122"/>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FEBF5536-9A21-24BF-1005-BE688546D1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58008" y="5114293"/>
            <a:ext cx="5295939" cy="1247784"/>
          </a:xfrm>
          <a:prstGeom prst="rect">
            <a:avLst/>
          </a:prstGeom>
        </p:spPr>
      </p:pic>
      <p:pic>
        <p:nvPicPr>
          <p:cNvPr id="15" name="Picture 14" descr="A text on a white background&#10;&#10;Description automatically generated">
            <a:extLst>
              <a:ext uri="{FF2B5EF4-FFF2-40B4-BE49-F238E27FC236}">
                <a16:creationId xmlns:a16="http://schemas.microsoft.com/office/drawing/2014/main" id="{15B64774-4BEE-34EF-2485-9497AB1A300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48446" y="683568"/>
            <a:ext cx="5305464" cy="1281122"/>
          </a:xfrm>
          <a:prstGeom prst="rect">
            <a:avLst/>
          </a:prstGeom>
        </p:spPr>
      </p:pic>
      <p:pic>
        <p:nvPicPr>
          <p:cNvPr id="17" name="Picture 16" descr="A white background with black text&#10;&#10;Description automatically generated">
            <a:extLst>
              <a:ext uri="{FF2B5EF4-FFF2-40B4-BE49-F238E27FC236}">
                <a16:creationId xmlns:a16="http://schemas.microsoft.com/office/drawing/2014/main" id="{E6C59A4B-FECA-E02E-031B-9450C6BD83E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1564" y="5188376"/>
            <a:ext cx="5272126" cy="904882"/>
          </a:xfrm>
          <a:prstGeom prst="rect">
            <a:avLst/>
          </a:prstGeom>
        </p:spPr>
      </p:pic>
      <p:sp>
        <p:nvSpPr>
          <p:cNvPr id="18" name="TextBox 17">
            <a:extLst>
              <a:ext uri="{FF2B5EF4-FFF2-40B4-BE49-F238E27FC236}">
                <a16:creationId xmlns:a16="http://schemas.microsoft.com/office/drawing/2014/main" id="{B36DE4AD-3E19-C71C-952A-0A16FA16E60A}"/>
              </a:ext>
            </a:extLst>
          </p:cNvPr>
          <p:cNvSpPr txBox="1"/>
          <p:nvPr/>
        </p:nvSpPr>
        <p:spPr>
          <a:xfrm>
            <a:off x="1000665" y="506083"/>
            <a:ext cx="1035170" cy="369332"/>
          </a:xfrm>
          <a:prstGeom prst="rect">
            <a:avLst/>
          </a:prstGeom>
          <a:noFill/>
        </p:spPr>
        <p:txBody>
          <a:bodyPr wrap="square" rtlCol="0">
            <a:spAutoFit/>
          </a:bodyPr>
          <a:lstStyle/>
          <a:p>
            <a:r>
              <a:rPr lang="en-GB" b="0" i="0" dirty="0">
                <a:effectLst/>
              </a:rPr>
              <a:t>“flavour”</a:t>
            </a:r>
            <a:endParaRPr lang="en-GB" dirty="0"/>
          </a:p>
        </p:txBody>
      </p:sp>
      <p:pic>
        <p:nvPicPr>
          <p:cNvPr id="19" name="Graphic 18" descr="Lights On with solid fill">
            <a:extLst>
              <a:ext uri="{FF2B5EF4-FFF2-40B4-BE49-F238E27FC236}">
                <a16:creationId xmlns:a16="http://schemas.microsoft.com/office/drawing/2014/main" id="{90FE0598-5FF1-8B73-9CAA-0F228D1F720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1125200" y="130834"/>
            <a:ext cx="914400" cy="914400"/>
          </a:xfrm>
          <a:prstGeom prst="rect">
            <a:avLst/>
          </a:prstGeom>
        </p:spPr>
      </p:pic>
    </p:spTree>
    <p:extLst>
      <p:ext uri="{BB962C8B-B14F-4D97-AF65-F5344CB8AC3E}">
        <p14:creationId xmlns:p14="http://schemas.microsoft.com/office/powerpoint/2010/main" val="19854892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94F37-CEA3-F973-9362-6F06297485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9C99A1-2354-28DB-ACBA-44132AAE8D99}"/>
              </a:ext>
            </a:extLst>
          </p:cNvPr>
          <p:cNvSpPr>
            <a:spLocks noGrp="1"/>
          </p:cNvSpPr>
          <p:nvPr>
            <p:ph type="title"/>
          </p:nvPr>
        </p:nvSpPr>
        <p:spPr>
          <a:xfrm>
            <a:off x="914401" y="1371600"/>
            <a:ext cx="3943762" cy="1314443"/>
          </a:xfrm>
        </p:spPr>
        <p:txBody>
          <a:bodyPr>
            <a:normAutofit/>
          </a:bodyPr>
          <a:lstStyle/>
          <a:p>
            <a:pPr>
              <a:lnSpc>
                <a:spcPct val="90000"/>
              </a:lnSpc>
            </a:pPr>
            <a:r>
              <a:rPr lang="en-GB" sz="3100" dirty="0"/>
              <a:t>When is this method most helpful?</a:t>
            </a:r>
          </a:p>
        </p:txBody>
      </p:sp>
      <p:sp>
        <p:nvSpPr>
          <p:cNvPr id="11" name="Content Placeholder 8">
            <a:extLst>
              <a:ext uri="{FF2B5EF4-FFF2-40B4-BE49-F238E27FC236}">
                <a16:creationId xmlns:a16="http://schemas.microsoft.com/office/drawing/2014/main" id="{A78AEB3E-9E94-D03D-9D12-D82E226383A4}"/>
              </a:ext>
            </a:extLst>
          </p:cNvPr>
          <p:cNvSpPr>
            <a:spLocks noGrp="1"/>
          </p:cNvSpPr>
          <p:nvPr>
            <p:ph idx="1"/>
          </p:nvPr>
        </p:nvSpPr>
        <p:spPr>
          <a:xfrm>
            <a:off x="488830" y="2853369"/>
            <a:ext cx="4963064" cy="3088460"/>
          </a:xfrm>
        </p:spPr>
        <p:txBody>
          <a:bodyPr>
            <a:normAutofit/>
          </a:bodyPr>
          <a:lstStyle/>
          <a:p>
            <a:pPr marL="0" indent="0">
              <a:buNone/>
            </a:pPr>
            <a:r>
              <a:rPr lang="en-GB" dirty="0">
                <a:solidFill>
                  <a:srgbClr val="001D35"/>
                </a:solidFill>
                <a:latin typeface="+mj-lt"/>
              </a:rPr>
              <a:t>W</a:t>
            </a:r>
            <a:r>
              <a:rPr lang="en-GB" b="0" i="0" dirty="0">
                <a:solidFill>
                  <a:srgbClr val="001D35"/>
                </a:solidFill>
                <a:effectLst/>
                <a:latin typeface="+mj-lt"/>
              </a:rPr>
              <a:t>hen you want to understand people's opinions, experiences or values. </a:t>
            </a:r>
            <a:endParaRPr lang="en-GB" dirty="0">
              <a:latin typeface="+mj-lt"/>
            </a:endParaRPr>
          </a:p>
        </p:txBody>
      </p:sp>
      <p:pic>
        <p:nvPicPr>
          <p:cNvPr id="7" name="Picture 6" descr="Question mark on green pastel background">
            <a:extLst>
              <a:ext uri="{FF2B5EF4-FFF2-40B4-BE49-F238E27FC236}">
                <a16:creationId xmlns:a16="http://schemas.microsoft.com/office/drawing/2014/main" id="{378BA95D-34A7-32D9-098C-22D44E70FD1B}"/>
              </a:ext>
            </a:extLst>
          </p:cNvPr>
          <p:cNvPicPr>
            <a:picLocks noChangeAspect="1"/>
          </p:cNvPicPr>
          <p:nvPr/>
        </p:nvPicPr>
        <p:blipFill rotWithShape="1">
          <a:blip r:embed="rId2"/>
          <a:srcRect l="28778"/>
          <a:stretch/>
        </p:blipFill>
        <p:spPr>
          <a:xfrm>
            <a:off x="5679453" y="0"/>
            <a:ext cx="6512547" cy="6857990"/>
          </a:xfrm>
          <a:prstGeom prst="rect">
            <a:avLst/>
          </a:prstGeom>
          <a:noFill/>
        </p:spPr>
      </p:pic>
      <p:sp>
        <p:nvSpPr>
          <p:cNvPr id="17" name="Slide Number Placeholder 5">
            <a:extLst>
              <a:ext uri="{FF2B5EF4-FFF2-40B4-BE49-F238E27FC236}">
                <a16:creationId xmlns:a16="http://schemas.microsoft.com/office/drawing/2014/main" id="{6E6E759F-E173-2A60-F2EE-56A5A8A75C0D}"/>
              </a:ext>
            </a:extLst>
          </p:cNvPr>
          <p:cNvSpPr>
            <a:spLocks noGrp="1"/>
          </p:cNvSpPr>
          <p:nvPr>
            <p:ph type="sldNum" sz="quarter" idx="12"/>
          </p:nvPr>
        </p:nvSpPr>
        <p:spPr>
          <a:xfrm>
            <a:off x="10807995" y="6356350"/>
            <a:ext cx="723014" cy="365125"/>
          </a:xfrm>
        </p:spPr>
        <p:txBody>
          <a:bodyPr/>
          <a:lstStyle/>
          <a:p>
            <a:pPr>
              <a:spcAft>
                <a:spcPts val="600"/>
              </a:spcAft>
            </a:pPr>
            <a:fld id="{2B6A0707-BFCA-4BDD-8B25-E2A14A0F80A6}" type="slidenum">
              <a:rPr lang="en-US" smtClean="0">
                <a:solidFill>
                  <a:srgbClr val="FFFFFF"/>
                </a:solidFill>
                <a:effectLst>
                  <a:outerShdw blurRad="38100" dist="38100" dir="2700000" algn="tl">
                    <a:srgbClr val="000000">
                      <a:alpha val="43137"/>
                    </a:srgbClr>
                  </a:outerShdw>
                </a:effectLst>
              </a:rPr>
              <a:pPr>
                <a:spcAft>
                  <a:spcPts val="600"/>
                </a:spcAft>
              </a:pPr>
              <a:t>24</a:t>
            </a:fld>
            <a:endParaRPr lang="en-US">
              <a:solidFill>
                <a:srgbClr val="FFFFFF"/>
              </a:solidFill>
              <a:effectLst>
                <a:outerShdw blurRad="38100" dist="38100" dir="2700000" algn="tl">
                  <a:srgbClr val="000000">
                    <a:alpha val="43137"/>
                  </a:srgbClr>
                </a:outerShdw>
              </a:effectLst>
            </a:endParaRPr>
          </a:p>
        </p:txBody>
      </p:sp>
      <p:pic>
        <p:nvPicPr>
          <p:cNvPr id="3" name="Graphic 2" descr="Chat bubble with solid fill">
            <a:extLst>
              <a:ext uri="{FF2B5EF4-FFF2-40B4-BE49-F238E27FC236}">
                <a16:creationId xmlns:a16="http://schemas.microsoft.com/office/drawing/2014/main" id="{5A2A7CDC-6A84-D911-88AB-C7CA7BCE21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630" y="1771"/>
            <a:ext cx="721744" cy="721744"/>
          </a:xfrm>
          <a:prstGeom prst="rect">
            <a:avLst/>
          </a:prstGeom>
        </p:spPr>
      </p:pic>
    </p:spTree>
    <p:extLst>
      <p:ext uri="{BB962C8B-B14F-4D97-AF65-F5344CB8AC3E}">
        <p14:creationId xmlns:p14="http://schemas.microsoft.com/office/powerpoint/2010/main" val="24519757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7BAE273-A934-B34E-6B5C-17D3DAB95D1C}"/>
              </a:ext>
            </a:extLst>
          </p:cNvPr>
          <p:cNvSpPr>
            <a:spLocks noGrp="1"/>
          </p:cNvSpPr>
          <p:nvPr>
            <p:ph type="title"/>
          </p:nvPr>
        </p:nvSpPr>
        <p:spPr/>
        <p:txBody>
          <a:bodyPr/>
          <a:lstStyle/>
          <a:p>
            <a:r>
              <a:rPr lang="en-GB" dirty="0"/>
              <a:t>Strengths                       Limitations</a:t>
            </a:r>
          </a:p>
        </p:txBody>
      </p:sp>
      <p:sp>
        <p:nvSpPr>
          <p:cNvPr id="3" name="Content Placeholder 2">
            <a:extLst>
              <a:ext uri="{FF2B5EF4-FFF2-40B4-BE49-F238E27FC236}">
                <a16:creationId xmlns:a16="http://schemas.microsoft.com/office/drawing/2014/main" id="{26A43AB1-7125-9283-E098-7DE5B46E154E}"/>
              </a:ext>
            </a:extLst>
          </p:cNvPr>
          <p:cNvSpPr>
            <a:spLocks noGrp="1"/>
          </p:cNvSpPr>
          <p:nvPr>
            <p:ph sz="half" idx="1"/>
          </p:nvPr>
        </p:nvSpPr>
        <p:spPr>
          <a:xfrm>
            <a:off x="914400" y="2317630"/>
            <a:ext cx="5105400" cy="4393721"/>
          </a:xfrm>
        </p:spPr>
        <p:txBody>
          <a:bodyPr>
            <a:normAutofit fontScale="85000" lnSpcReduction="10000"/>
          </a:bodyPr>
          <a:lstStyle/>
          <a:p>
            <a:pPr algn="l" fontAlgn="base"/>
            <a:r>
              <a:rPr lang="en-GB" dirty="0">
                <a:latin typeface="+mj-lt"/>
              </a:rPr>
              <a:t>U</a:t>
            </a:r>
            <a:r>
              <a:rPr lang="en-GB" i="0" dirty="0">
                <a:effectLst/>
                <a:latin typeface="+mj-lt"/>
              </a:rPr>
              <a:t>seful for finding out about people’s experiences, views, and opinions. </a:t>
            </a:r>
          </a:p>
          <a:p>
            <a:pPr algn="l" fontAlgn="base"/>
            <a:r>
              <a:rPr lang="en-GB" dirty="0">
                <a:latin typeface="+mj-lt"/>
              </a:rPr>
              <a:t>Can analyse large amounts of data</a:t>
            </a:r>
          </a:p>
          <a:p>
            <a:pPr algn="l" fontAlgn="base"/>
            <a:r>
              <a:rPr lang="en-GB" i="0" dirty="0">
                <a:effectLst/>
                <a:latin typeface="+mj-lt"/>
              </a:rPr>
              <a:t>Can investigate underlying concepts and explains why they occur.</a:t>
            </a:r>
          </a:p>
          <a:p>
            <a:pPr algn="l" fontAlgn="base"/>
            <a:r>
              <a:rPr lang="en-GB" i="0" dirty="0">
                <a:effectLst/>
                <a:latin typeface="+mj-lt"/>
              </a:rPr>
              <a:t>Easy for you to explain new concepts that affect human behaviour</a:t>
            </a:r>
          </a:p>
          <a:p>
            <a:pPr algn="l" fontAlgn="base"/>
            <a:r>
              <a:rPr lang="en-GB" dirty="0">
                <a:latin typeface="+mj-lt"/>
              </a:rPr>
              <a:t>Can use </a:t>
            </a:r>
            <a:r>
              <a:rPr lang="en-GB" i="0" dirty="0">
                <a:effectLst/>
                <a:latin typeface="+mj-lt"/>
              </a:rPr>
              <a:t>interviews, conversations, open-ended survey responses, social media posts.</a:t>
            </a:r>
          </a:p>
          <a:p>
            <a:pPr algn="l" fontAlgn="base"/>
            <a:r>
              <a:rPr lang="en-GB" dirty="0">
                <a:latin typeface="+mj-lt"/>
              </a:rPr>
              <a:t>Useful for </a:t>
            </a:r>
            <a:r>
              <a:rPr lang="en-GB" b="0" i="0" dirty="0">
                <a:effectLst/>
                <a:latin typeface="+mj-lt"/>
              </a:rPr>
              <a:t>large sample sizes when you want to identify overarching patterns across the full dataset</a:t>
            </a:r>
            <a:endParaRPr lang="en-GB" i="0" dirty="0">
              <a:effectLst/>
              <a:latin typeface="+mj-lt"/>
            </a:endParaRPr>
          </a:p>
          <a:p>
            <a:endParaRPr lang="en-GB" dirty="0"/>
          </a:p>
        </p:txBody>
      </p:sp>
      <p:sp>
        <p:nvSpPr>
          <p:cNvPr id="5" name="Content Placeholder 4">
            <a:extLst>
              <a:ext uri="{FF2B5EF4-FFF2-40B4-BE49-F238E27FC236}">
                <a16:creationId xmlns:a16="http://schemas.microsoft.com/office/drawing/2014/main" id="{3895E236-0E43-5F2B-3915-A0A37896B822}"/>
              </a:ext>
            </a:extLst>
          </p:cNvPr>
          <p:cNvSpPr>
            <a:spLocks noGrp="1"/>
          </p:cNvSpPr>
          <p:nvPr>
            <p:ph sz="half" idx="2"/>
          </p:nvPr>
        </p:nvSpPr>
        <p:spPr>
          <a:xfrm>
            <a:off x="6172202" y="2317630"/>
            <a:ext cx="5105400" cy="3210480"/>
          </a:xfrm>
        </p:spPr>
        <p:txBody>
          <a:bodyPr>
            <a:normAutofit fontScale="85000" lnSpcReduction="10000"/>
          </a:bodyPr>
          <a:lstStyle/>
          <a:p>
            <a:r>
              <a:rPr lang="en-GB" b="1" dirty="0">
                <a:latin typeface="+mj-lt"/>
              </a:rPr>
              <a:t>T</a:t>
            </a:r>
            <a:r>
              <a:rPr lang="en-GB" b="1" i="0" dirty="0">
                <a:effectLst/>
                <a:latin typeface="+mj-lt"/>
              </a:rPr>
              <a:t>ime-consuming  - </a:t>
            </a:r>
            <a:r>
              <a:rPr lang="en-GB" i="0" dirty="0">
                <a:effectLst/>
                <a:latin typeface="+mj-lt"/>
              </a:rPr>
              <a:t>d</a:t>
            </a:r>
            <a:r>
              <a:rPr lang="en-GB" b="0" i="0" dirty="0">
                <a:effectLst/>
                <a:latin typeface="+mj-lt"/>
              </a:rPr>
              <a:t>ata needs to be re-reviewed if a research question is adjusted.</a:t>
            </a:r>
          </a:p>
          <a:p>
            <a:r>
              <a:rPr lang="en-GB" dirty="0">
                <a:latin typeface="+mj-lt"/>
              </a:rPr>
              <a:t>Subjective – relies on the researcher to analyse</a:t>
            </a:r>
          </a:p>
          <a:p>
            <a:r>
              <a:rPr lang="en-GB" dirty="0">
                <a:latin typeface="+mj-lt"/>
              </a:rPr>
              <a:t>C</a:t>
            </a:r>
            <a:r>
              <a:rPr lang="en-GB" i="0" dirty="0">
                <a:effectLst/>
                <a:latin typeface="+mj-lt"/>
              </a:rPr>
              <a:t>oding system is subjective and open to interpretation = inaccurate results and unreliable conclusions</a:t>
            </a:r>
            <a:endParaRPr lang="en-GB" dirty="0">
              <a:latin typeface="+mj-lt"/>
            </a:endParaRPr>
          </a:p>
        </p:txBody>
      </p:sp>
      <p:pic>
        <p:nvPicPr>
          <p:cNvPr id="6" name="Graphic 5" descr="Lights On with solid fill">
            <a:extLst>
              <a:ext uri="{FF2B5EF4-FFF2-40B4-BE49-F238E27FC236}">
                <a16:creationId xmlns:a16="http://schemas.microsoft.com/office/drawing/2014/main" id="{8EDB6CDD-0359-6CA3-8564-513C86CB2B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25200" y="130834"/>
            <a:ext cx="914400" cy="914400"/>
          </a:xfrm>
          <a:prstGeom prst="rect">
            <a:avLst/>
          </a:prstGeom>
        </p:spPr>
      </p:pic>
    </p:spTree>
    <p:extLst>
      <p:ext uri="{BB962C8B-B14F-4D97-AF65-F5344CB8AC3E}">
        <p14:creationId xmlns:p14="http://schemas.microsoft.com/office/powerpoint/2010/main" val="203239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0" end="0"/>
                                            </p:txEl>
                                          </p:spTgt>
                                        </p:tgtEl>
                                        <p:attrNameLst>
                                          <p:attrName>style.visibility</p:attrName>
                                        </p:attrNameLst>
                                      </p:cBhvr>
                                      <p:to>
                                        <p:strVal val="visible"/>
                                      </p:to>
                                    </p:set>
                                    <p:anim calcmode="lin" valueType="num">
                                      <p:cBhvr additive="base">
                                        <p:cTn id="3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5">
                                            <p:txEl>
                                              <p:pRg st="2" end="2"/>
                                            </p:txEl>
                                          </p:spTgt>
                                        </p:tgtEl>
                                        <p:attrNameLst>
                                          <p:attrName>style.visibility</p:attrName>
                                        </p:attrNameLst>
                                      </p:cBhvr>
                                      <p:to>
                                        <p:strVal val="visible"/>
                                      </p:to>
                                    </p:set>
                                    <p:anim calcmode="lin" valueType="num">
                                      <p:cBhvr additive="base">
                                        <p:cTn id="4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2D7F9-452D-B156-9035-55D5A7BE27EE}"/>
              </a:ext>
            </a:extLst>
          </p:cNvPr>
          <p:cNvSpPr>
            <a:spLocks noGrp="1"/>
          </p:cNvSpPr>
          <p:nvPr>
            <p:ph type="title"/>
          </p:nvPr>
        </p:nvSpPr>
        <p:spPr/>
        <p:txBody>
          <a:bodyPr>
            <a:normAutofit/>
          </a:bodyPr>
          <a:lstStyle/>
          <a:p>
            <a:r>
              <a:rPr lang="en-GB" b="1" i="0" dirty="0">
                <a:effectLst/>
              </a:rPr>
              <a:t>Method #5: Grounded </a:t>
            </a:r>
            <a:r>
              <a:rPr lang="en-GB" b="1" dirty="0"/>
              <a:t>T</a:t>
            </a:r>
            <a:r>
              <a:rPr lang="en-GB" b="1" i="0" dirty="0">
                <a:effectLst/>
              </a:rPr>
              <a:t>heory</a:t>
            </a:r>
            <a:endParaRPr lang="en-GB" dirty="0"/>
          </a:p>
        </p:txBody>
      </p:sp>
      <p:sp>
        <p:nvSpPr>
          <p:cNvPr id="3" name="Content Placeholder 2">
            <a:extLst>
              <a:ext uri="{FF2B5EF4-FFF2-40B4-BE49-F238E27FC236}">
                <a16:creationId xmlns:a16="http://schemas.microsoft.com/office/drawing/2014/main" id="{372F7BEB-B4A8-43F5-29C8-00B0BDC15055}"/>
              </a:ext>
            </a:extLst>
          </p:cNvPr>
          <p:cNvSpPr>
            <a:spLocks noGrp="1"/>
          </p:cNvSpPr>
          <p:nvPr>
            <p:ph idx="1"/>
          </p:nvPr>
        </p:nvSpPr>
        <p:spPr/>
        <p:txBody>
          <a:bodyPr>
            <a:normAutofit lnSpcReduction="10000"/>
          </a:bodyPr>
          <a:lstStyle/>
          <a:p>
            <a:pPr algn="l" fontAlgn="base"/>
            <a:r>
              <a:rPr lang="en-GB" dirty="0">
                <a:latin typeface="+mj-lt"/>
              </a:rPr>
              <a:t>T</a:t>
            </a:r>
            <a:r>
              <a:rPr lang="en-GB" b="0" i="0" dirty="0">
                <a:effectLst/>
                <a:latin typeface="+mj-lt"/>
              </a:rPr>
              <a:t>he </a:t>
            </a:r>
            <a:r>
              <a:rPr lang="en-GB" i="0" dirty="0">
                <a:effectLst/>
                <a:latin typeface="+mj-lt"/>
              </a:rPr>
              <a:t>intention is to create a new theory (or theories) using the data at hand, through a series of ‘tests</a:t>
            </a:r>
            <a:r>
              <a:rPr lang="en-GB" dirty="0">
                <a:latin typeface="+mj-lt"/>
              </a:rPr>
              <a:t>’</a:t>
            </a:r>
            <a:r>
              <a:rPr lang="en-GB" i="0" dirty="0">
                <a:effectLst/>
                <a:latin typeface="+mj-lt"/>
              </a:rPr>
              <a:t> and ‘revisions</a:t>
            </a:r>
            <a:r>
              <a:rPr lang="en-GB" dirty="0">
                <a:latin typeface="+mj-lt"/>
              </a:rPr>
              <a:t>’</a:t>
            </a:r>
            <a:r>
              <a:rPr lang="en-GB" i="0" dirty="0">
                <a:effectLst/>
                <a:latin typeface="+mj-lt"/>
              </a:rPr>
              <a:t>. </a:t>
            </a:r>
          </a:p>
          <a:p>
            <a:pPr algn="l" fontAlgn="base"/>
            <a:r>
              <a:rPr lang="en-GB" b="0" i="0" dirty="0">
                <a:effectLst/>
                <a:latin typeface="+mj-lt"/>
              </a:rPr>
              <a:t>Strictly speaking, </a:t>
            </a:r>
            <a:r>
              <a:rPr lang="en-GB" dirty="0">
                <a:latin typeface="+mj-lt"/>
              </a:rPr>
              <a:t>grounded theory</a:t>
            </a:r>
            <a:r>
              <a:rPr lang="en-GB" b="0" i="0" dirty="0">
                <a:effectLst/>
                <a:latin typeface="+mj-lt"/>
              </a:rPr>
              <a:t> is more a </a:t>
            </a:r>
            <a:r>
              <a:rPr lang="en-GB" dirty="0">
                <a:solidFill>
                  <a:schemeClr val="accent3"/>
                </a:solidFill>
                <a:latin typeface="+mj-lt"/>
              </a:rPr>
              <a:t>research design type</a:t>
            </a:r>
            <a:r>
              <a:rPr lang="en-GB" b="0" i="0" dirty="0">
                <a:solidFill>
                  <a:schemeClr val="accent3"/>
                </a:solidFill>
                <a:effectLst/>
                <a:latin typeface="+mj-lt"/>
              </a:rPr>
              <a:t> </a:t>
            </a:r>
            <a:r>
              <a:rPr lang="en-GB" b="0" i="0" dirty="0">
                <a:effectLst/>
                <a:latin typeface="+mj-lt"/>
              </a:rPr>
              <a:t>than an analysis method, but it is often referred to as a method.</a:t>
            </a:r>
          </a:p>
          <a:p>
            <a:pPr algn="l" fontAlgn="base"/>
            <a:r>
              <a:rPr lang="en-GB" b="0" i="0" dirty="0">
                <a:effectLst/>
                <a:latin typeface="+mj-lt"/>
              </a:rPr>
              <a:t>What’s most im</a:t>
            </a:r>
            <a:r>
              <a:rPr lang="en-GB" i="0" dirty="0">
                <a:effectLst/>
                <a:latin typeface="+mj-lt"/>
              </a:rPr>
              <a:t>portant with grounded theory is that you go into the analysis with an open mind and let the data speak for itself </a:t>
            </a:r>
            <a:r>
              <a:rPr lang="en-GB" dirty="0">
                <a:latin typeface="+mj-lt"/>
              </a:rPr>
              <a:t>(and not by using </a:t>
            </a:r>
            <a:r>
              <a:rPr lang="en-GB" i="0" dirty="0">
                <a:effectLst/>
                <a:latin typeface="+mj-lt"/>
              </a:rPr>
              <a:t>existing hypotheses or theories). </a:t>
            </a:r>
          </a:p>
          <a:p>
            <a:pPr algn="l" fontAlgn="base"/>
            <a:r>
              <a:rPr lang="en-GB" i="0" dirty="0">
                <a:effectLst/>
                <a:latin typeface="+mj-lt"/>
              </a:rPr>
              <a:t>In other words, your analysis must develop from the ground up. </a:t>
            </a:r>
          </a:p>
          <a:p>
            <a:endParaRPr lang="en-GB" dirty="0"/>
          </a:p>
        </p:txBody>
      </p:sp>
      <p:pic>
        <p:nvPicPr>
          <p:cNvPr id="5" name="Graphic 4" descr="Plant With Roots with solid fill">
            <a:extLst>
              <a:ext uri="{FF2B5EF4-FFF2-40B4-BE49-F238E27FC236}">
                <a16:creationId xmlns:a16="http://schemas.microsoft.com/office/drawing/2014/main" id="{0ADEA2FB-73B5-CA2A-A8B3-2930EE149C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65457" y="171090"/>
            <a:ext cx="914400" cy="914400"/>
          </a:xfrm>
          <a:prstGeom prst="rect">
            <a:avLst/>
          </a:prstGeom>
        </p:spPr>
      </p:pic>
    </p:spTree>
    <p:extLst>
      <p:ext uri="{BB962C8B-B14F-4D97-AF65-F5344CB8AC3E}">
        <p14:creationId xmlns:p14="http://schemas.microsoft.com/office/powerpoint/2010/main" val="13970467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13A7B-A4EE-2F2A-DBB4-64EEB35B7813}"/>
              </a:ext>
            </a:extLst>
          </p:cNvPr>
          <p:cNvSpPr>
            <a:spLocks noGrp="1"/>
          </p:cNvSpPr>
          <p:nvPr>
            <p:ph type="title"/>
          </p:nvPr>
        </p:nvSpPr>
        <p:spPr>
          <a:xfrm>
            <a:off x="908649" y="1147313"/>
            <a:ext cx="10363200" cy="1187570"/>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65EF5510-2420-0B03-EBCF-C4238A70CED6}"/>
              </a:ext>
            </a:extLst>
          </p:cNvPr>
          <p:cNvSpPr>
            <a:spLocks noGrp="1"/>
          </p:cNvSpPr>
          <p:nvPr>
            <p:ph idx="1"/>
          </p:nvPr>
        </p:nvSpPr>
        <p:spPr>
          <a:xfrm>
            <a:off x="391064" y="2185358"/>
            <a:ext cx="11398370" cy="4298829"/>
          </a:xfrm>
        </p:spPr>
        <p:txBody>
          <a:bodyPr>
            <a:normAutofit fontScale="85000" lnSpcReduction="20000"/>
          </a:bodyPr>
          <a:lstStyle/>
          <a:p>
            <a:pPr marL="0" indent="0" algn="l" fontAlgn="base">
              <a:buNone/>
            </a:pPr>
            <a:r>
              <a:rPr lang="en-GB" dirty="0">
                <a:latin typeface="+mj-lt"/>
              </a:rPr>
              <a:t>Y</a:t>
            </a:r>
            <a:r>
              <a:rPr lang="en-GB" b="0" i="0" dirty="0">
                <a:effectLst/>
                <a:latin typeface="+mj-lt"/>
              </a:rPr>
              <a:t>ou are interested in developing a theory about the factors that influence students to watch a YouTube video about qualitative analysis. </a:t>
            </a:r>
            <a:r>
              <a:rPr lang="en-GB" dirty="0">
                <a:latin typeface="+mj-lt"/>
              </a:rPr>
              <a:t>You would </a:t>
            </a:r>
            <a:r>
              <a:rPr lang="en-GB" b="0" i="0" dirty="0">
                <a:effectLst/>
                <a:latin typeface="+mj-lt"/>
              </a:rPr>
              <a:t>start with this general </a:t>
            </a:r>
            <a:r>
              <a:rPr lang="en-GB" i="0" dirty="0">
                <a:effectLst/>
                <a:latin typeface="+mj-lt"/>
              </a:rPr>
              <a:t>overarching question </a:t>
            </a:r>
            <a:r>
              <a:rPr lang="en-GB" b="0" i="0" dirty="0">
                <a:effectLst/>
                <a:latin typeface="+mj-lt"/>
              </a:rPr>
              <a:t>about the given population (i.e. graduate students). </a:t>
            </a:r>
          </a:p>
          <a:p>
            <a:pPr marL="457200" indent="-457200" algn="l" fontAlgn="base">
              <a:buAutoNum type="arabicPeriod"/>
            </a:pPr>
            <a:r>
              <a:rPr lang="en-GB" dirty="0">
                <a:latin typeface="+mj-lt"/>
              </a:rPr>
              <a:t>A</a:t>
            </a:r>
            <a:r>
              <a:rPr lang="en-GB" b="0" i="0" dirty="0">
                <a:effectLst/>
                <a:latin typeface="+mj-lt"/>
              </a:rPr>
              <a:t>pproach a small </a:t>
            </a:r>
            <a:r>
              <a:rPr lang="en-GB" i="0" dirty="0">
                <a:effectLst/>
                <a:latin typeface="+mj-lt"/>
              </a:rPr>
              <a:t>sample</a:t>
            </a:r>
            <a:r>
              <a:rPr lang="en-GB" b="0" i="0" dirty="0">
                <a:effectLst/>
                <a:latin typeface="+mj-lt"/>
              </a:rPr>
              <a:t> – for example, five graduate students in a department at a university. Ideally, this sample would be representative of the broader population. </a:t>
            </a:r>
          </a:p>
          <a:p>
            <a:pPr marL="457200" indent="-457200" algn="l" fontAlgn="base">
              <a:buAutoNum type="arabicPeriod"/>
            </a:pPr>
            <a:r>
              <a:rPr lang="en-GB" dirty="0">
                <a:latin typeface="+mj-lt"/>
              </a:rPr>
              <a:t>I</a:t>
            </a:r>
            <a:r>
              <a:rPr lang="en-GB" b="0" i="0" dirty="0">
                <a:effectLst/>
                <a:latin typeface="+mj-lt"/>
              </a:rPr>
              <a:t>nterview these students to identify what factors lead them to watch the video.</a:t>
            </a:r>
          </a:p>
          <a:p>
            <a:pPr marL="457200" indent="-457200" algn="l" fontAlgn="base">
              <a:buAutoNum type="arabicPeriod"/>
            </a:pPr>
            <a:r>
              <a:rPr lang="en-GB" dirty="0">
                <a:latin typeface="+mj-lt"/>
              </a:rPr>
              <a:t>A</a:t>
            </a:r>
            <a:r>
              <a:rPr lang="en-GB" b="0" i="0" dirty="0">
                <a:effectLst/>
                <a:latin typeface="+mj-lt"/>
              </a:rPr>
              <a:t>nalyse the interview data.  </a:t>
            </a:r>
            <a:r>
              <a:rPr lang="en-GB" i="0" dirty="0">
                <a:effectLst/>
                <a:latin typeface="+mj-lt"/>
              </a:rPr>
              <a:t>Here, you may see a general pattern</a:t>
            </a:r>
            <a:r>
              <a:rPr lang="en-GB" dirty="0">
                <a:latin typeface="+mj-lt"/>
              </a:rPr>
              <a:t>, e.g. </a:t>
            </a:r>
            <a:r>
              <a:rPr lang="en-GB" i="0" dirty="0">
                <a:effectLst/>
                <a:latin typeface="+mj-lt"/>
              </a:rPr>
              <a:t>you might notice that graduate students are more likely to watch a video if they are just starting on their thesis, or if they have an upcoming test about research methods.</a:t>
            </a:r>
          </a:p>
          <a:p>
            <a:pPr marL="457200" indent="-457200" algn="l" fontAlgn="base">
              <a:buAutoNum type="arabicPeriod"/>
            </a:pPr>
            <a:r>
              <a:rPr lang="en-GB" i="0" dirty="0">
                <a:effectLst/>
                <a:latin typeface="+mj-lt"/>
              </a:rPr>
              <a:t>Next, you will look for another small sample</a:t>
            </a:r>
            <a:r>
              <a:rPr lang="en-GB" dirty="0">
                <a:latin typeface="+mj-lt"/>
              </a:rPr>
              <a:t>, e.g.</a:t>
            </a:r>
            <a:r>
              <a:rPr lang="en-GB" i="0" dirty="0">
                <a:effectLst/>
                <a:latin typeface="+mj-lt"/>
              </a:rPr>
              <a:t> five more graduate students in a different department and interview them to see whether this pattern holds true for them. </a:t>
            </a:r>
          </a:p>
          <a:p>
            <a:pPr marL="457200" indent="-457200" algn="l" fontAlgn="base">
              <a:buAutoNum type="arabicPeriod"/>
            </a:pPr>
            <a:r>
              <a:rPr lang="en-GB" i="0" dirty="0">
                <a:effectLst/>
                <a:latin typeface="+mj-lt"/>
              </a:rPr>
              <a:t>If not, you’ll look for commonalities and adapt your theory accordingly. </a:t>
            </a:r>
          </a:p>
          <a:p>
            <a:pPr marL="0" indent="0" algn="l" fontAlgn="base">
              <a:buNone/>
            </a:pPr>
            <a:r>
              <a:rPr lang="en-GB" i="0" dirty="0">
                <a:effectLst/>
                <a:latin typeface="+mj-lt"/>
              </a:rPr>
              <a:t>As this process continues, the theory would develop. </a:t>
            </a:r>
            <a:endParaRPr lang="en-GB" dirty="0">
              <a:latin typeface="+mj-lt"/>
            </a:endParaRPr>
          </a:p>
        </p:txBody>
      </p:sp>
      <p:pic>
        <p:nvPicPr>
          <p:cNvPr id="7" name="Graphic 6" descr="Plant With Roots with solid fill">
            <a:extLst>
              <a:ext uri="{FF2B5EF4-FFF2-40B4-BE49-F238E27FC236}">
                <a16:creationId xmlns:a16="http://schemas.microsoft.com/office/drawing/2014/main" id="{F2B0F36B-0A20-EEA4-DAF4-66C58FED00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65457" y="171090"/>
            <a:ext cx="914400" cy="914400"/>
          </a:xfrm>
          <a:prstGeom prst="rect">
            <a:avLst/>
          </a:prstGeom>
        </p:spPr>
      </p:pic>
    </p:spTree>
    <p:extLst>
      <p:ext uri="{BB962C8B-B14F-4D97-AF65-F5344CB8AC3E}">
        <p14:creationId xmlns:p14="http://schemas.microsoft.com/office/powerpoint/2010/main" val="3198933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873E6-D75F-A72C-C91B-8480474CBB92}"/>
              </a:ext>
            </a:extLst>
          </p:cNvPr>
          <p:cNvSpPr>
            <a:spLocks noGrp="1"/>
          </p:cNvSpPr>
          <p:nvPr>
            <p:ph type="title"/>
          </p:nvPr>
        </p:nvSpPr>
        <p:spPr>
          <a:xfrm>
            <a:off x="914401" y="1371600"/>
            <a:ext cx="3943762" cy="1314443"/>
          </a:xfrm>
        </p:spPr>
        <p:txBody>
          <a:bodyPr>
            <a:normAutofit/>
          </a:bodyPr>
          <a:lstStyle/>
          <a:p>
            <a:pPr>
              <a:lnSpc>
                <a:spcPct val="90000"/>
              </a:lnSpc>
            </a:pPr>
            <a:r>
              <a:rPr lang="en-GB" sz="3100"/>
              <a:t>When is this method most helpful?</a:t>
            </a:r>
          </a:p>
        </p:txBody>
      </p:sp>
      <p:sp>
        <p:nvSpPr>
          <p:cNvPr id="11" name="Content Placeholder 8">
            <a:extLst>
              <a:ext uri="{FF2B5EF4-FFF2-40B4-BE49-F238E27FC236}">
                <a16:creationId xmlns:a16="http://schemas.microsoft.com/office/drawing/2014/main" id="{2A20E761-5F0E-4D79-87B4-BA9918FB4760}"/>
              </a:ext>
            </a:extLst>
          </p:cNvPr>
          <p:cNvSpPr>
            <a:spLocks noGrp="1"/>
          </p:cNvSpPr>
          <p:nvPr>
            <p:ph idx="1"/>
          </p:nvPr>
        </p:nvSpPr>
        <p:spPr>
          <a:xfrm>
            <a:off x="488830" y="2853369"/>
            <a:ext cx="4963064" cy="3088460"/>
          </a:xfrm>
        </p:spPr>
        <p:txBody>
          <a:bodyPr>
            <a:normAutofit/>
          </a:bodyPr>
          <a:lstStyle/>
          <a:p>
            <a:pPr marL="0" indent="0">
              <a:buNone/>
            </a:pPr>
            <a:r>
              <a:rPr lang="en-US" dirty="0">
                <a:solidFill>
                  <a:srgbClr val="040C28"/>
                </a:solidFill>
                <a:latin typeface="+mj-lt"/>
              </a:rPr>
              <a:t>When you want to understand or</a:t>
            </a:r>
            <a:r>
              <a:rPr lang="en-GB" i="0" dirty="0">
                <a:solidFill>
                  <a:srgbClr val="040C28"/>
                </a:solidFill>
                <a:effectLst/>
                <a:latin typeface="+mj-lt"/>
              </a:rPr>
              <a:t> analyse social processes and relationships when little is already known.</a:t>
            </a:r>
            <a:endParaRPr lang="en-GB" dirty="0">
              <a:latin typeface="+mj-lt"/>
            </a:endParaRPr>
          </a:p>
        </p:txBody>
      </p:sp>
      <p:pic>
        <p:nvPicPr>
          <p:cNvPr id="7" name="Picture 6" descr="Question mark on green pastel background">
            <a:extLst>
              <a:ext uri="{FF2B5EF4-FFF2-40B4-BE49-F238E27FC236}">
                <a16:creationId xmlns:a16="http://schemas.microsoft.com/office/drawing/2014/main" id="{9D4A04DF-42B4-0385-602E-988E1998A389}"/>
              </a:ext>
            </a:extLst>
          </p:cNvPr>
          <p:cNvPicPr>
            <a:picLocks noChangeAspect="1"/>
          </p:cNvPicPr>
          <p:nvPr/>
        </p:nvPicPr>
        <p:blipFill rotWithShape="1">
          <a:blip r:embed="rId2"/>
          <a:srcRect l="28778"/>
          <a:stretch/>
        </p:blipFill>
        <p:spPr>
          <a:xfrm>
            <a:off x="5679453" y="0"/>
            <a:ext cx="6512547" cy="6857990"/>
          </a:xfrm>
          <a:prstGeom prst="rect">
            <a:avLst/>
          </a:prstGeom>
          <a:noFill/>
        </p:spPr>
      </p:pic>
      <p:sp>
        <p:nvSpPr>
          <p:cNvPr id="17" name="Slide Number Placeholder 5">
            <a:extLst>
              <a:ext uri="{FF2B5EF4-FFF2-40B4-BE49-F238E27FC236}">
                <a16:creationId xmlns:a16="http://schemas.microsoft.com/office/drawing/2014/main" id="{86091187-3CD7-4891-BB4A-9A3F2309F149}"/>
              </a:ext>
            </a:extLst>
          </p:cNvPr>
          <p:cNvSpPr>
            <a:spLocks noGrp="1"/>
          </p:cNvSpPr>
          <p:nvPr>
            <p:ph type="sldNum" sz="quarter" idx="12"/>
          </p:nvPr>
        </p:nvSpPr>
        <p:spPr>
          <a:xfrm>
            <a:off x="10807995" y="6356350"/>
            <a:ext cx="723014" cy="365125"/>
          </a:xfrm>
        </p:spPr>
        <p:txBody>
          <a:bodyPr/>
          <a:lstStyle/>
          <a:p>
            <a:pPr>
              <a:spcAft>
                <a:spcPts val="600"/>
              </a:spcAft>
            </a:pPr>
            <a:fld id="{2B6A0707-BFCA-4BDD-8B25-E2A14A0F80A6}" type="slidenum">
              <a:rPr lang="en-US" smtClean="0">
                <a:solidFill>
                  <a:srgbClr val="FFFFFF"/>
                </a:solidFill>
                <a:effectLst>
                  <a:outerShdw blurRad="38100" dist="38100" dir="2700000" algn="tl">
                    <a:srgbClr val="000000">
                      <a:alpha val="43137"/>
                    </a:srgbClr>
                  </a:outerShdw>
                </a:effectLst>
              </a:rPr>
              <a:pPr>
                <a:spcAft>
                  <a:spcPts val="600"/>
                </a:spcAft>
              </a:pPr>
              <a:t>28</a:t>
            </a:fld>
            <a:endParaRPr lang="en-US">
              <a:solidFill>
                <a:srgbClr val="FFFFFF"/>
              </a:solidFill>
              <a:effectLst>
                <a:outerShdw blurRad="38100" dist="38100" dir="2700000" algn="tl">
                  <a:srgbClr val="000000">
                    <a:alpha val="43137"/>
                  </a:srgbClr>
                </a:outerShdw>
              </a:effectLst>
            </a:endParaRPr>
          </a:p>
        </p:txBody>
      </p:sp>
      <p:pic>
        <p:nvPicPr>
          <p:cNvPr id="3" name="Graphic 2" descr="Plant With Roots with solid fill">
            <a:extLst>
              <a:ext uri="{FF2B5EF4-FFF2-40B4-BE49-F238E27FC236}">
                <a16:creationId xmlns:a16="http://schemas.microsoft.com/office/drawing/2014/main" id="{548389D5-D8A3-888B-8712-CBB31A0519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887" y="142882"/>
            <a:ext cx="652732" cy="652732"/>
          </a:xfrm>
          <a:prstGeom prst="rect">
            <a:avLst/>
          </a:prstGeom>
        </p:spPr>
      </p:pic>
    </p:spTree>
    <p:extLst>
      <p:ext uri="{BB962C8B-B14F-4D97-AF65-F5344CB8AC3E}">
        <p14:creationId xmlns:p14="http://schemas.microsoft.com/office/powerpoint/2010/main" val="23886421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EB86AE-A4EE-2C29-9DCA-47DEBF49E3B2}"/>
              </a:ext>
            </a:extLst>
          </p:cNvPr>
          <p:cNvSpPr>
            <a:spLocks noGrp="1"/>
          </p:cNvSpPr>
          <p:nvPr>
            <p:ph type="title"/>
          </p:nvPr>
        </p:nvSpPr>
        <p:spPr/>
        <p:txBody>
          <a:bodyPr/>
          <a:lstStyle/>
          <a:p>
            <a:r>
              <a:rPr lang="en-GB" dirty="0"/>
              <a:t>Strengths                       Limitations</a:t>
            </a:r>
          </a:p>
        </p:txBody>
      </p:sp>
      <p:sp>
        <p:nvSpPr>
          <p:cNvPr id="3" name="Content Placeholder 2">
            <a:extLst>
              <a:ext uri="{FF2B5EF4-FFF2-40B4-BE49-F238E27FC236}">
                <a16:creationId xmlns:a16="http://schemas.microsoft.com/office/drawing/2014/main" id="{3A89CBE2-218A-B876-E1EA-5592706CE8D6}"/>
              </a:ext>
            </a:extLst>
          </p:cNvPr>
          <p:cNvSpPr>
            <a:spLocks noGrp="1"/>
          </p:cNvSpPr>
          <p:nvPr>
            <p:ph sz="half" idx="1"/>
          </p:nvPr>
        </p:nvSpPr>
        <p:spPr>
          <a:xfrm>
            <a:off x="914400" y="2403894"/>
            <a:ext cx="5105400" cy="3881887"/>
          </a:xfrm>
        </p:spPr>
        <p:txBody>
          <a:bodyPr>
            <a:normAutofit fontScale="92500" lnSpcReduction="20000"/>
          </a:bodyPr>
          <a:lstStyle/>
          <a:p>
            <a:pPr algn="l" fontAlgn="base"/>
            <a:r>
              <a:rPr lang="en-GB" dirty="0">
                <a:latin typeface="+mj-lt"/>
              </a:rPr>
              <a:t>U</a:t>
            </a:r>
            <a:r>
              <a:rPr lang="en-GB" b="0" i="0" dirty="0">
                <a:effectLst/>
                <a:latin typeface="+mj-lt"/>
              </a:rPr>
              <a:t>sually produces richer and more diverse data than traditional research methods</a:t>
            </a:r>
          </a:p>
          <a:p>
            <a:pPr algn="l" fontAlgn="base"/>
            <a:r>
              <a:rPr lang="en-GB" dirty="0">
                <a:latin typeface="+mj-lt"/>
              </a:rPr>
              <a:t>A v</a:t>
            </a:r>
            <a:r>
              <a:rPr lang="en-GB" b="0" i="0" dirty="0">
                <a:effectLst/>
                <a:latin typeface="+mj-lt"/>
              </a:rPr>
              <a:t>ery useful method when you’re researching a topic that </a:t>
            </a:r>
            <a:r>
              <a:rPr lang="en-GB" i="0" dirty="0">
                <a:effectLst/>
                <a:latin typeface="+mj-lt"/>
              </a:rPr>
              <a:t>is completely new or has very little existing research about it, as it allows you to start from scratch and work your way from the ground up.</a:t>
            </a:r>
          </a:p>
          <a:p>
            <a:pPr algn="l" fontAlgn="base"/>
            <a:r>
              <a:rPr lang="en-GB" dirty="0">
                <a:latin typeface="+mj-lt"/>
              </a:rPr>
              <a:t>O</a:t>
            </a:r>
            <a:r>
              <a:rPr lang="en-GB" b="0" i="0" dirty="0">
                <a:effectLst/>
                <a:latin typeface="+mj-lt"/>
              </a:rPr>
              <a:t>ffers a systematic and rigorous process of data collection and data analysis so a research problem can be studied in a great level of depth.</a:t>
            </a:r>
            <a:endParaRPr lang="en-GB" dirty="0">
              <a:latin typeface="+mj-lt"/>
            </a:endParaRPr>
          </a:p>
        </p:txBody>
      </p:sp>
      <p:sp>
        <p:nvSpPr>
          <p:cNvPr id="8" name="Content Placeholder 7">
            <a:extLst>
              <a:ext uri="{FF2B5EF4-FFF2-40B4-BE49-F238E27FC236}">
                <a16:creationId xmlns:a16="http://schemas.microsoft.com/office/drawing/2014/main" id="{8410BE05-473B-6D01-38D7-460D7407CF5C}"/>
              </a:ext>
            </a:extLst>
          </p:cNvPr>
          <p:cNvSpPr>
            <a:spLocks noGrp="1"/>
          </p:cNvSpPr>
          <p:nvPr>
            <p:ph sz="half" idx="2"/>
          </p:nvPr>
        </p:nvSpPr>
        <p:spPr>
          <a:xfrm>
            <a:off x="6172200" y="2403894"/>
            <a:ext cx="5105400" cy="3656112"/>
          </a:xfrm>
        </p:spPr>
        <p:txBody>
          <a:bodyPr>
            <a:normAutofit fontScale="92500" lnSpcReduction="20000"/>
          </a:bodyPr>
          <a:lstStyle/>
          <a:p>
            <a:r>
              <a:rPr lang="en-GB" dirty="0">
                <a:latin typeface="+mj-lt"/>
              </a:rPr>
              <a:t>H</a:t>
            </a:r>
            <a:r>
              <a:rPr lang="en-GB" b="0" i="0" dirty="0">
                <a:effectLst/>
                <a:latin typeface="+mj-lt"/>
              </a:rPr>
              <a:t>as comparatively little structure</a:t>
            </a:r>
          </a:p>
          <a:p>
            <a:r>
              <a:rPr lang="en-GB" dirty="0">
                <a:latin typeface="+mj-lt"/>
              </a:rPr>
              <a:t>R</a:t>
            </a:r>
            <a:r>
              <a:rPr lang="en-GB" b="0" i="0" dirty="0">
                <a:effectLst/>
                <a:latin typeface="+mj-lt"/>
              </a:rPr>
              <a:t>equires the collection of a great deal of data</a:t>
            </a:r>
          </a:p>
          <a:p>
            <a:r>
              <a:rPr lang="en-GB" dirty="0">
                <a:latin typeface="+mj-lt"/>
              </a:rPr>
              <a:t>T</a:t>
            </a:r>
            <a:r>
              <a:rPr lang="en-GB" b="0" i="0" dirty="0">
                <a:effectLst/>
                <a:latin typeface="+mj-lt"/>
              </a:rPr>
              <a:t>ime consuming</a:t>
            </a:r>
          </a:p>
          <a:p>
            <a:r>
              <a:rPr lang="en-GB" dirty="0">
                <a:latin typeface="+mj-lt"/>
              </a:rPr>
              <a:t>D</a:t>
            </a:r>
            <a:r>
              <a:rPr lang="en-GB" b="0" i="0" dirty="0">
                <a:effectLst/>
                <a:latin typeface="+mj-lt"/>
              </a:rPr>
              <a:t>ifficult to conduct</a:t>
            </a:r>
          </a:p>
          <a:p>
            <a:r>
              <a:rPr lang="en-GB" dirty="0">
                <a:latin typeface="+mj-lt"/>
              </a:rPr>
              <a:t>R</a:t>
            </a:r>
            <a:r>
              <a:rPr lang="en-GB" b="0" i="0" dirty="0">
                <a:effectLst/>
                <a:latin typeface="+mj-lt"/>
              </a:rPr>
              <a:t>esearcher-induced bias</a:t>
            </a:r>
            <a:r>
              <a:rPr lang="en-GB" dirty="0">
                <a:latin typeface="+mj-lt"/>
              </a:rPr>
              <a:t> = subjectivity</a:t>
            </a:r>
          </a:p>
        </p:txBody>
      </p:sp>
      <p:pic>
        <p:nvPicPr>
          <p:cNvPr id="9" name="Graphic 8" descr="Plant With Roots with solid fill">
            <a:extLst>
              <a:ext uri="{FF2B5EF4-FFF2-40B4-BE49-F238E27FC236}">
                <a16:creationId xmlns:a16="http://schemas.microsoft.com/office/drawing/2014/main" id="{C2A70CE6-363A-9C1E-72CF-C00693BEBB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65457" y="171090"/>
            <a:ext cx="914400" cy="914400"/>
          </a:xfrm>
          <a:prstGeom prst="rect">
            <a:avLst/>
          </a:prstGeom>
        </p:spPr>
      </p:pic>
    </p:spTree>
    <p:extLst>
      <p:ext uri="{BB962C8B-B14F-4D97-AF65-F5344CB8AC3E}">
        <p14:creationId xmlns:p14="http://schemas.microsoft.com/office/powerpoint/2010/main" val="132423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anim calcmode="lin" valueType="num">
                                      <p:cBhvr additive="base">
                                        <p:cTn id="2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 calcmode="lin" valueType="num">
                                      <p:cBhvr additive="base">
                                        <p:cTn id="2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8">
                                            <p:txEl>
                                              <p:pRg st="2" end="2"/>
                                            </p:txEl>
                                          </p:spTgt>
                                        </p:tgtEl>
                                        <p:attrNameLst>
                                          <p:attrName>style.visibility</p:attrName>
                                        </p:attrNameLst>
                                      </p:cBhvr>
                                      <p:to>
                                        <p:strVal val="visible"/>
                                      </p:to>
                                    </p:set>
                                    <p:anim calcmode="lin" valueType="num">
                                      <p:cBhvr additive="base">
                                        <p:cTn id="2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8">
                                            <p:txEl>
                                              <p:pRg st="3" end="3"/>
                                            </p:txEl>
                                          </p:spTgt>
                                        </p:tgtEl>
                                        <p:attrNameLst>
                                          <p:attrName>style.visibility</p:attrName>
                                        </p:attrNameLst>
                                      </p:cBhvr>
                                      <p:to>
                                        <p:strVal val="visible"/>
                                      </p:to>
                                    </p:set>
                                    <p:anim calcmode="lin" valueType="num">
                                      <p:cBhvr additive="base">
                                        <p:cTn id="33"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8">
                                            <p:txEl>
                                              <p:pRg st="3" end="3"/>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8">
                                            <p:txEl>
                                              <p:pRg st="4" end="4"/>
                                            </p:txEl>
                                          </p:spTgt>
                                        </p:tgtEl>
                                        <p:attrNameLst>
                                          <p:attrName>style.visibility</p:attrName>
                                        </p:attrNameLst>
                                      </p:cBhvr>
                                      <p:to>
                                        <p:strVal val="visible"/>
                                      </p:to>
                                    </p:set>
                                    <p:anim calcmode="lin" valueType="num">
                                      <p:cBhvr additive="base">
                                        <p:cTn id="3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7DDF5-A7A1-03FE-C509-F0D718B28288}"/>
              </a:ext>
            </a:extLst>
          </p:cNvPr>
          <p:cNvSpPr>
            <a:spLocks noGrp="1"/>
          </p:cNvSpPr>
          <p:nvPr>
            <p:ph type="title"/>
          </p:nvPr>
        </p:nvSpPr>
        <p:spPr>
          <a:xfrm>
            <a:off x="442823" y="1371601"/>
            <a:ext cx="11645660" cy="1187570"/>
          </a:xfrm>
        </p:spPr>
        <p:txBody>
          <a:bodyPr>
            <a:normAutofit fontScale="90000"/>
          </a:bodyPr>
          <a:lstStyle/>
          <a:p>
            <a:r>
              <a:rPr lang="en-GB" sz="3900" b="1" i="0" dirty="0">
                <a:effectLst/>
              </a:rPr>
              <a:t>Method #6: Interpretive Phenomenological Analysis (IPA)</a:t>
            </a:r>
            <a:br>
              <a:rPr lang="en-GB" b="0" i="0" dirty="0">
                <a:effectLst/>
              </a:rPr>
            </a:br>
            <a:endParaRPr lang="en-GB" dirty="0"/>
          </a:p>
        </p:txBody>
      </p:sp>
      <p:sp>
        <p:nvSpPr>
          <p:cNvPr id="3" name="Content Placeholder 2">
            <a:extLst>
              <a:ext uri="{FF2B5EF4-FFF2-40B4-BE49-F238E27FC236}">
                <a16:creationId xmlns:a16="http://schemas.microsoft.com/office/drawing/2014/main" id="{C6CDB08B-0BA9-3EDF-C955-531AFDA3F810}"/>
              </a:ext>
            </a:extLst>
          </p:cNvPr>
          <p:cNvSpPr>
            <a:spLocks noGrp="1"/>
          </p:cNvSpPr>
          <p:nvPr>
            <p:ph idx="1"/>
          </p:nvPr>
        </p:nvSpPr>
        <p:spPr>
          <a:xfrm>
            <a:off x="770626" y="2559171"/>
            <a:ext cx="10506973" cy="3382658"/>
          </a:xfrm>
        </p:spPr>
        <p:txBody>
          <a:bodyPr>
            <a:normAutofit/>
          </a:bodyPr>
          <a:lstStyle/>
          <a:p>
            <a:r>
              <a:rPr lang="en-GB" i="0" dirty="0">
                <a:effectLst/>
                <a:latin typeface="+mj-lt"/>
              </a:rPr>
              <a:t>IPA is designed to help you understand the personal experiences of a subject (for example, a person or group of people) concerning a major life event, an experience or a situation. </a:t>
            </a:r>
          </a:p>
          <a:p>
            <a:r>
              <a:rPr lang="en-GB" i="0" dirty="0">
                <a:effectLst/>
                <a:latin typeface="+mj-lt"/>
              </a:rPr>
              <a:t>This event or experience is the ‘phenomenon</a:t>
            </a:r>
            <a:r>
              <a:rPr lang="en-GB" dirty="0">
                <a:latin typeface="+mj-lt"/>
              </a:rPr>
              <a:t>’</a:t>
            </a:r>
            <a:r>
              <a:rPr lang="en-GB" i="0" dirty="0">
                <a:effectLst/>
                <a:latin typeface="+mj-lt"/>
              </a:rPr>
              <a:t> that makes up the ‘P</a:t>
            </a:r>
            <a:r>
              <a:rPr lang="en-GB" dirty="0">
                <a:latin typeface="+mj-lt"/>
              </a:rPr>
              <a:t>’</a:t>
            </a:r>
            <a:r>
              <a:rPr lang="en-GB" i="0" dirty="0">
                <a:effectLst/>
                <a:latin typeface="+mj-lt"/>
              </a:rPr>
              <a:t> in IPA. </a:t>
            </a:r>
          </a:p>
          <a:p>
            <a:endParaRPr lang="en-GB" dirty="0">
              <a:solidFill>
                <a:srgbClr val="494949"/>
              </a:solidFill>
              <a:latin typeface="Merriweather" panose="00000500000000000000" pitchFamily="2" charset="0"/>
            </a:endParaRPr>
          </a:p>
          <a:p>
            <a:endParaRPr lang="en-GB" dirty="0"/>
          </a:p>
          <a:p>
            <a:endParaRPr lang="en-GB" dirty="0"/>
          </a:p>
        </p:txBody>
      </p:sp>
      <p:pic>
        <p:nvPicPr>
          <p:cNvPr id="5" name="Graphic 4" descr="Chat bubble with solid fill">
            <a:extLst>
              <a:ext uri="{FF2B5EF4-FFF2-40B4-BE49-F238E27FC236}">
                <a16:creationId xmlns:a16="http://schemas.microsoft.com/office/drawing/2014/main" id="{804B2005-EF78-A403-D410-ADE2080949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02196" y="113581"/>
            <a:ext cx="914400" cy="914400"/>
          </a:xfrm>
          <a:prstGeom prst="rect">
            <a:avLst/>
          </a:prstGeom>
        </p:spPr>
      </p:pic>
    </p:spTree>
    <p:extLst>
      <p:ext uri="{BB962C8B-B14F-4D97-AF65-F5344CB8AC3E}">
        <p14:creationId xmlns:p14="http://schemas.microsoft.com/office/powerpoint/2010/main" val="34292061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1C8EB-71B6-96C3-8546-4E398AF126C0}"/>
              </a:ext>
            </a:extLst>
          </p:cNvPr>
          <p:cNvSpPr>
            <a:spLocks noGrp="1"/>
          </p:cNvSpPr>
          <p:nvPr>
            <p:ph type="title"/>
          </p:nvPr>
        </p:nvSpPr>
        <p:spPr>
          <a:xfrm>
            <a:off x="790754" y="1371601"/>
            <a:ext cx="10486846" cy="1187570"/>
          </a:xfrm>
        </p:spPr>
        <p:txBody>
          <a:bodyPr/>
          <a:lstStyle/>
          <a:p>
            <a:r>
              <a:rPr lang="en-GB" dirty="0"/>
              <a:t>Examples </a:t>
            </a:r>
          </a:p>
        </p:txBody>
      </p:sp>
      <p:sp>
        <p:nvSpPr>
          <p:cNvPr id="3" name="Content Placeholder 2">
            <a:extLst>
              <a:ext uri="{FF2B5EF4-FFF2-40B4-BE49-F238E27FC236}">
                <a16:creationId xmlns:a16="http://schemas.microsoft.com/office/drawing/2014/main" id="{C03A1A18-52DE-3FE4-89C1-82B75FF1C605}"/>
              </a:ext>
            </a:extLst>
          </p:cNvPr>
          <p:cNvSpPr>
            <a:spLocks noGrp="1"/>
          </p:cNvSpPr>
          <p:nvPr>
            <p:ph idx="1"/>
          </p:nvPr>
        </p:nvSpPr>
        <p:spPr>
          <a:xfrm>
            <a:off x="790754" y="2501661"/>
            <a:ext cx="10610492" cy="3841630"/>
          </a:xfrm>
        </p:spPr>
        <p:txBody>
          <a:bodyPr>
            <a:normAutofit/>
          </a:bodyPr>
          <a:lstStyle/>
          <a:p>
            <a:pPr marL="0" indent="0">
              <a:buNone/>
            </a:pPr>
            <a:r>
              <a:rPr lang="en-GB" b="0" i="0" dirty="0">
                <a:effectLst/>
                <a:latin typeface="+mj-lt"/>
              </a:rPr>
              <a:t>Can range from </a:t>
            </a:r>
            <a:r>
              <a:rPr lang="en-GB" i="0" dirty="0">
                <a:effectLst/>
                <a:latin typeface="+mj-lt"/>
              </a:rPr>
              <a:t>relatively common events</a:t>
            </a:r>
            <a:r>
              <a:rPr lang="en-GB" dirty="0">
                <a:latin typeface="+mj-lt"/>
              </a:rPr>
              <a:t>; e.g.</a:t>
            </a:r>
          </a:p>
          <a:p>
            <a:r>
              <a:rPr lang="en-GB" i="0" dirty="0">
                <a:effectLst/>
                <a:latin typeface="+mj-lt"/>
              </a:rPr>
              <a:t> motherhood</a:t>
            </a:r>
          </a:p>
          <a:p>
            <a:r>
              <a:rPr lang="en-GB" i="0" dirty="0">
                <a:effectLst/>
                <a:latin typeface="+mj-lt"/>
              </a:rPr>
              <a:t>being involved in a car accident</a:t>
            </a:r>
          </a:p>
          <a:p>
            <a:pPr marL="0" indent="0">
              <a:buNone/>
            </a:pPr>
            <a:r>
              <a:rPr lang="en-GB" i="0" dirty="0">
                <a:effectLst/>
                <a:latin typeface="+mj-lt"/>
              </a:rPr>
              <a:t>to those which are extremely rare</a:t>
            </a:r>
            <a:r>
              <a:rPr lang="en-GB" dirty="0">
                <a:latin typeface="+mj-lt"/>
              </a:rPr>
              <a:t>; e.g.</a:t>
            </a:r>
            <a:r>
              <a:rPr lang="en-GB" i="0" dirty="0">
                <a:effectLst/>
                <a:latin typeface="+mj-lt"/>
              </a:rPr>
              <a:t> </a:t>
            </a:r>
          </a:p>
          <a:p>
            <a:r>
              <a:rPr lang="en-GB" i="0" dirty="0">
                <a:effectLst/>
                <a:latin typeface="+mj-lt"/>
              </a:rPr>
              <a:t>someone’s personal experience in a refugee camp. </a:t>
            </a:r>
          </a:p>
          <a:p>
            <a:pPr marL="0" indent="0">
              <a:buNone/>
            </a:pPr>
            <a:endParaRPr lang="en-GB" dirty="0">
              <a:latin typeface="+mj-lt"/>
            </a:endParaRPr>
          </a:p>
          <a:p>
            <a:pPr marL="0" indent="0">
              <a:buNone/>
            </a:pPr>
            <a:r>
              <a:rPr lang="en-GB" i="0" dirty="0">
                <a:effectLst/>
                <a:latin typeface="+mj-lt"/>
              </a:rPr>
              <a:t>So, IPA is a great choice if your research involves analysing people’s personal experiences of something that happened to them.</a:t>
            </a:r>
          </a:p>
          <a:p>
            <a:endParaRPr lang="en-GB" dirty="0"/>
          </a:p>
        </p:txBody>
      </p:sp>
      <p:pic>
        <p:nvPicPr>
          <p:cNvPr id="4" name="Graphic 3" descr="Chat bubble with solid fill">
            <a:extLst>
              <a:ext uri="{FF2B5EF4-FFF2-40B4-BE49-F238E27FC236}">
                <a16:creationId xmlns:a16="http://schemas.microsoft.com/office/drawing/2014/main" id="{95A81486-AF7C-E6C4-85CC-079D7FB1DB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02196" y="113581"/>
            <a:ext cx="914400" cy="914400"/>
          </a:xfrm>
          <a:prstGeom prst="rect">
            <a:avLst/>
          </a:prstGeom>
        </p:spPr>
      </p:pic>
    </p:spTree>
    <p:extLst>
      <p:ext uri="{BB962C8B-B14F-4D97-AF65-F5344CB8AC3E}">
        <p14:creationId xmlns:p14="http://schemas.microsoft.com/office/powerpoint/2010/main" val="2776350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BDD96-5FB2-467A-8F03-76FAF1CFFD70}"/>
              </a:ext>
            </a:extLst>
          </p:cNvPr>
          <p:cNvSpPr>
            <a:spLocks noGrp="1"/>
          </p:cNvSpPr>
          <p:nvPr>
            <p:ph type="title"/>
          </p:nvPr>
        </p:nvSpPr>
        <p:spPr/>
        <p:txBody>
          <a:bodyPr/>
          <a:lstStyle/>
          <a:p>
            <a:r>
              <a:rPr lang="en-GB" dirty="0"/>
              <a:t>Points to remember:</a:t>
            </a:r>
          </a:p>
        </p:txBody>
      </p:sp>
      <p:sp>
        <p:nvSpPr>
          <p:cNvPr id="3" name="Content Placeholder 2">
            <a:extLst>
              <a:ext uri="{FF2B5EF4-FFF2-40B4-BE49-F238E27FC236}">
                <a16:creationId xmlns:a16="http://schemas.microsoft.com/office/drawing/2014/main" id="{C6B14820-C7AD-DCBE-2F24-483F9CA74DB3}"/>
              </a:ext>
            </a:extLst>
          </p:cNvPr>
          <p:cNvSpPr>
            <a:spLocks noGrp="1"/>
          </p:cNvSpPr>
          <p:nvPr>
            <p:ph idx="1"/>
          </p:nvPr>
        </p:nvSpPr>
        <p:spPr>
          <a:xfrm>
            <a:off x="914398" y="2559170"/>
            <a:ext cx="10426461" cy="3709357"/>
          </a:xfrm>
        </p:spPr>
        <p:txBody>
          <a:bodyPr>
            <a:normAutofit/>
          </a:bodyPr>
          <a:lstStyle/>
          <a:p>
            <a:pPr marL="0" indent="0">
              <a:buNone/>
            </a:pPr>
            <a:r>
              <a:rPr lang="en-GB" b="0" i="0" dirty="0">
                <a:effectLst/>
                <a:latin typeface="+mj-lt"/>
              </a:rPr>
              <a:t>1. </a:t>
            </a:r>
            <a:r>
              <a:rPr lang="en-GB" i="0" dirty="0">
                <a:effectLst/>
                <a:latin typeface="+mj-lt"/>
              </a:rPr>
              <a:t>IPA is </a:t>
            </a:r>
            <a:r>
              <a:rPr lang="en-GB" b="1" i="0" dirty="0">
                <a:effectLst/>
                <a:latin typeface="+mj-lt"/>
              </a:rPr>
              <a:t>subject–centred </a:t>
            </a:r>
            <a:r>
              <a:rPr lang="en-GB" dirty="0">
                <a:latin typeface="+mj-lt"/>
              </a:rPr>
              <a:t>i.e.</a:t>
            </a:r>
            <a:r>
              <a:rPr lang="en-GB" i="0" dirty="0">
                <a:effectLst/>
                <a:latin typeface="+mj-lt"/>
              </a:rPr>
              <a:t> it is focused on the experiencer. </a:t>
            </a:r>
          </a:p>
          <a:p>
            <a:pPr marL="0" indent="0">
              <a:buNone/>
            </a:pPr>
            <a:r>
              <a:rPr lang="en-GB" i="0" dirty="0">
                <a:effectLst/>
                <a:latin typeface="+mj-lt"/>
              </a:rPr>
              <a:t>This means that, while you’ll likely use a coding system to identify commonalities, it’s important not to lose the depth of experience or meaning by trying to reduce everything to codes. </a:t>
            </a:r>
          </a:p>
          <a:p>
            <a:pPr marL="0" indent="0">
              <a:buNone/>
            </a:pPr>
            <a:endParaRPr lang="en-GB" i="0" dirty="0">
              <a:effectLst/>
              <a:latin typeface="+mj-lt"/>
            </a:endParaRPr>
          </a:p>
          <a:p>
            <a:pPr marL="0" indent="0">
              <a:buNone/>
            </a:pPr>
            <a:r>
              <a:rPr lang="en-GB" dirty="0">
                <a:latin typeface="+mj-lt"/>
              </a:rPr>
              <a:t>2. The s</a:t>
            </a:r>
            <a:r>
              <a:rPr lang="en-GB" i="0" dirty="0">
                <a:effectLst/>
                <a:latin typeface="+mj-lt"/>
              </a:rPr>
              <a:t>ample size will generally be very small so you often won’t be able to draw broad conclusions about the generalisability of your findings. </a:t>
            </a:r>
          </a:p>
          <a:p>
            <a:pPr marL="0" indent="0">
              <a:buNone/>
            </a:pPr>
            <a:r>
              <a:rPr lang="en-GB" i="0" dirty="0">
                <a:effectLst/>
                <a:latin typeface="+mj-lt"/>
              </a:rPr>
              <a:t>But that’s okay, as long as it aligns </a:t>
            </a:r>
            <a:r>
              <a:rPr lang="en-GB" b="0" i="0" dirty="0">
                <a:effectLst/>
                <a:latin typeface="+mj-lt"/>
              </a:rPr>
              <a:t>with your research aims and objectives.</a:t>
            </a:r>
          </a:p>
          <a:p>
            <a:endParaRPr lang="en-GB" dirty="0"/>
          </a:p>
        </p:txBody>
      </p:sp>
      <p:pic>
        <p:nvPicPr>
          <p:cNvPr id="4" name="Graphic 3" descr="Chat bubble with solid fill">
            <a:extLst>
              <a:ext uri="{FF2B5EF4-FFF2-40B4-BE49-F238E27FC236}">
                <a16:creationId xmlns:a16="http://schemas.microsoft.com/office/drawing/2014/main" id="{A0C798ED-98B1-3F05-3101-64D290E900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02196" y="113581"/>
            <a:ext cx="914400" cy="914400"/>
          </a:xfrm>
          <a:prstGeom prst="rect">
            <a:avLst/>
          </a:prstGeom>
        </p:spPr>
      </p:pic>
    </p:spTree>
    <p:extLst>
      <p:ext uri="{BB962C8B-B14F-4D97-AF65-F5344CB8AC3E}">
        <p14:creationId xmlns:p14="http://schemas.microsoft.com/office/powerpoint/2010/main" val="21439517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873E6-D75F-A72C-C91B-8480474CBB92}"/>
              </a:ext>
            </a:extLst>
          </p:cNvPr>
          <p:cNvSpPr>
            <a:spLocks noGrp="1"/>
          </p:cNvSpPr>
          <p:nvPr>
            <p:ph type="title"/>
          </p:nvPr>
        </p:nvSpPr>
        <p:spPr>
          <a:xfrm>
            <a:off x="914401" y="1371600"/>
            <a:ext cx="3943762" cy="1314443"/>
          </a:xfrm>
        </p:spPr>
        <p:txBody>
          <a:bodyPr>
            <a:normAutofit/>
          </a:bodyPr>
          <a:lstStyle/>
          <a:p>
            <a:pPr>
              <a:lnSpc>
                <a:spcPct val="90000"/>
              </a:lnSpc>
            </a:pPr>
            <a:r>
              <a:rPr lang="en-GB" sz="3100" dirty="0"/>
              <a:t>When is this method most helpful?</a:t>
            </a:r>
          </a:p>
        </p:txBody>
      </p:sp>
      <p:sp>
        <p:nvSpPr>
          <p:cNvPr id="11" name="Content Placeholder 8">
            <a:extLst>
              <a:ext uri="{FF2B5EF4-FFF2-40B4-BE49-F238E27FC236}">
                <a16:creationId xmlns:a16="http://schemas.microsoft.com/office/drawing/2014/main" id="{2A20E761-5F0E-4D79-87B4-BA9918FB4760}"/>
              </a:ext>
            </a:extLst>
          </p:cNvPr>
          <p:cNvSpPr>
            <a:spLocks noGrp="1"/>
          </p:cNvSpPr>
          <p:nvPr>
            <p:ph idx="1"/>
          </p:nvPr>
        </p:nvSpPr>
        <p:spPr>
          <a:xfrm>
            <a:off x="488830" y="2853369"/>
            <a:ext cx="4963064" cy="3088460"/>
          </a:xfrm>
        </p:spPr>
        <p:txBody>
          <a:bodyPr>
            <a:normAutofit/>
          </a:bodyPr>
          <a:lstStyle/>
          <a:p>
            <a:pPr marL="0" indent="0">
              <a:buNone/>
            </a:pPr>
            <a:r>
              <a:rPr lang="en-US" dirty="0">
                <a:solidFill>
                  <a:srgbClr val="040C28"/>
                </a:solidFill>
                <a:latin typeface="+mj-lt"/>
              </a:rPr>
              <a:t>When you want to</a:t>
            </a:r>
            <a:r>
              <a:rPr lang="en-GB" i="0" dirty="0">
                <a:solidFill>
                  <a:srgbClr val="040C28"/>
                </a:solidFill>
                <a:effectLst/>
                <a:latin typeface="+mj-lt"/>
              </a:rPr>
              <a:t> </a:t>
            </a:r>
            <a:r>
              <a:rPr lang="en-GB" dirty="0">
                <a:solidFill>
                  <a:srgbClr val="040C28"/>
                </a:solidFill>
                <a:latin typeface="+mj-lt"/>
              </a:rPr>
              <a:t>understand</a:t>
            </a:r>
            <a:r>
              <a:rPr lang="en-GB" b="0" i="0" dirty="0">
                <a:effectLst/>
                <a:latin typeface="+mj-lt"/>
              </a:rPr>
              <a:t> what it is like to experience a specific situation or life event from the perspective of someone who actually lived it. </a:t>
            </a:r>
            <a:endParaRPr lang="en-GB" dirty="0">
              <a:latin typeface="+mj-lt"/>
            </a:endParaRPr>
          </a:p>
        </p:txBody>
      </p:sp>
      <p:pic>
        <p:nvPicPr>
          <p:cNvPr id="7" name="Picture 6" descr="Question mark on green pastel background">
            <a:extLst>
              <a:ext uri="{FF2B5EF4-FFF2-40B4-BE49-F238E27FC236}">
                <a16:creationId xmlns:a16="http://schemas.microsoft.com/office/drawing/2014/main" id="{9D4A04DF-42B4-0385-602E-988E1998A389}"/>
              </a:ext>
            </a:extLst>
          </p:cNvPr>
          <p:cNvPicPr>
            <a:picLocks noChangeAspect="1"/>
          </p:cNvPicPr>
          <p:nvPr/>
        </p:nvPicPr>
        <p:blipFill rotWithShape="1">
          <a:blip r:embed="rId2"/>
          <a:srcRect l="28778"/>
          <a:stretch/>
        </p:blipFill>
        <p:spPr>
          <a:xfrm>
            <a:off x="5679453" y="0"/>
            <a:ext cx="6512547" cy="6857990"/>
          </a:xfrm>
          <a:prstGeom prst="rect">
            <a:avLst/>
          </a:prstGeom>
          <a:noFill/>
        </p:spPr>
      </p:pic>
      <p:sp>
        <p:nvSpPr>
          <p:cNvPr id="17" name="Slide Number Placeholder 5">
            <a:extLst>
              <a:ext uri="{FF2B5EF4-FFF2-40B4-BE49-F238E27FC236}">
                <a16:creationId xmlns:a16="http://schemas.microsoft.com/office/drawing/2014/main" id="{86091187-3CD7-4891-BB4A-9A3F2309F149}"/>
              </a:ext>
            </a:extLst>
          </p:cNvPr>
          <p:cNvSpPr>
            <a:spLocks noGrp="1"/>
          </p:cNvSpPr>
          <p:nvPr>
            <p:ph type="sldNum" sz="quarter" idx="12"/>
          </p:nvPr>
        </p:nvSpPr>
        <p:spPr>
          <a:xfrm>
            <a:off x="10807995" y="6356350"/>
            <a:ext cx="723014" cy="365125"/>
          </a:xfrm>
        </p:spPr>
        <p:txBody>
          <a:bodyPr/>
          <a:lstStyle/>
          <a:p>
            <a:pPr>
              <a:spcAft>
                <a:spcPts val="600"/>
              </a:spcAft>
            </a:pPr>
            <a:fld id="{2B6A0707-BFCA-4BDD-8B25-E2A14A0F80A6}" type="slidenum">
              <a:rPr lang="en-US" smtClean="0">
                <a:solidFill>
                  <a:srgbClr val="FFFFFF"/>
                </a:solidFill>
                <a:effectLst>
                  <a:outerShdw blurRad="38100" dist="38100" dir="2700000" algn="tl">
                    <a:srgbClr val="000000">
                      <a:alpha val="43137"/>
                    </a:srgbClr>
                  </a:outerShdw>
                </a:effectLst>
              </a:rPr>
              <a:pPr>
                <a:spcAft>
                  <a:spcPts val="600"/>
                </a:spcAft>
              </a:pPr>
              <a:t>33</a:t>
            </a:fld>
            <a:endParaRPr lang="en-US">
              <a:solidFill>
                <a:srgbClr val="FFFFFF"/>
              </a:solidFill>
              <a:effectLst>
                <a:outerShdw blurRad="38100" dist="38100" dir="2700000" algn="tl">
                  <a:srgbClr val="000000">
                    <a:alpha val="43137"/>
                  </a:srgbClr>
                </a:outerShdw>
              </a:effectLst>
            </a:endParaRPr>
          </a:p>
        </p:txBody>
      </p:sp>
      <p:pic>
        <p:nvPicPr>
          <p:cNvPr id="3" name="Graphic 2" descr="Chat bubble with solid fill">
            <a:extLst>
              <a:ext uri="{FF2B5EF4-FFF2-40B4-BE49-F238E27FC236}">
                <a16:creationId xmlns:a16="http://schemas.microsoft.com/office/drawing/2014/main" id="{3DDD7201-CBF1-0C6C-E900-074448D08F3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630" y="1771"/>
            <a:ext cx="721744" cy="721744"/>
          </a:xfrm>
          <a:prstGeom prst="rect">
            <a:avLst/>
          </a:prstGeom>
        </p:spPr>
      </p:pic>
    </p:spTree>
    <p:extLst>
      <p:ext uri="{BB962C8B-B14F-4D97-AF65-F5344CB8AC3E}">
        <p14:creationId xmlns:p14="http://schemas.microsoft.com/office/powerpoint/2010/main" val="25576473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EB86AE-A4EE-2C29-9DCA-47DEBF49E3B2}"/>
              </a:ext>
            </a:extLst>
          </p:cNvPr>
          <p:cNvSpPr>
            <a:spLocks noGrp="1"/>
          </p:cNvSpPr>
          <p:nvPr>
            <p:ph type="title"/>
          </p:nvPr>
        </p:nvSpPr>
        <p:spPr/>
        <p:txBody>
          <a:bodyPr/>
          <a:lstStyle/>
          <a:p>
            <a:r>
              <a:rPr lang="en-GB" dirty="0"/>
              <a:t>Strengths                       Limitations</a:t>
            </a:r>
          </a:p>
        </p:txBody>
      </p:sp>
      <p:sp>
        <p:nvSpPr>
          <p:cNvPr id="3" name="Content Placeholder 2">
            <a:extLst>
              <a:ext uri="{FF2B5EF4-FFF2-40B4-BE49-F238E27FC236}">
                <a16:creationId xmlns:a16="http://schemas.microsoft.com/office/drawing/2014/main" id="{3A89CBE2-218A-B876-E1EA-5592706CE8D6}"/>
              </a:ext>
            </a:extLst>
          </p:cNvPr>
          <p:cNvSpPr>
            <a:spLocks noGrp="1"/>
          </p:cNvSpPr>
          <p:nvPr>
            <p:ph sz="half" idx="1"/>
          </p:nvPr>
        </p:nvSpPr>
        <p:spPr>
          <a:xfrm>
            <a:off x="914400" y="2334883"/>
            <a:ext cx="5105400" cy="4060165"/>
          </a:xfrm>
        </p:spPr>
        <p:txBody>
          <a:bodyPr>
            <a:normAutofit fontScale="92500" lnSpcReduction="10000"/>
          </a:bodyPr>
          <a:lstStyle/>
          <a:p>
            <a:pPr algn="l" fontAlgn="base"/>
            <a:r>
              <a:rPr lang="en-GB" dirty="0">
                <a:latin typeface="+mj-lt"/>
              </a:rPr>
              <a:t>P</a:t>
            </a:r>
            <a:r>
              <a:rPr lang="en-GB" b="0" i="0" dirty="0">
                <a:effectLst/>
                <a:latin typeface="+mj-lt"/>
              </a:rPr>
              <a:t>rovides a chance to examine more personal perspectives on the issue than other research approaches – to reach, hear and understand the experiences of the participants.</a:t>
            </a:r>
          </a:p>
          <a:p>
            <a:pPr algn="l" fontAlgn="base"/>
            <a:r>
              <a:rPr lang="en-GB" dirty="0">
                <a:latin typeface="+mj-lt"/>
              </a:rPr>
              <a:t>H</a:t>
            </a:r>
            <a:r>
              <a:rPr lang="en-GB" b="0" i="0" dirty="0">
                <a:effectLst/>
                <a:latin typeface="+mj-lt"/>
              </a:rPr>
              <a:t>elps us to understand what it is like to experience a specific situation or life event. By describing the stories of people who actually lived through a particular experience and their perceptions of it, the research can get to the heart of what it was truly like.</a:t>
            </a:r>
            <a:endParaRPr lang="en-GB" dirty="0">
              <a:latin typeface="+mj-lt"/>
            </a:endParaRPr>
          </a:p>
        </p:txBody>
      </p:sp>
      <p:sp>
        <p:nvSpPr>
          <p:cNvPr id="8" name="Content Placeholder 7">
            <a:extLst>
              <a:ext uri="{FF2B5EF4-FFF2-40B4-BE49-F238E27FC236}">
                <a16:creationId xmlns:a16="http://schemas.microsoft.com/office/drawing/2014/main" id="{8410BE05-473B-6D01-38D7-460D7407CF5C}"/>
              </a:ext>
            </a:extLst>
          </p:cNvPr>
          <p:cNvSpPr>
            <a:spLocks noGrp="1"/>
          </p:cNvSpPr>
          <p:nvPr>
            <p:ph sz="half" idx="2"/>
          </p:nvPr>
        </p:nvSpPr>
        <p:spPr>
          <a:xfrm>
            <a:off x="6172200" y="2380891"/>
            <a:ext cx="5105400" cy="3679115"/>
          </a:xfrm>
        </p:spPr>
        <p:txBody>
          <a:bodyPr>
            <a:normAutofit fontScale="92500" lnSpcReduction="10000"/>
          </a:bodyPr>
          <a:lstStyle/>
          <a:p>
            <a:r>
              <a:rPr lang="en-GB" i="0" dirty="0">
                <a:solidFill>
                  <a:srgbClr val="202124"/>
                </a:solidFill>
                <a:effectLst/>
                <a:latin typeface="+mj-lt"/>
              </a:rPr>
              <a:t>Very small sample size so results cannot be generalisable</a:t>
            </a:r>
          </a:p>
          <a:p>
            <a:r>
              <a:rPr lang="en-GB" dirty="0">
                <a:solidFill>
                  <a:srgbClr val="202124"/>
                </a:solidFill>
                <a:latin typeface="+mj-lt"/>
              </a:rPr>
              <a:t>Personal bias </a:t>
            </a:r>
            <a:r>
              <a:rPr lang="en-GB" i="0" dirty="0">
                <a:solidFill>
                  <a:srgbClr val="494949"/>
                </a:solidFill>
                <a:effectLst/>
                <a:latin typeface="+mj-lt"/>
              </a:rPr>
              <a:t>can have a </a:t>
            </a:r>
            <a:r>
              <a:rPr lang="en-GB" dirty="0">
                <a:solidFill>
                  <a:srgbClr val="494949"/>
                </a:solidFill>
                <a:latin typeface="+mj-lt"/>
              </a:rPr>
              <a:t>significant</a:t>
            </a:r>
            <a:r>
              <a:rPr lang="en-GB" i="0" dirty="0">
                <a:effectLst/>
                <a:latin typeface="+mj-lt"/>
              </a:rPr>
              <a:t> impact </a:t>
            </a:r>
            <a:r>
              <a:rPr lang="en-GB" i="0" dirty="0">
                <a:solidFill>
                  <a:srgbClr val="494949"/>
                </a:solidFill>
                <a:effectLst/>
                <a:latin typeface="+mj-lt"/>
              </a:rPr>
              <a:t>on the results</a:t>
            </a:r>
          </a:p>
          <a:p>
            <a:r>
              <a:rPr lang="en-GB" i="0" dirty="0">
                <a:solidFill>
                  <a:srgbClr val="040C28"/>
                </a:solidFill>
                <a:effectLst/>
                <a:latin typeface="+mj-lt"/>
              </a:rPr>
              <a:t>Subjectivity</a:t>
            </a:r>
          </a:p>
          <a:p>
            <a:r>
              <a:rPr lang="en-GB" dirty="0">
                <a:solidFill>
                  <a:srgbClr val="040C28"/>
                </a:solidFill>
                <a:latin typeface="+mj-lt"/>
              </a:rPr>
              <a:t>T</a:t>
            </a:r>
            <a:r>
              <a:rPr lang="en-GB" i="0" dirty="0">
                <a:solidFill>
                  <a:srgbClr val="040C28"/>
                </a:solidFill>
                <a:effectLst/>
                <a:latin typeface="+mj-lt"/>
              </a:rPr>
              <a:t>ime-consuming</a:t>
            </a:r>
            <a:endParaRPr lang="en-GB" dirty="0">
              <a:latin typeface="+mj-lt"/>
            </a:endParaRPr>
          </a:p>
        </p:txBody>
      </p:sp>
      <p:pic>
        <p:nvPicPr>
          <p:cNvPr id="2" name="Graphic 1" descr="Chat bubble with solid fill">
            <a:extLst>
              <a:ext uri="{FF2B5EF4-FFF2-40B4-BE49-F238E27FC236}">
                <a16:creationId xmlns:a16="http://schemas.microsoft.com/office/drawing/2014/main" id="{D665E16F-A7C4-2A69-1FA0-D9D4D3E671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02196" y="113581"/>
            <a:ext cx="914400" cy="914400"/>
          </a:xfrm>
          <a:prstGeom prst="rect">
            <a:avLst/>
          </a:prstGeom>
        </p:spPr>
      </p:pic>
    </p:spTree>
    <p:extLst>
      <p:ext uri="{BB962C8B-B14F-4D97-AF65-F5344CB8AC3E}">
        <p14:creationId xmlns:p14="http://schemas.microsoft.com/office/powerpoint/2010/main" val="398824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 calcmode="lin" valueType="num">
                                      <p:cBhvr additive="base">
                                        <p:cTn id="1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anim calcmode="lin" valueType="num">
                                      <p:cBhvr additive="base">
                                        <p:cTn id="2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anim calcmode="lin" valueType="num">
                                      <p:cBhvr additive="base">
                                        <p:cTn id="2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8">
                                            <p:txEl>
                                              <p:pRg st="3" end="3"/>
                                            </p:txEl>
                                          </p:spTgt>
                                        </p:tgtEl>
                                        <p:attrNameLst>
                                          <p:attrName>style.visibility</p:attrName>
                                        </p:attrNameLst>
                                      </p:cBhvr>
                                      <p:to>
                                        <p:strVal val="visible"/>
                                      </p:to>
                                    </p:set>
                                    <p:anim calcmode="lin" valueType="num">
                                      <p:cBhvr additive="base">
                                        <p:cTn id="2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0433A-C2DC-0413-8E1A-0699A6D8A95F}"/>
              </a:ext>
            </a:extLst>
          </p:cNvPr>
          <p:cNvSpPr>
            <a:spLocks noGrp="1"/>
          </p:cNvSpPr>
          <p:nvPr>
            <p:ph type="title"/>
          </p:nvPr>
        </p:nvSpPr>
        <p:spPr/>
        <p:txBody>
          <a:bodyPr>
            <a:normAutofit/>
          </a:bodyPr>
          <a:lstStyle/>
          <a:p>
            <a:r>
              <a:rPr lang="en-GB" b="1" i="0" dirty="0">
                <a:effectLst/>
              </a:rPr>
              <a:t>How </a:t>
            </a:r>
            <a:r>
              <a:rPr lang="en-GB" b="1" dirty="0"/>
              <a:t>do I</a:t>
            </a:r>
            <a:r>
              <a:rPr lang="en-GB" b="1" i="0" dirty="0">
                <a:effectLst/>
              </a:rPr>
              <a:t> choose the right analysis method?</a:t>
            </a:r>
            <a:endParaRPr lang="en-GB" dirty="0"/>
          </a:p>
        </p:txBody>
      </p:sp>
      <p:sp>
        <p:nvSpPr>
          <p:cNvPr id="3" name="Content Placeholder 2">
            <a:extLst>
              <a:ext uri="{FF2B5EF4-FFF2-40B4-BE49-F238E27FC236}">
                <a16:creationId xmlns:a16="http://schemas.microsoft.com/office/drawing/2014/main" id="{DACD37BC-1B9D-B487-A795-3159737DAE35}"/>
              </a:ext>
            </a:extLst>
          </p:cNvPr>
          <p:cNvSpPr>
            <a:spLocks noGrp="1"/>
          </p:cNvSpPr>
          <p:nvPr>
            <p:ph idx="1"/>
          </p:nvPr>
        </p:nvSpPr>
        <p:spPr/>
        <p:txBody>
          <a:bodyPr>
            <a:normAutofit/>
          </a:bodyPr>
          <a:lstStyle/>
          <a:p>
            <a:pPr marL="0" indent="0" algn="l" fontAlgn="base">
              <a:buNone/>
            </a:pPr>
            <a:r>
              <a:rPr lang="en-GB" dirty="0">
                <a:latin typeface="+mj-lt"/>
              </a:rPr>
              <a:t>S</a:t>
            </a:r>
            <a:r>
              <a:rPr lang="en-GB" i="0" dirty="0">
                <a:effectLst/>
                <a:latin typeface="+mj-lt"/>
              </a:rPr>
              <a:t>electing the right qualitative analysis method largely depends on your research aims, objectives and questions.  </a:t>
            </a:r>
          </a:p>
          <a:p>
            <a:pPr marL="0" indent="0" algn="l" fontAlgn="base">
              <a:buNone/>
            </a:pPr>
            <a:endParaRPr lang="en-GB" i="0" dirty="0">
              <a:effectLst/>
              <a:latin typeface="+mj-lt"/>
            </a:endParaRPr>
          </a:p>
          <a:p>
            <a:pPr marL="0" indent="0" algn="l" fontAlgn="base">
              <a:buNone/>
            </a:pPr>
            <a:r>
              <a:rPr lang="en-GB" dirty="0">
                <a:latin typeface="+mj-lt"/>
              </a:rPr>
              <a:t>T</a:t>
            </a:r>
            <a:r>
              <a:rPr lang="en-GB" i="0" dirty="0">
                <a:effectLst/>
                <a:latin typeface="+mj-lt"/>
              </a:rPr>
              <a:t>he best tool for the job depends on what you’re trying to build.</a:t>
            </a:r>
          </a:p>
          <a:p>
            <a:pPr marL="0" indent="0" algn="l" fontAlgn="base">
              <a:buNone/>
            </a:pPr>
            <a:endParaRPr lang="en-GB" dirty="0">
              <a:latin typeface="+mj-lt"/>
            </a:endParaRPr>
          </a:p>
          <a:p>
            <a:pPr marL="0" indent="0" fontAlgn="base">
              <a:buNone/>
            </a:pPr>
            <a:r>
              <a:rPr lang="en-GB" dirty="0">
                <a:latin typeface="+mj-lt"/>
              </a:rPr>
              <a:t>E</a:t>
            </a:r>
            <a:r>
              <a:rPr lang="en-GB" i="0" dirty="0">
                <a:effectLst/>
                <a:latin typeface="+mj-lt"/>
              </a:rPr>
              <a:t>ach of the following research aims are distinctly different</a:t>
            </a:r>
            <a:r>
              <a:rPr lang="en-GB" dirty="0">
                <a:latin typeface="+mj-lt"/>
              </a:rPr>
              <a:t> = </a:t>
            </a:r>
            <a:r>
              <a:rPr lang="en-GB" i="0" dirty="0">
                <a:effectLst/>
                <a:latin typeface="+mj-lt"/>
              </a:rPr>
              <a:t>different analysis methods would be suitable for each one. </a:t>
            </a:r>
          </a:p>
          <a:p>
            <a:pPr marL="0" indent="0" algn="l" fontAlgn="base">
              <a:buNone/>
            </a:pPr>
            <a:endParaRPr lang="en-GB" b="0" i="0" dirty="0">
              <a:solidFill>
                <a:srgbClr val="494949"/>
              </a:solidFill>
              <a:effectLst/>
              <a:latin typeface="Merriweather" panose="00000500000000000000" pitchFamily="2" charset="0"/>
            </a:endParaRPr>
          </a:p>
        </p:txBody>
      </p:sp>
      <p:pic>
        <p:nvPicPr>
          <p:cNvPr id="5" name="Picture 4" descr="Group of gardening tools on a wall">
            <a:extLst>
              <a:ext uri="{FF2B5EF4-FFF2-40B4-BE49-F238E27FC236}">
                <a16:creationId xmlns:a16="http://schemas.microsoft.com/office/drawing/2014/main" id="{2EA2BE40-A1A8-FCDE-2A28-11D6B24DA5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39200" y="3927056"/>
            <a:ext cx="2490158" cy="1559343"/>
          </a:xfrm>
          <a:prstGeom prst="ellipse">
            <a:avLst/>
          </a:prstGeom>
          <a:ln w="12700" cap="rnd">
            <a:solidFill>
              <a:schemeClr val="bg2">
                <a:lumMod val="25000"/>
              </a:schemeClr>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Graphic 6" descr="Thought with solid fill">
            <a:extLst>
              <a:ext uri="{FF2B5EF4-FFF2-40B4-BE49-F238E27FC236}">
                <a16:creationId xmlns:a16="http://schemas.microsoft.com/office/drawing/2014/main" id="{861E3B63-BE21-A138-D921-E91A7F6712F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56189" y="102079"/>
            <a:ext cx="914400" cy="914400"/>
          </a:xfrm>
          <a:prstGeom prst="rect">
            <a:avLst/>
          </a:prstGeom>
        </p:spPr>
      </p:pic>
    </p:spTree>
    <p:extLst>
      <p:ext uri="{BB962C8B-B14F-4D97-AF65-F5344CB8AC3E}">
        <p14:creationId xmlns:p14="http://schemas.microsoft.com/office/powerpoint/2010/main" val="8757275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6388E-1F01-F921-3E48-8124B43C6828}"/>
              </a:ext>
            </a:extLst>
          </p:cNvPr>
          <p:cNvSpPr>
            <a:spLocks noGrp="1"/>
          </p:cNvSpPr>
          <p:nvPr>
            <p:ph type="title"/>
          </p:nvPr>
        </p:nvSpPr>
        <p:spPr>
          <a:xfrm>
            <a:off x="914400" y="1371600"/>
            <a:ext cx="10363200" cy="1187570"/>
          </a:xfrm>
        </p:spPr>
        <p:txBody>
          <a:bodyPr/>
          <a:lstStyle/>
          <a:p>
            <a:r>
              <a:rPr lang="en-GB" b="1" i="0" dirty="0">
                <a:effectLst/>
              </a:rPr>
              <a:t>How </a:t>
            </a:r>
            <a:r>
              <a:rPr lang="en-GB" b="1" dirty="0"/>
              <a:t>do I</a:t>
            </a:r>
            <a:r>
              <a:rPr lang="en-GB" b="1" i="0" dirty="0">
                <a:effectLst/>
              </a:rPr>
              <a:t> choose the right analysis method?</a:t>
            </a:r>
            <a:endParaRPr lang="en-GB" dirty="0"/>
          </a:p>
        </p:txBody>
      </p:sp>
      <p:sp>
        <p:nvSpPr>
          <p:cNvPr id="3" name="Content Placeholder 2">
            <a:extLst>
              <a:ext uri="{FF2B5EF4-FFF2-40B4-BE49-F238E27FC236}">
                <a16:creationId xmlns:a16="http://schemas.microsoft.com/office/drawing/2014/main" id="{7941E163-D925-AE3C-CCEC-64B99A04A6AC}"/>
              </a:ext>
            </a:extLst>
          </p:cNvPr>
          <p:cNvSpPr>
            <a:spLocks noGrp="1"/>
          </p:cNvSpPr>
          <p:nvPr>
            <p:ph idx="1"/>
          </p:nvPr>
        </p:nvSpPr>
        <p:spPr>
          <a:xfrm>
            <a:off x="322053" y="2559170"/>
            <a:ext cx="9822611" cy="4111924"/>
          </a:xfrm>
        </p:spPr>
        <p:txBody>
          <a:bodyPr>
            <a:normAutofit/>
          </a:bodyPr>
          <a:lstStyle/>
          <a:p>
            <a:pPr marL="457200" indent="-457200" fontAlgn="base">
              <a:buAutoNum type="arabicPeriod"/>
            </a:pPr>
            <a:r>
              <a:rPr lang="en-GB" dirty="0">
                <a:latin typeface="+mj-lt"/>
              </a:rPr>
              <a:t>Y</a:t>
            </a:r>
            <a:r>
              <a:rPr lang="en-GB" i="0" dirty="0">
                <a:effectLst/>
                <a:latin typeface="+mj-lt"/>
              </a:rPr>
              <a:t>our research aims to analyse</a:t>
            </a:r>
            <a:r>
              <a:rPr lang="en-GB" dirty="0"/>
              <a:t> the ways entrepreneurs talk about the struggles in their careers in order to discover insights into their mindsets and perspectives</a:t>
            </a:r>
            <a:r>
              <a:rPr lang="en-GB" i="0" dirty="0">
                <a:effectLst/>
                <a:latin typeface="+mj-lt"/>
              </a:rPr>
              <a:t>;</a:t>
            </a:r>
          </a:p>
          <a:p>
            <a:pPr marL="457200" indent="-457200" algn="l" fontAlgn="base">
              <a:buAutoNum type="arabicPeriod"/>
            </a:pPr>
            <a:endParaRPr lang="en-GB" i="0" dirty="0">
              <a:effectLst/>
              <a:latin typeface="+mj-lt"/>
            </a:endParaRPr>
          </a:p>
          <a:p>
            <a:pPr marL="457200" indent="-457200" algn="l" fontAlgn="base">
              <a:buAutoNum type="arabicPeriod"/>
            </a:pPr>
            <a:r>
              <a:rPr lang="en-GB" dirty="0">
                <a:latin typeface="+mj-lt"/>
              </a:rPr>
              <a:t>Y</a:t>
            </a:r>
            <a:r>
              <a:rPr lang="en-GB" i="0" dirty="0">
                <a:effectLst/>
                <a:latin typeface="+mj-lt"/>
              </a:rPr>
              <a:t>our research aims to develop an understanding of the unique personal experiences of people that have experienced a certain event;</a:t>
            </a:r>
          </a:p>
          <a:p>
            <a:pPr marL="457200" indent="-457200" algn="l" fontAlgn="base">
              <a:buAutoNum type="arabicPeriod"/>
            </a:pPr>
            <a:endParaRPr lang="en-GB" i="0" dirty="0">
              <a:effectLst/>
              <a:latin typeface="+mj-lt"/>
            </a:endParaRPr>
          </a:p>
          <a:p>
            <a:pPr marL="457200" indent="-457200" algn="l" fontAlgn="base">
              <a:buAutoNum type="arabicPeriod"/>
            </a:pPr>
            <a:r>
              <a:rPr lang="en-GB" dirty="0">
                <a:latin typeface="+mj-lt"/>
              </a:rPr>
              <a:t>Y</a:t>
            </a:r>
            <a:r>
              <a:rPr lang="en-GB" i="0" dirty="0">
                <a:effectLst/>
                <a:latin typeface="+mj-lt"/>
              </a:rPr>
              <a:t>our research includes several interviews and aims to find out if there are commonalities in the responses of different participants.</a:t>
            </a:r>
          </a:p>
          <a:p>
            <a:endParaRPr lang="en-GB" dirty="0"/>
          </a:p>
        </p:txBody>
      </p:sp>
      <p:sp>
        <p:nvSpPr>
          <p:cNvPr id="5" name="Rectangle: Rounded Corners 4">
            <a:extLst>
              <a:ext uri="{FF2B5EF4-FFF2-40B4-BE49-F238E27FC236}">
                <a16:creationId xmlns:a16="http://schemas.microsoft.com/office/drawing/2014/main" id="{DC3F24CF-F171-6FFB-D782-862461FF795B}"/>
              </a:ext>
            </a:extLst>
          </p:cNvPr>
          <p:cNvSpPr/>
          <p:nvPr/>
        </p:nvSpPr>
        <p:spPr>
          <a:xfrm>
            <a:off x="10374702" y="2616679"/>
            <a:ext cx="1644770" cy="747623"/>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Narrative analysis</a:t>
            </a:r>
          </a:p>
        </p:txBody>
      </p:sp>
      <p:sp>
        <p:nvSpPr>
          <p:cNvPr id="6" name="Rectangle: Rounded Corners 5">
            <a:extLst>
              <a:ext uri="{FF2B5EF4-FFF2-40B4-BE49-F238E27FC236}">
                <a16:creationId xmlns:a16="http://schemas.microsoft.com/office/drawing/2014/main" id="{9000E9E8-AE85-22C9-86A9-9FC0FB0A2266}"/>
              </a:ext>
            </a:extLst>
          </p:cNvPr>
          <p:cNvSpPr/>
          <p:nvPr/>
        </p:nvSpPr>
        <p:spPr>
          <a:xfrm>
            <a:off x="10374702" y="3939395"/>
            <a:ext cx="1644770" cy="747623"/>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IPA</a:t>
            </a:r>
          </a:p>
        </p:txBody>
      </p:sp>
      <p:sp>
        <p:nvSpPr>
          <p:cNvPr id="7" name="Rectangle: Rounded Corners 6">
            <a:extLst>
              <a:ext uri="{FF2B5EF4-FFF2-40B4-BE49-F238E27FC236}">
                <a16:creationId xmlns:a16="http://schemas.microsoft.com/office/drawing/2014/main" id="{614FE354-01E5-9A53-3AEE-2F5687AC10EF}"/>
              </a:ext>
            </a:extLst>
          </p:cNvPr>
          <p:cNvSpPr/>
          <p:nvPr/>
        </p:nvSpPr>
        <p:spPr>
          <a:xfrm>
            <a:off x="10374702" y="5256362"/>
            <a:ext cx="1644770" cy="747623"/>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Thematic analysis</a:t>
            </a:r>
          </a:p>
        </p:txBody>
      </p:sp>
      <p:pic>
        <p:nvPicPr>
          <p:cNvPr id="11" name="Graphic 10" descr="Boardroom with solid fill">
            <a:extLst>
              <a:ext uri="{FF2B5EF4-FFF2-40B4-BE49-F238E27FC236}">
                <a16:creationId xmlns:a16="http://schemas.microsoft.com/office/drawing/2014/main" id="{114B4267-4F6D-5B5B-EAB0-0C2C10FC4E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105072" y="0"/>
            <a:ext cx="914400" cy="914400"/>
          </a:xfrm>
          <a:prstGeom prst="rect">
            <a:avLst/>
          </a:prstGeom>
        </p:spPr>
      </p:pic>
    </p:spTree>
    <p:extLst>
      <p:ext uri="{BB962C8B-B14F-4D97-AF65-F5344CB8AC3E}">
        <p14:creationId xmlns:p14="http://schemas.microsoft.com/office/powerpoint/2010/main" val="312326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99FF9-9585-CC9A-5C2B-B070B4C4EED3}"/>
              </a:ext>
            </a:extLst>
          </p:cNvPr>
          <p:cNvSpPr>
            <a:spLocks noGrp="1"/>
          </p:cNvSpPr>
          <p:nvPr>
            <p:ph type="title"/>
          </p:nvPr>
        </p:nvSpPr>
        <p:spPr/>
        <p:txBody>
          <a:bodyPr/>
          <a:lstStyle/>
          <a:p>
            <a:r>
              <a:rPr lang="en-GB" b="1" i="0" dirty="0">
                <a:solidFill>
                  <a:srgbClr val="494949"/>
                </a:solidFill>
                <a:effectLst/>
              </a:rPr>
              <a:t>How </a:t>
            </a:r>
            <a:r>
              <a:rPr lang="en-GB" b="1" dirty="0">
                <a:solidFill>
                  <a:srgbClr val="494949"/>
                </a:solidFill>
              </a:rPr>
              <a:t>do I</a:t>
            </a:r>
            <a:r>
              <a:rPr lang="en-GB" b="1" i="0" dirty="0">
                <a:solidFill>
                  <a:srgbClr val="494949"/>
                </a:solidFill>
                <a:effectLst/>
              </a:rPr>
              <a:t> choose the right analysis method?</a:t>
            </a:r>
            <a:endParaRPr lang="en-GB" dirty="0"/>
          </a:p>
        </p:txBody>
      </p:sp>
      <p:sp>
        <p:nvSpPr>
          <p:cNvPr id="3" name="Content Placeholder 2">
            <a:extLst>
              <a:ext uri="{FF2B5EF4-FFF2-40B4-BE49-F238E27FC236}">
                <a16:creationId xmlns:a16="http://schemas.microsoft.com/office/drawing/2014/main" id="{2AC47CB9-68B3-1C7A-5A56-EBED21F745ED}"/>
              </a:ext>
            </a:extLst>
          </p:cNvPr>
          <p:cNvSpPr>
            <a:spLocks noGrp="1"/>
          </p:cNvSpPr>
          <p:nvPr>
            <p:ph idx="1"/>
          </p:nvPr>
        </p:nvSpPr>
        <p:spPr>
          <a:xfrm>
            <a:off x="914399" y="2559171"/>
            <a:ext cx="10363200" cy="3812874"/>
          </a:xfrm>
        </p:spPr>
        <p:txBody>
          <a:bodyPr>
            <a:normAutofit lnSpcReduction="10000"/>
          </a:bodyPr>
          <a:lstStyle/>
          <a:p>
            <a:pPr algn="l" fontAlgn="base"/>
            <a:r>
              <a:rPr lang="en-GB" i="0" dirty="0">
                <a:solidFill>
                  <a:srgbClr val="494949"/>
                </a:solidFill>
                <a:effectLst/>
                <a:latin typeface="+mj-lt"/>
              </a:rPr>
              <a:t>All these qualitative analysis methods make use of </a:t>
            </a:r>
            <a:r>
              <a:rPr lang="en-GB" i="0" dirty="0">
                <a:solidFill>
                  <a:schemeClr val="accent6"/>
                </a:solidFill>
                <a:effectLst/>
                <a:latin typeface="+mj-lt"/>
              </a:rPr>
              <a:t>coding and theme-generating techniques</a:t>
            </a:r>
            <a:r>
              <a:rPr lang="en-GB" i="0" dirty="0">
                <a:solidFill>
                  <a:srgbClr val="494949"/>
                </a:solidFill>
                <a:effectLst/>
                <a:latin typeface="+mj-lt"/>
              </a:rPr>
              <a:t>, </a:t>
            </a:r>
          </a:p>
          <a:p>
            <a:pPr algn="l" fontAlgn="base"/>
            <a:r>
              <a:rPr lang="en-GB" i="0" dirty="0">
                <a:solidFill>
                  <a:srgbClr val="494949"/>
                </a:solidFill>
                <a:effectLst/>
                <a:latin typeface="+mj-lt"/>
              </a:rPr>
              <a:t>However, the intent and approach of each analysis method differ. </a:t>
            </a:r>
          </a:p>
          <a:p>
            <a:pPr algn="l" fontAlgn="base"/>
            <a:r>
              <a:rPr lang="en-GB" dirty="0">
                <a:solidFill>
                  <a:srgbClr val="494949"/>
                </a:solidFill>
                <a:latin typeface="+mj-lt"/>
              </a:rPr>
              <a:t>It i</a:t>
            </a:r>
            <a:r>
              <a:rPr lang="en-GB" i="0" dirty="0">
                <a:solidFill>
                  <a:srgbClr val="494949"/>
                </a:solidFill>
                <a:effectLst/>
                <a:latin typeface="+mj-lt"/>
              </a:rPr>
              <a:t>s very important to come into your research with a clear intention before you decide which analysis method to use.</a:t>
            </a:r>
          </a:p>
          <a:p>
            <a:r>
              <a:rPr lang="en-GB" i="0" dirty="0">
                <a:solidFill>
                  <a:srgbClr val="494949"/>
                </a:solidFill>
                <a:effectLst/>
                <a:latin typeface="+mj-lt"/>
              </a:rPr>
              <a:t>Start by reviewing your research aims, objectives and research questions to assess what exactly you are trying to find out – then select a qualitative analysis method that fits. </a:t>
            </a:r>
          </a:p>
          <a:p>
            <a:r>
              <a:rPr lang="en-GB" i="0" dirty="0">
                <a:solidFill>
                  <a:srgbClr val="494949"/>
                </a:solidFill>
                <a:effectLst/>
                <a:latin typeface="+mj-lt"/>
              </a:rPr>
              <a:t>Never </a:t>
            </a:r>
            <a:r>
              <a:rPr lang="en-GB" dirty="0">
                <a:solidFill>
                  <a:srgbClr val="494949"/>
                </a:solidFill>
                <a:latin typeface="+mj-lt"/>
              </a:rPr>
              <a:t>choose</a:t>
            </a:r>
            <a:r>
              <a:rPr lang="en-GB" i="0" dirty="0">
                <a:solidFill>
                  <a:srgbClr val="494949"/>
                </a:solidFill>
                <a:effectLst/>
                <a:latin typeface="+mj-lt"/>
              </a:rPr>
              <a:t> a method just because you like it or have experience using it – your analysis method must align with your broader research aims and objectives.</a:t>
            </a:r>
            <a:endParaRPr lang="en-GB" dirty="0">
              <a:latin typeface="+mj-lt"/>
            </a:endParaRPr>
          </a:p>
          <a:p>
            <a:endParaRPr lang="en-GB" dirty="0"/>
          </a:p>
        </p:txBody>
      </p:sp>
      <p:pic>
        <p:nvPicPr>
          <p:cNvPr id="4" name="Graphic 3" descr="Thought with solid fill">
            <a:extLst>
              <a:ext uri="{FF2B5EF4-FFF2-40B4-BE49-F238E27FC236}">
                <a16:creationId xmlns:a16="http://schemas.microsoft.com/office/drawing/2014/main" id="{64CB831C-6D48-410A-6AF7-752AA9D97D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56189" y="102079"/>
            <a:ext cx="914400" cy="914400"/>
          </a:xfrm>
          <a:prstGeom prst="rect">
            <a:avLst/>
          </a:prstGeom>
        </p:spPr>
      </p:pic>
    </p:spTree>
    <p:extLst>
      <p:ext uri="{BB962C8B-B14F-4D97-AF65-F5344CB8AC3E}">
        <p14:creationId xmlns:p14="http://schemas.microsoft.com/office/powerpoint/2010/main" val="28273976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3BF92-C2CA-90D2-1ACA-2D9B88E4FBBA}"/>
              </a:ext>
            </a:extLst>
          </p:cNvPr>
          <p:cNvSpPr>
            <a:spLocks noGrp="1"/>
          </p:cNvSpPr>
          <p:nvPr>
            <p:ph type="title"/>
          </p:nvPr>
        </p:nvSpPr>
        <p:spPr/>
        <p:txBody>
          <a:bodyPr/>
          <a:lstStyle/>
          <a:p>
            <a:r>
              <a:rPr lang="en-GB" dirty="0">
                <a:solidFill>
                  <a:srgbClr val="0F0F0F"/>
                </a:solidFill>
              </a:rPr>
              <a:t>W</a:t>
            </a:r>
            <a:r>
              <a:rPr lang="en-GB" i="0" dirty="0">
                <a:solidFill>
                  <a:srgbClr val="0F0F0F"/>
                </a:solidFill>
                <a:effectLst/>
              </a:rPr>
              <a:t>hat is </a:t>
            </a:r>
            <a:r>
              <a:rPr lang="en-GB" i="0" dirty="0">
                <a:solidFill>
                  <a:schemeClr val="accent6"/>
                </a:solidFill>
                <a:effectLst/>
              </a:rPr>
              <a:t>coding</a:t>
            </a:r>
            <a:r>
              <a:rPr lang="en-GB" i="0" dirty="0">
                <a:solidFill>
                  <a:srgbClr val="0F0F0F"/>
                </a:solidFill>
                <a:effectLst/>
              </a:rPr>
              <a:t>?</a:t>
            </a:r>
            <a:endParaRPr lang="en-GB" dirty="0"/>
          </a:p>
        </p:txBody>
      </p:sp>
      <p:sp>
        <p:nvSpPr>
          <p:cNvPr id="3" name="Content Placeholder 2">
            <a:extLst>
              <a:ext uri="{FF2B5EF4-FFF2-40B4-BE49-F238E27FC236}">
                <a16:creationId xmlns:a16="http://schemas.microsoft.com/office/drawing/2014/main" id="{CDA0D831-B6E1-73DA-99EA-6D9F24967866}"/>
              </a:ext>
            </a:extLst>
          </p:cNvPr>
          <p:cNvSpPr>
            <a:spLocks noGrp="1"/>
          </p:cNvSpPr>
          <p:nvPr>
            <p:ph idx="1"/>
          </p:nvPr>
        </p:nvSpPr>
        <p:spPr/>
        <p:txBody>
          <a:bodyPr>
            <a:noAutofit/>
          </a:bodyPr>
          <a:lstStyle/>
          <a:p>
            <a:pPr marL="0" indent="0">
              <a:buNone/>
            </a:pPr>
            <a:r>
              <a:rPr lang="en-GB" sz="2400" dirty="0">
                <a:solidFill>
                  <a:srgbClr val="0F0F0F"/>
                </a:solidFill>
                <a:latin typeface="+mj-lt"/>
              </a:rPr>
              <a:t>C</a:t>
            </a:r>
            <a:r>
              <a:rPr lang="en-GB" sz="2400" i="0" dirty="0">
                <a:solidFill>
                  <a:srgbClr val="0F0F0F"/>
                </a:solidFill>
                <a:effectLst/>
                <a:latin typeface="+mj-lt"/>
              </a:rPr>
              <a:t>oding is a systematic process of categorising and labelling the data to identify patterns, themes, and concepts. </a:t>
            </a:r>
          </a:p>
          <a:p>
            <a:endParaRPr lang="en-GB" sz="2400" dirty="0">
              <a:solidFill>
                <a:srgbClr val="0F0F0F"/>
              </a:solidFill>
              <a:latin typeface="+mj-lt"/>
            </a:endParaRPr>
          </a:p>
          <a:p>
            <a:pPr marL="0" indent="0">
              <a:buNone/>
            </a:pPr>
            <a:r>
              <a:rPr lang="en-GB" sz="2400" i="0" dirty="0">
                <a:solidFill>
                  <a:srgbClr val="0F0F0F"/>
                </a:solidFill>
                <a:effectLst/>
                <a:latin typeface="+mj-lt"/>
              </a:rPr>
              <a:t>Coding is a crucial step in the analysis of qualitative data as it helps researchers organise, condense, and make sense of large volumes of information collected through methods such as interviews, focus groups, observations, or textual analysis.</a:t>
            </a:r>
            <a:endParaRPr lang="en-GB" sz="2400" dirty="0">
              <a:latin typeface="+mj-lt"/>
            </a:endParaRPr>
          </a:p>
        </p:txBody>
      </p:sp>
    </p:spTree>
    <p:extLst>
      <p:ext uri="{BB962C8B-B14F-4D97-AF65-F5344CB8AC3E}">
        <p14:creationId xmlns:p14="http://schemas.microsoft.com/office/powerpoint/2010/main" val="17895231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per with text on it&#10;&#10;Description automatically generated">
            <a:extLst>
              <a:ext uri="{FF2B5EF4-FFF2-40B4-BE49-F238E27FC236}">
                <a16:creationId xmlns:a16="http://schemas.microsoft.com/office/drawing/2014/main" id="{4AE7A91B-C4F0-218F-4A0B-95AB0C0B1AEC}"/>
              </a:ext>
            </a:extLst>
          </p:cNvPr>
          <p:cNvPicPr>
            <a:picLocks noGrp="1" noChangeAspect="1"/>
          </p:cNvPicPr>
          <p:nvPr>
            <p:ph idx="4294967295"/>
          </p:nvPr>
        </p:nvPicPr>
        <p:blipFill rotWithShape="1">
          <a:blip r:embed="rId2">
            <a:extLst>
              <a:ext uri="{28A0092B-C50C-407E-A947-70E740481C1C}">
                <a14:useLocalDpi xmlns:a14="http://schemas.microsoft.com/office/drawing/2010/main" val="0"/>
              </a:ext>
            </a:extLst>
          </a:blip>
          <a:srcRect t="1938" r="-1" b="5601"/>
          <a:stretch/>
        </p:blipFill>
        <p:spPr>
          <a:xfrm>
            <a:off x="20" y="14"/>
            <a:ext cx="11548513" cy="6219811"/>
          </a:xfrm>
          <a:noFill/>
        </p:spPr>
      </p:pic>
      <p:sp>
        <p:nvSpPr>
          <p:cNvPr id="10" name="Date Placeholder 8">
            <a:extLst>
              <a:ext uri="{FF2B5EF4-FFF2-40B4-BE49-F238E27FC236}">
                <a16:creationId xmlns:a16="http://schemas.microsoft.com/office/drawing/2014/main" id="{61342DC8-C2C9-4EB6-A6E8-469C178181AD}"/>
              </a:ext>
            </a:extLst>
          </p:cNvPr>
          <p:cNvSpPr>
            <a:spLocks noGrp="1"/>
          </p:cNvSpPr>
          <p:nvPr>
            <p:ph type="dt" sz="half" idx="10"/>
          </p:nvPr>
        </p:nvSpPr>
        <p:spPr>
          <a:xfrm>
            <a:off x="912628" y="6356350"/>
            <a:ext cx="2743200" cy="365125"/>
          </a:xfrm>
        </p:spPr>
        <p:txBody>
          <a:bodyPr/>
          <a:lstStyle/>
          <a:p>
            <a:pPr>
              <a:spcAft>
                <a:spcPts val="600"/>
              </a:spcAft>
            </a:pPr>
            <a:fld id="{C2B66E51-54DF-4F6B-96D5-AE96E79E62A1}" type="datetime1">
              <a:rPr lang="en-US" smtClean="0"/>
              <a:pPr>
                <a:spcAft>
                  <a:spcPts val="600"/>
                </a:spcAft>
              </a:pPr>
              <a:t>11/21/2024</a:t>
            </a:fld>
            <a:endParaRPr lang="en-US"/>
          </a:p>
        </p:txBody>
      </p:sp>
      <p:sp>
        <p:nvSpPr>
          <p:cNvPr id="12" name="Footer Placeholder 9">
            <a:extLst>
              <a:ext uri="{FF2B5EF4-FFF2-40B4-BE49-F238E27FC236}">
                <a16:creationId xmlns:a16="http://schemas.microsoft.com/office/drawing/2014/main" id="{39E82663-ADCD-47A9-8A33-4D445033562E}"/>
              </a:ext>
            </a:extLst>
          </p:cNvPr>
          <p:cNvSpPr>
            <a:spLocks noGrp="1"/>
          </p:cNvSpPr>
          <p:nvPr>
            <p:ph type="ftr" sz="quarter" idx="11"/>
          </p:nvPr>
        </p:nvSpPr>
        <p:spPr>
          <a:xfrm>
            <a:off x="6767622" y="6356350"/>
            <a:ext cx="4040373" cy="365125"/>
          </a:xfrm>
        </p:spPr>
        <p:txBody>
          <a:bodyPr/>
          <a:lstStyle/>
          <a:p>
            <a:pPr>
              <a:spcAft>
                <a:spcPts val="600"/>
              </a:spcAft>
            </a:pPr>
            <a:r>
              <a:rPr lang="en-US"/>
              <a:t>Sample Footer Text</a:t>
            </a:r>
          </a:p>
        </p:txBody>
      </p:sp>
      <p:sp>
        <p:nvSpPr>
          <p:cNvPr id="14" name="Slide Number Placeholder 10">
            <a:extLst>
              <a:ext uri="{FF2B5EF4-FFF2-40B4-BE49-F238E27FC236}">
                <a16:creationId xmlns:a16="http://schemas.microsoft.com/office/drawing/2014/main" id="{4B30B0A8-5AAE-4D1E-B127-757322845261}"/>
              </a:ext>
            </a:extLst>
          </p:cNvPr>
          <p:cNvSpPr>
            <a:spLocks noGrp="1"/>
          </p:cNvSpPr>
          <p:nvPr>
            <p:ph type="sldNum" sz="quarter" idx="12"/>
          </p:nvPr>
        </p:nvSpPr>
        <p:spPr>
          <a:xfrm>
            <a:off x="10807995" y="6356350"/>
            <a:ext cx="723014" cy="365125"/>
          </a:xfrm>
        </p:spPr>
        <p:txBody>
          <a:bodyPr/>
          <a:lstStyle/>
          <a:p>
            <a:pPr>
              <a:spcAft>
                <a:spcPts val="600"/>
              </a:spcAft>
            </a:pPr>
            <a:fld id="{A1BFDB76-373D-465E-8D98-98DB9355763B}" type="slidenum">
              <a:rPr lang="en-US" smtClean="0"/>
              <a:pPr>
                <a:spcAft>
                  <a:spcPts val="600"/>
                </a:spcAft>
              </a:pPr>
              <a:t>39</a:t>
            </a:fld>
            <a:endParaRPr lang="en-US" dirty="0"/>
          </a:p>
        </p:txBody>
      </p:sp>
      <p:sp>
        <p:nvSpPr>
          <p:cNvPr id="6" name="Oval 5">
            <a:extLst>
              <a:ext uri="{FF2B5EF4-FFF2-40B4-BE49-F238E27FC236}">
                <a16:creationId xmlns:a16="http://schemas.microsoft.com/office/drawing/2014/main" id="{98A0AE61-8476-DD27-2CEE-D1ABF426F25B}"/>
              </a:ext>
            </a:extLst>
          </p:cNvPr>
          <p:cNvSpPr/>
          <p:nvPr/>
        </p:nvSpPr>
        <p:spPr>
          <a:xfrm>
            <a:off x="69011" y="5449198"/>
            <a:ext cx="1472241" cy="1311215"/>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9FFCCD23-1CAD-3F32-92A7-0CB436321CD4}"/>
              </a:ext>
            </a:extLst>
          </p:cNvPr>
          <p:cNvSpPr/>
          <p:nvPr/>
        </p:nvSpPr>
        <p:spPr>
          <a:xfrm>
            <a:off x="1073654" y="6230968"/>
            <a:ext cx="1210574" cy="62703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1BF87E79-D6F3-2F7D-41E9-C5B44FD05DC0}"/>
              </a:ext>
            </a:extLst>
          </p:cNvPr>
          <p:cNvSpPr/>
          <p:nvPr/>
        </p:nvSpPr>
        <p:spPr>
          <a:xfrm>
            <a:off x="8597660" y="6297282"/>
            <a:ext cx="2549942" cy="560717"/>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55400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60CDFDB-4B05-64DA-6A7F-854328FA1FA0}"/>
              </a:ext>
            </a:extLst>
          </p:cNvPr>
          <p:cNvSpPr>
            <a:spLocks noGrp="1"/>
          </p:cNvSpPr>
          <p:nvPr>
            <p:ph type="title"/>
          </p:nvPr>
        </p:nvSpPr>
        <p:spPr/>
        <p:txBody>
          <a:bodyPr/>
          <a:lstStyle/>
          <a:p>
            <a:endParaRPr lang="en-GB"/>
          </a:p>
        </p:txBody>
      </p:sp>
      <p:pic>
        <p:nvPicPr>
          <p:cNvPr id="12" name="Picture 11" descr="Graphical user interface, application&#10;&#10;Description automatically generated">
            <a:extLst>
              <a:ext uri="{FF2B5EF4-FFF2-40B4-BE49-F238E27FC236}">
                <a16:creationId xmlns:a16="http://schemas.microsoft.com/office/drawing/2014/main" id="{5B0A954F-50DA-E987-6450-6CC6F35E5B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154316">
            <a:off x="-8883" y="98831"/>
            <a:ext cx="6416180" cy="2927708"/>
          </a:xfrm>
          <a:prstGeom prst="rect">
            <a:avLst/>
          </a:prstGeom>
        </p:spPr>
      </p:pic>
      <p:pic>
        <p:nvPicPr>
          <p:cNvPr id="20" name="Picture 19" descr="A picture containing text, indoor, arranged&#10;&#10;Description automatically generated">
            <a:extLst>
              <a:ext uri="{FF2B5EF4-FFF2-40B4-BE49-F238E27FC236}">
                <a16:creationId xmlns:a16="http://schemas.microsoft.com/office/drawing/2014/main" id="{4EE2B089-110E-585D-CFFF-067B8E6D1A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57288">
            <a:off x="-109839" y="3433646"/>
            <a:ext cx="4895078" cy="3179277"/>
          </a:xfrm>
          <a:prstGeom prst="rect">
            <a:avLst/>
          </a:prstGeom>
        </p:spPr>
      </p:pic>
      <p:pic>
        <p:nvPicPr>
          <p:cNvPr id="4" name="Picture 3" descr="A text on a page&#10;&#10;Description automatically generated">
            <a:extLst>
              <a:ext uri="{FF2B5EF4-FFF2-40B4-BE49-F238E27FC236}">
                <a16:creationId xmlns:a16="http://schemas.microsoft.com/office/drawing/2014/main" id="{813B5F39-D666-F44C-CC22-32C46EE105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30700">
            <a:off x="7074613" y="10997"/>
            <a:ext cx="5043524" cy="3690964"/>
          </a:xfrm>
          <a:prstGeom prst="rect">
            <a:avLst/>
          </a:prstGeom>
        </p:spPr>
      </p:pic>
      <p:pic>
        <p:nvPicPr>
          <p:cNvPr id="14" name="Picture 13" descr="Text, letter&#10;&#10;Description automatically generated">
            <a:extLst>
              <a:ext uri="{FF2B5EF4-FFF2-40B4-BE49-F238E27FC236}">
                <a16:creationId xmlns:a16="http://schemas.microsoft.com/office/drawing/2014/main" id="{3F5948B4-D8A0-9693-243D-E1ECE540FAF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20824248">
            <a:off x="7549132" y="3133125"/>
            <a:ext cx="4518717" cy="2981502"/>
          </a:xfrm>
          <a:prstGeom prst="rect">
            <a:avLst/>
          </a:prstGeom>
        </p:spPr>
      </p:pic>
      <p:pic>
        <p:nvPicPr>
          <p:cNvPr id="6" name="Picture 5" descr="A screenshot of a white sheet of paper&#10;&#10;Description automatically generated">
            <a:extLst>
              <a:ext uri="{FF2B5EF4-FFF2-40B4-BE49-F238E27FC236}">
                <a16:creationId xmlns:a16="http://schemas.microsoft.com/office/drawing/2014/main" id="{CFB110A3-7ECA-7C70-484E-B73B80E5BF7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152675">
            <a:off x="4532705" y="2756805"/>
            <a:ext cx="3319922" cy="4200285"/>
          </a:xfrm>
          <a:prstGeom prst="rect">
            <a:avLst/>
          </a:prstGeom>
        </p:spPr>
      </p:pic>
    </p:spTree>
    <p:extLst>
      <p:ext uri="{BB962C8B-B14F-4D97-AF65-F5344CB8AC3E}">
        <p14:creationId xmlns:p14="http://schemas.microsoft.com/office/powerpoint/2010/main" val="292742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51040-8601-32F8-359F-371639D52DFF}"/>
              </a:ext>
            </a:extLst>
          </p:cNvPr>
          <p:cNvSpPr>
            <a:spLocks noGrp="1"/>
          </p:cNvSpPr>
          <p:nvPr>
            <p:ph type="title"/>
          </p:nvPr>
        </p:nvSpPr>
        <p:spPr>
          <a:xfrm>
            <a:off x="655608" y="1176069"/>
            <a:ext cx="10363200" cy="1187570"/>
          </a:xfrm>
        </p:spPr>
        <p:txBody>
          <a:bodyPr/>
          <a:lstStyle/>
          <a:p>
            <a:r>
              <a:rPr lang="en-GB" dirty="0"/>
              <a:t>Assessment Component 2</a:t>
            </a:r>
          </a:p>
        </p:txBody>
      </p:sp>
      <p:pic>
        <p:nvPicPr>
          <p:cNvPr id="8" name="Graphic 7" descr="Clipboard Checked with solid fill">
            <a:extLst>
              <a:ext uri="{FF2B5EF4-FFF2-40B4-BE49-F238E27FC236}">
                <a16:creationId xmlns:a16="http://schemas.microsoft.com/office/drawing/2014/main" id="{D6647308-6EAB-00FC-F2DD-02C83A7040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17215" y="69011"/>
            <a:ext cx="914400" cy="914400"/>
          </a:xfrm>
          <a:prstGeom prst="rect">
            <a:avLst/>
          </a:prstGeom>
        </p:spPr>
      </p:pic>
      <p:pic>
        <p:nvPicPr>
          <p:cNvPr id="9" name="Content Placeholder 8" descr="A screenshot of a questionnaire&#10;&#10;Description automatically generated">
            <a:extLst>
              <a:ext uri="{FF2B5EF4-FFF2-40B4-BE49-F238E27FC236}">
                <a16:creationId xmlns:a16="http://schemas.microsoft.com/office/drawing/2014/main" id="{A04CDD81-7D9A-C5EC-4D51-AD389F622791}"/>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579795" y="1972574"/>
            <a:ext cx="9685687" cy="4885426"/>
          </a:xfrm>
        </p:spPr>
      </p:pic>
      <p:sp>
        <p:nvSpPr>
          <p:cNvPr id="6" name="TextBox 5">
            <a:extLst>
              <a:ext uri="{FF2B5EF4-FFF2-40B4-BE49-F238E27FC236}">
                <a16:creationId xmlns:a16="http://schemas.microsoft.com/office/drawing/2014/main" id="{1167C9D2-EA0E-EE76-ADFF-D9899A70D413}"/>
              </a:ext>
            </a:extLst>
          </p:cNvPr>
          <p:cNvSpPr txBox="1"/>
          <p:nvPr/>
        </p:nvSpPr>
        <p:spPr>
          <a:xfrm>
            <a:off x="1518248" y="5814204"/>
            <a:ext cx="9747233" cy="695864"/>
          </a:xfrm>
          <a:prstGeom prst="rect">
            <a:avLst/>
          </a:prstGeom>
          <a:noFill/>
          <a:ln w="57150">
            <a:solidFill>
              <a:schemeClr val="accent5"/>
            </a:solidFill>
          </a:ln>
        </p:spPr>
        <p:txBody>
          <a:bodyPr wrap="square" rtlCol="0">
            <a:spAutoFit/>
          </a:bodyPr>
          <a:lstStyle/>
          <a:p>
            <a:endParaRPr lang="en-GB" dirty="0"/>
          </a:p>
        </p:txBody>
      </p:sp>
    </p:spTree>
    <p:extLst>
      <p:ext uri="{BB962C8B-B14F-4D97-AF65-F5344CB8AC3E}">
        <p14:creationId xmlns:p14="http://schemas.microsoft.com/office/powerpoint/2010/main" val="37966113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4EBE0-2560-668D-F226-2EDED0DABFD7}"/>
              </a:ext>
            </a:extLst>
          </p:cNvPr>
          <p:cNvSpPr>
            <a:spLocks noGrp="1"/>
          </p:cNvSpPr>
          <p:nvPr>
            <p:ph type="title"/>
          </p:nvPr>
        </p:nvSpPr>
        <p:spPr/>
        <p:txBody>
          <a:bodyPr/>
          <a:lstStyle/>
          <a:p>
            <a:r>
              <a:rPr lang="en-GB" dirty="0"/>
              <a:t>Follow-up Task</a:t>
            </a:r>
          </a:p>
        </p:txBody>
      </p:sp>
      <p:pic>
        <p:nvPicPr>
          <p:cNvPr id="6" name="Graphic 5" descr="Clipboard Checked with solid fill">
            <a:extLst>
              <a:ext uri="{FF2B5EF4-FFF2-40B4-BE49-F238E27FC236}">
                <a16:creationId xmlns:a16="http://schemas.microsoft.com/office/drawing/2014/main" id="{D926AA54-0357-C6B4-440F-FEC20EB1AC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17215" y="69011"/>
            <a:ext cx="914400" cy="914400"/>
          </a:xfrm>
          <a:prstGeom prst="rect">
            <a:avLst/>
          </a:prstGeom>
        </p:spPr>
      </p:pic>
      <p:pic>
        <p:nvPicPr>
          <p:cNvPr id="8" name="Content Placeholder 7" descr="A white background with black text&#10;&#10;Description automatically generated">
            <a:extLst>
              <a:ext uri="{FF2B5EF4-FFF2-40B4-BE49-F238E27FC236}">
                <a16:creationId xmlns:a16="http://schemas.microsoft.com/office/drawing/2014/main" id="{1F1ED18A-A82A-6850-66EA-F63E67B009D6}"/>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38076" y="2736636"/>
            <a:ext cx="9833480" cy="1665711"/>
          </a:xfrm>
        </p:spPr>
      </p:pic>
      <p:sp>
        <p:nvSpPr>
          <p:cNvPr id="9" name="TextBox 8">
            <a:extLst>
              <a:ext uri="{FF2B5EF4-FFF2-40B4-BE49-F238E27FC236}">
                <a16:creationId xmlns:a16="http://schemas.microsoft.com/office/drawing/2014/main" id="{F8789817-6F37-12A2-1076-0DBDF57D1A0E}"/>
              </a:ext>
            </a:extLst>
          </p:cNvPr>
          <p:cNvSpPr txBox="1"/>
          <p:nvPr/>
        </p:nvSpPr>
        <p:spPr>
          <a:xfrm>
            <a:off x="592347" y="5267864"/>
            <a:ext cx="11007306" cy="830997"/>
          </a:xfrm>
          <a:prstGeom prst="rect">
            <a:avLst/>
          </a:prstGeom>
          <a:noFill/>
          <a:ln>
            <a:solidFill>
              <a:schemeClr val="accent6"/>
            </a:solidFill>
          </a:ln>
        </p:spPr>
        <p:txBody>
          <a:bodyPr wrap="square" rtlCol="0">
            <a:spAutoFit/>
          </a:bodyPr>
          <a:lstStyle/>
          <a:p>
            <a:r>
              <a:rPr lang="en-GB" sz="2400" b="1" dirty="0">
                <a:latin typeface="+mj-lt"/>
              </a:rPr>
              <a:t>By </a:t>
            </a:r>
            <a:r>
              <a:rPr lang="en-US" sz="2400" b="1" u="sng" dirty="0">
                <a:effectLst/>
                <a:latin typeface="+mj-lt"/>
                <a:ea typeface="Arial" panose="020B0604020202020204" pitchFamily="34" charset="0"/>
              </a:rPr>
              <a:t>05/12/24</a:t>
            </a:r>
            <a:r>
              <a:rPr lang="en-GB" sz="2400" b="1" dirty="0">
                <a:latin typeface="+mj-lt"/>
                <a:ea typeface="Arial" panose="020B0604020202020204" pitchFamily="34" charset="0"/>
              </a:rPr>
              <a:t>:</a:t>
            </a:r>
            <a:endParaRPr lang="en-GB" sz="2400" b="1" dirty="0">
              <a:latin typeface="+mj-lt"/>
            </a:endParaRPr>
          </a:p>
          <a:p>
            <a:r>
              <a:rPr lang="en-US" sz="2400" b="1" dirty="0">
                <a:effectLst/>
                <a:latin typeface="+mj-lt"/>
                <a:ea typeface="Arial" panose="020B0604020202020204" pitchFamily="34" charset="0"/>
              </a:rPr>
              <a:t>Download the UWTSD Ethics form from Moodle onto your laptop OR print a copy.</a:t>
            </a:r>
            <a:endParaRPr lang="en-GB" sz="2400" b="1" dirty="0">
              <a:effectLst/>
              <a:latin typeface="+mj-lt"/>
              <a:ea typeface="Arial" panose="020B0604020202020204" pitchFamily="34" charset="0"/>
            </a:endParaRPr>
          </a:p>
        </p:txBody>
      </p:sp>
    </p:spTree>
    <p:extLst>
      <p:ext uri="{BB962C8B-B14F-4D97-AF65-F5344CB8AC3E}">
        <p14:creationId xmlns:p14="http://schemas.microsoft.com/office/powerpoint/2010/main" val="39159929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E961E-AA93-C584-C4B4-E1F8949FB5EF}"/>
              </a:ext>
            </a:extLst>
          </p:cNvPr>
          <p:cNvSpPr>
            <a:spLocks noGrp="1"/>
          </p:cNvSpPr>
          <p:nvPr>
            <p:ph type="title"/>
          </p:nvPr>
        </p:nvSpPr>
        <p:spPr/>
        <p:txBody>
          <a:bodyPr/>
          <a:lstStyle/>
          <a:p>
            <a:r>
              <a:rPr lang="en-GB" dirty="0"/>
              <a:t>Next week – 28/11/24</a:t>
            </a:r>
          </a:p>
        </p:txBody>
      </p:sp>
      <p:sp>
        <p:nvSpPr>
          <p:cNvPr id="3" name="Content Placeholder 2">
            <a:extLst>
              <a:ext uri="{FF2B5EF4-FFF2-40B4-BE49-F238E27FC236}">
                <a16:creationId xmlns:a16="http://schemas.microsoft.com/office/drawing/2014/main" id="{FD3A46B5-1ECB-24DB-3DC6-A0134B26A0F3}"/>
              </a:ext>
            </a:extLst>
          </p:cNvPr>
          <p:cNvSpPr>
            <a:spLocks noGrp="1"/>
          </p:cNvSpPr>
          <p:nvPr>
            <p:ph sz="half" idx="1"/>
          </p:nvPr>
        </p:nvSpPr>
        <p:spPr>
          <a:xfrm>
            <a:off x="914400" y="2849526"/>
            <a:ext cx="6584830" cy="3210479"/>
          </a:xfrm>
        </p:spPr>
        <p:txBody>
          <a:bodyPr>
            <a:normAutofit fontScale="77500" lnSpcReduction="20000"/>
          </a:bodyPr>
          <a:lstStyle/>
          <a:p>
            <a:pPr marL="0" indent="0">
              <a:buNone/>
            </a:pPr>
            <a:r>
              <a:rPr lang="en-US" sz="3000" dirty="0">
                <a:effectLst/>
                <a:latin typeface="Calibri" panose="020F0502020204030204" pitchFamily="34" charset="0"/>
                <a:ea typeface="Arial" panose="020B0604020202020204" pitchFamily="34" charset="0"/>
                <a:cs typeface="Calibri" panose="020F0502020204030204" pitchFamily="34" charset="0"/>
              </a:rPr>
              <a:t>Quantitative data and analysis methods:</a:t>
            </a:r>
            <a:endParaRPr lang="en-US" sz="3000" dirty="0">
              <a:latin typeface="Calibri" panose="020F0502020204030204" pitchFamily="34" charset="0"/>
              <a:ea typeface="Arial" panose="020B0604020202020204" pitchFamily="34" charset="0"/>
              <a:cs typeface="Calibri" panose="020F0502020204030204" pitchFamily="34" charset="0"/>
            </a:endParaRPr>
          </a:p>
          <a:p>
            <a:r>
              <a:rPr lang="en-US" dirty="0">
                <a:effectLst/>
                <a:latin typeface="Calibri" panose="020F0502020204030204" pitchFamily="34" charset="0"/>
                <a:ea typeface="Arial" panose="020B0604020202020204" pitchFamily="34" charset="0"/>
                <a:cs typeface="Calibri" panose="020F0502020204030204" pitchFamily="34" charset="0"/>
              </a:rPr>
              <a:t>11-1</a:t>
            </a:r>
            <a:endParaRPr lang="en-GB" dirty="0">
              <a:effectLst/>
              <a:latin typeface="Calibri" panose="020F0502020204030204" pitchFamily="34" charset="0"/>
              <a:ea typeface="Arial" panose="020B0604020202020204" pitchFamily="34" charset="0"/>
              <a:cs typeface="Calibri" panose="020F0502020204030204" pitchFamily="34" charset="0"/>
            </a:endParaRPr>
          </a:p>
          <a:p>
            <a:r>
              <a:rPr lang="en-US" dirty="0">
                <a:effectLst/>
                <a:latin typeface="Calibri" panose="020F0502020204030204" pitchFamily="34" charset="0"/>
                <a:ea typeface="Arial" panose="020B0604020202020204" pitchFamily="34" charset="0"/>
                <a:cs typeface="Calibri" panose="020F0502020204030204" pitchFamily="34" charset="0"/>
              </a:rPr>
              <a:t>Ff005</a:t>
            </a:r>
          </a:p>
          <a:p>
            <a:r>
              <a:rPr lang="en-US" dirty="0">
                <a:effectLst/>
                <a:latin typeface="Calibri" panose="020F0502020204030204" pitchFamily="34" charset="0"/>
                <a:ea typeface="Arial" panose="020B0604020202020204" pitchFamily="34" charset="0"/>
                <a:cs typeface="Calibri" panose="020F0502020204030204" pitchFamily="34" charset="0"/>
              </a:rPr>
              <a:t>Jessica Roberts</a:t>
            </a:r>
            <a:endParaRPr lang="en-GB" dirty="0">
              <a:effectLst/>
              <a:latin typeface="Calibri" panose="020F0502020204030204" pitchFamily="34" charset="0"/>
              <a:ea typeface="Arial" panose="020B0604020202020204" pitchFamily="34" charset="0"/>
              <a:cs typeface="Calibri" panose="020F0502020204030204" pitchFamily="34" charset="0"/>
            </a:endParaRPr>
          </a:p>
          <a:p>
            <a:pPr marL="0" indent="0">
              <a:buNone/>
            </a:pPr>
            <a:endParaRPr lang="en-GB" sz="1800" dirty="0">
              <a:effectLst/>
              <a:latin typeface="Arial" panose="020B0604020202020204" pitchFamily="34" charset="0"/>
              <a:ea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1530C627-14F6-7D22-B7E2-140DDCDF71F1}"/>
              </a:ext>
            </a:extLst>
          </p:cNvPr>
          <p:cNvSpPr>
            <a:spLocks noGrp="1"/>
          </p:cNvSpPr>
          <p:nvPr>
            <p:ph sz="half" idx="2"/>
          </p:nvPr>
        </p:nvSpPr>
        <p:spPr>
          <a:xfrm>
            <a:off x="8666670" y="3999677"/>
            <a:ext cx="2835215" cy="2238607"/>
          </a:xfrm>
          <a:ln>
            <a:solidFill>
              <a:schemeClr val="accent1"/>
            </a:solidFill>
          </a:ln>
        </p:spPr>
        <p:txBody>
          <a:bodyPr>
            <a:normAutofit fontScale="77500" lnSpcReduction="20000"/>
          </a:bodyPr>
          <a:lstStyle/>
          <a:p>
            <a:pPr marL="0" indent="0">
              <a:buNone/>
            </a:pPr>
            <a:r>
              <a:rPr lang="en-GB" sz="3000" dirty="0">
                <a:latin typeface="Calibri" panose="020F0502020204030204" pitchFamily="34" charset="0"/>
                <a:cs typeface="Calibri" panose="020F0502020204030204" pitchFamily="34" charset="0"/>
              </a:rPr>
              <a:t>Ethics</a:t>
            </a:r>
          </a:p>
          <a:p>
            <a:r>
              <a:rPr lang="en-GB" dirty="0">
                <a:latin typeface="Calibri" panose="020F0502020204030204" pitchFamily="34" charset="0"/>
                <a:cs typeface="Calibri" panose="020F0502020204030204" pitchFamily="34" charset="0"/>
              </a:rPr>
              <a:t>5</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of December</a:t>
            </a:r>
          </a:p>
          <a:p>
            <a:r>
              <a:rPr lang="en-GB" dirty="0">
                <a:latin typeface="Calibri" panose="020F0502020204030204" pitchFamily="34" charset="0"/>
                <a:cs typeface="Calibri" panose="020F0502020204030204" pitchFamily="34" charset="0"/>
              </a:rPr>
              <a:t>9-1 (not 9-4)</a:t>
            </a:r>
          </a:p>
          <a:p>
            <a:r>
              <a:rPr lang="en-GB" dirty="0">
                <a:latin typeface="Calibri" panose="020F0502020204030204" pitchFamily="34" charset="0"/>
                <a:cs typeface="Calibri" panose="020F0502020204030204" pitchFamily="34" charset="0"/>
              </a:rPr>
              <a:t>IQ307</a:t>
            </a:r>
          </a:p>
          <a:p>
            <a:r>
              <a:rPr lang="en-GB" dirty="0">
                <a:latin typeface="Calibri" panose="020F0502020204030204" pitchFamily="34" charset="0"/>
                <a:cs typeface="Calibri" panose="020F0502020204030204" pitchFamily="34" charset="0"/>
              </a:rPr>
              <a:t>No session on the 12/12/24</a:t>
            </a:r>
          </a:p>
        </p:txBody>
      </p:sp>
    </p:spTree>
    <p:extLst>
      <p:ext uri="{BB962C8B-B14F-4D97-AF65-F5344CB8AC3E}">
        <p14:creationId xmlns:p14="http://schemas.microsoft.com/office/powerpoint/2010/main" val="21193242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6" name="Picture 5" descr="Snow on leaves">
            <a:extLst>
              <a:ext uri="{FF2B5EF4-FFF2-40B4-BE49-F238E27FC236}">
                <a16:creationId xmlns:a16="http://schemas.microsoft.com/office/drawing/2014/main" id="{C19D8622-5048-836D-DEC7-7D49D2CFA6E7}"/>
              </a:ext>
            </a:extLst>
          </p:cNvPr>
          <p:cNvPicPr>
            <a:picLocks noChangeAspect="1"/>
          </p:cNvPicPr>
          <p:nvPr/>
        </p:nvPicPr>
        <p:blipFill>
          <a:blip r:embed="rId2"/>
          <a:srcRect b="15730"/>
          <a:stretch/>
        </p:blipFill>
        <p:spPr>
          <a:xfrm>
            <a:off x="1" y="10"/>
            <a:ext cx="12192000" cy="6857990"/>
          </a:xfrm>
          <a:prstGeom prst="rect">
            <a:avLst/>
          </a:prstGeom>
        </p:spPr>
      </p:pic>
      <p:sp>
        <p:nvSpPr>
          <p:cNvPr id="14" name="Rectangle 13">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6D76F8C2-5AF7-9425-9E3D-4BE9EA187CE0}"/>
              </a:ext>
            </a:extLst>
          </p:cNvPr>
          <p:cNvSpPr>
            <a:spLocks noGrp="1"/>
          </p:cNvSpPr>
          <p:nvPr>
            <p:ph type="title"/>
          </p:nvPr>
        </p:nvSpPr>
        <p:spPr>
          <a:xfrm>
            <a:off x="804818" y="1562101"/>
            <a:ext cx="3905203" cy="2738530"/>
          </a:xfrm>
        </p:spPr>
        <p:txBody>
          <a:bodyPr vert="horz" lIns="91440" tIns="45720" rIns="91440" bIns="45720" rtlCol="0" anchor="t">
            <a:normAutofit/>
          </a:bodyPr>
          <a:lstStyle/>
          <a:p>
            <a:r>
              <a:rPr lang="en-US" b="1" kern="1200" dirty="0">
                <a:solidFill>
                  <a:schemeClr val="tx1"/>
                </a:solidFill>
                <a:latin typeface="+mj-lt"/>
                <a:ea typeface="+mj-ea"/>
                <a:cs typeface="+mj-cs"/>
              </a:rPr>
              <a:t>See you on the 5</a:t>
            </a:r>
            <a:r>
              <a:rPr lang="en-US" b="1" kern="1200" baseline="30000" dirty="0">
                <a:solidFill>
                  <a:schemeClr val="tx1"/>
                </a:solidFill>
                <a:latin typeface="+mj-lt"/>
                <a:ea typeface="+mj-ea"/>
                <a:cs typeface="+mj-cs"/>
              </a:rPr>
              <a:t>th</a:t>
            </a:r>
            <a:r>
              <a:rPr lang="en-US" b="1" kern="1200" dirty="0">
                <a:solidFill>
                  <a:schemeClr val="tx1"/>
                </a:solidFill>
                <a:latin typeface="+mj-lt"/>
                <a:ea typeface="+mj-ea"/>
                <a:cs typeface="+mj-cs"/>
              </a:rPr>
              <a:t> of December</a:t>
            </a:r>
            <a:r>
              <a:rPr lang="en-US" b="1" dirty="0"/>
              <a:t>.</a:t>
            </a:r>
            <a:endParaRPr lang="en-US" b="1"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00BCE94-5F05-6DE8-42A5-BB38591B7710}"/>
              </a:ext>
            </a:extLst>
          </p:cNvPr>
          <p:cNvSpPr>
            <a:spLocks noGrp="1"/>
          </p:cNvSpPr>
          <p:nvPr>
            <p:ph type="body" idx="1"/>
          </p:nvPr>
        </p:nvSpPr>
        <p:spPr>
          <a:xfrm>
            <a:off x="804818" y="4321622"/>
            <a:ext cx="3816351" cy="941832"/>
          </a:xfrm>
        </p:spPr>
        <p:txBody>
          <a:bodyPr vert="horz" lIns="91440" tIns="45720" rIns="91440" bIns="45720" rtlCol="0" anchor="b">
            <a:normAutofit/>
          </a:bodyPr>
          <a:lstStyle/>
          <a:p>
            <a:pPr>
              <a:lnSpc>
                <a:spcPct val="130000"/>
              </a:lnSpc>
            </a:pPr>
            <a:endParaRPr lang="en-US" sz="1800" b="1" cap="all" spc="300" dirty="0">
              <a:solidFill>
                <a:schemeClr val="tx1"/>
              </a:solidFill>
            </a:endParaRPr>
          </a:p>
        </p:txBody>
      </p:sp>
      <p:cxnSp>
        <p:nvCxnSpPr>
          <p:cNvPr id="16" name="Straight Connector 15">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507792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ashVTI">
  <a:themeElements>
    <a:clrScheme name="AnalogousFromRegularSeedRightStep">
      <a:dk1>
        <a:srgbClr val="000000"/>
      </a:dk1>
      <a:lt1>
        <a:srgbClr val="FFFFFF"/>
      </a:lt1>
      <a:dk2>
        <a:srgbClr val="1C2732"/>
      </a:dk2>
      <a:lt2>
        <a:srgbClr val="F3F0F1"/>
      </a:lt2>
      <a:accent1>
        <a:srgbClr val="21B782"/>
      </a:accent1>
      <a:accent2>
        <a:srgbClr val="14B1BC"/>
      </a:accent2>
      <a:accent3>
        <a:srgbClr val="298CE7"/>
      </a:accent3>
      <a:accent4>
        <a:srgbClr val="2E40D9"/>
      </a:accent4>
      <a:accent5>
        <a:srgbClr val="6529E7"/>
      </a:accent5>
      <a:accent6>
        <a:srgbClr val="A217D5"/>
      </a:accent6>
      <a:hlink>
        <a:srgbClr val="BF3F6C"/>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441</TotalTime>
  <Words>2564</Words>
  <Application>Microsoft Office PowerPoint</Application>
  <PresentationFormat>Widescreen</PresentationFormat>
  <Paragraphs>223</Paragraphs>
  <Slides>44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firasans</vt:lpstr>
      <vt:lpstr>Arial</vt:lpstr>
      <vt:lpstr>Calibri</vt:lpstr>
      <vt:lpstr>Grandview Display</vt:lpstr>
      <vt:lpstr>Merriweather</vt:lpstr>
      <vt:lpstr>Montserrat</vt:lpstr>
      <vt:lpstr>DashVTI</vt:lpstr>
      <vt:lpstr>ECDE7018 Session 7: Qualitative Data Analysis</vt:lpstr>
      <vt:lpstr>What is data analysis in qualitative research?</vt:lpstr>
      <vt:lpstr>Why do I need to choose a data analysis method?</vt:lpstr>
      <vt:lpstr>How will I know which method of data analysis to use?</vt:lpstr>
      <vt:lpstr>What are my options? </vt:lpstr>
      <vt:lpstr>Method #1: Content Analysis (or Qualitative Content Analysis) </vt:lpstr>
      <vt:lpstr>Examples</vt:lpstr>
      <vt:lpstr>Method #1: Content Analysis</vt:lpstr>
      <vt:lpstr>When is this method most helpful?</vt:lpstr>
      <vt:lpstr>Strengths                       Limitations</vt:lpstr>
      <vt:lpstr>Method #2: Narrative Analysis </vt:lpstr>
      <vt:lpstr>Two approaches</vt:lpstr>
      <vt:lpstr>Examples</vt:lpstr>
      <vt:lpstr>When is this method most helpful?</vt:lpstr>
      <vt:lpstr>Strengths                       Limitations</vt:lpstr>
      <vt:lpstr>Method #3: Discourse Analysis  </vt:lpstr>
      <vt:lpstr>Example </vt:lpstr>
      <vt:lpstr>When is this method most helpful?</vt:lpstr>
      <vt:lpstr>Strengths                       Limitations</vt:lpstr>
      <vt:lpstr>Method #4: Thematic Analysis </vt:lpstr>
      <vt:lpstr>Example</vt:lpstr>
      <vt:lpstr>PowerPoint Presentation</vt:lpstr>
      <vt:lpstr>PowerPoint Presentation</vt:lpstr>
      <vt:lpstr>When is this method most helpful?</vt:lpstr>
      <vt:lpstr>Strengths                       Limitations</vt:lpstr>
      <vt:lpstr>Method #5: Grounded Theory</vt:lpstr>
      <vt:lpstr>Example</vt:lpstr>
      <vt:lpstr>When is this method most helpful?</vt:lpstr>
      <vt:lpstr>Strengths                       Limitations</vt:lpstr>
      <vt:lpstr>Method #6: Interpretive Phenomenological Analysis (IPA) </vt:lpstr>
      <vt:lpstr>Examples </vt:lpstr>
      <vt:lpstr>Points to remember:</vt:lpstr>
      <vt:lpstr>When is this method most helpful?</vt:lpstr>
      <vt:lpstr>Strengths                       Limitations</vt:lpstr>
      <vt:lpstr>How do I choose the right analysis method?</vt:lpstr>
      <vt:lpstr>How do I choose the right analysis method?</vt:lpstr>
      <vt:lpstr>How do I choose the right analysis method?</vt:lpstr>
      <vt:lpstr>What is coding?</vt:lpstr>
      <vt:lpstr>PowerPoint Presentation</vt:lpstr>
      <vt:lpstr>PowerPoint Presentation</vt:lpstr>
      <vt:lpstr>Assessment Component 2</vt:lpstr>
      <vt:lpstr>Follow-up Task</vt:lpstr>
      <vt:lpstr>Next week – 28/11/24</vt:lpstr>
      <vt:lpstr>See you on the 5th of December.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ECDE7002 Session 7</dc:title>
  <dc:creator>Catherine Morgan</dc:creator>
  <cp:lastModifiedBy>Catherine Morgan</cp:lastModifiedBy>
  <cp:revision>44</cp:revision>
  <dcterms:created xsi:type="dcterms:W3CDTF">2023-09-29T09:45:49Z</dcterms:created>
  <dcterms:modified xsi:type="dcterms:W3CDTF">2024-11-21T15:28:10Z</dcterms:modified>
</cp:coreProperties>
</file>