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56" r:id="rId3"/>
    <p:sldId id="257" r:id="rId4"/>
    <p:sldId id="264" r:id="rId5"/>
    <p:sldId id="258" r:id="rId6"/>
    <p:sldId id="260" r:id="rId7"/>
    <p:sldId id="262" r:id="rId8"/>
    <p:sldId id="263" r:id="rId9"/>
    <p:sldId id="261" r:id="rId10"/>
    <p:sldId id="25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B4306044-F74D-334A-B968-6FAF437BA8B7}">
          <p14:sldIdLst>
            <p14:sldId id="265"/>
            <p14:sldId id="256"/>
            <p14:sldId id="257"/>
            <p14:sldId id="264"/>
            <p14:sldId id="258"/>
            <p14:sldId id="260"/>
            <p14:sldId id="262"/>
            <p14:sldId id="263"/>
            <p14:sldId id="261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92"/>
    <p:restoredTop sz="94599"/>
  </p:normalViewPr>
  <p:slideViewPr>
    <p:cSldViewPr snapToGrid="0">
      <p:cViewPr varScale="1">
        <p:scale>
          <a:sx n="91" d="100"/>
          <a:sy n="91" d="100"/>
        </p:scale>
        <p:origin x="192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DE1D9-887A-004A-7D01-412B33D834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482A2C-F5EC-AE8A-079C-E99DF8857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8A560-32DF-2C7B-D144-A4A5FA520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F06CB-3902-0D13-3296-9BEEB9ECC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D25857-6C11-A113-CEE7-ABE4894DC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889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C7C7A-EF54-7954-D66D-CC3F8A0B6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4DF7E-EF8A-29AB-68E5-DB4AF26DC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DE330B-286A-1354-A435-68745A13B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CCD32A-C02D-DDCA-EEB1-FDCE7A82A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324BE-52EA-2762-9C7E-5FA91BF9F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524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2211E-3027-AA17-802F-2C6BE5879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2F5A0-D3C8-A630-B06D-8E3C7ECE26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219FD-D633-D8BD-9BA9-791584D84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A6992-2F0D-0081-B993-B4293AF8E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AC56D-184D-9EEF-D0BB-4D7F50D39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54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B8F3D-D423-39E3-2F4A-49560F1DD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809BE-F69D-1668-6855-BF6D7AC41B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B1816-5394-E2CE-7AE8-8E959495BC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B9984A-6D7E-F569-A9C8-F997A254C3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6D25E4-3B58-5750-A8E1-8C0479F8C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F1CD5-40A9-9AD2-6482-BD1210A3E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843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9406D-A1BD-4560-9DA0-936921AF8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3E835E-476D-12B8-3B55-E07112815F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0546D-C219-DDF2-6FF1-AF64511A9D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D955F5-D3AA-AF58-22AB-AD50A86AEC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BFF098-6AE2-B450-9134-AA8F1C401B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02F376-B3AF-9ACE-0DCC-027F51C1B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D6810A-9BE6-AC0D-6A9D-450C16639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32D3D-0505-D117-3321-069693936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545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CD010-1C70-97C2-FF38-1BDE97402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83C7A9-CADC-E2D4-7444-E425D2D22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5F9B46-5B9A-94DE-299F-6412DF576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D789C5-D86D-56D8-BC09-CB1D489D7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642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954B34-DE36-E648-B4A1-2FBF36113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502153-FA74-C14A-2782-9A34D20E6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F7DA0-37DC-ACC2-EC60-E08AF481B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26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5F1B7-175D-2FD7-7F7D-5B3E22F0F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EE80F-E596-ED89-D672-9A7FCD9B3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509673-4FFD-D022-3B80-8D95726ADE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D7D892-2575-BD28-960B-4A69B4448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3013A2-A35E-7A86-3288-826D3C02A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769DB-CD13-F9D5-9B89-0FECAE970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314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822BB-55F5-835F-F01D-88E693A4C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22744F-31D6-0885-B13C-A24DF0F630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2B4AC2-F68A-A05A-1CC3-97AB56B4D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E9BD69-709F-603E-1098-7AB93961C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A27E32-95EF-CFAC-215E-1009BF8D8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C2B5AE-E68F-E30C-925B-B5265BEF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995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F4725-1E12-73A5-6274-464B64736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EA69C5-E94A-7F9D-C326-EDEED2CC40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699E8-5068-81D3-9FFD-A2681D317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931EC2-04F0-D205-ACA9-8320BD0E1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7DF34-A487-31B7-B7B2-BE0D8C55A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64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2181A8-BD66-220A-6E34-014842C77B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891FD1-1704-ABC1-5BFC-75CED6E7B4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83321-5F56-1FB6-854D-1E63A1C05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DFCF0-06B9-1E3C-1960-1E292FBEE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28BD5-77AC-4C94-769C-6CFD46966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6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57BC8-DE7A-3D1D-3DE5-37A2B5072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33315-BF9E-0407-19B5-94849E5D05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95A414-9830-E36E-FD4A-43FCF353C3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6C9427-505C-8442-9CE8-E21A1860493F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723B4-0C02-24B4-2D3E-3B017FD426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346B2-FED5-AA8C-049C-6EA0EBA89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26D4E2-2610-884B-B49B-A91886AA9D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179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2702798/" TargetMode="External"/><Relationship Id="rId7" Type="http://schemas.openxmlformats.org/officeDocument/2006/relationships/hyperlink" Target="https://www.verywellmind.com/" TargetMode="External"/><Relationship Id="rId2" Type="http://schemas.openxmlformats.org/officeDocument/2006/relationships/hyperlink" Target="https://www.edt.org/insights-from-our-work/supporting-play-in-early-years-setting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voicefearlychildhood.com/introduction-lev-Vygotsky/" TargetMode="External"/><Relationship Id="rId5" Type="http://schemas.openxmlformats.org/officeDocument/2006/relationships/hyperlink" Target="https://www.scrip.org/" TargetMode="External"/><Relationship Id="rId4" Type="http://schemas.openxmlformats.org/officeDocument/2006/relationships/hyperlink" Target="https://www.ncbi.nlm.nih.gov/books/NBK53709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2D1DD-115F-239E-4503-7EBE108E4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altLang="en-US" b="1" i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48097-D5C5-828D-A823-85190ACA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" y="1690688"/>
            <a:ext cx="10515600" cy="4351338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Module Title: </a:t>
            </a:r>
            <a:r>
              <a:rPr lang="en-GB" altLang="en-US" sz="2400" b="1" i="1" dirty="0"/>
              <a:t>Psychology in Health and Social Care</a:t>
            </a:r>
            <a:endParaRPr lang="en-GB" altLang="en-US" sz="2400" u="sng" dirty="0"/>
          </a:p>
          <a:p>
            <a:r>
              <a:rPr lang="en-GB" altLang="en-US" sz="2400" u="sng" dirty="0"/>
              <a:t>Module Number</a:t>
            </a:r>
            <a:r>
              <a:rPr lang="en-GB" altLang="en-US" sz="2400" dirty="0"/>
              <a:t>: </a:t>
            </a:r>
            <a:r>
              <a:rPr lang="en-GB" altLang="en-US" sz="2400" b="1" i="1" dirty="0"/>
              <a:t>LCHS 4010 (LON)</a:t>
            </a:r>
          </a:p>
          <a:p>
            <a:r>
              <a:rPr lang="en-GB" altLang="en-US" sz="2400" u="sng" dirty="0"/>
              <a:t>Assignment No</a:t>
            </a:r>
            <a:r>
              <a:rPr lang="en-GB" altLang="en-US" sz="2400" b="1" i="1" dirty="0"/>
              <a:t>:     ASSIGNMENT 1</a:t>
            </a:r>
          </a:p>
          <a:p>
            <a:r>
              <a:rPr lang="en-GB" altLang="en-US" sz="2400" u="sng" dirty="0"/>
              <a:t>Student Name</a:t>
            </a:r>
            <a:r>
              <a:rPr lang="en-GB" altLang="en-US" sz="2400" b="1" i="1" dirty="0"/>
              <a:t>: Rowena Mondragon</a:t>
            </a:r>
          </a:p>
          <a:p>
            <a:r>
              <a:rPr lang="en-GB" altLang="en-US" sz="2400" u="sng" dirty="0"/>
              <a:t>Student ID: </a:t>
            </a:r>
            <a:r>
              <a:rPr lang="en-GB" altLang="en-US" sz="2400" u="sng" dirty="0">
                <a:latin typeface="Aptos" panose="020B0004020202020204" pitchFamily="34" charset="0"/>
              </a:rPr>
              <a:t>2524540</a:t>
            </a:r>
            <a:endParaRPr lang="en-GB" altLang="en-US" sz="2400" b="1" i="1" dirty="0"/>
          </a:p>
          <a:p>
            <a:r>
              <a:rPr lang="en-GB" altLang="en-US" sz="2400" u="sng" dirty="0"/>
              <a:t>Lecturer’s Name</a:t>
            </a:r>
            <a:r>
              <a:rPr lang="en-GB" altLang="en-US" sz="2400" b="1" i="1" dirty="0"/>
              <a:t>:</a:t>
            </a:r>
            <a:r>
              <a:rPr lang="en-GB" altLang="en-US" sz="2400" b="1" i="1" dirty="0">
                <a:latin typeface="Aptos" panose="020B0004020202020204" pitchFamily="34" charset="0"/>
              </a:rPr>
              <a:t> Peace Ukachukwu</a:t>
            </a:r>
            <a:endParaRPr lang="en-GB" altLang="en-US" sz="24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919E1FA-3EA0-20AD-8B22-E5AADB6A75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5682343"/>
            <a:ext cx="12236128" cy="1175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277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0C8C0-1FDD-02D7-8641-897535F84C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175657"/>
            <a:ext cx="9144000" cy="4685620"/>
          </a:xfrm>
        </p:spPr>
        <p:txBody>
          <a:bodyPr>
            <a:normAutofit/>
          </a:bodyPr>
          <a:lstStyle/>
          <a:p>
            <a:pPr algn="l"/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endParaRPr lang="en-US" sz="24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719C8-7041-7B13-FDCD-62080E2500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853" y="1099751"/>
            <a:ext cx="11874843" cy="4158050"/>
          </a:xfrm>
        </p:spPr>
        <p:txBody>
          <a:bodyPr/>
          <a:lstStyle/>
          <a:p>
            <a:pPr algn="just"/>
            <a:r>
              <a:rPr lang="en-US" dirty="0"/>
              <a:t>                                                                        INTRODUCTION </a:t>
            </a:r>
          </a:p>
          <a:p>
            <a:pPr algn="just"/>
            <a:endParaRPr lang="en-US" dirty="0"/>
          </a:p>
          <a:p>
            <a:pPr algn="just"/>
            <a:r>
              <a:rPr lang="en-US" sz="1800" dirty="0"/>
              <a:t>Isaac is a four-year-old recently relocated to London, struggling with sleep, extreme clinginess, and language delays,</a:t>
            </a:r>
          </a:p>
          <a:p>
            <a:pPr algn="just"/>
            <a:r>
              <a:rPr lang="en-US" sz="1800" dirty="0"/>
              <a:t> Living with a single mother experiencing post- natal depression, Isaac’s disrupted childcare an unstable environment.</a:t>
            </a:r>
          </a:p>
          <a:p>
            <a:pPr algn="just"/>
            <a:r>
              <a:rPr lang="en-US" sz="1800" dirty="0"/>
              <a:t> Under Piaget’s theory, Isaac is in the preoperational stage (ages2-7), where language is essential for symbolic thought</a:t>
            </a:r>
          </a:p>
          <a:p>
            <a:pPr algn="just"/>
            <a:r>
              <a:rPr lang="en-US" sz="1800" dirty="0"/>
              <a:t> and social interaction. Because of his limited communication, Isaac cannot easily express his needs , resorting to</a:t>
            </a:r>
          </a:p>
          <a:p>
            <a:pPr algn="just"/>
            <a:r>
              <a:rPr lang="en-US" sz="1800" dirty="0"/>
              <a:t> physical clinginess to process his world and manage separation anxiety. My strategic plans will center on family</a:t>
            </a:r>
          </a:p>
          <a:p>
            <a:pPr algn="just"/>
            <a:r>
              <a:rPr lang="en-US" sz="1800" dirty="0"/>
              <a:t> stability and targeted cognitive scaffolding.</a:t>
            </a:r>
          </a:p>
          <a:p>
            <a:pPr algn="just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100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91D37-7832-C9A6-3CC7-5FD9EAEDA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217F0-EE61-4EFF-E66F-19DE47ED0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                                           </a:t>
            </a:r>
            <a:r>
              <a:rPr lang="en-US" sz="2400" dirty="0"/>
              <a:t>PRACTICAL INTERVENTION 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1800" dirty="0"/>
              <a:t>ATTACHMENT AND EMOTIONAL REGULATION:  Implement a structured, visual “goodbye routine”. </a:t>
            </a:r>
          </a:p>
          <a:p>
            <a:r>
              <a:rPr lang="en-US" sz="1800" dirty="0"/>
              <a:t>PLAY-BASED LEARNING: Based on Piaget’s preoperational stage ,use hands-on symbolic play.</a:t>
            </a:r>
          </a:p>
          <a:p>
            <a:r>
              <a:rPr lang="en-US" sz="1800" dirty="0"/>
              <a:t>LANGUAGE- RICH MODELLING: Utilize  “commentary” during free time.</a:t>
            </a:r>
          </a:p>
          <a:p>
            <a:r>
              <a:rPr lang="en-US" sz="1800" dirty="0"/>
              <a:t>PARENTAL SUPPORT: Refer mother  to local perinatal  mental health services. </a:t>
            </a:r>
          </a:p>
          <a:p>
            <a:r>
              <a:rPr lang="en-US" sz="1800" dirty="0"/>
              <a:t>MULTI-AGENCY COLLABORATION: Coordinate meetings between children center ,speech and language therapist, health visitors.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75C02A-80C7-0F2B-BCEC-8B37A6AD2D28}"/>
              </a:ext>
            </a:extLst>
          </p:cNvPr>
          <p:cNvSpPr txBox="1"/>
          <p:nvPr/>
        </p:nvSpPr>
        <p:spPr>
          <a:xfrm>
            <a:off x="838200" y="5444197"/>
            <a:ext cx="10190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(Atherton, 2026) </a:t>
            </a:r>
          </a:p>
        </p:txBody>
      </p:sp>
    </p:spTree>
    <p:extLst>
      <p:ext uri="{BB962C8B-B14F-4D97-AF65-F5344CB8AC3E}">
        <p14:creationId xmlns:p14="http://schemas.microsoft.com/office/powerpoint/2010/main" val="3252482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EB3F8-9E3D-248C-9DE8-A0FF71AAD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dirty="0">
                <a:latin typeface="+mn-lt"/>
              </a:rPr>
              <a:t>PIAGET’S COGNITIVE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6D93F-FE32-2F55-6259-FE664EE786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      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31D75-FF8E-0C08-9653-D904900D9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5313" y="2326792"/>
            <a:ext cx="4673600" cy="2768600"/>
          </a:xfrm>
          <a:prstGeom prst="rect">
            <a:avLst/>
          </a:prstGeom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CBBFA8E-2C74-6886-E348-A669E5C86377}"/>
              </a:ext>
            </a:extLst>
          </p:cNvPr>
          <p:cNvSpPr txBox="1">
            <a:spLocks/>
          </p:cNvSpPr>
          <p:nvPr/>
        </p:nvSpPr>
        <p:spPr>
          <a:xfrm>
            <a:off x="1023665" y="2326792"/>
            <a:ext cx="6066183" cy="3117367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Piaget Cognitive Developmental Theory  (2-7 yr. old) : a major hallmark of this development period is the semiotic function, which allow the child to use symbols.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Piaget assume that Cognitive growth is driven by adaptation, which relies on 2 balancing processes: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ASSIMALATION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ACCOMODATION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According to Piaget language development depends directly on pre- existing cognitive structures 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Pre-operational children exhibit Centration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7200" dirty="0"/>
              <a:t>Egocentrism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9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1800" dirty="0"/>
              <a:t>             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85A6C7-B670-2E2E-2A4D-2A97C6652C42}"/>
              </a:ext>
            </a:extLst>
          </p:cNvPr>
          <p:cNvSpPr txBox="1"/>
          <p:nvPr/>
        </p:nvSpPr>
        <p:spPr>
          <a:xfrm>
            <a:off x="1000564" y="5731496"/>
            <a:ext cx="10190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(Malik, F. and Marwaha, R, 2023)</a:t>
            </a:r>
          </a:p>
        </p:txBody>
      </p:sp>
    </p:spTree>
    <p:extLst>
      <p:ext uri="{BB962C8B-B14F-4D97-AF65-F5344CB8AC3E}">
        <p14:creationId xmlns:p14="http://schemas.microsoft.com/office/powerpoint/2010/main" val="3530886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F254-D8C2-138E-D7F1-8CE330BCC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+mn-lt"/>
              </a:rPr>
              <a:t>                                              SUPPORT PLAN FOR ISAAC </a:t>
            </a:r>
            <a:br>
              <a:rPr lang="en-US" sz="2400" dirty="0">
                <a:latin typeface="+mn-lt"/>
              </a:rPr>
            </a:br>
            <a:r>
              <a:rPr lang="en-US" sz="2400" dirty="0">
                <a:latin typeface="+mn-lt"/>
              </a:rPr>
              <a:t>                                           (</a:t>
            </a:r>
            <a:r>
              <a:rPr lang="en-US" sz="1800" dirty="0">
                <a:latin typeface="+mn-lt"/>
              </a:rPr>
              <a:t> PRE-OPERATIONAL STAGE PERPECTIVE)</a:t>
            </a:r>
            <a:br>
              <a:rPr lang="en-US" sz="2400" dirty="0">
                <a:latin typeface="+mn-lt"/>
              </a:rPr>
            </a:br>
            <a:endParaRPr lang="en-US" sz="24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C2E90-5571-8880-C8A0-54102F264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                                                      </a:t>
            </a:r>
            <a:r>
              <a:rPr lang="en-US" sz="2400" dirty="0"/>
              <a:t>PRACTICAL 0-5 CHILDREN CENTER ACTION PLAN  </a:t>
            </a:r>
          </a:p>
          <a:p>
            <a:pPr marL="0" indent="0">
              <a:buNone/>
            </a:pPr>
            <a:r>
              <a:rPr lang="en-US" sz="1800" dirty="0"/>
              <a:t>Peer Modeling in Small Groups </a:t>
            </a:r>
          </a:p>
          <a:p>
            <a:pPr marL="0" indent="0">
              <a:buNone/>
            </a:pPr>
            <a:r>
              <a:rPr lang="en-US" sz="1800" dirty="0"/>
              <a:t>Structured Symbolic Pretend Play </a:t>
            </a:r>
          </a:p>
          <a:p>
            <a:pPr marL="0" indent="0">
              <a:buNone/>
            </a:pPr>
            <a:r>
              <a:rPr lang="en-US" sz="1800" dirty="0"/>
              <a:t>Visual Transition Schemas </a:t>
            </a:r>
          </a:p>
          <a:p>
            <a:pPr marL="0" indent="0">
              <a:buNone/>
            </a:pPr>
            <a:r>
              <a:rPr lang="en-US" sz="1800" dirty="0"/>
              <a:t>Parallel Play Gradation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032049-D2A3-C49A-08DD-FCC809B261C7}"/>
              </a:ext>
            </a:extLst>
          </p:cNvPr>
          <p:cNvSpPr txBox="1"/>
          <p:nvPr/>
        </p:nvSpPr>
        <p:spPr>
          <a:xfrm>
            <a:off x="6808573" y="6376086"/>
            <a:ext cx="3381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(Malik, F. and Marwaha, R. 2023)</a:t>
            </a:r>
          </a:p>
        </p:txBody>
      </p:sp>
    </p:spTree>
    <p:extLst>
      <p:ext uri="{BB962C8B-B14F-4D97-AF65-F5344CB8AC3E}">
        <p14:creationId xmlns:p14="http://schemas.microsoft.com/office/powerpoint/2010/main" val="4190682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E87E-8EA7-D798-B807-7207DCCA3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anchor="t">
            <a:normAutofit/>
          </a:bodyPr>
          <a:lstStyle/>
          <a:p>
            <a:r>
              <a:rPr lang="en-US" sz="3200">
                <a:latin typeface="Aptos" panose="020B0004020202020204" pitchFamily="34" charset="0"/>
              </a:rPr>
              <a:t>NATURE AND NURTURE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53D55-8A37-1687-B37A-C52369F76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5791199" cy="3602935"/>
          </a:xfrm>
        </p:spPr>
        <p:txBody>
          <a:bodyPr>
            <a:normAutofit/>
          </a:bodyPr>
          <a:lstStyle/>
          <a:p>
            <a:r>
              <a:rPr lang="en-US" sz="2000"/>
              <a:t>BIOLOGICAL PERSPECTIVE (NATURE) :  inherent neurological maturation underpins his capacity for language acquisition.  </a:t>
            </a:r>
          </a:p>
          <a:p>
            <a:pPr marL="0" indent="0">
              <a:buNone/>
            </a:pPr>
            <a:endParaRPr lang="en-US" sz="2000"/>
          </a:p>
          <a:p>
            <a:r>
              <a:rPr lang="en-US" sz="2000"/>
              <a:t>ENVIRONMENTAL CONTEXT(NURTURE): environmental context heavily compromises this biological potential. 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7FF763-A829-9CA6-AD82-E9A131A8DE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8811" y="842824"/>
            <a:ext cx="3362952" cy="51670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F71B7F-F759-5F50-2377-F76DD095EB29}"/>
              </a:ext>
            </a:extLst>
          </p:cNvPr>
          <p:cNvSpPr txBox="1"/>
          <p:nvPr/>
        </p:nvSpPr>
        <p:spPr>
          <a:xfrm>
            <a:off x="2372497" y="40035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5D44C4-B03D-B675-E105-6E572373A827}"/>
              </a:ext>
            </a:extLst>
          </p:cNvPr>
          <p:cNvSpPr txBox="1"/>
          <p:nvPr/>
        </p:nvSpPr>
        <p:spPr>
          <a:xfrm>
            <a:off x="1000564" y="5719735"/>
            <a:ext cx="10190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(Bell, L. and etc. 2025)</a:t>
            </a:r>
          </a:p>
        </p:txBody>
      </p:sp>
    </p:spTree>
    <p:extLst>
      <p:ext uri="{BB962C8B-B14F-4D97-AF65-F5344CB8AC3E}">
        <p14:creationId xmlns:p14="http://schemas.microsoft.com/office/powerpoint/2010/main" val="3326031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C6A95-5E14-DA1D-E71C-AF95C7DB3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>
                <a:latin typeface="+mn-lt"/>
              </a:rPr>
              <a:t>                                        PIAGET’S THEORY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395D6-9D00-5316-3A47-8EB4E4499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STRENGTHS AND USEFULLNESS IN EARLY YEARS PRACTICE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/>
              <a:t>     </a:t>
            </a:r>
            <a:r>
              <a:rPr lang="en-US" sz="1800" dirty="0"/>
              <a:t>Active Learning </a:t>
            </a:r>
          </a:p>
          <a:p>
            <a:pPr marL="0" indent="0">
              <a:buNone/>
            </a:pPr>
            <a:r>
              <a:rPr lang="en-US" sz="1800" dirty="0"/>
              <a:t>        Readiness </a:t>
            </a:r>
          </a:p>
          <a:p>
            <a:r>
              <a:rPr lang="en-US" sz="2400" dirty="0"/>
              <a:t>LIMITATIONS AND CRITICISMS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     </a:t>
            </a:r>
            <a:r>
              <a:rPr lang="en-US" sz="1800" dirty="0"/>
              <a:t>Underestimation </a:t>
            </a:r>
          </a:p>
          <a:p>
            <a:pPr marL="0" indent="0">
              <a:buNone/>
            </a:pPr>
            <a:r>
              <a:rPr lang="en-US" sz="1800" dirty="0"/>
              <a:t>        Lack of Social Context </a:t>
            </a:r>
          </a:p>
          <a:p>
            <a:r>
              <a:rPr lang="en-US" sz="2400" dirty="0"/>
              <a:t>CULTURAL AND CONTEXTUAL CONSIDERATIONS </a:t>
            </a:r>
          </a:p>
          <a:p>
            <a:pPr marL="0" indent="0">
              <a:buNone/>
            </a:pPr>
            <a:r>
              <a:rPr lang="en-US" sz="1800" dirty="0"/>
              <a:t>        Western Bias </a:t>
            </a:r>
          </a:p>
          <a:p>
            <a:pPr marL="0" indent="0">
              <a:buNone/>
            </a:pPr>
            <a:r>
              <a:rPr lang="en-US" sz="1800" dirty="0"/>
              <a:t>        London Relevance</a:t>
            </a:r>
          </a:p>
          <a:p>
            <a:pPr marL="0" indent="0">
              <a:buNone/>
            </a:pPr>
            <a:r>
              <a:rPr lang="en-US" dirty="0"/>
              <a:t>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36D5EB-1786-D26D-284E-D99E6434E117}"/>
              </a:ext>
            </a:extLst>
          </p:cNvPr>
          <p:cNvSpPr txBox="1"/>
          <p:nvPr/>
        </p:nvSpPr>
        <p:spPr>
          <a:xfrm>
            <a:off x="838200" y="5807631"/>
            <a:ext cx="10190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(Smith, PK., 2023.)</a:t>
            </a:r>
          </a:p>
        </p:txBody>
      </p:sp>
    </p:spTree>
    <p:extLst>
      <p:ext uri="{BB962C8B-B14F-4D97-AF65-F5344CB8AC3E}">
        <p14:creationId xmlns:p14="http://schemas.microsoft.com/office/powerpoint/2010/main" val="2524050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9B827-72F2-93EB-DACD-8CEB950F7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ptos" panose="020B0004020202020204" pitchFamily="34" charset="0"/>
              </a:rPr>
              <a:t>ARGUMENT THEORY PIAGET,S THEORY VS  VYGOTSKY’S THEORY </a:t>
            </a:r>
            <a:br>
              <a:rPr lang="en-US" sz="2400" dirty="0">
                <a:latin typeface="Aptos" panose="020B0004020202020204" pitchFamily="34" charset="0"/>
              </a:rPr>
            </a:br>
            <a:br>
              <a:rPr lang="en-US" sz="2400" dirty="0">
                <a:latin typeface="Aptos" panose="020B0004020202020204" pitchFamily="34" charset="0"/>
              </a:rPr>
            </a:br>
            <a:endParaRPr lang="en-US" sz="2400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368FE-0E67-ADA8-F492-CED85DAB0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Piaget cognitive development theory  postulate that children navigate universal, biological maturation stages, such as the pre-operational stage (2-7) where independent exploration and self discovery drive learning. </a:t>
            </a:r>
          </a:p>
          <a:p>
            <a:endParaRPr lang="en-US" sz="1800" dirty="0"/>
          </a:p>
          <a:p>
            <a:endParaRPr lang="en-US" sz="1800" dirty="0"/>
          </a:p>
          <a:p>
            <a:r>
              <a:rPr lang="en-US" sz="1800" dirty="0"/>
              <a:t>Vygotsky’s Theory sociocultural theory effectively counters Piaget’s individualistic view by arguing that cognitive development and language acquisition are inherently social processes. 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73890F-69C6-8400-0221-25DA4D31634B}"/>
              </a:ext>
            </a:extLst>
          </p:cNvPr>
          <p:cNvSpPr txBox="1"/>
          <p:nvPr/>
        </p:nvSpPr>
        <p:spPr>
          <a:xfrm>
            <a:off x="838200" y="5444197"/>
            <a:ext cx="10190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(The Voice of Early Childhood, 2025)</a:t>
            </a:r>
          </a:p>
        </p:txBody>
      </p:sp>
    </p:spTree>
    <p:extLst>
      <p:ext uri="{BB962C8B-B14F-4D97-AF65-F5344CB8AC3E}">
        <p14:creationId xmlns:p14="http://schemas.microsoft.com/office/powerpoint/2010/main" val="3525910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97DA-6E55-621F-2E99-F581DB693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400" dirty="0">
                <a:latin typeface="+mn-lt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C7F4D-DAB3-96DB-F94C-FBC3E88488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 Isaac’s withdrawn behavior and speech delays align with Piaget’s pre-operational stage, where </a:t>
            </a:r>
          </a:p>
          <a:p>
            <a:pPr marL="0" indent="0">
              <a:buNone/>
            </a:pPr>
            <a:r>
              <a:rPr lang="en-US" sz="1800" dirty="0"/>
              <a:t> egocentrism and limited social communication dominate.  However, Vygotsky’s sociocultural theory</a:t>
            </a:r>
          </a:p>
          <a:p>
            <a:pPr marL="0" indent="0">
              <a:buNone/>
            </a:pPr>
            <a:r>
              <a:rPr lang="en-US" sz="1800" dirty="0"/>
              <a:t> contradicts this by showing his environment caused these  delays. Maternal depression and disrupted</a:t>
            </a:r>
          </a:p>
          <a:p>
            <a:pPr marL="0" indent="0">
              <a:buNone/>
            </a:pPr>
            <a:r>
              <a:rPr lang="en-US" sz="1800" dirty="0"/>
              <a:t> routines starved his Zone of Proximal Development, impairing the social interaction vital for</a:t>
            </a:r>
          </a:p>
          <a:p>
            <a:pPr marL="0" indent="0">
              <a:buNone/>
            </a:pPr>
            <a:r>
              <a:rPr lang="en-US" sz="1800" dirty="0"/>
              <a:t> psychological growth.</a:t>
            </a:r>
          </a:p>
        </p:txBody>
      </p:sp>
    </p:spTree>
    <p:extLst>
      <p:ext uri="{BB962C8B-B14F-4D97-AF65-F5344CB8AC3E}">
        <p14:creationId xmlns:p14="http://schemas.microsoft.com/office/powerpoint/2010/main" val="10003956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1A057-A8C9-E2E5-7A20-7965C09B9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>
                <a:latin typeface="+mn-lt"/>
              </a:rPr>
              <a:t>                                                         </a:t>
            </a:r>
            <a:br>
              <a:rPr lang="en-US" sz="2400" dirty="0">
                <a:latin typeface="+mn-lt"/>
              </a:rPr>
            </a:br>
            <a:br>
              <a:rPr lang="en-US" sz="2400" dirty="0">
                <a:latin typeface="+mn-lt"/>
              </a:rPr>
            </a:br>
            <a:r>
              <a:rPr lang="en-US" sz="2400" dirty="0">
                <a:latin typeface="+mn-lt"/>
              </a:rPr>
              <a:t>                                                            REFERENCES:</a:t>
            </a:r>
            <a:br>
              <a:rPr lang="en-US" sz="2400" dirty="0">
                <a:latin typeface="+mn-lt"/>
              </a:rPr>
            </a:br>
            <a:endParaRPr lang="en-US" sz="24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1FAD7-E33B-9317-E093-DD7D465EB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1800" dirty="0"/>
              <a:t>(Atherton,2026):Atherton, F. (2026) Supporting play in early years settings. Available at: </a:t>
            </a:r>
            <a:r>
              <a:rPr lang="en-US" sz="1800" dirty="0">
                <a:hlinkClick r:id="rId2"/>
              </a:rPr>
              <a:t>https://www.edt.org/insights-from-our-work/supporting-play-in-early-years-settings/</a:t>
            </a:r>
            <a:r>
              <a:rPr lang="en-US" sz="1800" dirty="0"/>
              <a:t> (Accessed:10 July 2026). </a:t>
            </a:r>
          </a:p>
          <a:p>
            <a:r>
              <a:rPr lang="en-US" sz="1800" dirty="0"/>
              <a:t>Bell, L.,  Milgrom, J., </a:t>
            </a:r>
            <a:r>
              <a:rPr lang="en-US" sz="1800" dirty="0" err="1"/>
              <a:t>Watkeys</a:t>
            </a:r>
            <a:r>
              <a:rPr lang="en-US" sz="1800" dirty="0"/>
              <a:t>,  O. J., Rossen, L., Dean, K. and Carr, V.J.,2025. Maternal psychiatric admission and Child developmental delays: A nationwide cohort study. BMC Psychiatry, [online] 25(1),p.432. Available at: </a:t>
            </a:r>
            <a:r>
              <a:rPr lang="en-US" sz="1800" dirty="0">
                <a:hlinkClick r:id="rId3"/>
              </a:rPr>
              <a:t>https://pmc.ncbi.nlm.nih.gov/articles/PMC12702798/</a:t>
            </a:r>
            <a:r>
              <a:rPr lang="en-US" sz="1800" dirty="0"/>
              <a:t> [Accessed 9 July 2026].</a:t>
            </a:r>
          </a:p>
          <a:p>
            <a:r>
              <a:rPr lang="en-US" sz="1800" dirty="0"/>
              <a:t>Malik, F. and Marwaha, R., 2023. Cognitive Development. Treasure Island (FL): Stat Pearls Publishing. Available at: </a:t>
            </a:r>
            <a:r>
              <a:rPr lang="en-US" sz="1800" dirty="0">
                <a:hlinkClick r:id="rId4"/>
              </a:rPr>
              <a:t>https://www.ncbi.nlm.nih.gov/books/NBK537095/</a:t>
            </a:r>
            <a:r>
              <a:rPr lang="en-US" sz="1800" dirty="0"/>
              <a:t> (Accessed 9 July 2026). </a:t>
            </a:r>
          </a:p>
          <a:p>
            <a:r>
              <a:rPr lang="en-US" sz="1800" dirty="0" err="1"/>
              <a:t>Slomia</a:t>
            </a:r>
            <a:r>
              <a:rPr lang="en-US" sz="1800" dirty="0"/>
              <a:t>, J.,  </a:t>
            </a:r>
            <a:r>
              <a:rPr lang="en-US" sz="1800" dirty="0" err="1"/>
              <a:t>Honvo</a:t>
            </a:r>
            <a:r>
              <a:rPr lang="en-US" sz="1800" dirty="0"/>
              <a:t>, G.,</a:t>
            </a:r>
            <a:r>
              <a:rPr lang="en-US" sz="1800" dirty="0" err="1"/>
              <a:t>Emonts</a:t>
            </a:r>
            <a:r>
              <a:rPr lang="en-US" sz="1800" dirty="0"/>
              <a:t>, P., </a:t>
            </a:r>
            <a:r>
              <a:rPr lang="en-US" sz="1800" dirty="0" err="1"/>
              <a:t>Reginster</a:t>
            </a:r>
            <a:r>
              <a:rPr lang="en-US" sz="1800" dirty="0"/>
              <a:t>, J.Y. and Bruyere, O., 2019. The consequences of maternal postpartum depression on child development: a systemic review. Women’s Health, 15, pp.1-13. doi:10.1177/1745506519844044. </a:t>
            </a:r>
            <a:r>
              <a:rPr lang="en-US" sz="1800" dirty="0">
                <a:hlinkClick r:id="rId5"/>
              </a:rPr>
              <a:t>https://www.scrip.org</a:t>
            </a:r>
            <a:r>
              <a:rPr lang="en-US" sz="1800" dirty="0"/>
              <a:t> (Accessed:10 July 2026). </a:t>
            </a:r>
          </a:p>
          <a:p>
            <a:r>
              <a:rPr lang="en-US" sz="1800" dirty="0"/>
              <a:t>Smith, P.K., 2023. Children and Understanding: : Cognitive Development and Social Worlds. London Sage Publication Available at : Sage Knowledge (Accessed 12 July 2026).</a:t>
            </a:r>
            <a:endParaRPr lang="en-US" sz="1900" dirty="0"/>
          </a:p>
          <a:p>
            <a:r>
              <a:rPr lang="en-US" sz="1800" dirty="0"/>
              <a:t>The Voice of Early Childhood (2025). An introduction to Lev Vygotsky. Available at: </a:t>
            </a:r>
            <a:r>
              <a:rPr lang="en-US" sz="1800" dirty="0">
                <a:hlinkClick r:id="rId6"/>
              </a:rPr>
              <a:t>https://thevoicefearlychildhood.com/introduction-lev-Vygotsky/</a:t>
            </a:r>
            <a:r>
              <a:rPr lang="en-US" sz="1800" dirty="0"/>
              <a:t> (Accessed:10 July 2026). </a:t>
            </a:r>
          </a:p>
          <a:p>
            <a:r>
              <a:rPr lang="en-US" sz="1800" dirty="0" err="1"/>
              <a:t>Verywell</a:t>
            </a:r>
            <a:r>
              <a:rPr lang="en-US" sz="1800" dirty="0"/>
              <a:t> Mind. (2026) Vygotsky’s Zone of Proximal Development and Scaffolding. Available at: </a:t>
            </a:r>
            <a:r>
              <a:rPr lang="en-US" sz="1800" dirty="0">
                <a:hlinkClick r:id="rId7"/>
              </a:rPr>
              <a:t>https://www.verywellmind.com</a:t>
            </a:r>
            <a:r>
              <a:rPr lang="en-US" sz="1800" dirty="0"/>
              <a:t>   (Accessed 10 July 2026).  </a:t>
            </a:r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0297035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924</Words>
  <Application>Microsoft Macintosh PowerPoint</Application>
  <PresentationFormat>Widescreen</PresentationFormat>
  <Paragraphs>82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 </vt:lpstr>
      <vt:lpstr>        </vt:lpstr>
      <vt:lpstr>                      </vt:lpstr>
      <vt:lpstr>PIAGET’S COGNITIVE DEVELOPMENT THEORY</vt:lpstr>
      <vt:lpstr>                                              SUPPORT PLAN FOR ISAAC                                             ( PRE-OPERATIONAL STAGE PERPECTIVE) </vt:lpstr>
      <vt:lpstr>NATURE AND NURTURE</vt:lpstr>
      <vt:lpstr>                                        PIAGET’S THEORY CRITICAL EVALUATION</vt:lpstr>
      <vt:lpstr>ARGUMENT THEORY PIAGET,S THEORY VS  VYGOTSKY’S THEORY   </vt:lpstr>
      <vt:lpstr>CONCLUSION </vt:lpstr>
      <vt:lpstr>                                                                                                                       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Rowena Mondragon</dc:creator>
  <cp:lastModifiedBy>Rowena Mondragon</cp:lastModifiedBy>
  <cp:revision>3</cp:revision>
  <dcterms:created xsi:type="dcterms:W3CDTF">2026-07-11T15:22:25Z</dcterms:created>
  <dcterms:modified xsi:type="dcterms:W3CDTF">2026-07-12T18:22:42Z</dcterms:modified>
</cp:coreProperties>
</file>