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54" r:id="rId1"/>
  </p:sld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279F231-0BDF-644D-FA86-02A66DCC4129}" v="505" dt="2022-09-15T19:42:17.809"/>
    <p1510:client id="{0633282D-E6EF-3700-ADB5-F6B5C7D0DD4E}" v="3568" dt="2022-09-25T15:33:38.611"/>
    <p1510:client id="{066D40AC-FC12-4E6C-E9C6-BC0ECCBB116E}" v="232" dt="2022-09-19T12:15:07.805"/>
    <p1510:client id="{2B67A9AD-FBEE-F112-D9F0-33F943737AD6}" v="2" dt="2022-09-30T18:37:06.609"/>
    <p1510:client id="{33322122-3CFB-D82C-F9C4-4B974E39CFE4}" v="568" dt="2022-09-13T20:28:20.602"/>
    <p1510:client id="{376E054F-0BE4-DB0A-3BCA-0088C0DAB0FB}" v="21" dt="2022-09-09T15:50:45.185"/>
    <p1510:client id="{731CFA48-9A63-111F-12A7-2FEBDA8D7F03}" v="10" dt="2022-09-11T20:46:45.920"/>
    <p1510:client id="{789DD6F6-2E0F-AA0E-14EF-A6C94B314EAF}" v="350" dt="2022-09-20T11:00:06.049"/>
    <p1510:client id="{8657218A-895A-0208-C3EE-E6C5995CB531}" v="28" dt="2022-09-09T16:06:35.839"/>
    <p1510:client id="{8FBD958C-DA54-0AA0-7073-B1CF18C1EE39}" v="731" dt="2022-09-10T19:19:48.091"/>
    <p1510:client id="{914A7B9B-EE05-6939-7EFD-0BAA248C4793}" v="235" dt="2022-09-19T13:53:45.648"/>
    <p1510:client id="{950F7F24-3BB5-033D-4EC5-7C8B2C6FD795}" v="264" dt="2022-09-19T17:11:57.351"/>
    <p1510:client id="{A6340326-996A-20EB-75B9-96280552FA58}" v="98" dt="2022-09-09T16:16:15.748"/>
    <p1510:client id="{B459B10F-7B6B-28D9-AD29-D5A69ED33A55}" v="47" dt="2022-09-10T20:39:46.451"/>
    <p1510:client id="{C1568966-2E6F-8EC5-821C-B560F62BF84C}" v="54" dt="2022-09-10T19:44:18.278"/>
    <p1510:client id="{E0FD9707-E714-FA2F-711D-C5AA6C55F7A5}" v="1416" dt="2022-09-20T12:09:05.933"/>
    <p1510:client id="{E8802F2E-287C-15EE-ACCF-DD2DFDB3DF05}" v="141" dt="2022-09-10T20:00:29.263"/>
    <p1510:client id="{F88A45DD-CE2A-4345-88E7-CD03D58A4CDA}" v="32" dt="2022-09-06T09:38:43.284"/>
    <p1510:client id="{FCE7231E-92D3-3862-BB0C-C3C331CB4D11}" v="26" dt="2022-09-11T20:50:37.033"/>
    <p1510:client id="{FF09DA8B-F3F3-2B64-5748-5B16760FC7E5}" v="701" dt="2022-09-21T16:37:16.30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acey Jones (2213369)" userId="S::2213369@student.uwtsd.ac.uk::821a9eb7-6d85-4ee5-803a-bc75ce90838b" providerId="AD" clId="Web-{2B67A9AD-FBEE-F112-D9F0-33F943737AD6}"/>
    <pc:docChg chg="modSld">
      <pc:chgData name="Stacey Jones (2213369)" userId="S::2213369@student.uwtsd.ac.uk::821a9eb7-6d85-4ee5-803a-bc75ce90838b" providerId="AD" clId="Web-{2B67A9AD-FBEE-F112-D9F0-33F943737AD6}" dt="2022-09-30T18:37:06.609" v="0" actId="20577"/>
      <pc:docMkLst>
        <pc:docMk/>
      </pc:docMkLst>
      <pc:sldChg chg="modSp">
        <pc:chgData name="Stacey Jones (2213369)" userId="S::2213369@student.uwtsd.ac.uk::821a9eb7-6d85-4ee5-803a-bc75ce90838b" providerId="AD" clId="Web-{2B67A9AD-FBEE-F112-D9F0-33F943737AD6}" dt="2022-09-30T18:37:06.609" v="0" actId="20577"/>
        <pc:sldMkLst>
          <pc:docMk/>
          <pc:sldMk cId="109857222" sldId="256"/>
        </pc:sldMkLst>
        <pc:spChg chg="mod">
          <ac:chgData name="Stacey Jones (2213369)" userId="S::2213369@student.uwtsd.ac.uk::821a9eb7-6d85-4ee5-803a-bc75ce90838b" providerId="AD" clId="Web-{2B67A9AD-FBEE-F112-D9F0-33F943737AD6}" dt="2022-09-30T18:37:06.609" v="0" actId="20577"/>
          <ac:spMkLst>
            <pc:docMk/>
            <pc:sldMk cId="109857222" sldId="256"/>
            <ac:spMk id="15" creationId="{D41CB2E0-09DF-FA94-EB9C-A79B28918F78}"/>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9/30/2022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1366480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9/30/2022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0415955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9/30/2022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7682495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9/30/2022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153620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9/30/2022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3315023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9/30/2022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5175496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9/30/2022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1249987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9/30/2022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7178631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9/30/2022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5558237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9/30/2022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9063035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9/30/2022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5028392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9/30/2022</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1528081187"/>
      </p:ext>
    </p:extLst>
  </p:cSld>
  <p:clrMap bg1="lt1" tx1="dk1" bg2="lt2" tx2="dk2" accent1="accent1" accent2="accent2" accent3="accent3" accent4="accent4" accent5="accent5" accent6="accent6" hlink="hlink" folHlink="folHlink"/>
  <p:sldLayoutIdLst>
    <p:sldLayoutId id="2147484055" r:id="rId1"/>
    <p:sldLayoutId id="2147484056" r:id="rId2"/>
    <p:sldLayoutId id="2147484057" r:id="rId3"/>
    <p:sldLayoutId id="2147484058" r:id="rId4"/>
    <p:sldLayoutId id="2147484059" r:id="rId5"/>
    <p:sldLayoutId id="2147484060" r:id="rId6"/>
    <p:sldLayoutId id="2147484061" r:id="rId7"/>
    <p:sldLayoutId id="2147484062" r:id="rId8"/>
    <p:sldLayoutId id="2147484063" r:id="rId9"/>
    <p:sldLayoutId id="2147484064" r:id="rId10"/>
    <p:sldLayoutId id="214748406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peoplemattersglobal.com/blog/employee-relations/human-approaches-to-crisis-time-management-26181" TargetMode="External"/><Relationship Id="rId7" Type="http://schemas.openxmlformats.org/officeDocument/2006/relationships/hyperlink" Target="https://www.virtuallibrary.info/critical-thinking.html" TargetMode="External"/><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media/image3.jpeg"/><Relationship Id="rId5" Type="http://schemas.openxmlformats.org/officeDocument/2006/relationships/hyperlink" Target="http://pdiehl.blogspot.com/2011/07/is-critical-thinking-shrinking.html" TargetMode="Externa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8" Type="http://schemas.openxmlformats.org/officeDocument/2006/relationships/hyperlink" Target="https://www.youtube.com/watch?v=mBAV-aXDuKw" TargetMode="External"/><Relationship Id="rId3" Type="http://schemas.openxmlformats.org/officeDocument/2006/relationships/hyperlink" Target="https://journals.sagepub.com/doi/abs/10.1177/016146814204300507" TargetMode="External"/><Relationship Id="rId7" Type="http://schemas.openxmlformats.org/officeDocument/2006/relationships/hyperlink" Target="https://www.ed.ac.uk/reflection/reflectors-toolkit" TargetMode="External"/><Relationship Id="rId2" Type="http://schemas.openxmlformats.org/officeDocument/2006/relationships/hyperlink" Target="https://www.criticalthinking.org/template.php?pages_id=979" TargetMode="External"/><Relationship Id="rId1" Type="http://schemas.openxmlformats.org/officeDocument/2006/relationships/slideLayout" Target="../slideLayouts/slideLayout2.xml"/><Relationship Id="rId6" Type="http://schemas.openxmlformats.org/officeDocument/2006/relationships/hyperlink" Target="https://www.nhs.uk/mental-health/self-help/tips-and-support/time-management-tips/" TargetMode="External"/><Relationship Id="rId5" Type="http://schemas.openxmlformats.org/officeDocument/2006/relationships/hyperlink" Target="https://www.researchgate.net/publication/327890577_A_descriptive_study_of_time_management_models_and_theories" TargetMode="External"/><Relationship Id="rId10" Type="http://schemas.openxmlformats.org/officeDocument/2006/relationships/hyperlink" Target="https://blog.education.nationalgeographic.org/2017/01/20/12-things-we-learned-this-week-8/ultimate-critical-thinking-worksheet/" TargetMode="External"/><Relationship Id="rId4" Type="http://schemas.openxmlformats.org/officeDocument/2006/relationships/hyperlink" Target="https://www.criticalthinking.org/files/Concepts_Tools.pdf" TargetMode="External"/><Relationship Id="rId9" Type="http://schemas.openxmlformats.org/officeDocument/2006/relationships/hyperlink" Target="https://copyblogger.com/critical-think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698718" y="32266"/>
            <a:ext cx="8666424" cy="319290"/>
          </a:xfrm>
        </p:spPr>
        <p:txBody>
          <a:bodyPr>
            <a:normAutofit/>
          </a:bodyPr>
          <a:lstStyle/>
          <a:p>
            <a:pPr algn="ctr">
              <a:lnSpc>
                <a:spcPct val="90000"/>
              </a:lnSpc>
            </a:pPr>
            <a:r>
              <a:rPr lang="en-US" sz="1200" u="sng" dirty="0">
                <a:latin typeface="Times New Roman"/>
                <a:cs typeface="Posterama"/>
              </a:rPr>
              <a:t>Stacey Jones (2213369) Academic study skills for students (ECGE4005P/C)</a:t>
            </a:r>
          </a:p>
        </p:txBody>
      </p:sp>
      <p:sp>
        <p:nvSpPr>
          <p:cNvPr id="3" name="TextBox 2">
            <a:extLst>
              <a:ext uri="{FF2B5EF4-FFF2-40B4-BE49-F238E27FC236}">
                <a16:creationId xmlns:a16="http://schemas.microsoft.com/office/drawing/2014/main" id="{287AF0AE-0B4E-2482-B92F-05570BFA9C48}"/>
              </a:ext>
            </a:extLst>
          </p:cNvPr>
          <p:cNvSpPr txBox="1"/>
          <p:nvPr/>
        </p:nvSpPr>
        <p:spPr>
          <a:xfrm>
            <a:off x="2303517" y="1217447"/>
            <a:ext cx="1322551" cy="142765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7" name="TextBox 6">
            <a:extLst>
              <a:ext uri="{FF2B5EF4-FFF2-40B4-BE49-F238E27FC236}">
                <a16:creationId xmlns:a16="http://schemas.microsoft.com/office/drawing/2014/main" id="{39F6159B-FDAC-17AC-BD51-8F55177A5BE5}"/>
              </a:ext>
            </a:extLst>
          </p:cNvPr>
          <p:cNvSpPr txBox="1"/>
          <p:nvPr/>
        </p:nvSpPr>
        <p:spPr>
          <a:xfrm>
            <a:off x="3838388" y="4415716"/>
            <a:ext cx="6411940" cy="2400657"/>
          </a:xfrm>
          <a:prstGeom prst="rect">
            <a:avLst/>
          </a:prstGeom>
          <a:ln>
            <a:solidFill>
              <a:srgbClr val="FF0000"/>
            </a:solidFill>
          </a:ln>
        </p:spPr>
        <p:style>
          <a:lnRef idx="2">
            <a:schemeClr val="accent5"/>
          </a:lnRef>
          <a:fillRef idx="1">
            <a:schemeClr val="lt1"/>
          </a:fillRef>
          <a:effectRef idx="0">
            <a:schemeClr val="accent5"/>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800" dirty="0">
                <a:latin typeface="Times New Roman"/>
                <a:ea typeface="+mn-lt"/>
                <a:cs typeface="Times New Roman"/>
              </a:rPr>
              <a:t>* Have a break- Having some breathing space or focusing on something else for around 30 minutes can help you become more effective at your work once you go back to it. It’s like having a fresh set of eyes on your work. Always plan your day with a break in. For example- go outside and get some fresh air. </a:t>
            </a:r>
            <a:endParaRPr lang="en-US" sz="800" dirty="0">
              <a:ea typeface="+mn-lt"/>
              <a:cs typeface="+mn-lt"/>
            </a:endParaRPr>
          </a:p>
          <a:p>
            <a:r>
              <a:rPr lang="en-US" sz="800" dirty="0">
                <a:latin typeface="Times New Roman"/>
                <a:ea typeface="+mn-lt"/>
                <a:cs typeface="Times New Roman"/>
              </a:rPr>
              <a:t>(NHS, 2018).</a:t>
            </a:r>
            <a:endParaRPr lang="en-US" sz="800" dirty="0">
              <a:ea typeface="+mn-lt"/>
              <a:cs typeface="+mn-lt"/>
            </a:endParaRPr>
          </a:p>
          <a:p>
            <a:endParaRPr lang="en-US" sz="800" dirty="0">
              <a:ea typeface="+mn-lt"/>
              <a:cs typeface="+mn-lt"/>
            </a:endParaRPr>
          </a:p>
          <a:p>
            <a:r>
              <a:rPr lang="en-US" sz="800" dirty="0">
                <a:latin typeface="Times New Roman"/>
                <a:ea typeface="+mn-lt"/>
                <a:cs typeface="+mn-lt"/>
              </a:rPr>
              <a:t>However, Cottrell (2019) states that keeping a diary and a check list is invaluable for time management within study. If this is used effectively, for example keeping the diary up to date with all university activities such as lectures, reading, library, </a:t>
            </a:r>
            <a:r>
              <a:rPr lang="en-US" sz="800" dirty="0" err="1">
                <a:latin typeface="Times New Roman"/>
                <a:ea typeface="+mn-lt"/>
                <a:cs typeface="+mn-lt"/>
              </a:rPr>
              <a:t>socialising</a:t>
            </a:r>
            <a:r>
              <a:rPr lang="en-US" sz="800" dirty="0">
                <a:latin typeface="Times New Roman"/>
                <a:ea typeface="+mn-lt"/>
                <a:cs typeface="+mn-lt"/>
              </a:rPr>
              <a:t> and travel. </a:t>
            </a:r>
            <a:endParaRPr lang="en-US">
              <a:cs typeface="Calibri"/>
            </a:endParaRPr>
          </a:p>
          <a:p>
            <a:r>
              <a:rPr lang="en-US" sz="800" dirty="0">
                <a:latin typeface="Times New Roman"/>
                <a:ea typeface="+mn-lt"/>
                <a:cs typeface="+mn-lt"/>
              </a:rPr>
              <a:t>Secondly, keeping a checklist can provide a straightforward but productive way of picturing together and monitoring all you need to keep checking on. The more accurate our steps, schedule and details within the list, the amount of reduced activities you need to remember. Less ‘mental clutter’ (Cottrell, 2019a,  p. 139). </a:t>
            </a:r>
          </a:p>
          <a:p>
            <a:r>
              <a:rPr lang="en-US" sz="800" dirty="0">
                <a:latin typeface="Times New Roman"/>
                <a:ea typeface="+mn-lt"/>
                <a:cs typeface="+mn-lt"/>
              </a:rPr>
              <a:t>Thirdly, Cottrell (2019) uses a lot of recommendations on methods to use time management successfully in expanding critical thinking within your studies, such as an incentive to start working, working out how long a particular task can take to finish, to ensure you ask for help if you feel under pressure and you </a:t>
            </a:r>
            <a:r>
              <a:rPr lang="en-US" sz="800" err="1">
                <a:latin typeface="Times New Roman"/>
                <a:ea typeface="+mn-lt"/>
                <a:cs typeface="+mn-lt"/>
              </a:rPr>
              <a:t>realise</a:t>
            </a:r>
            <a:r>
              <a:rPr lang="en-US" sz="800" dirty="0">
                <a:latin typeface="Times New Roman"/>
                <a:ea typeface="+mn-lt"/>
                <a:cs typeface="+mn-lt"/>
              </a:rPr>
              <a:t> your limits and using basic strategies to trial which ones suits the individual the most. </a:t>
            </a:r>
          </a:p>
          <a:p>
            <a:endParaRPr lang="en-US" sz="900" dirty="0">
              <a:latin typeface="Times New Roman"/>
              <a:ea typeface="+mn-lt"/>
              <a:cs typeface="+mn-lt"/>
            </a:endParaRPr>
          </a:p>
          <a:p>
            <a:endParaRPr lang="en-US" sz="900" dirty="0">
              <a:ea typeface="+mn-lt"/>
              <a:cs typeface="+mn-lt"/>
            </a:endParaRPr>
          </a:p>
          <a:p>
            <a:r>
              <a:rPr lang="en-US" sz="900" dirty="0">
                <a:latin typeface="Times New Roman"/>
                <a:ea typeface="Calibri" panose="020F0502020204030204"/>
                <a:cs typeface="Calibri"/>
              </a:rPr>
              <a:t>Source: Getty images (2019)  Google search: time management </a:t>
            </a:r>
          </a:p>
          <a:p>
            <a:endParaRPr lang="en-US" sz="900" dirty="0">
              <a:ea typeface="Calibri" panose="020F0502020204030204"/>
              <a:cs typeface="Calibri"/>
            </a:endParaRPr>
          </a:p>
          <a:p>
            <a:endParaRPr lang="en-US" sz="1000" dirty="0">
              <a:ea typeface="Calibri" panose="020F0502020204030204"/>
              <a:cs typeface="Calibri"/>
            </a:endParaRPr>
          </a:p>
        </p:txBody>
      </p:sp>
      <p:sp>
        <p:nvSpPr>
          <p:cNvPr id="13" name="TextBox 12">
            <a:extLst>
              <a:ext uri="{FF2B5EF4-FFF2-40B4-BE49-F238E27FC236}">
                <a16:creationId xmlns:a16="http://schemas.microsoft.com/office/drawing/2014/main" id="{69F4D206-8852-A977-F258-C6CBC686DBBA}"/>
              </a:ext>
            </a:extLst>
          </p:cNvPr>
          <p:cNvSpPr txBox="1"/>
          <p:nvPr/>
        </p:nvSpPr>
        <p:spPr>
          <a:xfrm>
            <a:off x="70068" y="1040800"/>
            <a:ext cx="3678618" cy="2308324"/>
          </a:xfrm>
          <a:prstGeom prst="rect">
            <a:avLst/>
          </a:prstGeom>
          <a:noFill/>
          <a:ln>
            <a:solidFill>
              <a:srgbClr val="FF00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800" b="1" u="sng" dirty="0">
                <a:latin typeface="Times New Roman"/>
                <a:ea typeface="+mn-lt"/>
                <a:cs typeface="+mn-lt"/>
              </a:rPr>
              <a:t>Introduction- What is critical thinking?</a:t>
            </a:r>
            <a:endParaRPr lang="en-US" sz="800" dirty="0">
              <a:latin typeface="Times New Roman"/>
              <a:ea typeface="+mn-lt"/>
              <a:cs typeface="+mn-lt"/>
            </a:endParaRPr>
          </a:p>
          <a:p>
            <a:pPr algn="ctr"/>
            <a:endParaRPr lang="en-US" sz="800" b="1" u="sng" dirty="0">
              <a:latin typeface="Times New Roman"/>
              <a:ea typeface="+mn-lt"/>
              <a:cs typeface="+mn-lt"/>
            </a:endParaRPr>
          </a:p>
          <a:p>
            <a:r>
              <a:rPr lang="en-US" sz="800" dirty="0">
                <a:latin typeface="Times New Roman"/>
                <a:ea typeface="+mn-lt"/>
                <a:cs typeface="+mn-lt"/>
              </a:rPr>
              <a:t>According to criticalthinking.org critical thinking is an ample thought that has been evolving for two thousand five hundred years, dating back to the twentieth century.</a:t>
            </a:r>
          </a:p>
          <a:p>
            <a:r>
              <a:rPr lang="en-US" sz="800" dirty="0">
                <a:latin typeface="Times New Roman"/>
                <a:ea typeface="+mn-lt"/>
                <a:cs typeface="+mn-lt"/>
              </a:rPr>
              <a:t>Edward Glazers definition of critical thinking dates back to 1942 where he states that the skill to think critically, as devised in his findings are that you need to have the frame of mind of being disposed to observe in a considerate way the problems and subjects that come hand in hand to reach one's experiences. Understanding of the technique of logical injury and logical thinking and reasoning. As well as discovering whether there is a link between capability to think crucially and other factors, such as alertness and reading ability (Glaser, 1942).</a:t>
            </a:r>
          </a:p>
          <a:p>
            <a:endParaRPr lang="en-US" sz="800" dirty="0">
              <a:latin typeface="Times New Roman"/>
              <a:ea typeface="+mn-lt"/>
              <a:cs typeface="+mn-lt"/>
            </a:endParaRPr>
          </a:p>
          <a:p>
            <a:r>
              <a:rPr lang="en-US" sz="800" dirty="0">
                <a:latin typeface="Times New Roman"/>
                <a:ea typeface="+mn-lt"/>
                <a:cs typeface="+mn-lt"/>
              </a:rPr>
              <a:t>A more recent definition shows that critical thinking is the capability of investigating and assessing thinking with a view to enhancing it (Paul and Elder, 2008).</a:t>
            </a:r>
            <a:endParaRPr lang="en-US" sz="800">
              <a:latin typeface="Times New Roman"/>
              <a:cs typeface="Calibri"/>
            </a:endParaRPr>
          </a:p>
          <a:p>
            <a:r>
              <a:rPr lang="en-US" sz="800" dirty="0">
                <a:latin typeface="Times New Roman"/>
                <a:ea typeface="+mn-lt"/>
                <a:cs typeface="+mn-lt"/>
              </a:rPr>
              <a:t>For instance, some examples of a range of qualities and skills that impact the growth of critical thinking within studies are time management, reflections, note taking and effective reading.</a:t>
            </a:r>
          </a:p>
          <a:p>
            <a:endParaRPr lang="en-US" sz="800" dirty="0">
              <a:cs typeface="Calibri"/>
            </a:endParaRPr>
          </a:p>
        </p:txBody>
      </p:sp>
      <p:pic>
        <p:nvPicPr>
          <p:cNvPr id="6" name="Picture 7">
            <a:extLst>
              <a:ext uri="{FF2B5EF4-FFF2-40B4-BE49-F238E27FC236}">
                <a16:creationId xmlns:a16="http://schemas.microsoft.com/office/drawing/2014/main" id="{3B15CC2E-8CE3-F822-FBCB-40D1E9D103C6}"/>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244840" y="187120"/>
            <a:ext cx="1499477" cy="746016"/>
          </a:xfrm>
          <a:prstGeom prst="rect">
            <a:avLst/>
          </a:prstGeom>
        </p:spPr>
      </p:pic>
      <p:sp>
        <p:nvSpPr>
          <p:cNvPr id="10" name="TextBox 9">
            <a:extLst>
              <a:ext uri="{FF2B5EF4-FFF2-40B4-BE49-F238E27FC236}">
                <a16:creationId xmlns:a16="http://schemas.microsoft.com/office/drawing/2014/main" id="{98E15AE2-5747-F41C-5749-59FAA923E385}"/>
              </a:ext>
            </a:extLst>
          </p:cNvPr>
          <p:cNvSpPr txBox="1"/>
          <p:nvPr/>
        </p:nvSpPr>
        <p:spPr>
          <a:xfrm>
            <a:off x="60044" y="3393490"/>
            <a:ext cx="3709959" cy="3416320"/>
          </a:xfrm>
          <a:prstGeom prst="rect">
            <a:avLst/>
          </a:prstGeom>
          <a:solidFill>
            <a:schemeClr val="bg1"/>
          </a:solidFill>
          <a:ln>
            <a:solidFill>
              <a:srgbClr val="FF00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800" b="1" u="sng" dirty="0">
                <a:ea typeface="+mn-lt"/>
                <a:cs typeface="+mn-lt"/>
              </a:rPr>
              <a:t>Time Management </a:t>
            </a:r>
            <a:endParaRPr lang="en-US" sz="800" dirty="0">
              <a:ea typeface="+mn-lt"/>
              <a:cs typeface="+mn-lt"/>
            </a:endParaRPr>
          </a:p>
          <a:p>
            <a:pPr algn="ctr"/>
            <a:endParaRPr lang="en-US" sz="800" b="1" u="sng" dirty="0">
              <a:ea typeface="+mn-lt"/>
              <a:cs typeface="+mn-lt"/>
            </a:endParaRPr>
          </a:p>
          <a:p>
            <a:r>
              <a:rPr lang="en-US" sz="800" dirty="0">
                <a:ea typeface="+mn-lt"/>
                <a:cs typeface="+mn-lt"/>
              </a:rPr>
              <a:t> It is often said that time management is a skill to oversee one's individual time along with working time. Time management is when you organize and plan the amount of time you have accordingly. This in turn will then help students evolve how long they are being effective for when it comes to their lectures, assignments, work, and home life. In this duration of up-to-date Science and technology, the education shaping of students has switched as they are born in the digital domain. It would not be inaccurate to say they are "Digital Natives" or Gamer Generation" (Hernandez-Linares et al., 2016 pg. 141).</a:t>
            </a:r>
          </a:p>
          <a:p>
            <a:r>
              <a:rPr lang="en-US" sz="800" dirty="0">
                <a:ea typeface="+mn-lt"/>
                <a:cs typeface="+mn-lt"/>
              </a:rPr>
              <a:t>As a solution for it, there needs to be change from long- established lecture-based educating to student focused methods (</a:t>
            </a:r>
            <a:r>
              <a:rPr lang="en-US" sz="800" dirty="0" err="1">
                <a:ea typeface="+mn-lt"/>
                <a:cs typeface="+mn-lt"/>
              </a:rPr>
              <a:t>Jinalle</a:t>
            </a:r>
            <a:r>
              <a:rPr lang="en-US" sz="800" dirty="0">
                <a:ea typeface="+mn-lt"/>
                <a:cs typeface="+mn-lt"/>
              </a:rPr>
              <a:t> and Singh, 2018).</a:t>
            </a:r>
          </a:p>
          <a:p>
            <a:r>
              <a:rPr lang="en-US" sz="800" dirty="0">
                <a:ea typeface="+mn-lt"/>
                <a:cs typeface="+mn-lt"/>
              </a:rPr>
              <a:t>Next for students to be able to manage their time much more effectively, they need to consider the following steps.</a:t>
            </a:r>
          </a:p>
          <a:p>
            <a:r>
              <a:rPr lang="en-US" sz="800" dirty="0">
                <a:ea typeface="+mn-lt"/>
                <a:cs typeface="+mn-lt"/>
              </a:rPr>
              <a:t>* Layout your goals- Start to become more aware of what your priorities should be and what you would like to gain within your life. Once you have created the masterplan, you can then snip bits of some of the short-lived goals to achieve. </a:t>
            </a:r>
          </a:p>
          <a:p>
            <a:r>
              <a:rPr lang="en-US" sz="800" dirty="0">
                <a:ea typeface="+mn-lt"/>
                <a:cs typeface="+mn-lt"/>
              </a:rPr>
              <a:t>* Make a list- Lists are always an innovative idea. Unless you try it, you do not know what works best for you. This way you can aim to keep up with a multiple of things as well as also keeping you in line with your other priorities and timings around studying. Ensure you keep your list where it is always easily accessible. For example- your phone. </a:t>
            </a:r>
          </a:p>
          <a:p>
            <a:r>
              <a:rPr lang="en-US" sz="800" dirty="0">
                <a:ea typeface="+mn-lt"/>
                <a:cs typeface="+mn-lt"/>
              </a:rPr>
              <a:t>* Centre in on results- Having suitable time management with studies indicates achieving a high standard of work. Spending more time on things does not necessarily mean you will achieve more. It is all about how you manage your time.</a:t>
            </a:r>
          </a:p>
          <a:p>
            <a:endParaRPr lang="en-US" sz="800" dirty="0">
              <a:ea typeface="+mn-lt"/>
              <a:cs typeface="+mn-lt"/>
            </a:endParaRPr>
          </a:p>
          <a:p>
            <a:pPr algn="ctr"/>
            <a:endParaRPr lang="en-US" sz="800" b="1" u="sng" dirty="0">
              <a:latin typeface="Times New Roman"/>
              <a:ea typeface="+mn-lt"/>
              <a:cs typeface="Times New Roman"/>
            </a:endParaRPr>
          </a:p>
        </p:txBody>
      </p:sp>
      <p:pic>
        <p:nvPicPr>
          <p:cNvPr id="4" name="Picture 7" descr="A picture containing text, window&#10;&#10;Description automatically generated">
            <a:extLst>
              <a:ext uri="{FF2B5EF4-FFF2-40B4-BE49-F238E27FC236}">
                <a16:creationId xmlns:a16="http://schemas.microsoft.com/office/drawing/2014/main" id="{A12E8A2F-0B08-4F41-8F16-8F7FF37C1027}"/>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5127506" y="469558"/>
            <a:ext cx="1674649" cy="868855"/>
          </a:xfrm>
          <a:prstGeom prst="rect">
            <a:avLst/>
          </a:prstGeom>
        </p:spPr>
      </p:pic>
      <p:sp>
        <p:nvSpPr>
          <p:cNvPr id="14" name="TextBox 13">
            <a:extLst>
              <a:ext uri="{FF2B5EF4-FFF2-40B4-BE49-F238E27FC236}">
                <a16:creationId xmlns:a16="http://schemas.microsoft.com/office/drawing/2014/main" id="{CBF750FF-59C8-92F0-F0AB-1D050AAB1596}"/>
              </a:ext>
            </a:extLst>
          </p:cNvPr>
          <p:cNvSpPr txBox="1"/>
          <p:nvPr/>
        </p:nvSpPr>
        <p:spPr>
          <a:xfrm>
            <a:off x="4825999" y="1585310"/>
            <a:ext cx="180975" cy="3619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15" name="TextBox 14">
            <a:extLst>
              <a:ext uri="{FF2B5EF4-FFF2-40B4-BE49-F238E27FC236}">
                <a16:creationId xmlns:a16="http://schemas.microsoft.com/office/drawing/2014/main" id="{D41CB2E0-09DF-FA94-EB9C-A79B28918F78}"/>
              </a:ext>
            </a:extLst>
          </p:cNvPr>
          <p:cNvSpPr txBox="1"/>
          <p:nvPr/>
        </p:nvSpPr>
        <p:spPr>
          <a:xfrm>
            <a:off x="3836277" y="1583620"/>
            <a:ext cx="3031114" cy="2792009"/>
          </a:xfrm>
          <a:prstGeom prst="rect">
            <a:avLst/>
          </a:prstGeom>
          <a:solidFill>
            <a:schemeClr val="bg1"/>
          </a:solidFill>
          <a:ln>
            <a:solidFill>
              <a:srgbClr val="FF00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800" b="1" u="sng" dirty="0">
                <a:latin typeface="Times New Roman"/>
                <a:ea typeface="Calibri"/>
                <a:cs typeface="Calibri"/>
              </a:rPr>
              <a:t>Reflection </a:t>
            </a:r>
          </a:p>
          <a:p>
            <a:endParaRPr lang="en-US" sz="800" b="1" u="sng" dirty="0">
              <a:latin typeface="Times New Roman"/>
              <a:ea typeface="Calibri"/>
              <a:cs typeface="Calibri"/>
            </a:endParaRPr>
          </a:p>
          <a:p>
            <a:r>
              <a:rPr lang="en-US" sz="800" dirty="0">
                <a:latin typeface="Times New Roman"/>
                <a:ea typeface="Calibri"/>
                <a:cs typeface="Calibri"/>
              </a:rPr>
              <a:t>Reflecting on your work, studies and academic skills is key to a successful journey throughout your studies. </a:t>
            </a:r>
            <a:endParaRPr lang="en-US" sz="800" b="1" u="sng" dirty="0">
              <a:latin typeface="Times New Roman"/>
              <a:ea typeface="Calibri"/>
              <a:cs typeface="Calibri"/>
            </a:endParaRPr>
          </a:p>
          <a:p>
            <a:r>
              <a:rPr lang="en-US" sz="800" dirty="0">
                <a:latin typeface="Times New Roman"/>
                <a:ea typeface="Calibri"/>
                <a:cs typeface="Calibri"/>
              </a:rPr>
              <a:t>In approaching this issue on reflection, this is something that can happen anywhere and anytime as this does not need anyone or anything but yourself and your mind. From time to time, it can be useful to record it. This can be within a conversation, something on you have watched on television, whilst reading or writing. </a:t>
            </a:r>
            <a:endParaRPr lang="en-US" sz="800" b="1" u="sng" dirty="0">
              <a:latin typeface="Times New Roman"/>
              <a:ea typeface="Calibri"/>
              <a:cs typeface="Calibri"/>
            </a:endParaRPr>
          </a:p>
          <a:p>
            <a:r>
              <a:rPr lang="en-US" sz="800" dirty="0">
                <a:latin typeface="Times New Roman"/>
                <a:ea typeface="Calibri"/>
                <a:cs typeface="Calibri"/>
              </a:rPr>
              <a:t>Reflection can be put into a cycle from one thing to the next. This is starting with experience, onto reflection and finishing on action. This can help them reflect on their own experiences and repeat the process over again to keep improving and evolving (The university of Edinburgh, 2022).</a:t>
            </a:r>
          </a:p>
          <a:p>
            <a:endParaRPr lang="en-US" sz="800" dirty="0">
              <a:latin typeface="Times New Roman"/>
              <a:ea typeface="Calibri"/>
              <a:cs typeface="Calibri"/>
            </a:endParaRPr>
          </a:p>
          <a:p>
            <a:r>
              <a:rPr lang="en-US" sz="800" dirty="0">
                <a:latin typeface="Times New Roman"/>
                <a:ea typeface="Calibri"/>
                <a:cs typeface="Calibri"/>
              </a:rPr>
              <a:t>Cottrell (2017) states that reflection within critical thinking, it can bring a mental discipline, that can bring unpredicted well-being as well as taking a step back from your studies, can also benefit so that you are then able to reflect on all  your current plans and work out if </a:t>
            </a:r>
            <a:r>
              <a:rPr lang="en-US" sz="800">
                <a:latin typeface="Times New Roman"/>
                <a:ea typeface="Calibri"/>
                <a:cs typeface="Calibri"/>
              </a:rPr>
              <a:t>these plans have been the best for you (Cottrell, 2017b, pg. 190).</a:t>
            </a:r>
          </a:p>
          <a:p>
            <a:pPr algn="ctr"/>
            <a:endParaRPr lang="en-US" sz="800" b="1" u="sng" dirty="0">
              <a:latin typeface="Times New Roman"/>
              <a:ea typeface="Calibri"/>
              <a:cs typeface="Calibri"/>
            </a:endParaRPr>
          </a:p>
          <a:p>
            <a:pPr algn="ctr"/>
            <a:endParaRPr lang="en-US" sz="800" b="1" u="sng" dirty="0">
              <a:latin typeface="Times New Roman"/>
              <a:ea typeface="Calibri"/>
              <a:cs typeface="Calibri"/>
            </a:endParaRPr>
          </a:p>
        </p:txBody>
      </p:sp>
      <p:sp>
        <p:nvSpPr>
          <p:cNvPr id="9" name="TextBox 8">
            <a:extLst>
              <a:ext uri="{FF2B5EF4-FFF2-40B4-BE49-F238E27FC236}">
                <a16:creationId xmlns:a16="http://schemas.microsoft.com/office/drawing/2014/main" id="{476C512B-2A8D-C3F3-A531-F7D16900EB66}"/>
              </a:ext>
            </a:extLst>
          </p:cNvPr>
          <p:cNvSpPr txBox="1"/>
          <p:nvPr/>
        </p:nvSpPr>
        <p:spPr>
          <a:xfrm>
            <a:off x="3516430" y="658690"/>
            <a:ext cx="1631527"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800" dirty="0">
                <a:latin typeface="Times New Roman"/>
                <a:cs typeface="Calibri"/>
              </a:rPr>
              <a:t>Source: Chartrand, J (2008) Google search: critical thinking</a:t>
            </a:r>
          </a:p>
        </p:txBody>
      </p:sp>
      <p:sp>
        <p:nvSpPr>
          <p:cNvPr id="12" name="TextBox 11">
            <a:extLst>
              <a:ext uri="{FF2B5EF4-FFF2-40B4-BE49-F238E27FC236}">
                <a16:creationId xmlns:a16="http://schemas.microsoft.com/office/drawing/2014/main" id="{D1586AB8-EA52-C752-DCB6-8118D96C793A}"/>
              </a:ext>
            </a:extLst>
          </p:cNvPr>
          <p:cNvSpPr txBox="1"/>
          <p:nvPr/>
        </p:nvSpPr>
        <p:spPr>
          <a:xfrm>
            <a:off x="6954346" y="472965"/>
            <a:ext cx="3293242" cy="3908762"/>
          </a:xfrm>
          <a:prstGeom prst="rect">
            <a:avLst/>
          </a:prstGeom>
          <a:noFill/>
          <a:ln>
            <a:solidFill>
              <a:srgbClr val="FF00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800" b="1" u="sng" dirty="0">
                <a:latin typeface="Times New Roman"/>
                <a:cs typeface="Times New Roman"/>
              </a:rPr>
              <a:t>Note taking and effective reading</a:t>
            </a:r>
            <a:r>
              <a:rPr lang="en-US" sz="800" dirty="0">
                <a:latin typeface="Times New Roman"/>
                <a:cs typeface="Times New Roman"/>
              </a:rPr>
              <a:t> </a:t>
            </a:r>
            <a:endParaRPr lang="en-US"/>
          </a:p>
          <a:p>
            <a:endParaRPr lang="en-US" sz="800" dirty="0">
              <a:latin typeface="Times New Roman"/>
              <a:cs typeface="Times New Roman"/>
            </a:endParaRPr>
          </a:p>
          <a:p>
            <a:r>
              <a:rPr lang="en-US" sz="800" dirty="0">
                <a:latin typeface="Times New Roman"/>
                <a:cs typeface="Times New Roman"/>
              </a:rPr>
              <a:t>As a student that person will go to many lectures and receive an overload of information. It is up to that person to know all the things they want to learn. An essential part of being a student within education is note taking and effective reading. </a:t>
            </a:r>
          </a:p>
          <a:p>
            <a:endParaRPr lang="en-US" sz="800" dirty="0">
              <a:latin typeface="Times New Roman"/>
              <a:cs typeface="Times New Roman"/>
            </a:endParaRPr>
          </a:p>
          <a:p>
            <a:r>
              <a:rPr lang="en-US" sz="800" dirty="0">
                <a:latin typeface="Times New Roman"/>
                <a:cs typeface="Times New Roman"/>
              </a:rPr>
              <a:t>Cottrell (2017) states that taking notes and effective reading should assist your main motivation within studies. She speaks about how note taking can break up a continuous reading task and will allow the person to input reading into shorter sessions. These sessions can then allow the person to take turns between reading and note taking. Taking notes can then draw together the person's own thoughts to the first idea they have read. Note taking is a helpful way to keep a record of what you have heard within lectures, sourced on the internet, or read. It also helps with understanding and remembering. As well as this note taking must be short, be correct, consistent, and </a:t>
            </a:r>
            <a:r>
              <a:rPr lang="en-US" sz="800" dirty="0" err="1">
                <a:latin typeface="Times New Roman"/>
                <a:cs typeface="Times New Roman"/>
              </a:rPr>
              <a:t>organised</a:t>
            </a:r>
            <a:r>
              <a:rPr lang="en-US" sz="800" dirty="0">
                <a:latin typeface="Times New Roman"/>
                <a:cs typeface="Times New Roman"/>
              </a:rPr>
              <a:t> (Cottrell, 2017). </a:t>
            </a:r>
          </a:p>
          <a:p>
            <a:endParaRPr lang="en-US" sz="800" dirty="0">
              <a:latin typeface="Times New Roman"/>
              <a:cs typeface="Times New Roman"/>
            </a:endParaRPr>
          </a:p>
          <a:p>
            <a:r>
              <a:rPr lang="en-US" sz="800" dirty="0">
                <a:latin typeface="Times New Roman"/>
                <a:cs typeface="Times New Roman"/>
              </a:rPr>
              <a:t>Next within a video from the academic skills Centre at the university of Brimingham, she states that it is important to think of your set up before hand and if possible, consider writing or typing on a table, as well as this decide what is best for you with how you write your notes, this can be writing or typing, it is what works best for you. </a:t>
            </a:r>
          </a:p>
          <a:p>
            <a:r>
              <a:rPr lang="en-US" sz="800" dirty="0">
                <a:latin typeface="Times New Roman"/>
                <a:cs typeface="Times New Roman"/>
              </a:rPr>
              <a:t>Secondly when it comes to reading, ensure that you are focused and engaged within what you are reading. Additionally, before you start reading, it can be more beneficial to determine what your motive in reading it actually is (skills for study success (2021). </a:t>
            </a:r>
          </a:p>
          <a:p>
            <a:endParaRPr lang="en-US" sz="800" dirty="0">
              <a:latin typeface="Times New Roman"/>
              <a:cs typeface="Times New Roman"/>
            </a:endParaRPr>
          </a:p>
          <a:p>
            <a:endParaRPr lang="en-US" sz="800" dirty="0">
              <a:latin typeface="Times New Roman"/>
              <a:cs typeface="Times New Roman"/>
            </a:endParaRPr>
          </a:p>
          <a:p>
            <a:endParaRPr lang="en-US" sz="800" dirty="0">
              <a:latin typeface="Times New Roman"/>
              <a:cs typeface="Times New Roman"/>
            </a:endParaRPr>
          </a:p>
          <a:p>
            <a:endParaRPr lang="en-US" sz="800" dirty="0">
              <a:latin typeface="Times New Roman"/>
              <a:cs typeface="Times New Roman"/>
            </a:endParaRPr>
          </a:p>
        </p:txBody>
      </p:sp>
      <p:sp>
        <p:nvSpPr>
          <p:cNvPr id="16" name="TextBox 15">
            <a:extLst>
              <a:ext uri="{FF2B5EF4-FFF2-40B4-BE49-F238E27FC236}">
                <a16:creationId xmlns:a16="http://schemas.microsoft.com/office/drawing/2014/main" id="{32892568-CC52-08C5-965C-2F11BA4B8CC3}"/>
              </a:ext>
            </a:extLst>
          </p:cNvPr>
          <p:cNvSpPr txBox="1"/>
          <p:nvPr/>
        </p:nvSpPr>
        <p:spPr>
          <a:xfrm>
            <a:off x="10361447" y="1208690"/>
            <a:ext cx="1716690" cy="2185214"/>
          </a:xfrm>
          <a:prstGeom prst="rect">
            <a:avLst/>
          </a:prstGeom>
          <a:noFill/>
          <a:ln>
            <a:solidFill>
              <a:srgbClr val="FF00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800" b="1" u="sng" dirty="0">
                <a:latin typeface="Times New Roman"/>
                <a:cs typeface="Calibri"/>
              </a:rPr>
              <a:t>Conclusion</a:t>
            </a:r>
          </a:p>
          <a:p>
            <a:pPr algn="ctr"/>
            <a:endParaRPr lang="en-US" sz="800" b="1" u="sng" dirty="0">
              <a:latin typeface="Times New Roman"/>
              <a:cs typeface="Calibri"/>
            </a:endParaRPr>
          </a:p>
          <a:p>
            <a:r>
              <a:rPr lang="en-US" sz="800" dirty="0">
                <a:latin typeface="Times New Roman"/>
                <a:cs typeface="Calibri"/>
              </a:rPr>
              <a:t>To bring this poster to a close, I have found out that time management, reflection, note taking and effective reading are all things you need to consider greatly whilst a student. All of these can mean better choices within and around your studies.</a:t>
            </a:r>
          </a:p>
          <a:p>
            <a:r>
              <a:rPr lang="en-US" sz="800" dirty="0">
                <a:latin typeface="Times New Roman"/>
                <a:cs typeface="Times New Roman"/>
              </a:rPr>
              <a:t>When these are put together, they can get students to be able to read between the lines. With these skills, it helps students have a better understanding of themselves as well as others around them, their motivation and goals. </a:t>
            </a:r>
          </a:p>
          <a:p>
            <a:pPr algn="ctr"/>
            <a:endParaRPr lang="en-US" sz="800" b="1" u="sng" dirty="0">
              <a:latin typeface="Times New Roman"/>
              <a:cs typeface="Calibri"/>
            </a:endParaRPr>
          </a:p>
        </p:txBody>
      </p:sp>
      <p:sp>
        <p:nvSpPr>
          <p:cNvPr id="5" name="TextBox 4">
            <a:extLst>
              <a:ext uri="{FF2B5EF4-FFF2-40B4-BE49-F238E27FC236}">
                <a16:creationId xmlns:a16="http://schemas.microsoft.com/office/drawing/2014/main" id="{0C27BB9C-4115-EB9D-3484-7872D1EBF187}"/>
              </a:ext>
            </a:extLst>
          </p:cNvPr>
          <p:cNvSpPr txBox="1"/>
          <p:nvPr/>
        </p:nvSpPr>
        <p:spPr>
          <a:xfrm>
            <a:off x="1786758" y="306551"/>
            <a:ext cx="1258285"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800" dirty="0">
                <a:latin typeface="Times New Roman"/>
                <a:cs typeface="Times New Roman"/>
              </a:rPr>
              <a:t>Source: Getty images (2019)  Google search: time management </a:t>
            </a:r>
            <a:endParaRPr lang="en-US" sz="800" dirty="0">
              <a:latin typeface="Times New Roman"/>
              <a:ea typeface="+mn-lt"/>
              <a:cs typeface="+mn-lt"/>
            </a:endParaRPr>
          </a:p>
          <a:p>
            <a:endParaRPr lang="en-US" sz="800" dirty="0">
              <a:latin typeface="Times New Roman"/>
              <a:ea typeface="+mn-lt"/>
              <a:cs typeface="+mn-lt"/>
            </a:endParaRPr>
          </a:p>
          <a:p>
            <a:pPr algn="l"/>
            <a:endParaRPr lang="en-US" sz="800" dirty="0">
              <a:latin typeface="Times New Roman"/>
              <a:cs typeface="Calibri"/>
            </a:endParaRPr>
          </a:p>
        </p:txBody>
      </p:sp>
      <p:sp>
        <p:nvSpPr>
          <p:cNvPr id="8" name="TextBox 7">
            <a:extLst>
              <a:ext uri="{FF2B5EF4-FFF2-40B4-BE49-F238E27FC236}">
                <a16:creationId xmlns:a16="http://schemas.microsoft.com/office/drawing/2014/main" id="{76CE8604-7C92-F770-B529-5660E55B5821}"/>
              </a:ext>
            </a:extLst>
          </p:cNvPr>
          <p:cNvSpPr txBox="1"/>
          <p:nvPr/>
        </p:nvSpPr>
        <p:spPr>
          <a:xfrm>
            <a:off x="10422758" y="2977931"/>
            <a:ext cx="1602827" cy="318813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pic>
        <p:nvPicPr>
          <p:cNvPr id="11" name="Picture 16" descr="Text&#10;&#10;Description automatically generated">
            <a:extLst>
              <a:ext uri="{FF2B5EF4-FFF2-40B4-BE49-F238E27FC236}">
                <a16:creationId xmlns:a16="http://schemas.microsoft.com/office/drawing/2014/main" id="{D4989804-CDE1-E48A-FEDF-4D19DFDF43C6}"/>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10522606" y="3565999"/>
            <a:ext cx="1403132" cy="2178417"/>
          </a:xfrm>
          <a:prstGeom prst="rect">
            <a:avLst/>
          </a:prstGeom>
        </p:spPr>
      </p:pic>
      <p:sp>
        <p:nvSpPr>
          <p:cNvPr id="17" name="TextBox 16">
            <a:extLst>
              <a:ext uri="{FF2B5EF4-FFF2-40B4-BE49-F238E27FC236}">
                <a16:creationId xmlns:a16="http://schemas.microsoft.com/office/drawing/2014/main" id="{F912CAFB-0D42-D99D-FA89-DA0028A9083A}"/>
              </a:ext>
            </a:extLst>
          </p:cNvPr>
          <p:cNvSpPr txBox="1"/>
          <p:nvPr/>
        </p:nvSpPr>
        <p:spPr>
          <a:xfrm>
            <a:off x="10470055" y="5857930"/>
            <a:ext cx="1499476" cy="448879"/>
          </a:xfrm>
          <a:prstGeom prst="rect">
            <a:avLst/>
          </a:prstGeom>
        </p:spPr>
        <p:txBody>
          <a:bodyPr lIns="91440" tIns="45720" rIns="91440" bIns="45720" anchor="t">
            <a:normAutofit lnSpcReduction="10000"/>
          </a:bodyPr>
          <a:lstStyle/>
          <a:p>
            <a:r>
              <a:rPr lang="en-US" sz="800" dirty="0">
                <a:latin typeface="Times New Roman"/>
                <a:cs typeface="Calibri"/>
              </a:rPr>
              <a:t>Source: Frain, A (2018) National Geographic. Google search</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027B1A-4E2D-6A29-8DE6-00A0C995B8D1}"/>
              </a:ext>
            </a:extLst>
          </p:cNvPr>
          <p:cNvSpPr>
            <a:spLocks noGrp="1"/>
          </p:cNvSpPr>
          <p:nvPr>
            <p:ph type="title"/>
          </p:nvPr>
        </p:nvSpPr>
        <p:spPr>
          <a:xfrm>
            <a:off x="609600" y="76060"/>
            <a:ext cx="10972800" cy="405909"/>
          </a:xfrm>
        </p:spPr>
        <p:txBody>
          <a:bodyPr>
            <a:normAutofit/>
          </a:bodyPr>
          <a:lstStyle/>
          <a:p>
            <a:pPr algn="ctr"/>
            <a:r>
              <a:rPr lang="en-US" sz="1200" b="1" u="sng" dirty="0">
                <a:latin typeface="Times New Roman"/>
                <a:cs typeface="Posterama"/>
              </a:rPr>
              <a:t> </a:t>
            </a:r>
            <a:r>
              <a:rPr lang="en-US" sz="1200" u="sng" dirty="0">
                <a:latin typeface="Times New Roman"/>
                <a:cs typeface="Times New Roman"/>
              </a:rPr>
              <a:t>Stacey Jones (2213369) Academic study skills for students (ECGE4005P/C)</a:t>
            </a:r>
            <a:endParaRPr lang="en-US" sz="1200" dirty="0">
              <a:ea typeface="+mj-lt"/>
              <a:cs typeface="+mj-lt"/>
            </a:endParaRPr>
          </a:p>
          <a:p>
            <a:endParaRPr lang="en-US" sz="1200" b="1" u="sng" dirty="0">
              <a:latin typeface="Times New Roman"/>
              <a:cs typeface="Posterama"/>
            </a:endParaRPr>
          </a:p>
        </p:txBody>
      </p:sp>
      <p:sp>
        <p:nvSpPr>
          <p:cNvPr id="3" name="Content Placeholder 2">
            <a:extLst>
              <a:ext uri="{FF2B5EF4-FFF2-40B4-BE49-F238E27FC236}">
                <a16:creationId xmlns:a16="http://schemas.microsoft.com/office/drawing/2014/main" id="{10046DB0-4EC9-4D9C-D87F-C862C91ACF70}"/>
              </a:ext>
            </a:extLst>
          </p:cNvPr>
          <p:cNvSpPr>
            <a:spLocks noGrp="1"/>
          </p:cNvSpPr>
          <p:nvPr>
            <p:ph idx="1"/>
          </p:nvPr>
        </p:nvSpPr>
        <p:spPr>
          <a:xfrm>
            <a:off x="49050" y="477102"/>
            <a:ext cx="12006316" cy="6269981"/>
          </a:xfrm>
        </p:spPr>
        <p:txBody>
          <a:bodyPr vert="horz" lIns="91440" tIns="45720" rIns="91440" bIns="45720" rtlCol="0" anchor="t">
            <a:normAutofit/>
          </a:bodyPr>
          <a:lstStyle/>
          <a:p>
            <a:pPr marL="0" indent="0">
              <a:buNone/>
            </a:pPr>
            <a:r>
              <a:rPr lang="en-US" sz="1050" b="1" u="sng" dirty="0">
                <a:latin typeface="Times New Roman"/>
                <a:cs typeface="Times New Roman"/>
              </a:rPr>
              <a:t>References</a:t>
            </a:r>
          </a:p>
          <a:p>
            <a:pPr marL="0" indent="0">
              <a:buNone/>
            </a:pPr>
            <a:r>
              <a:rPr lang="en-US" sz="1050" dirty="0">
                <a:latin typeface="Times New Roman"/>
                <a:cs typeface="Times New Roman"/>
              </a:rPr>
              <a:t>The Foundation For Critical Thinking (2017) </a:t>
            </a:r>
            <a:r>
              <a:rPr lang="en-US" sz="1050" i="1" dirty="0">
                <a:latin typeface="Times New Roman"/>
                <a:cs typeface="Times New Roman"/>
              </a:rPr>
              <a:t>Defining Critical Thinking.</a:t>
            </a:r>
            <a:r>
              <a:rPr lang="en-US" sz="1050" dirty="0">
                <a:latin typeface="Times New Roman"/>
                <a:cs typeface="Times New Roman"/>
              </a:rPr>
              <a:t> </a:t>
            </a:r>
            <a:r>
              <a:rPr lang="en-US" sz="1050" dirty="0">
                <a:latin typeface="Times New Roman"/>
                <a:ea typeface="+mn-lt"/>
                <a:cs typeface="Times New Roman"/>
              </a:rPr>
              <a:t>Available at: </a:t>
            </a:r>
            <a:r>
              <a:rPr lang="en-US" sz="1050" i="1" dirty="0">
                <a:ea typeface="+mn-lt"/>
                <a:cs typeface="+mn-lt"/>
                <a:hlinkClick r:id="rId2"/>
              </a:rPr>
              <a:t>https://www.criticalthinking.org/template.php?pages_id=979</a:t>
            </a:r>
            <a:r>
              <a:rPr lang="en-US" sz="1050" i="1" dirty="0">
                <a:ea typeface="+mn-lt"/>
                <a:cs typeface="+mn-lt"/>
              </a:rPr>
              <a:t> </a:t>
            </a:r>
            <a:r>
              <a:rPr lang="en-US" sz="1050" dirty="0">
                <a:ea typeface="+mn-lt"/>
                <a:cs typeface="+mn-lt"/>
              </a:rPr>
              <a:t>(</a:t>
            </a:r>
            <a:r>
              <a:rPr lang="en-US" sz="1050" dirty="0">
                <a:latin typeface="Times New Roman"/>
                <a:ea typeface="+mn-lt"/>
                <a:cs typeface="+mn-lt"/>
              </a:rPr>
              <a:t>Accessed: 10th September 2022).</a:t>
            </a:r>
            <a:endParaRPr lang="en-US" sz="1050" dirty="0">
              <a:latin typeface="Times New Roman"/>
              <a:cs typeface="Calibri"/>
            </a:endParaRPr>
          </a:p>
          <a:p>
            <a:pPr marL="0" indent="0">
              <a:buNone/>
            </a:pPr>
            <a:r>
              <a:rPr lang="en-US" sz="1050" dirty="0">
                <a:latin typeface="Times New Roman"/>
                <a:cs typeface="Times New Roman"/>
              </a:rPr>
              <a:t>Edward M Glaser. (1942) Sage Journals. Available at</a:t>
            </a:r>
            <a:r>
              <a:rPr lang="en-US" sz="1050" dirty="0">
                <a:latin typeface="Avenir Next LT Pro"/>
                <a:cs typeface="Times New Roman"/>
              </a:rPr>
              <a:t>: </a:t>
            </a:r>
            <a:r>
              <a:rPr lang="en-US" sz="1050" i="1" dirty="0">
                <a:ea typeface="+mn-lt"/>
                <a:cs typeface="+mn-lt"/>
                <a:hlinkClick r:id="rId3"/>
              </a:rPr>
              <a:t>https://journals.sagepub.com/doi/abs/10.1177/016146814204300507</a:t>
            </a:r>
            <a:r>
              <a:rPr lang="en-US" sz="1050" dirty="0">
                <a:ea typeface="+mn-lt"/>
                <a:cs typeface="+mn-lt"/>
              </a:rPr>
              <a:t> </a:t>
            </a:r>
            <a:r>
              <a:rPr lang="en-US" sz="1050" dirty="0">
                <a:latin typeface="Times New Roman"/>
                <a:ea typeface="+mn-lt"/>
                <a:cs typeface="+mn-lt"/>
              </a:rPr>
              <a:t>(Accessed: 10th September 2022.</a:t>
            </a:r>
          </a:p>
          <a:p>
            <a:pPr marL="0" indent="0">
              <a:buNone/>
            </a:pPr>
            <a:r>
              <a:rPr lang="en-US" sz="1050" dirty="0">
                <a:latin typeface="Times New Roman"/>
                <a:cs typeface="Times New Roman"/>
              </a:rPr>
              <a:t>Richard Paul and Linda Elder. (2008) </a:t>
            </a:r>
            <a:r>
              <a:rPr lang="en-US" sz="1050" i="1" dirty="0">
                <a:latin typeface="Times New Roman"/>
                <a:cs typeface="Times New Roman"/>
              </a:rPr>
              <a:t>The Miniature Guide to Critical Thinking.</a:t>
            </a:r>
            <a:r>
              <a:rPr lang="en-US" sz="1050" dirty="0">
                <a:latin typeface="Times New Roman"/>
                <a:cs typeface="Times New Roman"/>
              </a:rPr>
              <a:t> Available at</a:t>
            </a:r>
            <a:r>
              <a:rPr lang="en-US" sz="1050" dirty="0">
                <a:latin typeface="Avenir Next LT Pro"/>
                <a:cs typeface="Times New Roman"/>
              </a:rPr>
              <a:t>: </a:t>
            </a:r>
            <a:r>
              <a:rPr lang="en-US" sz="1050" i="1" dirty="0">
                <a:ea typeface="+mn-lt"/>
                <a:cs typeface="+mn-lt"/>
                <a:hlinkClick r:id="rId4"/>
              </a:rPr>
              <a:t>https://www.criticalthinking.org/files/Concepts_Tools.pdf</a:t>
            </a:r>
            <a:r>
              <a:rPr lang="en-US" sz="1050" dirty="0">
                <a:ea typeface="+mn-lt"/>
                <a:cs typeface="+mn-lt"/>
              </a:rPr>
              <a:t> (A</a:t>
            </a:r>
            <a:r>
              <a:rPr lang="en-US" sz="1050" dirty="0">
                <a:latin typeface="Times New Roman"/>
                <a:ea typeface="+mn-lt"/>
                <a:cs typeface="+mn-lt"/>
              </a:rPr>
              <a:t>ccessed: 10th September  2022</a:t>
            </a:r>
            <a:r>
              <a:rPr lang="en-US" sz="1050" dirty="0">
                <a:ea typeface="+mn-lt"/>
                <a:cs typeface="+mn-lt"/>
              </a:rPr>
              <a:t>).</a:t>
            </a:r>
          </a:p>
          <a:p>
            <a:pPr marL="0" indent="0">
              <a:buNone/>
            </a:pPr>
            <a:r>
              <a:rPr lang="en-US" sz="1050" dirty="0" err="1">
                <a:latin typeface="Times New Roman"/>
                <a:cs typeface="Calibri" panose="020F0502020204030204"/>
              </a:rPr>
              <a:t>Nangmeikapam</a:t>
            </a:r>
            <a:r>
              <a:rPr lang="en-US" sz="1050" dirty="0">
                <a:latin typeface="Times New Roman"/>
                <a:cs typeface="Calibri" panose="020F0502020204030204"/>
              </a:rPr>
              <a:t> </a:t>
            </a:r>
            <a:r>
              <a:rPr lang="en-US" sz="1050" dirty="0" err="1">
                <a:latin typeface="Times New Roman"/>
                <a:cs typeface="Calibri" panose="020F0502020204030204"/>
              </a:rPr>
              <a:t>Jinalee</a:t>
            </a:r>
            <a:r>
              <a:rPr lang="en-US" sz="1050" dirty="0">
                <a:latin typeface="Times New Roman"/>
                <a:cs typeface="Calibri" panose="020F0502020204030204"/>
              </a:rPr>
              <a:t> and Dr. Amit Kumar Singh. A descriptive study of time management and theories. (2018) Available at: </a:t>
            </a:r>
            <a:r>
              <a:rPr lang="en-US" sz="1050" i="1" dirty="0">
                <a:latin typeface="Times New Roman"/>
                <a:ea typeface="+mn-lt"/>
                <a:cs typeface="+mn-lt"/>
                <a:hlinkClick r:id="rId5"/>
              </a:rPr>
              <a:t>https://www.researchgate.net/publication/327890577_A_descriptive_study_of_time_management_models_and_theories</a:t>
            </a:r>
            <a:r>
              <a:rPr lang="en-US" sz="1050" i="1" dirty="0">
                <a:latin typeface="Times New Roman"/>
                <a:ea typeface="+mn-lt"/>
                <a:cs typeface="+mn-lt"/>
              </a:rPr>
              <a:t> </a:t>
            </a:r>
            <a:r>
              <a:rPr lang="en-US" sz="1050" dirty="0">
                <a:latin typeface="Times New Roman"/>
                <a:ea typeface="+mn-lt"/>
                <a:cs typeface="+mn-lt"/>
              </a:rPr>
              <a:t>(Accessed: 13th September 2022).</a:t>
            </a:r>
            <a:endParaRPr lang="en-US" sz="1050" dirty="0">
              <a:latin typeface="Times New Roman"/>
              <a:cs typeface="Calibri"/>
            </a:endParaRPr>
          </a:p>
          <a:p>
            <a:pPr marL="0" indent="0">
              <a:buNone/>
            </a:pPr>
            <a:r>
              <a:rPr lang="en-US" sz="1050" dirty="0">
                <a:latin typeface="Times New Roman"/>
                <a:cs typeface="Calibri"/>
              </a:rPr>
              <a:t>National Health Service. (2018) </a:t>
            </a:r>
            <a:r>
              <a:rPr lang="en-US" sz="1050" i="1" dirty="0">
                <a:latin typeface="Times New Roman"/>
                <a:cs typeface="Calibri"/>
              </a:rPr>
              <a:t>Time management tips.</a:t>
            </a:r>
            <a:r>
              <a:rPr lang="en-US" sz="1050" dirty="0">
                <a:latin typeface="Times New Roman"/>
                <a:cs typeface="Calibri"/>
              </a:rPr>
              <a:t> Available at: </a:t>
            </a:r>
            <a:r>
              <a:rPr lang="en-US" sz="1050" i="1" dirty="0">
                <a:ea typeface="+mn-lt"/>
                <a:cs typeface="+mn-lt"/>
                <a:hlinkClick r:id="rId6"/>
              </a:rPr>
              <a:t>https://www.nhs.uk/mental-health/self-help/tips-and-support/time-management-tips/</a:t>
            </a:r>
            <a:r>
              <a:rPr lang="en-US" sz="1050" i="1" dirty="0">
                <a:ea typeface="+mn-lt"/>
                <a:cs typeface="+mn-lt"/>
              </a:rPr>
              <a:t> </a:t>
            </a:r>
            <a:r>
              <a:rPr lang="en-US" sz="1050" i="1" dirty="0">
                <a:latin typeface="Times New Roman"/>
                <a:ea typeface="+mn-lt"/>
                <a:cs typeface="+mn-lt"/>
              </a:rPr>
              <a:t>(</a:t>
            </a:r>
            <a:r>
              <a:rPr lang="en-US" sz="1050" dirty="0">
                <a:latin typeface="Times New Roman"/>
                <a:ea typeface="+mn-lt"/>
                <a:cs typeface="+mn-lt"/>
              </a:rPr>
              <a:t>Accessed on: 15th September 2022).</a:t>
            </a:r>
          </a:p>
          <a:p>
            <a:pPr marL="0" indent="0">
              <a:buNone/>
            </a:pPr>
            <a:r>
              <a:rPr lang="en-US" sz="1050" dirty="0">
                <a:latin typeface="Times New Roman"/>
                <a:ea typeface="+mn-lt"/>
                <a:cs typeface="+mn-lt"/>
              </a:rPr>
              <a:t>Cottrell, S (2019a) The study skills handbook. 5th </a:t>
            </a:r>
            <a:r>
              <a:rPr lang="en-US" sz="1050" dirty="0" err="1">
                <a:latin typeface="Times New Roman"/>
                <a:ea typeface="+mn-lt"/>
                <a:cs typeface="+mn-lt"/>
              </a:rPr>
              <a:t>edn</a:t>
            </a:r>
            <a:r>
              <a:rPr lang="en-US" sz="1050" dirty="0">
                <a:latin typeface="Times New Roman"/>
                <a:ea typeface="+mn-lt"/>
                <a:cs typeface="+mn-lt"/>
              </a:rPr>
              <a:t>. London: Red globe press.</a:t>
            </a:r>
          </a:p>
          <a:p>
            <a:pPr marL="0" indent="0">
              <a:buNone/>
            </a:pPr>
            <a:r>
              <a:rPr lang="en-US" sz="1050" dirty="0">
                <a:latin typeface="Times New Roman"/>
                <a:ea typeface="+mn-lt"/>
                <a:cs typeface="+mn-lt"/>
              </a:rPr>
              <a:t>The university of Edinburgh (2022) </a:t>
            </a:r>
            <a:r>
              <a:rPr lang="en-US" sz="1050" i="1" dirty="0">
                <a:latin typeface="Times New Roman"/>
                <a:ea typeface="+mn-lt"/>
                <a:cs typeface="+mn-lt"/>
              </a:rPr>
              <a:t>Reflection toolkit</a:t>
            </a:r>
            <a:r>
              <a:rPr lang="en-US" sz="1050" dirty="0">
                <a:latin typeface="Times New Roman"/>
                <a:ea typeface="+mn-lt"/>
                <a:cs typeface="+mn-lt"/>
              </a:rPr>
              <a:t>. Available at: </a:t>
            </a:r>
            <a:r>
              <a:rPr lang="en-US" sz="1050" i="1" dirty="0">
                <a:ea typeface="+mn-lt"/>
                <a:cs typeface="+mn-lt"/>
                <a:hlinkClick r:id="rId7"/>
              </a:rPr>
              <a:t>https://www.ed.ac.uk/reflection/reflectors-toolkit</a:t>
            </a:r>
            <a:r>
              <a:rPr lang="en-US" sz="1050" i="1" dirty="0">
                <a:ea typeface="+mn-lt"/>
                <a:cs typeface="+mn-lt"/>
              </a:rPr>
              <a:t> </a:t>
            </a:r>
            <a:r>
              <a:rPr lang="en-US" sz="1050" dirty="0">
                <a:ea typeface="+mn-lt"/>
                <a:cs typeface="+mn-lt"/>
              </a:rPr>
              <a:t>(</a:t>
            </a:r>
            <a:r>
              <a:rPr lang="en-US" sz="1050" dirty="0">
                <a:latin typeface="Times New Roman"/>
                <a:ea typeface="+mn-lt"/>
                <a:cs typeface="+mn-lt"/>
              </a:rPr>
              <a:t>Accessed on: 19th September 2022).</a:t>
            </a:r>
          </a:p>
          <a:p>
            <a:pPr marL="0" indent="0">
              <a:buNone/>
            </a:pPr>
            <a:r>
              <a:rPr lang="en-US" sz="1050" dirty="0">
                <a:latin typeface="Times New Roman"/>
                <a:ea typeface="+mn-lt"/>
                <a:cs typeface="+mn-lt"/>
              </a:rPr>
              <a:t>Cottrell, S. (2017b) Critical thinking skills. 3rd </a:t>
            </a:r>
            <a:r>
              <a:rPr lang="en-US" sz="1050" dirty="0" err="1">
                <a:latin typeface="Times New Roman"/>
                <a:ea typeface="+mn-lt"/>
                <a:cs typeface="+mn-lt"/>
              </a:rPr>
              <a:t>edn</a:t>
            </a:r>
            <a:r>
              <a:rPr lang="en-US" sz="1050" dirty="0">
                <a:latin typeface="Times New Roman"/>
                <a:ea typeface="+mn-lt"/>
                <a:cs typeface="+mn-lt"/>
              </a:rPr>
              <a:t>. London: Red globe press.</a:t>
            </a:r>
          </a:p>
          <a:p>
            <a:pPr marL="0" indent="0">
              <a:buNone/>
            </a:pPr>
            <a:r>
              <a:rPr lang="en-US" sz="1050" dirty="0">
                <a:latin typeface="Times New Roman"/>
                <a:ea typeface="+mn-lt"/>
                <a:cs typeface="+mn-lt"/>
              </a:rPr>
              <a:t>Academic skills </a:t>
            </a:r>
            <a:r>
              <a:rPr lang="en-US" sz="1050" dirty="0" err="1">
                <a:latin typeface="Times New Roman"/>
                <a:ea typeface="+mn-lt"/>
                <a:cs typeface="+mn-lt"/>
              </a:rPr>
              <a:t>centre</a:t>
            </a:r>
            <a:r>
              <a:rPr lang="en-US" sz="1050" dirty="0">
                <a:latin typeface="Times New Roman"/>
                <a:ea typeface="+mn-lt"/>
                <a:cs typeface="+mn-lt"/>
              </a:rPr>
              <a:t> (2021) Skills for study success [video] </a:t>
            </a:r>
            <a:r>
              <a:rPr lang="en-US" sz="1050" dirty="0" err="1">
                <a:latin typeface="Times New Roman"/>
                <a:ea typeface="+mn-lt"/>
                <a:cs typeface="+mn-lt"/>
              </a:rPr>
              <a:t>Avaliable</a:t>
            </a:r>
            <a:r>
              <a:rPr lang="en-US" sz="1050" dirty="0">
                <a:latin typeface="Times New Roman"/>
                <a:ea typeface="+mn-lt"/>
                <a:cs typeface="+mn-lt"/>
              </a:rPr>
              <a:t> at: </a:t>
            </a:r>
            <a:r>
              <a:rPr lang="en-US" sz="1050" i="1" dirty="0">
                <a:ea typeface="+mn-lt"/>
                <a:cs typeface="+mn-lt"/>
                <a:hlinkClick r:id="rId8"/>
              </a:rPr>
              <a:t>https://www.youtube.com/watch?v=mBAV-aXDuKw</a:t>
            </a:r>
            <a:r>
              <a:rPr lang="en-US" sz="1050" dirty="0">
                <a:ea typeface="+mn-lt"/>
                <a:cs typeface="+mn-lt"/>
              </a:rPr>
              <a:t> </a:t>
            </a:r>
            <a:r>
              <a:rPr lang="en-US" sz="1050" dirty="0">
                <a:latin typeface="Times New Roman"/>
                <a:ea typeface="+mn-lt"/>
                <a:cs typeface="+mn-lt"/>
              </a:rPr>
              <a:t>(Accessed on: 23rd September 2022).</a:t>
            </a:r>
          </a:p>
          <a:p>
            <a:pPr marL="0" indent="0">
              <a:buNone/>
            </a:pPr>
            <a:r>
              <a:rPr lang="en-US" sz="1050" dirty="0">
                <a:latin typeface="Times New Roman"/>
                <a:ea typeface="+mn-lt"/>
                <a:cs typeface="+mn-lt"/>
              </a:rPr>
              <a:t>Chartrand, J. (2008) How good are your critical thinking skills. Available at: </a:t>
            </a:r>
            <a:r>
              <a:rPr lang="en-US" sz="1050" i="1" dirty="0">
                <a:ea typeface="+mn-lt"/>
                <a:cs typeface="+mn-lt"/>
                <a:hlinkClick r:id="rId9"/>
              </a:rPr>
              <a:t>https://copyblogger.com/critical-thinking/</a:t>
            </a:r>
            <a:r>
              <a:rPr lang="en-US" sz="1050" dirty="0">
                <a:ea typeface="+mn-lt"/>
                <a:cs typeface="+mn-lt"/>
              </a:rPr>
              <a:t> (</a:t>
            </a:r>
            <a:r>
              <a:rPr lang="en-US" sz="1050" dirty="0">
                <a:latin typeface="Times New Roman"/>
                <a:ea typeface="+mn-lt"/>
                <a:cs typeface="+mn-lt"/>
              </a:rPr>
              <a:t>Accessed on: 23rd September 2022).</a:t>
            </a:r>
          </a:p>
          <a:p>
            <a:pPr marL="0" indent="0">
              <a:buNone/>
            </a:pPr>
            <a:r>
              <a:rPr lang="en-US" sz="1050" dirty="0">
                <a:latin typeface="Times New Roman"/>
                <a:ea typeface="+mn-lt"/>
                <a:cs typeface="+mn-lt"/>
              </a:rPr>
              <a:t>Frain, A. (2018) The ultimate cheetsheet for critical thinking. Available at: </a:t>
            </a:r>
            <a:r>
              <a:rPr lang="en-US" sz="1050" i="1" dirty="0">
                <a:ea typeface="+mn-lt"/>
                <a:cs typeface="+mn-lt"/>
                <a:hlinkClick r:id="rId10"/>
              </a:rPr>
              <a:t>https://blog.education.nationalgeographic.org/2017/01/20/12-things-we-learned-this-week-8/ultimate-critical-thinking-worksheet/</a:t>
            </a:r>
            <a:r>
              <a:rPr lang="en-US" sz="1050" i="1" dirty="0">
                <a:ea typeface="+mn-lt"/>
                <a:cs typeface="+mn-lt"/>
              </a:rPr>
              <a:t> </a:t>
            </a:r>
            <a:r>
              <a:rPr lang="en-US" sz="1050" dirty="0">
                <a:ea typeface="+mn-lt"/>
                <a:cs typeface="+mn-lt"/>
              </a:rPr>
              <a:t> </a:t>
            </a:r>
            <a:r>
              <a:rPr lang="en-US" sz="1050" dirty="0">
                <a:latin typeface="Times New Roman"/>
                <a:ea typeface="+mn-lt"/>
                <a:cs typeface="+mn-lt"/>
              </a:rPr>
              <a:t>(Accessed on: 23rd September 2022).</a:t>
            </a:r>
          </a:p>
          <a:p>
            <a:pPr marL="0" indent="0">
              <a:buNone/>
            </a:pPr>
            <a:endParaRPr lang="en-US" sz="1050" dirty="0">
              <a:latin typeface="Times New Roman"/>
              <a:ea typeface="+mn-lt"/>
              <a:cs typeface="+mn-lt"/>
            </a:endParaRPr>
          </a:p>
          <a:p>
            <a:pPr marL="0" indent="0">
              <a:buNone/>
            </a:pPr>
            <a:endParaRPr lang="en-US" sz="1050" dirty="0">
              <a:latin typeface="Times New Roman"/>
              <a:ea typeface="+mn-lt"/>
              <a:cs typeface="+mn-lt"/>
            </a:endParaRPr>
          </a:p>
        </p:txBody>
      </p:sp>
    </p:spTree>
    <p:extLst>
      <p:ext uri="{BB962C8B-B14F-4D97-AF65-F5344CB8AC3E}">
        <p14:creationId xmlns:p14="http://schemas.microsoft.com/office/powerpoint/2010/main" val="341392387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Slides>
  <Notes>0</Notes>
  <HiddenSlides>0</HiddenSlide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Office Theme</vt:lpstr>
      <vt:lpstr>Stacey Jones (2213369) Academic study skills for students (ECGE4005P/C)</vt:lpstr>
      <vt:lpstr> Stacey Jones (2213369) Academic study skills for students (ECGE4005P/C)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1194</cp:revision>
  <dcterms:created xsi:type="dcterms:W3CDTF">2022-09-06T09:32:46Z</dcterms:created>
  <dcterms:modified xsi:type="dcterms:W3CDTF">2022-09-30T18:37:06Z</dcterms:modified>
</cp:coreProperties>
</file>