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47"/>
  </p:notesMasterIdLst>
  <p:sldIdLst>
    <p:sldId id="326" r:id="rId5"/>
    <p:sldId id="277" r:id="rId6"/>
    <p:sldId id="286" r:id="rId7"/>
    <p:sldId id="287" r:id="rId8"/>
    <p:sldId id="288" r:id="rId9"/>
    <p:sldId id="289" r:id="rId10"/>
    <p:sldId id="290" r:id="rId11"/>
    <p:sldId id="284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85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309" r:id="rId32"/>
    <p:sldId id="310" r:id="rId33"/>
    <p:sldId id="311" r:id="rId34"/>
    <p:sldId id="312" r:id="rId35"/>
    <p:sldId id="313" r:id="rId36"/>
    <p:sldId id="314" r:id="rId37"/>
    <p:sldId id="315" r:id="rId38"/>
    <p:sldId id="316" r:id="rId39"/>
    <p:sldId id="317" r:id="rId40"/>
    <p:sldId id="318" r:id="rId41"/>
    <p:sldId id="320" r:id="rId42"/>
    <p:sldId id="321" r:id="rId43"/>
    <p:sldId id="325" r:id="rId44"/>
    <p:sldId id="327" r:id="rId45"/>
    <p:sldId id="323" r:id="rId4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E70795-466C-418B-9540-64A647E9DF77}" v="3" dt="2022-10-11T07:25:11.470"/>
    <p1510:client id="{8297A02B-CC77-4C1F-8532-9E16058C4946}" v="19" dt="2023-10-04T13:56:47.057"/>
    <p1510:client id="{F998C41F-BF69-48AD-93A6-8CE2E234BF62}" v="69" dt="2020-10-28T15:55:51.1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Carlson (1901651)" userId="S::1901651@student.uwtsd.ac.uk::7715ee2e-499e-404e-9da2-3bb31f4e883d" providerId="AD" clId="Web-{8297A02B-CC77-4C1F-8532-9E16058C4946}"/>
    <pc:docChg chg="modSld sldOrd">
      <pc:chgData name="Rhys Carlson (1901651)" userId="S::1901651@student.uwtsd.ac.uk::7715ee2e-499e-404e-9da2-3bb31f4e883d" providerId="AD" clId="Web-{8297A02B-CC77-4C1F-8532-9E16058C4946}" dt="2023-10-04T13:56:44.620" v="10" actId="20577"/>
      <pc:docMkLst>
        <pc:docMk/>
      </pc:docMkLst>
      <pc:sldChg chg="modSp">
        <pc:chgData name="Rhys Carlson (1901651)" userId="S::1901651@student.uwtsd.ac.uk::7715ee2e-499e-404e-9da2-3bb31f4e883d" providerId="AD" clId="Web-{8297A02B-CC77-4C1F-8532-9E16058C4946}" dt="2023-10-04T13:46:26.479" v="2" actId="20577"/>
        <pc:sldMkLst>
          <pc:docMk/>
          <pc:sldMk cId="3099111921" sldId="277"/>
        </pc:sldMkLst>
        <pc:spChg chg="mod">
          <ac:chgData name="Rhys Carlson (1901651)" userId="S::1901651@student.uwtsd.ac.uk::7715ee2e-499e-404e-9da2-3bb31f4e883d" providerId="AD" clId="Web-{8297A02B-CC77-4C1F-8532-9E16058C4946}" dt="2023-10-04T13:46:26.479" v="2" actId="20577"/>
          <ac:spMkLst>
            <pc:docMk/>
            <pc:sldMk cId="3099111921" sldId="277"/>
            <ac:spMk id="7" creationId="{99DFB4E3-ACDD-44E3-9159-D17366756361}"/>
          </ac:spMkLst>
        </pc:spChg>
      </pc:sldChg>
      <pc:sldChg chg="modSp">
        <pc:chgData name="Rhys Carlson (1901651)" userId="S::1901651@student.uwtsd.ac.uk::7715ee2e-499e-404e-9da2-3bb31f4e883d" providerId="AD" clId="Web-{8297A02B-CC77-4C1F-8532-9E16058C4946}" dt="2023-10-04T13:52:03.253" v="8" actId="1076"/>
        <pc:sldMkLst>
          <pc:docMk/>
          <pc:sldMk cId="3711812602" sldId="288"/>
        </pc:sldMkLst>
        <pc:spChg chg="mod">
          <ac:chgData name="Rhys Carlson (1901651)" userId="S::1901651@student.uwtsd.ac.uk::7715ee2e-499e-404e-9da2-3bb31f4e883d" providerId="AD" clId="Web-{8297A02B-CC77-4C1F-8532-9E16058C4946}" dt="2023-10-04T13:52:03.253" v="8" actId="1076"/>
          <ac:spMkLst>
            <pc:docMk/>
            <pc:sldMk cId="3711812602" sldId="288"/>
            <ac:spMk id="2" creationId="{337E6EFB-88C8-4958-9472-357C5FD3B750}"/>
          </ac:spMkLst>
        </pc:spChg>
      </pc:sldChg>
      <pc:sldChg chg="modSp">
        <pc:chgData name="Rhys Carlson (1901651)" userId="S::1901651@student.uwtsd.ac.uk::7715ee2e-499e-404e-9da2-3bb31f4e883d" providerId="AD" clId="Web-{8297A02B-CC77-4C1F-8532-9E16058C4946}" dt="2023-10-04T13:56:44.620" v="10" actId="20577"/>
        <pc:sldMkLst>
          <pc:docMk/>
          <pc:sldMk cId="1726083169" sldId="290"/>
        </pc:sldMkLst>
        <pc:spChg chg="mod">
          <ac:chgData name="Rhys Carlson (1901651)" userId="S::1901651@student.uwtsd.ac.uk::7715ee2e-499e-404e-9da2-3bb31f4e883d" providerId="AD" clId="Web-{8297A02B-CC77-4C1F-8532-9E16058C4946}" dt="2023-10-04T13:56:44.620" v="10" actId="20577"/>
          <ac:spMkLst>
            <pc:docMk/>
            <pc:sldMk cId="1726083169" sldId="290"/>
            <ac:spMk id="4" creationId="{C00F63B1-38FE-4148-8049-7BFA6DACD7BB}"/>
          </ac:spMkLst>
        </pc:spChg>
      </pc:sldChg>
      <pc:sldChg chg="ord">
        <pc:chgData name="Rhys Carlson (1901651)" userId="S::1901651@student.uwtsd.ac.uk::7715ee2e-499e-404e-9da2-3bb31f4e883d" providerId="AD" clId="Web-{8297A02B-CC77-4C1F-8532-9E16058C4946}" dt="2023-10-04T13:47:46.372" v="4"/>
        <pc:sldMkLst>
          <pc:docMk/>
          <pc:sldMk cId="3759148461" sldId="326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1A372C-38F5-45A2-86DD-6D5230BF09F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2E726CE-0314-4602-BCF8-6182D2525F53}">
      <dgm:prSet phldrT="[Text]"/>
      <dgm:spPr>
        <a:solidFill>
          <a:srgbClr val="FF0000"/>
        </a:solidFill>
      </dgm:spPr>
      <dgm:t>
        <a:bodyPr/>
        <a:lstStyle/>
        <a:p>
          <a:r>
            <a:rPr lang="en-GB"/>
            <a:t>All will be successful if</a:t>
          </a:r>
        </a:p>
      </dgm:t>
    </dgm:pt>
    <dgm:pt modelId="{AC8E8FAD-049D-4C13-B2B2-B60991E1940B}" type="parTrans" cxnId="{33BB6749-477C-4003-9D67-A6155B08B35D}">
      <dgm:prSet/>
      <dgm:spPr/>
      <dgm:t>
        <a:bodyPr/>
        <a:lstStyle/>
        <a:p>
          <a:endParaRPr lang="en-GB"/>
        </a:p>
      </dgm:t>
    </dgm:pt>
    <dgm:pt modelId="{084D4B70-58D9-461E-98D6-BCEF4A5F0322}" type="sibTrans" cxnId="{33BB6749-477C-4003-9D67-A6155B08B35D}">
      <dgm:prSet/>
      <dgm:spPr/>
      <dgm:t>
        <a:bodyPr/>
        <a:lstStyle/>
        <a:p>
          <a:endParaRPr lang="en-GB"/>
        </a:p>
      </dgm:t>
    </dgm:pt>
    <dgm:pt modelId="{E2DF88A8-8871-4921-B0AA-6FE71C9240AE}">
      <dgm:prSet phldrT="[Text]"/>
      <dgm:spPr/>
      <dgm:t>
        <a:bodyPr/>
        <a:lstStyle/>
        <a:p>
          <a:r>
            <a:rPr lang="en-GB"/>
            <a:t>We are able to simplify using basic laws.</a:t>
          </a:r>
        </a:p>
      </dgm:t>
    </dgm:pt>
    <dgm:pt modelId="{2114B2CF-42B2-414B-975C-10A93BBEAF0C}" type="parTrans" cxnId="{313F3042-E523-4136-AC13-DB7B18FB664B}">
      <dgm:prSet/>
      <dgm:spPr/>
      <dgm:t>
        <a:bodyPr/>
        <a:lstStyle/>
        <a:p>
          <a:endParaRPr lang="en-GB"/>
        </a:p>
      </dgm:t>
    </dgm:pt>
    <dgm:pt modelId="{02FFE1EE-B685-4520-BFE6-F980705468AB}" type="sibTrans" cxnId="{313F3042-E523-4136-AC13-DB7B18FB664B}">
      <dgm:prSet/>
      <dgm:spPr/>
      <dgm:t>
        <a:bodyPr/>
        <a:lstStyle/>
        <a:p>
          <a:endParaRPr lang="en-GB"/>
        </a:p>
      </dgm:t>
    </dgm:pt>
    <dgm:pt modelId="{FDA0B0E4-7DE9-430A-857A-A21C45E749A5}">
      <dgm:prSet phldrT="[Text]"/>
      <dgm:spPr>
        <a:solidFill>
          <a:srgbClr val="FFC000"/>
        </a:solidFill>
      </dgm:spPr>
      <dgm:t>
        <a:bodyPr/>
        <a:lstStyle/>
        <a:p>
          <a:r>
            <a:rPr lang="en-GB"/>
            <a:t>Most will be successful if</a:t>
          </a:r>
        </a:p>
      </dgm:t>
    </dgm:pt>
    <dgm:pt modelId="{CC93CF25-0EFD-4C83-966C-606A06E1C9A2}" type="parTrans" cxnId="{CB6FD7C6-8FCA-4B7B-B588-1D137A88261B}">
      <dgm:prSet/>
      <dgm:spPr/>
      <dgm:t>
        <a:bodyPr/>
        <a:lstStyle/>
        <a:p>
          <a:endParaRPr lang="en-GB"/>
        </a:p>
      </dgm:t>
    </dgm:pt>
    <dgm:pt modelId="{5FF3A485-6F95-4CF5-9F77-BEC902CF6EF6}" type="sibTrans" cxnId="{CB6FD7C6-8FCA-4B7B-B588-1D137A88261B}">
      <dgm:prSet/>
      <dgm:spPr/>
      <dgm:t>
        <a:bodyPr/>
        <a:lstStyle/>
        <a:p>
          <a:endParaRPr lang="en-GB"/>
        </a:p>
      </dgm:t>
    </dgm:pt>
    <dgm:pt modelId="{A8D8A789-63C0-49D3-90D1-64F6591CFE6A}">
      <dgm:prSet phldrT="[Text]"/>
      <dgm:spPr/>
      <dgm:t>
        <a:bodyPr/>
        <a:lstStyle/>
        <a:p>
          <a:r>
            <a:rPr lang="en-GB"/>
            <a:t>We are able to apply the basic laws of indices to algebraic expressions.</a:t>
          </a:r>
        </a:p>
      </dgm:t>
    </dgm:pt>
    <dgm:pt modelId="{AC65F6BD-F59E-445A-932F-6A09D504DC66}" type="parTrans" cxnId="{7546E02C-9C00-4C59-BB8F-45423DD3FD3C}">
      <dgm:prSet/>
      <dgm:spPr/>
      <dgm:t>
        <a:bodyPr/>
        <a:lstStyle/>
        <a:p>
          <a:endParaRPr lang="en-GB"/>
        </a:p>
      </dgm:t>
    </dgm:pt>
    <dgm:pt modelId="{BF307BC7-37FD-4CB3-8645-8DB8BF5102E1}" type="sibTrans" cxnId="{7546E02C-9C00-4C59-BB8F-45423DD3FD3C}">
      <dgm:prSet/>
      <dgm:spPr/>
      <dgm:t>
        <a:bodyPr/>
        <a:lstStyle/>
        <a:p>
          <a:endParaRPr lang="en-GB"/>
        </a:p>
      </dgm:t>
    </dgm:pt>
    <dgm:pt modelId="{FF30CA5A-3E7A-418B-B147-0B808C976F32}">
      <dgm:prSet phldrT="[Text]"/>
      <dgm:spPr>
        <a:solidFill>
          <a:srgbClr val="00B050"/>
        </a:solidFill>
      </dgm:spPr>
      <dgm:t>
        <a:bodyPr/>
        <a:lstStyle/>
        <a:p>
          <a:r>
            <a:rPr lang="en-GB"/>
            <a:t>Some will be successful if</a:t>
          </a:r>
        </a:p>
      </dgm:t>
    </dgm:pt>
    <dgm:pt modelId="{6207AA50-B628-4FE2-AAC5-687056066687}" type="parTrans" cxnId="{FD598B93-AB81-4157-A926-E37D5025E96A}">
      <dgm:prSet/>
      <dgm:spPr/>
      <dgm:t>
        <a:bodyPr/>
        <a:lstStyle/>
        <a:p>
          <a:endParaRPr lang="en-GB"/>
        </a:p>
      </dgm:t>
    </dgm:pt>
    <dgm:pt modelId="{3AE1CF9B-968D-4EA1-B098-5DEA067813A9}" type="sibTrans" cxnId="{FD598B93-AB81-4157-A926-E37D5025E96A}">
      <dgm:prSet/>
      <dgm:spPr/>
      <dgm:t>
        <a:bodyPr/>
        <a:lstStyle/>
        <a:p>
          <a:endParaRPr lang="en-GB"/>
        </a:p>
      </dgm:t>
    </dgm:pt>
    <dgm:pt modelId="{D63258BD-6EC9-4CE1-9342-333BDD8CB81D}">
      <dgm:prSet phldrT="[Text]"/>
      <dgm:spPr/>
      <dgm:t>
        <a:bodyPr/>
        <a:lstStyle/>
        <a:p>
          <a:r>
            <a:rPr lang="en-GB"/>
            <a:t>We are able to combine the basic laws of indices.</a:t>
          </a:r>
        </a:p>
      </dgm:t>
    </dgm:pt>
    <dgm:pt modelId="{3A4414F2-78F4-4A8D-873A-AF54BD2435EA}" type="parTrans" cxnId="{F435C7DD-6999-4E7B-B345-D8389F130953}">
      <dgm:prSet/>
      <dgm:spPr/>
      <dgm:t>
        <a:bodyPr/>
        <a:lstStyle/>
        <a:p>
          <a:endParaRPr lang="en-GB"/>
        </a:p>
      </dgm:t>
    </dgm:pt>
    <dgm:pt modelId="{165AF6FA-417E-4B0C-A6D6-FB48B80FE32D}" type="sibTrans" cxnId="{F435C7DD-6999-4E7B-B345-D8389F130953}">
      <dgm:prSet/>
      <dgm:spPr/>
      <dgm:t>
        <a:bodyPr/>
        <a:lstStyle/>
        <a:p>
          <a:endParaRPr lang="en-GB"/>
        </a:p>
      </dgm:t>
    </dgm:pt>
    <dgm:pt modelId="{A1166153-D507-418E-92EF-65DE72D80557}" type="pres">
      <dgm:prSet presAssocID="{FD1A372C-38F5-45A2-86DD-6D5230BF09F4}" presName="Name0" presStyleCnt="0">
        <dgm:presLayoutVars>
          <dgm:dir/>
          <dgm:animLvl val="lvl"/>
          <dgm:resizeHandles val="exact"/>
        </dgm:presLayoutVars>
      </dgm:prSet>
      <dgm:spPr/>
    </dgm:pt>
    <dgm:pt modelId="{DE0ABC83-52AD-47C0-92E0-E6C3535F718E}" type="pres">
      <dgm:prSet presAssocID="{42E726CE-0314-4602-BCF8-6182D2525F53}" presName="linNode" presStyleCnt="0"/>
      <dgm:spPr/>
    </dgm:pt>
    <dgm:pt modelId="{4AFBE705-51C8-4C29-AC97-E1B6C5F731C0}" type="pres">
      <dgm:prSet presAssocID="{42E726CE-0314-4602-BCF8-6182D2525F5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BFB8B48-3F8A-447C-B8E3-FFBB23AF5D78}" type="pres">
      <dgm:prSet presAssocID="{42E726CE-0314-4602-BCF8-6182D2525F53}" presName="descendantText" presStyleLbl="alignAccFollowNode1" presStyleIdx="0" presStyleCnt="3">
        <dgm:presLayoutVars>
          <dgm:bulletEnabled val="1"/>
        </dgm:presLayoutVars>
      </dgm:prSet>
      <dgm:spPr/>
    </dgm:pt>
    <dgm:pt modelId="{6D09EB14-FFB7-4CB9-A1F6-E6C1D73796C9}" type="pres">
      <dgm:prSet presAssocID="{084D4B70-58D9-461E-98D6-BCEF4A5F0322}" presName="sp" presStyleCnt="0"/>
      <dgm:spPr/>
    </dgm:pt>
    <dgm:pt modelId="{101CA004-FEAB-4304-9B6B-8FF5928B2BCF}" type="pres">
      <dgm:prSet presAssocID="{FDA0B0E4-7DE9-430A-857A-A21C45E749A5}" presName="linNode" presStyleCnt="0"/>
      <dgm:spPr/>
    </dgm:pt>
    <dgm:pt modelId="{6DA4A089-73AB-487B-8963-543FCCC1FFB2}" type="pres">
      <dgm:prSet presAssocID="{FDA0B0E4-7DE9-430A-857A-A21C45E749A5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AB4B75F-3FD2-42BC-9F3C-22D1BF44D3EA}" type="pres">
      <dgm:prSet presAssocID="{FDA0B0E4-7DE9-430A-857A-A21C45E749A5}" presName="descendantText" presStyleLbl="alignAccFollowNode1" presStyleIdx="1" presStyleCnt="3">
        <dgm:presLayoutVars>
          <dgm:bulletEnabled val="1"/>
        </dgm:presLayoutVars>
      </dgm:prSet>
      <dgm:spPr/>
    </dgm:pt>
    <dgm:pt modelId="{C4CCB720-AE56-4714-8F3F-991A13117DCD}" type="pres">
      <dgm:prSet presAssocID="{5FF3A485-6F95-4CF5-9F77-BEC902CF6EF6}" presName="sp" presStyleCnt="0"/>
      <dgm:spPr/>
    </dgm:pt>
    <dgm:pt modelId="{B6A93407-8B8C-4A1B-AA75-1B964C78CB92}" type="pres">
      <dgm:prSet presAssocID="{FF30CA5A-3E7A-418B-B147-0B808C976F32}" presName="linNode" presStyleCnt="0"/>
      <dgm:spPr/>
    </dgm:pt>
    <dgm:pt modelId="{2070C3FF-EB3F-4803-94D6-92496CE51984}" type="pres">
      <dgm:prSet presAssocID="{FF30CA5A-3E7A-418B-B147-0B808C976F32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EB9B7D3-64A3-4764-8CC9-D5BF66C8B3A8}" type="pres">
      <dgm:prSet presAssocID="{FF30CA5A-3E7A-418B-B147-0B808C976F3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5717008-8022-4321-8ADA-FE467BD7C9EC}" type="presOf" srcId="{FDA0B0E4-7DE9-430A-857A-A21C45E749A5}" destId="{6DA4A089-73AB-487B-8963-543FCCC1FFB2}" srcOrd="0" destOrd="0" presId="urn:microsoft.com/office/officeart/2005/8/layout/vList5"/>
    <dgm:cxn modelId="{4DFD2E1A-B110-4D42-A26C-B0554119DE08}" type="presOf" srcId="{FF30CA5A-3E7A-418B-B147-0B808C976F32}" destId="{2070C3FF-EB3F-4803-94D6-92496CE51984}" srcOrd="0" destOrd="0" presId="urn:microsoft.com/office/officeart/2005/8/layout/vList5"/>
    <dgm:cxn modelId="{C20EB91C-C9DD-43E2-88A1-FA08E550B060}" type="presOf" srcId="{42E726CE-0314-4602-BCF8-6182D2525F53}" destId="{4AFBE705-51C8-4C29-AC97-E1B6C5F731C0}" srcOrd="0" destOrd="0" presId="urn:microsoft.com/office/officeart/2005/8/layout/vList5"/>
    <dgm:cxn modelId="{7546E02C-9C00-4C59-BB8F-45423DD3FD3C}" srcId="{FDA0B0E4-7DE9-430A-857A-A21C45E749A5}" destId="{A8D8A789-63C0-49D3-90D1-64F6591CFE6A}" srcOrd="0" destOrd="0" parTransId="{AC65F6BD-F59E-445A-932F-6A09D504DC66}" sibTransId="{BF307BC7-37FD-4CB3-8645-8DB8BF5102E1}"/>
    <dgm:cxn modelId="{313F3042-E523-4136-AC13-DB7B18FB664B}" srcId="{42E726CE-0314-4602-BCF8-6182D2525F53}" destId="{E2DF88A8-8871-4921-B0AA-6FE71C9240AE}" srcOrd="0" destOrd="0" parTransId="{2114B2CF-42B2-414B-975C-10A93BBEAF0C}" sibTransId="{02FFE1EE-B685-4520-BFE6-F980705468AB}"/>
    <dgm:cxn modelId="{33BB6749-477C-4003-9D67-A6155B08B35D}" srcId="{FD1A372C-38F5-45A2-86DD-6D5230BF09F4}" destId="{42E726CE-0314-4602-BCF8-6182D2525F53}" srcOrd="0" destOrd="0" parTransId="{AC8E8FAD-049D-4C13-B2B2-B60991E1940B}" sibTransId="{084D4B70-58D9-461E-98D6-BCEF4A5F0322}"/>
    <dgm:cxn modelId="{14CDDF77-D0F2-4121-A611-E14126D8C188}" type="presOf" srcId="{FD1A372C-38F5-45A2-86DD-6D5230BF09F4}" destId="{A1166153-D507-418E-92EF-65DE72D80557}" srcOrd="0" destOrd="0" presId="urn:microsoft.com/office/officeart/2005/8/layout/vList5"/>
    <dgm:cxn modelId="{EF61DF7B-5DC0-43D6-AC53-78AD8B32CA7C}" type="presOf" srcId="{D63258BD-6EC9-4CE1-9342-333BDD8CB81D}" destId="{8EB9B7D3-64A3-4764-8CC9-D5BF66C8B3A8}" srcOrd="0" destOrd="0" presId="urn:microsoft.com/office/officeart/2005/8/layout/vList5"/>
    <dgm:cxn modelId="{294CB18E-5F6E-45AB-B078-18F194BF1CFC}" type="presOf" srcId="{E2DF88A8-8871-4921-B0AA-6FE71C9240AE}" destId="{4BFB8B48-3F8A-447C-B8E3-FFBB23AF5D78}" srcOrd="0" destOrd="0" presId="urn:microsoft.com/office/officeart/2005/8/layout/vList5"/>
    <dgm:cxn modelId="{FD598B93-AB81-4157-A926-E37D5025E96A}" srcId="{FD1A372C-38F5-45A2-86DD-6D5230BF09F4}" destId="{FF30CA5A-3E7A-418B-B147-0B808C976F32}" srcOrd="2" destOrd="0" parTransId="{6207AA50-B628-4FE2-AAC5-687056066687}" sibTransId="{3AE1CF9B-968D-4EA1-B098-5DEA067813A9}"/>
    <dgm:cxn modelId="{CB6FD7C6-8FCA-4B7B-B588-1D137A88261B}" srcId="{FD1A372C-38F5-45A2-86DD-6D5230BF09F4}" destId="{FDA0B0E4-7DE9-430A-857A-A21C45E749A5}" srcOrd="1" destOrd="0" parTransId="{CC93CF25-0EFD-4C83-966C-606A06E1C9A2}" sibTransId="{5FF3A485-6F95-4CF5-9F77-BEC902CF6EF6}"/>
    <dgm:cxn modelId="{CABEC4DB-8228-4F9D-81A7-3B2AF84F8B29}" type="presOf" srcId="{A8D8A789-63C0-49D3-90D1-64F6591CFE6A}" destId="{FAB4B75F-3FD2-42BC-9F3C-22D1BF44D3EA}" srcOrd="0" destOrd="0" presId="urn:microsoft.com/office/officeart/2005/8/layout/vList5"/>
    <dgm:cxn modelId="{F435C7DD-6999-4E7B-B345-D8389F130953}" srcId="{FF30CA5A-3E7A-418B-B147-0B808C976F32}" destId="{D63258BD-6EC9-4CE1-9342-333BDD8CB81D}" srcOrd="0" destOrd="0" parTransId="{3A4414F2-78F4-4A8D-873A-AF54BD2435EA}" sibTransId="{165AF6FA-417E-4B0C-A6D6-FB48B80FE32D}"/>
    <dgm:cxn modelId="{5370B5DB-46B9-45D5-BB87-9E991A9C81E2}" type="presParOf" srcId="{A1166153-D507-418E-92EF-65DE72D80557}" destId="{DE0ABC83-52AD-47C0-92E0-E6C3535F718E}" srcOrd="0" destOrd="0" presId="urn:microsoft.com/office/officeart/2005/8/layout/vList5"/>
    <dgm:cxn modelId="{326898FC-D5D3-4C7F-90FA-983F07FC6C3A}" type="presParOf" srcId="{DE0ABC83-52AD-47C0-92E0-E6C3535F718E}" destId="{4AFBE705-51C8-4C29-AC97-E1B6C5F731C0}" srcOrd="0" destOrd="0" presId="urn:microsoft.com/office/officeart/2005/8/layout/vList5"/>
    <dgm:cxn modelId="{DC1F32DA-42D6-4AED-B32D-FC206ED4018B}" type="presParOf" srcId="{DE0ABC83-52AD-47C0-92E0-E6C3535F718E}" destId="{4BFB8B48-3F8A-447C-B8E3-FFBB23AF5D78}" srcOrd="1" destOrd="0" presId="urn:microsoft.com/office/officeart/2005/8/layout/vList5"/>
    <dgm:cxn modelId="{7AD4DC25-8A7A-45CC-9551-9B902D773D7A}" type="presParOf" srcId="{A1166153-D507-418E-92EF-65DE72D80557}" destId="{6D09EB14-FFB7-4CB9-A1F6-E6C1D73796C9}" srcOrd="1" destOrd="0" presId="urn:microsoft.com/office/officeart/2005/8/layout/vList5"/>
    <dgm:cxn modelId="{A2232C91-8BB8-4982-8E53-5A00CC76A2BB}" type="presParOf" srcId="{A1166153-D507-418E-92EF-65DE72D80557}" destId="{101CA004-FEAB-4304-9B6B-8FF5928B2BCF}" srcOrd="2" destOrd="0" presId="urn:microsoft.com/office/officeart/2005/8/layout/vList5"/>
    <dgm:cxn modelId="{0B821A90-6013-428F-9FC9-D029A6E59D0D}" type="presParOf" srcId="{101CA004-FEAB-4304-9B6B-8FF5928B2BCF}" destId="{6DA4A089-73AB-487B-8963-543FCCC1FFB2}" srcOrd="0" destOrd="0" presId="urn:microsoft.com/office/officeart/2005/8/layout/vList5"/>
    <dgm:cxn modelId="{3766164C-F52B-4A80-A7D1-6E5EB501D2EB}" type="presParOf" srcId="{101CA004-FEAB-4304-9B6B-8FF5928B2BCF}" destId="{FAB4B75F-3FD2-42BC-9F3C-22D1BF44D3EA}" srcOrd="1" destOrd="0" presId="urn:microsoft.com/office/officeart/2005/8/layout/vList5"/>
    <dgm:cxn modelId="{A3EBA9D4-991F-4DD6-BCC2-5CE98612AB64}" type="presParOf" srcId="{A1166153-D507-418E-92EF-65DE72D80557}" destId="{C4CCB720-AE56-4714-8F3F-991A13117DCD}" srcOrd="3" destOrd="0" presId="urn:microsoft.com/office/officeart/2005/8/layout/vList5"/>
    <dgm:cxn modelId="{A775EDD6-2370-4D5B-BB3B-C42CDE305AF9}" type="presParOf" srcId="{A1166153-D507-418E-92EF-65DE72D80557}" destId="{B6A93407-8B8C-4A1B-AA75-1B964C78CB92}" srcOrd="4" destOrd="0" presId="urn:microsoft.com/office/officeart/2005/8/layout/vList5"/>
    <dgm:cxn modelId="{510D5EFF-B872-4363-ABEB-5AB2927711AA}" type="presParOf" srcId="{B6A93407-8B8C-4A1B-AA75-1B964C78CB92}" destId="{2070C3FF-EB3F-4803-94D6-92496CE51984}" srcOrd="0" destOrd="0" presId="urn:microsoft.com/office/officeart/2005/8/layout/vList5"/>
    <dgm:cxn modelId="{91F12874-0275-4972-99C2-3074BDA04D92}" type="presParOf" srcId="{B6A93407-8B8C-4A1B-AA75-1B964C78CB92}" destId="{8EB9B7D3-64A3-4764-8CC9-D5BF66C8B3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DC6C71-BBA7-4458-B316-59E0C13F631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1BD489-230C-4383-8E28-9707527BF04E}">
      <dgm:prSet/>
      <dgm:spPr/>
      <dgm:t>
        <a:bodyPr/>
        <a:lstStyle/>
        <a:p>
          <a:r>
            <a:rPr lang="en-GB"/>
            <a:t>Write </a:t>
          </a:r>
          <a:r>
            <a:rPr lang="en-GB" b="1">
              <a:solidFill>
                <a:srgbClr val="FF0000"/>
              </a:solidFill>
            </a:rPr>
            <a:t>red</a:t>
          </a:r>
          <a:r>
            <a:rPr lang="en-GB"/>
            <a:t>, </a:t>
          </a:r>
          <a:r>
            <a:rPr lang="en-GB" b="1">
              <a:solidFill>
                <a:srgbClr val="FFC000"/>
              </a:solidFill>
            </a:rPr>
            <a:t>amber</a:t>
          </a:r>
          <a:r>
            <a:rPr lang="en-GB"/>
            <a:t> or </a:t>
          </a:r>
          <a:r>
            <a:rPr lang="en-GB" b="1">
              <a:solidFill>
                <a:srgbClr val="00B050"/>
              </a:solidFill>
            </a:rPr>
            <a:t>green</a:t>
          </a:r>
          <a:r>
            <a:rPr lang="en-GB"/>
            <a:t> in your book!</a:t>
          </a:r>
          <a:endParaRPr lang="en-US"/>
        </a:p>
      </dgm:t>
    </dgm:pt>
    <dgm:pt modelId="{0894F3F9-D220-4674-8F79-7A27560F89FF}" type="parTrans" cxnId="{3E9D9961-6ED7-4ABE-B985-87F8B24DEE43}">
      <dgm:prSet/>
      <dgm:spPr/>
      <dgm:t>
        <a:bodyPr/>
        <a:lstStyle/>
        <a:p>
          <a:endParaRPr lang="en-US"/>
        </a:p>
      </dgm:t>
    </dgm:pt>
    <dgm:pt modelId="{9A014032-B061-48CC-BE20-6BCBBC2004D5}" type="sibTrans" cxnId="{3E9D9961-6ED7-4ABE-B985-87F8B24DEE43}">
      <dgm:prSet/>
      <dgm:spPr/>
      <dgm:t>
        <a:bodyPr/>
        <a:lstStyle/>
        <a:p>
          <a:endParaRPr lang="en-US"/>
        </a:p>
      </dgm:t>
    </dgm:pt>
    <dgm:pt modelId="{2B7B8812-6ADB-4726-B33C-855937A40A3D}">
      <dgm:prSet/>
      <dgm:spPr/>
      <dgm:t>
        <a:bodyPr/>
        <a:lstStyle/>
        <a:p>
          <a:r>
            <a:rPr lang="en-GB"/>
            <a:t>Complete the corresponding activity</a:t>
          </a:r>
          <a:endParaRPr lang="en-US"/>
        </a:p>
      </dgm:t>
    </dgm:pt>
    <dgm:pt modelId="{7ED5B931-61A1-42E9-B7F6-15172060AB62}" type="parTrans" cxnId="{6F56C8AF-A65B-487A-9C97-141FA76CE640}">
      <dgm:prSet/>
      <dgm:spPr/>
      <dgm:t>
        <a:bodyPr/>
        <a:lstStyle/>
        <a:p>
          <a:endParaRPr lang="en-US"/>
        </a:p>
      </dgm:t>
    </dgm:pt>
    <dgm:pt modelId="{242550BF-2060-4904-8101-C81B78C43BD0}" type="sibTrans" cxnId="{6F56C8AF-A65B-487A-9C97-141FA76CE640}">
      <dgm:prSet/>
      <dgm:spPr/>
      <dgm:t>
        <a:bodyPr/>
        <a:lstStyle/>
        <a:p>
          <a:endParaRPr lang="en-US"/>
        </a:p>
      </dgm:t>
    </dgm:pt>
    <dgm:pt modelId="{BDED0DF5-C7AB-410E-A4E6-46E60D292363}" type="pres">
      <dgm:prSet presAssocID="{BDDC6C71-BBA7-4458-B316-59E0C13F631E}" presName="root" presStyleCnt="0">
        <dgm:presLayoutVars>
          <dgm:dir/>
          <dgm:resizeHandles val="exact"/>
        </dgm:presLayoutVars>
      </dgm:prSet>
      <dgm:spPr/>
    </dgm:pt>
    <dgm:pt modelId="{133204EA-4DDC-4581-A2A3-5B20C476E11E}" type="pres">
      <dgm:prSet presAssocID="{791BD489-230C-4383-8E28-9707527BF04E}" presName="compNode" presStyleCnt="0"/>
      <dgm:spPr/>
    </dgm:pt>
    <dgm:pt modelId="{68AAB909-B192-4A73-96C8-6ABF91471F67}" type="pres">
      <dgm:prSet presAssocID="{791BD489-230C-4383-8E28-9707527BF0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87E5EC0-2BCF-47B5-8F17-F46ED15C535F}" type="pres">
      <dgm:prSet presAssocID="{791BD489-230C-4383-8E28-9707527BF04E}" presName="spaceRect" presStyleCnt="0"/>
      <dgm:spPr/>
    </dgm:pt>
    <dgm:pt modelId="{A0CD5D8B-7B1B-446E-ACAC-30318A948C88}" type="pres">
      <dgm:prSet presAssocID="{791BD489-230C-4383-8E28-9707527BF04E}" presName="textRect" presStyleLbl="revTx" presStyleIdx="0" presStyleCnt="2">
        <dgm:presLayoutVars>
          <dgm:chMax val="1"/>
          <dgm:chPref val="1"/>
        </dgm:presLayoutVars>
      </dgm:prSet>
      <dgm:spPr/>
    </dgm:pt>
    <dgm:pt modelId="{B3C3F036-47C6-43BA-8D63-8191034B6458}" type="pres">
      <dgm:prSet presAssocID="{9A014032-B061-48CC-BE20-6BCBBC2004D5}" presName="sibTrans" presStyleCnt="0"/>
      <dgm:spPr/>
    </dgm:pt>
    <dgm:pt modelId="{58195823-7334-41D4-AB67-ABA9AF4A4627}" type="pres">
      <dgm:prSet presAssocID="{2B7B8812-6ADB-4726-B33C-855937A40A3D}" presName="compNode" presStyleCnt="0"/>
      <dgm:spPr/>
    </dgm:pt>
    <dgm:pt modelId="{49E3BF7C-E79F-478E-81B5-3C048B469071}" type="pres">
      <dgm:prSet presAssocID="{2B7B8812-6ADB-4726-B33C-855937A40A3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4A1BA4A-0E8C-40E9-A449-CBD98113F9E2}" type="pres">
      <dgm:prSet presAssocID="{2B7B8812-6ADB-4726-B33C-855937A40A3D}" presName="spaceRect" presStyleCnt="0"/>
      <dgm:spPr/>
    </dgm:pt>
    <dgm:pt modelId="{DF05C79E-0000-45A8-B8B8-25F608F6D8B8}" type="pres">
      <dgm:prSet presAssocID="{2B7B8812-6ADB-4726-B33C-855937A40A3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DD95A5C-B995-484C-878B-A79D1F717DD1}" type="presOf" srcId="{791BD489-230C-4383-8E28-9707527BF04E}" destId="{A0CD5D8B-7B1B-446E-ACAC-30318A948C88}" srcOrd="0" destOrd="0" presId="urn:microsoft.com/office/officeart/2018/2/layout/IconLabelList"/>
    <dgm:cxn modelId="{3E9D9961-6ED7-4ABE-B985-87F8B24DEE43}" srcId="{BDDC6C71-BBA7-4458-B316-59E0C13F631E}" destId="{791BD489-230C-4383-8E28-9707527BF04E}" srcOrd="0" destOrd="0" parTransId="{0894F3F9-D220-4674-8F79-7A27560F89FF}" sibTransId="{9A014032-B061-48CC-BE20-6BCBBC2004D5}"/>
    <dgm:cxn modelId="{6F56C8AF-A65B-487A-9C97-141FA76CE640}" srcId="{BDDC6C71-BBA7-4458-B316-59E0C13F631E}" destId="{2B7B8812-6ADB-4726-B33C-855937A40A3D}" srcOrd="1" destOrd="0" parTransId="{7ED5B931-61A1-42E9-B7F6-15172060AB62}" sibTransId="{242550BF-2060-4904-8101-C81B78C43BD0}"/>
    <dgm:cxn modelId="{BC5FA9BB-24A6-44D0-9B8E-27A371B90416}" type="presOf" srcId="{2B7B8812-6ADB-4726-B33C-855937A40A3D}" destId="{DF05C79E-0000-45A8-B8B8-25F608F6D8B8}" srcOrd="0" destOrd="0" presId="urn:microsoft.com/office/officeart/2018/2/layout/IconLabelList"/>
    <dgm:cxn modelId="{446EF1F7-946E-466E-95F3-61E38F45D892}" type="presOf" srcId="{BDDC6C71-BBA7-4458-B316-59E0C13F631E}" destId="{BDED0DF5-C7AB-410E-A4E6-46E60D292363}" srcOrd="0" destOrd="0" presId="urn:microsoft.com/office/officeart/2018/2/layout/IconLabelList"/>
    <dgm:cxn modelId="{BD864574-2CDC-49E3-8A7A-19FE0B615643}" type="presParOf" srcId="{BDED0DF5-C7AB-410E-A4E6-46E60D292363}" destId="{133204EA-4DDC-4581-A2A3-5B20C476E11E}" srcOrd="0" destOrd="0" presId="urn:microsoft.com/office/officeart/2018/2/layout/IconLabelList"/>
    <dgm:cxn modelId="{D969706F-6FD5-4DAE-A48B-089F6A4E2329}" type="presParOf" srcId="{133204EA-4DDC-4581-A2A3-5B20C476E11E}" destId="{68AAB909-B192-4A73-96C8-6ABF91471F67}" srcOrd="0" destOrd="0" presId="urn:microsoft.com/office/officeart/2018/2/layout/IconLabelList"/>
    <dgm:cxn modelId="{26941DEB-7B04-428E-BFB5-67D2F23D79F1}" type="presParOf" srcId="{133204EA-4DDC-4581-A2A3-5B20C476E11E}" destId="{A87E5EC0-2BCF-47B5-8F17-F46ED15C535F}" srcOrd="1" destOrd="0" presId="urn:microsoft.com/office/officeart/2018/2/layout/IconLabelList"/>
    <dgm:cxn modelId="{7908ACD0-919D-4A80-8962-0C3F970E397B}" type="presParOf" srcId="{133204EA-4DDC-4581-A2A3-5B20C476E11E}" destId="{A0CD5D8B-7B1B-446E-ACAC-30318A948C88}" srcOrd="2" destOrd="0" presId="urn:microsoft.com/office/officeart/2018/2/layout/IconLabelList"/>
    <dgm:cxn modelId="{2AFCF2DC-AF9E-4F40-966C-FA44AB7ED0DF}" type="presParOf" srcId="{BDED0DF5-C7AB-410E-A4E6-46E60D292363}" destId="{B3C3F036-47C6-43BA-8D63-8191034B6458}" srcOrd="1" destOrd="0" presId="urn:microsoft.com/office/officeart/2018/2/layout/IconLabelList"/>
    <dgm:cxn modelId="{1A451CD9-A28E-488F-8177-1B35075AE0AB}" type="presParOf" srcId="{BDED0DF5-C7AB-410E-A4E6-46E60D292363}" destId="{58195823-7334-41D4-AB67-ABA9AF4A4627}" srcOrd="2" destOrd="0" presId="urn:microsoft.com/office/officeart/2018/2/layout/IconLabelList"/>
    <dgm:cxn modelId="{CF352304-3E66-42E0-BE07-EEE07BF277E6}" type="presParOf" srcId="{58195823-7334-41D4-AB67-ABA9AF4A4627}" destId="{49E3BF7C-E79F-478E-81B5-3C048B469071}" srcOrd="0" destOrd="0" presId="urn:microsoft.com/office/officeart/2018/2/layout/IconLabelList"/>
    <dgm:cxn modelId="{5A8C347B-1E36-46A5-90CA-D2622E77B96F}" type="presParOf" srcId="{58195823-7334-41D4-AB67-ABA9AF4A4627}" destId="{E4A1BA4A-0E8C-40E9-A449-CBD98113F9E2}" srcOrd="1" destOrd="0" presId="urn:microsoft.com/office/officeart/2018/2/layout/IconLabelList"/>
    <dgm:cxn modelId="{FA7559E5-2FE1-4C92-AAE3-931ADF854914}" type="presParOf" srcId="{58195823-7334-41D4-AB67-ABA9AF4A4627}" destId="{DF05C79E-0000-45A8-B8B8-25F608F6D8B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1A372C-38F5-45A2-86DD-6D5230BF09F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2E726CE-0314-4602-BCF8-6182D2525F53}">
      <dgm:prSet phldrT="[Text]"/>
      <dgm:spPr>
        <a:solidFill>
          <a:srgbClr val="FF0000"/>
        </a:solidFill>
      </dgm:spPr>
      <dgm:t>
        <a:bodyPr/>
        <a:lstStyle/>
        <a:p>
          <a:r>
            <a:rPr lang="en-GB"/>
            <a:t>All will be successful if</a:t>
          </a:r>
        </a:p>
      </dgm:t>
    </dgm:pt>
    <dgm:pt modelId="{AC8E8FAD-049D-4C13-B2B2-B60991E1940B}" type="parTrans" cxnId="{33BB6749-477C-4003-9D67-A6155B08B35D}">
      <dgm:prSet/>
      <dgm:spPr/>
      <dgm:t>
        <a:bodyPr/>
        <a:lstStyle/>
        <a:p>
          <a:endParaRPr lang="en-GB"/>
        </a:p>
      </dgm:t>
    </dgm:pt>
    <dgm:pt modelId="{084D4B70-58D9-461E-98D6-BCEF4A5F0322}" type="sibTrans" cxnId="{33BB6749-477C-4003-9D67-A6155B08B35D}">
      <dgm:prSet/>
      <dgm:spPr/>
      <dgm:t>
        <a:bodyPr/>
        <a:lstStyle/>
        <a:p>
          <a:endParaRPr lang="en-GB"/>
        </a:p>
      </dgm:t>
    </dgm:pt>
    <dgm:pt modelId="{E2DF88A8-8871-4921-B0AA-6FE71C9240AE}">
      <dgm:prSet phldrT="[Text]"/>
      <dgm:spPr/>
      <dgm:t>
        <a:bodyPr/>
        <a:lstStyle/>
        <a:p>
          <a:r>
            <a:rPr lang="en-GB"/>
            <a:t>We are able to simplify using basic laws.</a:t>
          </a:r>
        </a:p>
      </dgm:t>
    </dgm:pt>
    <dgm:pt modelId="{2114B2CF-42B2-414B-975C-10A93BBEAF0C}" type="parTrans" cxnId="{313F3042-E523-4136-AC13-DB7B18FB664B}">
      <dgm:prSet/>
      <dgm:spPr/>
      <dgm:t>
        <a:bodyPr/>
        <a:lstStyle/>
        <a:p>
          <a:endParaRPr lang="en-GB"/>
        </a:p>
      </dgm:t>
    </dgm:pt>
    <dgm:pt modelId="{02FFE1EE-B685-4520-BFE6-F980705468AB}" type="sibTrans" cxnId="{313F3042-E523-4136-AC13-DB7B18FB664B}">
      <dgm:prSet/>
      <dgm:spPr/>
      <dgm:t>
        <a:bodyPr/>
        <a:lstStyle/>
        <a:p>
          <a:endParaRPr lang="en-GB"/>
        </a:p>
      </dgm:t>
    </dgm:pt>
    <dgm:pt modelId="{FDA0B0E4-7DE9-430A-857A-A21C45E749A5}">
      <dgm:prSet phldrT="[Text]"/>
      <dgm:spPr>
        <a:solidFill>
          <a:srgbClr val="FFC000"/>
        </a:solidFill>
      </dgm:spPr>
      <dgm:t>
        <a:bodyPr/>
        <a:lstStyle/>
        <a:p>
          <a:r>
            <a:rPr lang="en-GB"/>
            <a:t>Most will be successful if</a:t>
          </a:r>
        </a:p>
      </dgm:t>
    </dgm:pt>
    <dgm:pt modelId="{CC93CF25-0EFD-4C83-966C-606A06E1C9A2}" type="parTrans" cxnId="{CB6FD7C6-8FCA-4B7B-B588-1D137A88261B}">
      <dgm:prSet/>
      <dgm:spPr/>
      <dgm:t>
        <a:bodyPr/>
        <a:lstStyle/>
        <a:p>
          <a:endParaRPr lang="en-GB"/>
        </a:p>
      </dgm:t>
    </dgm:pt>
    <dgm:pt modelId="{5FF3A485-6F95-4CF5-9F77-BEC902CF6EF6}" type="sibTrans" cxnId="{CB6FD7C6-8FCA-4B7B-B588-1D137A88261B}">
      <dgm:prSet/>
      <dgm:spPr/>
      <dgm:t>
        <a:bodyPr/>
        <a:lstStyle/>
        <a:p>
          <a:endParaRPr lang="en-GB"/>
        </a:p>
      </dgm:t>
    </dgm:pt>
    <dgm:pt modelId="{A8D8A789-63C0-49D3-90D1-64F6591CFE6A}">
      <dgm:prSet phldrT="[Text]"/>
      <dgm:spPr/>
      <dgm:t>
        <a:bodyPr/>
        <a:lstStyle/>
        <a:p>
          <a:r>
            <a:rPr lang="en-GB"/>
            <a:t>We are able to apply the basic laws of indices to algebraic expressions.</a:t>
          </a:r>
        </a:p>
      </dgm:t>
    </dgm:pt>
    <dgm:pt modelId="{AC65F6BD-F59E-445A-932F-6A09D504DC66}" type="parTrans" cxnId="{7546E02C-9C00-4C59-BB8F-45423DD3FD3C}">
      <dgm:prSet/>
      <dgm:spPr/>
      <dgm:t>
        <a:bodyPr/>
        <a:lstStyle/>
        <a:p>
          <a:endParaRPr lang="en-GB"/>
        </a:p>
      </dgm:t>
    </dgm:pt>
    <dgm:pt modelId="{BF307BC7-37FD-4CB3-8645-8DB8BF5102E1}" type="sibTrans" cxnId="{7546E02C-9C00-4C59-BB8F-45423DD3FD3C}">
      <dgm:prSet/>
      <dgm:spPr/>
      <dgm:t>
        <a:bodyPr/>
        <a:lstStyle/>
        <a:p>
          <a:endParaRPr lang="en-GB"/>
        </a:p>
      </dgm:t>
    </dgm:pt>
    <dgm:pt modelId="{FF30CA5A-3E7A-418B-B147-0B808C976F32}">
      <dgm:prSet phldrT="[Text]"/>
      <dgm:spPr>
        <a:solidFill>
          <a:srgbClr val="00B050"/>
        </a:solidFill>
      </dgm:spPr>
      <dgm:t>
        <a:bodyPr/>
        <a:lstStyle/>
        <a:p>
          <a:r>
            <a:rPr lang="en-GB"/>
            <a:t>Some will be successful if</a:t>
          </a:r>
        </a:p>
      </dgm:t>
    </dgm:pt>
    <dgm:pt modelId="{6207AA50-B628-4FE2-AAC5-687056066687}" type="parTrans" cxnId="{FD598B93-AB81-4157-A926-E37D5025E96A}">
      <dgm:prSet/>
      <dgm:spPr/>
      <dgm:t>
        <a:bodyPr/>
        <a:lstStyle/>
        <a:p>
          <a:endParaRPr lang="en-GB"/>
        </a:p>
      </dgm:t>
    </dgm:pt>
    <dgm:pt modelId="{3AE1CF9B-968D-4EA1-B098-5DEA067813A9}" type="sibTrans" cxnId="{FD598B93-AB81-4157-A926-E37D5025E96A}">
      <dgm:prSet/>
      <dgm:spPr/>
      <dgm:t>
        <a:bodyPr/>
        <a:lstStyle/>
        <a:p>
          <a:endParaRPr lang="en-GB"/>
        </a:p>
      </dgm:t>
    </dgm:pt>
    <dgm:pt modelId="{D63258BD-6EC9-4CE1-9342-333BDD8CB81D}">
      <dgm:prSet phldrT="[Text]"/>
      <dgm:spPr/>
      <dgm:t>
        <a:bodyPr/>
        <a:lstStyle/>
        <a:p>
          <a:r>
            <a:rPr lang="en-GB"/>
            <a:t>We are able to combine the basic laws of indices.</a:t>
          </a:r>
        </a:p>
      </dgm:t>
    </dgm:pt>
    <dgm:pt modelId="{3A4414F2-78F4-4A8D-873A-AF54BD2435EA}" type="parTrans" cxnId="{F435C7DD-6999-4E7B-B345-D8389F130953}">
      <dgm:prSet/>
      <dgm:spPr/>
      <dgm:t>
        <a:bodyPr/>
        <a:lstStyle/>
        <a:p>
          <a:endParaRPr lang="en-GB"/>
        </a:p>
      </dgm:t>
    </dgm:pt>
    <dgm:pt modelId="{165AF6FA-417E-4B0C-A6D6-FB48B80FE32D}" type="sibTrans" cxnId="{F435C7DD-6999-4E7B-B345-D8389F130953}">
      <dgm:prSet/>
      <dgm:spPr/>
      <dgm:t>
        <a:bodyPr/>
        <a:lstStyle/>
        <a:p>
          <a:endParaRPr lang="en-GB"/>
        </a:p>
      </dgm:t>
    </dgm:pt>
    <dgm:pt modelId="{A1166153-D507-418E-92EF-65DE72D80557}" type="pres">
      <dgm:prSet presAssocID="{FD1A372C-38F5-45A2-86DD-6D5230BF09F4}" presName="Name0" presStyleCnt="0">
        <dgm:presLayoutVars>
          <dgm:dir/>
          <dgm:animLvl val="lvl"/>
          <dgm:resizeHandles val="exact"/>
        </dgm:presLayoutVars>
      </dgm:prSet>
      <dgm:spPr/>
    </dgm:pt>
    <dgm:pt modelId="{DE0ABC83-52AD-47C0-92E0-E6C3535F718E}" type="pres">
      <dgm:prSet presAssocID="{42E726CE-0314-4602-BCF8-6182D2525F53}" presName="linNode" presStyleCnt="0"/>
      <dgm:spPr/>
    </dgm:pt>
    <dgm:pt modelId="{4AFBE705-51C8-4C29-AC97-E1B6C5F731C0}" type="pres">
      <dgm:prSet presAssocID="{42E726CE-0314-4602-BCF8-6182D2525F5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BFB8B48-3F8A-447C-B8E3-FFBB23AF5D78}" type="pres">
      <dgm:prSet presAssocID="{42E726CE-0314-4602-BCF8-6182D2525F53}" presName="descendantText" presStyleLbl="alignAccFollowNode1" presStyleIdx="0" presStyleCnt="3">
        <dgm:presLayoutVars>
          <dgm:bulletEnabled val="1"/>
        </dgm:presLayoutVars>
      </dgm:prSet>
      <dgm:spPr/>
    </dgm:pt>
    <dgm:pt modelId="{6D09EB14-FFB7-4CB9-A1F6-E6C1D73796C9}" type="pres">
      <dgm:prSet presAssocID="{084D4B70-58D9-461E-98D6-BCEF4A5F0322}" presName="sp" presStyleCnt="0"/>
      <dgm:spPr/>
    </dgm:pt>
    <dgm:pt modelId="{101CA004-FEAB-4304-9B6B-8FF5928B2BCF}" type="pres">
      <dgm:prSet presAssocID="{FDA0B0E4-7DE9-430A-857A-A21C45E749A5}" presName="linNode" presStyleCnt="0"/>
      <dgm:spPr/>
    </dgm:pt>
    <dgm:pt modelId="{6DA4A089-73AB-487B-8963-543FCCC1FFB2}" type="pres">
      <dgm:prSet presAssocID="{FDA0B0E4-7DE9-430A-857A-A21C45E749A5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AB4B75F-3FD2-42BC-9F3C-22D1BF44D3EA}" type="pres">
      <dgm:prSet presAssocID="{FDA0B0E4-7DE9-430A-857A-A21C45E749A5}" presName="descendantText" presStyleLbl="alignAccFollowNode1" presStyleIdx="1" presStyleCnt="3">
        <dgm:presLayoutVars>
          <dgm:bulletEnabled val="1"/>
        </dgm:presLayoutVars>
      </dgm:prSet>
      <dgm:spPr/>
    </dgm:pt>
    <dgm:pt modelId="{C4CCB720-AE56-4714-8F3F-991A13117DCD}" type="pres">
      <dgm:prSet presAssocID="{5FF3A485-6F95-4CF5-9F77-BEC902CF6EF6}" presName="sp" presStyleCnt="0"/>
      <dgm:spPr/>
    </dgm:pt>
    <dgm:pt modelId="{B6A93407-8B8C-4A1B-AA75-1B964C78CB92}" type="pres">
      <dgm:prSet presAssocID="{FF30CA5A-3E7A-418B-B147-0B808C976F32}" presName="linNode" presStyleCnt="0"/>
      <dgm:spPr/>
    </dgm:pt>
    <dgm:pt modelId="{2070C3FF-EB3F-4803-94D6-92496CE51984}" type="pres">
      <dgm:prSet presAssocID="{FF30CA5A-3E7A-418B-B147-0B808C976F32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EB9B7D3-64A3-4764-8CC9-D5BF66C8B3A8}" type="pres">
      <dgm:prSet presAssocID="{FF30CA5A-3E7A-418B-B147-0B808C976F3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5717008-8022-4321-8ADA-FE467BD7C9EC}" type="presOf" srcId="{FDA0B0E4-7DE9-430A-857A-A21C45E749A5}" destId="{6DA4A089-73AB-487B-8963-543FCCC1FFB2}" srcOrd="0" destOrd="0" presId="urn:microsoft.com/office/officeart/2005/8/layout/vList5"/>
    <dgm:cxn modelId="{4DFD2E1A-B110-4D42-A26C-B0554119DE08}" type="presOf" srcId="{FF30CA5A-3E7A-418B-B147-0B808C976F32}" destId="{2070C3FF-EB3F-4803-94D6-92496CE51984}" srcOrd="0" destOrd="0" presId="urn:microsoft.com/office/officeart/2005/8/layout/vList5"/>
    <dgm:cxn modelId="{C20EB91C-C9DD-43E2-88A1-FA08E550B060}" type="presOf" srcId="{42E726CE-0314-4602-BCF8-6182D2525F53}" destId="{4AFBE705-51C8-4C29-AC97-E1B6C5F731C0}" srcOrd="0" destOrd="0" presId="urn:microsoft.com/office/officeart/2005/8/layout/vList5"/>
    <dgm:cxn modelId="{7546E02C-9C00-4C59-BB8F-45423DD3FD3C}" srcId="{FDA0B0E4-7DE9-430A-857A-A21C45E749A5}" destId="{A8D8A789-63C0-49D3-90D1-64F6591CFE6A}" srcOrd="0" destOrd="0" parTransId="{AC65F6BD-F59E-445A-932F-6A09D504DC66}" sibTransId="{BF307BC7-37FD-4CB3-8645-8DB8BF5102E1}"/>
    <dgm:cxn modelId="{313F3042-E523-4136-AC13-DB7B18FB664B}" srcId="{42E726CE-0314-4602-BCF8-6182D2525F53}" destId="{E2DF88A8-8871-4921-B0AA-6FE71C9240AE}" srcOrd="0" destOrd="0" parTransId="{2114B2CF-42B2-414B-975C-10A93BBEAF0C}" sibTransId="{02FFE1EE-B685-4520-BFE6-F980705468AB}"/>
    <dgm:cxn modelId="{33BB6749-477C-4003-9D67-A6155B08B35D}" srcId="{FD1A372C-38F5-45A2-86DD-6D5230BF09F4}" destId="{42E726CE-0314-4602-BCF8-6182D2525F53}" srcOrd="0" destOrd="0" parTransId="{AC8E8FAD-049D-4C13-B2B2-B60991E1940B}" sibTransId="{084D4B70-58D9-461E-98D6-BCEF4A5F0322}"/>
    <dgm:cxn modelId="{14CDDF77-D0F2-4121-A611-E14126D8C188}" type="presOf" srcId="{FD1A372C-38F5-45A2-86DD-6D5230BF09F4}" destId="{A1166153-D507-418E-92EF-65DE72D80557}" srcOrd="0" destOrd="0" presId="urn:microsoft.com/office/officeart/2005/8/layout/vList5"/>
    <dgm:cxn modelId="{EF61DF7B-5DC0-43D6-AC53-78AD8B32CA7C}" type="presOf" srcId="{D63258BD-6EC9-4CE1-9342-333BDD8CB81D}" destId="{8EB9B7D3-64A3-4764-8CC9-D5BF66C8B3A8}" srcOrd="0" destOrd="0" presId="urn:microsoft.com/office/officeart/2005/8/layout/vList5"/>
    <dgm:cxn modelId="{294CB18E-5F6E-45AB-B078-18F194BF1CFC}" type="presOf" srcId="{E2DF88A8-8871-4921-B0AA-6FE71C9240AE}" destId="{4BFB8B48-3F8A-447C-B8E3-FFBB23AF5D78}" srcOrd="0" destOrd="0" presId="urn:microsoft.com/office/officeart/2005/8/layout/vList5"/>
    <dgm:cxn modelId="{FD598B93-AB81-4157-A926-E37D5025E96A}" srcId="{FD1A372C-38F5-45A2-86DD-6D5230BF09F4}" destId="{FF30CA5A-3E7A-418B-B147-0B808C976F32}" srcOrd="2" destOrd="0" parTransId="{6207AA50-B628-4FE2-AAC5-687056066687}" sibTransId="{3AE1CF9B-968D-4EA1-B098-5DEA067813A9}"/>
    <dgm:cxn modelId="{CB6FD7C6-8FCA-4B7B-B588-1D137A88261B}" srcId="{FD1A372C-38F5-45A2-86DD-6D5230BF09F4}" destId="{FDA0B0E4-7DE9-430A-857A-A21C45E749A5}" srcOrd="1" destOrd="0" parTransId="{CC93CF25-0EFD-4C83-966C-606A06E1C9A2}" sibTransId="{5FF3A485-6F95-4CF5-9F77-BEC902CF6EF6}"/>
    <dgm:cxn modelId="{CABEC4DB-8228-4F9D-81A7-3B2AF84F8B29}" type="presOf" srcId="{A8D8A789-63C0-49D3-90D1-64F6591CFE6A}" destId="{FAB4B75F-3FD2-42BC-9F3C-22D1BF44D3EA}" srcOrd="0" destOrd="0" presId="urn:microsoft.com/office/officeart/2005/8/layout/vList5"/>
    <dgm:cxn modelId="{F435C7DD-6999-4E7B-B345-D8389F130953}" srcId="{FF30CA5A-3E7A-418B-B147-0B808C976F32}" destId="{D63258BD-6EC9-4CE1-9342-333BDD8CB81D}" srcOrd="0" destOrd="0" parTransId="{3A4414F2-78F4-4A8D-873A-AF54BD2435EA}" sibTransId="{165AF6FA-417E-4B0C-A6D6-FB48B80FE32D}"/>
    <dgm:cxn modelId="{5370B5DB-46B9-45D5-BB87-9E991A9C81E2}" type="presParOf" srcId="{A1166153-D507-418E-92EF-65DE72D80557}" destId="{DE0ABC83-52AD-47C0-92E0-E6C3535F718E}" srcOrd="0" destOrd="0" presId="urn:microsoft.com/office/officeart/2005/8/layout/vList5"/>
    <dgm:cxn modelId="{326898FC-D5D3-4C7F-90FA-983F07FC6C3A}" type="presParOf" srcId="{DE0ABC83-52AD-47C0-92E0-E6C3535F718E}" destId="{4AFBE705-51C8-4C29-AC97-E1B6C5F731C0}" srcOrd="0" destOrd="0" presId="urn:microsoft.com/office/officeart/2005/8/layout/vList5"/>
    <dgm:cxn modelId="{DC1F32DA-42D6-4AED-B32D-FC206ED4018B}" type="presParOf" srcId="{DE0ABC83-52AD-47C0-92E0-E6C3535F718E}" destId="{4BFB8B48-3F8A-447C-B8E3-FFBB23AF5D78}" srcOrd="1" destOrd="0" presId="urn:microsoft.com/office/officeart/2005/8/layout/vList5"/>
    <dgm:cxn modelId="{7AD4DC25-8A7A-45CC-9551-9B902D773D7A}" type="presParOf" srcId="{A1166153-D507-418E-92EF-65DE72D80557}" destId="{6D09EB14-FFB7-4CB9-A1F6-E6C1D73796C9}" srcOrd="1" destOrd="0" presId="urn:microsoft.com/office/officeart/2005/8/layout/vList5"/>
    <dgm:cxn modelId="{A2232C91-8BB8-4982-8E53-5A00CC76A2BB}" type="presParOf" srcId="{A1166153-D507-418E-92EF-65DE72D80557}" destId="{101CA004-FEAB-4304-9B6B-8FF5928B2BCF}" srcOrd="2" destOrd="0" presId="urn:microsoft.com/office/officeart/2005/8/layout/vList5"/>
    <dgm:cxn modelId="{0B821A90-6013-428F-9FC9-D029A6E59D0D}" type="presParOf" srcId="{101CA004-FEAB-4304-9B6B-8FF5928B2BCF}" destId="{6DA4A089-73AB-487B-8963-543FCCC1FFB2}" srcOrd="0" destOrd="0" presId="urn:microsoft.com/office/officeart/2005/8/layout/vList5"/>
    <dgm:cxn modelId="{3766164C-F52B-4A80-A7D1-6E5EB501D2EB}" type="presParOf" srcId="{101CA004-FEAB-4304-9B6B-8FF5928B2BCF}" destId="{FAB4B75F-3FD2-42BC-9F3C-22D1BF44D3EA}" srcOrd="1" destOrd="0" presId="urn:microsoft.com/office/officeart/2005/8/layout/vList5"/>
    <dgm:cxn modelId="{A3EBA9D4-991F-4DD6-BCC2-5CE98612AB64}" type="presParOf" srcId="{A1166153-D507-418E-92EF-65DE72D80557}" destId="{C4CCB720-AE56-4714-8F3F-991A13117DCD}" srcOrd="3" destOrd="0" presId="urn:microsoft.com/office/officeart/2005/8/layout/vList5"/>
    <dgm:cxn modelId="{A775EDD6-2370-4D5B-BB3B-C42CDE305AF9}" type="presParOf" srcId="{A1166153-D507-418E-92EF-65DE72D80557}" destId="{B6A93407-8B8C-4A1B-AA75-1B964C78CB92}" srcOrd="4" destOrd="0" presId="urn:microsoft.com/office/officeart/2005/8/layout/vList5"/>
    <dgm:cxn modelId="{510D5EFF-B872-4363-ABEB-5AB2927711AA}" type="presParOf" srcId="{B6A93407-8B8C-4A1B-AA75-1B964C78CB92}" destId="{2070C3FF-EB3F-4803-94D6-92496CE51984}" srcOrd="0" destOrd="0" presId="urn:microsoft.com/office/officeart/2005/8/layout/vList5"/>
    <dgm:cxn modelId="{91F12874-0275-4972-99C2-3074BDA04D92}" type="presParOf" srcId="{B6A93407-8B8C-4A1B-AA75-1B964C78CB92}" destId="{8EB9B7D3-64A3-4764-8CC9-D5BF66C8B3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B8B48-3F8A-447C-B8E3-FFBB23AF5D78}">
      <dsp:nvSpPr>
        <dsp:cNvPr id="0" name=""/>
        <dsp:cNvSpPr/>
      </dsp:nvSpPr>
      <dsp:spPr>
        <a:xfrm rot="5400000">
          <a:off x="3012602" y="-1169752"/>
          <a:ext cx="633151" cy="31333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 are able to simplify using basic laws.</a:t>
          </a:r>
        </a:p>
      </dsp:txBody>
      <dsp:txXfrm rot="-5400000">
        <a:off x="1762506" y="111252"/>
        <a:ext cx="3102436" cy="571335"/>
      </dsp:txXfrm>
    </dsp:sp>
    <dsp:sp modelId="{4AFBE705-51C8-4C29-AC97-E1B6C5F731C0}">
      <dsp:nvSpPr>
        <dsp:cNvPr id="0" name=""/>
        <dsp:cNvSpPr/>
      </dsp:nvSpPr>
      <dsp:spPr>
        <a:xfrm>
          <a:off x="0" y="1199"/>
          <a:ext cx="1762506" cy="791439"/>
        </a:xfrm>
        <a:prstGeom prst="roundRect">
          <a:avLst/>
        </a:prstGeom>
        <a:solidFill>
          <a:srgbClr val="FF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will be successful if</a:t>
          </a:r>
        </a:p>
      </dsp:txBody>
      <dsp:txXfrm>
        <a:off x="38635" y="39834"/>
        <a:ext cx="1685236" cy="714169"/>
      </dsp:txXfrm>
    </dsp:sp>
    <dsp:sp modelId="{FAB4B75F-3FD2-42BC-9F3C-22D1BF44D3EA}">
      <dsp:nvSpPr>
        <dsp:cNvPr id="0" name=""/>
        <dsp:cNvSpPr/>
      </dsp:nvSpPr>
      <dsp:spPr>
        <a:xfrm rot="5400000">
          <a:off x="3012602" y="-338741"/>
          <a:ext cx="633151" cy="31333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 are able to apply the basic laws of indices to algebraic expressions.</a:t>
          </a:r>
        </a:p>
      </dsp:txBody>
      <dsp:txXfrm rot="-5400000">
        <a:off x="1762506" y="942263"/>
        <a:ext cx="3102436" cy="571335"/>
      </dsp:txXfrm>
    </dsp:sp>
    <dsp:sp modelId="{6DA4A089-73AB-487B-8963-543FCCC1FFB2}">
      <dsp:nvSpPr>
        <dsp:cNvPr id="0" name=""/>
        <dsp:cNvSpPr/>
      </dsp:nvSpPr>
      <dsp:spPr>
        <a:xfrm>
          <a:off x="0" y="832211"/>
          <a:ext cx="1762506" cy="791439"/>
        </a:xfrm>
        <a:prstGeom prst="roundRect">
          <a:avLst/>
        </a:prstGeom>
        <a:solidFill>
          <a:srgbClr val="FFC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Most will be successful if</a:t>
          </a:r>
        </a:p>
      </dsp:txBody>
      <dsp:txXfrm>
        <a:off x="38635" y="870846"/>
        <a:ext cx="1685236" cy="714169"/>
      </dsp:txXfrm>
    </dsp:sp>
    <dsp:sp modelId="{8EB9B7D3-64A3-4764-8CC9-D5BF66C8B3A8}">
      <dsp:nvSpPr>
        <dsp:cNvPr id="0" name=""/>
        <dsp:cNvSpPr/>
      </dsp:nvSpPr>
      <dsp:spPr>
        <a:xfrm rot="5400000">
          <a:off x="3012602" y="492270"/>
          <a:ext cx="633151" cy="31333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 are able to combine the basic laws of indices.</a:t>
          </a:r>
        </a:p>
      </dsp:txBody>
      <dsp:txXfrm rot="-5400000">
        <a:off x="1762506" y="1773274"/>
        <a:ext cx="3102436" cy="571335"/>
      </dsp:txXfrm>
    </dsp:sp>
    <dsp:sp modelId="{2070C3FF-EB3F-4803-94D6-92496CE51984}">
      <dsp:nvSpPr>
        <dsp:cNvPr id="0" name=""/>
        <dsp:cNvSpPr/>
      </dsp:nvSpPr>
      <dsp:spPr>
        <a:xfrm>
          <a:off x="0" y="1663222"/>
          <a:ext cx="1762506" cy="791439"/>
        </a:xfrm>
        <a:prstGeom prst="roundRect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Some will be successful if</a:t>
          </a:r>
        </a:p>
      </dsp:txBody>
      <dsp:txXfrm>
        <a:off x="38635" y="1701857"/>
        <a:ext cx="1685236" cy="7141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AB909-B192-4A73-96C8-6ABF91471F67}">
      <dsp:nvSpPr>
        <dsp:cNvPr id="0" name=""/>
        <dsp:cNvSpPr/>
      </dsp:nvSpPr>
      <dsp:spPr>
        <a:xfrm>
          <a:off x="1489128" y="22774"/>
          <a:ext cx="1873125" cy="187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D5D8B-7B1B-446E-ACAC-30318A948C88}">
      <dsp:nvSpPr>
        <dsp:cNvPr id="0" name=""/>
        <dsp:cNvSpPr/>
      </dsp:nvSpPr>
      <dsp:spPr>
        <a:xfrm>
          <a:off x="344440" y="2353863"/>
          <a:ext cx="41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Write </a:t>
          </a:r>
          <a:r>
            <a:rPr lang="en-GB" sz="2500" b="1" kern="1200">
              <a:solidFill>
                <a:srgbClr val="FF0000"/>
              </a:solidFill>
            </a:rPr>
            <a:t>red</a:t>
          </a:r>
          <a:r>
            <a:rPr lang="en-GB" sz="2500" kern="1200"/>
            <a:t>, </a:t>
          </a:r>
          <a:r>
            <a:rPr lang="en-GB" sz="2500" b="1" kern="1200">
              <a:solidFill>
                <a:srgbClr val="FFC000"/>
              </a:solidFill>
            </a:rPr>
            <a:t>amber</a:t>
          </a:r>
          <a:r>
            <a:rPr lang="en-GB" sz="2500" kern="1200"/>
            <a:t> or </a:t>
          </a:r>
          <a:r>
            <a:rPr lang="en-GB" sz="2500" b="1" kern="1200">
              <a:solidFill>
                <a:srgbClr val="00B050"/>
              </a:solidFill>
            </a:rPr>
            <a:t>green</a:t>
          </a:r>
          <a:r>
            <a:rPr lang="en-GB" sz="2500" kern="1200"/>
            <a:t> in your book!</a:t>
          </a:r>
          <a:endParaRPr lang="en-US" sz="2500" kern="1200"/>
        </a:p>
      </dsp:txBody>
      <dsp:txXfrm>
        <a:off x="344440" y="2353863"/>
        <a:ext cx="4162500" cy="720000"/>
      </dsp:txXfrm>
    </dsp:sp>
    <dsp:sp modelId="{49E3BF7C-E79F-478E-81B5-3C048B469071}">
      <dsp:nvSpPr>
        <dsp:cNvPr id="0" name=""/>
        <dsp:cNvSpPr/>
      </dsp:nvSpPr>
      <dsp:spPr>
        <a:xfrm>
          <a:off x="6380065" y="22774"/>
          <a:ext cx="1873125" cy="187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5C79E-0000-45A8-B8B8-25F608F6D8B8}">
      <dsp:nvSpPr>
        <dsp:cNvPr id="0" name=""/>
        <dsp:cNvSpPr/>
      </dsp:nvSpPr>
      <dsp:spPr>
        <a:xfrm>
          <a:off x="5235378" y="2353863"/>
          <a:ext cx="41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Complete the corresponding activity</a:t>
          </a:r>
          <a:endParaRPr lang="en-US" sz="2500" kern="1200"/>
        </a:p>
      </dsp:txBody>
      <dsp:txXfrm>
        <a:off x="5235378" y="2353863"/>
        <a:ext cx="4162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B8B48-3F8A-447C-B8E3-FFBB23AF5D78}">
      <dsp:nvSpPr>
        <dsp:cNvPr id="0" name=""/>
        <dsp:cNvSpPr/>
      </dsp:nvSpPr>
      <dsp:spPr>
        <a:xfrm rot="5400000">
          <a:off x="3012602" y="-1169752"/>
          <a:ext cx="633151" cy="31333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 are able to simplify using basic laws.</a:t>
          </a:r>
        </a:p>
      </dsp:txBody>
      <dsp:txXfrm rot="-5400000">
        <a:off x="1762506" y="111252"/>
        <a:ext cx="3102436" cy="571335"/>
      </dsp:txXfrm>
    </dsp:sp>
    <dsp:sp modelId="{4AFBE705-51C8-4C29-AC97-E1B6C5F731C0}">
      <dsp:nvSpPr>
        <dsp:cNvPr id="0" name=""/>
        <dsp:cNvSpPr/>
      </dsp:nvSpPr>
      <dsp:spPr>
        <a:xfrm>
          <a:off x="0" y="1199"/>
          <a:ext cx="1762506" cy="791439"/>
        </a:xfrm>
        <a:prstGeom prst="roundRect">
          <a:avLst/>
        </a:prstGeom>
        <a:solidFill>
          <a:srgbClr val="FF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will be successful if</a:t>
          </a:r>
        </a:p>
      </dsp:txBody>
      <dsp:txXfrm>
        <a:off x="38635" y="39834"/>
        <a:ext cx="1685236" cy="714169"/>
      </dsp:txXfrm>
    </dsp:sp>
    <dsp:sp modelId="{FAB4B75F-3FD2-42BC-9F3C-22D1BF44D3EA}">
      <dsp:nvSpPr>
        <dsp:cNvPr id="0" name=""/>
        <dsp:cNvSpPr/>
      </dsp:nvSpPr>
      <dsp:spPr>
        <a:xfrm rot="5400000">
          <a:off x="3012602" y="-338741"/>
          <a:ext cx="633151" cy="31333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 are able to apply the basic laws of indices to algebraic expressions.</a:t>
          </a:r>
        </a:p>
      </dsp:txBody>
      <dsp:txXfrm rot="-5400000">
        <a:off x="1762506" y="942263"/>
        <a:ext cx="3102436" cy="571335"/>
      </dsp:txXfrm>
    </dsp:sp>
    <dsp:sp modelId="{6DA4A089-73AB-487B-8963-543FCCC1FFB2}">
      <dsp:nvSpPr>
        <dsp:cNvPr id="0" name=""/>
        <dsp:cNvSpPr/>
      </dsp:nvSpPr>
      <dsp:spPr>
        <a:xfrm>
          <a:off x="0" y="832211"/>
          <a:ext cx="1762506" cy="791439"/>
        </a:xfrm>
        <a:prstGeom prst="roundRect">
          <a:avLst/>
        </a:prstGeom>
        <a:solidFill>
          <a:srgbClr val="FFC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Most will be successful if</a:t>
          </a:r>
        </a:p>
      </dsp:txBody>
      <dsp:txXfrm>
        <a:off x="38635" y="870846"/>
        <a:ext cx="1685236" cy="714169"/>
      </dsp:txXfrm>
    </dsp:sp>
    <dsp:sp modelId="{8EB9B7D3-64A3-4764-8CC9-D5BF66C8B3A8}">
      <dsp:nvSpPr>
        <dsp:cNvPr id="0" name=""/>
        <dsp:cNvSpPr/>
      </dsp:nvSpPr>
      <dsp:spPr>
        <a:xfrm rot="5400000">
          <a:off x="3012602" y="492270"/>
          <a:ext cx="633151" cy="31333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 are able to combine the basic laws of indices.</a:t>
          </a:r>
        </a:p>
      </dsp:txBody>
      <dsp:txXfrm rot="-5400000">
        <a:off x="1762506" y="1773274"/>
        <a:ext cx="3102436" cy="571335"/>
      </dsp:txXfrm>
    </dsp:sp>
    <dsp:sp modelId="{2070C3FF-EB3F-4803-94D6-92496CE51984}">
      <dsp:nvSpPr>
        <dsp:cNvPr id="0" name=""/>
        <dsp:cNvSpPr/>
      </dsp:nvSpPr>
      <dsp:spPr>
        <a:xfrm>
          <a:off x="0" y="1663222"/>
          <a:ext cx="1762506" cy="791439"/>
        </a:xfrm>
        <a:prstGeom prst="roundRect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Some will be successful if</a:t>
          </a:r>
        </a:p>
      </dsp:txBody>
      <dsp:txXfrm>
        <a:off x="38635" y="1701857"/>
        <a:ext cx="1685236" cy="7141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F32AB7-6DFD-443A-A653-6F1DFF10D8F6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1598B-800F-43EA-8FF3-2F86EB78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39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Ask pupils to think about the questions while I call the register and that I will be random pupils for their thoughts after.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61598B-800F-43EA-8FF3-2F86EB78A0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787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Ask pupils to write the date and title in their books.</a:t>
            </a:r>
          </a:p>
          <a:p>
            <a:endParaRPr lang="en-GB"/>
          </a:p>
          <a:p>
            <a:r>
              <a:rPr lang="en-GB"/>
              <a:t>Go through the objective and success criteria.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61598B-800F-43EA-8FF3-2F86EB78A0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843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Draw this in your books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61598B-800F-43EA-8FF3-2F86EB78A0F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086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A85763-9041-4896-A9DD-59FE056C8E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964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A85763-9041-4896-A9DD-59FE056C8E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1544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A85763-9041-4896-A9DD-59FE056C8E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078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A85763-9041-4896-A9DD-59FE056C8E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17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Write this in book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61598B-800F-43EA-8FF3-2F86EB78A0F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9500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A85763-9041-4896-A9DD-59FE056C8E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078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61598B-800F-43EA-8FF3-2F86EB78A0F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9292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 am brilliant at………….</a:t>
            </a:r>
          </a:p>
          <a:p>
            <a:r>
              <a:rPr lang="en-GB"/>
              <a:t>I am good at……………..</a:t>
            </a:r>
          </a:p>
          <a:p>
            <a:r>
              <a:rPr lang="en-GB"/>
              <a:t>Something I need to work on is…………….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61598B-800F-43EA-8FF3-2F86EB78A0F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11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463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777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09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14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398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976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34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86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3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180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926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786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626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533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187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1840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29708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8222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0C79106-B242-4A37-A0C3-01034A56B32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408191-BE58-46A5-BACA-21A7B00C6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420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  <p:sldLayoutId id="2147483696" r:id="rId19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23583-5418-48FF-83EF-05757860D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Starter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C0616E-4340-4A98-A483-486BFD77E86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295569" y="2494450"/>
                <a:ext cx="5471529" cy="3563159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If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×2</m:t>
                      </m:r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and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sz="2400" i="1"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×2×2</m:t>
                      </m:r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What else can you deduce?</a:t>
                </a: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Have you made any assumptions?</a:t>
                </a:r>
              </a:p>
              <a:p>
                <a:endParaRPr lang="en-GB" sz="240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C0616E-4340-4A98-A483-486BFD77E86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295569" y="2494450"/>
                <a:ext cx="5471529" cy="3563159"/>
              </a:xfrm>
              <a:blipFill>
                <a:blip r:embed="rId3"/>
                <a:stretch>
                  <a:fillRect l="-2564" t="-64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41BD60B2-6DF3-4105-83A5-91155D6575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24902" y="2669172"/>
            <a:ext cx="3209779" cy="3209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148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53B2E2-7953-4324-851F-159EF09F2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u="sng"/>
              <a:t>Date / </a:t>
            </a:r>
            <a:r>
              <a:rPr lang="en-GB" sz="3600" b="1" u="sng" err="1"/>
              <a:t>Dyddiad</a:t>
            </a:r>
            <a:r>
              <a:rPr lang="en-GB" sz="3600"/>
              <a:t>: 29</a:t>
            </a:r>
            <a:r>
              <a:rPr lang="en-GB" sz="3600" baseline="30000"/>
              <a:t>th</a:t>
            </a:r>
            <a:r>
              <a:rPr lang="en-GB" sz="3600"/>
              <a:t> October 2020 / 29</a:t>
            </a:r>
            <a:r>
              <a:rPr lang="en-GB" sz="3600" baseline="30000"/>
              <a:t>ain</a:t>
            </a:r>
            <a:r>
              <a:rPr lang="en-GB" sz="3600"/>
              <a:t> o Hydref 2020</a:t>
            </a:r>
            <a:br>
              <a:rPr lang="en-GB" sz="3600"/>
            </a:br>
            <a:br>
              <a:rPr lang="en-GB" sz="3600"/>
            </a:br>
            <a:r>
              <a:rPr lang="en-GB" sz="3600" b="1" u="sng"/>
              <a:t>Class work / Gwaith </a:t>
            </a:r>
            <a:r>
              <a:rPr lang="en-GB" sz="3600" b="1" u="sng" err="1"/>
              <a:t>dosbarth</a:t>
            </a:r>
            <a:r>
              <a:rPr lang="en-GB" sz="3600"/>
              <a:t>: Laws of Indices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623BAF-E7DE-4A8E-9BD6-F79BF3B5A6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Lesson Objective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4CF38CC-070D-4992-BAE2-5179384ABF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multiplication, division and power laws of indices.</a:t>
            </a:r>
          </a:p>
          <a:p>
            <a:endParaRPr lang="cy-GB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24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words</a:t>
            </a:r>
          </a:p>
          <a:p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Index (indices), p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ower, 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square, cube, simplify, multiply, divide, add, subtract, base.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9DFB4E3-ACDD-44E3-9159-D173667563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Success Criteria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9F16CB0-BFD9-485E-9FB6-740C043792F4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152777084"/>
              </p:ext>
            </p:extLst>
          </p:nvPr>
        </p:nvGraphicFramePr>
        <p:xfrm>
          <a:off x="6607175" y="3335338"/>
          <a:ext cx="4895850" cy="2455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911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AEAB01D-EDC8-4A40-B55F-70D6E58E0777}"/>
                  </a:ext>
                </a:extLst>
              </p:cNvPr>
              <p:cNvSpPr txBox="1"/>
              <p:nvPr/>
            </p:nvSpPr>
            <p:spPr>
              <a:xfrm>
                <a:off x="5375921" y="2076707"/>
                <a:ext cx="3067057" cy="27045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166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66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  <m:sup>
                          <m:r>
                            <a:rPr lang="en-GB" sz="16600" b="1" i="1">
                              <a:latin typeface="Cambria Math" panose="02040503050406030204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16600" b="1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AEAB01D-EDC8-4A40-B55F-70D6E58E07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5921" y="2076707"/>
                <a:ext cx="3067057" cy="270458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Rectangle 15">
            <a:extLst>
              <a:ext uri="{FF2B5EF4-FFF2-40B4-BE49-F238E27FC236}">
                <a16:creationId xmlns:a16="http://schemas.microsoft.com/office/drawing/2014/main" id="{BE13AE40-C8EB-4FCB-92F0-3BABEA3C1DC5}"/>
              </a:ext>
            </a:extLst>
          </p:cNvPr>
          <p:cNvSpPr/>
          <p:nvPr/>
        </p:nvSpPr>
        <p:spPr>
          <a:xfrm>
            <a:off x="6960097" y="1412776"/>
            <a:ext cx="1419485" cy="2160240"/>
          </a:xfrm>
          <a:prstGeom prst="rect">
            <a:avLst/>
          </a:prstGeom>
          <a:solidFill>
            <a:srgbClr val="ECDA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5D8385B-56A9-4515-99AD-0DEA1A530C16}"/>
              </a:ext>
            </a:extLst>
          </p:cNvPr>
          <p:cNvSpPr/>
          <p:nvPr/>
        </p:nvSpPr>
        <p:spPr>
          <a:xfrm>
            <a:off x="5231904" y="1772816"/>
            <a:ext cx="3168352" cy="3168352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202E0B-E8A8-40AA-8E05-CA97148373CB}"/>
              </a:ext>
            </a:extLst>
          </p:cNvPr>
          <p:cNvSpPr txBox="1"/>
          <p:nvPr/>
        </p:nvSpPr>
        <p:spPr>
          <a:xfrm>
            <a:off x="4151785" y="4791633"/>
            <a:ext cx="1003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Base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0983E2-635B-4215-A286-390C727C4683}"/>
              </a:ext>
            </a:extLst>
          </p:cNvPr>
          <p:cNvSpPr txBox="1"/>
          <p:nvPr/>
        </p:nvSpPr>
        <p:spPr>
          <a:xfrm>
            <a:off x="8760297" y="1700808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Index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DD3E67-D38B-49AD-9906-DE7CD30594BB}"/>
              </a:ext>
            </a:extLst>
          </p:cNvPr>
          <p:cNvSpPr txBox="1"/>
          <p:nvPr/>
        </p:nvSpPr>
        <p:spPr>
          <a:xfrm>
            <a:off x="4007768" y="1412776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8CC92C9-65A5-4A72-9907-B099063BADCC}"/>
              </a:ext>
            </a:extLst>
          </p:cNvPr>
          <p:cNvCxnSpPr>
            <a:stCxn id="6" idx="2"/>
          </p:cNvCxnSpPr>
          <p:nvPr/>
        </p:nvCxnSpPr>
        <p:spPr>
          <a:xfrm>
            <a:off x="4609856" y="1935996"/>
            <a:ext cx="838072" cy="55690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42C7766-C385-4331-93D1-A12813E49810}"/>
              </a:ext>
            </a:extLst>
          </p:cNvPr>
          <p:cNvCxnSpPr>
            <a:cxnSpLocks/>
            <a:stCxn id="4" idx="0"/>
          </p:cNvCxnSpPr>
          <p:nvPr/>
        </p:nvCxnSpPr>
        <p:spPr>
          <a:xfrm flipV="1">
            <a:off x="4653686" y="3573017"/>
            <a:ext cx="1226291" cy="121861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835CC0B-2099-425A-9591-85C3A87D1CC0}"/>
              </a:ext>
            </a:extLst>
          </p:cNvPr>
          <p:cNvCxnSpPr>
            <a:cxnSpLocks/>
            <a:stCxn id="5" idx="2"/>
          </p:cNvCxnSpPr>
          <p:nvPr/>
        </p:nvCxnSpPr>
        <p:spPr>
          <a:xfrm flipH="1">
            <a:off x="7887198" y="2224028"/>
            <a:ext cx="1405457" cy="48489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21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3" grpId="0" animBg="1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AEAB01D-EDC8-4A40-B55F-70D6E58E0777}"/>
                  </a:ext>
                </a:extLst>
              </p:cNvPr>
              <p:cNvSpPr txBox="1"/>
              <p:nvPr/>
            </p:nvSpPr>
            <p:spPr>
              <a:xfrm>
                <a:off x="5375921" y="2076707"/>
                <a:ext cx="3067057" cy="27045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166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66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  <m:sup>
                          <m:r>
                            <a:rPr lang="en-GB" sz="16600" b="1" i="1">
                              <a:latin typeface="Cambria Math" panose="02040503050406030204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16600" b="1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AEAB01D-EDC8-4A40-B55F-70D6E58E07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5921" y="2076707"/>
                <a:ext cx="3067057" cy="2704587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A4B25EAB-B5D9-4828-8CC8-736FD39AFB01}"/>
              </a:ext>
            </a:extLst>
          </p:cNvPr>
          <p:cNvSpPr txBox="1"/>
          <p:nvPr/>
        </p:nvSpPr>
        <p:spPr>
          <a:xfrm>
            <a:off x="8183095" y="1916833"/>
            <a:ext cx="1952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“Two cubed”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21252-63F7-45C6-A4E4-B32AB3093264}"/>
              </a:ext>
            </a:extLst>
          </p:cNvPr>
          <p:cNvSpPr txBox="1"/>
          <p:nvPr/>
        </p:nvSpPr>
        <p:spPr>
          <a:xfrm>
            <a:off x="4143222" y="4680718"/>
            <a:ext cx="28168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“Two to the power of three”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EF91D7-8EBD-44A5-B88A-1A19707A2C79}"/>
              </a:ext>
            </a:extLst>
          </p:cNvPr>
          <p:cNvSpPr txBox="1"/>
          <p:nvPr/>
        </p:nvSpPr>
        <p:spPr>
          <a:xfrm>
            <a:off x="8183094" y="3921605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“The third power of two”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737FA3-2D3B-42CB-8A3F-8B959C73BA8B}"/>
              </a:ext>
            </a:extLst>
          </p:cNvPr>
          <p:cNvSpPr txBox="1"/>
          <p:nvPr/>
        </p:nvSpPr>
        <p:spPr>
          <a:xfrm>
            <a:off x="4172857" y="1615042"/>
            <a:ext cx="2596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“Two to the three”</a:t>
            </a:r>
          </a:p>
        </p:txBody>
      </p:sp>
    </p:spTree>
    <p:extLst>
      <p:ext uri="{BB962C8B-B14F-4D97-AF65-F5344CB8AC3E}">
        <p14:creationId xmlns:p14="http://schemas.microsoft.com/office/powerpoint/2010/main" val="17222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37E6EFB-88C8-4958-9472-357C5FD3B750}"/>
                  </a:ext>
                </a:extLst>
              </p:cNvPr>
              <p:cNvSpPr txBox="1"/>
              <p:nvPr/>
            </p:nvSpPr>
            <p:spPr>
              <a:xfrm>
                <a:off x="2946320" y="1266494"/>
                <a:ext cx="6840760" cy="25580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The powers of </a:t>
                </a:r>
                <a14:m>
                  <m:oMath xmlns:m="http://schemas.openxmlformats.org/officeDocument/2006/math">
                    <m:r>
                      <a:rPr lang="en-GB" sz="2000" i="1" dirty="0"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:		The powers of </a:t>
                </a:r>
                <a14:m>
                  <m:oMath xmlns:m="http://schemas.openxmlformats.org/officeDocument/2006/math">
                    <m:r>
                      <a:rPr lang="en-GB" sz="2000" i="1" dirty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:</a:t>
                </a:r>
              </a:p>
              <a:p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 		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 	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×2×2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 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×2×2×2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 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×2×2×2×2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×2×2×2×2×2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sz="2000">
                    <a:latin typeface="Arial" panose="020B0604020202020204" pitchFamily="34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37E6EFB-88C8-4958-9472-357C5FD3B7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6320" y="1266494"/>
                <a:ext cx="6840760" cy="2558073"/>
              </a:xfrm>
              <a:prstGeom prst="rect">
                <a:avLst/>
              </a:prstGeom>
              <a:blipFill>
                <a:blip r:embed="rId2"/>
                <a:stretch>
                  <a:fillRect l="-891" t="-119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Group 11">
            <a:extLst>
              <a:ext uri="{FF2B5EF4-FFF2-40B4-BE49-F238E27FC236}">
                <a16:creationId xmlns:a16="http://schemas.microsoft.com/office/drawing/2014/main" id="{B3B10798-B6BF-45E6-AB14-11DC451053ED}"/>
              </a:ext>
            </a:extLst>
          </p:cNvPr>
          <p:cNvGrpSpPr/>
          <p:nvPr/>
        </p:nvGrpSpPr>
        <p:grpSpPr>
          <a:xfrm>
            <a:off x="4038910" y="4081078"/>
            <a:ext cx="4655580" cy="1510428"/>
            <a:chOff x="230931" y="1132837"/>
            <a:chExt cx="11581722" cy="3757504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670B9D40-71CD-4B08-9467-48D27DC04703}"/>
                    </a:ext>
                  </a:extLst>
                </p:cNvPr>
                <p:cNvSpPr txBox="1"/>
                <p:nvPr/>
              </p:nvSpPr>
              <p:spPr>
                <a:xfrm>
                  <a:off x="3851919" y="2076706"/>
                  <a:ext cx="3266490" cy="281363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en-GB" sz="66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6600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p>
                            <m:r>
                              <a:rPr lang="en-GB" sz="6600" b="1" i="1">
                                <a:latin typeface="Cambria Math" panose="02040503050406030204" pitchFamily="18" charset="0"/>
                              </a:rPr>
                              <m:t>𝟔</m:t>
                            </m:r>
                          </m:sup>
                        </m:sSup>
                      </m:oMath>
                    </m:oMathPara>
                  </a14:m>
                  <a:endParaRPr lang="en-GB" sz="6600" b="1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mc:Choice>
          <mc:Fallback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670B9D40-71CD-4B08-9467-48D27DC04703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51919" y="2076706"/>
                  <a:ext cx="3266490" cy="2813635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B502BFB-927B-4DEB-895E-BD4DDD7A920D}"/>
                </a:ext>
              </a:extLst>
            </p:cNvPr>
            <p:cNvSpPr txBox="1"/>
            <p:nvPr/>
          </p:nvSpPr>
          <p:spPr>
            <a:xfrm>
              <a:off x="230931" y="3817190"/>
              <a:ext cx="1970484" cy="9953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>
                  <a:latin typeface="Arial" panose="020B0604020202020204" pitchFamily="34" charset="0"/>
                  <a:cs typeface="Arial" panose="020B0604020202020204" pitchFamily="34" charset="0"/>
                </a:rPr>
                <a:t>Base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C1ED013-C126-4FE8-B6F9-1997128FCB4C}"/>
                </a:ext>
              </a:extLst>
            </p:cNvPr>
            <p:cNvSpPr txBox="1"/>
            <p:nvPr/>
          </p:nvSpPr>
          <p:spPr>
            <a:xfrm>
              <a:off x="8180963" y="1132837"/>
              <a:ext cx="3631690" cy="9953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>
                  <a:latin typeface="Arial" panose="020B0604020202020204" pitchFamily="34" charset="0"/>
                  <a:cs typeface="Arial" panose="020B0604020202020204" pitchFamily="34" charset="0"/>
                </a:rPr>
                <a:t>Index</a:t>
              </a: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793FBE83-341B-4352-BF92-B69A3A7CD10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202301" y="3850426"/>
              <a:ext cx="1703346" cy="325738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D4BB090A-D07F-456F-B4B4-55C166E7BC0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568749" y="2286621"/>
              <a:ext cx="1970481" cy="649657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1181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DC7A29CD-A52E-4F15-AAA7-1205BB323748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775520" y="2420888"/>
              <a:ext cx="8640000" cy="40792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880000">
                      <a:extLst>
                        <a:ext uri="{9D8B030D-6E8A-4147-A177-3AD203B41FA5}">
                          <a16:colId xmlns:a16="http://schemas.microsoft.com/office/drawing/2014/main" val="1421787697"/>
                        </a:ext>
                      </a:extLst>
                    </a:gridCol>
                    <a:gridCol w="1800000">
                      <a:extLst>
                        <a:ext uri="{9D8B030D-6E8A-4147-A177-3AD203B41FA5}">
                          <a16:colId xmlns:a16="http://schemas.microsoft.com/office/drawing/2014/main" val="611984548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9263817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308823580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say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write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work out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Answer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752294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×2×2×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5224982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×3×3×3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39944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256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8207653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2598567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7776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28430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×8×8×8×8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9776936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9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×9×9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375933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810346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10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91861759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10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99005231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DC7A29CD-A52E-4F15-AAA7-1205BB323748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775520" y="2420888"/>
              <a:ext cx="8640000" cy="40792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880000">
                      <a:extLst>
                        <a:ext uri="{9D8B030D-6E8A-4147-A177-3AD203B41FA5}">
                          <a16:colId xmlns:a16="http://schemas.microsoft.com/office/drawing/2014/main" val="1421787697"/>
                        </a:ext>
                      </a:extLst>
                    </a:gridCol>
                    <a:gridCol w="1800000">
                      <a:extLst>
                        <a:ext uri="{9D8B030D-6E8A-4147-A177-3AD203B41FA5}">
                          <a16:colId xmlns:a16="http://schemas.microsoft.com/office/drawing/2014/main" val="611984548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9263817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308823580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say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write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work out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Answer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752294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108197" r="-221017" b="-9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108197" r="-57488" b="-9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5224982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208197" r="-57488" b="-8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39944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308197" r="-221017" b="-7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308197" r="-847" b="-7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8207653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2598567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516667" r="-221017" b="-533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516667" r="-847" b="-53333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28430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606557" r="-57488" b="-4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9776936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706557" r="-57488" b="-3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375933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806557" r="-221017" b="-2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810346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10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91861759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10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99005231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C00F63B1-38FE-4148-8049-7BFA6DACD7BB}"/>
              </a:ext>
            </a:extLst>
          </p:cNvPr>
          <p:cNvSpPr txBox="1"/>
          <p:nvPr/>
        </p:nvSpPr>
        <p:spPr>
          <a:xfrm>
            <a:off x="1703512" y="1124745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Task – 5 Minutes</a:t>
            </a:r>
          </a:p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Copy and complete the table.</a:t>
            </a: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a calculator to help you obtain your answers.</a:t>
            </a:r>
          </a:p>
        </p:txBody>
      </p:sp>
    </p:spTree>
    <p:extLst>
      <p:ext uri="{BB962C8B-B14F-4D97-AF65-F5344CB8AC3E}">
        <p14:creationId xmlns:p14="http://schemas.microsoft.com/office/powerpoint/2010/main" val="2866783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DC7A29CD-A52E-4F15-AAA7-1205BB323748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775520" y="2420888"/>
              <a:ext cx="8640000" cy="40792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880000">
                      <a:extLst>
                        <a:ext uri="{9D8B030D-6E8A-4147-A177-3AD203B41FA5}">
                          <a16:colId xmlns:a16="http://schemas.microsoft.com/office/drawing/2014/main" val="1421787697"/>
                        </a:ext>
                      </a:extLst>
                    </a:gridCol>
                    <a:gridCol w="1800000">
                      <a:extLst>
                        <a:ext uri="{9D8B030D-6E8A-4147-A177-3AD203B41FA5}">
                          <a16:colId xmlns:a16="http://schemas.microsoft.com/office/drawing/2014/main" val="611984548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9263817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308823580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say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write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work out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Answer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752294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×2×2×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16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5224982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×3×3×3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81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39944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×4×4×4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 i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256</a:t>
                          </a:r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8207653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×5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25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2598567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6 to the power of 5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6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×6×6×6×6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 i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7 776</a:t>
                          </a:r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28430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8 to the power of 5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8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×8×8×8×8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32 768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9776936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9 to the power of 3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9</m:t>
                                </m:r>
                                <m:r>
                                  <a:rPr lang="en-GB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×9×9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729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375933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 to the power of 9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3×3×3×3×3×3×3×3×3</m:t>
                                </m:r>
                              </m:oMath>
                            </m:oMathPara>
                          </a14:m>
                          <a:endParaRPr lang="en-GB" sz="1200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19 683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810346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10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10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×10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91861759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10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1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sz="11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×2×2×2×2×2×2×2×2×2</m:t>
                                </m:r>
                              </m:oMath>
                            </m:oMathPara>
                          </a14:m>
                          <a:endParaRPr lang="en-GB" sz="1100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1024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99005231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DC7A29CD-A52E-4F15-AAA7-1205BB323748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775520" y="2420888"/>
              <a:ext cx="8640000" cy="40792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880000">
                      <a:extLst>
                        <a:ext uri="{9D8B030D-6E8A-4147-A177-3AD203B41FA5}">
                          <a16:colId xmlns:a16="http://schemas.microsoft.com/office/drawing/2014/main" val="1421787697"/>
                        </a:ext>
                      </a:extLst>
                    </a:gridCol>
                    <a:gridCol w="1800000">
                      <a:extLst>
                        <a:ext uri="{9D8B030D-6E8A-4147-A177-3AD203B41FA5}">
                          <a16:colId xmlns:a16="http://schemas.microsoft.com/office/drawing/2014/main" val="611984548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9263817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308823580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say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write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We work out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Answer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752294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108197" r="-221017" b="-9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108197" r="-57488" b="-9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108197" r="-847" b="-9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5224982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208197" r="-221017" b="-8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208197" r="-57488" b="-8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208197" r="-847" b="-8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39944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 to the power of 4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308197" r="-221017" b="-7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308197" r="-57488" b="-7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 i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256</a:t>
                          </a:r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8207653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408197" r="-221017" b="-6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408197" r="-57488" b="-6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408197" r="-847" b="-6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2598567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6 to the power of 5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516667" r="-221017" b="-533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516667" r="-57488" b="-533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 i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7 776</a:t>
                          </a:r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28430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8 to the power of 5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606557" r="-221017" b="-4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606557" r="-57488" b="-4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606557" r="-847" b="-4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97769369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9 to the power of 3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706557" r="-221017" b="-3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706557" r="-57488" b="-3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706557" r="-847" b="-3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375933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 to the power of 9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806557" r="-221017" b="-2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806557" r="-57488" b="-2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806557" r="-847" b="-2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3810346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10 to the power of 2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906557" r="-221017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906557" r="-57488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906557" r="-847" b="-1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91861759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 to the power of 10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60678" t="-1006557" r="-221017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85749" t="-1006557" r="-57488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01271" t="-1006557" r="-847" b="-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99005231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C00F63B1-38FE-4148-8049-7BFA6DACD7BB}"/>
              </a:ext>
            </a:extLst>
          </p:cNvPr>
          <p:cNvSpPr txBox="1"/>
          <p:nvPr/>
        </p:nvSpPr>
        <p:spPr>
          <a:xfrm>
            <a:off x="1703512" y="1124744"/>
            <a:ext cx="878497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u="sng">
                <a:latin typeface="Arial"/>
                <a:cs typeface="Arial"/>
              </a:rPr>
              <a:t>Answers</a:t>
            </a:r>
            <a:endParaRPr lang="en-GB" sz="20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6083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82B4672-A1C2-40C1-B9B6-7721F3B52590}"/>
                  </a:ext>
                </a:extLst>
              </p:cNvPr>
              <p:cNvSpPr txBox="1"/>
              <p:nvPr/>
            </p:nvSpPr>
            <p:spPr>
              <a:xfrm>
                <a:off x="3647728" y="1124744"/>
                <a:ext cx="6768752" cy="40016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The same applies to negative numbers, fractions and algebra.</a:t>
                </a:r>
              </a:p>
              <a:p>
                <a:endParaRPr lang="en-GB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What does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(−4)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 look like in expanded form?</a:t>
                </a:r>
              </a:p>
              <a:p>
                <a:endParaRPr lang="en-GB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−4</m:t>
                    </m:r>
                    <m:r>
                      <a:rPr lang="en-GB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×−4×−4×−4×−4</m:t>
                    </m:r>
                  </m:oMath>
                </a14:m>
                <a:r>
                  <a:rPr lang="en-GB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endParaRPr lang="en-GB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What does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 look like in index form?</a:t>
                </a:r>
              </a:p>
              <a:p>
                <a:endParaRPr lang="en-GB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r>
                  <a:rPr lang="en-GB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endParaRPr lang="en-GB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What does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>
                    <a:latin typeface="Arial" panose="020B0604020202020204" pitchFamily="34" charset="0"/>
                    <a:cs typeface="Arial" panose="020B0604020202020204" pitchFamily="34" charset="0"/>
                  </a:rPr>
                  <a:t> mean?</a:t>
                </a:r>
              </a:p>
              <a:p>
                <a:endParaRPr lang="en-GB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3</m:t>
                    </m:r>
                    <m:r>
                      <a:rPr lang="en-GB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𝑚</m:t>
                    </m:r>
                    <m:r>
                      <a:rPr lang="en-GB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×3</m:t>
                    </m:r>
                    <m:r>
                      <a:rPr lang="en-GB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r>
                  <a:rPr lang="en-GB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882B4672-A1C2-40C1-B9B6-7721F3B525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8" y="1124744"/>
                <a:ext cx="6768752" cy="4001608"/>
              </a:xfrm>
              <a:prstGeom prst="rect">
                <a:avLst/>
              </a:prstGeom>
              <a:blipFill>
                <a:blip r:embed="rId2"/>
                <a:stretch>
                  <a:fillRect l="-720" t="-91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29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3BCBF7-D49E-40C4-A629-13E7C4496EA5}"/>
              </a:ext>
            </a:extLst>
          </p:cNvPr>
          <p:cNvSpPr txBox="1"/>
          <p:nvPr/>
        </p:nvSpPr>
        <p:spPr>
          <a:xfrm>
            <a:off x="1703512" y="1124744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Task – 5 Minutes</a:t>
            </a:r>
          </a:p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Copy and complete the table.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>
                <a:extLst>
                  <a:ext uri="{FF2B5EF4-FFF2-40B4-BE49-F238E27FC236}">
                    <a16:creationId xmlns:a16="http://schemas.microsoft.com/office/drawing/2014/main" id="{555BF7BC-2BFF-49A7-B873-773A48F23695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2136000" y="2132856"/>
              <a:ext cx="7920000" cy="416030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40000">
                      <a:extLst>
                        <a:ext uri="{9D8B030D-6E8A-4147-A177-3AD203B41FA5}">
                          <a16:colId xmlns:a16="http://schemas.microsoft.com/office/drawing/2014/main" val="3512118683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6502898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2945175449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618061572"/>
                        </a:ext>
                      </a:extLst>
                    </a:gridCol>
                  </a:tblGrid>
                  <a:tr h="35506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1785733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8990020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7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7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67553015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100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(4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8509501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×8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24794374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×1×1×1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×3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3316922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(−3)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(9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9411329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3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7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7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𝑎𝑏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×7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𝑎𝑏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×7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𝑎𝑏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07197356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>
                <a:extLst>
                  <a:ext uri="{FF2B5EF4-FFF2-40B4-BE49-F238E27FC236}">
                    <a16:creationId xmlns:a16="http://schemas.microsoft.com/office/drawing/2014/main" id="{555BF7BC-2BFF-49A7-B873-773A48F23695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2136000" y="2132856"/>
              <a:ext cx="7920000" cy="416030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40000">
                      <a:extLst>
                        <a:ext uri="{9D8B030D-6E8A-4147-A177-3AD203B41FA5}">
                          <a16:colId xmlns:a16="http://schemas.microsoft.com/office/drawing/2014/main" val="3512118683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6502898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2945175449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618061572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1785733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73034" r="-451695" b="-6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73034" r="-176271" b="-6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8990020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173034" r="-451695" b="-5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173034" r="-176271" b="-5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67553015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276136" r="-451695" b="-4147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276136" r="-176271" b="-4147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8509501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371910" r="-157488" b="-3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371910" r="-483" b="-3101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24794374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471910" r="-157488" b="-2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471910" r="-483" b="-2101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3316922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571910" r="-451695" b="-1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571910" r="-176271" b="-1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94113294"/>
                      </a:ext>
                    </a:extLst>
                  </a:tr>
                  <a:tr h="554546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657143" r="-451695" b="-76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657143" r="-483" b="-769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0719735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567837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3BCBF7-D49E-40C4-A629-13E7C4496EA5}"/>
              </a:ext>
            </a:extLst>
          </p:cNvPr>
          <p:cNvSpPr txBox="1"/>
          <p:nvPr/>
        </p:nvSpPr>
        <p:spPr>
          <a:xfrm>
            <a:off x="1703512" y="1124744"/>
            <a:ext cx="8784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>
                <a:latin typeface="Arial" panose="020B0604020202020204" pitchFamily="34" charset="0"/>
                <a:cs typeface="Arial" panose="020B0604020202020204" pitchFamily="34" charset="0"/>
              </a:rPr>
              <a:t>Answers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>
                <a:extLst>
                  <a:ext uri="{FF2B5EF4-FFF2-40B4-BE49-F238E27FC236}">
                    <a16:creationId xmlns:a16="http://schemas.microsoft.com/office/drawing/2014/main" id="{555BF7BC-2BFF-49A7-B873-773A48F23695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2136000" y="2132856"/>
              <a:ext cx="7920000" cy="416030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40000">
                      <a:extLst>
                        <a:ext uri="{9D8B030D-6E8A-4147-A177-3AD203B41FA5}">
                          <a16:colId xmlns:a16="http://schemas.microsoft.com/office/drawing/2014/main" val="3512118683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6502898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2945175449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618061572"/>
                        </a:ext>
                      </a:extLst>
                    </a:gridCol>
                  </a:tblGrid>
                  <a:tr h="35506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1785733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×3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8990020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7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7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×7×7×7×7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7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67553015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100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×100×100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(4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×4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𝑎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×4</m:t>
                                </m:r>
                                <m:r>
                                  <a:rPr lang="en-GB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𝑎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8509501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8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×8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𝑦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24794374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×1×1×1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(3</m:t>
                                    </m:r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×3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3316922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(−3)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−3</m:t>
                                </m:r>
                                <m:r>
                                  <a:rPr lang="en-GB" sz="1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×−3×−3×−3×−3×−3</m:t>
                                </m:r>
                              </m:oMath>
                            </m:oMathPara>
                          </a14:m>
                          <a:endParaRPr lang="en-GB" sz="1200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(9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9</m:t>
                                </m:r>
                                <m:r>
                                  <a:rPr lang="en-GB" b="0" i="1" dirty="0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𝑥𝑦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89411329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3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7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en-GB" sz="16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en-GB" sz="16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en-GB" sz="16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en-GB" sz="16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en-GB" sz="16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en-GB" sz="16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f>
                                <m:fPr>
                                  <m:ctrlP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GB" sz="1600" b="0" i="1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r>
                            <a:rPr lang="en-GB" sz="1600" b="0">
                              <a:solidFill>
                                <a:srgbClr val="FF0000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(7</m:t>
                                    </m:r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𝑎𝑏</m:t>
                                    </m:r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b="0">
                            <a:solidFill>
                              <a:srgbClr val="FF0000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7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𝑎𝑏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×7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𝑎𝑏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×7</m:t>
                                </m:r>
                                <m:r>
                                  <a:rPr lang="en-GB" b="0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𝑎𝑏</m:t>
                                </m:r>
                              </m:oMath>
                            </m:oMathPara>
                          </a14:m>
                          <a:endParaRPr lang="en-GB" b="0"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07197356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>
                <a:extLst>
                  <a:ext uri="{FF2B5EF4-FFF2-40B4-BE49-F238E27FC236}">
                    <a16:creationId xmlns:a16="http://schemas.microsoft.com/office/drawing/2014/main" id="{555BF7BC-2BFF-49A7-B873-773A48F23695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2136000" y="2132856"/>
              <a:ext cx="7920000" cy="416030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40000">
                      <a:extLst>
                        <a:ext uri="{9D8B030D-6E8A-4147-A177-3AD203B41FA5}">
                          <a16:colId xmlns:a16="http://schemas.microsoft.com/office/drawing/2014/main" val="3512118683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650289833"/>
                        </a:ext>
                      </a:extLst>
                    </a:gridCol>
                    <a:gridCol w="1440000">
                      <a:extLst>
                        <a:ext uri="{9D8B030D-6E8A-4147-A177-3AD203B41FA5}">
                          <a16:colId xmlns:a16="http://schemas.microsoft.com/office/drawing/2014/main" val="2945175449"/>
                        </a:ext>
                      </a:extLst>
                    </a:gridCol>
                    <a:gridCol w="2520000">
                      <a:extLst>
                        <a:ext uri="{9D8B030D-6E8A-4147-A177-3AD203B41FA5}">
                          <a16:colId xmlns:a16="http://schemas.microsoft.com/office/drawing/2014/main" val="3618061572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Index form</a:t>
                          </a:r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0">
                              <a:solidFill>
                                <a:schemeClr val="tx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Expanded form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1785733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73034" r="-451695" b="-6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73034" r="-157488" b="-6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73034" r="-176271" b="-6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73034" r="-483" b="-60898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8990020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173034" r="-451695" b="-5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173034" r="-157488" b="-5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173034" r="-176271" b="-5089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173034" r="-483" b="-50898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67553015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276136" r="-451695" b="-4147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276136" r="-157488" b="-4147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276136" r="-176271" b="-4147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276136" r="-483" b="-41477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85095014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371910" r="-451695" b="-3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371910" r="-157488" b="-3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371910" r="-176271" b="-3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371910" r="-483" b="-3101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247943741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471910" r="-451695" b="-2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471910" r="-157488" b="-2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471910" r="-176271" b="-2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471910" r="-483" b="-2101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3316922"/>
                      </a:ext>
                    </a:extLst>
                  </a:tr>
                  <a:tr h="54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571910" r="-451695" b="-1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571910" r="-157488" b="-1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571910" r="-176271" b="-1101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571910" r="-483" b="-1101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94113294"/>
                      </a:ext>
                    </a:extLst>
                  </a:tr>
                  <a:tr h="554546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424" t="-657143" r="-451695" b="-76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57246" t="-657143" r="-157488" b="-76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75847" t="-657143" r="-176271" b="-76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14251" t="-657143" r="-483" b="-769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0719735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933973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11624" y="775273"/>
            <a:ext cx="67687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Progress </a:t>
            </a:r>
          </a:p>
          <a:p>
            <a:pPr algn="ctr"/>
            <a:endParaRPr lang="en-GB" sz="24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On mini white boards - Which is the odd one out?</a:t>
            </a:r>
          </a:p>
          <a:p>
            <a:pPr algn="ctr"/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2" name="Table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01314200"/>
                  </p:ext>
                </p:extLst>
              </p:nvPr>
            </p:nvGraphicFramePr>
            <p:xfrm>
              <a:off x="3048000" y="2714265"/>
              <a:ext cx="6096000" cy="21600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048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048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108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36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36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e>
                                  <m:sup>
                                    <m:r>
                                      <a:rPr lang="en-GB" sz="36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b="0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0">
                              <a:solidFill>
                                <a:schemeClr val="tx1"/>
                              </a:solidFill>
                              <a:latin typeface="Comic Sans MS" panose="030F0702030302020204" pitchFamily="66" charset="0"/>
                            </a:rPr>
                            <a:t>The</a:t>
                          </a:r>
                          <a:r>
                            <a:rPr lang="en-GB" sz="2000" b="0" baseline="0">
                              <a:solidFill>
                                <a:schemeClr val="tx1"/>
                              </a:solidFill>
                              <a:latin typeface="Comic Sans MS" panose="030F0702030302020204" pitchFamily="66" charset="0"/>
                            </a:rPr>
                            <a:t> fifth power of two</a:t>
                          </a:r>
                          <a:endParaRPr lang="en-GB" sz="2000" b="0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108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0">
                              <a:solidFill>
                                <a:schemeClr val="tx1"/>
                              </a:solidFill>
                              <a:latin typeface="Comic Sans MS" panose="030F0702030302020204" pitchFamily="66" charset="0"/>
                            </a:rPr>
                            <a:t>Two to the power of five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36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36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  <m:sup>
                                    <m:r>
                                      <a:rPr lang="en-GB" sz="36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3600" b="0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2" name="Table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01314200"/>
                  </p:ext>
                </p:extLst>
              </p:nvPr>
            </p:nvGraphicFramePr>
            <p:xfrm>
              <a:off x="3048000" y="2714265"/>
              <a:ext cx="6096000" cy="21600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048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048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108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00" t="-562" r="-100600" b="-1005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0">
                              <a:solidFill>
                                <a:schemeClr val="tx1"/>
                              </a:solidFill>
                              <a:latin typeface="Comic Sans MS" panose="030F0702030302020204" pitchFamily="66" charset="0"/>
                            </a:rPr>
                            <a:t>The</a:t>
                          </a:r>
                          <a:r>
                            <a:rPr lang="en-GB" sz="2000" b="0" baseline="0">
                              <a:solidFill>
                                <a:schemeClr val="tx1"/>
                              </a:solidFill>
                              <a:latin typeface="Comic Sans MS" panose="030F0702030302020204" pitchFamily="66" charset="0"/>
                            </a:rPr>
                            <a:t> fifth power of two</a:t>
                          </a:r>
                          <a:endParaRPr lang="en-GB" sz="2000" b="0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108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0">
                              <a:solidFill>
                                <a:schemeClr val="tx1"/>
                              </a:solidFill>
                              <a:latin typeface="Comic Sans MS" panose="030F0702030302020204" pitchFamily="66" charset="0"/>
                            </a:rPr>
                            <a:t>Two to the power of five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100400" t="-101130" r="-600" b="-113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428681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2711624" y="1763525"/>
                <a:ext cx="6768752" cy="3785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Write down the (prime) factor components of the following terms.</a:t>
                </a:r>
              </a:p>
              <a:p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2000" u="sng">
                    <a:latin typeface="Arial" panose="020B0604020202020204" pitchFamily="34" charset="0"/>
                    <a:cs typeface="Arial" panose="020B0604020202020204" pitchFamily="34" charset="0"/>
                  </a:rPr>
                  <a:t>Example</a:t>
                </a: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×3×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𝑦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𝑦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𝑦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𝑧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624" y="1763525"/>
                <a:ext cx="6768752" cy="3785652"/>
              </a:xfrm>
              <a:prstGeom prst="rect">
                <a:avLst/>
              </a:prstGeom>
              <a:blipFill>
                <a:blip r:embed="rId2"/>
                <a:stretch>
                  <a:fillRect l="-991" t="-644" r="-450" b="-4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/>
          <p:cNvSpPr txBox="1"/>
          <p:nvPr/>
        </p:nvSpPr>
        <p:spPr>
          <a:xfrm>
            <a:off x="2257727" y="84715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Prior knowledge check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4633991" y="3148520"/>
                <a:ext cx="4320480" cy="240065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b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</m:oMath>
                </a14:m>
                <a:endParaRPr lang="en-GB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b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</m:oMath>
                </a14:m>
                <a:endParaRPr lang="en-GB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b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𝒚</m:t>
                    </m:r>
                  </m:oMath>
                </a14:m>
                <a:endParaRPr lang="en-GB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b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𝟐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𝒚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𝒚</m:t>
                    </m:r>
                  </m:oMath>
                </a14:m>
                <a:endParaRPr lang="en-GB" sz="2000" b="1">
                  <a:solidFill>
                    <a:srgbClr val="FF0000"/>
                  </a:solidFill>
                  <a:latin typeface="Arial" panose="020B0604020202020204" pitchFamily="34" charset="0"/>
                  <a:ea typeface="Cambria Math" panose="02040503050406030204" pitchFamily="18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b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𝟐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𝟑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𝒚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𝒚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𝒚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𝒛</m:t>
                    </m:r>
                  </m:oMath>
                </a14:m>
                <a:endParaRPr lang="en-GB" sz="20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3991" y="3148520"/>
                <a:ext cx="4320480" cy="240065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3090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3647728" y="1124745"/>
                <a:ext cx="6696744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u="sng">
                    <a:latin typeface="Arial" panose="020B0604020202020204" pitchFamily="34" charset="0"/>
                    <a:cs typeface="Arial" panose="020B0604020202020204" pitchFamily="34" charset="0"/>
                  </a:rPr>
                  <a:t>Multiplication Law</a:t>
                </a: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  <m:r>
                      <a:rPr lang="en-GB" sz="24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𝟒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8" y="1124745"/>
                <a:ext cx="6696744" cy="1200329"/>
              </a:xfrm>
              <a:prstGeom prst="rect">
                <a:avLst/>
              </a:prstGeom>
              <a:blipFill>
                <a:blip r:embed="rId3"/>
                <a:stretch>
                  <a:fillRect t="-35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4974970" y="1863409"/>
                <a:ext cx="4042260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𝒂</m:t>
                      </m:r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4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𝒂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𝒂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𝒂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𝒂</m:t>
                      </m:r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4970" y="1863409"/>
                <a:ext cx="4042260" cy="46166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5019065" y="3350453"/>
                <a:ext cx="1305614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𝒎</m:t>
                        </m:r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9065" y="3350453"/>
                <a:ext cx="1305614" cy="46166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/>
              <p:cNvSpPr/>
              <p:nvPr/>
            </p:nvSpPr>
            <p:spPr>
              <a:xfrm>
                <a:off x="3647729" y="3356993"/>
                <a:ext cx="138736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</m:sup>
                      </m:sSup>
                      <m:r>
                        <a:rPr lang="en-GB" sz="24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9" y="3356993"/>
                <a:ext cx="1387367" cy="461665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Rectangle 5"/>
              <p:cNvSpPr/>
              <p:nvPr/>
            </p:nvSpPr>
            <p:spPr>
              <a:xfrm>
                <a:off x="5015881" y="2492897"/>
                <a:ext cx="922497" cy="46820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𝟕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5881" y="2492897"/>
                <a:ext cx="922497" cy="468205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al Callout 8"/>
          <p:cNvSpPr/>
          <p:nvPr/>
        </p:nvSpPr>
        <p:spPr>
          <a:xfrm>
            <a:off x="5796661" y="4365105"/>
            <a:ext cx="4537664" cy="1166829"/>
          </a:xfrm>
          <a:prstGeom prst="wedgeEllipseCallout">
            <a:avLst>
              <a:gd name="adj1" fmla="val -49406"/>
              <a:gd name="adj2" fmla="val -69670"/>
            </a:avLst>
          </a:prstGeom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base is the same and we’re multiplying the terms, so we add the indices”</a:t>
            </a:r>
          </a:p>
        </p:txBody>
      </p:sp>
    </p:spTree>
    <p:extLst>
      <p:ext uri="{BB962C8B-B14F-4D97-AF65-F5344CB8AC3E}">
        <p14:creationId xmlns:p14="http://schemas.microsoft.com/office/powerpoint/2010/main" val="225140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2639616" y="1844825"/>
                <a:ext cx="2880320" cy="38480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u="sng">
                    <a:latin typeface="Arial" panose="020B0604020202020204" pitchFamily="34" charset="0"/>
                    <a:cs typeface="Arial" panose="020B0604020202020204" pitchFamily="34" charset="0"/>
                  </a:rPr>
                  <a:t>Examples</a:t>
                </a: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1.5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2.5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100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p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9</m:t>
                            </m:r>
                          </m:sup>
                        </m:sSup>
                      </m:e>
                    </m:d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−7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𝑎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3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𝑝𝑞</m:t>
                            </m:r>
                          </m:e>
                        </m:d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𝑝𝑞</m:t>
                            </m:r>
                          </m:e>
                        </m:d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9616" y="1844825"/>
                <a:ext cx="2880320" cy="3848041"/>
              </a:xfrm>
              <a:prstGeom prst="rect">
                <a:avLst/>
              </a:prstGeom>
              <a:blipFill>
                <a:blip r:embed="rId3"/>
                <a:stretch>
                  <a:fillRect l="-3171" t="-11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/>
          <p:cNvSpPr txBox="1"/>
          <p:nvPr/>
        </p:nvSpPr>
        <p:spPr>
          <a:xfrm>
            <a:off x="1775520" y="1124745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Multiplication Law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/>
              <p:cNvSpPr txBox="1"/>
              <p:nvPr/>
            </p:nvSpPr>
            <p:spPr>
              <a:xfrm>
                <a:off x="6960096" y="1844824"/>
                <a:ext cx="2880320" cy="38570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u="sng">
                    <a:latin typeface="Arial" panose="020B0604020202020204" pitchFamily="34" charset="0"/>
                    <a:cs typeface="Arial" panose="020B0604020202020204" pitchFamily="34" charset="0"/>
                  </a:rPr>
                  <a:t>Non-Examples</a:t>
                </a: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6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7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4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𝑝𝑞</m:t>
                            </m:r>
                          </m:e>
                        </m:d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4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𝑝𝑡</m:t>
                            </m:r>
                          </m:e>
                        </m:d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𝑞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0096" y="1844824"/>
                <a:ext cx="2880320" cy="3857018"/>
              </a:xfrm>
              <a:prstGeom prst="rect">
                <a:avLst/>
              </a:prstGeom>
              <a:blipFill>
                <a:blip r:embed="rId4"/>
                <a:stretch>
                  <a:fillRect l="-3390" t="-110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0329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425BB-1C05-4C4E-A144-DB2758955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/>
              <a:t>How confident do you feel?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53CFDE-A36B-4DE6-8D23-6660157211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619859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350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75520" y="1124744"/>
            <a:ext cx="864096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Multiplication Law</a:t>
            </a:r>
            <a:endParaRPr lang="en-GB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Simplify the following.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1775520" y="2403175"/>
                <a:ext cx="2808312" cy="3217484"/>
              </a:xfrm>
              <a:prstGeom prst="rect">
                <a:avLst/>
              </a:prstGeom>
              <a:noFill/>
              <a:ln w="7620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7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−5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8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4.5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2.5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6.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7.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−7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520" y="2403175"/>
                <a:ext cx="2808312" cy="3217484"/>
              </a:xfrm>
              <a:prstGeom prst="rect">
                <a:avLst/>
              </a:prstGeom>
              <a:blipFill>
                <a:blip r:embed="rId2"/>
                <a:stretch>
                  <a:fillRect l="-2169" t="-758"/>
                </a:stretch>
              </a:blipFill>
              <a:ln w="76200"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/>
              <p:cNvSpPr txBox="1"/>
              <p:nvPr/>
            </p:nvSpPr>
            <p:spPr>
              <a:xfrm>
                <a:off x="1775520" y="5758340"/>
                <a:ext cx="8640960" cy="804644"/>
              </a:xfrm>
              <a:prstGeom prst="rect">
                <a:avLst/>
              </a:prstGeom>
              <a:noFill/>
              <a:ln w="76200">
                <a:solidFill>
                  <a:srgbClr val="9842B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Create multiplication questions which have the following answers: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84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		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63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17</m:t>
                        </m:r>
                      </m:sup>
                    </m:sSup>
                  </m:oMath>
                </a14:m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		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520" y="5758340"/>
                <a:ext cx="8640960" cy="804644"/>
              </a:xfrm>
              <a:prstGeom prst="rect">
                <a:avLst/>
              </a:prstGeom>
              <a:blipFill>
                <a:blip r:embed="rId3"/>
                <a:stretch>
                  <a:fillRect l="-280" b="-6897"/>
                </a:stretch>
              </a:blipFill>
              <a:ln w="76200">
                <a:solidFill>
                  <a:srgbClr val="9842B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/>
              <p:cNvSpPr txBox="1"/>
              <p:nvPr/>
            </p:nvSpPr>
            <p:spPr>
              <a:xfrm>
                <a:off x="4691844" y="2403176"/>
                <a:ext cx="2808312" cy="3128933"/>
              </a:xfrm>
              <a:prstGeom prst="rect">
                <a:avLst/>
              </a:prstGeom>
              <a:noFill/>
              <a:ln w="7620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8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−5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3.5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2.5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1.9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𝑔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6.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7.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𝑝𝑞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𝑞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844" y="2403176"/>
                <a:ext cx="2808312" cy="3128933"/>
              </a:xfrm>
              <a:prstGeom prst="rect">
                <a:avLst/>
              </a:prstGeom>
              <a:blipFill>
                <a:blip r:embed="rId4"/>
                <a:stretch>
                  <a:fillRect l="-2391" t="-780" b="-2729"/>
                </a:stretch>
              </a:blipFill>
              <a:ln w="76200"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/>
              <p:cNvSpPr txBox="1"/>
              <p:nvPr/>
            </p:nvSpPr>
            <p:spPr>
              <a:xfrm>
                <a:off x="7608168" y="2403176"/>
                <a:ext cx="2808312" cy="3178947"/>
              </a:xfrm>
              <a:prstGeom prst="rect">
                <a:avLst/>
              </a:prstGeom>
              <a:noFill/>
              <a:ln w="7620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1.6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</m:t>
                    </m:r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×−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𝑘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(3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(3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6.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latin typeface="Arial" panose="020B0604020202020204" pitchFamily="34" charset="0"/>
                    <a:cs typeface="Arial" panose="020B0604020202020204" pitchFamily="34" charset="0"/>
                  </a:rPr>
                  <a:t>7.	</a:t>
                </a:r>
                <a14:m>
                  <m:oMath xmlns:m="http://schemas.openxmlformats.org/officeDocument/2006/math">
                    <m:r>
                      <a:rPr lang="en-GB" sz="2000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𝑎𝑏𝑐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8168" y="2403176"/>
                <a:ext cx="2808312" cy="3178947"/>
              </a:xfrm>
              <a:prstGeom prst="rect">
                <a:avLst/>
              </a:prstGeom>
              <a:blipFill>
                <a:blip r:embed="rId5"/>
                <a:stretch>
                  <a:fillRect l="-2169" t="-766" b="-766"/>
                </a:stretch>
              </a:blipFill>
              <a:ln w="76200"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/>
          <p:cNvSpPr/>
          <p:nvPr/>
        </p:nvSpPr>
        <p:spPr>
          <a:xfrm>
            <a:off x="1775520" y="2372436"/>
            <a:ext cx="2808312" cy="3256661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693407" y="2372436"/>
            <a:ext cx="2808312" cy="3256661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608168" y="2376896"/>
            <a:ext cx="2808312" cy="3256661"/>
          </a:xfrm>
          <a:prstGeom prst="rect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664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75520" y="1124744"/>
            <a:ext cx="864096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Multiplication Law</a:t>
            </a:r>
            <a:endParaRPr lang="en-GB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u="sng">
                <a:latin typeface="Arial" panose="020B0604020202020204" pitchFamily="34" charset="0"/>
                <a:cs typeface="Arial" panose="020B0604020202020204" pitchFamily="34" charset="0"/>
              </a:rPr>
              <a:t>Answers</a:t>
            </a:r>
            <a:endParaRPr lang="en-GB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1775520" y="2403175"/>
                <a:ext cx="2808312" cy="3217484"/>
              </a:xfrm>
              <a:prstGeom prst="rect">
                <a:avLst/>
              </a:prstGeom>
              <a:noFill/>
              <a:ln w="7620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13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9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7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6.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9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7.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520" y="2403175"/>
                <a:ext cx="2808312" cy="3217484"/>
              </a:xfrm>
              <a:prstGeom prst="rect">
                <a:avLst/>
              </a:prstGeom>
              <a:blipFill>
                <a:blip r:embed="rId2"/>
                <a:stretch>
                  <a:fillRect l="-2169" t="-758"/>
                </a:stretch>
              </a:blipFill>
              <a:ln w="76200"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/>
          <p:cNvSpPr txBox="1"/>
          <p:nvPr/>
        </p:nvSpPr>
        <p:spPr>
          <a:xfrm>
            <a:off x="1775520" y="5758340"/>
            <a:ext cx="8640960" cy="400110"/>
          </a:xfrm>
          <a:prstGeom prst="rect">
            <a:avLst/>
          </a:prstGeom>
          <a:noFill/>
          <a:ln w="76200">
            <a:solidFill>
              <a:srgbClr val="9842B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Get a peer to check the questions you have created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/>
              <p:cNvSpPr txBox="1"/>
              <p:nvPr/>
            </p:nvSpPr>
            <p:spPr>
              <a:xfrm>
                <a:off x="4691844" y="2403176"/>
                <a:ext cx="2808312" cy="3201517"/>
              </a:xfrm>
              <a:prstGeom prst="rect">
                <a:avLst/>
              </a:prstGeom>
              <a:noFill/>
              <a:ln w="7620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24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9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6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2.9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11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6.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7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7.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𝑞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844" y="2403176"/>
                <a:ext cx="2808312" cy="3201517"/>
              </a:xfrm>
              <a:prstGeom prst="rect">
                <a:avLst/>
              </a:prstGeom>
              <a:blipFill>
                <a:blip r:embed="rId3"/>
                <a:stretch>
                  <a:fillRect l="-2391" t="-762"/>
                </a:stretch>
              </a:blipFill>
              <a:ln w="76200"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/>
              <p:cNvSpPr txBox="1"/>
              <p:nvPr/>
            </p:nvSpPr>
            <p:spPr>
              <a:xfrm>
                <a:off x="7608168" y="2403176"/>
                <a:ext cx="2808312" cy="3175421"/>
              </a:xfrm>
              <a:prstGeom prst="rect">
                <a:avLst/>
              </a:prstGeom>
              <a:noFill/>
              <a:ln w="76200"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1.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7.6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3.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4.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−8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7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5.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(3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9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6.	</a:t>
                </a:r>
                <a14:m>
                  <m:oMath xmlns:m="http://schemas.openxmlformats.org/officeDocument/2006/math">
                    <m:r>
                      <a:rPr lang="en-GB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𝑎</m:t>
                    </m:r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7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7.	</a:t>
                </a:r>
                <a14:m>
                  <m:oMath xmlns:m="http://schemas.openxmlformats.org/officeDocument/2006/math">
                    <m:r>
                      <a:rPr lang="en-GB" sz="200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  <m:sSup>
                          <m:sSupPr>
                            <m:ctrlPr>
                              <a:rPr lang="en-GB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sz="2000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e>
                      <m:sup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8168" y="2403176"/>
                <a:ext cx="2808312" cy="3175421"/>
              </a:xfrm>
              <a:prstGeom prst="rect">
                <a:avLst/>
              </a:prstGeom>
              <a:blipFill>
                <a:blip r:embed="rId4"/>
                <a:stretch>
                  <a:fillRect l="-2169" t="-768" b="-768"/>
                </a:stretch>
              </a:blipFill>
              <a:ln w="76200"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/>
          <p:cNvSpPr/>
          <p:nvPr/>
        </p:nvSpPr>
        <p:spPr>
          <a:xfrm>
            <a:off x="1775520" y="2372436"/>
            <a:ext cx="2808312" cy="3256661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693407" y="2372436"/>
            <a:ext cx="2808312" cy="3256661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608168" y="2376896"/>
            <a:ext cx="2808312" cy="3256661"/>
          </a:xfrm>
          <a:prstGeom prst="rect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3557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3647728" y="1124744"/>
                <a:ext cx="6696744" cy="13302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u="sng">
                    <a:latin typeface="Arial" panose="020B0604020202020204" pitchFamily="34" charset="0"/>
                    <a:cs typeface="Arial" panose="020B0604020202020204" pitchFamily="34" charset="0"/>
                  </a:rPr>
                  <a:t>Power Law</a:t>
                </a: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GB" sz="24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24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𝒂</m:t>
                                </m:r>
                              </m:e>
                              <m:sup>
                                <m:r>
                                  <a:rPr lang="en-GB" sz="24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𝟓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8" y="1124744"/>
                <a:ext cx="6696744" cy="1330236"/>
              </a:xfrm>
              <a:prstGeom prst="rect">
                <a:avLst/>
              </a:prstGeom>
              <a:blipFill>
                <a:blip r:embed="rId2"/>
                <a:stretch>
                  <a:fillRect t="-32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4974970" y="1933726"/>
                <a:ext cx="2295692" cy="4754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𝟓</m:t>
                          </m:r>
                        </m:sup>
                      </m:sSup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𝟓</m:t>
                          </m:r>
                        </m:sup>
                      </m:sSup>
                      <m:r>
                        <a:rPr lang="en-GB" sz="2400" b="1" i="1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𝟓</m:t>
                          </m:r>
                        </m:sup>
                      </m:sSup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4970" y="1933726"/>
                <a:ext cx="2295692" cy="47545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5019065" y="3350453"/>
                <a:ext cx="1142108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𝒎</m:t>
                        </m:r>
                        <m: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9065" y="3350453"/>
                <a:ext cx="1142108" cy="46166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/>
              <p:cNvSpPr/>
              <p:nvPr/>
            </p:nvSpPr>
            <p:spPr>
              <a:xfrm>
                <a:off x="3647728" y="3356993"/>
                <a:ext cx="1095620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24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2400" b="1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1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2400" b="1" i="1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𝒎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8" y="3356993"/>
                <a:ext cx="1095620" cy="46166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Rectangle 5"/>
              <p:cNvSpPr/>
              <p:nvPr/>
            </p:nvSpPr>
            <p:spPr>
              <a:xfrm>
                <a:off x="5015881" y="2492897"/>
                <a:ext cx="1057149" cy="4754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𝟏𝟓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5881" y="2492897"/>
                <a:ext cx="1057149" cy="47545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953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0" y="1124745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Power Law</a:t>
            </a:r>
          </a:p>
          <a:p>
            <a:pPr algn="ctr"/>
            <a:endParaRPr lang="en-GB" sz="2400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Draw a 3x3 grid and fill it with 9 numbers from below.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2"/>
              <p:cNvGraphicFramePr>
                <a:graphicFrameLocks noGrp="1"/>
              </p:cNvGraphicFramePr>
              <p:nvPr/>
            </p:nvGraphicFramePr>
            <p:xfrm>
              <a:off x="3011996" y="2636912"/>
              <a:ext cx="6096000" cy="36000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524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524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24000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524000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90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𝟗</m:t>
                                </m:r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𝟔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den>
                                </m:f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𝟒</m:t>
                                </m:r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𝟐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90000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𝟑𝟔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𝟏𝟎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den>
                                </m:f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𝟐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90000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𝟏𝟐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𝟔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𝟐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𝟖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𝟔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90000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𝟔𝟒</m:t>
                                    </m:r>
                                  </m:den>
                                </m:f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𝟔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𝟏𝟎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𝟒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400" b="1">
                            <a:solidFill>
                              <a:schemeClr val="tx1"/>
                            </a:solidFill>
                            <a:latin typeface="Comic Sans MS" panose="030F0702030302020204" pitchFamily="66" charset="0"/>
                          </a:endParaRPr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2"/>
              <p:cNvGraphicFramePr>
                <a:graphicFrameLocks noGrp="1"/>
              </p:cNvGraphicFramePr>
              <p:nvPr/>
            </p:nvGraphicFramePr>
            <p:xfrm>
              <a:off x="3011996" y="2636912"/>
              <a:ext cx="6096000" cy="36000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524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524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24000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524000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90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r="-300400" b="-3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99602" r="-199203" b="-3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200400" r="-100000" b="-3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00400" b="-30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90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t="-100000" r="-300400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99602" t="-100000" r="-199203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200400" t="-100000" r="-100000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00400" t="-100000" b="-20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90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t="-200000" r="-300400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99602" t="-200000" r="-199203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200400" t="-200000" r="-100000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00400" t="-200000" b="-10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9000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t="-300000" r="-3004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99602" t="-300000" r="-1992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200400" t="-300000" r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00400" t="-30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7847163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2681119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2681119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12017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2681119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2681119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16636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996953"/>
                <a:ext cx="3222934" cy="15871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.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𝟓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𝟒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996953"/>
                <a:ext cx="3222934" cy="158710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4203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996952"/>
                <a:ext cx="3222934" cy="16065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𝟓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996952"/>
                <a:ext cx="3222934" cy="160653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2003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3171637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3171637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761910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2681119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𝟒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2681119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05922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3171637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𝟔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3171637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86708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3234155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3234155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28765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996953"/>
                <a:ext cx="3775970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.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𝟓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996953"/>
                <a:ext cx="3775970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68527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996952"/>
                <a:ext cx="2728760" cy="122527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7200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72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996952"/>
                <a:ext cx="2728760" cy="122527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72632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2567608" y="2924945"/>
                <a:ext cx="7144456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sz="72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𝟑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7608" y="2924945"/>
                <a:ext cx="7144456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95581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996953"/>
                <a:ext cx="3923446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996953"/>
                <a:ext cx="3923446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35830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5" y="2996953"/>
                <a:ext cx="3234155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5" y="2996953"/>
                <a:ext cx="3234155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60397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996953"/>
                <a:ext cx="3370410" cy="15900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996953"/>
                <a:ext cx="3370410" cy="159005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89915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511824" y="2420888"/>
                <a:ext cx="3175678" cy="282898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den>
                              </m:f>
                              <m:r>
                                <a:rPr lang="en-GB" sz="7200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824" y="2420888"/>
                <a:ext cx="3175678" cy="282898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7856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439817" y="2492896"/>
                <a:ext cx="3617977" cy="282898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den>
                              </m:f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9817" y="2492896"/>
                <a:ext cx="3617977" cy="282898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24157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4151785" y="2348880"/>
                <a:ext cx="3617977" cy="282898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1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72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𝟒</m:t>
                                  </m:r>
                                </m:den>
                              </m:f>
                              <m:sSup>
                                <m:sSupPr>
                                  <m:ctrlP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en-GB" sz="7200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en-GB" sz="7200" b="1" i="1">
                              <a:latin typeface="Cambria Math" panose="02040503050406030204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en-GB" sz="720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1785" y="2348880"/>
                <a:ext cx="3617977" cy="282898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53272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3647728" y="1124744"/>
                <a:ext cx="6696744" cy="16219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u="sng">
                    <a:latin typeface="Arial" panose="020B0604020202020204" pitchFamily="34" charset="0"/>
                    <a:cs typeface="Arial" panose="020B0604020202020204" pitchFamily="34" charset="0"/>
                  </a:rPr>
                  <a:t>Division Law</a:t>
                </a:r>
              </a:p>
              <a:p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3200" b="1" i="1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1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en-GB" sz="3200" b="1" i="1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𝟓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en-GB" sz="32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sz="3200" b="1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8" y="1124744"/>
                <a:ext cx="6696744" cy="1621982"/>
              </a:xfrm>
              <a:prstGeom prst="rect">
                <a:avLst/>
              </a:prstGeom>
              <a:blipFill>
                <a:blip r:embed="rId2"/>
                <a:stretch>
                  <a:fillRect t="-263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4974971" y="1863408"/>
                <a:ext cx="2480359" cy="76739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32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sz="32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</m:num>
                      <m:den>
                        <m:r>
                          <a:rPr lang="en-GB" sz="32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𝒂</m:t>
                        </m:r>
                        <m:r>
                          <a:rPr lang="en-GB" sz="32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sz="32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  <m:r>
                          <a:rPr lang="en-GB" sz="32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sz="32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𝒂</m:t>
                        </m:r>
                      </m:den>
                    </m:f>
                  </m:oMath>
                </a14:m>
                <a:r>
                  <a:rPr lang="en-GB" sz="32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4971" y="1863408"/>
                <a:ext cx="2480359" cy="76739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5019065" y="3350453"/>
                <a:ext cx="1305614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𝒎</m:t>
                        </m:r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9065" y="3350453"/>
                <a:ext cx="1305614" cy="46166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/>
              <p:cNvSpPr/>
              <p:nvPr/>
            </p:nvSpPr>
            <p:spPr>
              <a:xfrm>
                <a:off x="3647728" y="3356993"/>
                <a:ext cx="1396984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</m:sup>
                      </m:sSup>
                      <m:r>
                        <a:rPr lang="en-GB" sz="2400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÷</m:t>
                      </m:r>
                      <m:sSup>
                        <m:sSupPr>
                          <m:ctrlP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en-GB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7728" y="3356993"/>
                <a:ext cx="1396984" cy="46166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Rectangle 5"/>
              <p:cNvSpPr/>
              <p:nvPr/>
            </p:nvSpPr>
            <p:spPr>
              <a:xfrm>
                <a:off x="7876106" y="2013000"/>
                <a:ext cx="922497" cy="47000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  <m:sup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sz="240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6106" y="2013000"/>
                <a:ext cx="922497" cy="47000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al Callout 8"/>
          <p:cNvSpPr/>
          <p:nvPr/>
        </p:nvSpPr>
        <p:spPr>
          <a:xfrm>
            <a:off x="5796661" y="4365105"/>
            <a:ext cx="4537664" cy="1166829"/>
          </a:xfrm>
          <a:prstGeom prst="wedgeEllipseCallout">
            <a:avLst>
              <a:gd name="adj1" fmla="val -49406"/>
              <a:gd name="adj2" fmla="val -69670"/>
            </a:avLst>
          </a:prstGeom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base is the same and we’re dividing the terms, so we subtract the indices”</a:t>
            </a: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600056" y="2284084"/>
            <a:ext cx="396044" cy="3942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6949437" y="1834104"/>
            <a:ext cx="396044" cy="3942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6553393" y="1821442"/>
            <a:ext cx="396044" cy="3942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6179280" y="2302735"/>
            <a:ext cx="396044" cy="3942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5760507" y="2302735"/>
            <a:ext cx="396044" cy="3942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6204012" y="1815880"/>
            <a:ext cx="396044" cy="3942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78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47728" y="1124744"/>
            <a:ext cx="66967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Division Law</a:t>
            </a:r>
          </a:p>
          <a:p>
            <a:pPr algn="ctr"/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– Complete the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Tarsia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jigsaw by matching up the sides with corresponding questions and answers.</a:t>
            </a:r>
          </a:p>
          <a:p>
            <a:pPr algn="ctr"/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It will make a rectangle when finished!</a:t>
            </a:r>
          </a:p>
        </p:txBody>
      </p:sp>
    </p:spTree>
    <p:extLst>
      <p:ext uri="{BB962C8B-B14F-4D97-AF65-F5344CB8AC3E}">
        <p14:creationId xmlns:p14="http://schemas.microsoft.com/office/powerpoint/2010/main" val="38111838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79512" y="304130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>
                <a:latin typeface="Arial" panose="020B0604020202020204" pitchFamily="34" charset="0"/>
                <a:cs typeface="Arial" panose="020B0604020202020204" pitchFamily="34" charset="0"/>
              </a:rPr>
              <a:t>Division Law</a:t>
            </a:r>
          </a:p>
          <a:p>
            <a:pPr algn="ctr"/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4186" y="821281"/>
            <a:ext cx="7769068" cy="5850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7252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53B2E2-7953-4324-851F-159EF09F2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u="sng"/>
              <a:t>Date / </a:t>
            </a:r>
            <a:r>
              <a:rPr lang="en-GB" sz="3600" b="1" u="sng" err="1"/>
              <a:t>Dyddiad</a:t>
            </a:r>
            <a:r>
              <a:rPr lang="en-GB" sz="3600"/>
              <a:t>: 29</a:t>
            </a:r>
            <a:r>
              <a:rPr lang="en-GB" sz="3600" baseline="30000"/>
              <a:t>th</a:t>
            </a:r>
            <a:r>
              <a:rPr lang="en-GB" sz="3600"/>
              <a:t> October 2020 / 29</a:t>
            </a:r>
            <a:r>
              <a:rPr lang="en-GB" sz="3600" baseline="30000"/>
              <a:t>ain</a:t>
            </a:r>
            <a:r>
              <a:rPr lang="en-GB" sz="3600"/>
              <a:t> o Hydref 2020</a:t>
            </a:r>
            <a:br>
              <a:rPr lang="en-GB" sz="3600"/>
            </a:br>
            <a:br>
              <a:rPr lang="en-GB" sz="3600"/>
            </a:br>
            <a:r>
              <a:rPr lang="en-GB" sz="3600" b="1" u="sng"/>
              <a:t>Class work / Gwaith </a:t>
            </a:r>
            <a:r>
              <a:rPr lang="en-GB" sz="3600" b="1" u="sng" err="1"/>
              <a:t>dosbarth</a:t>
            </a:r>
            <a:r>
              <a:rPr lang="en-GB" sz="3600"/>
              <a:t>: Laws of Indices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623BAF-E7DE-4A8E-9BD6-F79BF3B5A6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Lesson Objective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4CF38CC-070D-4992-BAE2-5179384ABF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multiplication, division and power laws of indices.</a:t>
            </a:r>
          </a:p>
          <a:p>
            <a:endParaRPr lang="cy-GB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24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words</a:t>
            </a:r>
          </a:p>
          <a:p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Index (indices), p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ower, 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square, cube, simplify, multiply, divide, add, subtract, base.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9DFB4E3-ACDD-44E3-9159-D173667563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Success Criteria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9F16CB0-BFD9-485E-9FB6-740C043792F4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607175" y="3335338"/>
          <a:ext cx="4895850" cy="2455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184256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A1E05-93F1-41BA-8074-81C8925B9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6B22F70-EBD0-4AF2-B5BC-887A83F18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Always true, sometimes true or never true?</a:t>
            </a:r>
          </a:p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5C48F1DC-825E-4002-9CB3-985BACC202AB}"/>
                  </a:ext>
                </a:extLst>
              </p:cNvPr>
              <p:cNvSpPr txBox="1">
                <a:spLocks noGrp="1"/>
              </p:cNvSpPr>
              <p:nvPr>
                <p:ph sz="half" idx="2"/>
              </p:nvPr>
            </p:nvSpPr>
            <p:spPr>
              <a:xfrm>
                <a:off x="1221580" y="3454929"/>
                <a:ext cx="5157787" cy="17903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𝑎𝑏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𝑏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p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sz="2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5C48F1DC-825E-4002-9CB3-985BACC202AB}"/>
                  </a:ext>
                </a:extLst>
              </p:cNvPr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1221580" y="3454929"/>
                <a:ext cx="5157787" cy="1790362"/>
              </a:xfrm>
              <a:prstGeom prst="rect">
                <a:avLst/>
              </a:prstGeom>
              <a:blipFill>
                <a:blip r:embed="rId2"/>
                <a:stretch>
                  <a:fillRect l="-2246" t="-7850" b="-785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3E497D4-375E-4377-8164-FA12929FCA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Find the correct path through the maze. You can only move horizontally and vertically one square at a time.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D0C733-04AD-417B-8CBB-CD827AB2582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714589" y="3335338"/>
            <a:ext cx="4681021" cy="2455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46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647728" y="1124744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</a:p>
          <a:p>
            <a:pPr algn="ctr"/>
            <a:endParaRPr lang="en-GB" sz="20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6492" y="2204864"/>
            <a:ext cx="5991225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769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684eeaa-63d5-4a8a-805f-2a73dd5a7c6a">
      <Terms xmlns="http://schemas.microsoft.com/office/infopath/2007/PartnerControls"/>
    </lcf76f155ced4ddcb4097134ff3c332f>
    <TaxCatchAll xmlns="224cecc8-5b1a-4f4b-aa1d-4508502f11c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3" ma:contentTypeDescription="Create a new document." ma:contentTypeScope="" ma:versionID="523af318d6800906c15fdda32a295cc9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254ee38d20d4f90869f7232b40a786c6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8f37bcc-5022-48dc-b82a-fa9465e67f58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CC8037-A4C1-4D58-B1DF-B47823223A5E}">
  <ds:schemaRefs>
    <ds:schemaRef ds:uri="4bebffc6-b3af-4121-a6f6-77b124c923cd"/>
    <ds:schemaRef ds:uri="cece20dc-0d29-4254-a319-5ff0cdb992f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FF78FCA-80FA-4E5C-8055-08F4E213B7A1}"/>
</file>

<file path=customXml/itemProps3.xml><?xml version="1.0" encoding="utf-8"?>
<ds:datastoreItem xmlns:ds="http://schemas.openxmlformats.org/officeDocument/2006/customXml" ds:itemID="{2EEEC1E9-16CD-4AF3-A486-A8E6E6042C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42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Parallax</vt:lpstr>
      <vt:lpstr>Starter</vt:lpstr>
      <vt:lpstr>Date / Dyddiad: 29th October 2020 / 29ain o Hydref 2020  Class work / Gwaith dosbarth: Laws of Indices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confident do you feel?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Date / Dyddiad: 29th October 2020 / 29ain o Hydref 2020  Class work / Gwaith dosbarth: Laws of Indices</vt:lpstr>
      <vt:lpstr>Homework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Starter</dc:title>
  <dc:creator>John Gronow</dc:creator>
  <cp:revision>1</cp:revision>
  <dcterms:created xsi:type="dcterms:W3CDTF">2020-10-28T15:53:10Z</dcterms:created>
  <dcterms:modified xsi:type="dcterms:W3CDTF">2023-10-04T13:57:06Z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  <property fmtid="{D5CDD505-2E9C-101B-9397-08002B2CF9AE}" pid="3" name="Order">
    <vt:r8>151500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ComplianceAssetId">
    <vt:lpwstr/>
  </property>
  <property fmtid="{D5CDD505-2E9C-101B-9397-08002B2CF9AE}" pid="9" name="TemplateUrl">
    <vt:lpwstr/>
  </property>
  <property fmtid="{D5CDD505-2E9C-101B-9397-08002B2CF9AE}" pid="10" name="MediaServiceImageTags">
    <vt:lpwstr/>
  </property>
  <property fmtid="{D5CDD505-2E9C-101B-9397-08002B2CF9AE}" pid="11" name="_SourceUrl">
    <vt:lpwstr/>
  </property>
  <property fmtid="{D5CDD505-2E9C-101B-9397-08002B2CF9AE}" pid="12" name="_SharedFileIndex">
    <vt:lpwstr/>
  </property>
</Properties>
</file>