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0230E4-03D7-E9CD-6030-CF2B0B3A0314}" v="165" dt="2026-02-12T18:19:49.860"/>
    <p1510:client id="{C5C97676-1095-14FC-16FE-9062EEDF185A}" v="462" dt="2026-02-12T22:09:16.357"/>
    <p1510:client id="{E2074E80-3096-57A3-C62F-70CC7C7639AA}" v="279" dt="2026-02-12T20:04:15.509"/>
    <p1510:client id="{F2D66EE9-E4CF-FC06-0EA4-E725F96F0277}" v="644" dt="2026-02-12T19:02:04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40BA79-5DAF-461B-A941-4B088E8D50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131CC4-BA30-4322-9A86-A747398C76C6}">
      <dgm:prSet/>
      <dgm:spPr/>
      <dgm:t>
        <a:bodyPr/>
        <a:lstStyle/>
        <a:p>
          <a:r>
            <a:rPr lang="en-GB"/>
            <a:t>Health: Defined as a state of complete physical, mental and social wellbeing, not merely the absence of disease (World Health Organisation, 1946). </a:t>
          </a:r>
          <a:endParaRPr lang="en-US"/>
        </a:p>
      </dgm:t>
    </dgm:pt>
    <dgm:pt modelId="{2B46C88D-0374-4F17-9D45-C8C28C54CB3D}" type="parTrans" cxnId="{B02CE47A-CACC-49A3-A9C3-DE7713917384}">
      <dgm:prSet/>
      <dgm:spPr/>
      <dgm:t>
        <a:bodyPr/>
        <a:lstStyle/>
        <a:p>
          <a:endParaRPr lang="en-US"/>
        </a:p>
      </dgm:t>
    </dgm:pt>
    <dgm:pt modelId="{EEBD342E-DE65-427A-BED2-982877E61989}" type="sibTrans" cxnId="{B02CE47A-CACC-49A3-A9C3-DE7713917384}">
      <dgm:prSet/>
      <dgm:spPr/>
      <dgm:t>
        <a:bodyPr/>
        <a:lstStyle/>
        <a:p>
          <a:endParaRPr lang="en-US"/>
        </a:p>
      </dgm:t>
    </dgm:pt>
    <dgm:pt modelId="{8874190B-9A75-4A99-BDF3-A03171A0B121}">
      <dgm:prSet/>
      <dgm:spPr/>
      <dgm:t>
        <a:bodyPr/>
        <a:lstStyle/>
        <a:p>
          <a:r>
            <a:rPr lang="en-GB"/>
            <a:t>Wellbeing: A multidimensional concept that includes physical health, psychological functioning, quality of life and life satisfaction, linked to overall health and social resources.</a:t>
          </a:r>
          <a:endParaRPr lang="en-US"/>
        </a:p>
      </dgm:t>
    </dgm:pt>
    <dgm:pt modelId="{90AD407F-D679-4027-ADCE-026C5EAA4EA3}" type="parTrans" cxnId="{706BB980-1197-4E9D-BF9E-6DBCA475950B}">
      <dgm:prSet/>
      <dgm:spPr/>
      <dgm:t>
        <a:bodyPr/>
        <a:lstStyle/>
        <a:p>
          <a:endParaRPr lang="en-US"/>
        </a:p>
      </dgm:t>
    </dgm:pt>
    <dgm:pt modelId="{26087B00-E73A-4DA5-9FB2-09E206121BAE}" type="sibTrans" cxnId="{706BB980-1197-4E9D-BF9E-6DBCA475950B}">
      <dgm:prSet/>
      <dgm:spPr/>
      <dgm:t>
        <a:bodyPr/>
        <a:lstStyle/>
        <a:p>
          <a:endParaRPr lang="en-US"/>
        </a:p>
      </dgm:t>
    </dgm:pt>
    <dgm:pt modelId="{0C0BF29D-FDCB-4862-AE5E-A5A1D9BC26C4}">
      <dgm:prSet/>
      <dgm:spPr/>
      <dgm:t>
        <a:bodyPr/>
        <a:lstStyle/>
        <a:p>
          <a:r>
            <a:rPr lang="en-GB"/>
            <a:t>Sustainable Development (SD): A development approach that meet present needs without compromising the ability of future generations to meet their own needs; balancing social, environmental and economic goals. </a:t>
          </a:r>
          <a:endParaRPr lang="en-US"/>
        </a:p>
      </dgm:t>
    </dgm:pt>
    <dgm:pt modelId="{9F84AE05-E997-4911-ADAF-0E25DE20FD1A}" type="parTrans" cxnId="{8FDE6001-837D-469F-81A8-76981E761A99}">
      <dgm:prSet/>
      <dgm:spPr/>
      <dgm:t>
        <a:bodyPr/>
        <a:lstStyle/>
        <a:p>
          <a:endParaRPr lang="en-US"/>
        </a:p>
      </dgm:t>
    </dgm:pt>
    <dgm:pt modelId="{BD235211-3413-4CBE-88DC-3C299A27AE7D}" type="sibTrans" cxnId="{8FDE6001-837D-469F-81A8-76981E761A99}">
      <dgm:prSet/>
      <dgm:spPr/>
      <dgm:t>
        <a:bodyPr/>
        <a:lstStyle/>
        <a:p>
          <a:endParaRPr lang="en-US"/>
        </a:p>
      </dgm:t>
    </dgm:pt>
    <dgm:pt modelId="{F5B3A2EF-A747-4E51-874D-D506F664A4D8}">
      <dgm:prSet/>
      <dgm:spPr/>
      <dgm:t>
        <a:bodyPr/>
        <a:lstStyle/>
        <a:p>
          <a:r>
            <a:rPr lang="en-GB"/>
            <a:t>Integrating these topics: Good health and wellbeing are central to the </a:t>
          </a:r>
          <a:r>
            <a:rPr lang="en-GB" i="1"/>
            <a:t>United Nations Sustainable Development Goals</a:t>
          </a:r>
          <a:r>
            <a:rPr lang="en-GB"/>
            <a:t> (SDGs), especially SDG 3, Ensure healthy lives and promote wellbeing for all at all ages. </a:t>
          </a:r>
          <a:endParaRPr lang="en-US"/>
        </a:p>
      </dgm:t>
    </dgm:pt>
    <dgm:pt modelId="{1ACB1032-E6BA-417D-919F-AD2F6F0F84D7}" type="parTrans" cxnId="{E68AA22F-18F7-4FAC-A5E3-7B278CDB632F}">
      <dgm:prSet/>
      <dgm:spPr/>
      <dgm:t>
        <a:bodyPr/>
        <a:lstStyle/>
        <a:p>
          <a:endParaRPr lang="en-US"/>
        </a:p>
      </dgm:t>
    </dgm:pt>
    <dgm:pt modelId="{0FD38E32-5D66-4964-A751-C77628B8C4A4}" type="sibTrans" cxnId="{E68AA22F-18F7-4FAC-A5E3-7B278CDB632F}">
      <dgm:prSet/>
      <dgm:spPr/>
      <dgm:t>
        <a:bodyPr/>
        <a:lstStyle/>
        <a:p>
          <a:endParaRPr lang="en-US"/>
        </a:p>
      </dgm:t>
    </dgm:pt>
    <dgm:pt modelId="{BE8A5591-0785-4200-95B0-6B803A957091}" type="pres">
      <dgm:prSet presAssocID="{D440BA79-5DAF-461B-A941-4B088E8D50F1}" presName="vert0" presStyleCnt="0">
        <dgm:presLayoutVars>
          <dgm:dir/>
          <dgm:animOne val="branch"/>
          <dgm:animLvl val="lvl"/>
        </dgm:presLayoutVars>
      </dgm:prSet>
      <dgm:spPr/>
    </dgm:pt>
    <dgm:pt modelId="{33E03CAC-10C2-46AF-8F79-19EDCCBFA4FF}" type="pres">
      <dgm:prSet presAssocID="{B3131CC4-BA30-4322-9A86-A747398C76C6}" presName="thickLine" presStyleLbl="alignNode1" presStyleIdx="0" presStyleCnt="4"/>
      <dgm:spPr/>
    </dgm:pt>
    <dgm:pt modelId="{2C4E47E7-92A0-4925-B06E-1D90BA0A0B85}" type="pres">
      <dgm:prSet presAssocID="{B3131CC4-BA30-4322-9A86-A747398C76C6}" presName="horz1" presStyleCnt="0"/>
      <dgm:spPr/>
    </dgm:pt>
    <dgm:pt modelId="{9DE57D04-3FA7-4E05-B95D-F16E3BC10328}" type="pres">
      <dgm:prSet presAssocID="{B3131CC4-BA30-4322-9A86-A747398C76C6}" presName="tx1" presStyleLbl="revTx" presStyleIdx="0" presStyleCnt="4"/>
      <dgm:spPr/>
    </dgm:pt>
    <dgm:pt modelId="{04A1930A-FCA7-4C61-9456-70DC9F1F6372}" type="pres">
      <dgm:prSet presAssocID="{B3131CC4-BA30-4322-9A86-A747398C76C6}" presName="vert1" presStyleCnt="0"/>
      <dgm:spPr/>
    </dgm:pt>
    <dgm:pt modelId="{657D4A19-1CF8-4D4D-90AD-F311DC3B4CA7}" type="pres">
      <dgm:prSet presAssocID="{8874190B-9A75-4A99-BDF3-A03171A0B121}" presName="thickLine" presStyleLbl="alignNode1" presStyleIdx="1" presStyleCnt="4"/>
      <dgm:spPr/>
    </dgm:pt>
    <dgm:pt modelId="{9A32E14D-A725-4837-866E-BFE2E52ABE84}" type="pres">
      <dgm:prSet presAssocID="{8874190B-9A75-4A99-BDF3-A03171A0B121}" presName="horz1" presStyleCnt="0"/>
      <dgm:spPr/>
    </dgm:pt>
    <dgm:pt modelId="{F97217D6-D2C9-4644-B951-EBA153CA529E}" type="pres">
      <dgm:prSet presAssocID="{8874190B-9A75-4A99-BDF3-A03171A0B121}" presName="tx1" presStyleLbl="revTx" presStyleIdx="1" presStyleCnt="4"/>
      <dgm:spPr/>
    </dgm:pt>
    <dgm:pt modelId="{A3F9231F-C06C-4A79-B1CB-AF50D27083E5}" type="pres">
      <dgm:prSet presAssocID="{8874190B-9A75-4A99-BDF3-A03171A0B121}" presName="vert1" presStyleCnt="0"/>
      <dgm:spPr/>
    </dgm:pt>
    <dgm:pt modelId="{1A87E531-F52D-406D-8160-B3A049E7CB18}" type="pres">
      <dgm:prSet presAssocID="{0C0BF29D-FDCB-4862-AE5E-A5A1D9BC26C4}" presName="thickLine" presStyleLbl="alignNode1" presStyleIdx="2" presStyleCnt="4"/>
      <dgm:spPr/>
    </dgm:pt>
    <dgm:pt modelId="{8CE35AD0-7B1B-4811-ADA7-759680FF5E74}" type="pres">
      <dgm:prSet presAssocID="{0C0BF29D-FDCB-4862-AE5E-A5A1D9BC26C4}" presName="horz1" presStyleCnt="0"/>
      <dgm:spPr/>
    </dgm:pt>
    <dgm:pt modelId="{895B5713-F38C-408F-8235-4E4FE25900F5}" type="pres">
      <dgm:prSet presAssocID="{0C0BF29D-FDCB-4862-AE5E-A5A1D9BC26C4}" presName="tx1" presStyleLbl="revTx" presStyleIdx="2" presStyleCnt="4"/>
      <dgm:spPr/>
    </dgm:pt>
    <dgm:pt modelId="{36CD3ECD-D36A-4D71-A719-1A542FA14A48}" type="pres">
      <dgm:prSet presAssocID="{0C0BF29D-FDCB-4862-AE5E-A5A1D9BC26C4}" presName="vert1" presStyleCnt="0"/>
      <dgm:spPr/>
    </dgm:pt>
    <dgm:pt modelId="{E418D4D2-D074-400C-BC64-0020D3465128}" type="pres">
      <dgm:prSet presAssocID="{F5B3A2EF-A747-4E51-874D-D506F664A4D8}" presName="thickLine" presStyleLbl="alignNode1" presStyleIdx="3" presStyleCnt="4"/>
      <dgm:spPr/>
    </dgm:pt>
    <dgm:pt modelId="{8A152047-F92A-4A05-A758-4ABAC3D9FB9F}" type="pres">
      <dgm:prSet presAssocID="{F5B3A2EF-A747-4E51-874D-D506F664A4D8}" presName="horz1" presStyleCnt="0"/>
      <dgm:spPr/>
    </dgm:pt>
    <dgm:pt modelId="{39E60C7E-F2C1-4617-8648-8A97B62A9343}" type="pres">
      <dgm:prSet presAssocID="{F5B3A2EF-A747-4E51-874D-D506F664A4D8}" presName="tx1" presStyleLbl="revTx" presStyleIdx="3" presStyleCnt="4"/>
      <dgm:spPr/>
    </dgm:pt>
    <dgm:pt modelId="{61E4CE0A-B5E5-4817-B9C0-47B6FB0F7790}" type="pres">
      <dgm:prSet presAssocID="{F5B3A2EF-A747-4E51-874D-D506F664A4D8}" presName="vert1" presStyleCnt="0"/>
      <dgm:spPr/>
    </dgm:pt>
  </dgm:ptLst>
  <dgm:cxnLst>
    <dgm:cxn modelId="{8FDE6001-837D-469F-81A8-76981E761A99}" srcId="{D440BA79-5DAF-461B-A941-4B088E8D50F1}" destId="{0C0BF29D-FDCB-4862-AE5E-A5A1D9BC26C4}" srcOrd="2" destOrd="0" parTransId="{9F84AE05-E997-4911-ADAF-0E25DE20FD1A}" sibTransId="{BD235211-3413-4CBE-88DC-3C299A27AE7D}"/>
    <dgm:cxn modelId="{CC6A0C1F-C0CF-4456-9DAA-DDD6608856F7}" type="presOf" srcId="{F5B3A2EF-A747-4E51-874D-D506F664A4D8}" destId="{39E60C7E-F2C1-4617-8648-8A97B62A9343}" srcOrd="0" destOrd="0" presId="urn:microsoft.com/office/officeart/2008/layout/LinedList"/>
    <dgm:cxn modelId="{E68AA22F-18F7-4FAC-A5E3-7B278CDB632F}" srcId="{D440BA79-5DAF-461B-A941-4B088E8D50F1}" destId="{F5B3A2EF-A747-4E51-874D-D506F664A4D8}" srcOrd="3" destOrd="0" parTransId="{1ACB1032-E6BA-417D-919F-AD2F6F0F84D7}" sibTransId="{0FD38E32-5D66-4964-A751-C77628B8C4A4}"/>
    <dgm:cxn modelId="{42A41B63-2CCE-4828-A089-768B50EB7228}" type="presOf" srcId="{8874190B-9A75-4A99-BDF3-A03171A0B121}" destId="{F97217D6-D2C9-4644-B951-EBA153CA529E}" srcOrd="0" destOrd="0" presId="urn:microsoft.com/office/officeart/2008/layout/LinedList"/>
    <dgm:cxn modelId="{B02CE47A-CACC-49A3-A9C3-DE7713917384}" srcId="{D440BA79-5DAF-461B-A941-4B088E8D50F1}" destId="{B3131CC4-BA30-4322-9A86-A747398C76C6}" srcOrd="0" destOrd="0" parTransId="{2B46C88D-0374-4F17-9D45-C8C28C54CB3D}" sibTransId="{EEBD342E-DE65-427A-BED2-982877E61989}"/>
    <dgm:cxn modelId="{706BB980-1197-4E9D-BF9E-6DBCA475950B}" srcId="{D440BA79-5DAF-461B-A941-4B088E8D50F1}" destId="{8874190B-9A75-4A99-BDF3-A03171A0B121}" srcOrd="1" destOrd="0" parTransId="{90AD407F-D679-4027-ADCE-026C5EAA4EA3}" sibTransId="{26087B00-E73A-4DA5-9FB2-09E206121BAE}"/>
    <dgm:cxn modelId="{6711308D-D54F-4515-86E2-0CCF58C9822C}" type="presOf" srcId="{D440BA79-5DAF-461B-A941-4B088E8D50F1}" destId="{BE8A5591-0785-4200-95B0-6B803A957091}" srcOrd="0" destOrd="0" presId="urn:microsoft.com/office/officeart/2008/layout/LinedList"/>
    <dgm:cxn modelId="{ADAA55CB-00A2-44D9-BBB9-4F1983D28BCE}" type="presOf" srcId="{0C0BF29D-FDCB-4862-AE5E-A5A1D9BC26C4}" destId="{895B5713-F38C-408F-8235-4E4FE25900F5}" srcOrd="0" destOrd="0" presId="urn:microsoft.com/office/officeart/2008/layout/LinedList"/>
    <dgm:cxn modelId="{DA870FCE-6F5B-4B99-8BD2-F537D4E2C8C9}" type="presOf" srcId="{B3131CC4-BA30-4322-9A86-A747398C76C6}" destId="{9DE57D04-3FA7-4E05-B95D-F16E3BC10328}" srcOrd="0" destOrd="0" presId="urn:microsoft.com/office/officeart/2008/layout/LinedList"/>
    <dgm:cxn modelId="{2B34D592-09F4-4A8B-9067-837B85B0BDCA}" type="presParOf" srcId="{BE8A5591-0785-4200-95B0-6B803A957091}" destId="{33E03CAC-10C2-46AF-8F79-19EDCCBFA4FF}" srcOrd="0" destOrd="0" presId="urn:microsoft.com/office/officeart/2008/layout/LinedList"/>
    <dgm:cxn modelId="{1AE4F516-995C-4F9A-B443-9EFB86A0110C}" type="presParOf" srcId="{BE8A5591-0785-4200-95B0-6B803A957091}" destId="{2C4E47E7-92A0-4925-B06E-1D90BA0A0B85}" srcOrd="1" destOrd="0" presId="urn:microsoft.com/office/officeart/2008/layout/LinedList"/>
    <dgm:cxn modelId="{4641B399-A03A-4CC6-B4CF-FD2DE6ACC828}" type="presParOf" srcId="{2C4E47E7-92A0-4925-B06E-1D90BA0A0B85}" destId="{9DE57D04-3FA7-4E05-B95D-F16E3BC10328}" srcOrd="0" destOrd="0" presId="urn:microsoft.com/office/officeart/2008/layout/LinedList"/>
    <dgm:cxn modelId="{E8E176DF-80FB-4C41-AA0B-710C6C5B6FD3}" type="presParOf" srcId="{2C4E47E7-92A0-4925-B06E-1D90BA0A0B85}" destId="{04A1930A-FCA7-4C61-9456-70DC9F1F6372}" srcOrd="1" destOrd="0" presId="urn:microsoft.com/office/officeart/2008/layout/LinedList"/>
    <dgm:cxn modelId="{18C14FF1-E75F-43EB-915D-7ADF3CE58C58}" type="presParOf" srcId="{BE8A5591-0785-4200-95B0-6B803A957091}" destId="{657D4A19-1CF8-4D4D-90AD-F311DC3B4CA7}" srcOrd="2" destOrd="0" presId="urn:microsoft.com/office/officeart/2008/layout/LinedList"/>
    <dgm:cxn modelId="{C414EA67-BD78-487C-9C69-2290C8664C72}" type="presParOf" srcId="{BE8A5591-0785-4200-95B0-6B803A957091}" destId="{9A32E14D-A725-4837-866E-BFE2E52ABE84}" srcOrd="3" destOrd="0" presId="urn:microsoft.com/office/officeart/2008/layout/LinedList"/>
    <dgm:cxn modelId="{09C8EB7A-041A-40D3-A0D0-E9E04104A9E3}" type="presParOf" srcId="{9A32E14D-A725-4837-866E-BFE2E52ABE84}" destId="{F97217D6-D2C9-4644-B951-EBA153CA529E}" srcOrd="0" destOrd="0" presId="urn:microsoft.com/office/officeart/2008/layout/LinedList"/>
    <dgm:cxn modelId="{CD5F8872-954A-4F47-A042-D2C1F2F94A58}" type="presParOf" srcId="{9A32E14D-A725-4837-866E-BFE2E52ABE84}" destId="{A3F9231F-C06C-4A79-B1CB-AF50D27083E5}" srcOrd="1" destOrd="0" presId="urn:microsoft.com/office/officeart/2008/layout/LinedList"/>
    <dgm:cxn modelId="{D0B30918-945C-433C-8918-EBAA76901941}" type="presParOf" srcId="{BE8A5591-0785-4200-95B0-6B803A957091}" destId="{1A87E531-F52D-406D-8160-B3A049E7CB18}" srcOrd="4" destOrd="0" presId="urn:microsoft.com/office/officeart/2008/layout/LinedList"/>
    <dgm:cxn modelId="{9B1790F1-7809-432A-A863-F2E0FC8467D8}" type="presParOf" srcId="{BE8A5591-0785-4200-95B0-6B803A957091}" destId="{8CE35AD0-7B1B-4811-ADA7-759680FF5E74}" srcOrd="5" destOrd="0" presId="urn:microsoft.com/office/officeart/2008/layout/LinedList"/>
    <dgm:cxn modelId="{A8E249C7-2E4F-4256-BA56-FA3AB6674CB2}" type="presParOf" srcId="{8CE35AD0-7B1B-4811-ADA7-759680FF5E74}" destId="{895B5713-F38C-408F-8235-4E4FE25900F5}" srcOrd="0" destOrd="0" presId="urn:microsoft.com/office/officeart/2008/layout/LinedList"/>
    <dgm:cxn modelId="{68E0A408-8FC6-46D8-B513-08432B571524}" type="presParOf" srcId="{8CE35AD0-7B1B-4811-ADA7-759680FF5E74}" destId="{36CD3ECD-D36A-4D71-A719-1A542FA14A48}" srcOrd="1" destOrd="0" presId="urn:microsoft.com/office/officeart/2008/layout/LinedList"/>
    <dgm:cxn modelId="{E927538A-123A-4C34-AFCF-CB90CE479F0F}" type="presParOf" srcId="{BE8A5591-0785-4200-95B0-6B803A957091}" destId="{E418D4D2-D074-400C-BC64-0020D3465128}" srcOrd="6" destOrd="0" presId="urn:microsoft.com/office/officeart/2008/layout/LinedList"/>
    <dgm:cxn modelId="{FEFF6523-7173-46AB-97AA-82BC989B05BA}" type="presParOf" srcId="{BE8A5591-0785-4200-95B0-6B803A957091}" destId="{8A152047-F92A-4A05-A758-4ABAC3D9FB9F}" srcOrd="7" destOrd="0" presId="urn:microsoft.com/office/officeart/2008/layout/LinedList"/>
    <dgm:cxn modelId="{847D8A24-73A1-4DE1-A366-74F902AAA330}" type="presParOf" srcId="{8A152047-F92A-4A05-A758-4ABAC3D9FB9F}" destId="{39E60C7E-F2C1-4617-8648-8A97B62A9343}" srcOrd="0" destOrd="0" presId="urn:microsoft.com/office/officeart/2008/layout/LinedList"/>
    <dgm:cxn modelId="{5096DFD3-EECE-455F-9D38-5996BDC6015E}" type="presParOf" srcId="{8A152047-F92A-4A05-A758-4ABAC3D9FB9F}" destId="{61E4CE0A-B5E5-4817-B9C0-47B6FB0F77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5AFEAD-2FBC-4D4F-B325-686A3EF3A2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C8E5E65-26E2-47B8-8689-3875886C49C0}">
      <dgm:prSet/>
      <dgm:spPr/>
      <dgm:t>
        <a:bodyPr/>
        <a:lstStyle/>
        <a:p>
          <a:r>
            <a:rPr lang="en-GB"/>
            <a:t>Health and wellbeing are core components of sustainable development, influencing economic, social and environmental outcomes (United Nations, 2015).</a:t>
          </a:r>
          <a:endParaRPr lang="en-US"/>
        </a:p>
      </dgm:t>
    </dgm:pt>
    <dgm:pt modelId="{316E8B93-C830-4CC8-AF71-8903B92CE5BE}" type="parTrans" cxnId="{C7D06B18-691B-4BC3-B07B-279E0152D5D2}">
      <dgm:prSet/>
      <dgm:spPr/>
      <dgm:t>
        <a:bodyPr/>
        <a:lstStyle/>
        <a:p>
          <a:endParaRPr lang="en-US"/>
        </a:p>
      </dgm:t>
    </dgm:pt>
    <dgm:pt modelId="{A9FACC97-0BFB-4712-8B85-DFC2794D8253}" type="sibTrans" cxnId="{C7D06B18-691B-4BC3-B07B-279E0152D5D2}">
      <dgm:prSet/>
      <dgm:spPr/>
      <dgm:t>
        <a:bodyPr/>
        <a:lstStyle/>
        <a:p>
          <a:endParaRPr lang="en-US"/>
        </a:p>
      </dgm:t>
    </dgm:pt>
    <dgm:pt modelId="{A9181E89-A88B-4E29-857A-494E332261D6}">
      <dgm:prSet/>
      <dgm:spPr/>
      <dgm:t>
        <a:bodyPr/>
        <a:lstStyle/>
        <a:p>
          <a:r>
            <a:rPr lang="en-GB"/>
            <a:t>Wellbeing Depends on Health and Context</a:t>
          </a:r>
          <a:br>
            <a:rPr lang="en-GB"/>
          </a:br>
          <a:r>
            <a:rPr lang="en-GB"/>
            <a:t>Wellbeing reflects how people experience their lives  influenced by physical health, social conditions, environment, and access to resources (Organisation for Economic Cooperation and Development [OECD], 2013).</a:t>
          </a:r>
          <a:endParaRPr lang="en-US"/>
        </a:p>
      </dgm:t>
    </dgm:pt>
    <dgm:pt modelId="{5836CCC2-70FA-4C01-AA26-F81CED142311}" type="parTrans" cxnId="{D1478C99-2312-4BD2-8204-36C5A7AC760B}">
      <dgm:prSet/>
      <dgm:spPr/>
      <dgm:t>
        <a:bodyPr/>
        <a:lstStyle/>
        <a:p>
          <a:endParaRPr lang="en-US"/>
        </a:p>
      </dgm:t>
    </dgm:pt>
    <dgm:pt modelId="{12DC5455-E1FF-43A6-9DA1-06854E74C93B}" type="sibTrans" cxnId="{D1478C99-2312-4BD2-8204-36C5A7AC760B}">
      <dgm:prSet/>
      <dgm:spPr/>
      <dgm:t>
        <a:bodyPr/>
        <a:lstStyle/>
        <a:p>
          <a:endParaRPr lang="en-US"/>
        </a:p>
      </dgm:t>
    </dgm:pt>
    <dgm:pt modelId="{16621B21-CE23-4335-ADB8-55D675A6C182}">
      <dgm:prSet/>
      <dgm:spPr/>
      <dgm:t>
        <a:bodyPr/>
        <a:lstStyle/>
        <a:p>
          <a:r>
            <a:rPr lang="en-GB"/>
            <a:t>Sustainable Development Shapes Health and Wellbeing</a:t>
          </a:r>
          <a:br>
            <a:rPr lang="en-GB"/>
          </a:br>
          <a:r>
            <a:rPr lang="en-GB"/>
            <a:t>Sustainable policies such as clean water, equitable education and reduced inequalities  improve health outcomes and wellbeing (United Nations, 2015).</a:t>
          </a:r>
          <a:endParaRPr lang="en-US"/>
        </a:p>
      </dgm:t>
    </dgm:pt>
    <dgm:pt modelId="{6FD5643F-2851-48B1-85F7-43EAE29C55ED}" type="parTrans" cxnId="{8CFABAB3-6409-4E46-B426-0D905984F3B3}">
      <dgm:prSet/>
      <dgm:spPr/>
      <dgm:t>
        <a:bodyPr/>
        <a:lstStyle/>
        <a:p>
          <a:endParaRPr lang="en-US"/>
        </a:p>
      </dgm:t>
    </dgm:pt>
    <dgm:pt modelId="{58DE7E75-51F4-43FF-A15A-7C6453AB03E7}" type="sibTrans" cxnId="{8CFABAB3-6409-4E46-B426-0D905984F3B3}">
      <dgm:prSet/>
      <dgm:spPr/>
      <dgm:t>
        <a:bodyPr/>
        <a:lstStyle/>
        <a:p>
          <a:endParaRPr lang="en-US"/>
        </a:p>
      </dgm:t>
    </dgm:pt>
    <dgm:pt modelId="{08E273EE-E2DB-4D2C-8FCD-9FC02D10325D}">
      <dgm:prSet/>
      <dgm:spPr/>
      <dgm:t>
        <a:bodyPr/>
        <a:lstStyle/>
        <a:p>
          <a:r>
            <a:rPr lang="en-GB"/>
            <a:t>Why Focus on SDG 3?</a:t>
          </a:r>
          <a:br>
            <a:rPr lang="en-GB"/>
          </a:br>
          <a:r>
            <a:rPr lang="en-GB"/>
            <a:t>SDG 3 (Good Health and Well-Being) directly addresses global health challenges, reducing mortality, disease burden and ensuring healthy lives  crucial for achieving other SDGs. (United Nations, 2015).</a:t>
          </a:r>
          <a:endParaRPr lang="en-US"/>
        </a:p>
      </dgm:t>
    </dgm:pt>
    <dgm:pt modelId="{499215DF-C421-4726-931B-E540E45FC798}" type="parTrans" cxnId="{07839858-4F35-4814-9837-006361226A3C}">
      <dgm:prSet/>
      <dgm:spPr/>
      <dgm:t>
        <a:bodyPr/>
        <a:lstStyle/>
        <a:p>
          <a:endParaRPr lang="en-US"/>
        </a:p>
      </dgm:t>
    </dgm:pt>
    <dgm:pt modelId="{6640E4F3-31AC-4E11-9F3D-5F0EDD2FB31E}" type="sibTrans" cxnId="{07839858-4F35-4814-9837-006361226A3C}">
      <dgm:prSet/>
      <dgm:spPr/>
      <dgm:t>
        <a:bodyPr/>
        <a:lstStyle/>
        <a:p>
          <a:endParaRPr lang="en-US"/>
        </a:p>
      </dgm:t>
    </dgm:pt>
    <dgm:pt modelId="{CE377D64-66ED-4BCE-A017-B669489138B8}" type="pres">
      <dgm:prSet presAssocID="{6A5AFEAD-2FBC-4D4F-B325-686A3EF3A265}" presName="linear" presStyleCnt="0">
        <dgm:presLayoutVars>
          <dgm:animLvl val="lvl"/>
          <dgm:resizeHandles val="exact"/>
        </dgm:presLayoutVars>
      </dgm:prSet>
      <dgm:spPr/>
    </dgm:pt>
    <dgm:pt modelId="{07F7D29A-1417-45D1-ADE5-8AF7C1012CE1}" type="pres">
      <dgm:prSet presAssocID="{2C8E5E65-26E2-47B8-8689-3875886C49C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7336018-5B0F-4FB6-A925-DAFDF16E7633}" type="pres">
      <dgm:prSet presAssocID="{A9FACC97-0BFB-4712-8B85-DFC2794D8253}" presName="spacer" presStyleCnt="0"/>
      <dgm:spPr/>
    </dgm:pt>
    <dgm:pt modelId="{3000E092-E752-4D6E-8498-C3540F97EB41}" type="pres">
      <dgm:prSet presAssocID="{A9181E89-A88B-4E29-857A-494E332261D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4FA442-0BA5-457F-AECE-A53DE4202EFB}" type="pres">
      <dgm:prSet presAssocID="{12DC5455-E1FF-43A6-9DA1-06854E74C93B}" presName="spacer" presStyleCnt="0"/>
      <dgm:spPr/>
    </dgm:pt>
    <dgm:pt modelId="{ED3CB610-3C4F-475B-9372-80EA3DFBD063}" type="pres">
      <dgm:prSet presAssocID="{16621B21-CE23-4335-ADB8-55D675A6C1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35923D-AEFC-4B0A-BB86-612C78F9C80B}" type="pres">
      <dgm:prSet presAssocID="{58DE7E75-51F4-43FF-A15A-7C6453AB03E7}" presName="spacer" presStyleCnt="0"/>
      <dgm:spPr/>
    </dgm:pt>
    <dgm:pt modelId="{A71FB054-7510-4EFF-89C4-D577FF1AF74C}" type="pres">
      <dgm:prSet presAssocID="{08E273EE-E2DB-4D2C-8FCD-9FC02D10325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D06B18-691B-4BC3-B07B-279E0152D5D2}" srcId="{6A5AFEAD-2FBC-4D4F-B325-686A3EF3A265}" destId="{2C8E5E65-26E2-47B8-8689-3875886C49C0}" srcOrd="0" destOrd="0" parTransId="{316E8B93-C830-4CC8-AF71-8903B92CE5BE}" sibTransId="{A9FACC97-0BFB-4712-8B85-DFC2794D8253}"/>
    <dgm:cxn modelId="{A93CBF23-6E4E-4E06-874F-988ABF78088D}" type="presOf" srcId="{08E273EE-E2DB-4D2C-8FCD-9FC02D10325D}" destId="{A71FB054-7510-4EFF-89C4-D577FF1AF74C}" srcOrd="0" destOrd="0" presId="urn:microsoft.com/office/officeart/2005/8/layout/vList2"/>
    <dgm:cxn modelId="{F8CF4931-6718-4521-A933-0C0698916C71}" type="presOf" srcId="{2C8E5E65-26E2-47B8-8689-3875886C49C0}" destId="{07F7D29A-1417-45D1-ADE5-8AF7C1012CE1}" srcOrd="0" destOrd="0" presId="urn:microsoft.com/office/officeart/2005/8/layout/vList2"/>
    <dgm:cxn modelId="{EF94925D-DE79-4A16-A71D-EB7DE7327900}" type="presOf" srcId="{A9181E89-A88B-4E29-857A-494E332261D6}" destId="{3000E092-E752-4D6E-8498-C3540F97EB41}" srcOrd="0" destOrd="0" presId="urn:microsoft.com/office/officeart/2005/8/layout/vList2"/>
    <dgm:cxn modelId="{07839858-4F35-4814-9837-006361226A3C}" srcId="{6A5AFEAD-2FBC-4D4F-B325-686A3EF3A265}" destId="{08E273EE-E2DB-4D2C-8FCD-9FC02D10325D}" srcOrd="3" destOrd="0" parTransId="{499215DF-C421-4726-931B-E540E45FC798}" sibTransId="{6640E4F3-31AC-4E11-9F3D-5F0EDD2FB31E}"/>
    <dgm:cxn modelId="{D1478C99-2312-4BD2-8204-36C5A7AC760B}" srcId="{6A5AFEAD-2FBC-4D4F-B325-686A3EF3A265}" destId="{A9181E89-A88B-4E29-857A-494E332261D6}" srcOrd="1" destOrd="0" parTransId="{5836CCC2-70FA-4C01-AA26-F81CED142311}" sibTransId="{12DC5455-E1FF-43A6-9DA1-06854E74C93B}"/>
    <dgm:cxn modelId="{8CFABAB3-6409-4E46-B426-0D905984F3B3}" srcId="{6A5AFEAD-2FBC-4D4F-B325-686A3EF3A265}" destId="{16621B21-CE23-4335-ADB8-55D675A6C182}" srcOrd="2" destOrd="0" parTransId="{6FD5643F-2851-48B1-85F7-43EAE29C55ED}" sibTransId="{58DE7E75-51F4-43FF-A15A-7C6453AB03E7}"/>
    <dgm:cxn modelId="{A69E59BA-DBF6-432E-BF88-AEB4CF22AF5F}" type="presOf" srcId="{6A5AFEAD-2FBC-4D4F-B325-686A3EF3A265}" destId="{CE377D64-66ED-4BCE-A017-B669489138B8}" srcOrd="0" destOrd="0" presId="urn:microsoft.com/office/officeart/2005/8/layout/vList2"/>
    <dgm:cxn modelId="{2D93D6FA-0156-44AE-8425-15009C48E518}" type="presOf" srcId="{16621B21-CE23-4335-ADB8-55D675A6C182}" destId="{ED3CB610-3C4F-475B-9372-80EA3DFBD063}" srcOrd="0" destOrd="0" presId="urn:microsoft.com/office/officeart/2005/8/layout/vList2"/>
    <dgm:cxn modelId="{A3D7297A-740B-4108-95E5-EEBB3F74CE1D}" type="presParOf" srcId="{CE377D64-66ED-4BCE-A017-B669489138B8}" destId="{07F7D29A-1417-45D1-ADE5-8AF7C1012CE1}" srcOrd="0" destOrd="0" presId="urn:microsoft.com/office/officeart/2005/8/layout/vList2"/>
    <dgm:cxn modelId="{68632E20-76D1-474A-B504-2C00A0EF400C}" type="presParOf" srcId="{CE377D64-66ED-4BCE-A017-B669489138B8}" destId="{D7336018-5B0F-4FB6-A925-DAFDF16E7633}" srcOrd="1" destOrd="0" presId="urn:microsoft.com/office/officeart/2005/8/layout/vList2"/>
    <dgm:cxn modelId="{F5C79532-9AC9-4EC1-BA6C-25A3A979E40B}" type="presParOf" srcId="{CE377D64-66ED-4BCE-A017-B669489138B8}" destId="{3000E092-E752-4D6E-8498-C3540F97EB41}" srcOrd="2" destOrd="0" presId="urn:microsoft.com/office/officeart/2005/8/layout/vList2"/>
    <dgm:cxn modelId="{67EFD826-D1F1-4471-9BCB-1FEEEB603621}" type="presParOf" srcId="{CE377D64-66ED-4BCE-A017-B669489138B8}" destId="{5C4FA442-0BA5-457F-AECE-A53DE4202EFB}" srcOrd="3" destOrd="0" presId="urn:microsoft.com/office/officeart/2005/8/layout/vList2"/>
    <dgm:cxn modelId="{8A987B85-85F3-42DC-B71D-F852BBF69A28}" type="presParOf" srcId="{CE377D64-66ED-4BCE-A017-B669489138B8}" destId="{ED3CB610-3C4F-475B-9372-80EA3DFBD063}" srcOrd="4" destOrd="0" presId="urn:microsoft.com/office/officeart/2005/8/layout/vList2"/>
    <dgm:cxn modelId="{AA539030-D7B5-48BE-9989-60878D27E2E5}" type="presParOf" srcId="{CE377D64-66ED-4BCE-A017-B669489138B8}" destId="{7F35923D-AEFC-4B0A-BB86-612C78F9C80B}" srcOrd="5" destOrd="0" presId="urn:microsoft.com/office/officeart/2005/8/layout/vList2"/>
    <dgm:cxn modelId="{698D2A81-7A22-4530-8620-F139869C445A}" type="presParOf" srcId="{CE377D64-66ED-4BCE-A017-B669489138B8}" destId="{A71FB054-7510-4EFF-89C4-D577FF1AF74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690CD8-83A1-4C30-A397-820CBC8892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AA8E4BC-9821-4631-BC17-F59BC44CACE4}">
      <dgm:prSet/>
      <dgm:spPr/>
      <dgm:t>
        <a:bodyPr/>
        <a:lstStyle/>
        <a:p>
          <a:r>
            <a:rPr lang="en-GB" b="1"/>
            <a:t>UK Health Policy Frameworks: </a:t>
          </a:r>
          <a:r>
            <a:rPr lang="en-GB"/>
            <a:t>NHS Long Term Plan and Public Health White Paper guide health delivery (NHS England, 2019).</a:t>
          </a:r>
          <a:endParaRPr lang="en-US"/>
        </a:p>
      </dgm:t>
    </dgm:pt>
    <dgm:pt modelId="{6C68CFF6-C7A3-4001-A6ED-6A5073397888}" type="parTrans" cxnId="{86640DCB-8405-4B21-9407-A69E1F30106C}">
      <dgm:prSet/>
      <dgm:spPr/>
      <dgm:t>
        <a:bodyPr/>
        <a:lstStyle/>
        <a:p>
          <a:endParaRPr lang="en-US"/>
        </a:p>
      </dgm:t>
    </dgm:pt>
    <dgm:pt modelId="{3CD87DFE-DFC0-4465-9399-19BA125103A3}" type="sibTrans" cxnId="{86640DCB-8405-4B21-9407-A69E1F30106C}">
      <dgm:prSet/>
      <dgm:spPr/>
      <dgm:t>
        <a:bodyPr/>
        <a:lstStyle/>
        <a:p>
          <a:endParaRPr lang="en-US"/>
        </a:p>
      </dgm:t>
    </dgm:pt>
    <dgm:pt modelId="{08AA85E7-39B9-4F2C-8C4B-D54DA8FED65B}">
      <dgm:prSet/>
      <dgm:spPr/>
      <dgm:t>
        <a:bodyPr/>
        <a:lstStyle/>
        <a:p>
          <a:r>
            <a:rPr lang="en-GB" b="1"/>
            <a:t>Legislation Supporting SDG 3 Goals: </a:t>
          </a:r>
          <a:r>
            <a:rPr lang="en-GB"/>
            <a:t>UK Health and Social Care Act emphasises prevention, integration and outcomes (UK Government, 2012).</a:t>
          </a:r>
          <a:endParaRPr lang="en-US"/>
        </a:p>
      </dgm:t>
    </dgm:pt>
    <dgm:pt modelId="{C8D91230-6AF9-43E9-A3F9-9D8640F3D7EA}" type="parTrans" cxnId="{AD9D603E-9DCE-47C3-A935-D4CB9849DA26}">
      <dgm:prSet/>
      <dgm:spPr/>
      <dgm:t>
        <a:bodyPr/>
        <a:lstStyle/>
        <a:p>
          <a:endParaRPr lang="en-US"/>
        </a:p>
      </dgm:t>
    </dgm:pt>
    <dgm:pt modelId="{AD30A856-0694-4020-B07A-2AFB6AC6FC4A}" type="sibTrans" cxnId="{AD9D603E-9DCE-47C3-A935-D4CB9849DA26}">
      <dgm:prSet/>
      <dgm:spPr/>
      <dgm:t>
        <a:bodyPr/>
        <a:lstStyle/>
        <a:p>
          <a:endParaRPr lang="en-US"/>
        </a:p>
      </dgm:t>
    </dgm:pt>
    <dgm:pt modelId="{6E9DD69F-A58C-428D-A480-85A01385F9DB}">
      <dgm:prSet/>
      <dgm:spPr/>
      <dgm:t>
        <a:bodyPr/>
        <a:lstStyle/>
        <a:p>
          <a:r>
            <a:rPr lang="en-GB" b="1"/>
            <a:t>Multidisciplinary Governance: </a:t>
          </a:r>
          <a:r>
            <a:rPr lang="en-GB"/>
            <a:t>Collaboration across health, social care, local authorities and NGOs (King’s Fund, 2020).</a:t>
          </a:r>
          <a:endParaRPr lang="en-US"/>
        </a:p>
      </dgm:t>
    </dgm:pt>
    <dgm:pt modelId="{51E19A04-48BC-4F48-B9B3-8F60BE80B8D0}" type="parTrans" cxnId="{A0877EF6-64AD-4493-8E59-82C91FD7F9A8}">
      <dgm:prSet/>
      <dgm:spPr/>
      <dgm:t>
        <a:bodyPr/>
        <a:lstStyle/>
        <a:p>
          <a:endParaRPr lang="en-US"/>
        </a:p>
      </dgm:t>
    </dgm:pt>
    <dgm:pt modelId="{F2B50FF1-867C-401A-A4B3-3BE3E0917B57}" type="sibTrans" cxnId="{A0877EF6-64AD-4493-8E59-82C91FD7F9A8}">
      <dgm:prSet/>
      <dgm:spPr/>
      <dgm:t>
        <a:bodyPr/>
        <a:lstStyle/>
        <a:p>
          <a:endParaRPr lang="en-US"/>
        </a:p>
      </dgm:t>
    </dgm:pt>
    <dgm:pt modelId="{ECE588A9-FAD2-4CE5-8542-471957AF7A78}">
      <dgm:prSet/>
      <dgm:spPr/>
      <dgm:t>
        <a:bodyPr/>
        <a:lstStyle/>
        <a:p>
          <a:r>
            <a:rPr lang="en-GB" b="1"/>
            <a:t>Key Challenges: </a:t>
          </a:r>
          <a:r>
            <a:rPr lang="en-GB"/>
            <a:t>Funding pressures, workforce shortages and systemic inequalities (BMA, 2021).</a:t>
          </a:r>
          <a:endParaRPr lang="en-US"/>
        </a:p>
      </dgm:t>
    </dgm:pt>
    <dgm:pt modelId="{5801F09C-3078-48E0-BB33-CFC1D01F9325}" type="parTrans" cxnId="{8BBBA716-2659-4AA6-A2DC-7363FE23B484}">
      <dgm:prSet/>
      <dgm:spPr/>
      <dgm:t>
        <a:bodyPr/>
        <a:lstStyle/>
        <a:p>
          <a:endParaRPr lang="en-US"/>
        </a:p>
      </dgm:t>
    </dgm:pt>
    <dgm:pt modelId="{6F2A3B75-38FB-4CC6-81C9-5F9A77932E93}" type="sibTrans" cxnId="{8BBBA716-2659-4AA6-A2DC-7363FE23B484}">
      <dgm:prSet/>
      <dgm:spPr/>
      <dgm:t>
        <a:bodyPr/>
        <a:lstStyle/>
        <a:p>
          <a:endParaRPr lang="en-US"/>
        </a:p>
      </dgm:t>
    </dgm:pt>
    <dgm:pt modelId="{A3D321BB-B788-423F-A24F-D3D63ED0A720}">
      <dgm:prSet/>
      <dgm:spPr/>
      <dgm:t>
        <a:bodyPr/>
        <a:lstStyle/>
        <a:p>
          <a:r>
            <a:rPr lang="en-GB" b="1"/>
            <a:t>Solutions and Innovations: </a:t>
          </a:r>
          <a:r>
            <a:rPr lang="en-GB"/>
            <a:t>Integrated care systems, community partnerships and data-driven policy (NHS England, 2021).</a:t>
          </a:r>
          <a:endParaRPr lang="en-US"/>
        </a:p>
      </dgm:t>
    </dgm:pt>
    <dgm:pt modelId="{C49C3D8F-2CC6-4AAD-89DB-2BE39295BD11}" type="parTrans" cxnId="{23E2F836-9EA2-496E-9B3B-EB4E82BCEC3E}">
      <dgm:prSet/>
      <dgm:spPr/>
      <dgm:t>
        <a:bodyPr/>
        <a:lstStyle/>
        <a:p>
          <a:endParaRPr lang="en-US"/>
        </a:p>
      </dgm:t>
    </dgm:pt>
    <dgm:pt modelId="{6D840990-68D2-4510-9E5F-D72243956DA3}" type="sibTrans" cxnId="{23E2F836-9EA2-496E-9B3B-EB4E82BCEC3E}">
      <dgm:prSet/>
      <dgm:spPr/>
      <dgm:t>
        <a:bodyPr/>
        <a:lstStyle/>
        <a:p>
          <a:endParaRPr lang="en-US"/>
        </a:p>
      </dgm:t>
    </dgm:pt>
    <dgm:pt modelId="{9DF3D0F5-2C89-4A20-85A4-BD320C598A21}" type="pres">
      <dgm:prSet presAssocID="{D7690CD8-83A1-4C30-A397-820CBC889212}" presName="root" presStyleCnt="0">
        <dgm:presLayoutVars>
          <dgm:dir/>
          <dgm:resizeHandles val="exact"/>
        </dgm:presLayoutVars>
      </dgm:prSet>
      <dgm:spPr/>
    </dgm:pt>
    <dgm:pt modelId="{E6278AE2-8637-4177-B314-0D99691B97CC}" type="pres">
      <dgm:prSet presAssocID="{2AA8E4BC-9821-4631-BC17-F59BC44CACE4}" presName="compNode" presStyleCnt="0"/>
      <dgm:spPr/>
    </dgm:pt>
    <dgm:pt modelId="{6A3C60A1-3926-4E36-943A-0DCA32B7F5F0}" type="pres">
      <dgm:prSet presAssocID="{2AA8E4BC-9821-4631-BC17-F59BC44CACE4}" presName="bgRect" presStyleLbl="bgShp" presStyleIdx="0" presStyleCnt="5"/>
      <dgm:spPr/>
    </dgm:pt>
    <dgm:pt modelId="{4289882B-A5E2-426E-822B-6724BC104DE8}" type="pres">
      <dgm:prSet presAssocID="{2AA8E4BC-9821-4631-BC17-F59BC44CACE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57C0167-22F1-4428-B0BE-9510353A1DCF}" type="pres">
      <dgm:prSet presAssocID="{2AA8E4BC-9821-4631-BC17-F59BC44CACE4}" presName="spaceRect" presStyleCnt="0"/>
      <dgm:spPr/>
    </dgm:pt>
    <dgm:pt modelId="{ED360327-BB67-433E-8AEF-48F52A07F183}" type="pres">
      <dgm:prSet presAssocID="{2AA8E4BC-9821-4631-BC17-F59BC44CACE4}" presName="parTx" presStyleLbl="revTx" presStyleIdx="0" presStyleCnt="5">
        <dgm:presLayoutVars>
          <dgm:chMax val="0"/>
          <dgm:chPref val="0"/>
        </dgm:presLayoutVars>
      </dgm:prSet>
      <dgm:spPr/>
    </dgm:pt>
    <dgm:pt modelId="{861D7F86-7C83-4F2D-BEE4-F5257670966D}" type="pres">
      <dgm:prSet presAssocID="{3CD87DFE-DFC0-4465-9399-19BA125103A3}" presName="sibTrans" presStyleCnt="0"/>
      <dgm:spPr/>
    </dgm:pt>
    <dgm:pt modelId="{1C52476A-6D95-4E31-A7A5-870AB12D5E21}" type="pres">
      <dgm:prSet presAssocID="{08AA85E7-39B9-4F2C-8C4B-D54DA8FED65B}" presName="compNode" presStyleCnt="0"/>
      <dgm:spPr/>
    </dgm:pt>
    <dgm:pt modelId="{B5934010-4839-4317-8CEF-5D432F3BA0AE}" type="pres">
      <dgm:prSet presAssocID="{08AA85E7-39B9-4F2C-8C4B-D54DA8FED65B}" presName="bgRect" presStyleLbl="bgShp" presStyleIdx="1" presStyleCnt="5"/>
      <dgm:spPr/>
    </dgm:pt>
    <dgm:pt modelId="{70F8F08D-03B0-4ABC-92F0-E190434E175A}" type="pres">
      <dgm:prSet presAssocID="{08AA85E7-39B9-4F2C-8C4B-D54DA8FED65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C9983E8-271B-4AA5-B87A-72D25C1B8903}" type="pres">
      <dgm:prSet presAssocID="{08AA85E7-39B9-4F2C-8C4B-D54DA8FED65B}" presName="spaceRect" presStyleCnt="0"/>
      <dgm:spPr/>
    </dgm:pt>
    <dgm:pt modelId="{24896415-2452-4FFB-AAE8-F1A569FE1B69}" type="pres">
      <dgm:prSet presAssocID="{08AA85E7-39B9-4F2C-8C4B-D54DA8FED65B}" presName="parTx" presStyleLbl="revTx" presStyleIdx="1" presStyleCnt="5">
        <dgm:presLayoutVars>
          <dgm:chMax val="0"/>
          <dgm:chPref val="0"/>
        </dgm:presLayoutVars>
      </dgm:prSet>
      <dgm:spPr/>
    </dgm:pt>
    <dgm:pt modelId="{F80587B8-3910-478F-86F8-8BF3D7C7FD6F}" type="pres">
      <dgm:prSet presAssocID="{AD30A856-0694-4020-B07A-2AFB6AC6FC4A}" presName="sibTrans" presStyleCnt="0"/>
      <dgm:spPr/>
    </dgm:pt>
    <dgm:pt modelId="{36A7BF13-786D-4656-A2DA-6AB139C25A2D}" type="pres">
      <dgm:prSet presAssocID="{6E9DD69F-A58C-428D-A480-85A01385F9DB}" presName="compNode" presStyleCnt="0"/>
      <dgm:spPr/>
    </dgm:pt>
    <dgm:pt modelId="{B3915D46-553E-440A-BEDD-0C0C587D1F6E}" type="pres">
      <dgm:prSet presAssocID="{6E9DD69F-A58C-428D-A480-85A01385F9DB}" presName="bgRect" presStyleLbl="bgShp" presStyleIdx="2" presStyleCnt="5"/>
      <dgm:spPr/>
    </dgm:pt>
    <dgm:pt modelId="{B92CCEF8-1E84-41A9-81A4-5AEC66CD7BEC}" type="pres">
      <dgm:prSet presAssocID="{6E9DD69F-A58C-428D-A480-85A01385F9D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8E9FBA6-D418-4C60-B818-2C17D91F6386}" type="pres">
      <dgm:prSet presAssocID="{6E9DD69F-A58C-428D-A480-85A01385F9DB}" presName="spaceRect" presStyleCnt="0"/>
      <dgm:spPr/>
    </dgm:pt>
    <dgm:pt modelId="{DAAF1209-6EBF-4BC6-905A-C8DD3D52846A}" type="pres">
      <dgm:prSet presAssocID="{6E9DD69F-A58C-428D-A480-85A01385F9DB}" presName="parTx" presStyleLbl="revTx" presStyleIdx="2" presStyleCnt="5">
        <dgm:presLayoutVars>
          <dgm:chMax val="0"/>
          <dgm:chPref val="0"/>
        </dgm:presLayoutVars>
      </dgm:prSet>
      <dgm:spPr/>
    </dgm:pt>
    <dgm:pt modelId="{C35582D9-A512-4DEA-B9A1-A998DA24B667}" type="pres">
      <dgm:prSet presAssocID="{F2B50FF1-867C-401A-A4B3-3BE3E0917B57}" presName="sibTrans" presStyleCnt="0"/>
      <dgm:spPr/>
    </dgm:pt>
    <dgm:pt modelId="{9B4EA633-1546-47DC-BE70-CFB19AA75075}" type="pres">
      <dgm:prSet presAssocID="{ECE588A9-FAD2-4CE5-8542-471957AF7A78}" presName="compNode" presStyleCnt="0"/>
      <dgm:spPr/>
    </dgm:pt>
    <dgm:pt modelId="{1DE0DDD5-E373-4360-ACDA-CE5C03FCF9F9}" type="pres">
      <dgm:prSet presAssocID="{ECE588A9-FAD2-4CE5-8542-471957AF7A78}" presName="bgRect" presStyleLbl="bgShp" presStyleIdx="3" presStyleCnt="5"/>
      <dgm:spPr/>
    </dgm:pt>
    <dgm:pt modelId="{519F5E72-BEFC-440C-B449-B537F8F6BEF3}" type="pres">
      <dgm:prSet presAssocID="{ECE588A9-FAD2-4CE5-8542-471957AF7A7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FC82752-080B-4D93-97D1-C41A48F2D8F7}" type="pres">
      <dgm:prSet presAssocID="{ECE588A9-FAD2-4CE5-8542-471957AF7A78}" presName="spaceRect" presStyleCnt="0"/>
      <dgm:spPr/>
    </dgm:pt>
    <dgm:pt modelId="{D7671A89-8C0A-4E94-8053-F141C3B26421}" type="pres">
      <dgm:prSet presAssocID="{ECE588A9-FAD2-4CE5-8542-471957AF7A78}" presName="parTx" presStyleLbl="revTx" presStyleIdx="3" presStyleCnt="5">
        <dgm:presLayoutVars>
          <dgm:chMax val="0"/>
          <dgm:chPref val="0"/>
        </dgm:presLayoutVars>
      </dgm:prSet>
      <dgm:spPr/>
    </dgm:pt>
    <dgm:pt modelId="{CAB35CB4-5719-4867-BD8D-99A1E5273BB9}" type="pres">
      <dgm:prSet presAssocID="{6F2A3B75-38FB-4CC6-81C9-5F9A77932E93}" presName="sibTrans" presStyleCnt="0"/>
      <dgm:spPr/>
    </dgm:pt>
    <dgm:pt modelId="{831E1070-8600-456A-BD51-D7570984485D}" type="pres">
      <dgm:prSet presAssocID="{A3D321BB-B788-423F-A24F-D3D63ED0A720}" presName="compNode" presStyleCnt="0"/>
      <dgm:spPr/>
    </dgm:pt>
    <dgm:pt modelId="{52AC97C2-294B-4701-B97C-B76DE575A709}" type="pres">
      <dgm:prSet presAssocID="{A3D321BB-B788-423F-A24F-D3D63ED0A720}" presName="bgRect" presStyleLbl="bgShp" presStyleIdx="4" presStyleCnt="5"/>
      <dgm:spPr/>
    </dgm:pt>
    <dgm:pt modelId="{5488CE43-68BE-4CDF-A137-D08DDDDE63EA}" type="pres">
      <dgm:prSet presAssocID="{A3D321BB-B788-423F-A24F-D3D63ED0A72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03321F5-25CB-45CE-92A7-ECCDB8D48088}" type="pres">
      <dgm:prSet presAssocID="{A3D321BB-B788-423F-A24F-D3D63ED0A720}" presName="spaceRect" presStyleCnt="0"/>
      <dgm:spPr/>
    </dgm:pt>
    <dgm:pt modelId="{58411A48-612D-4FBE-92A9-25B7EBE2F5AC}" type="pres">
      <dgm:prSet presAssocID="{A3D321BB-B788-423F-A24F-D3D63ED0A72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79C9F12-E2A7-4D91-A14A-4AFBF2111830}" type="presOf" srcId="{6E9DD69F-A58C-428D-A480-85A01385F9DB}" destId="{DAAF1209-6EBF-4BC6-905A-C8DD3D52846A}" srcOrd="0" destOrd="0" presId="urn:microsoft.com/office/officeart/2018/2/layout/IconVerticalSolidList"/>
    <dgm:cxn modelId="{4D920113-4CE6-4FB4-9831-8FED06214CD9}" type="presOf" srcId="{ECE588A9-FAD2-4CE5-8542-471957AF7A78}" destId="{D7671A89-8C0A-4E94-8053-F141C3B26421}" srcOrd="0" destOrd="0" presId="urn:microsoft.com/office/officeart/2018/2/layout/IconVerticalSolidList"/>
    <dgm:cxn modelId="{8BBBA716-2659-4AA6-A2DC-7363FE23B484}" srcId="{D7690CD8-83A1-4C30-A397-820CBC889212}" destId="{ECE588A9-FAD2-4CE5-8542-471957AF7A78}" srcOrd="3" destOrd="0" parTransId="{5801F09C-3078-48E0-BB33-CFC1D01F9325}" sibTransId="{6F2A3B75-38FB-4CC6-81C9-5F9A77932E93}"/>
    <dgm:cxn modelId="{23E2F836-9EA2-496E-9B3B-EB4E82BCEC3E}" srcId="{D7690CD8-83A1-4C30-A397-820CBC889212}" destId="{A3D321BB-B788-423F-A24F-D3D63ED0A720}" srcOrd="4" destOrd="0" parTransId="{C49C3D8F-2CC6-4AAD-89DB-2BE39295BD11}" sibTransId="{6D840990-68D2-4510-9E5F-D72243956DA3}"/>
    <dgm:cxn modelId="{AD9D603E-9DCE-47C3-A935-D4CB9849DA26}" srcId="{D7690CD8-83A1-4C30-A397-820CBC889212}" destId="{08AA85E7-39B9-4F2C-8C4B-D54DA8FED65B}" srcOrd="1" destOrd="0" parTransId="{C8D91230-6AF9-43E9-A3F9-9D8640F3D7EA}" sibTransId="{AD30A856-0694-4020-B07A-2AFB6AC6FC4A}"/>
    <dgm:cxn modelId="{A8443657-2EC6-455A-BF38-28EC748A5B2C}" type="presOf" srcId="{2AA8E4BC-9821-4631-BC17-F59BC44CACE4}" destId="{ED360327-BB67-433E-8AEF-48F52A07F183}" srcOrd="0" destOrd="0" presId="urn:microsoft.com/office/officeart/2018/2/layout/IconVerticalSolidList"/>
    <dgm:cxn modelId="{FE280C84-86ED-4CB4-89E2-CDF241ED2D73}" type="presOf" srcId="{A3D321BB-B788-423F-A24F-D3D63ED0A720}" destId="{58411A48-612D-4FBE-92A9-25B7EBE2F5AC}" srcOrd="0" destOrd="0" presId="urn:microsoft.com/office/officeart/2018/2/layout/IconVerticalSolidList"/>
    <dgm:cxn modelId="{77A11A86-1647-40C6-A1FD-B12803CD55C8}" type="presOf" srcId="{D7690CD8-83A1-4C30-A397-820CBC889212}" destId="{9DF3D0F5-2C89-4A20-85A4-BD320C598A21}" srcOrd="0" destOrd="0" presId="urn:microsoft.com/office/officeart/2018/2/layout/IconVerticalSolidList"/>
    <dgm:cxn modelId="{86640DCB-8405-4B21-9407-A69E1F30106C}" srcId="{D7690CD8-83A1-4C30-A397-820CBC889212}" destId="{2AA8E4BC-9821-4631-BC17-F59BC44CACE4}" srcOrd="0" destOrd="0" parTransId="{6C68CFF6-C7A3-4001-A6ED-6A5073397888}" sibTransId="{3CD87DFE-DFC0-4465-9399-19BA125103A3}"/>
    <dgm:cxn modelId="{CFB611EC-38DD-448D-B395-9B405040163B}" type="presOf" srcId="{08AA85E7-39B9-4F2C-8C4B-D54DA8FED65B}" destId="{24896415-2452-4FFB-AAE8-F1A569FE1B69}" srcOrd="0" destOrd="0" presId="urn:microsoft.com/office/officeart/2018/2/layout/IconVerticalSolidList"/>
    <dgm:cxn modelId="{A0877EF6-64AD-4493-8E59-82C91FD7F9A8}" srcId="{D7690CD8-83A1-4C30-A397-820CBC889212}" destId="{6E9DD69F-A58C-428D-A480-85A01385F9DB}" srcOrd="2" destOrd="0" parTransId="{51E19A04-48BC-4F48-B9B3-8F60BE80B8D0}" sibTransId="{F2B50FF1-867C-401A-A4B3-3BE3E0917B57}"/>
    <dgm:cxn modelId="{2D921C44-3B84-4CB3-9E52-A31305CB8331}" type="presParOf" srcId="{9DF3D0F5-2C89-4A20-85A4-BD320C598A21}" destId="{E6278AE2-8637-4177-B314-0D99691B97CC}" srcOrd="0" destOrd="0" presId="urn:microsoft.com/office/officeart/2018/2/layout/IconVerticalSolidList"/>
    <dgm:cxn modelId="{DCC8122A-A6C7-4B0A-B818-18CC6A349D0A}" type="presParOf" srcId="{E6278AE2-8637-4177-B314-0D99691B97CC}" destId="{6A3C60A1-3926-4E36-943A-0DCA32B7F5F0}" srcOrd="0" destOrd="0" presId="urn:microsoft.com/office/officeart/2018/2/layout/IconVerticalSolidList"/>
    <dgm:cxn modelId="{2CBD9314-34D8-4076-BD39-768042633996}" type="presParOf" srcId="{E6278AE2-8637-4177-B314-0D99691B97CC}" destId="{4289882B-A5E2-426E-822B-6724BC104DE8}" srcOrd="1" destOrd="0" presId="urn:microsoft.com/office/officeart/2018/2/layout/IconVerticalSolidList"/>
    <dgm:cxn modelId="{AEA8B3D0-1DF2-4F7C-8A30-E5704943DE90}" type="presParOf" srcId="{E6278AE2-8637-4177-B314-0D99691B97CC}" destId="{F57C0167-22F1-4428-B0BE-9510353A1DCF}" srcOrd="2" destOrd="0" presId="urn:microsoft.com/office/officeart/2018/2/layout/IconVerticalSolidList"/>
    <dgm:cxn modelId="{3C9AB033-DB64-48F0-9820-4B397AEA6644}" type="presParOf" srcId="{E6278AE2-8637-4177-B314-0D99691B97CC}" destId="{ED360327-BB67-433E-8AEF-48F52A07F183}" srcOrd="3" destOrd="0" presId="urn:microsoft.com/office/officeart/2018/2/layout/IconVerticalSolidList"/>
    <dgm:cxn modelId="{54E6079F-377C-422E-8D47-BB2EEBFA1AFB}" type="presParOf" srcId="{9DF3D0F5-2C89-4A20-85A4-BD320C598A21}" destId="{861D7F86-7C83-4F2D-BEE4-F5257670966D}" srcOrd="1" destOrd="0" presId="urn:microsoft.com/office/officeart/2018/2/layout/IconVerticalSolidList"/>
    <dgm:cxn modelId="{8145E14F-06AB-40DC-A306-E7B5CE233F95}" type="presParOf" srcId="{9DF3D0F5-2C89-4A20-85A4-BD320C598A21}" destId="{1C52476A-6D95-4E31-A7A5-870AB12D5E21}" srcOrd="2" destOrd="0" presId="urn:microsoft.com/office/officeart/2018/2/layout/IconVerticalSolidList"/>
    <dgm:cxn modelId="{7B9F54BF-7908-4EE3-9A4F-97E66F702A61}" type="presParOf" srcId="{1C52476A-6D95-4E31-A7A5-870AB12D5E21}" destId="{B5934010-4839-4317-8CEF-5D432F3BA0AE}" srcOrd="0" destOrd="0" presId="urn:microsoft.com/office/officeart/2018/2/layout/IconVerticalSolidList"/>
    <dgm:cxn modelId="{53628A87-6F7A-4B5F-8F60-35B8CD9E1E08}" type="presParOf" srcId="{1C52476A-6D95-4E31-A7A5-870AB12D5E21}" destId="{70F8F08D-03B0-4ABC-92F0-E190434E175A}" srcOrd="1" destOrd="0" presId="urn:microsoft.com/office/officeart/2018/2/layout/IconVerticalSolidList"/>
    <dgm:cxn modelId="{6B441F40-9132-47B7-AE20-B34381F332E7}" type="presParOf" srcId="{1C52476A-6D95-4E31-A7A5-870AB12D5E21}" destId="{0C9983E8-271B-4AA5-B87A-72D25C1B8903}" srcOrd="2" destOrd="0" presId="urn:microsoft.com/office/officeart/2018/2/layout/IconVerticalSolidList"/>
    <dgm:cxn modelId="{90C29820-14E0-490D-8FB0-B8F0DD008CF4}" type="presParOf" srcId="{1C52476A-6D95-4E31-A7A5-870AB12D5E21}" destId="{24896415-2452-4FFB-AAE8-F1A569FE1B69}" srcOrd="3" destOrd="0" presId="urn:microsoft.com/office/officeart/2018/2/layout/IconVerticalSolidList"/>
    <dgm:cxn modelId="{F56DD370-E823-4947-B32E-F790931367A8}" type="presParOf" srcId="{9DF3D0F5-2C89-4A20-85A4-BD320C598A21}" destId="{F80587B8-3910-478F-86F8-8BF3D7C7FD6F}" srcOrd="3" destOrd="0" presId="urn:microsoft.com/office/officeart/2018/2/layout/IconVerticalSolidList"/>
    <dgm:cxn modelId="{87A92293-6144-4677-A07F-AB29FE6E3B96}" type="presParOf" srcId="{9DF3D0F5-2C89-4A20-85A4-BD320C598A21}" destId="{36A7BF13-786D-4656-A2DA-6AB139C25A2D}" srcOrd="4" destOrd="0" presId="urn:microsoft.com/office/officeart/2018/2/layout/IconVerticalSolidList"/>
    <dgm:cxn modelId="{EF5DC0F0-CE1D-4CD9-A04E-01BF341709E8}" type="presParOf" srcId="{36A7BF13-786D-4656-A2DA-6AB139C25A2D}" destId="{B3915D46-553E-440A-BEDD-0C0C587D1F6E}" srcOrd="0" destOrd="0" presId="urn:microsoft.com/office/officeart/2018/2/layout/IconVerticalSolidList"/>
    <dgm:cxn modelId="{BFC244A3-AD2E-4AE1-82A0-69A6D304E8AB}" type="presParOf" srcId="{36A7BF13-786D-4656-A2DA-6AB139C25A2D}" destId="{B92CCEF8-1E84-41A9-81A4-5AEC66CD7BEC}" srcOrd="1" destOrd="0" presId="urn:microsoft.com/office/officeart/2018/2/layout/IconVerticalSolidList"/>
    <dgm:cxn modelId="{481D5B60-E3D9-4C8B-9222-BAAF198F37AB}" type="presParOf" srcId="{36A7BF13-786D-4656-A2DA-6AB139C25A2D}" destId="{C8E9FBA6-D418-4C60-B818-2C17D91F6386}" srcOrd="2" destOrd="0" presId="urn:microsoft.com/office/officeart/2018/2/layout/IconVerticalSolidList"/>
    <dgm:cxn modelId="{D633CC1D-CEED-4192-86C3-ED74A0E563E2}" type="presParOf" srcId="{36A7BF13-786D-4656-A2DA-6AB139C25A2D}" destId="{DAAF1209-6EBF-4BC6-905A-C8DD3D52846A}" srcOrd="3" destOrd="0" presId="urn:microsoft.com/office/officeart/2018/2/layout/IconVerticalSolidList"/>
    <dgm:cxn modelId="{028DB1BF-A43F-4008-BFB4-C647785AC14E}" type="presParOf" srcId="{9DF3D0F5-2C89-4A20-85A4-BD320C598A21}" destId="{C35582D9-A512-4DEA-B9A1-A998DA24B667}" srcOrd="5" destOrd="0" presId="urn:microsoft.com/office/officeart/2018/2/layout/IconVerticalSolidList"/>
    <dgm:cxn modelId="{B19175E9-6903-4F27-AFE3-F469B19E689D}" type="presParOf" srcId="{9DF3D0F5-2C89-4A20-85A4-BD320C598A21}" destId="{9B4EA633-1546-47DC-BE70-CFB19AA75075}" srcOrd="6" destOrd="0" presId="urn:microsoft.com/office/officeart/2018/2/layout/IconVerticalSolidList"/>
    <dgm:cxn modelId="{E467759C-5908-4F5F-B2A9-E02A8C48083E}" type="presParOf" srcId="{9B4EA633-1546-47DC-BE70-CFB19AA75075}" destId="{1DE0DDD5-E373-4360-ACDA-CE5C03FCF9F9}" srcOrd="0" destOrd="0" presId="urn:microsoft.com/office/officeart/2018/2/layout/IconVerticalSolidList"/>
    <dgm:cxn modelId="{A68B833D-CDC9-41ED-AA7E-D99CDDC275C5}" type="presParOf" srcId="{9B4EA633-1546-47DC-BE70-CFB19AA75075}" destId="{519F5E72-BEFC-440C-B449-B537F8F6BEF3}" srcOrd="1" destOrd="0" presId="urn:microsoft.com/office/officeart/2018/2/layout/IconVerticalSolidList"/>
    <dgm:cxn modelId="{CCB775ED-EEB1-4F72-82FA-462A825C7D58}" type="presParOf" srcId="{9B4EA633-1546-47DC-BE70-CFB19AA75075}" destId="{3FC82752-080B-4D93-97D1-C41A48F2D8F7}" srcOrd="2" destOrd="0" presId="urn:microsoft.com/office/officeart/2018/2/layout/IconVerticalSolidList"/>
    <dgm:cxn modelId="{0ED502C7-BC08-4C57-B58A-2C0011A4F3FA}" type="presParOf" srcId="{9B4EA633-1546-47DC-BE70-CFB19AA75075}" destId="{D7671A89-8C0A-4E94-8053-F141C3B26421}" srcOrd="3" destOrd="0" presId="urn:microsoft.com/office/officeart/2018/2/layout/IconVerticalSolidList"/>
    <dgm:cxn modelId="{F14ECAA6-92D4-4318-A008-955641BDE8AB}" type="presParOf" srcId="{9DF3D0F5-2C89-4A20-85A4-BD320C598A21}" destId="{CAB35CB4-5719-4867-BD8D-99A1E5273BB9}" srcOrd="7" destOrd="0" presId="urn:microsoft.com/office/officeart/2018/2/layout/IconVerticalSolidList"/>
    <dgm:cxn modelId="{82476576-A11A-45C6-B3BE-4DF7D86A321E}" type="presParOf" srcId="{9DF3D0F5-2C89-4A20-85A4-BD320C598A21}" destId="{831E1070-8600-456A-BD51-D7570984485D}" srcOrd="8" destOrd="0" presId="urn:microsoft.com/office/officeart/2018/2/layout/IconVerticalSolidList"/>
    <dgm:cxn modelId="{DB6FDDE3-B184-463A-A013-C212BD7C1BCE}" type="presParOf" srcId="{831E1070-8600-456A-BD51-D7570984485D}" destId="{52AC97C2-294B-4701-B97C-B76DE575A709}" srcOrd="0" destOrd="0" presId="urn:microsoft.com/office/officeart/2018/2/layout/IconVerticalSolidList"/>
    <dgm:cxn modelId="{14EFA325-AD8C-4C8E-AA66-88AF0414EF5F}" type="presParOf" srcId="{831E1070-8600-456A-BD51-D7570984485D}" destId="{5488CE43-68BE-4CDF-A137-D08DDDDE63EA}" srcOrd="1" destOrd="0" presId="urn:microsoft.com/office/officeart/2018/2/layout/IconVerticalSolidList"/>
    <dgm:cxn modelId="{76042571-0A87-4A13-B5ED-D1E2BB856B80}" type="presParOf" srcId="{831E1070-8600-456A-BD51-D7570984485D}" destId="{E03321F5-25CB-45CE-92A7-ECCDB8D48088}" srcOrd="2" destOrd="0" presId="urn:microsoft.com/office/officeart/2018/2/layout/IconVerticalSolidList"/>
    <dgm:cxn modelId="{17CBCA90-05E6-43B4-B349-6A863E05114C}" type="presParOf" srcId="{831E1070-8600-456A-BD51-D7570984485D}" destId="{58411A48-612D-4FBE-92A9-25B7EBE2F5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F4E5229-A30B-4EC2-9203-624F2C97D4FD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3C3F89D9-96AB-4823-9ACC-E335B67A019D}">
      <dgm:prSet/>
      <dgm:spPr/>
      <dgm:t>
        <a:bodyPr/>
        <a:lstStyle/>
        <a:p>
          <a:r>
            <a:rPr lang="en-GB" b="1"/>
            <a:t>Wellness Programmes: </a:t>
          </a:r>
          <a:r>
            <a:rPr lang="en-GB"/>
            <a:t>Workplace and community wellness supports preventive care and wellbeing (Goetzel et al., 2014).</a:t>
          </a:r>
          <a:endParaRPr lang="en-US"/>
        </a:p>
      </dgm:t>
    </dgm:pt>
    <dgm:pt modelId="{1D47A5F8-6E36-445B-9CF4-6AADFD43E8A4}" type="parTrans" cxnId="{7F8E86F3-4209-431E-82C9-BA8D61735B99}">
      <dgm:prSet/>
      <dgm:spPr/>
      <dgm:t>
        <a:bodyPr/>
        <a:lstStyle/>
        <a:p>
          <a:endParaRPr lang="en-US"/>
        </a:p>
      </dgm:t>
    </dgm:pt>
    <dgm:pt modelId="{1A834ED4-F606-4C70-BE00-C7501E566C66}" type="sibTrans" cxnId="{7F8E86F3-4209-431E-82C9-BA8D61735B99}">
      <dgm:prSet/>
      <dgm:spPr/>
      <dgm:t>
        <a:bodyPr/>
        <a:lstStyle/>
        <a:p>
          <a:endParaRPr lang="en-US"/>
        </a:p>
      </dgm:t>
    </dgm:pt>
    <dgm:pt modelId="{414417A1-2EA1-4A48-8FAF-72456E7B2F98}">
      <dgm:prSet/>
      <dgm:spPr/>
      <dgm:t>
        <a:bodyPr/>
        <a:lstStyle/>
        <a:p>
          <a:r>
            <a:rPr lang="en-GB" b="1"/>
            <a:t>Telehealth During COVID-19: </a:t>
          </a:r>
          <a:r>
            <a:rPr lang="en-GB"/>
            <a:t>Rapid adoption of remote consultations ensured continuity of care during lockdowns (Smith et al., 2020).</a:t>
          </a:r>
          <a:endParaRPr lang="en-US"/>
        </a:p>
      </dgm:t>
    </dgm:pt>
    <dgm:pt modelId="{DF083946-11DC-4A10-BF67-3D20BCD11F9E}" type="parTrans" cxnId="{358394F8-4C51-47A0-8779-BB3875F7D483}">
      <dgm:prSet/>
      <dgm:spPr/>
      <dgm:t>
        <a:bodyPr/>
        <a:lstStyle/>
        <a:p>
          <a:endParaRPr lang="en-US"/>
        </a:p>
      </dgm:t>
    </dgm:pt>
    <dgm:pt modelId="{6AFCC15E-5B35-4140-9515-745404A99EA3}" type="sibTrans" cxnId="{358394F8-4C51-47A0-8779-BB3875F7D483}">
      <dgm:prSet/>
      <dgm:spPr/>
      <dgm:t>
        <a:bodyPr/>
        <a:lstStyle/>
        <a:p>
          <a:endParaRPr lang="en-US"/>
        </a:p>
      </dgm:t>
    </dgm:pt>
    <dgm:pt modelId="{06D38274-5CBA-420D-950E-10FBEB39D676}">
      <dgm:prSet/>
      <dgm:spPr/>
      <dgm:t>
        <a:bodyPr/>
        <a:lstStyle/>
        <a:p>
          <a:r>
            <a:rPr lang="en-GB" b="1"/>
            <a:t>Post-COVID Telehealth: </a:t>
          </a:r>
          <a:r>
            <a:rPr lang="en-GB"/>
            <a:t>Telemedicine remains widely used to enhance access, especially for chronic conditions (Monaghesh and Hajizadeh, 2020).</a:t>
          </a:r>
          <a:endParaRPr lang="en-US"/>
        </a:p>
      </dgm:t>
    </dgm:pt>
    <dgm:pt modelId="{D3F33262-31B7-4F53-8C2C-A2B9AA07F5E6}" type="parTrans" cxnId="{B677B490-2332-4F61-8254-AD08B0496D2B}">
      <dgm:prSet/>
      <dgm:spPr/>
      <dgm:t>
        <a:bodyPr/>
        <a:lstStyle/>
        <a:p>
          <a:endParaRPr lang="en-US"/>
        </a:p>
      </dgm:t>
    </dgm:pt>
    <dgm:pt modelId="{10D2ED46-2A36-45BA-B265-5EBF7DE6906F}" type="sibTrans" cxnId="{B677B490-2332-4F61-8254-AD08B0496D2B}">
      <dgm:prSet/>
      <dgm:spPr/>
      <dgm:t>
        <a:bodyPr/>
        <a:lstStyle/>
        <a:p>
          <a:endParaRPr lang="en-US"/>
        </a:p>
      </dgm:t>
    </dgm:pt>
    <dgm:pt modelId="{35FB9479-9C5F-4D2A-8C51-6688EB84C106}">
      <dgm:prSet/>
      <dgm:spPr/>
      <dgm:t>
        <a:bodyPr/>
        <a:lstStyle/>
        <a:p>
          <a:r>
            <a:rPr lang="en-GB" b="1"/>
            <a:t>Community Health Initiatives: </a:t>
          </a:r>
          <a:r>
            <a:rPr lang="en-GB"/>
            <a:t>Local health outreach, screenings and education improve health outcomes (World Health Organisation, 2018).</a:t>
          </a:r>
          <a:endParaRPr lang="en-US"/>
        </a:p>
      </dgm:t>
    </dgm:pt>
    <dgm:pt modelId="{914BC63A-969E-444E-B2C4-B3F27D34204F}" type="parTrans" cxnId="{12D2C718-7C9F-4A3B-8CA9-8268A953A3C1}">
      <dgm:prSet/>
      <dgm:spPr/>
      <dgm:t>
        <a:bodyPr/>
        <a:lstStyle/>
        <a:p>
          <a:endParaRPr lang="en-US"/>
        </a:p>
      </dgm:t>
    </dgm:pt>
    <dgm:pt modelId="{6BE4CC55-C366-49BD-B350-5AC87A61E466}" type="sibTrans" cxnId="{12D2C718-7C9F-4A3B-8CA9-8268A953A3C1}">
      <dgm:prSet/>
      <dgm:spPr/>
      <dgm:t>
        <a:bodyPr/>
        <a:lstStyle/>
        <a:p>
          <a:endParaRPr lang="en-US"/>
        </a:p>
      </dgm:t>
    </dgm:pt>
    <dgm:pt modelId="{017758FD-DCC2-4824-855C-81C1F088AE5D}">
      <dgm:prSet/>
      <dgm:spPr/>
      <dgm:t>
        <a:bodyPr/>
        <a:lstStyle/>
        <a:p>
          <a:r>
            <a:rPr lang="en-GB" b="1"/>
            <a:t>SDG 3 Alignment: </a:t>
          </a:r>
          <a:r>
            <a:rPr lang="en-GB"/>
            <a:t>Combined service delivery approaches improve access, reduce burden, and strengthen health systems (United Nations, 2019).</a:t>
          </a:r>
          <a:endParaRPr lang="en-US"/>
        </a:p>
      </dgm:t>
    </dgm:pt>
    <dgm:pt modelId="{040DB6DD-74E7-488E-BF0A-C166B718601D}" type="parTrans" cxnId="{C86FB134-6E74-4BE6-BD21-61AF7216F662}">
      <dgm:prSet/>
      <dgm:spPr/>
      <dgm:t>
        <a:bodyPr/>
        <a:lstStyle/>
        <a:p>
          <a:endParaRPr lang="en-US"/>
        </a:p>
      </dgm:t>
    </dgm:pt>
    <dgm:pt modelId="{0762EA9B-F0A1-46EF-B952-58473F63E6CF}" type="sibTrans" cxnId="{C86FB134-6E74-4BE6-BD21-61AF7216F662}">
      <dgm:prSet/>
      <dgm:spPr/>
      <dgm:t>
        <a:bodyPr/>
        <a:lstStyle/>
        <a:p>
          <a:endParaRPr lang="en-US"/>
        </a:p>
      </dgm:t>
    </dgm:pt>
    <dgm:pt modelId="{913CBC17-96AB-4037-B977-DD35992A0CF2}" type="pres">
      <dgm:prSet presAssocID="{BF4E5229-A30B-4EC2-9203-624F2C97D4FD}" presName="vert0" presStyleCnt="0">
        <dgm:presLayoutVars>
          <dgm:dir/>
          <dgm:animOne val="branch"/>
          <dgm:animLvl val="lvl"/>
        </dgm:presLayoutVars>
      </dgm:prSet>
      <dgm:spPr/>
    </dgm:pt>
    <dgm:pt modelId="{FB5ECBBA-64EB-4876-A4A1-E8463376700C}" type="pres">
      <dgm:prSet presAssocID="{3C3F89D9-96AB-4823-9ACC-E335B67A019D}" presName="thickLine" presStyleLbl="alignNode1" presStyleIdx="0" presStyleCnt="5"/>
      <dgm:spPr/>
    </dgm:pt>
    <dgm:pt modelId="{43668393-2B68-4DBA-83D0-0CA92B9F40E4}" type="pres">
      <dgm:prSet presAssocID="{3C3F89D9-96AB-4823-9ACC-E335B67A019D}" presName="horz1" presStyleCnt="0"/>
      <dgm:spPr/>
    </dgm:pt>
    <dgm:pt modelId="{DA23AC41-BCFD-409D-B23D-225FF5D8ACE8}" type="pres">
      <dgm:prSet presAssocID="{3C3F89D9-96AB-4823-9ACC-E335B67A019D}" presName="tx1" presStyleLbl="revTx" presStyleIdx="0" presStyleCnt="5"/>
      <dgm:spPr/>
    </dgm:pt>
    <dgm:pt modelId="{BC7617C8-A239-49B4-81A2-3B238AF5DE26}" type="pres">
      <dgm:prSet presAssocID="{3C3F89D9-96AB-4823-9ACC-E335B67A019D}" presName="vert1" presStyleCnt="0"/>
      <dgm:spPr/>
    </dgm:pt>
    <dgm:pt modelId="{B58307A9-629F-4A26-9498-16CA0DF15DF3}" type="pres">
      <dgm:prSet presAssocID="{414417A1-2EA1-4A48-8FAF-72456E7B2F98}" presName="thickLine" presStyleLbl="alignNode1" presStyleIdx="1" presStyleCnt="5"/>
      <dgm:spPr/>
    </dgm:pt>
    <dgm:pt modelId="{27C55BC0-90B9-4A9A-B865-0136DA3B6F13}" type="pres">
      <dgm:prSet presAssocID="{414417A1-2EA1-4A48-8FAF-72456E7B2F98}" presName="horz1" presStyleCnt="0"/>
      <dgm:spPr/>
    </dgm:pt>
    <dgm:pt modelId="{4E43E666-CB30-4B54-95B0-B8C677699240}" type="pres">
      <dgm:prSet presAssocID="{414417A1-2EA1-4A48-8FAF-72456E7B2F98}" presName="tx1" presStyleLbl="revTx" presStyleIdx="1" presStyleCnt="5"/>
      <dgm:spPr/>
    </dgm:pt>
    <dgm:pt modelId="{6FF41D4F-B9F5-4886-BD83-A795E6D78805}" type="pres">
      <dgm:prSet presAssocID="{414417A1-2EA1-4A48-8FAF-72456E7B2F98}" presName="vert1" presStyleCnt="0"/>
      <dgm:spPr/>
    </dgm:pt>
    <dgm:pt modelId="{1D034492-7D93-4130-B957-36210C223F34}" type="pres">
      <dgm:prSet presAssocID="{06D38274-5CBA-420D-950E-10FBEB39D676}" presName="thickLine" presStyleLbl="alignNode1" presStyleIdx="2" presStyleCnt="5"/>
      <dgm:spPr/>
    </dgm:pt>
    <dgm:pt modelId="{01A5530E-0AF5-4A59-847E-95E20F686966}" type="pres">
      <dgm:prSet presAssocID="{06D38274-5CBA-420D-950E-10FBEB39D676}" presName="horz1" presStyleCnt="0"/>
      <dgm:spPr/>
    </dgm:pt>
    <dgm:pt modelId="{A9C5A0AB-C09F-4576-B34E-CF6965B67862}" type="pres">
      <dgm:prSet presAssocID="{06D38274-5CBA-420D-950E-10FBEB39D676}" presName="tx1" presStyleLbl="revTx" presStyleIdx="2" presStyleCnt="5"/>
      <dgm:spPr/>
    </dgm:pt>
    <dgm:pt modelId="{4DEE00E5-287D-40E5-AE74-745EC6B6009C}" type="pres">
      <dgm:prSet presAssocID="{06D38274-5CBA-420D-950E-10FBEB39D676}" presName="vert1" presStyleCnt="0"/>
      <dgm:spPr/>
    </dgm:pt>
    <dgm:pt modelId="{AAB2E64D-ACBE-48EE-9818-CD638CB27507}" type="pres">
      <dgm:prSet presAssocID="{35FB9479-9C5F-4D2A-8C51-6688EB84C106}" presName="thickLine" presStyleLbl="alignNode1" presStyleIdx="3" presStyleCnt="5"/>
      <dgm:spPr/>
    </dgm:pt>
    <dgm:pt modelId="{BA652895-B5B5-42FA-B782-0EA83B08F932}" type="pres">
      <dgm:prSet presAssocID="{35FB9479-9C5F-4D2A-8C51-6688EB84C106}" presName="horz1" presStyleCnt="0"/>
      <dgm:spPr/>
    </dgm:pt>
    <dgm:pt modelId="{01EFD32B-019E-4726-9FCB-55F53A783590}" type="pres">
      <dgm:prSet presAssocID="{35FB9479-9C5F-4D2A-8C51-6688EB84C106}" presName="tx1" presStyleLbl="revTx" presStyleIdx="3" presStyleCnt="5"/>
      <dgm:spPr/>
    </dgm:pt>
    <dgm:pt modelId="{ECA6123E-F581-460A-A182-F41E4F2EEBB0}" type="pres">
      <dgm:prSet presAssocID="{35FB9479-9C5F-4D2A-8C51-6688EB84C106}" presName="vert1" presStyleCnt="0"/>
      <dgm:spPr/>
    </dgm:pt>
    <dgm:pt modelId="{512A49A1-F378-429E-A7EF-2BB4FEF62D63}" type="pres">
      <dgm:prSet presAssocID="{017758FD-DCC2-4824-855C-81C1F088AE5D}" presName="thickLine" presStyleLbl="alignNode1" presStyleIdx="4" presStyleCnt="5"/>
      <dgm:spPr/>
    </dgm:pt>
    <dgm:pt modelId="{704F4EFA-E862-4A2A-8E02-1730591DB919}" type="pres">
      <dgm:prSet presAssocID="{017758FD-DCC2-4824-855C-81C1F088AE5D}" presName="horz1" presStyleCnt="0"/>
      <dgm:spPr/>
    </dgm:pt>
    <dgm:pt modelId="{5CAB5450-F56E-4A06-BE39-1139CEB13DE9}" type="pres">
      <dgm:prSet presAssocID="{017758FD-DCC2-4824-855C-81C1F088AE5D}" presName="tx1" presStyleLbl="revTx" presStyleIdx="4" presStyleCnt="5"/>
      <dgm:spPr/>
    </dgm:pt>
    <dgm:pt modelId="{56E7D746-7C26-474B-9B93-8EAC42FDBBDD}" type="pres">
      <dgm:prSet presAssocID="{017758FD-DCC2-4824-855C-81C1F088AE5D}" presName="vert1" presStyleCnt="0"/>
      <dgm:spPr/>
    </dgm:pt>
  </dgm:ptLst>
  <dgm:cxnLst>
    <dgm:cxn modelId="{12D2C718-7C9F-4A3B-8CA9-8268A953A3C1}" srcId="{BF4E5229-A30B-4EC2-9203-624F2C97D4FD}" destId="{35FB9479-9C5F-4D2A-8C51-6688EB84C106}" srcOrd="3" destOrd="0" parTransId="{914BC63A-969E-444E-B2C4-B3F27D34204F}" sibTransId="{6BE4CC55-C366-49BD-B350-5AC87A61E466}"/>
    <dgm:cxn modelId="{80E77E30-928A-4E14-870B-AE8593E40ACF}" type="presOf" srcId="{414417A1-2EA1-4A48-8FAF-72456E7B2F98}" destId="{4E43E666-CB30-4B54-95B0-B8C677699240}" srcOrd="0" destOrd="0" presId="urn:microsoft.com/office/officeart/2008/layout/LinedList"/>
    <dgm:cxn modelId="{C86FB134-6E74-4BE6-BD21-61AF7216F662}" srcId="{BF4E5229-A30B-4EC2-9203-624F2C97D4FD}" destId="{017758FD-DCC2-4824-855C-81C1F088AE5D}" srcOrd="4" destOrd="0" parTransId="{040DB6DD-74E7-488E-BF0A-C166B718601D}" sibTransId="{0762EA9B-F0A1-46EF-B952-58473F63E6CF}"/>
    <dgm:cxn modelId="{49B5D974-E249-4FF1-AAD1-0D0C02698007}" type="presOf" srcId="{3C3F89D9-96AB-4823-9ACC-E335B67A019D}" destId="{DA23AC41-BCFD-409D-B23D-225FF5D8ACE8}" srcOrd="0" destOrd="0" presId="urn:microsoft.com/office/officeart/2008/layout/LinedList"/>
    <dgm:cxn modelId="{EBAF7380-C4DF-4953-9FAF-2B328D45E35C}" type="presOf" srcId="{BF4E5229-A30B-4EC2-9203-624F2C97D4FD}" destId="{913CBC17-96AB-4037-B977-DD35992A0CF2}" srcOrd="0" destOrd="0" presId="urn:microsoft.com/office/officeart/2008/layout/LinedList"/>
    <dgm:cxn modelId="{B677B490-2332-4F61-8254-AD08B0496D2B}" srcId="{BF4E5229-A30B-4EC2-9203-624F2C97D4FD}" destId="{06D38274-5CBA-420D-950E-10FBEB39D676}" srcOrd="2" destOrd="0" parTransId="{D3F33262-31B7-4F53-8C2C-A2B9AA07F5E6}" sibTransId="{10D2ED46-2A36-45BA-B265-5EBF7DE6906F}"/>
    <dgm:cxn modelId="{9462729E-DF6D-42F8-9C59-F24393E86105}" type="presOf" srcId="{35FB9479-9C5F-4D2A-8C51-6688EB84C106}" destId="{01EFD32B-019E-4726-9FCB-55F53A783590}" srcOrd="0" destOrd="0" presId="urn:microsoft.com/office/officeart/2008/layout/LinedList"/>
    <dgm:cxn modelId="{096EE7AF-8317-4957-8288-DF270EF9E79D}" type="presOf" srcId="{017758FD-DCC2-4824-855C-81C1F088AE5D}" destId="{5CAB5450-F56E-4A06-BE39-1139CEB13DE9}" srcOrd="0" destOrd="0" presId="urn:microsoft.com/office/officeart/2008/layout/LinedList"/>
    <dgm:cxn modelId="{7F8E86F3-4209-431E-82C9-BA8D61735B99}" srcId="{BF4E5229-A30B-4EC2-9203-624F2C97D4FD}" destId="{3C3F89D9-96AB-4823-9ACC-E335B67A019D}" srcOrd="0" destOrd="0" parTransId="{1D47A5F8-6E36-445B-9CF4-6AADFD43E8A4}" sibTransId="{1A834ED4-F606-4C70-BE00-C7501E566C66}"/>
    <dgm:cxn modelId="{1FCB50F6-A1AC-4C88-A0F9-07DBF244723B}" type="presOf" srcId="{06D38274-5CBA-420D-950E-10FBEB39D676}" destId="{A9C5A0AB-C09F-4576-B34E-CF6965B67862}" srcOrd="0" destOrd="0" presId="urn:microsoft.com/office/officeart/2008/layout/LinedList"/>
    <dgm:cxn modelId="{358394F8-4C51-47A0-8779-BB3875F7D483}" srcId="{BF4E5229-A30B-4EC2-9203-624F2C97D4FD}" destId="{414417A1-2EA1-4A48-8FAF-72456E7B2F98}" srcOrd="1" destOrd="0" parTransId="{DF083946-11DC-4A10-BF67-3D20BCD11F9E}" sibTransId="{6AFCC15E-5B35-4140-9515-745404A99EA3}"/>
    <dgm:cxn modelId="{5EEED9C8-60E3-4FCB-8BF0-0D4786C4BDDD}" type="presParOf" srcId="{913CBC17-96AB-4037-B977-DD35992A0CF2}" destId="{FB5ECBBA-64EB-4876-A4A1-E8463376700C}" srcOrd="0" destOrd="0" presId="urn:microsoft.com/office/officeart/2008/layout/LinedList"/>
    <dgm:cxn modelId="{3330B7EC-1522-4305-9E89-5DC2369F7A3D}" type="presParOf" srcId="{913CBC17-96AB-4037-B977-DD35992A0CF2}" destId="{43668393-2B68-4DBA-83D0-0CA92B9F40E4}" srcOrd="1" destOrd="0" presId="urn:microsoft.com/office/officeart/2008/layout/LinedList"/>
    <dgm:cxn modelId="{2903283F-DDD9-496E-A9BD-6668400E2E2B}" type="presParOf" srcId="{43668393-2B68-4DBA-83D0-0CA92B9F40E4}" destId="{DA23AC41-BCFD-409D-B23D-225FF5D8ACE8}" srcOrd="0" destOrd="0" presId="urn:microsoft.com/office/officeart/2008/layout/LinedList"/>
    <dgm:cxn modelId="{DE2B1E23-7972-4817-8A98-1B21749FCA80}" type="presParOf" srcId="{43668393-2B68-4DBA-83D0-0CA92B9F40E4}" destId="{BC7617C8-A239-49B4-81A2-3B238AF5DE26}" srcOrd="1" destOrd="0" presId="urn:microsoft.com/office/officeart/2008/layout/LinedList"/>
    <dgm:cxn modelId="{71976169-BE3E-4516-9856-29D35F67252B}" type="presParOf" srcId="{913CBC17-96AB-4037-B977-DD35992A0CF2}" destId="{B58307A9-629F-4A26-9498-16CA0DF15DF3}" srcOrd="2" destOrd="0" presId="urn:microsoft.com/office/officeart/2008/layout/LinedList"/>
    <dgm:cxn modelId="{E1161A2F-3F14-41B9-B12C-2C6620F4FAA4}" type="presParOf" srcId="{913CBC17-96AB-4037-B977-DD35992A0CF2}" destId="{27C55BC0-90B9-4A9A-B865-0136DA3B6F13}" srcOrd="3" destOrd="0" presId="urn:microsoft.com/office/officeart/2008/layout/LinedList"/>
    <dgm:cxn modelId="{7F55B61A-27D3-4FF4-A6AA-2BD5711A91E6}" type="presParOf" srcId="{27C55BC0-90B9-4A9A-B865-0136DA3B6F13}" destId="{4E43E666-CB30-4B54-95B0-B8C677699240}" srcOrd="0" destOrd="0" presId="urn:microsoft.com/office/officeart/2008/layout/LinedList"/>
    <dgm:cxn modelId="{DF0F4C67-3D1D-43CB-AF36-23E85FB987F7}" type="presParOf" srcId="{27C55BC0-90B9-4A9A-B865-0136DA3B6F13}" destId="{6FF41D4F-B9F5-4886-BD83-A795E6D78805}" srcOrd="1" destOrd="0" presId="urn:microsoft.com/office/officeart/2008/layout/LinedList"/>
    <dgm:cxn modelId="{3006A11D-C6F1-4743-BAC9-85C7D5B5502E}" type="presParOf" srcId="{913CBC17-96AB-4037-B977-DD35992A0CF2}" destId="{1D034492-7D93-4130-B957-36210C223F34}" srcOrd="4" destOrd="0" presId="urn:microsoft.com/office/officeart/2008/layout/LinedList"/>
    <dgm:cxn modelId="{A8C6DEEF-28DE-4A65-B3EA-D9BF99664A7E}" type="presParOf" srcId="{913CBC17-96AB-4037-B977-DD35992A0CF2}" destId="{01A5530E-0AF5-4A59-847E-95E20F686966}" srcOrd="5" destOrd="0" presId="urn:microsoft.com/office/officeart/2008/layout/LinedList"/>
    <dgm:cxn modelId="{A9C443AB-36D0-4E3E-9CC4-8D8E4BB3AAFC}" type="presParOf" srcId="{01A5530E-0AF5-4A59-847E-95E20F686966}" destId="{A9C5A0AB-C09F-4576-B34E-CF6965B67862}" srcOrd="0" destOrd="0" presId="urn:microsoft.com/office/officeart/2008/layout/LinedList"/>
    <dgm:cxn modelId="{2FB476B0-3DBC-4D91-999A-77A406EA1510}" type="presParOf" srcId="{01A5530E-0AF5-4A59-847E-95E20F686966}" destId="{4DEE00E5-287D-40E5-AE74-745EC6B6009C}" srcOrd="1" destOrd="0" presId="urn:microsoft.com/office/officeart/2008/layout/LinedList"/>
    <dgm:cxn modelId="{12254D73-5C03-4D27-97EB-352B2B53BD94}" type="presParOf" srcId="{913CBC17-96AB-4037-B977-DD35992A0CF2}" destId="{AAB2E64D-ACBE-48EE-9818-CD638CB27507}" srcOrd="6" destOrd="0" presId="urn:microsoft.com/office/officeart/2008/layout/LinedList"/>
    <dgm:cxn modelId="{70698C99-6AF0-4286-B4F3-B343EC28A1F0}" type="presParOf" srcId="{913CBC17-96AB-4037-B977-DD35992A0CF2}" destId="{BA652895-B5B5-42FA-B782-0EA83B08F932}" srcOrd="7" destOrd="0" presId="urn:microsoft.com/office/officeart/2008/layout/LinedList"/>
    <dgm:cxn modelId="{CEF8FCE6-17ED-4516-B219-B3F70A6145A9}" type="presParOf" srcId="{BA652895-B5B5-42FA-B782-0EA83B08F932}" destId="{01EFD32B-019E-4726-9FCB-55F53A783590}" srcOrd="0" destOrd="0" presId="urn:microsoft.com/office/officeart/2008/layout/LinedList"/>
    <dgm:cxn modelId="{1D4EE08B-2F7D-4CD1-BBEC-635BCB8A9FAF}" type="presParOf" srcId="{BA652895-B5B5-42FA-B782-0EA83B08F932}" destId="{ECA6123E-F581-460A-A182-F41E4F2EEBB0}" srcOrd="1" destOrd="0" presId="urn:microsoft.com/office/officeart/2008/layout/LinedList"/>
    <dgm:cxn modelId="{98DF0479-D27D-456C-A7A7-7727A1A90D84}" type="presParOf" srcId="{913CBC17-96AB-4037-B977-DD35992A0CF2}" destId="{512A49A1-F378-429E-A7EF-2BB4FEF62D63}" srcOrd="8" destOrd="0" presId="urn:microsoft.com/office/officeart/2008/layout/LinedList"/>
    <dgm:cxn modelId="{FD768F7A-3A79-4FF9-851E-5532A0751FCD}" type="presParOf" srcId="{913CBC17-96AB-4037-B977-DD35992A0CF2}" destId="{704F4EFA-E862-4A2A-8E02-1730591DB919}" srcOrd="9" destOrd="0" presId="urn:microsoft.com/office/officeart/2008/layout/LinedList"/>
    <dgm:cxn modelId="{DE609293-24C1-4178-A742-A3D256238EFF}" type="presParOf" srcId="{704F4EFA-E862-4A2A-8E02-1730591DB919}" destId="{5CAB5450-F56E-4A06-BE39-1139CEB13DE9}" srcOrd="0" destOrd="0" presId="urn:microsoft.com/office/officeart/2008/layout/LinedList"/>
    <dgm:cxn modelId="{F69FEC6B-1F95-45EC-A8EF-B73C0BC6DD9B}" type="presParOf" srcId="{704F4EFA-E862-4A2A-8E02-1730591DB919}" destId="{56E7D746-7C26-474B-9B93-8EAC42FDBB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8BF2AC2-4D77-4D8C-B5A0-A5F81E1F2FF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E799C49-60FF-4533-A572-A3008DB5EEF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Equity vs Equality: </a:t>
          </a:r>
          <a:r>
            <a:rPr lang="en-GB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Equity focuses on fairness and needs-based resource allocation, not identical treatment </a:t>
          </a:r>
          <a:endParaRPr lang="en-US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99704E0A-305D-4799-B60D-B6B1E8146832}" type="parTrans" cxnId="{03AF1CEF-617B-4C85-B035-4A4E5D524F33}">
      <dgm:prSet/>
      <dgm:spPr/>
      <dgm:t>
        <a:bodyPr/>
        <a:lstStyle/>
        <a:p>
          <a:endParaRPr lang="en-US"/>
        </a:p>
      </dgm:t>
    </dgm:pt>
    <dgm:pt modelId="{24CBF95F-D237-47BF-83A5-01CB2D273BAB}" type="sibTrans" cxnId="{03AF1CEF-617B-4C85-B035-4A4E5D524F33}">
      <dgm:prSet/>
      <dgm:spPr/>
      <dgm:t>
        <a:bodyPr/>
        <a:lstStyle/>
        <a:p>
          <a:endParaRPr lang="en-US"/>
        </a:p>
      </dgm:t>
    </dgm:pt>
    <dgm:pt modelId="{E830B923-2A01-4623-B4E7-C5A7E2BB618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Barriers to Access: </a:t>
          </a:r>
          <a:r>
            <a:rPr lang="en-GB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Socioeconomic status, geography, ethnicity, disability, and digital divides affect access to care (Marmot, 2010).</a:t>
          </a:r>
          <a:endParaRPr lang="en-US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006C98D5-3BAE-4FFB-96F7-CBD2A15DD921}" type="parTrans" cxnId="{CD5B581B-776F-42B3-8408-18844B837980}">
      <dgm:prSet/>
      <dgm:spPr/>
      <dgm:t>
        <a:bodyPr/>
        <a:lstStyle/>
        <a:p>
          <a:endParaRPr lang="en-US"/>
        </a:p>
      </dgm:t>
    </dgm:pt>
    <dgm:pt modelId="{DB74831B-D063-4A30-B7E0-81A4C273E7FA}" type="sibTrans" cxnId="{CD5B581B-776F-42B3-8408-18844B837980}">
      <dgm:prSet/>
      <dgm:spPr/>
      <dgm:t>
        <a:bodyPr/>
        <a:lstStyle/>
        <a:p>
          <a:endParaRPr lang="en-US"/>
        </a:p>
      </dgm:t>
    </dgm:pt>
    <dgm:pt modelId="{A7E5B119-E754-4C68-9944-42ED155E635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 dirty="0">
              <a:solidFill>
                <a:srgbClr val="FFFFFF"/>
              </a:solidFill>
              <a:latin typeface="Aptos"/>
              <a:ea typeface="+mn-ea"/>
              <a:cs typeface="+mn-cs"/>
            </a:rPr>
            <a:t>Inclusive Service Design: </a:t>
          </a:r>
          <a:r>
            <a:rPr lang="en-GB" dirty="0">
              <a:solidFill>
                <a:srgbClr val="FFFFFF"/>
              </a:solidFill>
              <a:latin typeface="Aptos"/>
              <a:ea typeface="+mn-ea"/>
              <a:cs typeface="+mn-cs"/>
            </a:rPr>
            <a:t>Tailored services, culturally competent care, and community outreach enhance access</a:t>
          </a:r>
        </a:p>
      </dgm:t>
    </dgm:pt>
    <dgm:pt modelId="{F1016707-5281-475A-912C-88585E92F1B5}" type="parTrans" cxnId="{1613A914-86E2-4666-A3AA-3130BF56620A}">
      <dgm:prSet/>
      <dgm:spPr/>
      <dgm:t>
        <a:bodyPr/>
        <a:lstStyle/>
        <a:p>
          <a:endParaRPr lang="en-US"/>
        </a:p>
      </dgm:t>
    </dgm:pt>
    <dgm:pt modelId="{EC5FE488-1E4B-4B85-831C-05A76C51D0F8}" type="sibTrans" cxnId="{1613A914-86E2-4666-A3AA-3130BF56620A}">
      <dgm:prSet/>
      <dgm:spPr/>
      <dgm:t>
        <a:bodyPr/>
        <a:lstStyle/>
        <a:p>
          <a:endParaRPr lang="en-US"/>
        </a:p>
      </dgm:t>
    </dgm:pt>
    <dgm:pt modelId="{72EE79CB-1850-462A-9C0B-6037941E0C8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Policy and SDG 3: </a:t>
          </a:r>
          <a:r>
            <a:rPr lang="en-GB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Addressing inequities aligns with SDG 3 goals to ensure healthy lives for all (United Nations, 2015).</a:t>
          </a:r>
          <a:endParaRPr lang="en-US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51524EF8-F1D1-4600-ADB6-8D8408B831EA}" type="parTrans" cxnId="{15018F63-E52E-4B1E-8F51-8499574FB294}">
      <dgm:prSet/>
      <dgm:spPr/>
      <dgm:t>
        <a:bodyPr/>
        <a:lstStyle/>
        <a:p>
          <a:endParaRPr lang="en-US"/>
        </a:p>
      </dgm:t>
    </dgm:pt>
    <dgm:pt modelId="{3647E111-28A7-4DBD-A522-11A446662A37}" type="sibTrans" cxnId="{15018F63-E52E-4B1E-8F51-8499574FB294}">
      <dgm:prSet/>
      <dgm:spPr/>
      <dgm:t>
        <a:bodyPr/>
        <a:lstStyle/>
        <a:p>
          <a:endParaRPr lang="en-US"/>
        </a:p>
      </dgm:t>
    </dgm:pt>
    <dgm:pt modelId="{30B3C852-7E74-4F31-994F-97980BA27B6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Measuring Progress: </a:t>
          </a:r>
          <a:r>
            <a:rPr lang="en-GB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Monitoring disparities and outcomes ensures interventions reach underserved populations (World Health Organisation, 2018).</a:t>
          </a:r>
          <a:endParaRPr lang="en-US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00399418-4F2F-4C37-B9E7-09C9E913549F}" type="parTrans" cxnId="{F5F400FA-7FF6-4617-BC4D-48C3795048D0}">
      <dgm:prSet/>
      <dgm:spPr/>
      <dgm:t>
        <a:bodyPr/>
        <a:lstStyle/>
        <a:p>
          <a:endParaRPr lang="en-US"/>
        </a:p>
      </dgm:t>
    </dgm:pt>
    <dgm:pt modelId="{C35B49D1-651C-4D44-BA18-AF9DA0BC23E1}" type="sibTrans" cxnId="{F5F400FA-7FF6-4617-BC4D-48C3795048D0}">
      <dgm:prSet/>
      <dgm:spPr/>
      <dgm:t>
        <a:bodyPr/>
        <a:lstStyle/>
        <a:p>
          <a:endParaRPr lang="en-US"/>
        </a:p>
      </dgm:t>
    </dgm:pt>
    <dgm:pt modelId="{02E28051-0137-4D57-99BC-478F4D28158B}" type="pres">
      <dgm:prSet presAssocID="{78BF2AC2-4D77-4D8C-B5A0-A5F81E1F2FF8}" presName="linear" presStyleCnt="0">
        <dgm:presLayoutVars>
          <dgm:animLvl val="lvl"/>
          <dgm:resizeHandles val="exact"/>
        </dgm:presLayoutVars>
      </dgm:prSet>
      <dgm:spPr/>
    </dgm:pt>
    <dgm:pt modelId="{BA12CFEC-7EE1-4103-BFC5-5CC7ACC38591}" type="pres">
      <dgm:prSet presAssocID="{9E799C49-60FF-4533-A572-A3008DB5EEF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637E56C-6438-489C-BBA8-CFEE337462DA}" type="pres">
      <dgm:prSet presAssocID="{24CBF95F-D237-47BF-83A5-01CB2D273BAB}" presName="spacer" presStyleCnt="0"/>
      <dgm:spPr/>
    </dgm:pt>
    <dgm:pt modelId="{2485733B-EBE9-43A8-B7D8-CCCE0CF71EC9}" type="pres">
      <dgm:prSet presAssocID="{E830B923-2A01-4623-B4E7-C5A7E2BB618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2596D84-640D-4678-9D0B-3C0EA4E66A94}" type="pres">
      <dgm:prSet presAssocID="{DB74831B-D063-4A30-B7E0-81A4C273E7FA}" presName="spacer" presStyleCnt="0"/>
      <dgm:spPr/>
    </dgm:pt>
    <dgm:pt modelId="{15969643-7520-45C6-9E82-DDCBD942498F}" type="pres">
      <dgm:prSet presAssocID="{A7E5B119-E754-4C68-9944-42ED155E635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FC7B459-2322-4F01-B4A6-6C868397E108}" type="pres">
      <dgm:prSet presAssocID="{EC5FE488-1E4B-4B85-831C-05A76C51D0F8}" presName="spacer" presStyleCnt="0"/>
      <dgm:spPr/>
    </dgm:pt>
    <dgm:pt modelId="{C65D5BAF-88C4-439D-B637-C77109F25815}" type="pres">
      <dgm:prSet presAssocID="{72EE79CB-1850-462A-9C0B-6037941E0C8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91DEFE6-F96F-4524-A717-CB9E668D745E}" type="pres">
      <dgm:prSet presAssocID="{3647E111-28A7-4DBD-A522-11A446662A37}" presName="spacer" presStyleCnt="0"/>
      <dgm:spPr/>
    </dgm:pt>
    <dgm:pt modelId="{E42739DF-DEFC-4B48-86CC-E52572887250}" type="pres">
      <dgm:prSet presAssocID="{30B3C852-7E74-4F31-994F-97980BA27B6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613A914-86E2-4666-A3AA-3130BF56620A}" srcId="{78BF2AC2-4D77-4D8C-B5A0-A5F81E1F2FF8}" destId="{A7E5B119-E754-4C68-9944-42ED155E6357}" srcOrd="2" destOrd="0" parTransId="{F1016707-5281-475A-912C-88585E92F1B5}" sibTransId="{EC5FE488-1E4B-4B85-831C-05A76C51D0F8}"/>
    <dgm:cxn modelId="{C3256B15-DFFE-470A-8495-823032140A97}" type="presOf" srcId="{78BF2AC2-4D77-4D8C-B5A0-A5F81E1F2FF8}" destId="{02E28051-0137-4D57-99BC-478F4D28158B}" srcOrd="0" destOrd="0" presId="urn:microsoft.com/office/officeart/2005/8/layout/vList2"/>
    <dgm:cxn modelId="{CD5B581B-776F-42B3-8408-18844B837980}" srcId="{78BF2AC2-4D77-4D8C-B5A0-A5F81E1F2FF8}" destId="{E830B923-2A01-4623-B4E7-C5A7E2BB6188}" srcOrd="1" destOrd="0" parTransId="{006C98D5-3BAE-4FFB-96F7-CBD2A15DD921}" sibTransId="{DB74831B-D063-4A30-B7E0-81A4C273E7FA}"/>
    <dgm:cxn modelId="{15018F63-E52E-4B1E-8F51-8499574FB294}" srcId="{78BF2AC2-4D77-4D8C-B5A0-A5F81E1F2FF8}" destId="{72EE79CB-1850-462A-9C0B-6037941E0C88}" srcOrd="3" destOrd="0" parTransId="{51524EF8-F1D1-4600-ADB6-8D8408B831EA}" sibTransId="{3647E111-28A7-4DBD-A522-11A446662A37}"/>
    <dgm:cxn modelId="{7C5F134C-991A-4344-944B-01D5C71B493D}" type="presOf" srcId="{30B3C852-7E74-4F31-994F-97980BA27B61}" destId="{E42739DF-DEFC-4B48-86CC-E52572887250}" srcOrd="0" destOrd="0" presId="urn:microsoft.com/office/officeart/2005/8/layout/vList2"/>
    <dgm:cxn modelId="{84BE809B-426C-4BD9-9A86-5C9ED6D6A45C}" type="presOf" srcId="{72EE79CB-1850-462A-9C0B-6037941E0C88}" destId="{C65D5BAF-88C4-439D-B637-C77109F25815}" srcOrd="0" destOrd="0" presId="urn:microsoft.com/office/officeart/2005/8/layout/vList2"/>
    <dgm:cxn modelId="{E35284B5-D129-404E-81CC-3B9A2EC265EC}" type="presOf" srcId="{A7E5B119-E754-4C68-9944-42ED155E6357}" destId="{15969643-7520-45C6-9E82-DDCBD942498F}" srcOrd="0" destOrd="0" presId="urn:microsoft.com/office/officeart/2005/8/layout/vList2"/>
    <dgm:cxn modelId="{0275FCCB-ABAE-45DD-BC92-0533146E659A}" type="presOf" srcId="{E830B923-2A01-4623-B4E7-C5A7E2BB6188}" destId="{2485733B-EBE9-43A8-B7D8-CCCE0CF71EC9}" srcOrd="0" destOrd="0" presId="urn:microsoft.com/office/officeart/2005/8/layout/vList2"/>
    <dgm:cxn modelId="{8A12CBD8-35BE-40FF-858C-2B56AF004E78}" type="presOf" srcId="{9E799C49-60FF-4533-A572-A3008DB5EEF1}" destId="{BA12CFEC-7EE1-4103-BFC5-5CC7ACC38591}" srcOrd="0" destOrd="0" presId="urn:microsoft.com/office/officeart/2005/8/layout/vList2"/>
    <dgm:cxn modelId="{03AF1CEF-617B-4C85-B035-4A4E5D524F33}" srcId="{78BF2AC2-4D77-4D8C-B5A0-A5F81E1F2FF8}" destId="{9E799C49-60FF-4533-A572-A3008DB5EEF1}" srcOrd="0" destOrd="0" parTransId="{99704E0A-305D-4799-B60D-B6B1E8146832}" sibTransId="{24CBF95F-D237-47BF-83A5-01CB2D273BAB}"/>
    <dgm:cxn modelId="{F5F400FA-7FF6-4617-BC4D-48C3795048D0}" srcId="{78BF2AC2-4D77-4D8C-B5A0-A5F81E1F2FF8}" destId="{30B3C852-7E74-4F31-994F-97980BA27B61}" srcOrd="4" destOrd="0" parTransId="{00399418-4F2F-4C37-B9E7-09C9E913549F}" sibTransId="{C35B49D1-651C-4D44-BA18-AF9DA0BC23E1}"/>
    <dgm:cxn modelId="{EDBFE8EF-E000-44FC-B5B0-1B25FD0A7E98}" type="presParOf" srcId="{02E28051-0137-4D57-99BC-478F4D28158B}" destId="{BA12CFEC-7EE1-4103-BFC5-5CC7ACC38591}" srcOrd="0" destOrd="0" presId="urn:microsoft.com/office/officeart/2005/8/layout/vList2"/>
    <dgm:cxn modelId="{64BD30CE-FEC1-4662-B27E-072B7D5007C6}" type="presParOf" srcId="{02E28051-0137-4D57-99BC-478F4D28158B}" destId="{F637E56C-6438-489C-BBA8-CFEE337462DA}" srcOrd="1" destOrd="0" presId="urn:microsoft.com/office/officeart/2005/8/layout/vList2"/>
    <dgm:cxn modelId="{02D57CB5-EFE6-4AAD-B92C-5ED52815F8F1}" type="presParOf" srcId="{02E28051-0137-4D57-99BC-478F4D28158B}" destId="{2485733B-EBE9-43A8-B7D8-CCCE0CF71EC9}" srcOrd="2" destOrd="0" presId="urn:microsoft.com/office/officeart/2005/8/layout/vList2"/>
    <dgm:cxn modelId="{E7CD25B1-7159-4336-885F-2C22DA0FDFCC}" type="presParOf" srcId="{02E28051-0137-4D57-99BC-478F4D28158B}" destId="{72596D84-640D-4678-9D0B-3C0EA4E66A94}" srcOrd="3" destOrd="0" presId="urn:microsoft.com/office/officeart/2005/8/layout/vList2"/>
    <dgm:cxn modelId="{5C64E169-7454-4365-AE3E-5B478E137FED}" type="presParOf" srcId="{02E28051-0137-4D57-99BC-478F4D28158B}" destId="{15969643-7520-45C6-9E82-DDCBD942498F}" srcOrd="4" destOrd="0" presId="urn:microsoft.com/office/officeart/2005/8/layout/vList2"/>
    <dgm:cxn modelId="{3A6342B7-D603-4611-87B0-C0E3F0FD8CC1}" type="presParOf" srcId="{02E28051-0137-4D57-99BC-478F4D28158B}" destId="{5FC7B459-2322-4F01-B4A6-6C868397E108}" srcOrd="5" destOrd="0" presId="urn:microsoft.com/office/officeart/2005/8/layout/vList2"/>
    <dgm:cxn modelId="{3749F574-EA7D-4269-AE37-78ADE7C75F67}" type="presParOf" srcId="{02E28051-0137-4D57-99BC-478F4D28158B}" destId="{C65D5BAF-88C4-439D-B637-C77109F25815}" srcOrd="6" destOrd="0" presId="urn:microsoft.com/office/officeart/2005/8/layout/vList2"/>
    <dgm:cxn modelId="{C9DA039F-1E20-49CE-8F82-194419501532}" type="presParOf" srcId="{02E28051-0137-4D57-99BC-478F4D28158B}" destId="{F91DEFE6-F96F-4524-A717-CB9E668D745E}" srcOrd="7" destOrd="0" presId="urn:microsoft.com/office/officeart/2005/8/layout/vList2"/>
    <dgm:cxn modelId="{A46ECD5A-4911-4965-BC36-232C69245E82}" type="presParOf" srcId="{02E28051-0137-4D57-99BC-478F4D28158B}" destId="{E42739DF-DEFC-4B48-86CC-E5257288725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03CAC-10C2-46AF-8F79-19EDCCBFA4FF}">
      <dsp:nvSpPr>
        <dsp:cNvPr id="0" name=""/>
        <dsp:cNvSpPr/>
      </dsp:nvSpPr>
      <dsp:spPr>
        <a:xfrm>
          <a:off x="0" y="0"/>
          <a:ext cx="67147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57D04-3FA7-4E05-B95D-F16E3BC10328}">
      <dsp:nvSpPr>
        <dsp:cNvPr id="0" name=""/>
        <dsp:cNvSpPr/>
      </dsp:nvSpPr>
      <dsp:spPr>
        <a:xfrm>
          <a:off x="0" y="0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Health: Defined as a state of complete physical, mental and social wellbeing, not merely the absence of disease (World Health Organisation, 1946). </a:t>
          </a:r>
          <a:endParaRPr lang="en-US" sz="1600" kern="1200"/>
        </a:p>
      </dsp:txBody>
      <dsp:txXfrm>
        <a:off x="0" y="0"/>
        <a:ext cx="6714744" cy="1075866"/>
      </dsp:txXfrm>
    </dsp:sp>
    <dsp:sp modelId="{657D4A19-1CF8-4D4D-90AD-F311DC3B4CA7}">
      <dsp:nvSpPr>
        <dsp:cNvPr id="0" name=""/>
        <dsp:cNvSpPr/>
      </dsp:nvSpPr>
      <dsp:spPr>
        <a:xfrm>
          <a:off x="0" y="1075866"/>
          <a:ext cx="67147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217D6-D2C9-4644-B951-EBA153CA529E}">
      <dsp:nvSpPr>
        <dsp:cNvPr id="0" name=""/>
        <dsp:cNvSpPr/>
      </dsp:nvSpPr>
      <dsp:spPr>
        <a:xfrm>
          <a:off x="0" y="1075866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Wellbeing: A multidimensional concept that includes physical health, psychological functioning, quality of life and life satisfaction, linked to overall health and social resources.</a:t>
          </a:r>
          <a:endParaRPr lang="en-US" sz="1600" kern="1200"/>
        </a:p>
      </dsp:txBody>
      <dsp:txXfrm>
        <a:off x="0" y="1075866"/>
        <a:ext cx="6714744" cy="1075866"/>
      </dsp:txXfrm>
    </dsp:sp>
    <dsp:sp modelId="{1A87E531-F52D-406D-8160-B3A049E7CB18}">
      <dsp:nvSpPr>
        <dsp:cNvPr id="0" name=""/>
        <dsp:cNvSpPr/>
      </dsp:nvSpPr>
      <dsp:spPr>
        <a:xfrm>
          <a:off x="0" y="2151732"/>
          <a:ext cx="67147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B5713-F38C-408F-8235-4E4FE25900F5}">
      <dsp:nvSpPr>
        <dsp:cNvPr id="0" name=""/>
        <dsp:cNvSpPr/>
      </dsp:nvSpPr>
      <dsp:spPr>
        <a:xfrm>
          <a:off x="0" y="2151732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Sustainable Development (SD): A development approach that meet present needs without compromising the ability of future generations to meet their own needs; balancing social, environmental and economic goals. </a:t>
          </a:r>
          <a:endParaRPr lang="en-US" sz="1600" kern="1200"/>
        </a:p>
      </dsp:txBody>
      <dsp:txXfrm>
        <a:off x="0" y="2151732"/>
        <a:ext cx="6714744" cy="1075866"/>
      </dsp:txXfrm>
    </dsp:sp>
    <dsp:sp modelId="{E418D4D2-D074-400C-BC64-0020D3465128}">
      <dsp:nvSpPr>
        <dsp:cNvPr id="0" name=""/>
        <dsp:cNvSpPr/>
      </dsp:nvSpPr>
      <dsp:spPr>
        <a:xfrm>
          <a:off x="0" y="3227598"/>
          <a:ext cx="67147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60C7E-F2C1-4617-8648-8A97B62A9343}">
      <dsp:nvSpPr>
        <dsp:cNvPr id="0" name=""/>
        <dsp:cNvSpPr/>
      </dsp:nvSpPr>
      <dsp:spPr>
        <a:xfrm>
          <a:off x="0" y="3227598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Integrating these topics: Good health and wellbeing are central to the </a:t>
          </a:r>
          <a:r>
            <a:rPr lang="en-GB" sz="1600" i="1" kern="1200"/>
            <a:t>United Nations Sustainable Development Goals</a:t>
          </a:r>
          <a:r>
            <a:rPr lang="en-GB" sz="1600" kern="1200"/>
            <a:t> (SDGs), especially SDG 3, Ensure healthy lives and promote wellbeing for all at all ages. </a:t>
          </a:r>
          <a:endParaRPr lang="en-US" sz="1600" kern="1200"/>
        </a:p>
      </dsp:txBody>
      <dsp:txXfrm>
        <a:off x="0" y="3227598"/>
        <a:ext cx="6714744" cy="1075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F7D29A-1417-45D1-ADE5-8AF7C1012CE1}">
      <dsp:nvSpPr>
        <dsp:cNvPr id="0" name=""/>
        <dsp:cNvSpPr/>
      </dsp:nvSpPr>
      <dsp:spPr>
        <a:xfrm>
          <a:off x="0" y="444360"/>
          <a:ext cx="6900512" cy="11272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Health and wellbeing are core components of sustainable development, influencing economic, social and environmental outcomes (United Nations, 2015).</a:t>
          </a:r>
          <a:endParaRPr lang="en-US" sz="1600" kern="1200"/>
        </a:p>
      </dsp:txBody>
      <dsp:txXfrm>
        <a:off x="55030" y="499390"/>
        <a:ext cx="6790452" cy="1017235"/>
      </dsp:txXfrm>
    </dsp:sp>
    <dsp:sp modelId="{3000E092-E752-4D6E-8498-C3540F97EB41}">
      <dsp:nvSpPr>
        <dsp:cNvPr id="0" name=""/>
        <dsp:cNvSpPr/>
      </dsp:nvSpPr>
      <dsp:spPr>
        <a:xfrm>
          <a:off x="0" y="1617735"/>
          <a:ext cx="6900512" cy="112729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Wellbeing Depends on Health and Context</a:t>
          </a:r>
          <a:br>
            <a:rPr lang="en-GB" sz="1600" kern="1200"/>
          </a:br>
          <a:r>
            <a:rPr lang="en-GB" sz="1600" kern="1200"/>
            <a:t>Wellbeing reflects how people experience their lives  influenced by physical health, social conditions, environment, and access to resources (Organisation for Economic Cooperation and Development [OECD], 2013).</a:t>
          </a:r>
          <a:endParaRPr lang="en-US" sz="1600" kern="1200"/>
        </a:p>
      </dsp:txBody>
      <dsp:txXfrm>
        <a:off x="55030" y="1672765"/>
        <a:ext cx="6790452" cy="1017235"/>
      </dsp:txXfrm>
    </dsp:sp>
    <dsp:sp modelId="{ED3CB610-3C4F-475B-9372-80EA3DFBD063}">
      <dsp:nvSpPr>
        <dsp:cNvPr id="0" name=""/>
        <dsp:cNvSpPr/>
      </dsp:nvSpPr>
      <dsp:spPr>
        <a:xfrm>
          <a:off x="0" y="2791110"/>
          <a:ext cx="6900512" cy="1127295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Sustainable Development Shapes Health and Wellbeing</a:t>
          </a:r>
          <a:br>
            <a:rPr lang="en-GB" sz="1600" kern="1200"/>
          </a:br>
          <a:r>
            <a:rPr lang="en-GB" sz="1600" kern="1200"/>
            <a:t>Sustainable policies such as clean water, equitable education and reduced inequalities  improve health outcomes and wellbeing (United Nations, 2015).</a:t>
          </a:r>
          <a:endParaRPr lang="en-US" sz="1600" kern="1200"/>
        </a:p>
      </dsp:txBody>
      <dsp:txXfrm>
        <a:off x="55030" y="2846140"/>
        <a:ext cx="6790452" cy="1017235"/>
      </dsp:txXfrm>
    </dsp:sp>
    <dsp:sp modelId="{A71FB054-7510-4EFF-89C4-D577FF1AF74C}">
      <dsp:nvSpPr>
        <dsp:cNvPr id="0" name=""/>
        <dsp:cNvSpPr/>
      </dsp:nvSpPr>
      <dsp:spPr>
        <a:xfrm>
          <a:off x="0" y="3964485"/>
          <a:ext cx="6900512" cy="112729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Focus on SDG 3?</a:t>
          </a:r>
          <a:br>
            <a:rPr lang="en-GB" sz="1600" kern="1200"/>
          </a:br>
          <a:r>
            <a:rPr lang="en-GB" sz="1600" kern="1200"/>
            <a:t>SDG 3 (Good Health and Well-Being) directly addresses global health challenges, reducing mortality, disease burden and ensuring healthy lives  crucial for achieving other SDGs. (United Nations, 2015).</a:t>
          </a:r>
          <a:endParaRPr lang="en-US" sz="1600" kern="1200"/>
        </a:p>
      </dsp:txBody>
      <dsp:txXfrm>
        <a:off x="55030" y="4019515"/>
        <a:ext cx="6790452" cy="10172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3C60A1-3926-4E36-943A-0DCA32B7F5F0}">
      <dsp:nvSpPr>
        <dsp:cNvPr id="0" name=""/>
        <dsp:cNvSpPr/>
      </dsp:nvSpPr>
      <dsp:spPr>
        <a:xfrm>
          <a:off x="0" y="3404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9882B-A5E2-426E-822B-6724BC104DE8}">
      <dsp:nvSpPr>
        <dsp:cNvPr id="0" name=""/>
        <dsp:cNvSpPr/>
      </dsp:nvSpPr>
      <dsp:spPr>
        <a:xfrm>
          <a:off x="219348" y="166556"/>
          <a:ext cx="398815" cy="398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60327-BB67-433E-8AEF-48F52A07F183}">
      <dsp:nvSpPr>
        <dsp:cNvPr id="0" name=""/>
        <dsp:cNvSpPr/>
      </dsp:nvSpPr>
      <dsp:spPr>
        <a:xfrm>
          <a:off x="837512" y="3404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UK Health Policy Frameworks: </a:t>
          </a:r>
          <a:r>
            <a:rPr lang="en-GB" sz="1900" kern="1200"/>
            <a:t>NHS Long Term Plan and Public Health White Paper guide health delivery (NHS England, 2019).</a:t>
          </a:r>
          <a:endParaRPr lang="en-US" sz="1900" kern="1200"/>
        </a:p>
      </dsp:txBody>
      <dsp:txXfrm>
        <a:off x="837512" y="3404"/>
        <a:ext cx="9678087" cy="725119"/>
      </dsp:txXfrm>
    </dsp:sp>
    <dsp:sp modelId="{B5934010-4839-4317-8CEF-5D432F3BA0AE}">
      <dsp:nvSpPr>
        <dsp:cNvPr id="0" name=""/>
        <dsp:cNvSpPr/>
      </dsp:nvSpPr>
      <dsp:spPr>
        <a:xfrm>
          <a:off x="0" y="909803"/>
          <a:ext cx="10515600" cy="7251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F8F08D-03B0-4ABC-92F0-E190434E175A}">
      <dsp:nvSpPr>
        <dsp:cNvPr id="0" name=""/>
        <dsp:cNvSpPr/>
      </dsp:nvSpPr>
      <dsp:spPr>
        <a:xfrm>
          <a:off x="219348" y="1072955"/>
          <a:ext cx="398815" cy="398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96415-2452-4FFB-AAE8-F1A569FE1B69}">
      <dsp:nvSpPr>
        <dsp:cNvPr id="0" name=""/>
        <dsp:cNvSpPr/>
      </dsp:nvSpPr>
      <dsp:spPr>
        <a:xfrm>
          <a:off x="837512" y="909803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Legislation Supporting SDG 3 Goals: </a:t>
          </a:r>
          <a:r>
            <a:rPr lang="en-GB" sz="1900" kern="1200"/>
            <a:t>UK Health and Social Care Act emphasises prevention, integration and outcomes (UK Government, 2012).</a:t>
          </a:r>
          <a:endParaRPr lang="en-US" sz="1900" kern="1200"/>
        </a:p>
      </dsp:txBody>
      <dsp:txXfrm>
        <a:off x="837512" y="909803"/>
        <a:ext cx="9678087" cy="725119"/>
      </dsp:txXfrm>
    </dsp:sp>
    <dsp:sp modelId="{B3915D46-553E-440A-BEDD-0C0C587D1F6E}">
      <dsp:nvSpPr>
        <dsp:cNvPr id="0" name=""/>
        <dsp:cNvSpPr/>
      </dsp:nvSpPr>
      <dsp:spPr>
        <a:xfrm>
          <a:off x="0" y="1816202"/>
          <a:ext cx="10515600" cy="7251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2CCEF8-1E84-41A9-81A4-5AEC66CD7BEC}">
      <dsp:nvSpPr>
        <dsp:cNvPr id="0" name=""/>
        <dsp:cNvSpPr/>
      </dsp:nvSpPr>
      <dsp:spPr>
        <a:xfrm>
          <a:off x="219348" y="1979354"/>
          <a:ext cx="398815" cy="398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F1209-6EBF-4BC6-905A-C8DD3D52846A}">
      <dsp:nvSpPr>
        <dsp:cNvPr id="0" name=""/>
        <dsp:cNvSpPr/>
      </dsp:nvSpPr>
      <dsp:spPr>
        <a:xfrm>
          <a:off x="837512" y="1816202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Multidisciplinary Governance: </a:t>
          </a:r>
          <a:r>
            <a:rPr lang="en-GB" sz="1900" kern="1200"/>
            <a:t>Collaboration across health, social care, local authorities and NGOs (King’s Fund, 2020).</a:t>
          </a:r>
          <a:endParaRPr lang="en-US" sz="1900" kern="1200"/>
        </a:p>
      </dsp:txBody>
      <dsp:txXfrm>
        <a:off x="837512" y="1816202"/>
        <a:ext cx="9678087" cy="725119"/>
      </dsp:txXfrm>
    </dsp:sp>
    <dsp:sp modelId="{1DE0DDD5-E373-4360-ACDA-CE5C03FCF9F9}">
      <dsp:nvSpPr>
        <dsp:cNvPr id="0" name=""/>
        <dsp:cNvSpPr/>
      </dsp:nvSpPr>
      <dsp:spPr>
        <a:xfrm>
          <a:off x="0" y="2722601"/>
          <a:ext cx="10515600" cy="7251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F5E72-BEFC-440C-B449-B537F8F6BEF3}">
      <dsp:nvSpPr>
        <dsp:cNvPr id="0" name=""/>
        <dsp:cNvSpPr/>
      </dsp:nvSpPr>
      <dsp:spPr>
        <a:xfrm>
          <a:off x="219348" y="2885753"/>
          <a:ext cx="398815" cy="398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71A89-8C0A-4E94-8053-F141C3B26421}">
      <dsp:nvSpPr>
        <dsp:cNvPr id="0" name=""/>
        <dsp:cNvSpPr/>
      </dsp:nvSpPr>
      <dsp:spPr>
        <a:xfrm>
          <a:off x="837512" y="2722601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Key Challenges: </a:t>
          </a:r>
          <a:r>
            <a:rPr lang="en-GB" sz="1900" kern="1200"/>
            <a:t>Funding pressures, workforce shortages and systemic inequalities (BMA, 2021).</a:t>
          </a:r>
          <a:endParaRPr lang="en-US" sz="1900" kern="1200"/>
        </a:p>
      </dsp:txBody>
      <dsp:txXfrm>
        <a:off x="837512" y="2722601"/>
        <a:ext cx="9678087" cy="725119"/>
      </dsp:txXfrm>
    </dsp:sp>
    <dsp:sp modelId="{52AC97C2-294B-4701-B97C-B76DE575A709}">
      <dsp:nvSpPr>
        <dsp:cNvPr id="0" name=""/>
        <dsp:cNvSpPr/>
      </dsp:nvSpPr>
      <dsp:spPr>
        <a:xfrm>
          <a:off x="0" y="3629000"/>
          <a:ext cx="10515600" cy="72511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8CE43-68BE-4CDF-A137-D08DDDDE63EA}">
      <dsp:nvSpPr>
        <dsp:cNvPr id="0" name=""/>
        <dsp:cNvSpPr/>
      </dsp:nvSpPr>
      <dsp:spPr>
        <a:xfrm>
          <a:off x="219348" y="3792152"/>
          <a:ext cx="398815" cy="3988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11A48-612D-4FBE-92A9-25B7EBE2F5AC}">
      <dsp:nvSpPr>
        <dsp:cNvPr id="0" name=""/>
        <dsp:cNvSpPr/>
      </dsp:nvSpPr>
      <dsp:spPr>
        <a:xfrm>
          <a:off x="837512" y="3629000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Solutions and Innovations: </a:t>
          </a:r>
          <a:r>
            <a:rPr lang="en-GB" sz="1900" kern="1200"/>
            <a:t>Integrated care systems, community partnerships and data-driven policy (NHS England, 2021).</a:t>
          </a:r>
          <a:endParaRPr lang="en-US" sz="1900" kern="1200"/>
        </a:p>
      </dsp:txBody>
      <dsp:txXfrm>
        <a:off x="837512" y="3629000"/>
        <a:ext cx="9678087" cy="7251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ECBBA-64EB-4876-A4A1-E8463376700C}">
      <dsp:nvSpPr>
        <dsp:cNvPr id="0" name=""/>
        <dsp:cNvSpPr/>
      </dsp:nvSpPr>
      <dsp:spPr>
        <a:xfrm>
          <a:off x="0" y="525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23AC41-BCFD-409D-B23D-225FF5D8ACE8}">
      <dsp:nvSpPr>
        <dsp:cNvPr id="0" name=""/>
        <dsp:cNvSpPr/>
      </dsp:nvSpPr>
      <dsp:spPr>
        <a:xfrm>
          <a:off x="0" y="525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Wellness Programmes: </a:t>
          </a:r>
          <a:r>
            <a:rPr lang="en-GB" sz="1700" kern="1200"/>
            <a:t>Workplace and community wellness supports preventive care and wellbeing (Goetzel et al., 2014).</a:t>
          </a:r>
          <a:endParaRPr lang="en-US" sz="1700" kern="1200"/>
        </a:p>
      </dsp:txBody>
      <dsp:txXfrm>
        <a:off x="0" y="525"/>
        <a:ext cx="6714744" cy="860482"/>
      </dsp:txXfrm>
    </dsp:sp>
    <dsp:sp modelId="{B58307A9-629F-4A26-9498-16CA0DF15DF3}">
      <dsp:nvSpPr>
        <dsp:cNvPr id="0" name=""/>
        <dsp:cNvSpPr/>
      </dsp:nvSpPr>
      <dsp:spPr>
        <a:xfrm>
          <a:off x="0" y="861008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E43E666-CB30-4B54-95B0-B8C677699240}">
      <dsp:nvSpPr>
        <dsp:cNvPr id="0" name=""/>
        <dsp:cNvSpPr/>
      </dsp:nvSpPr>
      <dsp:spPr>
        <a:xfrm>
          <a:off x="0" y="861008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Telehealth During COVID-19: </a:t>
          </a:r>
          <a:r>
            <a:rPr lang="en-GB" sz="1700" kern="1200"/>
            <a:t>Rapid adoption of remote consultations ensured continuity of care during lockdowns (Smith et al., 2020).</a:t>
          </a:r>
          <a:endParaRPr lang="en-US" sz="1700" kern="1200"/>
        </a:p>
      </dsp:txBody>
      <dsp:txXfrm>
        <a:off x="0" y="861008"/>
        <a:ext cx="6714744" cy="860482"/>
      </dsp:txXfrm>
    </dsp:sp>
    <dsp:sp modelId="{1D034492-7D93-4130-B957-36210C223F34}">
      <dsp:nvSpPr>
        <dsp:cNvPr id="0" name=""/>
        <dsp:cNvSpPr/>
      </dsp:nvSpPr>
      <dsp:spPr>
        <a:xfrm>
          <a:off x="0" y="1721491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9C5A0AB-C09F-4576-B34E-CF6965B67862}">
      <dsp:nvSpPr>
        <dsp:cNvPr id="0" name=""/>
        <dsp:cNvSpPr/>
      </dsp:nvSpPr>
      <dsp:spPr>
        <a:xfrm>
          <a:off x="0" y="1721491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Post-COVID Telehealth: </a:t>
          </a:r>
          <a:r>
            <a:rPr lang="en-GB" sz="1700" kern="1200"/>
            <a:t>Telemedicine remains widely used to enhance access, especially for chronic conditions (Monaghesh and Hajizadeh, 2020).</a:t>
          </a:r>
          <a:endParaRPr lang="en-US" sz="1700" kern="1200"/>
        </a:p>
      </dsp:txBody>
      <dsp:txXfrm>
        <a:off x="0" y="1721491"/>
        <a:ext cx="6714744" cy="860482"/>
      </dsp:txXfrm>
    </dsp:sp>
    <dsp:sp modelId="{AAB2E64D-ACBE-48EE-9818-CD638CB27507}">
      <dsp:nvSpPr>
        <dsp:cNvPr id="0" name=""/>
        <dsp:cNvSpPr/>
      </dsp:nvSpPr>
      <dsp:spPr>
        <a:xfrm>
          <a:off x="0" y="2581973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EFD32B-019E-4726-9FCB-55F53A783590}">
      <dsp:nvSpPr>
        <dsp:cNvPr id="0" name=""/>
        <dsp:cNvSpPr/>
      </dsp:nvSpPr>
      <dsp:spPr>
        <a:xfrm>
          <a:off x="0" y="2581973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Community Health Initiatives: </a:t>
          </a:r>
          <a:r>
            <a:rPr lang="en-GB" sz="1700" kern="1200"/>
            <a:t>Local health outreach, screenings and education improve health outcomes (World Health Organisation, 2018).</a:t>
          </a:r>
          <a:endParaRPr lang="en-US" sz="1700" kern="1200"/>
        </a:p>
      </dsp:txBody>
      <dsp:txXfrm>
        <a:off x="0" y="2581973"/>
        <a:ext cx="6714744" cy="860482"/>
      </dsp:txXfrm>
    </dsp:sp>
    <dsp:sp modelId="{512A49A1-F378-429E-A7EF-2BB4FEF62D63}">
      <dsp:nvSpPr>
        <dsp:cNvPr id="0" name=""/>
        <dsp:cNvSpPr/>
      </dsp:nvSpPr>
      <dsp:spPr>
        <a:xfrm>
          <a:off x="0" y="3442456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AB5450-F56E-4A06-BE39-1139CEB13DE9}">
      <dsp:nvSpPr>
        <dsp:cNvPr id="0" name=""/>
        <dsp:cNvSpPr/>
      </dsp:nvSpPr>
      <dsp:spPr>
        <a:xfrm>
          <a:off x="0" y="3442456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SDG 3 Alignment: </a:t>
          </a:r>
          <a:r>
            <a:rPr lang="en-GB" sz="1700" kern="1200"/>
            <a:t>Combined service delivery approaches improve access, reduce burden, and strengthen health systems (United Nations, 2019).</a:t>
          </a:r>
          <a:endParaRPr lang="en-US" sz="1700" kern="1200"/>
        </a:p>
      </dsp:txBody>
      <dsp:txXfrm>
        <a:off x="0" y="3442456"/>
        <a:ext cx="6714744" cy="8604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2CFEC-7EE1-4103-BFC5-5CC7ACC38591}">
      <dsp:nvSpPr>
        <dsp:cNvPr id="0" name=""/>
        <dsp:cNvSpPr/>
      </dsp:nvSpPr>
      <dsp:spPr>
        <a:xfrm>
          <a:off x="0" y="105951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Equity vs Equality: </a:t>
          </a:r>
          <a:r>
            <a:rPr lang="en-GB" sz="18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Equity focuses on fairness and needs-based resource allocation, not identical treatment </a:t>
          </a:r>
          <a:endParaRPr lang="en-US" sz="18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9154" y="155105"/>
        <a:ext cx="6568525" cy="908623"/>
      </dsp:txXfrm>
    </dsp:sp>
    <dsp:sp modelId="{2485733B-EBE9-43A8-B7D8-CCCE0CF71EC9}">
      <dsp:nvSpPr>
        <dsp:cNvPr id="0" name=""/>
        <dsp:cNvSpPr/>
      </dsp:nvSpPr>
      <dsp:spPr>
        <a:xfrm>
          <a:off x="0" y="1164723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Barriers to Access: </a:t>
          </a:r>
          <a:r>
            <a:rPr lang="en-GB" sz="18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Socioeconomic status, geography, ethnicity, disability, and digital divides affect access to care (Marmot, 2010).</a:t>
          </a:r>
          <a:endParaRPr lang="en-US" sz="18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9154" y="1213877"/>
        <a:ext cx="6568525" cy="908623"/>
      </dsp:txXfrm>
    </dsp:sp>
    <dsp:sp modelId="{15969643-7520-45C6-9E82-DDCBD942498F}">
      <dsp:nvSpPr>
        <dsp:cNvPr id="0" name=""/>
        <dsp:cNvSpPr/>
      </dsp:nvSpPr>
      <dsp:spPr>
        <a:xfrm>
          <a:off x="0" y="2223494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Inclusive Service Design: </a:t>
          </a:r>
          <a:r>
            <a:rPr lang="en-GB" sz="18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Tailored services, culturally competent care, and community outreach enhance access</a:t>
          </a:r>
        </a:p>
      </dsp:txBody>
      <dsp:txXfrm>
        <a:off x="49154" y="2272648"/>
        <a:ext cx="6568525" cy="908623"/>
      </dsp:txXfrm>
    </dsp:sp>
    <dsp:sp modelId="{C65D5BAF-88C4-439D-B637-C77109F25815}">
      <dsp:nvSpPr>
        <dsp:cNvPr id="0" name=""/>
        <dsp:cNvSpPr/>
      </dsp:nvSpPr>
      <dsp:spPr>
        <a:xfrm>
          <a:off x="0" y="3282265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Policy and SDG 3: </a:t>
          </a:r>
          <a:r>
            <a:rPr lang="en-GB" sz="18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Addressing inequities aligns with SDG 3 goals to ensure healthy lives for all (United Nations, 2015).</a:t>
          </a:r>
          <a:endParaRPr lang="en-US" sz="18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9154" y="3331419"/>
        <a:ext cx="6568525" cy="908623"/>
      </dsp:txXfrm>
    </dsp:sp>
    <dsp:sp modelId="{E42739DF-DEFC-4B48-86CC-E52572887250}">
      <dsp:nvSpPr>
        <dsp:cNvPr id="0" name=""/>
        <dsp:cNvSpPr/>
      </dsp:nvSpPr>
      <dsp:spPr>
        <a:xfrm>
          <a:off x="0" y="4341036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Measuring Progress: </a:t>
          </a:r>
          <a:r>
            <a:rPr lang="en-GB" sz="18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Monitoring disparities and outcomes ensures interventions reach underserved populations (World Health Organisation, 2018).</a:t>
          </a:r>
          <a:endParaRPr lang="en-US" sz="18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9154" y="4390190"/>
        <a:ext cx="6568525" cy="908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publications/reports/the-marmot-review-10-years-on" TargetMode="External"/><Relationship Id="rId13" Type="http://schemas.openxmlformats.org/officeDocument/2006/relationships/hyperlink" Target="https://onlinelibrary.wiley.com/doi/full/10.1111/j.1758-0854.2009.01008.x" TargetMode="External"/><Relationship Id="rId18" Type="http://schemas.openxmlformats.org/officeDocument/2006/relationships/hyperlink" Target="https://www.kingsfund.org.uk/publications/integrated-care-explained" TargetMode="External"/><Relationship Id="rId26" Type="http://schemas.openxmlformats.org/officeDocument/2006/relationships/hyperlink" Target="https://www.who.int/publications/i/item/9789241515040" TargetMode="External"/><Relationship Id="rId3" Type="http://schemas.openxmlformats.org/officeDocument/2006/relationships/hyperlink" Target="https://sdgs.un.org/2030agenda" TargetMode="External"/><Relationship Id="rId21" Type="http://schemas.openxmlformats.org/officeDocument/2006/relationships/hyperlink" Target="https://www.legislation.gov.uk/ukpga/2012/7/contents/enacted" TargetMode="External"/><Relationship Id="rId7" Type="http://schemas.openxmlformats.org/officeDocument/2006/relationships/hyperlink" Target="https://www.nejm.org/doi/full/10.1056/NEJMp2005835" TargetMode="External"/><Relationship Id="rId12" Type="http://schemas.openxmlformats.org/officeDocument/2006/relationships/hyperlink" Target="https://www.ncbi.nlm.nih.gov/pmc/articles/PMC4140556/" TargetMode="External"/><Relationship Id="rId17" Type="http://schemas.openxmlformats.org/officeDocument/2006/relationships/hyperlink" Target="https://www.bma.org.uk/advice-and-support/health-inequalities" TargetMode="External"/><Relationship Id="rId25" Type="http://schemas.openxmlformats.org/officeDocument/2006/relationships/hyperlink" Target="https://unstats.un.org/sdgs/report/2019/" TargetMode="External"/><Relationship Id="rId2" Type="http://schemas.openxmlformats.org/officeDocument/2006/relationships/hyperlink" Target="https://www.who.int/about/governance/constitution" TargetMode="External"/><Relationship Id="rId16" Type="http://schemas.openxmlformats.org/officeDocument/2006/relationships/hyperlink" Target="https://www.who.int/healthpromotion/frameworkforcountryaction/en/" TargetMode="External"/><Relationship Id="rId20" Type="http://schemas.openxmlformats.org/officeDocument/2006/relationships/hyperlink" Target="https://www.england.nhs.uk/integrated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full/10.1111/jonm.12751" TargetMode="External"/><Relationship Id="rId11" Type="http://schemas.openxmlformats.org/officeDocument/2006/relationships/hyperlink" Target="https://www.who.int/teams/health-promotion/enhanced-wellbeing/glossary" TargetMode="External"/><Relationship Id="rId24" Type="http://schemas.openxmlformats.org/officeDocument/2006/relationships/hyperlink" Target="https://journals.sagepub.com/doi/full/10.1177/1357633X20916567" TargetMode="External"/><Relationship Id="rId5" Type="http://schemas.openxmlformats.org/officeDocument/2006/relationships/hyperlink" Target="https://www.oecd.org/statistics/OECD-Guidelines-on-Measuring-Subjective-Well-Being.pdf" TargetMode="External"/><Relationship Id="rId15" Type="http://schemas.openxmlformats.org/officeDocument/2006/relationships/hyperlink" Target="https://www.who.int/publications/i/item/9789241500852" TargetMode="External"/><Relationship Id="rId23" Type="http://schemas.openxmlformats.org/officeDocument/2006/relationships/hyperlink" Target="https://bmcpublichealth.biomedcentral.com/articles/10.1186/s12889-020-09301-0" TargetMode="External"/><Relationship Id="rId10" Type="http://schemas.openxmlformats.org/officeDocument/2006/relationships/hyperlink" Target="https://www.who.int/servicedeliverysafety/areas/people-centred-care/en/" TargetMode="External"/><Relationship Id="rId19" Type="http://schemas.openxmlformats.org/officeDocument/2006/relationships/hyperlink" Target="https://www.longtermplan.nhs.uk/" TargetMode="External"/><Relationship Id="rId4" Type="http://schemas.openxmlformats.org/officeDocument/2006/relationships/hyperlink" Target="https://sdgs.un.org/goals/goal3" TargetMode="External"/><Relationship Id="rId9" Type="http://schemas.openxmlformats.org/officeDocument/2006/relationships/hyperlink" Target="https://unstats.un.org/sdgs/report/2020/" TargetMode="External"/><Relationship Id="rId14" Type="http://schemas.openxmlformats.org/officeDocument/2006/relationships/hyperlink" Target="https://www.thelancet.com/journals/lancet/article/PIIS0140-6736(18)30698-9/fulltext" TargetMode="External"/><Relationship Id="rId22" Type="http://schemas.openxmlformats.org/officeDocument/2006/relationships/hyperlink" Target="https://journals.lww.com/joem/Fulltext/2014/09000/Do_Workplace_Health_Promotion__Wellness__Programs.7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26231"/>
          </a:xfrm>
        </p:spPr>
        <p:txBody>
          <a:bodyPr/>
          <a:lstStyle/>
          <a:p>
            <a:r>
              <a:rPr lang="en-GB" dirty="0"/>
              <a:t>Title slide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9453" y="1900586"/>
            <a:ext cx="9728547" cy="33572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 Name: </a:t>
            </a:r>
            <a:r>
              <a:rPr lang="en-GB" dirty="0" err="1"/>
              <a:t>Shofi</a:t>
            </a:r>
            <a:r>
              <a:rPr lang="en-GB" dirty="0"/>
              <a:t> Miah</a:t>
            </a:r>
          </a:p>
          <a:p>
            <a:r>
              <a:rPr lang="en-GB" dirty="0"/>
              <a:t>Student Number: 2245200</a:t>
            </a:r>
          </a:p>
          <a:p>
            <a:r>
              <a:rPr lang="en-GB" dirty="0"/>
              <a:t>Module Name: Health, Wellbeing, and Sustainable Development</a:t>
            </a:r>
          </a:p>
          <a:p>
            <a:r>
              <a:rPr lang="en-GB" dirty="0"/>
              <a:t>Module Code: BMHP6030</a:t>
            </a:r>
          </a:p>
          <a:p>
            <a:r>
              <a:rPr lang="en-GB" dirty="0"/>
              <a:t>Lecturer Name: Tommy </a:t>
            </a:r>
            <a:r>
              <a:rPr lang="en-GB" dirty="0" err="1"/>
              <a:t>Adattu</a:t>
            </a:r>
          </a:p>
          <a:p>
            <a:r>
              <a:rPr lang="en-GB" dirty="0"/>
              <a:t>Assignment Title: Component 1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35C85-1319-B7F7-B82A-BF875CE51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/>
              <a:t>Introduction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29C353-1BCD-4FA7-19DB-B37F292432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37" r="31858" b="-3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CC38CCB-3259-9E15-743D-5C8110BEC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311861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2807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3E8E7-B434-B5A9-72A0-9D4F5D549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400">
                <a:ea typeface="+mj-lt"/>
                <a:cs typeface="+mj-lt"/>
              </a:rPr>
              <a:t>Interconnections and Importance for SDG 3</a:t>
            </a:r>
            <a:endParaRPr lang="en-US" sz="3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4E93C3-75A4-DAF0-54B5-82B302E756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6831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8133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FF30F-95C4-A0FF-A003-9CB90A6CE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>
                <a:ea typeface="+mj-lt"/>
                <a:cs typeface="+mj-lt"/>
              </a:rPr>
              <a:t>Impact on Service Delivery and Social Care</a:t>
            </a:r>
            <a:endParaRPr lang="en-US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0E0E9-A60C-1B5B-499B-820C25FDA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Workforce Capacity and Wellbeing:</a:t>
            </a:r>
            <a:r>
              <a:rPr lang="en-GB" sz="1500">
                <a:ea typeface="+mn-lt"/>
                <a:cs typeface="+mn-lt"/>
              </a:rPr>
              <a:t> Staff wellbeing influences job performance, retention and quality of care delivery (Buchan et al., 2019).</a:t>
            </a:r>
            <a:br>
              <a:rPr lang="en-GB" sz="1500">
                <a:ea typeface="+mn-lt"/>
                <a:cs typeface="+mn-lt"/>
              </a:rPr>
            </a:br>
            <a:r>
              <a:rPr lang="en-GB" sz="1500" b="1">
                <a:ea typeface="+mn-lt"/>
                <a:cs typeface="+mn-lt"/>
              </a:rPr>
              <a:t>Integrated Services:</a:t>
            </a:r>
            <a:r>
              <a:rPr lang="en-GB" sz="1500">
                <a:ea typeface="+mn-lt"/>
                <a:cs typeface="+mn-lt"/>
              </a:rPr>
              <a:t> Coordinated health and social care improves access and continuity of care (World Health Organisation, 2016).</a:t>
            </a:r>
            <a:br>
              <a:rPr lang="en-GB" sz="1500">
                <a:ea typeface="+mn-lt"/>
                <a:cs typeface="+mn-lt"/>
              </a:rPr>
            </a:br>
            <a:r>
              <a:rPr lang="en-GB" sz="1500" b="1">
                <a:ea typeface="+mn-lt"/>
                <a:cs typeface="+mn-lt"/>
              </a:rPr>
              <a:t>Prevention and Early Intervention:</a:t>
            </a:r>
            <a:r>
              <a:rPr lang="en-GB" sz="1500">
                <a:ea typeface="+mn-lt"/>
                <a:cs typeface="+mn-lt"/>
              </a:rPr>
              <a:t> Emphasis on health promotion reduces demand for intensive social care services (WHO, 2018).</a:t>
            </a:r>
            <a:br>
              <a:rPr lang="en-GB" sz="1500">
                <a:ea typeface="+mn-lt"/>
                <a:cs typeface="+mn-lt"/>
              </a:rPr>
            </a:br>
            <a:r>
              <a:rPr lang="en-GB" sz="1500" b="1">
                <a:ea typeface="+mn-lt"/>
                <a:cs typeface="+mn-lt"/>
              </a:rPr>
              <a:t>Digital Health and Innovation:</a:t>
            </a:r>
            <a:r>
              <a:rPr lang="en-GB" sz="1500">
                <a:ea typeface="+mn-lt"/>
                <a:cs typeface="+mn-lt"/>
              </a:rPr>
              <a:t> Technologies enhance service reach but require sustainable infrastructure and training (Keesara et al., 2020).</a:t>
            </a:r>
            <a:br>
              <a:rPr lang="en-GB" sz="1500">
                <a:ea typeface="+mn-lt"/>
                <a:cs typeface="+mn-lt"/>
              </a:rPr>
            </a:br>
            <a:r>
              <a:rPr lang="en-GB" sz="1500" b="1">
                <a:ea typeface="+mn-lt"/>
                <a:cs typeface="+mn-lt"/>
              </a:rPr>
              <a:t>Equity in Access:</a:t>
            </a:r>
            <a:r>
              <a:rPr lang="en-GB" sz="1500">
                <a:ea typeface="+mn-lt"/>
                <a:cs typeface="+mn-lt"/>
              </a:rPr>
              <a:t> Sustainable development frameworks drive policies to reduce disparities in service delivery (Marmot et al., 2020).</a:t>
            </a:r>
            <a:br>
              <a:rPr lang="en-GB" sz="1500">
                <a:ea typeface="+mn-lt"/>
                <a:cs typeface="+mn-lt"/>
              </a:rPr>
            </a:br>
            <a:r>
              <a:rPr lang="en-GB" sz="1500" b="1">
                <a:ea typeface="+mn-lt"/>
                <a:cs typeface="+mn-lt"/>
              </a:rPr>
              <a:t>Resource Allocation:</a:t>
            </a:r>
            <a:r>
              <a:rPr lang="en-GB" sz="1500">
                <a:ea typeface="+mn-lt"/>
                <a:cs typeface="+mn-lt"/>
              </a:rPr>
              <a:t> Linkage with Sustainable Development Goals supports prioritisation and funding of essential services (United Nations, 2020).</a:t>
            </a: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960509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1C6A8-DEBE-FC0C-7DE1-6D28B82BA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68275"/>
            <a:ext cx="7018961" cy="1236663"/>
          </a:xfrm>
        </p:spPr>
        <p:txBody>
          <a:bodyPr>
            <a:normAutofit fontScale="90000"/>
          </a:bodyPr>
          <a:lstStyle/>
          <a:p>
            <a:r>
              <a:rPr lang="en-GB"/>
              <a:t>Health and Wellbeing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0C987-5050-6929-997A-E4DB16D30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3625"/>
            <a:ext cx="6231561" cy="5595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ea typeface="+mn-lt"/>
                <a:cs typeface="+mn-lt"/>
              </a:rPr>
              <a:t>Holistic Health Approaches: 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Focus on physical, mental, social and environmental determinants of health (Solar and Irwin, 2010).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b="1" dirty="0">
                <a:ea typeface="+mn-lt"/>
                <a:cs typeface="+mn-lt"/>
              </a:rPr>
              <a:t>Wellbeing in Healthcare Delivery: 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Integrating wellbeing enhances patient outcomes and care experience (Huppert, 2009).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b="1" dirty="0">
                <a:ea typeface="+mn-lt"/>
                <a:cs typeface="+mn-lt"/>
              </a:rPr>
              <a:t>Health in All Policies (HiAP): </a:t>
            </a: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Policy approach ensuring health and wellbeing are considered across all sectors (World Health Organisation, 2014).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b="1" dirty="0">
                <a:ea typeface="+mn-lt"/>
                <a:cs typeface="+mn-lt"/>
              </a:rPr>
              <a:t>Sustainability Frameworks in Health Policy: </a:t>
            </a:r>
            <a:r>
              <a:rPr lang="en-GB" sz="1800" dirty="0">
                <a:ea typeface="+mn-lt"/>
                <a:cs typeface="+mn-lt"/>
              </a:rPr>
              <a:t>Linking SD goals to health system planning improves resilience and equity (Kickbusch et al., 2016).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b="1" dirty="0">
                <a:ea typeface="+mn-lt"/>
                <a:cs typeface="+mn-lt"/>
              </a:rPr>
              <a:t>Life Course and Community Engagement: </a:t>
            </a:r>
            <a:r>
              <a:rPr lang="en-GB" sz="1800" dirty="0">
                <a:ea typeface="+mn-lt"/>
                <a:cs typeface="+mn-lt"/>
              </a:rPr>
              <a:t>Promotes prevention, upstream interventions, and community wellbeing (Benach et al., 2014).</a:t>
            </a:r>
            <a:endParaRPr lang="en-GB" sz="1800"/>
          </a:p>
        </p:txBody>
      </p:sp>
      <p:pic>
        <p:nvPicPr>
          <p:cNvPr id="14" name="Picture 13" descr="Stethoscope">
            <a:extLst>
              <a:ext uri="{FF2B5EF4-FFF2-40B4-BE49-F238E27FC236}">
                <a16:creationId xmlns:a16="http://schemas.microsoft.com/office/drawing/2014/main" id="{07984FA5-1B51-7377-7D0E-DCBD3569A1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249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964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563BC-38D1-127E-74FC-E906FD6E4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ea typeface="+mj-lt"/>
                <a:cs typeface="+mj-lt"/>
              </a:rPr>
              <a:t>Policy and Governance in the UK and SDG 3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7395EC-C25C-7E74-FE13-9F7D582434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268079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3292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66BC0-06D1-52A5-49DD-CDD9FB6CC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Service Delivery and SDG 3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65D5C2-D9C2-A2C9-C1AE-C2F7316C2E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77" r="27662" b="-4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779A49-5906-09E1-DB2D-9338D897EF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932082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2123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9C45B-E357-EBA7-748B-84BFA2A0A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National and International Frameworks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54E6A-800B-69FF-AD88-58350D40B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>
                <a:ea typeface="+mn-lt"/>
                <a:cs typeface="+mn-lt"/>
              </a:rPr>
              <a:t>International Frameworks: </a:t>
            </a:r>
            <a:r>
              <a:rPr lang="en-GB" sz="2000" dirty="0">
                <a:ea typeface="+mn-lt"/>
                <a:cs typeface="+mn-lt"/>
              </a:rPr>
              <a:t>UN Sustainable Development Goals (SDGs) guide global health policy (United Nations, 2015).</a:t>
            </a:r>
          </a:p>
          <a:p>
            <a:r>
              <a:rPr lang="en-GB" sz="2000" b="1" dirty="0">
                <a:ea typeface="+mn-lt"/>
                <a:cs typeface="+mn-lt"/>
              </a:rPr>
              <a:t>UK National Frameworks: </a:t>
            </a:r>
            <a:r>
              <a:rPr lang="en-GB" sz="2000" dirty="0">
                <a:ea typeface="+mn-lt"/>
                <a:cs typeface="+mn-lt"/>
              </a:rPr>
              <a:t>NHS Long Term Plan and Public Health Outcomes Framework steer policy and practice (NHS England, 2019).</a:t>
            </a:r>
          </a:p>
          <a:p>
            <a:r>
              <a:rPr lang="en-GB" sz="2000" b="1" dirty="0">
                <a:ea typeface="+mn-lt"/>
                <a:cs typeface="+mn-lt"/>
              </a:rPr>
              <a:t>Social Determinants of Health: </a:t>
            </a:r>
            <a:r>
              <a:rPr lang="en-GB" sz="2000" dirty="0">
                <a:ea typeface="+mn-lt"/>
                <a:cs typeface="+mn-lt"/>
              </a:rPr>
              <a:t>Employment, housing, education and family structure shape health outcomes and service demand (Marmot, 2010).</a:t>
            </a:r>
          </a:p>
          <a:p>
            <a:r>
              <a:rPr lang="en-GB" sz="2000" b="1" dirty="0">
                <a:ea typeface="+mn-lt"/>
                <a:cs typeface="+mn-lt"/>
              </a:rPr>
              <a:t>Prevailing Ideologies: </a:t>
            </a:r>
            <a:r>
              <a:rPr lang="en-GB" sz="2000" dirty="0">
                <a:ea typeface="+mn-lt"/>
                <a:cs typeface="+mn-lt"/>
              </a:rPr>
              <a:t>Neoliberal policy influences service marketisation, resource allocation and equity (Legend, 2017).</a:t>
            </a:r>
          </a:p>
          <a:p>
            <a:r>
              <a:rPr lang="en-GB" sz="2000" b="1">
                <a:ea typeface="+mn-lt"/>
                <a:cs typeface="+mn-lt"/>
              </a:rPr>
              <a:t>Impact on Practice: </a:t>
            </a:r>
            <a:r>
              <a:rPr lang="en-GB" sz="2000">
                <a:ea typeface="+mn-lt"/>
                <a:cs typeface="+mn-lt"/>
              </a:rPr>
              <a:t>Policies and social processes affect care delivery, interdisciplinary work and prioritisation of resources (Bell and Green, 2016).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5731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CDE11-7218-A229-8CB7-2DA4401B7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/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3AA8A-5FBE-A3BE-6030-FBD2E2DE6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 b="1">
                <a:ea typeface="+mn-lt"/>
                <a:cs typeface="+mn-lt"/>
              </a:rPr>
              <a:t>Healthy Lifestyles: </a:t>
            </a:r>
            <a:r>
              <a:rPr lang="en-GB" sz="1500">
                <a:ea typeface="+mn-lt"/>
                <a:cs typeface="+mn-lt"/>
              </a:rPr>
              <a:t>Encouraging physical activity, balanced diet, reduced smoking and alcohol use improves population health (World Health Organization, 2020).</a:t>
            </a:r>
          </a:p>
          <a:p>
            <a:r>
              <a:rPr lang="en-GB" sz="1500" b="1">
                <a:ea typeface="+mn-lt"/>
                <a:cs typeface="+mn-lt"/>
              </a:rPr>
              <a:t>Healthy Environments</a:t>
            </a:r>
            <a:r>
              <a:rPr lang="en-GB" sz="1500">
                <a:ea typeface="+mn-lt"/>
                <a:cs typeface="+mn-lt"/>
              </a:rPr>
              <a:t> – Access to clean air, water, green spaces, and safe housing supports wellbeing </a:t>
            </a:r>
          </a:p>
          <a:p>
            <a:r>
              <a:rPr lang="en-GB" sz="1500" b="1">
                <a:ea typeface="+mn-lt"/>
                <a:cs typeface="+mn-lt"/>
              </a:rPr>
              <a:t>Public Health Campaigns: </a:t>
            </a:r>
            <a:r>
              <a:rPr lang="en-GB" sz="1500">
                <a:ea typeface="+mn-lt"/>
                <a:cs typeface="+mn-lt"/>
              </a:rPr>
              <a:t>Education, media campaigns, and community programmes increase awareness and influence behaviour </a:t>
            </a:r>
          </a:p>
          <a:p>
            <a:r>
              <a:rPr lang="en-GB" sz="1500" b="1">
                <a:ea typeface="+mn-lt"/>
                <a:cs typeface="+mn-lt"/>
              </a:rPr>
              <a:t>Societal Impact: </a:t>
            </a:r>
            <a:r>
              <a:rPr lang="en-GB" sz="1500">
                <a:ea typeface="+mn-lt"/>
                <a:cs typeface="+mn-lt"/>
              </a:rPr>
              <a:t>Campaigns targeting obesity, smoking, vaccination, and mental health contribute to improved societal wellbeing </a:t>
            </a:r>
          </a:p>
          <a:p>
            <a:r>
              <a:rPr lang="en-GB" sz="1500" b="1">
                <a:ea typeface="+mn-lt"/>
                <a:cs typeface="+mn-lt"/>
              </a:rPr>
              <a:t>Integration in Policy: </a:t>
            </a:r>
            <a:r>
              <a:rPr lang="en-GB" sz="1500">
                <a:ea typeface="+mn-lt"/>
                <a:cs typeface="+mn-lt"/>
              </a:rPr>
              <a:t>Aligning campaigns with SDG 3 enhances prevention and reduces burden on health services (United Nations, 2015).</a:t>
            </a:r>
            <a:endParaRPr lang="en-GB" sz="1500"/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718174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lowchart: Document 2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B190E-C624-050D-2578-180FAFA3A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Equity and Access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6D4CCC-366B-C814-32A7-AA93FB426A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03214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9375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1F4A0-1D03-1CF4-F753-07EC09598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0E2C7-9C14-BC70-D903-185F9740D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ea typeface="+mn-lt"/>
                <a:cs typeface="+mn-lt"/>
              </a:rPr>
              <a:t>Interconnected Concepts: </a:t>
            </a:r>
            <a:r>
              <a:rPr lang="en-GB" sz="2400">
                <a:ea typeface="+mn-lt"/>
                <a:cs typeface="+mn-lt"/>
              </a:rPr>
              <a:t>Health, wellbeing, and sustainable development are closely linked and mutually reinforcing.</a:t>
            </a:r>
          </a:p>
          <a:p>
            <a:r>
              <a:rPr lang="en-GB" sz="2400" b="1">
                <a:ea typeface="+mn-lt"/>
                <a:cs typeface="+mn-lt"/>
              </a:rPr>
              <a:t>Frameworks and Policies: </a:t>
            </a:r>
            <a:r>
              <a:rPr lang="en-GB" sz="2400">
                <a:ea typeface="+mn-lt"/>
                <a:cs typeface="+mn-lt"/>
              </a:rPr>
              <a:t>International (SDGs) and UK policies guide health promotion, equity, and service delivery.</a:t>
            </a:r>
          </a:p>
          <a:p>
            <a:r>
              <a:rPr lang="en-GB" sz="2400" b="1">
                <a:ea typeface="+mn-lt"/>
                <a:cs typeface="+mn-lt"/>
              </a:rPr>
              <a:t>Service Delivery Innovations: </a:t>
            </a:r>
            <a:r>
              <a:rPr lang="en-GB" sz="2400">
                <a:ea typeface="+mn-lt"/>
                <a:cs typeface="+mn-lt"/>
              </a:rPr>
              <a:t>Telehealth, wellness programmes, and community initiatives enhance access and quality of care.</a:t>
            </a:r>
          </a:p>
          <a:p>
            <a:r>
              <a:rPr lang="en-GB" sz="2400" b="1">
                <a:ea typeface="+mn-lt"/>
                <a:cs typeface="+mn-lt"/>
              </a:rPr>
              <a:t>Equity and Social Determinants: </a:t>
            </a:r>
            <a:r>
              <a:rPr lang="en-GB" sz="2400">
                <a:ea typeface="+mn-lt"/>
                <a:cs typeface="+mn-lt"/>
              </a:rPr>
              <a:t>Addressing inequalities and social determinants is essential for effective healthcare.</a:t>
            </a:r>
          </a:p>
          <a:p>
            <a:r>
              <a:rPr lang="en-GB" sz="2400" b="1">
                <a:ea typeface="+mn-lt"/>
                <a:cs typeface="+mn-lt"/>
              </a:rPr>
              <a:t>Future Focus: </a:t>
            </a:r>
            <a:r>
              <a:rPr lang="en-GB" sz="2400">
                <a:ea typeface="+mn-lt"/>
                <a:cs typeface="+mn-lt"/>
              </a:rPr>
              <a:t>Integrated, person-centred, and sustainable approaches are key to achieving SDG 3.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031788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FBC69-59CC-42AC-846B-63908EE17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7"/>
            <a:ext cx="10400779" cy="29216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AA708-F244-A221-888A-C371A482D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625" y="458202"/>
            <a:ext cx="10672175" cy="639725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800" dirty="0">
                <a:ea typeface="+mn-lt"/>
                <a:cs typeface="+mn-lt"/>
              </a:rPr>
              <a:t>World Health Organization (1946) </a:t>
            </a:r>
            <a:r>
              <a:rPr lang="en-GB" sz="800" i="1" dirty="0">
                <a:ea typeface="+mn-lt"/>
                <a:cs typeface="+mn-lt"/>
              </a:rPr>
              <a:t>Constitution of the World Health Organisation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2"/>
              </a:rPr>
              <a:t>https://www.who.int/about/governance/constitution</a:t>
            </a:r>
            <a:r>
              <a:rPr lang="en-GB" sz="800" dirty="0">
                <a:ea typeface="+mn-lt"/>
                <a:cs typeface="+mn-lt"/>
              </a:rPr>
              <a:t> (Accessed: 4 February 2026). </a:t>
            </a:r>
            <a:endParaRPr lang="en-GB" sz="800" dirty="0"/>
          </a:p>
          <a:p>
            <a:pPr marL="0" indent="0">
              <a:buNone/>
            </a:pPr>
            <a:r>
              <a:rPr lang="en-GB" sz="800" dirty="0">
                <a:ea typeface="+mn-lt"/>
                <a:cs typeface="+mn-lt"/>
              </a:rPr>
              <a:t>United Nations (2015) </a:t>
            </a:r>
            <a:r>
              <a:rPr lang="en-GB" sz="800" i="1" dirty="0">
                <a:ea typeface="+mn-lt"/>
                <a:cs typeface="+mn-lt"/>
              </a:rPr>
              <a:t>Transforming our world: the 2030 Agenda for Sustainable Development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3"/>
              </a:rPr>
              <a:t>https://sdgs.un.org/2030agenda</a:t>
            </a:r>
            <a:r>
              <a:rPr lang="en-GB" sz="800" dirty="0">
                <a:ea typeface="+mn-lt"/>
                <a:cs typeface="+mn-lt"/>
              </a:rPr>
              <a:t> (Accessed: 4 February 2026). </a:t>
            </a:r>
            <a:endParaRPr lang="en-GB" sz="800" dirty="0"/>
          </a:p>
          <a:p>
            <a:pPr marL="0" indent="0">
              <a:buNone/>
            </a:pPr>
            <a:r>
              <a:rPr lang="en-GB" sz="800" dirty="0">
                <a:ea typeface="+mn-lt"/>
                <a:cs typeface="+mn-lt"/>
              </a:rPr>
              <a:t>United Nations (2015) </a:t>
            </a:r>
            <a:r>
              <a:rPr lang="en-GB" sz="800" i="1" dirty="0">
                <a:ea typeface="+mn-lt"/>
                <a:cs typeface="+mn-lt"/>
              </a:rPr>
              <a:t>Goal 3: Good Health and Well-Being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4"/>
              </a:rPr>
              <a:t>https://sdgs.un.org/goals/goal3</a:t>
            </a:r>
            <a:r>
              <a:rPr lang="en-GB" sz="800" dirty="0">
                <a:ea typeface="+mn-lt"/>
                <a:cs typeface="+mn-lt"/>
              </a:rPr>
              <a:t> (Accessed: 4 February 2026). </a:t>
            </a:r>
            <a:endParaRPr lang="en-GB" sz="800" dirty="0"/>
          </a:p>
          <a:p>
            <a:pPr marL="0" indent="0">
              <a:buNone/>
            </a:pPr>
            <a:r>
              <a:rPr lang="en-GB" sz="800" dirty="0">
                <a:ea typeface="+mn-lt"/>
                <a:cs typeface="+mn-lt"/>
              </a:rPr>
              <a:t>Organisation for Economic Cooperation and Development (OECD) (2013) </a:t>
            </a:r>
            <a:r>
              <a:rPr lang="en-GB" sz="800" i="1" dirty="0">
                <a:ea typeface="+mn-lt"/>
                <a:cs typeface="+mn-lt"/>
              </a:rPr>
              <a:t>OECD Guidelines on Measuring Subjective Well-Being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5"/>
              </a:rPr>
              <a:t>https://www.oecd.org/statistics/OECD-Guidelines-on-Measuring-Subjective-Well-Being.pdf</a:t>
            </a:r>
            <a:r>
              <a:rPr lang="en-GB" sz="800" dirty="0">
                <a:ea typeface="+mn-lt"/>
                <a:cs typeface="+mn-lt"/>
              </a:rPr>
              <a:t>  (Accessed: 4 February 2026).</a:t>
            </a:r>
            <a:endParaRPr lang="en-GB" sz="80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Buchan, J., Duffield, C. and Jordan, A. (2019) </a:t>
            </a:r>
            <a:r>
              <a:rPr lang="en-GB" sz="800" i="1" dirty="0">
                <a:ea typeface="+mn-lt"/>
                <a:cs typeface="+mn-lt"/>
              </a:rPr>
              <a:t>‘“Solving” nursing shortages: do we need a new agenda?’, Journal of Nursing Management</a:t>
            </a:r>
            <a:r>
              <a:rPr lang="en-GB" sz="800" dirty="0">
                <a:ea typeface="+mn-lt"/>
                <a:cs typeface="+mn-lt"/>
              </a:rPr>
              <a:t>, 27(5), pp. 1039–1042. Available at: </a:t>
            </a:r>
            <a:r>
              <a:rPr lang="en-GB" sz="800" dirty="0">
                <a:ea typeface="+mn-lt"/>
                <a:cs typeface="+mn-lt"/>
                <a:hlinkClick r:id="rId6"/>
              </a:rPr>
              <a:t>https://onlinelibrary.wiley.com/doi/full/10.1111/jonm.12751</a:t>
            </a:r>
            <a:r>
              <a:rPr lang="en-GB" sz="800" dirty="0">
                <a:ea typeface="+mn-lt"/>
                <a:cs typeface="+mn-lt"/>
              </a:rPr>
              <a:t>(Accessed: 5 February 2026).</a:t>
            </a:r>
            <a:endParaRPr lang="en-GB" sz="800" dirty="0"/>
          </a:p>
          <a:p>
            <a:pPr>
              <a:buNone/>
            </a:pPr>
            <a:r>
              <a:rPr lang="en-GB" sz="800" err="1">
                <a:ea typeface="+mn-lt"/>
                <a:cs typeface="+mn-lt"/>
              </a:rPr>
              <a:t>Keesara</a:t>
            </a:r>
            <a:r>
              <a:rPr lang="en-GB" sz="800" dirty="0">
                <a:ea typeface="+mn-lt"/>
                <a:cs typeface="+mn-lt"/>
              </a:rPr>
              <a:t>, S., Jonas, A. and Schulman, K. (2020) </a:t>
            </a:r>
            <a:r>
              <a:rPr lang="en-GB" sz="800" i="1" dirty="0">
                <a:ea typeface="+mn-lt"/>
                <a:cs typeface="+mn-lt"/>
              </a:rPr>
              <a:t>‘Covid-19 and health care’s digital revolution’, The New England Journal of Medicine</a:t>
            </a:r>
            <a:r>
              <a:rPr lang="en-GB" sz="800" dirty="0">
                <a:ea typeface="+mn-lt"/>
                <a:cs typeface="+mn-lt"/>
              </a:rPr>
              <a:t>, 382(23), e82. Available at: </a:t>
            </a:r>
            <a:r>
              <a:rPr lang="en-GB" sz="800" dirty="0">
                <a:ea typeface="+mn-lt"/>
                <a:cs typeface="+mn-lt"/>
                <a:hlinkClick r:id="rId7"/>
              </a:rPr>
              <a:t>https://www.nejm.org/doi/full/10.1056/NEJMp2005835</a:t>
            </a:r>
            <a:r>
              <a:rPr lang="en-GB" sz="800" dirty="0">
                <a:ea typeface="+mn-lt"/>
                <a:cs typeface="+mn-lt"/>
              </a:rPr>
              <a:t> (Accessed: 5 February 2026).</a:t>
            </a:r>
            <a:endParaRPr lang="en-GB" sz="800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Marmot, M. et al. (2020) </a:t>
            </a:r>
            <a:r>
              <a:rPr lang="en-GB" sz="800" i="1" dirty="0">
                <a:ea typeface="+mn-lt"/>
                <a:cs typeface="+mn-lt"/>
              </a:rPr>
              <a:t>Health Equity in England: The Marmot Review 10 Years On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8"/>
              </a:rPr>
              <a:t>https://www.health.org.uk/publications/reports/the-marmot-review-10-years-on</a:t>
            </a:r>
            <a:r>
              <a:rPr lang="en-GB" sz="800" dirty="0">
                <a:ea typeface="+mn-lt"/>
                <a:cs typeface="+mn-lt"/>
              </a:rPr>
              <a:t> (Accessed: 5 February 2026).</a:t>
            </a:r>
            <a:endParaRPr lang="en-GB" sz="800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United Nations (2020) </a:t>
            </a:r>
            <a:r>
              <a:rPr lang="en-GB" sz="800" i="1" dirty="0">
                <a:ea typeface="+mn-lt"/>
                <a:cs typeface="+mn-lt"/>
              </a:rPr>
              <a:t>The Sustainable Development Goals Report 2020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9"/>
              </a:rPr>
              <a:t>https://unstats.un.org/sdgs/report/2020/</a:t>
            </a:r>
            <a:r>
              <a:rPr lang="en-GB" sz="800" dirty="0">
                <a:ea typeface="+mn-lt"/>
                <a:cs typeface="+mn-lt"/>
              </a:rPr>
              <a:t> (Accessed: 5 February 2026).</a:t>
            </a:r>
            <a:endParaRPr lang="en-GB" sz="800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World Health Organization (2016) </a:t>
            </a:r>
            <a:r>
              <a:rPr lang="en-GB" sz="800" i="1" dirty="0">
                <a:ea typeface="+mn-lt"/>
                <a:cs typeface="+mn-lt"/>
              </a:rPr>
              <a:t>Framework on integrated, people-centred health services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10"/>
              </a:rPr>
              <a:t>https://www.who.int/servicedeliverysafety/areas/people-centred-care/en/</a:t>
            </a:r>
            <a:r>
              <a:rPr lang="en-GB" sz="800" dirty="0">
                <a:ea typeface="+mn-lt"/>
                <a:cs typeface="+mn-lt"/>
              </a:rPr>
              <a:t> (Accessed: 5 February 2026).</a:t>
            </a:r>
            <a:endParaRPr lang="en-GB" sz="800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World Health Organization (2018) </a:t>
            </a:r>
            <a:r>
              <a:rPr lang="en-GB" sz="800" i="1" dirty="0">
                <a:ea typeface="+mn-lt"/>
                <a:cs typeface="+mn-lt"/>
              </a:rPr>
              <a:t>Heath Promotion Glossary 2018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11"/>
              </a:rPr>
              <a:t>https://www.who.int/teams/health-promotion/enhanced-wellbeing/glossary</a:t>
            </a:r>
            <a:r>
              <a:rPr lang="en-GB" sz="800" dirty="0">
                <a:ea typeface="+mn-lt"/>
                <a:cs typeface="+mn-lt"/>
              </a:rPr>
              <a:t> (Accessed: 5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Benach, J. et al. (2014) </a:t>
            </a:r>
            <a:r>
              <a:rPr lang="en-GB" sz="800" i="1" dirty="0">
                <a:ea typeface="+mn-lt"/>
                <a:cs typeface="+mn-lt"/>
              </a:rPr>
              <a:t>‘A life course approach to health and social care integration: policy and evidence considerations’, International Journal of Integrated Care</a:t>
            </a:r>
            <a:r>
              <a:rPr lang="en-GB" sz="800" dirty="0">
                <a:ea typeface="+mn-lt"/>
                <a:cs typeface="+mn-lt"/>
              </a:rPr>
              <a:t>, 14(Suppl. 1), pp. e010. Available at: </a:t>
            </a:r>
            <a:r>
              <a:rPr lang="en-GB" sz="800" dirty="0">
                <a:ea typeface="+mn-lt"/>
                <a:cs typeface="+mn-lt"/>
                <a:hlinkClick r:id="rId12"/>
              </a:rPr>
              <a:t>https://www.ncbi.nlm.nih.gov/pmc/articles/PMC4140556/</a:t>
            </a:r>
            <a:r>
              <a:rPr lang="en-GB" sz="800" dirty="0">
                <a:ea typeface="+mn-lt"/>
                <a:cs typeface="+mn-lt"/>
              </a:rPr>
              <a:t> (Accessed: 8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Huppert, F.A. (2009) </a:t>
            </a:r>
            <a:r>
              <a:rPr lang="en-GB" sz="800" i="1" dirty="0">
                <a:ea typeface="+mn-lt"/>
                <a:cs typeface="+mn-lt"/>
              </a:rPr>
              <a:t>‘Psychological Wellbeing: Evidence Regarding its Causes and Consequences’</a:t>
            </a:r>
            <a:r>
              <a:rPr lang="en-GB" sz="800" dirty="0">
                <a:ea typeface="+mn-lt"/>
                <a:cs typeface="+mn-lt"/>
              </a:rPr>
              <a:t>, Applied Psychology: Health and Well-Being, 1(2), pp. 137–164. Available at: </a:t>
            </a:r>
            <a:r>
              <a:rPr lang="en-GB" sz="800" dirty="0">
                <a:ea typeface="+mn-lt"/>
                <a:cs typeface="+mn-lt"/>
                <a:hlinkClick r:id="rId13"/>
              </a:rPr>
              <a:t>https://onlinelibrary.wiley.com/doi/full/10.1111/j.1758-0854.2009.01008.x</a:t>
            </a:r>
            <a:r>
              <a:rPr lang="en-GB" sz="800" dirty="0">
                <a:ea typeface="+mn-lt"/>
                <a:cs typeface="+mn-lt"/>
              </a:rPr>
              <a:t> (Accessed: 8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Kickbusch, I., Allen, L. and Franz, C. (2016) </a:t>
            </a:r>
            <a:r>
              <a:rPr lang="en-GB" sz="800" i="1" dirty="0">
                <a:ea typeface="+mn-lt"/>
                <a:cs typeface="+mn-lt"/>
              </a:rPr>
              <a:t>The commercial determinants of health</a:t>
            </a:r>
            <a:r>
              <a:rPr lang="en-GB" sz="800" dirty="0">
                <a:ea typeface="+mn-lt"/>
                <a:cs typeface="+mn-lt"/>
              </a:rPr>
              <a:t>, The Lancet, 393(10183), pp. 1011–1024. Available at: </a:t>
            </a:r>
            <a:r>
              <a:rPr lang="en-GB" sz="800" dirty="0">
                <a:ea typeface="+mn-lt"/>
                <a:cs typeface="+mn-lt"/>
                <a:hlinkClick r:id="rId14"/>
              </a:rPr>
              <a:t>https://www.thelancet.com/journals/lancet/article/PIIS0140-6736(18)30698-9/fulltext</a:t>
            </a:r>
            <a:r>
              <a:rPr lang="en-GB" sz="800" dirty="0">
                <a:ea typeface="+mn-lt"/>
                <a:cs typeface="+mn-lt"/>
              </a:rPr>
              <a:t> (Accessed: 8 February 2026)).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Solar, O. and Irwin, A. (2010) </a:t>
            </a:r>
            <a:r>
              <a:rPr lang="en-GB" sz="800" i="1" dirty="0">
                <a:ea typeface="+mn-lt"/>
                <a:cs typeface="+mn-lt"/>
              </a:rPr>
              <a:t>A conceptual framework for action on the social determinants of health</a:t>
            </a:r>
            <a:r>
              <a:rPr lang="en-GB" sz="800" dirty="0">
                <a:ea typeface="+mn-lt"/>
                <a:cs typeface="+mn-lt"/>
              </a:rPr>
              <a:t>. Geneva: World Health Organization. Available at: </a:t>
            </a:r>
            <a:r>
              <a:rPr lang="en-GB" sz="800" dirty="0">
                <a:ea typeface="+mn-lt"/>
                <a:cs typeface="+mn-lt"/>
                <a:hlinkClick r:id="rId15"/>
              </a:rPr>
              <a:t>https://www.who.int/publications/i/item/9789241500852</a:t>
            </a:r>
            <a:r>
              <a:rPr lang="en-GB" sz="800" dirty="0">
                <a:ea typeface="+mn-lt"/>
                <a:cs typeface="+mn-lt"/>
              </a:rPr>
              <a:t> (Accessed: 8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World Health Organization (2014) </a:t>
            </a:r>
            <a:r>
              <a:rPr lang="en-GB" sz="800" i="1" dirty="0">
                <a:ea typeface="+mn-lt"/>
                <a:cs typeface="+mn-lt"/>
              </a:rPr>
              <a:t>Health in All Policies (HiAP) Framework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16"/>
              </a:rPr>
              <a:t>https://www.who.int/healthpromotion/frameworkforcountryaction/en/</a:t>
            </a:r>
            <a:r>
              <a:rPr lang="en-GB" sz="800" dirty="0">
                <a:ea typeface="+mn-lt"/>
                <a:cs typeface="+mn-lt"/>
              </a:rPr>
              <a:t> (Accessed: 8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BMA (2021) </a:t>
            </a:r>
            <a:r>
              <a:rPr lang="en-GB" sz="800" i="1" dirty="0">
                <a:ea typeface="+mn-lt"/>
                <a:cs typeface="+mn-lt"/>
              </a:rPr>
              <a:t>‘Health inequalities in the UK: Challenges and opportunities’</a:t>
            </a:r>
            <a:r>
              <a:rPr lang="en-GB" sz="800" dirty="0">
                <a:ea typeface="+mn-lt"/>
                <a:cs typeface="+mn-lt"/>
              </a:rPr>
              <a:t>. British Medical Association. Available at: </a:t>
            </a:r>
            <a:r>
              <a:rPr lang="en-GB" sz="800" dirty="0">
                <a:ea typeface="+mn-lt"/>
                <a:cs typeface="+mn-lt"/>
                <a:hlinkClick r:id="rId17"/>
              </a:rPr>
              <a:t>https://www.bma.org.uk/advice-and-support/health-inequalities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King’s Fund (2020) </a:t>
            </a:r>
            <a:r>
              <a:rPr lang="en-GB" sz="800" i="1" dirty="0">
                <a:ea typeface="+mn-lt"/>
                <a:cs typeface="+mn-lt"/>
              </a:rPr>
              <a:t>‘Integrated care explained’</a:t>
            </a:r>
            <a:r>
              <a:rPr lang="en-GB" sz="800" dirty="0">
                <a:ea typeface="+mn-lt"/>
                <a:cs typeface="+mn-lt"/>
              </a:rPr>
              <a:t>. The King’s Fund. Available at: </a:t>
            </a:r>
            <a:r>
              <a:rPr lang="en-GB" sz="800" dirty="0">
                <a:ea typeface="+mn-lt"/>
                <a:cs typeface="+mn-lt"/>
                <a:hlinkClick r:id="rId18"/>
              </a:rPr>
              <a:t>https://www.kingsfund.org.uk/publications/integrated-care-explained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NHS England (2019) </a:t>
            </a:r>
            <a:r>
              <a:rPr lang="en-GB" sz="800" i="1" dirty="0">
                <a:ea typeface="+mn-lt"/>
                <a:cs typeface="+mn-lt"/>
              </a:rPr>
              <a:t>‘The NHS Long Term Plan’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19"/>
              </a:rPr>
              <a:t>https://www.longtermplan.nhs.uk/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NHS England (2021) </a:t>
            </a:r>
            <a:r>
              <a:rPr lang="en-GB" sz="800" i="1" dirty="0">
                <a:ea typeface="+mn-lt"/>
                <a:cs typeface="+mn-lt"/>
              </a:rPr>
              <a:t>‘Integrated Care Systems: design framework’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20"/>
              </a:rPr>
              <a:t>https://www.england.nhs.uk/integratedcare/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UK Government (2012) </a:t>
            </a:r>
            <a:r>
              <a:rPr lang="en-GB" sz="800" i="1" dirty="0">
                <a:ea typeface="+mn-lt"/>
                <a:cs typeface="+mn-lt"/>
              </a:rPr>
              <a:t>Health and Social Care Act 2012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21"/>
              </a:rPr>
              <a:t>https://www.legislation.gov.uk/ukpga/2012/7/contents/enacted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Goetzel, R.Z. et al. (2014) *‘Do workplace health promotion (wellness) programs work?’, </a:t>
            </a:r>
            <a:r>
              <a:rPr lang="en-GB" sz="800" i="1" dirty="0">
                <a:ea typeface="+mn-lt"/>
                <a:cs typeface="+mn-lt"/>
              </a:rPr>
              <a:t>Journal of Occupational and Environmental Medicine</a:t>
            </a:r>
            <a:r>
              <a:rPr lang="en-GB" sz="800" dirty="0">
                <a:ea typeface="+mn-lt"/>
                <a:cs typeface="+mn-lt"/>
              </a:rPr>
              <a:t>, 56(9), pp. 927–934. Available at: </a:t>
            </a:r>
            <a:r>
              <a:rPr lang="en-GB" sz="800" dirty="0">
                <a:ea typeface="+mn-lt"/>
                <a:cs typeface="+mn-lt"/>
                <a:hlinkClick r:id="rId22"/>
              </a:rPr>
              <a:t>https://journals.lww.com/joem/Fulltext/2014/09000/Do_Workplace_Health_Promotion__Wellness__Programs.7.aspx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</a:p>
          <a:p>
            <a:pPr>
              <a:buNone/>
            </a:pPr>
            <a:r>
              <a:rPr lang="en-GB" sz="800" dirty="0" err="1">
                <a:ea typeface="+mn-lt"/>
                <a:cs typeface="+mn-lt"/>
              </a:rPr>
              <a:t>Monaghesh</a:t>
            </a:r>
            <a:r>
              <a:rPr lang="en-GB" sz="800" dirty="0">
                <a:ea typeface="+mn-lt"/>
                <a:cs typeface="+mn-lt"/>
              </a:rPr>
              <a:t>, E. and Hajizadeh, A. (2020) </a:t>
            </a:r>
            <a:r>
              <a:rPr lang="en-GB" sz="800" i="1" dirty="0">
                <a:ea typeface="+mn-lt"/>
                <a:cs typeface="+mn-lt"/>
              </a:rPr>
              <a:t>‘The role of telehealth during COVID-19 outbreak: a systematic review based on current evidence’</a:t>
            </a:r>
            <a:r>
              <a:rPr lang="en-GB" sz="800" dirty="0">
                <a:ea typeface="+mn-lt"/>
                <a:cs typeface="+mn-lt"/>
              </a:rPr>
              <a:t>, </a:t>
            </a:r>
            <a:r>
              <a:rPr lang="en-GB" sz="800" i="1" dirty="0">
                <a:ea typeface="+mn-lt"/>
                <a:cs typeface="+mn-lt"/>
              </a:rPr>
              <a:t>BMC Public Health</a:t>
            </a:r>
            <a:r>
              <a:rPr lang="en-GB" sz="800" dirty="0">
                <a:ea typeface="+mn-lt"/>
                <a:cs typeface="+mn-lt"/>
              </a:rPr>
              <a:t>, 20(1), p. 1193. Available at: </a:t>
            </a:r>
            <a:r>
              <a:rPr lang="en-GB" sz="800" dirty="0">
                <a:ea typeface="+mn-lt"/>
                <a:cs typeface="+mn-lt"/>
                <a:hlinkClick r:id="rId23"/>
              </a:rPr>
              <a:t>https://bmcpublichealth.biomedcentral.com/articles/10.1186/s12889-020-09301-0</a:t>
            </a:r>
            <a:r>
              <a:rPr lang="en-GB" sz="800" dirty="0">
                <a:ea typeface="+mn-lt"/>
                <a:cs typeface="+mn-lt"/>
              </a:rPr>
              <a:t> (Accessed: 10 February 2026).</a:t>
            </a:r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Smith, A.C. et al. (2020) </a:t>
            </a:r>
            <a:r>
              <a:rPr lang="en-GB" sz="800" i="1" dirty="0">
                <a:ea typeface="+mn-lt"/>
                <a:cs typeface="+mn-lt"/>
              </a:rPr>
              <a:t>‘Telehealth for global emergencies: implications for coronavirus disease 2019 (COVID-19)’</a:t>
            </a:r>
            <a:r>
              <a:rPr lang="en-GB" sz="800" dirty="0">
                <a:ea typeface="+mn-lt"/>
                <a:cs typeface="+mn-lt"/>
              </a:rPr>
              <a:t>, </a:t>
            </a:r>
            <a:r>
              <a:rPr lang="en-GB" sz="800" i="1" dirty="0">
                <a:ea typeface="+mn-lt"/>
                <a:cs typeface="+mn-lt"/>
              </a:rPr>
              <a:t>Journal of Telemedicine and Telecare</a:t>
            </a:r>
            <a:r>
              <a:rPr lang="en-GB" sz="800" dirty="0">
                <a:ea typeface="+mn-lt"/>
                <a:cs typeface="+mn-lt"/>
              </a:rPr>
              <a:t>, 26(5), pp. 309–313. Available at: </a:t>
            </a:r>
            <a:r>
              <a:rPr lang="en-GB" sz="800" dirty="0">
                <a:ea typeface="+mn-lt"/>
                <a:cs typeface="+mn-lt"/>
                <a:hlinkClick r:id="rId24"/>
              </a:rPr>
              <a:t>https://journals.sagepub.com/doi/full/10.1177/1357633X20916567</a:t>
            </a:r>
            <a:r>
              <a:rPr lang="en-GB" sz="800" dirty="0">
                <a:ea typeface="+mn-lt"/>
                <a:cs typeface="+mn-lt"/>
              </a:rPr>
              <a:t> (Accessed: 10 Feb 2026)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United Nations (2019) </a:t>
            </a:r>
            <a:r>
              <a:rPr lang="en-GB" sz="800" i="1" dirty="0">
                <a:ea typeface="+mn-lt"/>
                <a:cs typeface="+mn-lt"/>
              </a:rPr>
              <a:t>‘The Sustainable Development Goals Report 2019’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25"/>
              </a:rPr>
              <a:t>https://unstats.un.org/sdgs/report/2019/</a:t>
            </a:r>
            <a:r>
              <a:rPr lang="en-GB" sz="800" dirty="0">
                <a:ea typeface="+mn-lt"/>
                <a:cs typeface="+mn-lt"/>
              </a:rPr>
              <a:t> (Accessed: 11 February 2026)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World Health Organization (2018) </a:t>
            </a:r>
            <a:r>
              <a:rPr lang="en-GB" sz="800" i="1" dirty="0">
                <a:ea typeface="+mn-lt"/>
                <a:cs typeface="+mn-lt"/>
              </a:rPr>
              <a:t>‘Community engagement: a health promotion guide for universal health coverage in the hands of the people’</a:t>
            </a:r>
            <a:r>
              <a:rPr lang="en-GB" sz="800" dirty="0">
                <a:ea typeface="+mn-lt"/>
                <a:cs typeface="+mn-lt"/>
              </a:rPr>
              <a:t>. Available at: </a:t>
            </a:r>
            <a:r>
              <a:rPr lang="en-GB" sz="800" dirty="0">
                <a:ea typeface="+mn-lt"/>
                <a:cs typeface="+mn-lt"/>
                <a:hlinkClick r:id="rId26"/>
              </a:rPr>
              <a:t>https://www.who.int/publications/i/item/9789241515040</a:t>
            </a:r>
            <a:r>
              <a:rPr lang="en-GB" sz="800" dirty="0">
                <a:ea typeface="+mn-lt"/>
                <a:cs typeface="+mn-lt"/>
              </a:rPr>
              <a:t> (Accessed: 11 February 2026)</a:t>
            </a:r>
            <a:endParaRPr lang="en-GB" dirty="0"/>
          </a:p>
          <a:p>
            <a:pPr>
              <a:buNone/>
            </a:pPr>
            <a:r>
              <a:rPr lang="en-GB" sz="800" dirty="0">
                <a:ea typeface="+mn-lt"/>
                <a:cs typeface="+mn-lt"/>
              </a:rPr>
              <a:t>Bell, S.E. and Green, J. (2016) </a:t>
            </a:r>
            <a:r>
              <a:rPr lang="en-GB" sz="800" i="1" dirty="0">
                <a:ea typeface="+mn-lt"/>
                <a:cs typeface="+mn-lt"/>
              </a:rPr>
              <a:t>‘The Invisible Politics of Public Health: Shifts in Governance and the Production of Inequality’</a:t>
            </a:r>
            <a:r>
              <a:rPr lang="en-GB" sz="800" dirty="0">
                <a:ea typeface="+mn-lt"/>
                <a:cs typeface="+mn-lt"/>
              </a:rPr>
              <a:t>, Sociology of Health &amp; Illness, 38(2), pp. 195–211. Available at: https://onlinelibrary.wiley.com/doi/abs/10.1111/1467-9566.12377 (Accessed: 11 February 2026)</a:t>
            </a:r>
            <a:endParaRPr lang="en-GB" dirty="0"/>
          </a:p>
          <a:p>
            <a:pPr>
              <a:buNone/>
            </a:pPr>
            <a:endParaRPr lang="en-GB" sz="800" dirty="0"/>
          </a:p>
          <a:p>
            <a:pPr>
              <a:buNone/>
            </a:pPr>
            <a:endParaRPr lang="en-GB" sz="800" dirty="0"/>
          </a:p>
          <a:p>
            <a:pPr>
              <a:buNone/>
            </a:pPr>
            <a:endParaRPr lang="en-GB" sz="800" dirty="0"/>
          </a:p>
          <a:p>
            <a:pPr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53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Title slide</vt:lpstr>
      <vt:lpstr>Introduction</vt:lpstr>
      <vt:lpstr>Interconnections and Importance for SDG 3</vt:lpstr>
      <vt:lpstr>Impact on Service Delivery and Social Care</vt:lpstr>
      <vt:lpstr>Health and Wellbeing Approaches</vt:lpstr>
      <vt:lpstr>Policy and Governance in the UK and SDG 3</vt:lpstr>
      <vt:lpstr>Service Delivery and SDG 3</vt:lpstr>
      <vt:lpstr>National and International Frameworks </vt:lpstr>
      <vt:lpstr>Public Health Initiatives</vt:lpstr>
      <vt:lpstr>Equity and Access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455</cp:revision>
  <dcterms:created xsi:type="dcterms:W3CDTF">2026-02-12T18:07:55Z</dcterms:created>
  <dcterms:modified xsi:type="dcterms:W3CDTF">2026-02-13T12:54:46Z</dcterms:modified>
</cp:coreProperties>
</file>