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notesSlides/notesSlide1.xml" ContentType="application/vnd.openxmlformats-officedocument.presentationml.notesSlide+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slideLayouts/slideLayout3.xml" ContentType="application/vnd.openxmlformats-officedocument.presentationml.slideLayout+xml"/>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07" r:id="rId1"/>
  </p:sldMasterIdLst>
  <p:notesMasterIdLst>
    <p:notesMasterId r:id="rId15"/>
  </p:notesMasterIdLst>
  <p:sldIdLst>
    <p:sldId id="271" r:id="rId2"/>
    <p:sldId id="269" r:id="rId3"/>
    <p:sldId id="256" r:id="rId4"/>
    <p:sldId id="273" r:id="rId5"/>
    <p:sldId id="257" r:id="rId6"/>
    <p:sldId id="261" r:id="rId7"/>
    <p:sldId id="268" r:id="rId8"/>
    <p:sldId id="263" r:id="rId9"/>
    <p:sldId id="260" r:id="rId10"/>
    <p:sldId id="262" r:id="rId11"/>
    <p:sldId id="258" r:id="rId12"/>
    <p:sldId id="266" r:id="rId13"/>
    <p:sldId id="272"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xmlns="">
          <a:srgbClr val="FF0000"/>
        </p14:laserClr>
      </p:ext>
      <p:ext uri="{2FDB2607-1784-4EEB-B798-7EB5836EED8A}">
        <p14:showMediaCtrls xmlns:p14="http://schemas.microsoft.com/office/powerpoint/2010/main" xmlns="" val="1"/>
      </p:ext>
    </p:extLst>
  </p:showPr>
  <p:extLst>
    <p:ext uri="{E76CE94A-603C-4142-B9EB-6D1370010A27}">
      <p14:discardImageEditData xmlns:p14="http://schemas.microsoft.com/office/powerpoint/2010/main" xmlns="" val="0"/>
    </p:ext>
    <p:ext uri="{D31A062A-798A-4329-ABDD-BBA856620510}">
      <p14:defaultImageDpi xmlns:p14="http://schemas.microsoft.com/office/powerpoint/2010/main" xmlns=""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9941" autoAdjust="0"/>
    <p:restoredTop sz="91328" autoAdjust="0"/>
  </p:normalViewPr>
  <p:slideViewPr>
    <p:cSldViewPr snapToGrid="0">
      <p:cViewPr varScale="1">
        <p:scale>
          <a:sx n="66" d="100"/>
          <a:sy n="66" d="100"/>
        </p:scale>
        <p:origin x="-696" y="-114"/>
      </p:cViewPr>
      <p:guideLst>
        <p:guide orient="horz" pos="2160"/>
        <p:guide pos="3840"/>
      </p:guideLst>
    </p:cSldViewPr>
  </p:slideViewPr>
  <p:notesTextViewPr>
    <p:cViewPr>
      <p:scale>
        <a:sx n="1" d="1"/>
        <a:sy n="1" d="1"/>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66EED8-761B-49EB-A207-70DE17856FE4}" type="datetimeFigureOut">
              <a:rPr lang="en-US" smtClean="0"/>
              <a:pPr/>
              <a:t>2/8/2023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7BEF43-137E-4D01-B2D1-A9851A10BF7E}" type="slidenum">
              <a:rPr lang="en-US" smtClean="0"/>
              <a:pPr/>
              <a:t>‹#›</a:t>
            </a:fld>
            <a:endParaRPr lang="en-US"/>
          </a:p>
        </p:txBody>
      </p:sp>
    </p:spTree>
    <p:extLst>
      <p:ext uri="{BB962C8B-B14F-4D97-AF65-F5344CB8AC3E}">
        <p14:creationId xmlns:p14="http://schemas.microsoft.com/office/powerpoint/2010/main" xmlns="" val="39397268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17BEF43-137E-4D01-B2D1-A9851A10BF7E}" type="slidenum">
              <a:rPr lang="en-US" smtClean="0"/>
              <a:pPr/>
              <a:t>7</a:t>
            </a:fld>
            <a:endParaRPr lang="en-US"/>
          </a:p>
        </p:txBody>
      </p:sp>
    </p:spTree>
    <p:extLst>
      <p:ext uri="{BB962C8B-B14F-4D97-AF65-F5344CB8AC3E}">
        <p14:creationId xmlns:p14="http://schemas.microsoft.com/office/powerpoint/2010/main" xmlns="" val="34257018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4AAD347D-5ACD-4C99-B74B-A9C85AD731AF}" type="datetimeFigureOut">
              <a:rPr lang="en-US" smtClean="0"/>
              <a:pPr/>
              <a:t>2/8/2023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pPr/>
              <a:t>‹#›</a:t>
            </a:fld>
            <a:endParaRPr lang="en-US" dirty="0"/>
          </a:p>
        </p:txBody>
      </p:sp>
    </p:spTree>
    <p:extLst>
      <p:ext uri="{BB962C8B-B14F-4D97-AF65-F5344CB8AC3E}">
        <p14:creationId xmlns:p14="http://schemas.microsoft.com/office/powerpoint/2010/main" xmlns="" val="111181588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509A250-FF31-4206-8172-F9D3106AACB1}" type="datetimeFigureOut">
              <a:rPr lang="en-US" smtClean="0"/>
              <a:pPr/>
              <a:t>2/8/2023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pPr/>
              <a:t>‹#›</a:t>
            </a:fld>
            <a:endParaRPr lang="en-US" dirty="0"/>
          </a:p>
        </p:txBody>
      </p:sp>
    </p:spTree>
    <p:extLst>
      <p:ext uri="{BB962C8B-B14F-4D97-AF65-F5344CB8AC3E}">
        <p14:creationId xmlns:p14="http://schemas.microsoft.com/office/powerpoint/2010/main" xmlns="" val="31330633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9796027F-7875-4030-9381-8BD8C4F21935}" type="datetimeFigureOut">
              <a:rPr lang="en-US" smtClean="0"/>
              <a:pPr/>
              <a:t>2/8/2023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pPr/>
              <a:t>‹#›</a:t>
            </a:fld>
            <a:endParaRPr lang="en-US" dirty="0"/>
          </a:p>
        </p:txBody>
      </p:sp>
    </p:spTree>
    <p:extLst>
      <p:ext uri="{BB962C8B-B14F-4D97-AF65-F5344CB8AC3E}">
        <p14:creationId xmlns:p14="http://schemas.microsoft.com/office/powerpoint/2010/main" xmlns="" val="3161308490"/>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9796027F-7875-4030-9381-8BD8C4F21935}" type="datetimeFigureOut">
              <a:rPr lang="en-US" smtClean="0"/>
              <a:pPr/>
              <a:t>2/8/2023</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D57F1E4F-1CFF-5643-939E-02111984F565}" type="slidenum">
              <a:rPr lang="en-US" smtClean="0"/>
              <a:pPr/>
              <a:t>‹#›</a:t>
            </a:fld>
            <a:endParaRPr lang="en-US" dirty="0"/>
          </a:p>
        </p:txBody>
      </p:sp>
    </p:spTree>
    <p:extLst>
      <p:ext uri="{BB962C8B-B14F-4D97-AF65-F5344CB8AC3E}">
        <p14:creationId xmlns:p14="http://schemas.microsoft.com/office/powerpoint/2010/main" xmlns="" val="37454372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4AAD347D-5ACD-4C99-B74B-A9C85AD731AF}" type="datetimeFigureOut">
              <a:rPr lang="en-US" smtClean="0"/>
              <a:pPr/>
              <a:t>2/8/2023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02111984F565}" type="slidenum">
              <a:rPr lang="en-US" smtClean="0"/>
              <a:pPr/>
              <a:t>‹#›</a:t>
            </a:fld>
            <a:endParaRPr lang="en-US" dirty="0"/>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xmlns="" val="212384060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509A250-FF31-4206-8172-F9D3106AACB1}" type="datetimeFigureOut">
              <a:rPr lang="en-US" smtClean="0"/>
              <a:pPr/>
              <a:t>2/8/2023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02111984F565}" type="slidenum">
              <a:rPr lang="en-US" smtClean="0"/>
              <a:pPr/>
              <a:t>‹#›</a:t>
            </a:fld>
            <a:endParaRPr lang="en-US" dirty="0"/>
          </a:p>
        </p:txBody>
      </p:sp>
    </p:spTree>
    <p:extLst>
      <p:ext uri="{BB962C8B-B14F-4D97-AF65-F5344CB8AC3E}">
        <p14:creationId xmlns:p14="http://schemas.microsoft.com/office/powerpoint/2010/main" xmlns="" val="20588989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509A250-FF31-4206-8172-F9D3106AACB1}" type="datetimeFigureOut">
              <a:rPr lang="en-US" smtClean="0"/>
              <a:pPr/>
              <a:t>2/8/2023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02111984F565}" type="slidenum">
              <a:rPr lang="en-US" smtClean="0"/>
              <a:pPr/>
              <a:t>‹#›</a:t>
            </a:fld>
            <a:endParaRPr lang="en-US" dirty="0"/>
          </a:p>
        </p:txBody>
      </p:sp>
    </p:spTree>
    <p:extLst>
      <p:ext uri="{BB962C8B-B14F-4D97-AF65-F5344CB8AC3E}">
        <p14:creationId xmlns:p14="http://schemas.microsoft.com/office/powerpoint/2010/main" xmlns="" val="25922172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4509A250-FF31-4206-8172-F9D3106AACB1}" type="datetimeFigureOut">
              <a:rPr lang="en-US" smtClean="0"/>
              <a:pPr/>
              <a:t>2/8/2023</a:t>
            </a:fld>
            <a:endParaRPr lang="en-US" dirty="0"/>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1" name="Slide Number Placeholder 10"/>
          <p:cNvSpPr>
            <a:spLocks noGrp="1"/>
          </p:cNvSpPr>
          <p:nvPr>
            <p:ph type="sldNum" sz="quarter" idx="12"/>
          </p:nvPr>
        </p:nvSpPr>
        <p:spPr/>
        <p:txBody>
          <a:bodyPr/>
          <a:lstStyle/>
          <a:p>
            <a:fld id="{D57F1E4F-1CFF-5643-939E-02111984F565}" type="slidenum">
              <a:rPr lang="en-US" smtClean="0"/>
              <a:pPr/>
              <a:t>‹#›</a:t>
            </a:fld>
            <a:endParaRPr lang="en-US" dirty="0"/>
          </a:p>
        </p:txBody>
      </p:sp>
    </p:spTree>
    <p:extLst>
      <p:ext uri="{BB962C8B-B14F-4D97-AF65-F5344CB8AC3E}">
        <p14:creationId xmlns:p14="http://schemas.microsoft.com/office/powerpoint/2010/main" xmlns="" val="29336143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4509A250-FF31-4206-8172-F9D3106AACB1}" type="datetimeFigureOut">
              <a:rPr lang="en-US" smtClean="0"/>
              <a:pPr/>
              <a:t>2/8/2023</a:t>
            </a:fld>
            <a:endParaRPr lang="en-US" dirty="0"/>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dirty="0"/>
          </a:p>
        </p:txBody>
      </p:sp>
      <p:sp>
        <p:nvSpPr>
          <p:cNvPr id="10" name="Slide Number Placeholder 9"/>
          <p:cNvSpPr>
            <a:spLocks noGrp="1"/>
          </p:cNvSpPr>
          <p:nvPr>
            <p:ph type="sldNum" sz="quarter" idx="12"/>
          </p:nvPr>
        </p:nvSpPr>
        <p:spPr/>
        <p:txBody>
          <a:bodyPr/>
          <a:lstStyle/>
          <a:p>
            <a:fld id="{D57F1E4F-1CFF-5643-939E-02111984F565}" type="slidenum">
              <a:rPr lang="en-US" smtClean="0"/>
              <a:pPr/>
              <a:t>‹#›</a:t>
            </a:fld>
            <a:endParaRPr lang="en-US" dirty="0"/>
          </a:p>
        </p:txBody>
      </p:sp>
    </p:spTree>
    <p:extLst>
      <p:ext uri="{BB962C8B-B14F-4D97-AF65-F5344CB8AC3E}">
        <p14:creationId xmlns:p14="http://schemas.microsoft.com/office/powerpoint/2010/main" xmlns="" val="2860148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pPr/>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pPr/>
              <a:t>‹#›</a:t>
            </a:fld>
            <a:endParaRPr lang="en-US" dirty="0"/>
          </a:p>
        </p:txBody>
      </p:sp>
    </p:spTree>
    <p:extLst>
      <p:ext uri="{BB962C8B-B14F-4D97-AF65-F5344CB8AC3E}">
        <p14:creationId xmlns:p14="http://schemas.microsoft.com/office/powerpoint/2010/main" xmlns="" val="5724134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509A250-FF31-4206-8172-F9D3106AACB1}" type="datetimeFigureOut">
              <a:rPr lang="en-US" smtClean="0"/>
              <a:pPr/>
              <a:t>2/8/2023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smtClean="0"/>
              <a:pPr/>
              <a:t>‹#›</a:t>
            </a:fld>
            <a:endParaRPr lang="en-US" dirty="0"/>
          </a:p>
        </p:txBody>
      </p:sp>
    </p:spTree>
    <p:extLst>
      <p:ext uri="{BB962C8B-B14F-4D97-AF65-F5344CB8AC3E}">
        <p14:creationId xmlns:p14="http://schemas.microsoft.com/office/powerpoint/2010/main" xmlns="" val="35941311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4AAD347D-5ACD-4C99-B74B-A9C85AD731AF}" type="datetimeFigureOut">
              <a:rPr lang="en-US" smtClean="0"/>
              <a:pPr/>
              <a:t>2/8/2023</a:t>
            </a:fld>
            <a:endParaRPr lang="en-US" dirty="0"/>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dirty="0"/>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D57F1E4F-1CFF-5643-939E-02111984F565}" type="slidenum">
              <a:rPr lang="en-US" smtClean="0"/>
              <a:pPr/>
              <a:t>‹#›</a:t>
            </a:fld>
            <a:endParaRPr lang="en-US" dirty="0"/>
          </a:p>
        </p:txBody>
      </p:sp>
    </p:spTree>
    <p:extLst>
      <p:ext uri="{BB962C8B-B14F-4D97-AF65-F5344CB8AC3E}">
        <p14:creationId xmlns:p14="http://schemas.microsoft.com/office/powerpoint/2010/main" xmlns="" val="1954562642"/>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bisnow.com/washington-dc/news/mixed-use/new-owner-of-key-bridge-marriott-plans-to-add-450-residential-units-to-rosslyn-site-97790" TargetMode="External"/><Relationship Id="rId2" Type="http://schemas.openxmlformats.org/officeDocument/2006/relationships/hyperlink" Target="https://www.washingtonpost.com/business/marriott-hotels-will-stop-offering-in-room-adult-movies/2021/01/24/AB4IIzD_story.html" TargetMode="External"/><Relationship Id="rId1" Type="http://schemas.openxmlformats.org/officeDocument/2006/relationships/slideLayout" Target="../slideLayouts/slideLayout2.xml"/><Relationship Id="rId5" Type="http://schemas.openxmlformats.org/officeDocument/2006/relationships/hyperlink" Target="https://money.cnn.com/2017/09/04/news/economy/boss-files-bill-marriott/index.html" TargetMode="External"/><Relationship Id="rId4" Type="http://schemas.openxmlformats.org/officeDocument/2006/relationships/hyperlink" Target="https://www.reuters.com/article/starwood-hotels-ma-marriott/sheraton-owner-starwood-accepts-higher-offer-from-marriott-idUSL3N16T35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107BE42-89AE-9F04-FC68-0F0F0058AFFB}"/>
              </a:ext>
            </a:extLst>
          </p:cNvPr>
          <p:cNvSpPr>
            <a:spLocks noGrp="1"/>
          </p:cNvSpPr>
          <p:nvPr>
            <p:ph type="title"/>
          </p:nvPr>
        </p:nvSpPr>
        <p:spPr>
          <a:xfrm>
            <a:off x="965199" y="580571"/>
            <a:ext cx="10341429" cy="5037909"/>
          </a:xfrm>
        </p:spPr>
        <p:txBody>
          <a:bodyPr>
            <a:normAutofit fontScale="90000"/>
          </a:bodyPr>
          <a:lstStyle/>
          <a:p>
            <a:pPr algn="ctr"/>
            <a:r>
              <a:rPr lang="en-US" sz="6600" b="1" dirty="0"/>
              <a:t/>
            </a:r>
            <a:br>
              <a:rPr lang="en-US" sz="6600" b="1" dirty="0"/>
            </a:br>
            <a:r>
              <a:rPr lang="en-US" sz="4000" b="1" dirty="0"/>
              <a:t>Presentation </a:t>
            </a:r>
            <a:br>
              <a:rPr lang="en-US" sz="4000" b="1" dirty="0"/>
            </a:br>
            <a:r>
              <a:rPr lang="en-US" sz="4000" b="1" dirty="0"/>
              <a:t>by</a:t>
            </a:r>
            <a:br>
              <a:rPr lang="en-US" sz="4000" b="1" dirty="0"/>
            </a:br>
            <a:r>
              <a:rPr lang="nn-NO" sz="4000" b="1" dirty="0"/>
              <a:t>Salma Tania Khanom </a:t>
            </a:r>
            <a:r>
              <a:rPr lang="nn-NO" sz="4000" b="1" dirty="0" smtClean="0"/>
              <a:t> student id:2211132</a:t>
            </a:r>
            <a:br>
              <a:rPr lang="nn-NO" sz="4000" b="1" dirty="0" smtClean="0"/>
            </a:br>
            <a:r>
              <a:rPr lang="nn-NO" sz="4000" b="1" dirty="0" smtClean="0"/>
              <a:t>Name of the lecturer: lisa bassler</a:t>
            </a:r>
            <a:br>
              <a:rPr lang="nn-NO" sz="4000" b="1" dirty="0" smtClean="0"/>
            </a:br>
            <a:r>
              <a:rPr lang="nn-NO" sz="4000" b="1" dirty="0" smtClean="0"/>
              <a:t>date: 09/02/2023</a:t>
            </a:r>
            <a:br>
              <a:rPr lang="nn-NO" sz="4000" b="1" dirty="0" smtClean="0"/>
            </a:br>
            <a:r>
              <a:rPr lang="nn-NO" sz="6600" b="1" dirty="0"/>
              <a:t/>
            </a:r>
            <a:br>
              <a:rPr lang="nn-NO" sz="6600" b="1" dirty="0"/>
            </a:br>
            <a:r>
              <a:rPr lang="en-US" sz="6600" b="1" dirty="0"/>
              <a:t/>
            </a:r>
            <a:br>
              <a:rPr lang="en-US" sz="6600" b="1" dirty="0"/>
            </a:br>
            <a:endParaRPr lang="en-US" sz="6600" b="1" dirty="0"/>
          </a:p>
        </p:txBody>
      </p:sp>
    </p:spTree>
    <p:extLst>
      <p:ext uri="{BB962C8B-B14F-4D97-AF65-F5344CB8AC3E}">
        <p14:creationId xmlns:p14="http://schemas.microsoft.com/office/powerpoint/2010/main" xmlns="" val="384952441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1107BE42-89AE-9F04-FC68-0F0F0058AFFB}"/>
              </a:ext>
            </a:extLst>
          </p:cNvPr>
          <p:cNvSpPr>
            <a:spLocks noGrp="1"/>
          </p:cNvSpPr>
          <p:nvPr>
            <p:ph type="title"/>
          </p:nvPr>
        </p:nvSpPr>
        <p:spPr>
          <a:xfrm>
            <a:off x="965200" y="1554480"/>
            <a:ext cx="10292080" cy="4064000"/>
          </a:xfrm>
        </p:spPr>
        <p:txBody>
          <a:bodyPr>
            <a:normAutofit fontScale="90000"/>
          </a:bodyPr>
          <a:lstStyle/>
          <a:p>
            <a:pPr algn="ctr"/>
            <a:r>
              <a:rPr lang="en-US" sz="6600" b="1" dirty="0"/>
              <a:t>A presentation </a:t>
            </a:r>
            <a:br>
              <a:rPr lang="en-US" sz="6600" b="1" dirty="0"/>
            </a:br>
            <a:r>
              <a:rPr lang="en-US" sz="6600" b="1" dirty="0"/>
              <a:t>on </a:t>
            </a:r>
            <a:br>
              <a:rPr lang="en-US" sz="6600" b="1" dirty="0"/>
            </a:br>
            <a:r>
              <a:rPr lang="en-US" sz="6600" b="1" dirty="0"/>
              <a:t>Marriott </a:t>
            </a:r>
            <a:r>
              <a:rPr lang="en-US" sz="6600" b="1" dirty="0" smtClean="0"/>
              <a:t>International </a:t>
            </a:r>
            <a:r>
              <a:rPr lang="en-US" sz="6600" b="1" dirty="0" err="1" smtClean="0"/>
              <a:t>jw</a:t>
            </a:r>
            <a:r>
              <a:rPr lang="en-US" sz="6600" b="1" dirty="0" smtClean="0"/>
              <a:t> </a:t>
            </a:r>
            <a:r>
              <a:rPr lang="en-US" sz="6600" b="1" dirty="0" err="1" smtClean="0"/>
              <a:t>marriott</a:t>
            </a:r>
            <a:r>
              <a:rPr lang="en-US" sz="6600" b="1" dirty="0" smtClean="0"/>
              <a:t> </a:t>
            </a:r>
            <a:endParaRPr lang="en-US" sz="6600" b="1" dirty="0"/>
          </a:p>
        </p:txBody>
      </p:sp>
    </p:spTree>
    <p:extLst>
      <p:ext uri="{BB962C8B-B14F-4D97-AF65-F5344CB8AC3E}">
        <p14:creationId xmlns:p14="http://schemas.microsoft.com/office/powerpoint/2010/main" xmlns="" val="153149724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18066" y="897467"/>
            <a:ext cx="10811934" cy="4224866"/>
          </a:xfrm>
        </p:spPr>
        <p:txBody>
          <a:bodyPr>
            <a:normAutofit/>
          </a:bodyPr>
          <a:lstStyle/>
          <a:p>
            <a:pPr algn="ctr"/>
            <a:r>
              <a:rPr lang="en-US" sz="4800" b="1" dirty="0" smtClean="0"/>
              <a:t>Presentation about the role and Importance </a:t>
            </a:r>
            <a:r>
              <a:rPr lang="en-US" sz="4800" b="1" dirty="0"/>
              <a:t>Of Quality, Hospitality And Guest Service in Hotel industry</a:t>
            </a:r>
          </a:p>
        </p:txBody>
      </p:sp>
    </p:spTree>
    <p:extLst>
      <p:ext uri="{BB962C8B-B14F-4D97-AF65-F5344CB8AC3E}">
        <p14:creationId xmlns:p14="http://schemas.microsoft.com/office/powerpoint/2010/main" xmlns="" val="1587343630"/>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960E0E01-752E-D108-C3CF-187DF8F29354}"/>
              </a:ext>
            </a:extLst>
          </p:cNvPr>
          <p:cNvSpPr>
            <a:spLocks noGrp="1"/>
          </p:cNvSpPr>
          <p:nvPr>
            <p:ph type="title"/>
          </p:nvPr>
        </p:nvSpPr>
        <p:spPr>
          <a:xfrm>
            <a:off x="2502069" y="947758"/>
            <a:ext cx="6658864" cy="974175"/>
          </a:xfrm>
        </p:spPr>
        <p:txBody>
          <a:bodyPr>
            <a:noAutofit/>
          </a:bodyPr>
          <a:lstStyle/>
          <a:p>
            <a:r>
              <a:rPr lang="en-US" sz="3600" b="1" dirty="0"/>
              <a:t>Table of content </a:t>
            </a:r>
          </a:p>
        </p:txBody>
      </p:sp>
      <p:sp>
        <p:nvSpPr>
          <p:cNvPr id="3" name="Content Placeholder 2">
            <a:extLst>
              <a:ext uri="{FF2B5EF4-FFF2-40B4-BE49-F238E27FC236}">
                <a16:creationId xmlns:a16="http://schemas.microsoft.com/office/drawing/2014/main" xmlns="" id="{222EB676-C874-247E-2539-9628B0B3ECCA}"/>
              </a:ext>
            </a:extLst>
          </p:cNvPr>
          <p:cNvSpPr>
            <a:spLocks noGrp="1"/>
          </p:cNvSpPr>
          <p:nvPr>
            <p:ph idx="1"/>
          </p:nvPr>
        </p:nvSpPr>
        <p:spPr>
          <a:xfrm>
            <a:off x="491067" y="2192867"/>
            <a:ext cx="11311466" cy="4284133"/>
          </a:xfrm>
        </p:spPr>
        <p:txBody>
          <a:bodyPr>
            <a:normAutofit lnSpcReduction="10000"/>
          </a:bodyPr>
          <a:lstStyle/>
          <a:p>
            <a:r>
              <a:rPr lang="en-US" sz="2800" b="1" dirty="0"/>
              <a:t>Introduction</a:t>
            </a:r>
          </a:p>
          <a:p>
            <a:r>
              <a:rPr lang="en-US" sz="2800" b="1" dirty="0"/>
              <a:t>The </a:t>
            </a:r>
            <a:r>
              <a:rPr lang="en-US" sz="2800" b="1" dirty="0" smtClean="0"/>
              <a:t>role and Importance </a:t>
            </a:r>
            <a:r>
              <a:rPr lang="en-US" sz="2800" b="1" dirty="0"/>
              <a:t>of quality service in Hospitality</a:t>
            </a:r>
          </a:p>
          <a:p>
            <a:r>
              <a:rPr lang="en-US" sz="2800" b="1" dirty="0"/>
              <a:t>About Marriott </a:t>
            </a:r>
            <a:r>
              <a:rPr lang="en-US" sz="2800" b="1" dirty="0" smtClean="0"/>
              <a:t>International </a:t>
            </a:r>
          </a:p>
          <a:p>
            <a:r>
              <a:rPr lang="en-US" sz="2800" b="1" dirty="0" smtClean="0"/>
              <a:t>Name of the hotel brand:  JW Marriott</a:t>
            </a:r>
            <a:endParaRPr lang="en-US" sz="2800" b="1" dirty="0"/>
          </a:p>
          <a:p>
            <a:r>
              <a:rPr lang="en-US" sz="2800" b="1" dirty="0"/>
              <a:t>Why JW Marriott International?</a:t>
            </a:r>
          </a:p>
          <a:p>
            <a:r>
              <a:rPr lang="en-US" sz="2800" b="1" dirty="0"/>
              <a:t>Hospitality in JW Marriott</a:t>
            </a:r>
          </a:p>
          <a:p>
            <a:r>
              <a:rPr lang="en-US" sz="2800" b="1" dirty="0"/>
              <a:t>Additional services </a:t>
            </a:r>
          </a:p>
          <a:p>
            <a:r>
              <a:rPr lang="en-US" sz="2800" b="1" dirty="0"/>
              <a:t>Reference </a:t>
            </a:r>
          </a:p>
        </p:txBody>
      </p:sp>
    </p:spTree>
    <p:extLst>
      <p:ext uri="{BB962C8B-B14F-4D97-AF65-F5344CB8AC3E}">
        <p14:creationId xmlns:p14="http://schemas.microsoft.com/office/powerpoint/2010/main" xmlns="" val="3150957791"/>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68961" y="803579"/>
            <a:ext cx="3545840" cy="542621"/>
          </a:xfrm>
        </p:spPr>
        <p:txBody>
          <a:bodyPr>
            <a:normAutofit fontScale="90000"/>
          </a:bodyPr>
          <a:lstStyle/>
          <a:p>
            <a:r>
              <a:rPr lang="en-US" b="1" dirty="0"/>
              <a:t>Introduction</a:t>
            </a:r>
            <a:endParaRPr lang="en-US" sz="2000" dirty="0"/>
          </a:p>
        </p:txBody>
      </p:sp>
      <p:sp>
        <p:nvSpPr>
          <p:cNvPr id="3" name="Content Placeholder 2"/>
          <p:cNvSpPr>
            <a:spLocks noGrp="1"/>
          </p:cNvSpPr>
          <p:nvPr>
            <p:ph idx="1"/>
          </p:nvPr>
        </p:nvSpPr>
        <p:spPr>
          <a:xfrm>
            <a:off x="389467" y="1591734"/>
            <a:ext cx="11294533" cy="4656666"/>
          </a:xfrm>
        </p:spPr>
        <p:txBody>
          <a:bodyPr>
            <a:normAutofit lnSpcReduction="10000"/>
          </a:bodyPr>
          <a:lstStyle/>
          <a:p>
            <a:pPr algn="just"/>
            <a:r>
              <a:rPr lang="en-US" sz="2400" dirty="0"/>
              <a:t>Hotel business mainly comes with the different kinds of accommodations or lodgings to the consumers who are looking for stay in a place (Bitner, 2018). With different kinds of service, hotel businesses offer a comfort for the consumers who can feel safe and enjoy their stay (Paul, 2012). </a:t>
            </a:r>
          </a:p>
          <a:p>
            <a:pPr algn="just"/>
            <a:r>
              <a:rPr lang="en-US" sz="2400" dirty="0"/>
              <a:t>Sparks, (2020), describes that there are wide range of different kinds of guests experience are offers by hotel business which include room service, food, laundry, operations and business support for the organization that make sure effective customer experience for the guests (Banister, 2019). </a:t>
            </a:r>
          </a:p>
          <a:p>
            <a:pPr algn="just"/>
            <a:r>
              <a:rPr lang="en-US" sz="2400" dirty="0"/>
              <a:t>On the other hand, there are different kinds of hotel businesses are available in the market while a wide range of hotel chain offer their service different location in the world and connect with their guests with different services. </a:t>
            </a:r>
          </a:p>
          <a:p>
            <a:pPr algn="just"/>
            <a:r>
              <a:rPr lang="en-US" sz="2400" dirty="0"/>
              <a:t>This assignment will focus on important of quality service in hotel industry. </a:t>
            </a:r>
          </a:p>
        </p:txBody>
      </p:sp>
    </p:spTree>
    <p:extLst>
      <p:ext uri="{BB962C8B-B14F-4D97-AF65-F5344CB8AC3E}">
        <p14:creationId xmlns:p14="http://schemas.microsoft.com/office/powerpoint/2010/main" xmlns="" val="3126070506"/>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18540" y="516921"/>
            <a:ext cx="10154920" cy="1400530"/>
          </a:xfrm>
        </p:spPr>
        <p:txBody>
          <a:bodyPr>
            <a:normAutofit/>
          </a:bodyPr>
          <a:lstStyle/>
          <a:p>
            <a:r>
              <a:rPr lang="en-US" b="1" dirty="0" smtClean="0"/>
              <a:t>The </a:t>
            </a:r>
            <a:r>
              <a:rPr lang="en-US" b="1" dirty="0" err="1" smtClean="0"/>
              <a:t>rOleS</a:t>
            </a:r>
            <a:r>
              <a:rPr lang="en-US" b="1" smtClean="0"/>
              <a:t> </a:t>
            </a:r>
            <a:r>
              <a:rPr lang="en-US" b="1" dirty="0" smtClean="0"/>
              <a:t>and </a:t>
            </a:r>
            <a:r>
              <a:rPr lang="en-US" b="1" dirty="0"/>
              <a:t>Importance of quality service in Hospitality</a:t>
            </a:r>
            <a:endParaRPr lang="en-US" sz="2400" dirty="0"/>
          </a:p>
        </p:txBody>
      </p:sp>
      <p:sp>
        <p:nvSpPr>
          <p:cNvPr id="3" name="Content Placeholder 2"/>
          <p:cNvSpPr>
            <a:spLocks noGrp="1"/>
          </p:cNvSpPr>
          <p:nvPr>
            <p:ph idx="1"/>
          </p:nvPr>
        </p:nvSpPr>
        <p:spPr>
          <a:xfrm>
            <a:off x="436880" y="2052918"/>
            <a:ext cx="11033760" cy="4195481"/>
          </a:xfrm>
        </p:spPr>
        <p:txBody>
          <a:bodyPr>
            <a:normAutofit/>
          </a:bodyPr>
          <a:lstStyle/>
          <a:p>
            <a:pPr marL="0" indent="0">
              <a:buNone/>
            </a:pPr>
            <a:r>
              <a:rPr lang="en-US" sz="2800" dirty="0"/>
              <a:t>Some of key determinant that outline service in hospitality industry is one of the key important for businesses. These are outline following. </a:t>
            </a:r>
          </a:p>
          <a:p>
            <a:r>
              <a:rPr lang="en-US" sz="2800" dirty="0"/>
              <a:t>To provide satisfactory experience for the guests.</a:t>
            </a:r>
          </a:p>
          <a:p>
            <a:r>
              <a:rPr lang="en-US" sz="2800" dirty="0"/>
              <a:t>In order to make sure the consumers are expectation has been met. </a:t>
            </a:r>
          </a:p>
          <a:p>
            <a:r>
              <a:rPr lang="en-US" sz="2800" dirty="0"/>
              <a:t>Focusing on loyalty of the customer while offering service to the guests. </a:t>
            </a:r>
          </a:p>
          <a:p>
            <a:r>
              <a:rPr lang="en-US" sz="2800" dirty="0"/>
              <a:t>Hotel businesses mainly focuses on improving relationship with the guests.</a:t>
            </a:r>
          </a:p>
          <a:p>
            <a:r>
              <a:rPr lang="en-US" sz="2800" dirty="0"/>
              <a:t>Consistency and quality in service (Marriott, 2017). </a:t>
            </a:r>
          </a:p>
          <a:p>
            <a:endParaRPr lang="en-US" sz="2800" dirty="0"/>
          </a:p>
          <a:p>
            <a:pPr marL="0" indent="0">
              <a:buNone/>
            </a:pPr>
            <a:endParaRPr lang="en-US" dirty="0"/>
          </a:p>
        </p:txBody>
      </p:sp>
    </p:spTree>
    <p:extLst>
      <p:ext uri="{BB962C8B-B14F-4D97-AF65-F5344CB8AC3E}">
        <p14:creationId xmlns:p14="http://schemas.microsoft.com/office/powerpoint/2010/main" xmlns="" val="283645190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8A0C68CE-0F1F-F5C1-E680-B7D6638A77EE}"/>
              </a:ext>
            </a:extLst>
          </p:cNvPr>
          <p:cNvSpPr>
            <a:spLocks noGrp="1"/>
          </p:cNvSpPr>
          <p:nvPr>
            <p:ph type="title"/>
          </p:nvPr>
        </p:nvSpPr>
        <p:spPr>
          <a:xfrm>
            <a:off x="2720446" y="436881"/>
            <a:ext cx="7363354" cy="723052"/>
          </a:xfrm>
        </p:spPr>
        <p:txBody>
          <a:bodyPr>
            <a:normAutofit fontScale="90000"/>
          </a:bodyPr>
          <a:lstStyle/>
          <a:p>
            <a:r>
              <a:rPr lang="en-US" b="1" dirty="0"/>
              <a:t>About JW Marriott</a:t>
            </a:r>
          </a:p>
        </p:txBody>
      </p:sp>
      <p:sp>
        <p:nvSpPr>
          <p:cNvPr id="3" name="Content Placeholder 2">
            <a:extLst>
              <a:ext uri="{FF2B5EF4-FFF2-40B4-BE49-F238E27FC236}">
                <a16:creationId xmlns:a16="http://schemas.microsoft.com/office/drawing/2014/main" xmlns="" id="{393C1779-06D9-7541-62BB-10D1F55370A8}"/>
              </a:ext>
            </a:extLst>
          </p:cNvPr>
          <p:cNvSpPr>
            <a:spLocks noGrp="1"/>
          </p:cNvSpPr>
          <p:nvPr>
            <p:ph idx="1"/>
          </p:nvPr>
        </p:nvSpPr>
        <p:spPr>
          <a:xfrm>
            <a:off x="211667" y="1481667"/>
            <a:ext cx="7120466" cy="5080000"/>
          </a:xfrm>
        </p:spPr>
        <p:txBody>
          <a:bodyPr>
            <a:normAutofit fontScale="92500"/>
          </a:bodyPr>
          <a:lstStyle/>
          <a:p>
            <a:pPr algn="just"/>
            <a:r>
              <a:rPr lang="en-US" sz="2800" dirty="0"/>
              <a:t>Marriott International is an excellent choice for rest and rejuvenation for high end consumers.</a:t>
            </a:r>
          </a:p>
          <a:p>
            <a:pPr algn="just"/>
            <a:r>
              <a:rPr lang="en-US" sz="2800" dirty="0"/>
              <a:t>It is widely know as one of the American multinational company that operates, franchises, and licenses lodging including hotel, residential, and timeshare properties (Marriott, 2017). </a:t>
            </a:r>
          </a:p>
          <a:p>
            <a:pPr algn="just"/>
            <a:r>
              <a:rPr lang="en-US" sz="2800" dirty="0"/>
              <a:t>This presentation will focus on one of the brands of Marriot, JW Marriott Grosvenor House London location. </a:t>
            </a:r>
          </a:p>
          <a:p>
            <a:pPr algn="just"/>
            <a:r>
              <a:rPr lang="en-US" sz="2800" dirty="0"/>
              <a:t>JW Marriott offers luxurious and high quality service to its high end consumers. </a:t>
            </a:r>
          </a:p>
          <a:p>
            <a:endParaRPr lang="en-US" dirty="0"/>
          </a:p>
        </p:txBody>
      </p:sp>
      <p:pic>
        <p:nvPicPr>
          <p:cNvPr id="5" name="Picture 4">
            <a:extLst>
              <a:ext uri="{FF2B5EF4-FFF2-40B4-BE49-F238E27FC236}">
                <a16:creationId xmlns:a16="http://schemas.microsoft.com/office/drawing/2014/main" xmlns="" id="{5F0154B8-ECCE-78D6-EFD8-34137F3727A0}"/>
              </a:ext>
            </a:extLst>
          </p:cNvPr>
          <p:cNvPicPr>
            <a:picLocks noChangeAspect="1"/>
          </p:cNvPicPr>
          <p:nvPr/>
        </p:nvPicPr>
        <p:blipFill>
          <a:blip r:embed="rId3"/>
          <a:stretch>
            <a:fillRect/>
          </a:stretch>
        </p:blipFill>
        <p:spPr>
          <a:xfrm>
            <a:off x="7332133" y="1481667"/>
            <a:ext cx="4859867" cy="2683933"/>
          </a:xfrm>
          <a:prstGeom prst="rect">
            <a:avLst/>
          </a:prstGeom>
        </p:spPr>
      </p:pic>
    </p:spTree>
    <p:extLst>
      <p:ext uri="{BB962C8B-B14F-4D97-AF65-F5344CB8AC3E}">
        <p14:creationId xmlns:p14="http://schemas.microsoft.com/office/powerpoint/2010/main" xmlns="" val="370883615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3312" y="536607"/>
            <a:ext cx="9404723" cy="987393"/>
          </a:xfrm>
        </p:spPr>
        <p:txBody>
          <a:bodyPr/>
          <a:lstStyle/>
          <a:p>
            <a:r>
              <a:rPr lang="en-US" b="1" dirty="0"/>
              <a:t>Why JW Marriott International?</a:t>
            </a:r>
            <a:endParaRPr lang="en-US" dirty="0"/>
          </a:p>
        </p:txBody>
      </p:sp>
      <p:sp>
        <p:nvSpPr>
          <p:cNvPr id="3" name="Content Placeholder 2"/>
          <p:cNvSpPr>
            <a:spLocks noGrp="1"/>
          </p:cNvSpPr>
          <p:nvPr>
            <p:ph idx="1"/>
          </p:nvPr>
        </p:nvSpPr>
        <p:spPr>
          <a:xfrm>
            <a:off x="465667" y="1955800"/>
            <a:ext cx="11125200" cy="4072466"/>
          </a:xfrm>
        </p:spPr>
        <p:txBody>
          <a:bodyPr>
            <a:normAutofit/>
          </a:bodyPr>
          <a:lstStyle/>
          <a:p>
            <a:pPr algn="just"/>
            <a:r>
              <a:rPr lang="en-US" sz="2800" dirty="0"/>
              <a:t>Marriott is the largest hotel chain in the world by the number of available rooms. </a:t>
            </a:r>
          </a:p>
          <a:p>
            <a:pPr algn="just"/>
            <a:r>
              <a:rPr lang="en-US" sz="2800" dirty="0"/>
              <a:t>JW Marriott has 1,000 properties containing 41,062 rooms in countries and territories across the world (Reuters, 2020). </a:t>
            </a:r>
          </a:p>
          <a:p>
            <a:pPr algn="just"/>
            <a:r>
              <a:rPr lang="en-US" sz="2800" dirty="0"/>
              <a:t>JW Marriott  is situated besides center of the town and poplar place like restaurant, parks, shopping center, airports etc. </a:t>
            </a:r>
          </a:p>
          <a:p>
            <a:r>
              <a:rPr lang="en-US" sz="2800" dirty="0"/>
              <a:t>JW Marriott collaborate with banks, transportation, exertainment company to satisfy its guests (Bill, 2020). </a:t>
            </a:r>
            <a:endParaRPr lang="en-US" sz="2000" dirty="0"/>
          </a:p>
          <a:p>
            <a:endParaRPr lang="en-US" dirty="0"/>
          </a:p>
          <a:p>
            <a:endParaRPr lang="en-US" dirty="0"/>
          </a:p>
        </p:txBody>
      </p:sp>
    </p:spTree>
    <p:extLst>
      <p:ext uri="{BB962C8B-B14F-4D97-AF65-F5344CB8AC3E}">
        <p14:creationId xmlns:p14="http://schemas.microsoft.com/office/powerpoint/2010/main" xmlns="" val="272671201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3312" y="652388"/>
            <a:ext cx="9404723" cy="1400530"/>
          </a:xfrm>
        </p:spPr>
        <p:txBody>
          <a:bodyPr/>
          <a:lstStyle/>
          <a:p>
            <a:r>
              <a:rPr lang="en-US" sz="3600" b="1" dirty="0"/>
              <a:t>Hospitality in JW Marriott</a:t>
            </a:r>
            <a:endParaRPr lang="en-US" sz="3600" dirty="0"/>
          </a:p>
        </p:txBody>
      </p:sp>
      <p:sp>
        <p:nvSpPr>
          <p:cNvPr id="3" name="Content Placeholder 2"/>
          <p:cNvSpPr>
            <a:spLocks noGrp="1"/>
          </p:cNvSpPr>
          <p:nvPr>
            <p:ph idx="1"/>
          </p:nvPr>
        </p:nvSpPr>
        <p:spPr>
          <a:xfrm>
            <a:off x="365760" y="2277533"/>
            <a:ext cx="11277600" cy="4216400"/>
          </a:xfrm>
        </p:spPr>
        <p:txBody>
          <a:bodyPr>
            <a:normAutofit/>
          </a:bodyPr>
          <a:lstStyle/>
          <a:p>
            <a:r>
              <a:rPr lang="en-US" sz="2400" dirty="0"/>
              <a:t>Hospitality commonly refers as friendly treatment to the guest while enjoying services from the businesses. </a:t>
            </a:r>
          </a:p>
          <a:p>
            <a:r>
              <a:rPr lang="en-US" sz="2400" dirty="0"/>
              <a:t>Hospitality is one of the key factors for the businesses mainly in hotel industry, that adds value to the business. </a:t>
            </a:r>
          </a:p>
          <a:p>
            <a:r>
              <a:rPr lang="en-US" sz="2400" dirty="0"/>
              <a:t>JW Marriott follows quality hospitality to make sure guests satisfaction including: </a:t>
            </a:r>
          </a:p>
          <a:p>
            <a:pPr lvl="1"/>
            <a:r>
              <a:rPr lang="en-US" sz="2000" dirty="0"/>
              <a:t>Offering luxurious room services for its high end consumers. </a:t>
            </a:r>
          </a:p>
          <a:p>
            <a:pPr lvl="1"/>
            <a:r>
              <a:rPr lang="en-US" sz="2000" dirty="0"/>
              <a:t>Located in center of the down and important location.  </a:t>
            </a:r>
          </a:p>
          <a:p>
            <a:pPr lvl="1"/>
            <a:r>
              <a:rPr lang="en-US" sz="2000" dirty="0"/>
              <a:t>Faster service, focusing on customer satisfaction and meeting their expectation (Health, 2021). </a:t>
            </a:r>
          </a:p>
          <a:p>
            <a:pPr lvl="1"/>
            <a:endParaRPr lang="en-US" sz="2000" dirty="0"/>
          </a:p>
          <a:p>
            <a:pPr marL="0" indent="0">
              <a:buNone/>
            </a:pPr>
            <a:endParaRPr lang="en-US" dirty="0"/>
          </a:p>
        </p:txBody>
      </p:sp>
    </p:spTree>
    <p:extLst>
      <p:ext uri="{BB962C8B-B14F-4D97-AF65-F5344CB8AC3E}">
        <p14:creationId xmlns:p14="http://schemas.microsoft.com/office/powerpoint/2010/main" xmlns="" val="333419541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62000" y="503051"/>
            <a:ext cx="9746035" cy="851616"/>
          </a:xfrm>
        </p:spPr>
        <p:txBody>
          <a:bodyPr>
            <a:normAutofit/>
          </a:bodyPr>
          <a:lstStyle/>
          <a:p>
            <a:r>
              <a:rPr lang="en-US" b="1" dirty="0"/>
              <a:t>Services in JW Marriott</a:t>
            </a:r>
            <a:endParaRPr lang="en-US" sz="2000" dirty="0"/>
          </a:p>
        </p:txBody>
      </p:sp>
      <p:sp>
        <p:nvSpPr>
          <p:cNvPr id="3" name="Content Placeholder 2"/>
          <p:cNvSpPr>
            <a:spLocks noGrp="1"/>
          </p:cNvSpPr>
          <p:nvPr>
            <p:ph idx="1"/>
          </p:nvPr>
        </p:nvSpPr>
        <p:spPr>
          <a:xfrm>
            <a:off x="270933" y="1574800"/>
            <a:ext cx="7857067" cy="5012267"/>
          </a:xfrm>
        </p:spPr>
        <p:txBody>
          <a:bodyPr>
            <a:normAutofit lnSpcReduction="10000"/>
          </a:bodyPr>
          <a:lstStyle/>
          <a:p>
            <a:pPr lvl="1"/>
            <a:r>
              <a:rPr lang="en-US" sz="2400" dirty="0"/>
              <a:t>Business center</a:t>
            </a:r>
          </a:p>
          <a:p>
            <a:pPr lvl="1"/>
            <a:r>
              <a:rPr lang="en-US" sz="2400" dirty="0"/>
              <a:t>Certified meeting planner</a:t>
            </a:r>
          </a:p>
          <a:p>
            <a:pPr lvl="1"/>
            <a:r>
              <a:rPr lang="en-US" sz="2400" dirty="0"/>
              <a:t>Fitness center</a:t>
            </a:r>
          </a:p>
          <a:p>
            <a:pPr lvl="1"/>
            <a:r>
              <a:rPr lang="en-US" sz="2400" dirty="0"/>
              <a:t>Free high-speed internet</a:t>
            </a:r>
          </a:p>
          <a:p>
            <a:pPr lvl="1"/>
            <a:r>
              <a:rPr lang="en-US" sz="2400" dirty="0"/>
              <a:t>Full service spa</a:t>
            </a:r>
          </a:p>
          <a:p>
            <a:pPr lvl="1"/>
            <a:r>
              <a:rPr lang="en-US" sz="2400" dirty="0"/>
              <a:t>High-speed internet at a price</a:t>
            </a:r>
          </a:p>
          <a:p>
            <a:pPr lvl="1"/>
            <a:r>
              <a:rPr lang="en-US" sz="2400" dirty="0"/>
              <a:t>Meeting event space</a:t>
            </a:r>
          </a:p>
          <a:p>
            <a:pPr lvl="1"/>
            <a:r>
              <a:rPr lang="en-US" sz="2400" dirty="0"/>
              <a:t>Pet friendly</a:t>
            </a:r>
          </a:p>
          <a:p>
            <a:pPr lvl="1"/>
            <a:r>
              <a:rPr lang="en-US" sz="2400" dirty="0"/>
              <a:t>Restaurant on-site</a:t>
            </a:r>
          </a:p>
          <a:p>
            <a:pPr lvl="1"/>
            <a:r>
              <a:rPr lang="en-US" sz="2400" dirty="0"/>
              <a:t>Whirlpool in Room</a:t>
            </a:r>
          </a:p>
          <a:p>
            <a:pPr lvl="1"/>
            <a:r>
              <a:rPr lang="en-US" sz="2400" dirty="0"/>
              <a:t>Amenities</a:t>
            </a:r>
          </a:p>
        </p:txBody>
      </p:sp>
      <p:pic>
        <p:nvPicPr>
          <p:cNvPr id="1026" name="Picture 2" descr="Travel PR News | 24/7 Wall Street includes Marriott International, Inc. in  its “2015 Customer Service Hall of Fame”">
            <a:extLst>
              <a:ext uri="{FF2B5EF4-FFF2-40B4-BE49-F238E27FC236}">
                <a16:creationId xmlns:a16="http://schemas.microsoft.com/office/drawing/2014/main" xmlns="" id="{B24F8A97-1545-7087-4DCB-8CF959DBD62C}"/>
              </a:ext>
            </a:extLst>
          </p:cNvPr>
          <p:cNvPicPr>
            <a:picLocks noChangeAspect="1" noChangeArrowheads="1"/>
          </p:cNvPicPr>
          <p:nvPr/>
        </p:nvPicPr>
        <p:blipFill rotWithShape="1">
          <a:blip r:embed="rId2">
            <a:extLst>
              <a:ext uri="{28A0092B-C50C-407E-A947-70E740481C1C}">
                <a14:useLocalDpi xmlns:a14="http://schemas.microsoft.com/office/drawing/2010/main" xmlns="" val="0"/>
              </a:ext>
            </a:extLst>
          </a:blip>
          <a:srcRect l="11333"/>
          <a:stretch/>
        </p:blipFill>
        <p:spPr bwMode="auto">
          <a:xfrm>
            <a:off x="5096933" y="1439334"/>
            <a:ext cx="6756400" cy="5076825"/>
          </a:xfrm>
          <a:prstGeom prst="rect">
            <a:avLst/>
          </a:prstGeom>
          <a:noFill/>
          <a:extLst>
            <a:ext uri="{909E8E84-426E-40DD-AFC4-6F175D3DCCD1}">
              <a14:hiddenFill xmlns:a14="http://schemas.microsoft.com/office/drawing/2010/main" xmlns="">
                <a:solidFill>
                  <a:srgbClr val="FFFFFF"/>
                </a:solidFill>
              </a14:hiddenFill>
            </a:ext>
          </a:extLst>
        </p:spPr>
      </p:pic>
    </p:spTree>
    <p:extLst>
      <p:ext uri="{BB962C8B-B14F-4D97-AF65-F5344CB8AC3E}">
        <p14:creationId xmlns:p14="http://schemas.microsoft.com/office/powerpoint/2010/main" xmlns="" val="128274020"/>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49979" y="474134"/>
            <a:ext cx="8370888" cy="711199"/>
          </a:xfrm>
        </p:spPr>
        <p:txBody>
          <a:bodyPr>
            <a:normAutofit fontScale="90000"/>
          </a:bodyPr>
          <a:lstStyle/>
          <a:p>
            <a:r>
              <a:rPr lang="en-US" sz="3200" b="1" dirty="0"/>
              <a:t>Additional services</a:t>
            </a:r>
            <a:endParaRPr lang="en-US" sz="3200" dirty="0"/>
          </a:p>
        </p:txBody>
      </p:sp>
      <p:sp>
        <p:nvSpPr>
          <p:cNvPr id="3" name="Content Placeholder 2"/>
          <p:cNvSpPr>
            <a:spLocks noGrp="1"/>
          </p:cNvSpPr>
          <p:nvPr>
            <p:ph idx="1"/>
          </p:nvPr>
        </p:nvSpPr>
        <p:spPr>
          <a:xfrm>
            <a:off x="386080" y="1456267"/>
            <a:ext cx="11470640" cy="5046133"/>
          </a:xfrm>
        </p:spPr>
        <p:txBody>
          <a:bodyPr>
            <a:normAutofit/>
          </a:bodyPr>
          <a:lstStyle/>
          <a:p>
            <a:pPr algn="just"/>
            <a:r>
              <a:rPr lang="en-US" sz="2400" dirty="0"/>
              <a:t>Provide digital assistance for the guests. </a:t>
            </a:r>
          </a:p>
          <a:p>
            <a:pPr algn="just"/>
            <a:r>
              <a:rPr lang="en-US" sz="2400" dirty="0"/>
              <a:t>Complimentary access to FIT gym with state-of-the-art machinery</a:t>
            </a:r>
          </a:p>
          <a:p>
            <a:pPr algn="just"/>
            <a:r>
              <a:rPr lang="en-US" sz="2400" dirty="0"/>
              <a:t>Control the In-room experience from the swipe of an iPad from mood lighting to in-room dining</a:t>
            </a:r>
          </a:p>
          <a:p>
            <a:pPr algn="just"/>
            <a:r>
              <a:rPr lang="en-US" sz="2400" dirty="0"/>
              <a:t>Floor-to-ceiling windows give a spectacular view of the city</a:t>
            </a:r>
          </a:p>
          <a:p>
            <a:pPr algn="just"/>
            <a:r>
              <a:rPr lang="en-US" sz="2400" dirty="0"/>
              <a:t>Playful design from the city’s ultimate fashion disrupter.</a:t>
            </a:r>
          </a:p>
          <a:p>
            <a:pPr algn="just"/>
            <a:r>
              <a:rPr lang="en-US" sz="2400" dirty="0"/>
              <a:t>Soak up relaxation in our sleek bathrooms with rainforest shower and luxe Spa products</a:t>
            </a:r>
          </a:p>
          <a:p>
            <a:pPr algn="just"/>
            <a:r>
              <a:rPr lang="en-US" sz="2400" dirty="0"/>
              <a:t>W's legendary Whatever/Whenever service provides a 24-hour concierge (Banister, 2019).</a:t>
            </a:r>
          </a:p>
        </p:txBody>
      </p:sp>
    </p:spTree>
    <p:extLst>
      <p:ext uri="{BB962C8B-B14F-4D97-AF65-F5344CB8AC3E}">
        <p14:creationId xmlns:p14="http://schemas.microsoft.com/office/powerpoint/2010/main" xmlns="" val="76731828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03312" y="519829"/>
            <a:ext cx="9404723" cy="868704"/>
          </a:xfrm>
        </p:spPr>
        <p:txBody>
          <a:bodyPr>
            <a:normAutofit/>
          </a:bodyPr>
          <a:lstStyle/>
          <a:p>
            <a:r>
              <a:rPr lang="en-US" b="1" dirty="0"/>
              <a:t>Handling complaints</a:t>
            </a:r>
            <a:endParaRPr lang="en-US" dirty="0"/>
          </a:p>
        </p:txBody>
      </p:sp>
      <p:sp>
        <p:nvSpPr>
          <p:cNvPr id="3" name="Content Placeholder 2"/>
          <p:cNvSpPr>
            <a:spLocks noGrp="1"/>
          </p:cNvSpPr>
          <p:nvPr>
            <p:ph idx="1"/>
          </p:nvPr>
        </p:nvSpPr>
        <p:spPr>
          <a:xfrm>
            <a:off x="355600" y="1667933"/>
            <a:ext cx="7172960" cy="4876800"/>
          </a:xfrm>
        </p:spPr>
        <p:txBody>
          <a:bodyPr>
            <a:normAutofit/>
          </a:bodyPr>
          <a:lstStyle/>
          <a:p>
            <a:r>
              <a:rPr lang="en-US" sz="2400" dirty="0"/>
              <a:t>Reports any kinds of complains. </a:t>
            </a:r>
          </a:p>
          <a:p>
            <a:r>
              <a:rPr lang="en-US" sz="2400" dirty="0"/>
              <a:t>Properly record of the incident happened to the guests. </a:t>
            </a:r>
          </a:p>
          <a:p>
            <a:r>
              <a:rPr lang="en-US" sz="2400" dirty="0"/>
              <a:t>Having a separate complaint department for customer satisfaction</a:t>
            </a:r>
          </a:p>
          <a:p>
            <a:r>
              <a:rPr lang="en-US" sz="2400" dirty="0"/>
              <a:t>Getting back to the guests about the issue and clarifying the issue. </a:t>
            </a:r>
          </a:p>
          <a:p>
            <a:r>
              <a:rPr lang="en-US" sz="2400" dirty="0"/>
              <a:t>Taking proper action. </a:t>
            </a:r>
          </a:p>
          <a:p>
            <a:r>
              <a:rPr lang="en-US" sz="2400" dirty="0"/>
              <a:t>Make sure customers satisfaction is met. </a:t>
            </a:r>
          </a:p>
        </p:txBody>
      </p:sp>
      <p:pic>
        <p:nvPicPr>
          <p:cNvPr id="4" name="Picture 3"/>
          <p:cNvPicPr>
            <a:picLocks noChangeAspect="1"/>
          </p:cNvPicPr>
          <p:nvPr/>
        </p:nvPicPr>
        <p:blipFill>
          <a:blip r:embed="rId2">
            <a:extLst>
              <a:ext uri="{28A0092B-C50C-407E-A947-70E740481C1C}">
                <a14:useLocalDpi xmlns:a14="http://schemas.microsoft.com/office/drawing/2010/main" xmlns="" val="0"/>
              </a:ext>
            </a:extLst>
          </a:blip>
          <a:stretch>
            <a:fillRect/>
          </a:stretch>
        </p:blipFill>
        <p:spPr>
          <a:xfrm>
            <a:off x="7638626" y="2052320"/>
            <a:ext cx="4454069" cy="4805680"/>
          </a:xfrm>
          <a:prstGeom prst="rect">
            <a:avLst/>
          </a:prstGeom>
        </p:spPr>
      </p:pic>
    </p:spTree>
    <p:extLst>
      <p:ext uri="{BB962C8B-B14F-4D97-AF65-F5344CB8AC3E}">
        <p14:creationId xmlns:p14="http://schemas.microsoft.com/office/powerpoint/2010/main" xmlns="" val="2203656560"/>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xmlns="" id="{6DAE46B7-F70A-188D-E254-0F90E84A9786}"/>
              </a:ext>
            </a:extLst>
          </p:cNvPr>
          <p:cNvSpPr>
            <a:spLocks noGrp="1"/>
          </p:cNvSpPr>
          <p:nvPr>
            <p:ph type="title"/>
          </p:nvPr>
        </p:nvSpPr>
        <p:spPr>
          <a:xfrm>
            <a:off x="533401" y="609092"/>
            <a:ext cx="3098800" cy="720174"/>
          </a:xfrm>
        </p:spPr>
        <p:txBody>
          <a:bodyPr>
            <a:normAutofit fontScale="90000"/>
          </a:bodyPr>
          <a:lstStyle/>
          <a:p>
            <a:pPr algn="l"/>
            <a:r>
              <a:rPr lang="en-US" b="1" dirty="0"/>
              <a:t>Reference </a:t>
            </a:r>
          </a:p>
        </p:txBody>
      </p:sp>
      <p:sp>
        <p:nvSpPr>
          <p:cNvPr id="3" name="Content Placeholder 2">
            <a:extLst>
              <a:ext uri="{FF2B5EF4-FFF2-40B4-BE49-F238E27FC236}">
                <a16:creationId xmlns:a16="http://schemas.microsoft.com/office/drawing/2014/main" xmlns="" id="{59BBEEB7-B7B2-E3C1-1E5F-9FC40A507352}"/>
              </a:ext>
            </a:extLst>
          </p:cNvPr>
          <p:cNvSpPr>
            <a:spLocks noGrp="1"/>
          </p:cNvSpPr>
          <p:nvPr>
            <p:ph idx="1"/>
          </p:nvPr>
        </p:nvSpPr>
        <p:spPr>
          <a:xfrm>
            <a:off x="245534" y="1329266"/>
            <a:ext cx="11582400" cy="5181601"/>
          </a:xfrm>
        </p:spPr>
        <p:txBody>
          <a:bodyPr>
            <a:normAutofit lnSpcReduction="10000"/>
          </a:bodyPr>
          <a:lstStyle/>
          <a:p>
            <a:r>
              <a:rPr lang="en-US" dirty="0"/>
              <a:t>Thomas Health (2021). Marriot hotels will stop offering in adult movies [Online] URL: </a:t>
            </a:r>
            <a:r>
              <a:rPr lang="en-US" dirty="0">
                <a:hlinkClick r:id="rId2"/>
              </a:rPr>
              <a:t>https://www.washingtonpost.com/business/marriott-hotels-will-stop-offering-in-room-adult-movies/2021/01/24/AB4IIzD_story.html</a:t>
            </a:r>
            <a:r>
              <a:rPr lang="en-US" dirty="0"/>
              <a:t> </a:t>
            </a:r>
          </a:p>
          <a:p>
            <a:r>
              <a:rPr lang="sv-SE" dirty="0"/>
              <a:t>Jon Banister (2019). </a:t>
            </a:r>
            <a:r>
              <a:rPr lang="en-US" dirty="0"/>
              <a:t>New Owner Of Key Bridge Marriott Plans To Add 450 Residential Units To Rosslyn Site [Online] URL:  </a:t>
            </a:r>
            <a:r>
              <a:rPr lang="en-US" dirty="0">
                <a:hlinkClick r:id="rId3"/>
              </a:rPr>
              <a:t>https://www.bisnow.com/washington-dc/news/mixed-use/new-owner-of-key-bridge-marriott-plans-to-add-450-residential-units-to-rosslyn-site-97790</a:t>
            </a:r>
            <a:r>
              <a:rPr lang="en-US" dirty="0"/>
              <a:t> </a:t>
            </a:r>
          </a:p>
          <a:p>
            <a:r>
              <a:rPr lang="en-US" dirty="0"/>
              <a:t>Reuters (2020). Sheraton-owner Starwood accepts higher offer from Marriott [Online] URL: </a:t>
            </a:r>
            <a:r>
              <a:rPr lang="en-US" dirty="0">
                <a:hlinkClick r:id="rId4"/>
              </a:rPr>
              <a:t>https://www.reuters.com/article/starwood-hotels-ma-marriott/sheraton-owner-starwood-accepts-higher-offer-from-marriott-idUSL3N16T35D</a:t>
            </a:r>
            <a:r>
              <a:rPr lang="en-US" dirty="0"/>
              <a:t> </a:t>
            </a:r>
          </a:p>
          <a:p>
            <a:r>
              <a:rPr lang="en-US" dirty="0"/>
              <a:t>Marriott, Bill (2020). Without Reservations: How a Family Root Beer Stand Grew into a Global Hotel Company.</a:t>
            </a:r>
          </a:p>
          <a:p>
            <a:r>
              <a:rPr lang="en-US" dirty="0"/>
              <a:t>Marriott, John Willard, Jr., and Kathi Ann Brown. (2017). The Spirit to Serve: Marriott's Way. First ed. New York: Harper Business.</a:t>
            </a:r>
          </a:p>
          <a:p>
            <a:r>
              <a:rPr lang="en-US" dirty="0"/>
              <a:t>Haley </a:t>
            </a:r>
            <a:r>
              <a:rPr lang="en-US" dirty="0" err="1"/>
              <a:t>Draznin</a:t>
            </a:r>
            <a:r>
              <a:rPr lang="en-US" dirty="0"/>
              <a:t> (2017).  The Marriott family American Dream: From "Hot Shoppes" to hotels [Online] URL: </a:t>
            </a:r>
            <a:r>
              <a:rPr lang="en-US" dirty="0">
                <a:hlinkClick r:id="rId5"/>
              </a:rPr>
              <a:t>https://money.cnn.com/2017/09/04/news/economy/boss-files-bill-marriott/index.html</a:t>
            </a:r>
            <a:r>
              <a:rPr lang="en-US" dirty="0"/>
              <a:t> </a:t>
            </a:r>
          </a:p>
          <a:p>
            <a:r>
              <a:rPr lang="en-US" dirty="0"/>
              <a:t>Paul R. Dittmer and Gerald G. Griffin, (2012). The Dimensions of the Hospitality Industry: An Introduction (New York: John Wiley &amp; Sons), 56</a:t>
            </a:r>
          </a:p>
        </p:txBody>
      </p:sp>
    </p:spTree>
    <p:extLst>
      <p:ext uri="{BB962C8B-B14F-4D97-AF65-F5344CB8AC3E}">
        <p14:creationId xmlns:p14="http://schemas.microsoft.com/office/powerpoint/2010/main" xmlns="" val="2635940597"/>
      </p:ext>
    </p:extLst>
  </p:cSld>
  <p:clrMapOvr>
    <a:masterClrMapping/>
  </p:clrMapOvr>
  <p:timing>
    <p:tnLst>
      <p:par>
        <p:cTn id="1" dur="indefinite" restart="never" nodeType="tmRoot"/>
      </p:par>
    </p:tnLst>
  </p:timing>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xmlns="" name="Parcel" id="{8BEC4385-4EB9-4D53-BFB5-0EA123736B6D}" vid="{4DB32801-28C0-48B0-8C1D-A9A58613615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TM10001115[[fn=Parcel]]</Template>
  <TotalTime>2409</TotalTime>
  <Words>903</Words>
  <Application>Microsoft Office PowerPoint</Application>
  <PresentationFormat>Custom</PresentationFormat>
  <Paragraphs>77</Paragraphs>
  <Slides>13</Slides>
  <Notes>1</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Parcel</vt:lpstr>
      <vt:lpstr> Presentation  by Salma Tania Khanom  student id:2211132 Name of the lecturer: lisa bassler date: 09/02/2023   </vt:lpstr>
      <vt:lpstr>A presentation  on  Marriott International jw marriott </vt:lpstr>
      <vt:lpstr>Presentation about the role and Importance Of Quality, Hospitality And Guest Service in Hotel industry</vt:lpstr>
      <vt:lpstr>Table of content </vt:lpstr>
      <vt:lpstr>Introduction</vt:lpstr>
      <vt:lpstr>The rOleS and Importance of quality service in Hospitality</vt:lpstr>
      <vt:lpstr>About JW Marriott</vt:lpstr>
      <vt:lpstr>Why JW Marriott International?</vt:lpstr>
      <vt:lpstr>Hospitality in JW Marriott</vt:lpstr>
      <vt:lpstr>Services in JW Marriott</vt:lpstr>
      <vt:lpstr>Additional services</vt:lpstr>
      <vt:lpstr>Handling complaints</vt:lpstr>
      <vt:lpstr>Reference </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Windows User</dc:creator>
  <cp:lastModifiedBy>example5551947@live.co.uk</cp:lastModifiedBy>
  <cp:revision>75</cp:revision>
  <dcterms:created xsi:type="dcterms:W3CDTF">2022-05-28T15:59:35Z</dcterms:created>
  <dcterms:modified xsi:type="dcterms:W3CDTF">2023-02-10T10:34:09Z</dcterms:modified>
</cp:coreProperties>
</file>