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6" r:id="rId6"/>
    <p:sldId id="283" r:id="rId7"/>
    <p:sldId id="302" r:id="rId8"/>
    <p:sldId id="303" r:id="rId9"/>
    <p:sldId id="304" r:id="rId10"/>
    <p:sldId id="324" r:id="rId11"/>
    <p:sldId id="305" r:id="rId12"/>
    <p:sldId id="327" r:id="rId13"/>
    <p:sldId id="306" r:id="rId14"/>
    <p:sldId id="307" r:id="rId15"/>
    <p:sldId id="323" r:id="rId16"/>
    <p:sldId id="328" r:id="rId17"/>
    <p:sldId id="296" r:id="rId18"/>
    <p:sldId id="300" r:id="rId19"/>
    <p:sldId id="294" r:id="rId20"/>
    <p:sldId id="295" r:id="rId21"/>
    <p:sldId id="329" r:id="rId22"/>
    <p:sldId id="330" r:id="rId23"/>
    <p:sldId id="322" r:id="rId24"/>
    <p:sldId id="331" r:id="rId25"/>
    <p:sldId id="291" r:id="rId26"/>
    <p:sldId id="32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400" autoAdjust="0"/>
  </p:normalViewPr>
  <p:slideViewPr>
    <p:cSldViewPr>
      <p:cViewPr varScale="1">
        <p:scale>
          <a:sx n="82" d="100"/>
          <a:sy n="82" d="100"/>
        </p:scale>
        <p:origin x="83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168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group make a list of possible items – by means of verbal contributions, chat box contributions or requested ideas from students. Use either your </a:t>
            </a:r>
            <a:r>
              <a:rPr lang="en-GB" dirty="0" err="1"/>
              <a:t>powerpoint</a:t>
            </a:r>
            <a:r>
              <a:rPr lang="en-GB" dirty="0"/>
              <a:t> slide, whiteboard app or shared file to log the responses. Aim for 5 to 10. </a:t>
            </a:r>
          </a:p>
          <a:p>
            <a:endParaRPr lang="en-GB" dirty="0"/>
          </a:p>
          <a:p>
            <a:r>
              <a:rPr lang="en-GB" dirty="0"/>
              <a:t>Next – rank these is in order of importance.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24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978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Click the image for the video.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16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774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7.png"/><Relationship Id="rId4" Type="http://schemas.openxmlformats.org/officeDocument/2006/relationships/image" Target="../media/image9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wHfmlbJX5Q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ayu95atBP0" TargetMode="External"/><Relationship Id="rId2" Type="http://schemas.openxmlformats.org/officeDocument/2006/relationships/hyperlink" Target="https://www.youtube.com/watch?v=jwHfmlbJX5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Cabinet_Office_Briefing_Roo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Group Decision </a:t>
            </a:r>
            <a:r>
              <a:rPr lang="en-GB" sz="73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Making1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Defined groups and teams</a:t>
            </a:r>
          </a:p>
          <a:p>
            <a:r>
              <a:rPr lang="en-GB" dirty="0"/>
              <a:t>Discussed the stages of team development and</a:t>
            </a:r>
          </a:p>
          <a:p>
            <a:r>
              <a:rPr lang="en-GB" dirty="0"/>
              <a:t>Discussed the various roles which exist in effective teams. </a:t>
            </a:r>
          </a:p>
          <a:p>
            <a:r>
              <a:rPr lang="en-GB" dirty="0"/>
              <a:t>How to develop effective teams.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So far…..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look at;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Group decision making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 the end of the session;</a:t>
            </a:r>
          </a:p>
          <a:p>
            <a:r>
              <a:rPr lang="en-GB" dirty="0"/>
              <a:t>What is Group decision Making</a:t>
            </a:r>
          </a:p>
          <a:p>
            <a:r>
              <a:rPr lang="en-GB" dirty="0"/>
              <a:t>You should be able to explain different decision making techniques.</a:t>
            </a:r>
          </a:p>
          <a:p>
            <a:r>
              <a:rPr lang="en-GB" dirty="0"/>
              <a:t>Have an understanding of ‘groupthink’. 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Group decision making</a:t>
            </a:r>
            <a:br>
              <a:rPr lang="en-GB" sz="3700" dirty="0"/>
            </a:br>
            <a:endParaRPr lang="en-US" sz="37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15780" cy="3989040"/>
          </a:xfrm>
        </p:spPr>
        <p:txBody>
          <a:bodyPr>
            <a:normAutofit/>
          </a:bodyPr>
          <a:lstStyle/>
          <a:p>
            <a:r>
              <a:rPr lang="en-US" dirty="0"/>
              <a:t>The collective activity involving several people who are interacting simultaneously to find out the solution to a given problem.</a:t>
            </a:r>
          </a:p>
          <a:p>
            <a:endParaRPr lang="en-US" dirty="0"/>
          </a:p>
        </p:txBody>
      </p:sp>
      <p:pic>
        <p:nvPicPr>
          <p:cNvPr id="5" name="Graphic 4" descr="Group">
            <a:extLst>
              <a:ext uri="{FF2B5EF4-FFF2-40B4-BE49-F238E27FC236}">
                <a16:creationId xmlns:a16="http://schemas.microsoft.com/office/drawing/2014/main" id="{22518F84-1F7D-406A-BEA6-B042243B42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</p:spPr>
      </p:pic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C88D53FD-D4D5-49BC-A24F-6D3ABD6AE39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210300" y="12687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25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Group decision Making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Nominal group Technique</a:t>
            </a:r>
          </a:p>
          <a:p>
            <a:r>
              <a:rPr lang="en-US" dirty="0"/>
              <a:t>Delphi </a:t>
            </a:r>
            <a:r>
              <a:rPr lang="en-US" dirty="0" err="1" smtClean="0"/>
              <a:t>Techniqu</a:t>
            </a:r>
            <a:endParaRPr lang="en-US" dirty="0"/>
          </a:p>
          <a:p>
            <a:r>
              <a:rPr lang="en-US" dirty="0"/>
              <a:t>Brainstorming</a:t>
            </a:r>
          </a:p>
          <a:p>
            <a:r>
              <a:rPr lang="en-US" dirty="0"/>
              <a:t>Dialectic Decisions Method</a:t>
            </a:r>
          </a:p>
        </p:txBody>
      </p:sp>
    </p:spTree>
    <p:extLst>
      <p:ext uri="{BB962C8B-B14F-4D97-AF65-F5344CB8AC3E}">
        <p14:creationId xmlns:p14="http://schemas.microsoft.com/office/powerpoint/2010/main" val="125103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Nominal Group Technique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CCBC114-80A7-4629-8C09-DDF9A99DB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/>
          <a:lstStyle/>
          <a:p>
            <a:r>
              <a:rPr lang="en-US" dirty="0"/>
              <a:t>What does this involve?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Structured meetings are held among the group members where they are required to find solutions to the problem identified for the discussion. 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A consensus decision is made by listing all the ideas given by group members then ranking the ideas given. 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4422905-DAC2-47F0-B6C3-E02AC41ED2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92080" y="3109119"/>
            <a:ext cx="4041775" cy="639762"/>
          </a:xfrm>
        </p:spPr>
        <p:txBody>
          <a:bodyPr/>
          <a:lstStyle/>
          <a:p>
            <a:r>
              <a:rPr lang="en-US" dirty="0"/>
              <a:t>Let’s have a go…. </a:t>
            </a:r>
          </a:p>
        </p:txBody>
      </p:sp>
    </p:spTree>
    <p:extLst>
      <p:ext uri="{BB962C8B-B14F-4D97-AF65-F5344CB8AC3E}">
        <p14:creationId xmlns:p14="http://schemas.microsoft.com/office/powerpoint/2010/main" val="31627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819AB-AF14-4078-850F-CA69D28D9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Activity 1 </a:t>
            </a:r>
            <a:br>
              <a:rPr lang="en-GB" b="1" dirty="0"/>
            </a:br>
            <a:r>
              <a:rPr lang="en-GB" b="1" dirty="0"/>
              <a:t>Nominal decision making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FBEDA-253F-4D67-9AC3-2AC3658F2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 have been given £3000 to spend on a new common room area for a children’s respite centre.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What do we buy first?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882B12F2-C230-412F-A8F9-6E2D336B8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List your ideas.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Use the </a:t>
            </a:r>
            <a:r>
              <a:rPr lang="en-US" b="1" dirty="0" smtClean="0"/>
              <a:t>Chat</a:t>
            </a:r>
            <a:r>
              <a:rPr lang="en-US" dirty="0" smtClean="0"/>
              <a:t> to log your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03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Delphi Technique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913" y="1417638"/>
            <a:ext cx="8229600" cy="409959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The systematic forecasting method used to gather opinions of the panel of experts on the problem being encountered, through questionnaires or research, often sent through mail or emails. 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This technique is often used in healthcare and has been successfully used to establish diagnosis guidelines and patient guidance relating to common symptoms or new techniques or policy. </a:t>
            </a:r>
          </a:p>
        </p:txBody>
      </p:sp>
    </p:spTree>
    <p:extLst>
      <p:ext uri="{BB962C8B-B14F-4D97-AF65-F5344CB8AC3E}">
        <p14:creationId xmlns:p14="http://schemas.microsoft.com/office/powerpoint/2010/main" val="48562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Delphi Technique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 descr="A room with a large screen&#10;&#10;Description automatically generated">
            <a:extLst>
              <a:ext uri="{FF2B5EF4-FFF2-40B4-BE49-F238E27FC236}">
                <a16:creationId xmlns:a16="http://schemas.microsoft.com/office/drawing/2014/main" id="{33AB831E-7F9F-4A26-9E85-9A64F2D5DA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018" y="1417638"/>
            <a:ext cx="3999714" cy="29997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1B53F0-5CDB-457E-8414-E5A0496F893E}"/>
              </a:ext>
            </a:extLst>
          </p:cNvPr>
          <p:cNvSpPr txBox="1"/>
          <p:nvPr/>
        </p:nvSpPr>
        <p:spPr>
          <a:xfrm>
            <a:off x="303268" y="1196752"/>
            <a:ext cx="42687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During the COVID-19  pandemic the government committee – COBR, (often called COBRA) has been convened to discuss how to respond to the emergency situation.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committee often takes specialist and expert advice from people who know more about the situation than the decision makers do.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experts here do not make the decision but by using the Delphi technique the experts offer informed advice to the people who do make the decisions. </a:t>
            </a:r>
          </a:p>
        </p:txBody>
      </p:sp>
    </p:spTree>
    <p:extLst>
      <p:ext uri="{BB962C8B-B14F-4D97-AF65-F5344CB8AC3E}">
        <p14:creationId xmlns:p14="http://schemas.microsoft.com/office/powerpoint/2010/main" val="210827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Brainstorming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562" y="1025426"/>
            <a:ext cx="6214662" cy="3195662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US" dirty="0"/>
              <a:t>A process involving a group writing down all the spontaneous opinions or suggestions they can think of in response to a particular problem.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This is a technique to stimulate creative ideas and solutions through a group discussion. </a:t>
            </a:r>
          </a:p>
          <a:p>
            <a:pPr algn="just"/>
            <a:endParaRPr lang="en-US" dirty="0"/>
          </a:p>
          <a:p>
            <a:pPr marL="0" indent="0" algn="just">
              <a:buNone/>
            </a:pPr>
            <a:r>
              <a:rPr lang="en-US" dirty="0"/>
              <a:t>In health and social care this may not be the most appropriate tool – in which contexts might suggesting a ‘brain storming’ session be </a:t>
            </a:r>
            <a:r>
              <a:rPr lang="en-US" b="1" dirty="0"/>
              <a:t>inappropriate or insensitive</a:t>
            </a:r>
            <a:r>
              <a:rPr lang="en-US" dirty="0"/>
              <a:t>? </a:t>
            </a:r>
          </a:p>
        </p:txBody>
      </p:sp>
      <p:pic>
        <p:nvPicPr>
          <p:cNvPr id="5" name="Graphic 4" descr="Teacher">
            <a:extLst>
              <a:ext uri="{FF2B5EF4-FFF2-40B4-BE49-F238E27FC236}">
                <a16:creationId xmlns:a16="http://schemas.microsoft.com/office/drawing/2014/main" id="{7428E7EE-03AD-41FF-8BBB-55C0A7922A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328426" y="115205"/>
            <a:ext cx="1461865" cy="1461865"/>
          </a:xfrm>
          <a:prstGeom prst="rect">
            <a:avLst/>
          </a:prstGeom>
        </p:spPr>
      </p:pic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239F45E1-CFD8-4F5D-9C06-6E5603CB3A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038573" y="1120066"/>
            <a:ext cx="1359828" cy="17458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29BBD6-35DB-4F2D-8263-A938DD194AD5}"/>
              </a:ext>
            </a:extLst>
          </p:cNvPr>
          <p:cNvSpPr txBox="1"/>
          <p:nvPr/>
        </p:nvSpPr>
        <p:spPr>
          <a:xfrm>
            <a:off x="-468560" y="4084766"/>
            <a:ext cx="728761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en-US" sz="2000" dirty="0"/>
              <a:t>For example: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Situations involving end of life care.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 smtClean="0"/>
              <a:t>Situations </a:t>
            </a:r>
            <a:r>
              <a:rPr lang="en-US" sz="2000" dirty="0"/>
              <a:t>which </a:t>
            </a:r>
            <a:r>
              <a:rPr lang="en-US" sz="2000" dirty="0" smtClean="0"/>
              <a:t>involve life </a:t>
            </a:r>
            <a:r>
              <a:rPr lang="en-US" sz="2000" dirty="0"/>
              <a:t>changing treatment.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Situations involving choices relating to care of vulnerable people. 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29B9CDA-1521-45BA-A15E-258A63A5A437}"/>
              </a:ext>
            </a:extLst>
          </p:cNvPr>
          <p:cNvPicPr/>
          <p:nvPr/>
        </p:nvPicPr>
        <p:blipFill rotWithShape="1">
          <a:blip r:embed="rId7"/>
          <a:srcRect l="11744" t="32696" r="50920" b="14713"/>
          <a:stretch/>
        </p:blipFill>
        <p:spPr bwMode="auto">
          <a:xfrm>
            <a:off x="6819056" y="2716029"/>
            <a:ext cx="2139950" cy="27374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5120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Dialectic Decisions Method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3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 smtClean="0"/>
              <a:t>Sometimes </a:t>
            </a:r>
            <a:r>
              <a:rPr lang="en-US" dirty="0" smtClean="0"/>
              <a:t>the </a:t>
            </a:r>
            <a:r>
              <a:rPr lang="en-US" dirty="0"/>
              <a:t>problem </a:t>
            </a:r>
            <a:r>
              <a:rPr lang="en-US" dirty="0" smtClean="0"/>
              <a:t>in </a:t>
            </a:r>
            <a:r>
              <a:rPr lang="en-US" dirty="0"/>
              <a:t>group-decision </a:t>
            </a:r>
            <a:r>
              <a:rPr lang="en-US" dirty="0" smtClean="0"/>
              <a:t>making is that </a:t>
            </a:r>
            <a:r>
              <a:rPr lang="en-US" dirty="0"/>
              <a:t>the group members quickly agree to one </a:t>
            </a:r>
            <a:r>
              <a:rPr lang="en-US" dirty="0" smtClean="0"/>
              <a:t>proposal </a:t>
            </a:r>
            <a:r>
              <a:rPr lang="en-US" dirty="0"/>
              <a:t>and might overlook more promising solutions than the chosen one.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GB" dirty="0"/>
              <a:t>Thus, in order to overcome such problem, the dialectic decisions method came into existence.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In health and social care it is good practice to keep a record of which alternative options were considered and why those were not chosen.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25760"/>
            <a:ext cx="8229600" cy="566936"/>
          </a:xfrm>
        </p:spPr>
        <p:txBody>
          <a:bodyPr>
            <a:normAutofit/>
          </a:bodyPr>
          <a:lstStyle/>
          <a:p>
            <a:r>
              <a:rPr lang="en-GB" sz="2800" dirty="0"/>
              <a:t>Dialectic decision making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5AB5B4-E998-43A9-BDE2-427129297A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326" b="1228"/>
          <a:stretch/>
        </p:blipFill>
        <p:spPr>
          <a:xfrm>
            <a:off x="787684" y="4188766"/>
            <a:ext cx="7568631" cy="14724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ABDF8B-3CFA-415A-BDBF-3A28B3608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039" b="29293"/>
          <a:stretch/>
        </p:blipFill>
        <p:spPr>
          <a:xfrm>
            <a:off x="726020" y="2559462"/>
            <a:ext cx="7568631" cy="17336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62FB5A-FB60-4607-B22F-DC1A4A8A44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33" b="59808"/>
          <a:stretch/>
        </p:blipFill>
        <p:spPr>
          <a:xfrm>
            <a:off x="726020" y="1642829"/>
            <a:ext cx="7568631" cy="11380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CCBF7C-5B5A-4419-A702-D60D29CBCC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0136"/>
          <a:stretch/>
        </p:blipFill>
        <p:spPr>
          <a:xfrm>
            <a:off x="747785" y="764704"/>
            <a:ext cx="7568631" cy="99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2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06B2A0-7DB2-46B6-A578-CE9C3A662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72" y="86184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Activity 2 – Which technique to use?</a:t>
            </a:r>
            <a:br>
              <a:rPr lang="en-GB" dirty="0"/>
            </a:br>
            <a:r>
              <a:rPr lang="en-GB" dirty="0"/>
              <a:t>15 minutes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C8AE8D-A528-4DF4-8732-C80AEB9BEBDE}"/>
              </a:ext>
            </a:extLst>
          </p:cNvPr>
          <p:cNvSpPr txBox="1"/>
          <p:nvPr/>
        </p:nvSpPr>
        <p:spPr>
          <a:xfrm>
            <a:off x="51562" y="1605361"/>
            <a:ext cx="38176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following practice scenario is from O’Sullivan (2011, pp1-2).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Read through the scenario and identify </a:t>
            </a:r>
            <a:r>
              <a:rPr lang="en-GB" sz="2000" b="1" dirty="0"/>
              <a:t>which decision making technique </a:t>
            </a:r>
            <a:r>
              <a:rPr lang="en-GB" sz="2000" dirty="0"/>
              <a:t>could be most appropriate in this situation. 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8AB0CF5B-91C6-4A39-A354-86840B290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977877"/>
            <a:ext cx="5040560" cy="2898550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A1F5A02F-AD77-47AD-8867-A9D4B947F6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4764" y="3821478"/>
            <a:ext cx="5181600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82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D415-5608-46DD-A1A6-C54D03E6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Groupthink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AFA6F-A750-4A8F-A31F-CEE46CF86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5194920" cy="485313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Groupthink was a term first used by Janis (1982) when </a:t>
            </a:r>
            <a:r>
              <a:rPr lang="en-GB" sz="2000" dirty="0" smtClean="0"/>
              <a:t>analysing </a:t>
            </a:r>
            <a:r>
              <a:rPr lang="en-GB" sz="2000" dirty="0"/>
              <a:t>poor political decisions that had been made by otherwise successfully and effective leaders.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“</a:t>
            </a:r>
            <a:r>
              <a:rPr lang="en-GB" sz="2000" i="1" dirty="0"/>
              <a:t>Groupthink is a strong psychological drive for consensus within insular, cohesive decision-making groups such that disagreement is suppressed. This can affect the quality of decision making when social pressures dominate the decision process at the expense of a balanced consideration of the content of the choice alternatives</a:t>
            </a:r>
            <a:r>
              <a:rPr lang="en-GB" sz="2000" dirty="0"/>
              <a:t>.”                        (Hodson, 2001, p101)</a:t>
            </a:r>
          </a:p>
        </p:txBody>
      </p:sp>
      <p:pic>
        <p:nvPicPr>
          <p:cNvPr id="10" name="Content Placeholder 9" descr="A close up of text on a white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3BA5EF44-2C56-4DCE-AEFC-71C3026EA80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22312"/>
            <a:ext cx="3721832" cy="1897100"/>
          </a:xfr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7B289C-E914-4B60-ABF9-5D0ECE5F7F70}"/>
              </a:ext>
            </a:extLst>
          </p:cNvPr>
          <p:cNvSpPr txBox="1"/>
          <p:nvPr/>
        </p:nvSpPr>
        <p:spPr>
          <a:xfrm>
            <a:off x="6087250" y="4170976"/>
            <a:ext cx="25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Watch this short video. </a:t>
            </a:r>
          </a:p>
        </p:txBody>
      </p:sp>
    </p:spTree>
    <p:extLst>
      <p:ext uri="{BB962C8B-B14F-4D97-AF65-F5344CB8AC3E}">
        <p14:creationId xmlns:p14="http://schemas.microsoft.com/office/powerpoint/2010/main" val="174928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D415-5608-46DD-A1A6-C54D03E6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Activity 3 – Groupthink </a:t>
            </a:r>
            <a:br>
              <a:rPr lang="en-GB" b="1" dirty="0"/>
            </a:br>
            <a:r>
              <a:rPr lang="en-GB" b="1" dirty="0"/>
              <a:t>15 minutes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AFA6F-A750-4A8F-A31F-CEE46CF86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Open</a:t>
            </a:r>
            <a:r>
              <a:rPr lang="en-GB" dirty="0"/>
              <a:t> the article - </a:t>
            </a:r>
            <a:r>
              <a:rPr lang="en-GB" b="1" dirty="0" err="1"/>
              <a:t>Kaba</a:t>
            </a:r>
            <a:r>
              <a:rPr lang="en-GB" b="1" dirty="0"/>
              <a:t> et al (2016) </a:t>
            </a:r>
            <a:r>
              <a:rPr lang="en-GB" dirty="0"/>
              <a:t>from the reading folder in Moodle.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Read</a:t>
            </a:r>
            <a:r>
              <a:rPr lang="en-GB" dirty="0"/>
              <a:t> the abstract on the </a:t>
            </a:r>
            <a:r>
              <a:rPr lang="en-GB" b="1" dirty="0"/>
              <a:t>first</a:t>
            </a:r>
            <a:r>
              <a:rPr lang="en-GB" dirty="0"/>
              <a:t> page.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</a:t>
            </a:r>
            <a:r>
              <a:rPr lang="en-GB" b="1" dirty="0"/>
              <a:t>conclusions</a:t>
            </a:r>
            <a:r>
              <a:rPr lang="en-GB" dirty="0"/>
              <a:t> that </a:t>
            </a:r>
            <a:r>
              <a:rPr lang="en-GB" dirty="0" err="1"/>
              <a:t>Kaba</a:t>
            </a:r>
            <a:r>
              <a:rPr lang="en-GB" dirty="0"/>
              <a:t> et al (2016) make about group decision making?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Email</a:t>
            </a:r>
            <a:r>
              <a:rPr lang="en-GB" dirty="0"/>
              <a:t> your lecturer with your answer, remember to cite the article correctly.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11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0E146-EC86-4C70-BFDD-C8959DDDA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Strengths of Group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A068E-F2AF-4913-BE32-AECD12BB0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600" b="1" dirty="0"/>
              <a:t>Groups can often generate more complete information and knowledge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r>
              <a:rPr lang="en-GB" sz="2300" dirty="0"/>
              <a:t>By aggregating the resources of several individuals, groups bring more </a:t>
            </a:r>
            <a:r>
              <a:rPr lang="en-GB" sz="2300" dirty="0" smtClean="0"/>
              <a:t>input </a:t>
            </a:r>
            <a:r>
              <a:rPr lang="en-GB" sz="2300" dirty="0"/>
              <a:t>into the decision process.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600" b="1" dirty="0"/>
              <a:t>Groups potentially offer increased diversity of views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r>
              <a:rPr lang="en-GB" sz="2300" dirty="0"/>
              <a:t>This opens up the opportunity to consider more approaches and alternatives.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600" b="1" dirty="0" smtClean="0"/>
              <a:t>Group </a:t>
            </a:r>
            <a:r>
              <a:rPr lang="en-GB" sz="2600" b="1" dirty="0"/>
              <a:t>decisions can lead to increased acceptance of a solution. </a:t>
            </a:r>
          </a:p>
          <a:p>
            <a:pPr marL="0" indent="0">
              <a:buNone/>
            </a:pPr>
            <a:r>
              <a:rPr lang="en-GB" sz="2300" dirty="0"/>
              <a:t>Group members who participated in making a decision are more likely to enthusiastically support and encourage others to accept it.</a:t>
            </a:r>
          </a:p>
        </p:txBody>
      </p:sp>
    </p:spTree>
    <p:extLst>
      <p:ext uri="{BB962C8B-B14F-4D97-AF65-F5344CB8AC3E}">
        <p14:creationId xmlns:p14="http://schemas.microsoft.com/office/powerpoint/2010/main" val="180424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DE8EF-D56C-4BE7-8FBC-DE7355F5A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Weaknesses of Group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B7C4E-695D-4BF7-AAB4-00469CC7F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644" y="1772816"/>
            <a:ext cx="8229600" cy="4099595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sz="4200" b="1" dirty="0"/>
              <a:t>Group decisions can be time consuming</a:t>
            </a:r>
          </a:p>
          <a:p>
            <a:pPr marL="0" indent="0" algn="just">
              <a:buNone/>
            </a:pPr>
            <a:r>
              <a:rPr lang="en-GB" sz="4300" b="1" dirty="0"/>
              <a:t> </a:t>
            </a:r>
            <a:r>
              <a:rPr lang="en-GB" sz="3800" dirty="0"/>
              <a:t>Groups typically take more time to reach a solution. </a:t>
            </a:r>
          </a:p>
          <a:p>
            <a:pPr marL="0" indent="0" algn="just">
              <a:buNone/>
            </a:pPr>
            <a:endParaRPr lang="en-GB" sz="3300" dirty="0"/>
          </a:p>
          <a:p>
            <a:pPr algn="just"/>
            <a:r>
              <a:rPr lang="en-GB" sz="4200" b="1" dirty="0"/>
              <a:t>There can be pressures to conform. </a:t>
            </a:r>
          </a:p>
          <a:p>
            <a:pPr marL="0" indent="0" algn="just">
              <a:buNone/>
            </a:pPr>
            <a:r>
              <a:rPr lang="en-GB" sz="3800" dirty="0"/>
              <a:t>The desire by group members to be accepted and considered an asset to the group can squash any overt disagreement.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GB" sz="4200" b="1" dirty="0"/>
              <a:t>Group discussion can be dominated by one or a few members</a:t>
            </a:r>
            <a:r>
              <a:rPr lang="en-GB" sz="4200" i="1" dirty="0"/>
              <a:t>.</a:t>
            </a:r>
          </a:p>
          <a:p>
            <a:pPr marL="0" indent="0" algn="just">
              <a:buNone/>
            </a:pPr>
            <a:r>
              <a:rPr lang="en-GB" sz="3800" i="1" dirty="0"/>
              <a:t> </a:t>
            </a:r>
            <a:r>
              <a:rPr lang="en-GB" sz="3800" dirty="0"/>
              <a:t>This can be due to dominant personalities, higher levels of knowledge or confidence or time in post.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GB" sz="4200" b="1" dirty="0"/>
              <a:t>Group decisions suffer from ambiguous responsibility</a:t>
            </a:r>
            <a:r>
              <a:rPr lang="en-GB" sz="4200" i="1" dirty="0"/>
              <a:t>.</a:t>
            </a:r>
          </a:p>
          <a:p>
            <a:pPr marL="0" indent="0" algn="just">
              <a:buNone/>
            </a:pPr>
            <a:r>
              <a:rPr lang="en-GB" sz="3800" i="1" dirty="0"/>
              <a:t> </a:t>
            </a:r>
            <a:r>
              <a:rPr lang="en-GB" sz="3800" dirty="0"/>
              <a:t>In an individual decision, it’s clear who is accountable for the final outcome. In a group decision, the responsibility of any single member is diluted.</a:t>
            </a:r>
          </a:p>
        </p:txBody>
      </p:sp>
    </p:spTree>
    <p:extLst>
      <p:ext uri="{BB962C8B-B14F-4D97-AF65-F5344CB8AC3E}">
        <p14:creationId xmlns:p14="http://schemas.microsoft.com/office/powerpoint/2010/main" val="7372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17D95-FF9A-47E7-A56E-A6780C41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Characteristics of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0276-054D-453B-9E4E-83CAA18BB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teams succeed in reaching their goals and become highly effective.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Other teams fail to meet their goals and behave ineffectively.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secrets to success as a team?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64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665E2-C8AC-4999-BF12-D3D0DA06E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Activity – 15 minutes 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C0C342-83B9-4166-A7DC-40A070F180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47" y="1600201"/>
            <a:ext cx="3091506" cy="3989040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5A68B5-E095-4BB4-928E-7EEBF0FA0A59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dirty="0"/>
              <a:t>Morgan (2017, p204) discusses the findings of Katzenbach and Smith (1993).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b="1" dirty="0"/>
              <a:t>Read</a:t>
            </a:r>
            <a:r>
              <a:rPr lang="en-GB" sz="2000" dirty="0"/>
              <a:t> page 204 of Morgan (2017)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b="1" dirty="0"/>
              <a:t>Identify</a:t>
            </a:r>
            <a:r>
              <a:rPr lang="en-GB" sz="2000" dirty="0"/>
              <a:t> the six factors which contribute to team success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 dirty="0"/>
              <a:t> </a:t>
            </a:r>
            <a:r>
              <a:rPr lang="en-GB" sz="2000" b="1" dirty="0"/>
              <a:t>Email</a:t>
            </a:r>
            <a:r>
              <a:rPr lang="en-GB" sz="2000" dirty="0"/>
              <a:t> your lecturer a list of these factors.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181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group decision making techniques?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groupthink?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Can you identify the characteristics of effective teams?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4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3B14-D7DC-47F5-BB1A-80549CA33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7A35-EE99-4715-AAED-58A593DEC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complete the quiz – Teamwork on Moodle week 4. </a:t>
            </a:r>
          </a:p>
          <a:p>
            <a:r>
              <a:rPr lang="en-GB" dirty="0"/>
              <a:t>This will help you to identify areas which need additional revision. </a:t>
            </a:r>
          </a:p>
        </p:txBody>
      </p:sp>
    </p:spTree>
    <p:extLst>
      <p:ext uri="{BB962C8B-B14F-4D97-AF65-F5344CB8AC3E}">
        <p14:creationId xmlns:p14="http://schemas.microsoft.com/office/powerpoint/2010/main" val="291652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45F37-1CC5-4656-9AAA-D935585A5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364" y="188640"/>
            <a:ext cx="8229600" cy="65293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FBE9B-627C-4619-8789-C312A63BC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5365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Human Dimensions, (2019), </a:t>
            </a:r>
            <a:r>
              <a:rPr lang="en-GB" sz="1600" i="1" dirty="0"/>
              <a:t>Groupthink, That’s just the way we do it</a:t>
            </a:r>
            <a:r>
              <a:rPr lang="en-GB" sz="1600" dirty="0"/>
              <a:t>,[video] </a:t>
            </a:r>
            <a:r>
              <a:rPr lang="en-GB" sz="1600" dirty="0" err="1"/>
              <a:t>Available:</a:t>
            </a:r>
            <a:r>
              <a:rPr lang="en-GB" sz="1600" dirty="0" err="1">
                <a:hlinkClick r:id="rId2"/>
              </a:rPr>
              <a:t>https</a:t>
            </a:r>
            <a:r>
              <a:rPr lang="en-GB" sz="1600" dirty="0">
                <a:hlinkClick r:id="rId2"/>
              </a:rPr>
              <a:t>://www.youtube.com/watch?v=jwHfmlbJX5Q</a:t>
            </a:r>
            <a:r>
              <a:rPr lang="en-GB" sz="1600" dirty="0"/>
              <a:t> [accessed 27/06/2020]</a:t>
            </a:r>
          </a:p>
          <a:p>
            <a:pPr marL="0" indent="0">
              <a:buNone/>
            </a:pPr>
            <a:r>
              <a:rPr lang="en-GB" sz="1600" dirty="0"/>
              <a:t>Hodson, C., (2001), </a:t>
            </a:r>
            <a:r>
              <a:rPr lang="en-GB" sz="1600" i="1" dirty="0"/>
              <a:t>Psychology and work</a:t>
            </a:r>
            <a:r>
              <a:rPr lang="en-GB" sz="1600" dirty="0"/>
              <a:t>, Hove, England: Routledge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Janis, I. L. (1982) </a:t>
            </a:r>
            <a:r>
              <a:rPr lang="en-GB" sz="1600" i="1" dirty="0"/>
              <a:t>Groupthink : psychological studies of policy decisions and </a:t>
            </a:r>
            <a:r>
              <a:rPr lang="en-GB" sz="1600" i="1" dirty="0" err="1"/>
              <a:t>fiascoes</a:t>
            </a:r>
            <a:r>
              <a:rPr lang="en-GB" sz="1600" dirty="0"/>
              <a:t>. 2nd ed. Houghton Mifflin.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Kaba</a:t>
            </a:r>
            <a:r>
              <a:rPr lang="en-GB" sz="1600" dirty="0"/>
              <a:t>, A. </a:t>
            </a:r>
            <a:r>
              <a:rPr lang="en-GB" sz="1600" i="1" dirty="0"/>
              <a:t>et al.</a:t>
            </a:r>
            <a:r>
              <a:rPr lang="en-GB" sz="1600" dirty="0"/>
              <a:t> (2016) ‘Are we at risk of groupthink in our approach to teamwork interventions in health care?’, </a:t>
            </a:r>
            <a:r>
              <a:rPr lang="en-GB" sz="1600" i="1" dirty="0"/>
              <a:t>Medical education</a:t>
            </a:r>
            <a:r>
              <a:rPr lang="en-GB" sz="1600" dirty="0"/>
              <a:t>, 50(4), pp. 400–408.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Kinecticstreaming</a:t>
            </a:r>
            <a:r>
              <a:rPr lang="en-GB" sz="1600" dirty="0"/>
              <a:t>, (2013), Teamwork-in-healthcare 11330 building effective teams 12531, [video], available: </a:t>
            </a:r>
            <a:r>
              <a:rPr lang="en-GB" sz="1600" dirty="0">
                <a:hlinkClick r:id="rId3"/>
              </a:rPr>
              <a:t>https://www.youtube.com/watch?v=tayu95atBP0</a:t>
            </a:r>
            <a:r>
              <a:rPr lang="en-GB" sz="1600" dirty="0"/>
              <a:t> [accessed: 27/06/2020]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O’Sullivan, T. (2011) </a:t>
            </a:r>
            <a:r>
              <a:rPr lang="en-GB" sz="1600" i="1" dirty="0"/>
              <a:t>Decision making in social work</a:t>
            </a:r>
            <a:r>
              <a:rPr lang="en-GB" sz="1600" dirty="0"/>
              <a:t>. Second edition. Palgrave Macmillan (Practical Social Work Series)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Wikipedia, (2020), Cabinet Office Briefing Rooms, </a:t>
            </a:r>
            <a:r>
              <a:rPr lang="en-GB" sz="1600" dirty="0" err="1"/>
              <a:t>Available:</a:t>
            </a:r>
            <a:r>
              <a:rPr lang="en-GB" sz="1600" dirty="0" err="1">
                <a:hlinkClick r:id="rId4"/>
              </a:rPr>
              <a:t>https</a:t>
            </a:r>
            <a:r>
              <a:rPr lang="en-GB" sz="1600" dirty="0">
                <a:hlinkClick r:id="rId4"/>
              </a:rPr>
              <a:t>://en.wikipedia.org/wiki/</a:t>
            </a:r>
            <a:r>
              <a:rPr lang="en-GB" sz="1600" dirty="0" err="1">
                <a:hlinkClick r:id="rId4"/>
              </a:rPr>
              <a:t>Cabinet_Office_Briefing_Rooms</a:t>
            </a:r>
            <a:r>
              <a:rPr lang="en-GB" sz="1600" dirty="0"/>
              <a:t> [accessed 27/06/2020] 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599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1156</TotalTime>
  <Words>1329</Words>
  <Application>Microsoft Office PowerPoint</Application>
  <PresentationFormat>On-screen Show (4:3)</PresentationFormat>
  <Paragraphs>148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Certificate of Higher Education in Skills for the Workplace   Effective Team Working &amp; Communications (BMSW 4002) Group Decision Making1</vt:lpstr>
      <vt:lpstr>PowerPoint Presentation</vt:lpstr>
      <vt:lpstr>Today we will…..</vt:lpstr>
      <vt:lpstr>Group decision making </vt:lpstr>
      <vt:lpstr>Group decision Making Techniques</vt:lpstr>
      <vt:lpstr>Nominal Group Technique</vt:lpstr>
      <vt:lpstr>Activity 1  Nominal decision making </vt:lpstr>
      <vt:lpstr>Delphi Technique </vt:lpstr>
      <vt:lpstr>Delphi Technique </vt:lpstr>
      <vt:lpstr>Brainstorming </vt:lpstr>
      <vt:lpstr>Dialectic Decisions Method </vt:lpstr>
      <vt:lpstr>Dialectic decision making</vt:lpstr>
      <vt:lpstr>Activity 2 – Which technique to use? 15 minutes </vt:lpstr>
      <vt:lpstr>Groupthink</vt:lpstr>
      <vt:lpstr>Activity 3 – Groupthink  15 minutes </vt:lpstr>
      <vt:lpstr>Strengths of Group Decision Making</vt:lpstr>
      <vt:lpstr>Weaknesses of Group Decision Making</vt:lpstr>
      <vt:lpstr>Characteristics of effective teams</vt:lpstr>
      <vt:lpstr>Activity – 15 minutes </vt:lpstr>
      <vt:lpstr>Summary</vt:lpstr>
      <vt:lpstr>Quiz time</vt:lpstr>
      <vt:lpstr>Next Session…..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Group Decision Making</dc:title>
  <dc:creator>Rebecca Stewart</dc:creator>
  <cp:lastModifiedBy>Joanne Davies (Yr Athrofa)</cp:lastModifiedBy>
  <cp:revision>14</cp:revision>
  <dcterms:created xsi:type="dcterms:W3CDTF">2020-06-27T23:22:49Z</dcterms:created>
  <dcterms:modified xsi:type="dcterms:W3CDTF">2021-02-09T13:28:08Z</dcterms:modified>
</cp:coreProperties>
</file>