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4"/>
  </p:sldMasterIdLst>
  <p:notesMasterIdLst>
    <p:notesMasterId r:id="rId23"/>
  </p:notesMasterIdLst>
  <p:sldIdLst>
    <p:sldId id="270" r:id="rId5"/>
    <p:sldId id="256" r:id="rId6"/>
    <p:sldId id="275" r:id="rId7"/>
    <p:sldId id="271" r:id="rId8"/>
    <p:sldId id="278" r:id="rId9"/>
    <p:sldId id="282" r:id="rId10"/>
    <p:sldId id="283" r:id="rId11"/>
    <p:sldId id="279" r:id="rId12"/>
    <p:sldId id="261" r:id="rId13"/>
    <p:sldId id="260" r:id="rId14"/>
    <p:sldId id="262" r:id="rId15"/>
    <p:sldId id="263" r:id="rId16"/>
    <p:sldId id="264" r:id="rId17"/>
    <p:sldId id="266" r:id="rId18"/>
    <p:sldId id="267" r:id="rId19"/>
    <p:sldId id="280" r:id="rId20"/>
    <p:sldId id="284" r:id="rId21"/>
    <p:sldId id="26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1" Type="http://schemas.openxmlformats.org/officeDocument/2006/relationships/hyperlink" Target="https://browzine.com/libraries/1422/articles/688591403?sort=title"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1" Type="http://schemas.openxmlformats.org/officeDocument/2006/relationships/hyperlink" Target="https://browzine.com/libraries/1422/articles/688591403?sort=title"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87092C-F46F-46AD-9BAE-19E5C8B5D29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607113A-EDDD-4085-B3DB-A419E99C0833}">
      <dgm:prSet custT="1"/>
      <dgm:spPr/>
      <dgm:t>
        <a:bodyPr/>
        <a:lstStyle/>
        <a:p>
          <a:r>
            <a:rPr lang="es-ES" sz="2000" b="1" i="0">
              <a:solidFill>
                <a:schemeClr val="tx1"/>
              </a:solidFill>
            </a:rPr>
            <a:t>What is Microsoft (MS) Teams?</a:t>
          </a:r>
          <a:endParaRPr lang="en-US" sz="2000">
            <a:solidFill>
              <a:schemeClr val="tx1"/>
            </a:solidFill>
          </a:endParaRPr>
        </a:p>
      </dgm:t>
    </dgm:pt>
    <dgm:pt modelId="{5B341992-85F8-44DC-B534-2C0FA71F979F}" type="parTrans" cxnId="{9936EE25-4073-47D9-B27C-BD61E8969D12}">
      <dgm:prSet/>
      <dgm:spPr/>
      <dgm:t>
        <a:bodyPr/>
        <a:lstStyle/>
        <a:p>
          <a:endParaRPr lang="en-US"/>
        </a:p>
      </dgm:t>
    </dgm:pt>
    <dgm:pt modelId="{CBC76251-031D-43FA-9157-21C945BBA8D4}" type="sibTrans" cxnId="{9936EE25-4073-47D9-B27C-BD61E8969D12}">
      <dgm:prSet/>
      <dgm:spPr/>
      <dgm:t>
        <a:bodyPr/>
        <a:lstStyle/>
        <a:p>
          <a:endParaRPr lang="en-US"/>
        </a:p>
      </dgm:t>
    </dgm:pt>
    <dgm:pt modelId="{0D069434-8FAB-477A-BA3D-221F012A9FF8}">
      <dgm:prSet/>
      <dgm:spPr/>
      <dgm:t>
        <a:bodyPr/>
        <a:lstStyle/>
        <a:p>
          <a:r>
            <a:rPr lang="es-ES" b="0" i="0"/>
            <a:t>MS Teams is a secure communications platform which can be protected and monitored within the NHS secure boundary when accessed via secure NHS networks. </a:t>
          </a:r>
          <a:endParaRPr lang="en-US"/>
        </a:p>
      </dgm:t>
    </dgm:pt>
    <dgm:pt modelId="{F5FD9D9A-8B12-4CDD-9E61-D55227831808}" type="parTrans" cxnId="{217EB0D8-EA19-407C-879E-72D59A81317C}">
      <dgm:prSet/>
      <dgm:spPr/>
      <dgm:t>
        <a:bodyPr/>
        <a:lstStyle/>
        <a:p>
          <a:endParaRPr lang="en-US"/>
        </a:p>
      </dgm:t>
    </dgm:pt>
    <dgm:pt modelId="{C19140A3-ED8C-482D-9912-1F6CD2ACC8E1}" type="sibTrans" cxnId="{217EB0D8-EA19-407C-879E-72D59A81317C}">
      <dgm:prSet/>
      <dgm:spPr/>
      <dgm:t>
        <a:bodyPr/>
        <a:lstStyle/>
        <a:p>
          <a:endParaRPr lang="en-US"/>
        </a:p>
      </dgm:t>
    </dgm:pt>
    <dgm:pt modelId="{2C4202F3-66C2-45CD-9853-DE02C485AC71}">
      <dgm:prSet/>
      <dgm:spPr/>
      <dgm:t>
        <a:bodyPr/>
        <a:lstStyle/>
        <a:p>
          <a:r>
            <a:rPr lang="es-ES" b="0" i="0"/>
            <a:t>It is a collaboration tool, providing the technology for people to work together remotely and share information easily.</a:t>
          </a:r>
          <a:endParaRPr lang="en-US"/>
        </a:p>
      </dgm:t>
    </dgm:pt>
    <dgm:pt modelId="{28A029D0-25B8-4CE6-9EAE-B5C00BCF2452}" type="parTrans" cxnId="{D5D2E364-E181-4649-99D2-9E77D0710145}">
      <dgm:prSet/>
      <dgm:spPr/>
      <dgm:t>
        <a:bodyPr/>
        <a:lstStyle/>
        <a:p>
          <a:endParaRPr lang="en-US"/>
        </a:p>
      </dgm:t>
    </dgm:pt>
    <dgm:pt modelId="{F7017DA8-107E-4A06-9194-116D57F6143F}" type="sibTrans" cxnId="{D5D2E364-E181-4649-99D2-9E77D0710145}">
      <dgm:prSet/>
      <dgm:spPr/>
      <dgm:t>
        <a:bodyPr/>
        <a:lstStyle/>
        <a:p>
          <a:endParaRPr lang="en-US"/>
        </a:p>
      </dgm:t>
    </dgm:pt>
    <dgm:pt modelId="{5A2223EB-6C60-4329-AF2D-35C3DDB6DD20}">
      <dgm:prSet/>
      <dgm:spPr/>
      <dgm:t>
        <a:bodyPr/>
        <a:lstStyle/>
        <a:p>
          <a:r>
            <a:rPr lang="es-ES" b="0" i="0"/>
            <a:t>It is a virtual hub for teamwork which allows people to chat, call, and work together on shared files, sharing information with everyone across different locations.  It can support on-site, remote, and mobile working, allowing NHS staff to continue to deliver care and advice.</a:t>
          </a:r>
          <a:endParaRPr lang="en-US"/>
        </a:p>
      </dgm:t>
    </dgm:pt>
    <dgm:pt modelId="{8E792FBA-E641-4A16-855F-CEC5A715CE5A}" type="parTrans" cxnId="{D655F88F-E61E-42AD-8BCD-177DA1D5EF74}">
      <dgm:prSet/>
      <dgm:spPr/>
      <dgm:t>
        <a:bodyPr/>
        <a:lstStyle/>
        <a:p>
          <a:endParaRPr lang="en-US"/>
        </a:p>
      </dgm:t>
    </dgm:pt>
    <dgm:pt modelId="{E507AA65-4446-414C-9DF5-87058072A781}" type="sibTrans" cxnId="{D655F88F-E61E-42AD-8BCD-177DA1D5EF74}">
      <dgm:prSet/>
      <dgm:spPr/>
      <dgm:t>
        <a:bodyPr/>
        <a:lstStyle/>
        <a:p>
          <a:endParaRPr lang="en-US"/>
        </a:p>
      </dgm:t>
    </dgm:pt>
    <dgm:pt modelId="{4B11D447-40E5-4637-BC50-289D20B14779}" type="pres">
      <dgm:prSet presAssocID="{4387092C-F46F-46AD-9BAE-19E5C8B5D292}" presName="linear" presStyleCnt="0">
        <dgm:presLayoutVars>
          <dgm:animLvl val="lvl"/>
          <dgm:resizeHandles val="exact"/>
        </dgm:presLayoutVars>
      </dgm:prSet>
      <dgm:spPr/>
    </dgm:pt>
    <dgm:pt modelId="{5E7FE800-83A7-4D88-B48A-FAA0DC92BFD2}" type="pres">
      <dgm:prSet presAssocID="{9607113A-EDDD-4085-B3DB-A419E99C0833}" presName="parentText" presStyleLbl="node1" presStyleIdx="0" presStyleCnt="4">
        <dgm:presLayoutVars>
          <dgm:chMax val="0"/>
          <dgm:bulletEnabled val="1"/>
        </dgm:presLayoutVars>
      </dgm:prSet>
      <dgm:spPr/>
    </dgm:pt>
    <dgm:pt modelId="{2E2891A5-39DD-4398-84CE-80783A080CA4}" type="pres">
      <dgm:prSet presAssocID="{CBC76251-031D-43FA-9157-21C945BBA8D4}" presName="spacer" presStyleCnt="0"/>
      <dgm:spPr/>
    </dgm:pt>
    <dgm:pt modelId="{71A32C8A-812F-408A-A79C-D1464499F7CF}" type="pres">
      <dgm:prSet presAssocID="{0D069434-8FAB-477A-BA3D-221F012A9FF8}" presName="parentText" presStyleLbl="node1" presStyleIdx="1" presStyleCnt="4">
        <dgm:presLayoutVars>
          <dgm:chMax val="0"/>
          <dgm:bulletEnabled val="1"/>
        </dgm:presLayoutVars>
      </dgm:prSet>
      <dgm:spPr/>
    </dgm:pt>
    <dgm:pt modelId="{5A053B09-26CF-46FE-AECA-B8C4E578A074}" type="pres">
      <dgm:prSet presAssocID="{C19140A3-ED8C-482D-9912-1F6CD2ACC8E1}" presName="spacer" presStyleCnt="0"/>
      <dgm:spPr/>
    </dgm:pt>
    <dgm:pt modelId="{B480F8AC-3E74-4294-8274-C7CEE52B7119}" type="pres">
      <dgm:prSet presAssocID="{2C4202F3-66C2-45CD-9853-DE02C485AC71}" presName="parentText" presStyleLbl="node1" presStyleIdx="2" presStyleCnt="4">
        <dgm:presLayoutVars>
          <dgm:chMax val="0"/>
          <dgm:bulletEnabled val="1"/>
        </dgm:presLayoutVars>
      </dgm:prSet>
      <dgm:spPr/>
    </dgm:pt>
    <dgm:pt modelId="{4FB32A97-7461-4568-AD5C-42FDF6665379}" type="pres">
      <dgm:prSet presAssocID="{F7017DA8-107E-4A06-9194-116D57F6143F}" presName="spacer" presStyleCnt="0"/>
      <dgm:spPr/>
    </dgm:pt>
    <dgm:pt modelId="{0751B55A-2832-4E21-A4EF-505D8BD97A0D}" type="pres">
      <dgm:prSet presAssocID="{5A2223EB-6C60-4329-AF2D-35C3DDB6DD20}" presName="parentText" presStyleLbl="node1" presStyleIdx="3" presStyleCnt="4">
        <dgm:presLayoutVars>
          <dgm:chMax val="0"/>
          <dgm:bulletEnabled val="1"/>
        </dgm:presLayoutVars>
      </dgm:prSet>
      <dgm:spPr/>
    </dgm:pt>
  </dgm:ptLst>
  <dgm:cxnLst>
    <dgm:cxn modelId="{DB1FEB09-AABB-4F7C-A282-8B007356E483}" type="presOf" srcId="{4387092C-F46F-46AD-9BAE-19E5C8B5D292}" destId="{4B11D447-40E5-4637-BC50-289D20B14779}" srcOrd="0" destOrd="0" presId="urn:microsoft.com/office/officeart/2005/8/layout/vList2"/>
    <dgm:cxn modelId="{9936EE25-4073-47D9-B27C-BD61E8969D12}" srcId="{4387092C-F46F-46AD-9BAE-19E5C8B5D292}" destId="{9607113A-EDDD-4085-B3DB-A419E99C0833}" srcOrd="0" destOrd="0" parTransId="{5B341992-85F8-44DC-B534-2C0FA71F979F}" sibTransId="{CBC76251-031D-43FA-9157-21C945BBA8D4}"/>
    <dgm:cxn modelId="{4C848E29-4F3A-476C-A818-5D834B55C9D9}" type="presOf" srcId="{2C4202F3-66C2-45CD-9853-DE02C485AC71}" destId="{B480F8AC-3E74-4294-8274-C7CEE52B7119}" srcOrd="0" destOrd="0" presId="urn:microsoft.com/office/officeart/2005/8/layout/vList2"/>
    <dgm:cxn modelId="{F179D733-905B-4107-AFA1-59F04BCA98B7}" type="presOf" srcId="{0D069434-8FAB-477A-BA3D-221F012A9FF8}" destId="{71A32C8A-812F-408A-A79C-D1464499F7CF}" srcOrd="0" destOrd="0" presId="urn:microsoft.com/office/officeart/2005/8/layout/vList2"/>
    <dgm:cxn modelId="{D5D2E364-E181-4649-99D2-9E77D0710145}" srcId="{4387092C-F46F-46AD-9BAE-19E5C8B5D292}" destId="{2C4202F3-66C2-45CD-9853-DE02C485AC71}" srcOrd="2" destOrd="0" parTransId="{28A029D0-25B8-4CE6-9EAE-B5C00BCF2452}" sibTransId="{F7017DA8-107E-4A06-9194-116D57F6143F}"/>
    <dgm:cxn modelId="{D655F88F-E61E-42AD-8BCD-177DA1D5EF74}" srcId="{4387092C-F46F-46AD-9BAE-19E5C8B5D292}" destId="{5A2223EB-6C60-4329-AF2D-35C3DDB6DD20}" srcOrd="3" destOrd="0" parTransId="{8E792FBA-E641-4A16-855F-CEC5A715CE5A}" sibTransId="{E507AA65-4446-414C-9DF5-87058072A781}"/>
    <dgm:cxn modelId="{A36794AA-5410-4B20-A98D-9D7A6C5D1E12}" type="presOf" srcId="{9607113A-EDDD-4085-B3DB-A419E99C0833}" destId="{5E7FE800-83A7-4D88-B48A-FAA0DC92BFD2}" srcOrd="0" destOrd="0" presId="urn:microsoft.com/office/officeart/2005/8/layout/vList2"/>
    <dgm:cxn modelId="{2FCCC7BF-4DF3-4211-9377-143650F79CEA}" type="presOf" srcId="{5A2223EB-6C60-4329-AF2D-35C3DDB6DD20}" destId="{0751B55A-2832-4E21-A4EF-505D8BD97A0D}" srcOrd="0" destOrd="0" presId="urn:microsoft.com/office/officeart/2005/8/layout/vList2"/>
    <dgm:cxn modelId="{217EB0D8-EA19-407C-879E-72D59A81317C}" srcId="{4387092C-F46F-46AD-9BAE-19E5C8B5D292}" destId="{0D069434-8FAB-477A-BA3D-221F012A9FF8}" srcOrd="1" destOrd="0" parTransId="{F5FD9D9A-8B12-4CDD-9E61-D55227831808}" sibTransId="{C19140A3-ED8C-482D-9912-1F6CD2ACC8E1}"/>
    <dgm:cxn modelId="{0201D6B2-3B84-430A-BC7F-D343BA8A7D65}" type="presParOf" srcId="{4B11D447-40E5-4637-BC50-289D20B14779}" destId="{5E7FE800-83A7-4D88-B48A-FAA0DC92BFD2}" srcOrd="0" destOrd="0" presId="urn:microsoft.com/office/officeart/2005/8/layout/vList2"/>
    <dgm:cxn modelId="{D31A5D33-B227-440B-9A08-7D65F374B6F6}" type="presParOf" srcId="{4B11D447-40E5-4637-BC50-289D20B14779}" destId="{2E2891A5-39DD-4398-84CE-80783A080CA4}" srcOrd="1" destOrd="0" presId="urn:microsoft.com/office/officeart/2005/8/layout/vList2"/>
    <dgm:cxn modelId="{B8DE0DD1-8B2F-464C-8577-5C41AC115E1D}" type="presParOf" srcId="{4B11D447-40E5-4637-BC50-289D20B14779}" destId="{71A32C8A-812F-408A-A79C-D1464499F7CF}" srcOrd="2" destOrd="0" presId="urn:microsoft.com/office/officeart/2005/8/layout/vList2"/>
    <dgm:cxn modelId="{474D2B36-2F93-49FC-A289-C05D60FFAAFB}" type="presParOf" srcId="{4B11D447-40E5-4637-BC50-289D20B14779}" destId="{5A053B09-26CF-46FE-AECA-B8C4E578A074}" srcOrd="3" destOrd="0" presId="urn:microsoft.com/office/officeart/2005/8/layout/vList2"/>
    <dgm:cxn modelId="{25D8F528-B347-4C22-BCD1-4363C986055F}" type="presParOf" srcId="{4B11D447-40E5-4637-BC50-289D20B14779}" destId="{B480F8AC-3E74-4294-8274-C7CEE52B7119}" srcOrd="4" destOrd="0" presId="urn:microsoft.com/office/officeart/2005/8/layout/vList2"/>
    <dgm:cxn modelId="{FA8EC23E-85A2-4368-9382-319F972B7E70}" type="presParOf" srcId="{4B11D447-40E5-4637-BC50-289D20B14779}" destId="{4FB32A97-7461-4568-AD5C-42FDF6665379}" srcOrd="5" destOrd="0" presId="urn:microsoft.com/office/officeart/2005/8/layout/vList2"/>
    <dgm:cxn modelId="{241A4D3D-8486-4728-AEF8-2192B49C60E8}" type="presParOf" srcId="{4B11D447-40E5-4637-BC50-289D20B14779}" destId="{0751B55A-2832-4E21-A4EF-505D8BD97A0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CEE61B-8B2A-4848-B1A0-9FA470BDDF8D}"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FFD4462E-F4FB-4A1D-8F9C-E904D84688A2}">
      <dgm:prSet/>
      <dgm:spPr/>
      <dgm:t>
        <a:bodyPr/>
        <a:lstStyle/>
        <a:p>
          <a:r>
            <a:rPr lang="en-GB" b="1"/>
            <a:t>Ashford community Care Service</a:t>
          </a:r>
          <a:endParaRPr lang="en-US"/>
        </a:p>
      </dgm:t>
    </dgm:pt>
    <dgm:pt modelId="{D9F8AA97-733A-4D3A-9F3E-B638A848DC69}" type="parTrans" cxnId="{29207AC6-3637-4A87-B94D-606F966BA936}">
      <dgm:prSet/>
      <dgm:spPr/>
      <dgm:t>
        <a:bodyPr/>
        <a:lstStyle/>
        <a:p>
          <a:endParaRPr lang="en-US"/>
        </a:p>
      </dgm:t>
    </dgm:pt>
    <dgm:pt modelId="{3ACEB04F-3CAB-48D2-99CF-2F2745AB920C}" type="sibTrans" cxnId="{29207AC6-3637-4A87-B94D-606F966BA936}">
      <dgm:prSet/>
      <dgm:spPr/>
      <dgm:t>
        <a:bodyPr/>
        <a:lstStyle/>
        <a:p>
          <a:endParaRPr lang="en-US"/>
        </a:p>
      </dgm:t>
    </dgm:pt>
    <dgm:pt modelId="{933CFF91-DD4C-43A0-93A3-F051DF0A0F92}">
      <dgm:prSet/>
      <dgm:spPr/>
      <dgm:t>
        <a:bodyPr/>
        <a:lstStyle/>
        <a:p>
          <a:r>
            <a:rPr lang="en-GB" b="1"/>
            <a:t>General  </a:t>
          </a:r>
          <a:r>
            <a:rPr lang="en-GB"/>
            <a:t>                                                                                                     </a:t>
          </a:r>
          <a:r>
            <a:rPr lang="en-GB" b="1"/>
            <a:t>Management</a:t>
          </a:r>
          <a:endParaRPr lang="en-US"/>
        </a:p>
      </dgm:t>
    </dgm:pt>
    <dgm:pt modelId="{D8E5EA70-D4A1-4058-8F94-1655B0CA762B}" type="parTrans" cxnId="{3F8BE650-CED9-4B8C-BE78-1A5C59D880F2}">
      <dgm:prSet/>
      <dgm:spPr/>
      <dgm:t>
        <a:bodyPr/>
        <a:lstStyle/>
        <a:p>
          <a:endParaRPr lang="en-US"/>
        </a:p>
      </dgm:t>
    </dgm:pt>
    <dgm:pt modelId="{68832F0F-CC48-438D-A3B9-816C1C930537}" type="sibTrans" cxnId="{3F8BE650-CED9-4B8C-BE78-1A5C59D880F2}">
      <dgm:prSet/>
      <dgm:spPr/>
      <dgm:t>
        <a:bodyPr/>
        <a:lstStyle/>
        <a:p>
          <a:endParaRPr lang="en-US"/>
        </a:p>
      </dgm:t>
    </dgm:pt>
    <dgm:pt modelId="{BD35E5FA-16FA-4A45-8C7D-A38E0C814D7F}">
      <dgm:prSet/>
      <dgm:spPr/>
      <dgm:t>
        <a:bodyPr/>
        <a:lstStyle/>
        <a:p>
          <a:r>
            <a:rPr lang="en-GB"/>
            <a:t>Service-wide announcements                                                                    Planning and meetings</a:t>
          </a:r>
          <a:endParaRPr lang="en-US"/>
        </a:p>
      </dgm:t>
    </dgm:pt>
    <dgm:pt modelId="{D4858E82-83D7-44D3-9CF7-95C81134ACA2}" type="parTrans" cxnId="{F563C850-D880-4AB6-9365-B33410842B82}">
      <dgm:prSet/>
      <dgm:spPr/>
      <dgm:t>
        <a:bodyPr/>
        <a:lstStyle/>
        <a:p>
          <a:endParaRPr lang="en-US"/>
        </a:p>
      </dgm:t>
    </dgm:pt>
    <dgm:pt modelId="{A81CBFB4-F16F-4738-A475-1F7947CBC493}" type="sibTrans" cxnId="{F563C850-D880-4AB6-9365-B33410842B82}">
      <dgm:prSet/>
      <dgm:spPr/>
      <dgm:t>
        <a:bodyPr/>
        <a:lstStyle/>
        <a:p>
          <a:endParaRPr lang="en-US"/>
        </a:p>
      </dgm:t>
    </dgm:pt>
    <dgm:pt modelId="{B4B37D71-2D50-40AA-83A8-F27DD45924D2}">
      <dgm:prSet/>
      <dgm:spPr/>
      <dgm:t>
        <a:bodyPr/>
        <a:lstStyle/>
        <a:p>
          <a:r>
            <a:rPr lang="en-GB" b="1"/>
            <a:t>Care staff                                                                                                   Training</a:t>
          </a:r>
          <a:endParaRPr lang="en-US"/>
        </a:p>
      </dgm:t>
    </dgm:pt>
    <dgm:pt modelId="{6F00ECAF-D160-4340-9E59-C61B8878BB45}" type="parTrans" cxnId="{9A78D86F-DB9E-4658-B18E-C5AD646ABD17}">
      <dgm:prSet/>
      <dgm:spPr/>
      <dgm:t>
        <a:bodyPr/>
        <a:lstStyle/>
        <a:p>
          <a:endParaRPr lang="en-US"/>
        </a:p>
      </dgm:t>
    </dgm:pt>
    <dgm:pt modelId="{64442515-5DCE-4BDB-934D-851E2B9181AA}" type="sibTrans" cxnId="{9A78D86F-DB9E-4658-B18E-C5AD646ABD17}">
      <dgm:prSet/>
      <dgm:spPr/>
      <dgm:t>
        <a:bodyPr/>
        <a:lstStyle/>
        <a:p>
          <a:endParaRPr lang="en-US"/>
        </a:p>
      </dgm:t>
    </dgm:pt>
    <dgm:pt modelId="{25445C74-D54B-4B95-ADA2-D1377EF154FA}">
      <dgm:prSet/>
      <dgm:spPr/>
      <dgm:t>
        <a:bodyPr/>
        <a:lstStyle/>
        <a:p>
          <a:r>
            <a:rPr lang="en-GB"/>
            <a:t>Operational communication                                                                     Learning materials</a:t>
          </a:r>
          <a:endParaRPr lang="en-US"/>
        </a:p>
      </dgm:t>
    </dgm:pt>
    <dgm:pt modelId="{1212E4EA-F1D1-496D-840E-0C47213A210A}" type="parTrans" cxnId="{D49F4910-8247-43D3-883B-956298BAF1A1}">
      <dgm:prSet/>
      <dgm:spPr/>
      <dgm:t>
        <a:bodyPr/>
        <a:lstStyle/>
        <a:p>
          <a:endParaRPr lang="en-US"/>
        </a:p>
      </dgm:t>
    </dgm:pt>
    <dgm:pt modelId="{340FE447-598D-41B6-B464-30D113FF6133}" type="sibTrans" cxnId="{D49F4910-8247-43D3-883B-956298BAF1A1}">
      <dgm:prSet/>
      <dgm:spPr/>
      <dgm:t>
        <a:bodyPr/>
        <a:lstStyle/>
        <a:p>
          <a:endParaRPr lang="en-US"/>
        </a:p>
      </dgm:t>
    </dgm:pt>
    <dgm:pt modelId="{9F4DAA97-38D2-4FEC-807E-4763F9A25F58}">
      <dgm:prSet/>
      <dgm:spPr/>
      <dgm:t>
        <a:bodyPr/>
        <a:lstStyle/>
        <a:p>
          <a:r>
            <a:rPr lang="es-ES" b="1"/>
            <a:t>Use channels to organise conversations and files by purpose.</a:t>
          </a:r>
          <a:endParaRPr lang="en-US"/>
        </a:p>
      </dgm:t>
    </dgm:pt>
    <dgm:pt modelId="{31CD73FB-BDCD-48BB-ACE3-6423AACEA2B5}" type="parTrans" cxnId="{866B22D2-1C4B-4FCB-BB33-C3AD46C5DF78}">
      <dgm:prSet/>
      <dgm:spPr/>
      <dgm:t>
        <a:bodyPr/>
        <a:lstStyle/>
        <a:p>
          <a:endParaRPr lang="en-US"/>
        </a:p>
      </dgm:t>
    </dgm:pt>
    <dgm:pt modelId="{A833DD73-D926-47B9-994C-CBDF242A762B}" type="sibTrans" cxnId="{866B22D2-1C4B-4FCB-BB33-C3AD46C5DF78}">
      <dgm:prSet/>
      <dgm:spPr/>
      <dgm:t>
        <a:bodyPr/>
        <a:lstStyle/>
        <a:p>
          <a:endParaRPr lang="en-US"/>
        </a:p>
      </dgm:t>
    </dgm:pt>
    <dgm:pt modelId="{716F3F44-6606-4AA1-B658-4C5D20F6D9D3}" type="pres">
      <dgm:prSet presAssocID="{BCCEE61B-8B2A-4848-B1A0-9FA470BDDF8D}" presName="root" presStyleCnt="0">
        <dgm:presLayoutVars>
          <dgm:dir/>
          <dgm:resizeHandles val="exact"/>
        </dgm:presLayoutVars>
      </dgm:prSet>
      <dgm:spPr/>
    </dgm:pt>
    <dgm:pt modelId="{29B53CF0-589E-4951-BE9E-8C401D193A0D}" type="pres">
      <dgm:prSet presAssocID="{BCCEE61B-8B2A-4848-B1A0-9FA470BDDF8D}" presName="container" presStyleCnt="0">
        <dgm:presLayoutVars>
          <dgm:dir/>
          <dgm:resizeHandles val="exact"/>
        </dgm:presLayoutVars>
      </dgm:prSet>
      <dgm:spPr/>
    </dgm:pt>
    <dgm:pt modelId="{CF988CFF-3369-4145-BEE3-47AB89AA232F}" type="pres">
      <dgm:prSet presAssocID="{FFD4462E-F4FB-4A1D-8F9C-E904D84688A2}" presName="compNode" presStyleCnt="0"/>
      <dgm:spPr/>
    </dgm:pt>
    <dgm:pt modelId="{294A57E0-FED8-4B7A-B97B-4046611109BD}" type="pres">
      <dgm:prSet presAssocID="{FFD4462E-F4FB-4A1D-8F9C-E904D84688A2}" presName="iconBgRect" presStyleLbl="bgShp" presStyleIdx="0" presStyleCnt="6"/>
      <dgm:spPr/>
    </dgm:pt>
    <dgm:pt modelId="{99EC8E69-6777-431C-98C2-28FFEB9E7F6F}" type="pres">
      <dgm:prSet presAssocID="{FFD4462E-F4FB-4A1D-8F9C-E904D84688A2}"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a:ext>
      </dgm:extLst>
    </dgm:pt>
    <dgm:pt modelId="{44768036-699D-4B59-8F23-2619AEC510BE}" type="pres">
      <dgm:prSet presAssocID="{FFD4462E-F4FB-4A1D-8F9C-E904D84688A2}" presName="spaceRect" presStyleCnt="0"/>
      <dgm:spPr/>
    </dgm:pt>
    <dgm:pt modelId="{CC721A21-5F02-4E54-999A-30BE6798F12C}" type="pres">
      <dgm:prSet presAssocID="{FFD4462E-F4FB-4A1D-8F9C-E904D84688A2}" presName="textRect" presStyleLbl="revTx" presStyleIdx="0" presStyleCnt="6">
        <dgm:presLayoutVars>
          <dgm:chMax val="1"/>
          <dgm:chPref val="1"/>
        </dgm:presLayoutVars>
      </dgm:prSet>
      <dgm:spPr/>
    </dgm:pt>
    <dgm:pt modelId="{53C60D1E-17D4-431E-B6F6-DEA39AA62854}" type="pres">
      <dgm:prSet presAssocID="{3ACEB04F-3CAB-48D2-99CF-2F2745AB920C}" presName="sibTrans" presStyleLbl="sibTrans2D1" presStyleIdx="0" presStyleCnt="0"/>
      <dgm:spPr/>
    </dgm:pt>
    <dgm:pt modelId="{FAFE5F79-0E9E-4B9C-9F9B-9EB6CADBDC10}" type="pres">
      <dgm:prSet presAssocID="{933CFF91-DD4C-43A0-93A3-F051DF0A0F92}" presName="compNode" presStyleCnt="0"/>
      <dgm:spPr/>
    </dgm:pt>
    <dgm:pt modelId="{F5FF20AC-B5F7-496D-97ED-87C009AFAB98}" type="pres">
      <dgm:prSet presAssocID="{933CFF91-DD4C-43A0-93A3-F051DF0A0F92}" presName="iconBgRect" presStyleLbl="bgShp" presStyleIdx="1" presStyleCnt="6"/>
      <dgm:spPr/>
    </dgm:pt>
    <dgm:pt modelId="{8DA4551E-4037-4E3E-8155-87A0C97E730B}" type="pres">
      <dgm:prSet presAssocID="{933CFF91-DD4C-43A0-93A3-F051DF0A0F9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BF5025AE-C1BB-44C2-A522-302F7B926A7A}" type="pres">
      <dgm:prSet presAssocID="{933CFF91-DD4C-43A0-93A3-F051DF0A0F92}" presName="spaceRect" presStyleCnt="0"/>
      <dgm:spPr/>
    </dgm:pt>
    <dgm:pt modelId="{0653BCDF-6C8A-4065-A3B1-58E4BE654CEE}" type="pres">
      <dgm:prSet presAssocID="{933CFF91-DD4C-43A0-93A3-F051DF0A0F92}" presName="textRect" presStyleLbl="revTx" presStyleIdx="1" presStyleCnt="6">
        <dgm:presLayoutVars>
          <dgm:chMax val="1"/>
          <dgm:chPref val="1"/>
        </dgm:presLayoutVars>
      </dgm:prSet>
      <dgm:spPr/>
    </dgm:pt>
    <dgm:pt modelId="{8F08E43C-BCC5-456A-B568-9A77202734D2}" type="pres">
      <dgm:prSet presAssocID="{68832F0F-CC48-438D-A3B9-816C1C930537}" presName="sibTrans" presStyleLbl="sibTrans2D1" presStyleIdx="0" presStyleCnt="0"/>
      <dgm:spPr/>
    </dgm:pt>
    <dgm:pt modelId="{065D35C0-8FD9-4D4D-B293-AABD5D6F3175}" type="pres">
      <dgm:prSet presAssocID="{BD35E5FA-16FA-4A45-8C7D-A38E0C814D7F}" presName="compNode" presStyleCnt="0"/>
      <dgm:spPr/>
    </dgm:pt>
    <dgm:pt modelId="{A5FF7B77-B859-446B-8A85-3BB4401F4704}" type="pres">
      <dgm:prSet presAssocID="{BD35E5FA-16FA-4A45-8C7D-A38E0C814D7F}" presName="iconBgRect" presStyleLbl="bgShp" presStyleIdx="2" presStyleCnt="6"/>
      <dgm:spPr/>
    </dgm:pt>
    <dgm:pt modelId="{9B1B789F-9C00-454F-A6F9-A0FFA566972E}" type="pres">
      <dgm:prSet presAssocID="{BD35E5FA-16FA-4A45-8C7D-A38E0C814D7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gaphone"/>
        </a:ext>
      </dgm:extLst>
    </dgm:pt>
    <dgm:pt modelId="{26694B5A-099D-4A88-9D35-FE1C05591080}" type="pres">
      <dgm:prSet presAssocID="{BD35E5FA-16FA-4A45-8C7D-A38E0C814D7F}" presName="spaceRect" presStyleCnt="0"/>
      <dgm:spPr/>
    </dgm:pt>
    <dgm:pt modelId="{F1109901-EEF4-41DA-BD83-2D80B3FAB794}" type="pres">
      <dgm:prSet presAssocID="{BD35E5FA-16FA-4A45-8C7D-A38E0C814D7F}" presName="textRect" presStyleLbl="revTx" presStyleIdx="2" presStyleCnt="6">
        <dgm:presLayoutVars>
          <dgm:chMax val="1"/>
          <dgm:chPref val="1"/>
        </dgm:presLayoutVars>
      </dgm:prSet>
      <dgm:spPr/>
    </dgm:pt>
    <dgm:pt modelId="{1FF37161-82AD-4F0A-B89C-41E2C6C6BA4E}" type="pres">
      <dgm:prSet presAssocID="{A81CBFB4-F16F-4738-A475-1F7947CBC493}" presName="sibTrans" presStyleLbl="sibTrans2D1" presStyleIdx="0" presStyleCnt="0"/>
      <dgm:spPr/>
    </dgm:pt>
    <dgm:pt modelId="{938E699D-6966-4BBF-B4DF-1A9DBDC5A4DF}" type="pres">
      <dgm:prSet presAssocID="{B4B37D71-2D50-40AA-83A8-F27DD45924D2}" presName="compNode" presStyleCnt="0"/>
      <dgm:spPr/>
    </dgm:pt>
    <dgm:pt modelId="{11E39401-345E-4ED3-9DD0-4E4B9BC1EEC8}" type="pres">
      <dgm:prSet presAssocID="{B4B37D71-2D50-40AA-83A8-F27DD45924D2}" presName="iconBgRect" presStyleLbl="bgShp" presStyleIdx="3" presStyleCnt="6"/>
      <dgm:spPr/>
    </dgm:pt>
    <dgm:pt modelId="{29F70826-07D7-4FE6-84C4-A7961E4DC1EA}" type="pres">
      <dgm:prSet presAssocID="{B4B37D71-2D50-40AA-83A8-F27DD45924D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B1412DF-E5D2-49B0-B31F-72BD2A8CEC55}" type="pres">
      <dgm:prSet presAssocID="{B4B37D71-2D50-40AA-83A8-F27DD45924D2}" presName="spaceRect" presStyleCnt="0"/>
      <dgm:spPr/>
    </dgm:pt>
    <dgm:pt modelId="{2EF86817-D71E-408F-8D74-81171BA3007A}" type="pres">
      <dgm:prSet presAssocID="{B4B37D71-2D50-40AA-83A8-F27DD45924D2}" presName="textRect" presStyleLbl="revTx" presStyleIdx="3" presStyleCnt="6">
        <dgm:presLayoutVars>
          <dgm:chMax val="1"/>
          <dgm:chPref val="1"/>
        </dgm:presLayoutVars>
      </dgm:prSet>
      <dgm:spPr/>
    </dgm:pt>
    <dgm:pt modelId="{1998E4DA-E7C7-4602-BDD5-FAAA6A45638D}" type="pres">
      <dgm:prSet presAssocID="{64442515-5DCE-4BDB-934D-851E2B9181AA}" presName="sibTrans" presStyleLbl="sibTrans2D1" presStyleIdx="0" presStyleCnt="0"/>
      <dgm:spPr/>
    </dgm:pt>
    <dgm:pt modelId="{5929302D-DA37-4537-8D63-B819689F8755}" type="pres">
      <dgm:prSet presAssocID="{25445C74-D54B-4B95-ADA2-D1377EF154FA}" presName="compNode" presStyleCnt="0"/>
      <dgm:spPr/>
    </dgm:pt>
    <dgm:pt modelId="{626317B1-7724-469E-AFCC-DF9C4A3A50FB}" type="pres">
      <dgm:prSet presAssocID="{25445C74-D54B-4B95-ADA2-D1377EF154FA}" presName="iconBgRect" presStyleLbl="bgShp" presStyleIdx="4" presStyleCnt="6"/>
      <dgm:spPr/>
    </dgm:pt>
    <dgm:pt modelId="{5CEC3248-4B24-4C2A-B264-B610CE1B9003}" type="pres">
      <dgm:prSet presAssocID="{25445C74-D54B-4B95-ADA2-D1377EF154F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2EE576B6-37B4-4878-9ABA-B13EB82A4009}" type="pres">
      <dgm:prSet presAssocID="{25445C74-D54B-4B95-ADA2-D1377EF154FA}" presName="spaceRect" presStyleCnt="0"/>
      <dgm:spPr/>
    </dgm:pt>
    <dgm:pt modelId="{D7799541-2CF1-4A64-B073-57BDFED59D8E}" type="pres">
      <dgm:prSet presAssocID="{25445C74-D54B-4B95-ADA2-D1377EF154FA}" presName="textRect" presStyleLbl="revTx" presStyleIdx="4" presStyleCnt="6">
        <dgm:presLayoutVars>
          <dgm:chMax val="1"/>
          <dgm:chPref val="1"/>
        </dgm:presLayoutVars>
      </dgm:prSet>
      <dgm:spPr/>
    </dgm:pt>
    <dgm:pt modelId="{4BA3D816-110F-4A6D-A70B-4CD269845E45}" type="pres">
      <dgm:prSet presAssocID="{340FE447-598D-41B6-B464-30D113FF6133}" presName="sibTrans" presStyleLbl="sibTrans2D1" presStyleIdx="0" presStyleCnt="0"/>
      <dgm:spPr/>
    </dgm:pt>
    <dgm:pt modelId="{5FCEEFC6-A37F-4372-A483-4AE8BB7557B2}" type="pres">
      <dgm:prSet presAssocID="{9F4DAA97-38D2-4FEC-807E-4763F9A25F58}" presName="compNode" presStyleCnt="0"/>
      <dgm:spPr/>
    </dgm:pt>
    <dgm:pt modelId="{87485AC8-0A87-498A-847B-9320DA7D61F0}" type="pres">
      <dgm:prSet presAssocID="{9F4DAA97-38D2-4FEC-807E-4763F9A25F58}" presName="iconBgRect" presStyleLbl="bgShp" presStyleIdx="5" presStyleCnt="6"/>
      <dgm:spPr/>
    </dgm:pt>
    <dgm:pt modelId="{4A4E8F15-141C-4C90-B4F2-59F1118C6091}" type="pres">
      <dgm:prSet presAssocID="{9F4DAA97-38D2-4FEC-807E-4763F9A25F58}"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C979D258-9E6B-4CAD-BA9C-AF89A36E56DA}" type="pres">
      <dgm:prSet presAssocID="{9F4DAA97-38D2-4FEC-807E-4763F9A25F58}" presName="spaceRect" presStyleCnt="0"/>
      <dgm:spPr/>
    </dgm:pt>
    <dgm:pt modelId="{D4F2FA42-12C1-49EB-B64D-3252D2C5D34C}" type="pres">
      <dgm:prSet presAssocID="{9F4DAA97-38D2-4FEC-807E-4763F9A25F58}" presName="textRect" presStyleLbl="revTx" presStyleIdx="5" presStyleCnt="6">
        <dgm:presLayoutVars>
          <dgm:chMax val="1"/>
          <dgm:chPref val="1"/>
        </dgm:presLayoutVars>
      </dgm:prSet>
      <dgm:spPr/>
    </dgm:pt>
  </dgm:ptLst>
  <dgm:cxnLst>
    <dgm:cxn modelId="{D49F4910-8247-43D3-883B-956298BAF1A1}" srcId="{BCCEE61B-8B2A-4848-B1A0-9FA470BDDF8D}" destId="{25445C74-D54B-4B95-ADA2-D1377EF154FA}" srcOrd="4" destOrd="0" parTransId="{1212E4EA-F1D1-496D-840E-0C47213A210A}" sibTransId="{340FE447-598D-41B6-B464-30D113FF6133}"/>
    <dgm:cxn modelId="{E3EB5032-84EB-418B-9FF0-2A8F4FC6A37F}" type="presOf" srcId="{3ACEB04F-3CAB-48D2-99CF-2F2745AB920C}" destId="{53C60D1E-17D4-431E-B6F6-DEA39AA62854}" srcOrd="0" destOrd="0" presId="urn:microsoft.com/office/officeart/2018/2/layout/IconCircleList"/>
    <dgm:cxn modelId="{B1330D37-B8E2-408D-BBE0-190658CEBD3D}" type="presOf" srcId="{FFD4462E-F4FB-4A1D-8F9C-E904D84688A2}" destId="{CC721A21-5F02-4E54-999A-30BE6798F12C}" srcOrd="0" destOrd="0" presId="urn:microsoft.com/office/officeart/2018/2/layout/IconCircleList"/>
    <dgm:cxn modelId="{F08BA843-4917-4991-B572-26619BCDB97B}" type="presOf" srcId="{25445C74-D54B-4B95-ADA2-D1377EF154FA}" destId="{D7799541-2CF1-4A64-B073-57BDFED59D8E}" srcOrd="0" destOrd="0" presId="urn:microsoft.com/office/officeart/2018/2/layout/IconCircleList"/>
    <dgm:cxn modelId="{F563C850-D880-4AB6-9365-B33410842B82}" srcId="{BCCEE61B-8B2A-4848-B1A0-9FA470BDDF8D}" destId="{BD35E5FA-16FA-4A45-8C7D-A38E0C814D7F}" srcOrd="2" destOrd="0" parTransId="{D4858E82-83D7-44D3-9CF7-95C81134ACA2}" sibTransId="{A81CBFB4-F16F-4738-A475-1F7947CBC493}"/>
    <dgm:cxn modelId="{3F8BE650-CED9-4B8C-BE78-1A5C59D880F2}" srcId="{BCCEE61B-8B2A-4848-B1A0-9FA470BDDF8D}" destId="{933CFF91-DD4C-43A0-93A3-F051DF0A0F92}" srcOrd="1" destOrd="0" parTransId="{D8E5EA70-D4A1-4058-8F94-1655B0CA762B}" sibTransId="{68832F0F-CC48-438D-A3B9-816C1C930537}"/>
    <dgm:cxn modelId="{9A78D86F-DB9E-4658-B18E-C5AD646ABD17}" srcId="{BCCEE61B-8B2A-4848-B1A0-9FA470BDDF8D}" destId="{B4B37D71-2D50-40AA-83A8-F27DD45924D2}" srcOrd="3" destOrd="0" parTransId="{6F00ECAF-D160-4340-9E59-C61B8878BB45}" sibTransId="{64442515-5DCE-4BDB-934D-851E2B9181AA}"/>
    <dgm:cxn modelId="{BE196173-79C5-4C7C-B0A0-FC060013AC7B}" type="presOf" srcId="{A81CBFB4-F16F-4738-A475-1F7947CBC493}" destId="{1FF37161-82AD-4F0A-B89C-41E2C6C6BA4E}" srcOrd="0" destOrd="0" presId="urn:microsoft.com/office/officeart/2018/2/layout/IconCircleList"/>
    <dgm:cxn modelId="{A4AF8F81-E486-4ED5-998F-8B9142A7C907}" type="presOf" srcId="{933CFF91-DD4C-43A0-93A3-F051DF0A0F92}" destId="{0653BCDF-6C8A-4065-A3B1-58E4BE654CEE}" srcOrd="0" destOrd="0" presId="urn:microsoft.com/office/officeart/2018/2/layout/IconCircleList"/>
    <dgm:cxn modelId="{73580B9A-2FED-4E47-8CBA-4C6C0078E15A}" type="presOf" srcId="{BCCEE61B-8B2A-4848-B1A0-9FA470BDDF8D}" destId="{716F3F44-6606-4AA1-B658-4C5D20F6D9D3}" srcOrd="0" destOrd="0" presId="urn:microsoft.com/office/officeart/2018/2/layout/IconCircleList"/>
    <dgm:cxn modelId="{B3A50FA2-D5EA-48D9-9391-C179C7FF2BC7}" type="presOf" srcId="{64442515-5DCE-4BDB-934D-851E2B9181AA}" destId="{1998E4DA-E7C7-4602-BDD5-FAAA6A45638D}" srcOrd="0" destOrd="0" presId="urn:microsoft.com/office/officeart/2018/2/layout/IconCircleList"/>
    <dgm:cxn modelId="{4CF50FA3-999C-4AC0-B940-B86107ECF68D}" type="presOf" srcId="{BD35E5FA-16FA-4A45-8C7D-A38E0C814D7F}" destId="{F1109901-EEF4-41DA-BD83-2D80B3FAB794}" srcOrd="0" destOrd="0" presId="urn:microsoft.com/office/officeart/2018/2/layout/IconCircleList"/>
    <dgm:cxn modelId="{481E23B8-F56F-47DE-A8DE-6AFA775C16F5}" type="presOf" srcId="{B4B37D71-2D50-40AA-83A8-F27DD45924D2}" destId="{2EF86817-D71E-408F-8D74-81171BA3007A}" srcOrd="0" destOrd="0" presId="urn:microsoft.com/office/officeart/2018/2/layout/IconCircleList"/>
    <dgm:cxn modelId="{29207AC6-3637-4A87-B94D-606F966BA936}" srcId="{BCCEE61B-8B2A-4848-B1A0-9FA470BDDF8D}" destId="{FFD4462E-F4FB-4A1D-8F9C-E904D84688A2}" srcOrd="0" destOrd="0" parTransId="{D9F8AA97-733A-4D3A-9F3E-B638A848DC69}" sibTransId="{3ACEB04F-3CAB-48D2-99CF-2F2745AB920C}"/>
    <dgm:cxn modelId="{866B22D2-1C4B-4FCB-BB33-C3AD46C5DF78}" srcId="{BCCEE61B-8B2A-4848-B1A0-9FA470BDDF8D}" destId="{9F4DAA97-38D2-4FEC-807E-4763F9A25F58}" srcOrd="5" destOrd="0" parTransId="{31CD73FB-BDCD-48BB-ACE3-6423AACEA2B5}" sibTransId="{A833DD73-D926-47B9-994C-CBDF242A762B}"/>
    <dgm:cxn modelId="{E22087DF-DA29-411A-8363-0E29136ABA9E}" type="presOf" srcId="{340FE447-598D-41B6-B464-30D113FF6133}" destId="{4BA3D816-110F-4A6D-A70B-4CD269845E45}" srcOrd="0" destOrd="0" presId="urn:microsoft.com/office/officeart/2018/2/layout/IconCircleList"/>
    <dgm:cxn modelId="{D068F0EE-9689-4A6D-806A-8ABF21B83377}" type="presOf" srcId="{68832F0F-CC48-438D-A3B9-816C1C930537}" destId="{8F08E43C-BCC5-456A-B568-9A77202734D2}" srcOrd="0" destOrd="0" presId="urn:microsoft.com/office/officeart/2018/2/layout/IconCircleList"/>
    <dgm:cxn modelId="{1BF756F4-4D6E-4D4C-8C36-7D6D3755FC18}" type="presOf" srcId="{9F4DAA97-38D2-4FEC-807E-4763F9A25F58}" destId="{D4F2FA42-12C1-49EB-B64D-3252D2C5D34C}" srcOrd="0" destOrd="0" presId="urn:microsoft.com/office/officeart/2018/2/layout/IconCircleList"/>
    <dgm:cxn modelId="{2177E3ED-3175-42A5-9E1D-F3E1A8CC71FB}" type="presParOf" srcId="{716F3F44-6606-4AA1-B658-4C5D20F6D9D3}" destId="{29B53CF0-589E-4951-BE9E-8C401D193A0D}" srcOrd="0" destOrd="0" presId="urn:microsoft.com/office/officeart/2018/2/layout/IconCircleList"/>
    <dgm:cxn modelId="{5D91521B-46DA-483A-B986-65EA7EB5D758}" type="presParOf" srcId="{29B53CF0-589E-4951-BE9E-8C401D193A0D}" destId="{CF988CFF-3369-4145-BEE3-47AB89AA232F}" srcOrd="0" destOrd="0" presId="urn:microsoft.com/office/officeart/2018/2/layout/IconCircleList"/>
    <dgm:cxn modelId="{87FE4D56-D3B1-4C90-ABE3-DFD833F90E93}" type="presParOf" srcId="{CF988CFF-3369-4145-BEE3-47AB89AA232F}" destId="{294A57E0-FED8-4B7A-B97B-4046611109BD}" srcOrd="0" destOrd="0" presId="urn:microsoft.com/office/officeart/2018/2/layout/IconCircleList"/>
    <dgm:cxn modelId="{F27A49BA-D9FC-4AA3-875F-F66338EDD987}" type="presParOf" srcId="{CF988CFF-3369-4145-BEE3-47AB89AA232F}" destId="{99EC8E69-6777-431C-98C2-28FFEB9E7F6F}" srcOrd="1" destOrd="0" presId="urn:microsoft.com/office/officeart/2018/2/layout/IconCircleList"/>
    <dgm:cxn modelId="{ED5221D1-B55B-4F34-89A1-5AAFFD115929}" type="presParOf" srcId="{CF988CFF-3369-4145-BEE3-47AB89AA232F}" destId="{44768036-699D-4B59-8F23-2619AEC510BE}" srcOrd="2" destOrd="0" presId="urn:microsoft.com/office/officeart/2018/2/layout/IconCircleList"/>
    <dgm:cxn modelId="{FD18ECFE-5A9A-4F27-A427-78D9E8BD09F4}" type="presParOf" srcId="{CF988CFF-3369-4145-BEE3-47AB89AA232F}" destId="{CC721A21-5F02-4E54-999A-30BE6798F12C}" srcOrd="3" destOrd="0" presId="urn:microsoft.com/office/officeart/2018/2/layout/IconCircleList"/>
    <dgm:cxn modelId="{0EC22374-DE5D-4EDF-B8C9-85BE671B8822}" type="presParOf" srcId="{29B53CF0-589E-4951-BE9E-8C401D193A0D}" destId="{53C60D1E-17D4-431E-B6F6-DEA39AA62854}" srcOrd="1" destOrd="0" presId="urn:microsoft.com/office/officeart/2018/2/layout/IconCircleList"/>
    <dgm:cxn modelId="{A461601F-952D-47AB-B973-3484CED1C0C9}" type="presParOf" srcId="{29B53CF0-589E-4951-BE9E-8C401D193A0D}" destId="{FAFE5F79-0E9E-4B9C-9F9B-9EB6CADBDC10}" srcOrd="2" destOrd="0" presId="urn:microsoft.com/office/officeart/2018/2/layout/IconCircleList"/>
    <dgm:cxn modelId="{11E8560C-CEE4-4447-9E43-9A5603843464}" type="presParOf" srcId="{FAFE5F79-0E9E-4B9C-9F9B-9EB6CADBDC10}" destId="{F5FF20AC-B5F7-496D-97ED-87C009AFAB98}" srcOrd="0" destOrd="0" presId="urn:microsoft.com/office/officeart/2018/2/layout/IconCircleList"/>
    <dgm:cxn modelId="{BBE846FD-C04D-4B00-90C6-35ADA1F3E1AF}" type="presParOf" srcId="{FAFE5F79-0E9E-4B9C-9F9B-9EB6CADBDC10}" destId="{8DA4551E-4037-4E3E-8155-87A0C97E730B}" srcOrd="1" destOrd="0" presId="urn:microsoft.com/office/officeart/2018/2/layout/IconCircleList"/>
    <dgm:cxn modelId="{F0F95B4F-5F72-4B35-9124-0882AB3C49A4}" type="presParOf" srcId="{FAFE5F79-0E9E-4B9C-9F9B-9EB6CADBDC10}" destId="{BF5025AE-C1BB-44C2-A522-302F7B926A7A}" srcOrd="2" destOrd="0" presId="urn:microsoft.com/office/officeart/2018/2/layout/IconCircleList"/>
    <dgm:cxn modelId="{13C48AD6-C731-4DD9-BEB3-6C79F28A3DBE}" type="presParOf" srcId="{FAFE5F79-0E9E-4B9C-9F9B-9EB6CADBDC10}" destId="{0653BCDF-6C8A-4065-A3B1-58E4BE654CEE}" srcOrd="3" destOrd="0" presId="urn:microsoft.com/office/officeart/2018/2/layout/IconCircleList"/>
    <dgm:cxn modelId="{09081F6F-0FEC-4375-827D-027D67707C4E}" type="presParOf" srcId="{29B53CF0-589E-4951-BE9E-8C401D193A0D}" destId="{8F08E43C-BCC5-456A-B568-9A77202734D2}" srcOrd="3" destOrd="0" presId="urn:microsoft.com/office/officeart/2018/2/layout/IconCircleList"/>
    <dgm:cxn modelId="{403368B4-B74E-45C2-B5F5-2DD5055D6193}" type="presParOf" srcId="{29B53CF0-589E-4951-BE9E-8C401D193A0D}" destId="{065D35C0-8FD9-4D4D-B293-AABD5D6F3175}" srcOrd="4" destOrd="0" presId="urn:microsoft.com/office/officeart/2018/2/layout/IconCircleList"/>
    <dgm:cxn modelId="{6321493D-AAB4-4398-AE61-09521CC7FBEA}" type="presParOf" srcId="{065D35C0-8FD9-4D4D-B293-AABD5D6F3175}" destId="{A5FF7B77-B859-446B-8A85-3BB4401F4704}" srcOrd="0" destOrd="0" presId="urn:microsoft.com/office/officeart/2018/2/layout/IconCircleList"/>
    <dgm:cxn modelId="{036DC9EC-D4F4-42B6-99AA-D0FF6CDFF58F}" type="presParOf" srcId="{065D35C0-8FD9-4D4D-B293-AABD5D6F3175}" destId="{9B1B789F-9C00-454F-A6F9-A0FFA566972E}" srcOrd="1" destOrd="0" presId="urn:microsoft.com/office/officeart/2018/2/layout/IconCircleList"/>
    <dgm:cxn modelId="{B85BE6E1-6454-4899-BE18-8AEBA71CED3F}" type="presParOf" srcId="{065D35C0-8FD9-4D4D-B293-AABD5D6F3175}" destId="{26694B5A-099D-4A88-9D35-FE1C05591080}" srcOrd="2" destOrd="0" presId="urn:microsoft.com/office/officeart/2018/2/layout/IconCircleList"/>
    <dgm:cxn modelId="{51021EAC-73B0-44FB-8FE2-99E44EEB164E}" type="presParOf" srcId="{065D35C0-8FD9-4D4D-B293-AABD5D6F3175}" destId="{F1109901-EEF4-41DA-BD83-2D80B3FAB794}" srcOrd="3" destOrd="0" presId="urn:microsoft.com/office/officeart/2018/2/layout/IconCircleList"/>
    <dgm:cxn modelId="{0B095401-C442-4739-8215-287C5AF5EDE8}" type="presParOf" srcId="{29B53CF0-589E-4951-BE9E-8C401D193A0D}" destId="{1FF37161-82AD-4F0A-B89C-41E2C6C6BA4E}" srcOrd="5" destOrd="0" presId="urn:microsoft.com/office/officeart/2018/2/layout/IconCircleList"/>
    <dgm:cxn modelId="{09703EE9-BF16-4B22-811B-9EDF55B799C4}" type="presParOf" srcId="{29B53CF0-589E-4951-BE9E-8C401D193A0D}" destId="{938E699D-6966-4BBF-B4DF-1A9DBDC5A4DF}" srcOrd="6" destOrd="0" presId="urn:microsoft.com/office/officeart/2018/2/layout/IconCircleList"/>
    <dgm:cxn modelId="{51848962-65EC-4055-82A5-37338021AA7F}" type="presParOf" srcId="{938E699D-6966-4BBF-B4DF-1A9DBDC5A4DF}" destId="{11E39401-345E-4ED3-9DD0-4E4B9BC1EEC8}" srcOrd="0" destOrd="0" presId="urn:microsoft.com/office/officeart/2018/2/layout/IconCircleList"/>
    <dgm:cxn modelId="{51276A6B-5FF9-448D-BB3C-733E4D85F37F}" type="presParOf" srcId="{938E699D-6966-4BBF-B4DF-1A9DBDC5A4DF}" destId="{29F70826-07D7-4FE6-84C4-A7961E4DC1EA}" srcOrd="1" destOrd="0" presId="urn:microsoft.com/office/officeart/2018/2/layout/IconCircleList"/>
    <dgm:cxn modelId="{0386B2E2-0133-4134-B5CD-A7E0B320AC45}" type="presParOf" srcId="{938E699D-6966-4BBF-B4DF-1A9DBDC5A4DF}" destId="{AB1412DF-E5D2-49B0-B31F-72BD2A8CEC55}" srcOrd="2" destOrd="0" presId="urn:microsoft.com/office/officeart/2018/2/layout/IconCircleList"/>
    <dgm:cxn modelId="{EA647636-8F4F-4634-A37F-835C84EB8FCF}" type="presParOf" srcId="{938E699D-6966-4BBF-B4DF-1A9DBDC5A4DF}" destId="{2EF86817-D71E-408F-8D74-81171BA3007A}" srcOrd="3" destOrd="0" presId="urn:microsoft.com/office/officeart/2018/2/layout/IconCircleList"/>
    <dgm:cxn modelId="{BAF727F4-FFE9-4D3F-8BA5-20F7D6911F59}" type="presParOf" srcId="{29B53CF0-589E-4951-BE9E-8C401D193A0D}" destId="{1998E4DA-E7C7-4602-BDD5-FAAA6A45638D}" srcOrd="7" destOrd="0" presId="urn:microsoft.com/office/officeart/2018/2/layout/IconCircleList"/>
    <dgm:cxn modelId="{22B7572E-5617-44E8-8B73-3D92BDB85815}" type="presParOf" srcId="{29B53CF0-589E-4951-BE9E-8C401D193A0D}" destId="{5929302D-DA37-4537-8D63-B819689F8755}" srcOrd="8" destOrd="0" presId="urn:microsoft.com/office/officeart/2018/2/layout/IconCircleList"/>
    <dgm:cxn modelId="{8AECD085-8CBC-431A-9F66-D7A6E814DEBA}" type="presParOf" srcId="{5929302D-DA37-4537-8D63-B819689F8755}" destId="{626317B1-7724-469E-AFCC-DF9C4A3A50FB}" srcOrd="0" destOrd="0" presId="urn:microsoft.com/office/officeart/2018/2/layout/IconCircleList"/>
    <dgm:cxn modelId="{EA8BE5B7-B9AF-4792-BAD4-22C1B762F62E}" type="presParOf" srcId="{5929302D-DA37-4537-8D63-B819689F8755}" destId="{5CEC3248-4B24-4C2A-B264-B610CE1B9003}" srcOrd="1" destOrd="0" presId="urn:microsoft.com/office/officeart/2018/2/layout/IconCircleList"/>
    <dgm:cxn modelId="{ADDBA64E-15E4-4C8F-BFB7-2AE2E9BAED18}" type="presParOf" srcId="{5929302D-DA37-4537-8D63-B819689F8755}" destId="{2EE576B6-37B4-4878-9ABA-B13EB82A4009}" srcOrd="2" destOrd="0" presId="urn:microsoft.com/office/officeart/2018/2/layout/IconCircleList"/>
    <dgm:cxn modelId="{0BA7EC7F-8E39-44B0-9643-C0A8EF6A1414}" type="presParOf" srcId="{5929302D-DA37-4537-8D63-B819689F8755}" destId="{D7799541-2CF1-4A64-B073-57BDFED59D8E}" srcOrd="3" destOrd="0" presId="urn:microsoft.com/office/officeart/2018/2/layout/IconCircleList"/>
    <dgm:cxn modelId="{B42CB884-0029-4211-AAD6-A9428D52BB76}" type="presParOf" srcId="{29B53CF0-589E-4951-BE9E-8C401D193A0D}" destId="{4BA3D816-110F-4A6D-A70B-4CD269845E45}" srcOrd="9" destOrd="0" presId="urn:microsoft.com/office/officeart/2018/2/layout/IconCircleList"/>
    <dgm:cxn modelId="{413CB94F-56BF-4051-8690-736517BF97E1}" type="presParOf" srcId="{29B53CF0-589E-4951-BE9E-8C401D193A0D}" destId="{5FCEEFC6-A37F-4372-A483-4AE8BB7557B2}" srcOrd="10" destOrd="0" presId="urn:microsoft.com/office/officeart/2018/2/layout/IconCircleList"/>
    <dgm:cxn modelId="{0C09AAF8-2B98-4FF0-80ED-EE1458C84952}" type="presParOf" srcId="{5FCEEFC6-A37F-4372-A483-4AE8BB7557B2}" destId="{87485AC8-0A87-498A-847B-9320DA7D61F0}" srcOrd="0" destOrd="0" presId="urn:microsoft.com/office/officeart/2018/2/layout/IconCircleList"/>
    <dgm:cxn modelId="{26003745-1A06-4A61-A4D8-93010A210C8D}" type="presParOf" srcId="{5FCEEFC6-A37F-4372-A483-4AE8BB7557B2}" destId="{4A4E8F15-141C-4C90-B4F2-59F1118C6091}" srcOrd="1" destOrd="0" presId="urn:microsoft.com/office/officeart/2018/2/layout/IconCircleList"/>
    <dgm:cxn modelId="{12BD82B8-C20F-4D0C-839C-EF0D9B0ACF84}" type="presParOf" srcId="{5FCEEFC6-A37F-4372-A483-4AE8BB7557B2}" destId="{C979D258-9E6B-4CAD-BA9C-AF89A36E56DA}" srcOrd="2" destOrd="0" presId="urn:microsoft.com/office/officeart/2018/2/layout/IconCircleList"/>
    <dgm:cxn modelId="{7D9035C5-060E-4788-87C5-49D8D09D1C61}" type="presParOf" srcId="{5FCEEFC6-A37F-4372-A483-4AE8BB7557B2}" destId="{D4F2FA42-12C1-49EB-B64D-3252D2C5D34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28BF32-2726-4215-B8A9-972652971B6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C0F96BF-12C3-4F51-A73C-00FB57FEFF65}">
      <dgm:prSet/>
      <dgm:spPr/>
      <dgm:t>
        <a:bodyPr/>
        <a:lstStyle/>
        <a:p>
          <a:r>
            <a:rPr lang="en-GB" b="1"/>
            <a:t>Training needs                                                                                                          Digital confidence</a:t>
          </a:r>
          <a:endParaRPr lang="en-US"/>
        </a:p>
      </dgm:t>
    </dgm:pt>
    <dgm:pt modelId="{D8626DCE-0695-4F65-9B22-5099E5C9CBD5}" type="parTrans" cxnId="{8DA02532-9F95-47FB-8B5A-36D7B06747F0}">
      <dgm:prSet/>
      <dgm:spPr/>
      <dgm:t>
        <a:bodyPr/>
        <a:lstStyle/>
        <a:p>
          <a:endParaRPr lang="en-US"/>
        </a:p>
      </dgm:t>
    </dgm:pt>
    <dgm:pt modelId="{D29C1DD6-5157-4B9F-AB27-059DA52D4AC5}" type="sibTrans" cxnId="{8DA02532-9F95-47FB-8B5A-36D7B06747F0}">
      <dgm:prSet/>
      <dgm:spPr/>
      <dgm:t>
        <a:bodyPr/>
        <a:lstStyle/>
        <a:p>
          <a:endParaRPr lang="en-US"/>
        </a:p>
      </dgm:t>
    </dgm:pt>
    <dgm:pt modelId="{21174E43-2DB4-402B-A2FE-DBE66D71C2FF}">
      <dgm:prSet/>
      <dgm:spPr/>
      <dgm:t>
        <a:bodyPr/>
        <a:lstStyle/>
        <a:p>
          <a:r>
            <a:rPr lang="en-GB"/>
            <a:t>Some staff will need structured training and ongoing support.                 Staff may have different levels of digital skills.</a:t>
          </a:r>
          <a:endParaRPr lang="en-US"/>
        </a:p>
      </dgm:t>
    </dgm:pt>
    <dgm:pt modelId="{0DE586B1-706B-47A0-A57B-83494AAC11C4}" type="parTrans" cxnId="{4F1EDEC0-86C7-4F0E-B7BF-11080E0E1706}">
      <dgm:prSet/>
      <dgm:spPr/>
      <dgm:t>
        <a:bodyPr/>
        <a:lstStyle/>
        <a:p>
          <a:endParaRPr lang="en-US"/>
        </a:p>
      </dgm:t>
    </dgm:pt>
    <dgm:pt modelId="{424A6161-4572-47F1-A3E0-7AE224B07F32}" type="sibTrans" cxnId="{4F1EDEC0-86C7-4F0E-B7BF-11080E0E1706}">
      <dgm:prSet/>
      <dgm:spPr/>
      <dgm:t>
        <a:bodyPr/>
        <a:lstStyle/>
        <a:p>
          <a:endParaRPr lang="en-US"/>
        </a:p>
      </dgm:t>
    </dgm:pt>
    <dgm:pt modelId="{0BCF9ADF-75D5-406A-8C32-14463085E8B1}">
      <dgm:prSet/>
      <dgm:spPr/>
      <dgm:t>
        <a:bodyPr/>
        <a:lstStyle/>
        <a:p>
          <a:r>
            <a:rPr lang="en-GB" b="1"/>
            <a:t>Message overload                                                                                            Information governance</a:t>
          </a:r>
          <a:endParaRPr lang="en-US"/>
        </a:p>
      </dgm:t>
    </dgm:pt>
    <dgm:pt modelId="{E8A670D6-8854-4983-9F1F-0FA3CF96DA0B}" type="parTrans" cxnId="{9873CB28-E4F8-47F6-8957-1C78175E89EA}">
      <dgm:prSet/>
      <dgm:spPr/>
      <dgm:t>
        <a:bodyPr/>
        <a:lstStyle/>
        <a:p>
          <a:endParaRPr lang="en-US"/>
        </a:p>
      </dgm:t>
    </dgm:pt>
    <dgm:pt modelId="{FCAA00AC-4EF9-4B1C-9DAF-B6DEB6471FB6}" type="sibTrans" cxnId="{9873CB28-E4F8-47F6-8957-1C78175E89EA}">
      <dgm:prSet/>
      <dgm:spPr/>
      <dgm:t>
        <a:bodyPr/>
        <a:lstStyle/>
        <a:p>
          <a:endParaRPr lang="en-US"/>
        </a:p>
      </dgm:t>
    </dgm:pt>
    <dgm:pt modelId="{547D4D43-55B6-4DC8-B643-FB26DE0CD764}">
      <dgm:prSet/>
      <dgm:spPr/>
      <dgm:t>
        <a:bodyPr/>
        <a:lstStyle/>
        <a:p>
          <a:r>
            <a:rPr lang="en-GB"/>
            <a:t>To many notifications can make priorities unclear.            Confidential information must be handled appropriately.</a:t>
          </a:r>
          <a:endParaRPr lang="en-US"/>
        </a:p>
      </dgm:t>
    </dgm:pt>
    <dgm:pt modelId="{DB7E88EF-3F22-48F7-89B8-EC0BFE04E647}" type="parTrans" cxnId="{81A2A0B1-06E0-4F89-8B06-5768F2B7F79A}">
      <dgm:prSet/>
      <dgm:spPr/>
      <dgm:t>
        <a:bodyPr/>
        <a:lstStyle/>
        <a:p>
          <a:endParaRPr lang="en-US"/>
        </a:p>
      </dgm:t>
    </dgm:pt>
    <dgm:pt modelId="{A66D786F-1888-4FE3-8029-ABE96B7B88EE}" type="sibTrans" cxnId="{81A2A0B1-06E0-4F89-8B06-5768F2B7F79A}">
      <dgm:prSet/>
      <dgm:spPr/>
      <dgm:t>
        <a:bodyPr/>
        <a:lstStyle/>
        <a:p>
          <a:endParaRPr lang="en-US"/>
        </a:p>
      </dgm:t>
    </dgm:pt>
    <dgm:pt modelId="{EE241F60-9B03-4E90-A76C-F1607A2D09B2}">
      <dgm:prSet/>
      <dgm:spPr/>
      <dgm:t>
        <a:bodyPr/>
        <a:lstStyle/>
        <a:p>
          <a:r>
            <a:rPr lang="en-GB" b="1"/>
            <a:t>Technical problems                                                                                           Change resistance</a:t>
          </a:r>
          <a:endParaRPr lang="en-US"/>
        </a:p>
      </dgm:t>
    </dgm:pt>
    <dgm:pt modelId="{EFEC69FA-F5E5-4534-A095-5AB1CAD7449D}" type="parTrans" cxnId="{6C27956B-4087-45AA-A5AD-35A4C5DA9277}">
      <dgm:prSet/>
      <dgm:spPr/>
      <dgm:t>
        <a:bodyPr/>
        <a:lstStyle/>
        <a:p>
          <a:endParaRPr lang="en-US"/>
        </a:p>
      </dgm:t>
    </dgm:pt>
    <dgm:pt modelId="{30338C0B-8E37-4F14-A48A-B859D41566EE}" type="sibTrans" cxnId="{6C27956B-4087-45AA-A5AD-35A4C5DA9277}">
      <dgm:prSet/>
      <dgm:spPr/>
      <dgm:t>
        <a:bodyPr/>
        <a:lstStyle/>
        <a:p>
          <a:endParaRPr lang="en-US"/>
        </a:p>
      </dgm:t>
    </dgm:pt>
    <dgm:pt modelId="{22CE11FD-97E9-4435-A4FC-C24BF2C1F926}">
      <dgm:prSet/>
      <dgm:spPr/>
      <dgm:t>
        <a:bodyPr/>
        <a:lstStyle/>
        <a:p>
          <a:r>
            <a:rPr lang="en-GB" b="1"/>
            <a:t>Devices, connectivity or access can interrupt communication.              Some staff may prefer familiar communication methods.</a:t>
          </a:r>
          <a:endParaRPr lang="en-US"/>
        </a:p>
      </dgm:t>
    </dgm:pt>
    <dgm:pt modelId="{1C767B7A-55F6-47A7-94F0-BBE3CAF20F62}" type="parTrans" cxnId="{37569066-1E28-4B7A-B3B7-704E5C8B01F5}">
      <dgm:prSet/>
      <dgm:spPr/>
      <dgm:t>
        <a:bodyPr/>
        <a:lstStyle/>
        <a:p>
          <a:endParaRPr lang="en-US"/>
        </a:p>
      </dgm:t>
    </dgm:pt>
    <dgm:pt modelId="{9D155A17-DEF9-4204-AF8D-CA853A5FE383}" type="sibTrans" cxnId="{37569066-1E28-4B7A-B3B7-704E5C8B01F5}">
      <dgm:prSet/>
      <dgm:spPr/>
      <dgm:t>
        <a:bodyPr/>
        <a:lstStyle/>
        <a:p>
          <a:endParaRPr lang="en-US"/>
        </a:p>
      </dgm:t>
    </dgm:pt>
    <dgm:pt modelId="{448612AB-5B2A-4AF4-AAE8-AA64BF398A02}" type="pres">
      <dgm:prSet presAssocID="{1A28BF32-2726-4215-B8A9-972652971B65}" presName="vert0" presStyleCnt="0">
        <dgm:presLayoutVars>
          <dgm:dir/>
          <dgm:animOne val="branch"/>
          <dgm:animLvl val="lvl"/>
        </dgm:presLayoutVars>
      </dgm:prSet>
      <dgm:spPr/>
    </dgm:pt>
    <dgm:pt modelId="{5B06D5E5-14F4-4967-9779-FAC60A4CE91B}" type="pres">
      <dgm:prSet presAssocID="{CC0F96BF-12C3-4F51-A73C-00FB57FEFF65}" presName="thickLine" presStyleLbl="alignNode1" presStyleIdx="0" presStyleCnt="6"/>
      <dgm:spPr/>
    </dgm:pt>
    <dgm:pt modelId="{256F19DA-D629-47C5-A74F-BE3213155384}" type="pres">
      <dgm:prSet presAssocID="{CC0F96BF-12C3-4F51-A73C-00FB57FEFF65}" presName="horz1" presStyleCnt="0"/>
      <dgm:spPr/>
    </dgm:pt>
    <dgm:pt modelId="{FA5F7E6B-4C26-441B-BEF9-7435497BA239}" type="pres">
      <dgm:prSet presAssocID="{CC0F96BF-12C3-4F51-A73C-00FB57FEFF65}" presName="tx1" presStyleLbl="revTx" presStyleIdx="0" presStyleCnt="6"/>
      <dgm:spPr/>
    </dgm:pt>
    <dgm:pt modelId="{86C0CE99-D0AD-4A6D-8E72-C83338DD3CD1}" type="pres">
      <dgm:prSet presAssocID="{CC0F96BF-12C3-4F51-A73C-00FB57FEFF65}" presName="vert1" presStyleCnt="0"/>
      <dgm:spPr/>
    </dgm:pt>
    <dgm:pt modelId="{E7035A23-78F1-4A2E-B5D9-6D97AF903BFE}" type="pres">
      <dgm:prSet presAssocID="{21174E43-2DB4-402B-A2FE-DBE66D71C2FF}" presName="thickLine" presStyleLbl="alignNode1" presStyleIdx="1" presStyleCnt="6"/>
      <dgm:spPr/>
    </dgm:pt>
    <dgm:pt modelId="{61E22F61-D44F-4D2B-8B9B-FB445ACEE158}" type="pres">
      <dgm:prSet presAssocID="{21174E43-2DB4-402B-A2FE-DBE66D71C2FF}" presName="horz1" presStyleCnt="0"/>
      <dgm:spPr/>
    </dgm:pt>
    <dgm:pt modelId="{8D980F26-EBB3-42DC-8CD9-C3472AEB9F47}" type="pres">
      <dgm:prSet presAssocID="{21174E43-2DB4-402B-A2FE-DBE66D71C2FF}" presName="tx1" presStyleLbl="revTx" presStyleIdx="1" presStyleCnt="6"/>
      <dgm:spPr/>
    </dgm:pt>
    <dgm:pt modelId="{4119680C-0BF6-4575-A90E-4C5BD4F5C05F}" type="pres">
      <dgm:prSet presAssocID="{21174E43-2DB4-402B-A2FE-DBE66D71C2FF}" presName="vert1" presStyleCnt="0"/>
      <dgm:spPr/>
    </dgm:pt>
    <dgm:pt modelId="{1B8BE118-8EDE-4A69-B754-259006BBFC9D}" type="pres">
      <dgm:prSet presAssocID="{0BCF9ADF-75D5-406A-8C32-14463085E8B1}" presName="thickLine" presStyleLbl="alignNode1" presStyleIdx="2" presStyleCnt="6"/>
      <dgm:spPr/>
    </dgm:pt>
    <dgm:pt modelId="{A615090A-53C9-4A83-9397-DB52A2C69C3E}" type="pres">
      <dgm:prSet presAssocID="{0BCF9ADF-75D5-406A-8C32-14463085E8B1}" presName="horz1" presStyleCnt="0"/>
      <dgm:spPr/>
    </dgm:pt>
    <dgm:pt modelId="{FA6D8985-B130-4C7F-A255-E2FE3F53B752}" type="pres">
      <dgm:prSet presAssocID="{0BCF9ADF-75D5-406A-8C32-14463085E8B1}" presName="tx1" presStyleLbl="revTx" presStyleIdx="2" presStyleCnt="6"/>
      <dgm:spPr/>
    </dgm:pt>
    <dgm:pt modelId="{A194043C-9972-410B-B4A5-090B1689CD96}" type="pres">
      <dgm:prSet presAssocID="{0BCF9ADF-75D5-406A-8C32-14463085E8B1}" presName="vert1" presStyleCnt="0"/>
      <dgm:spPr/>
    </dgm:pt>
    <dgm:pt modelId="{5BF2373E-E6BA-4A94-8B10-2A7983550C43}" type="pres">
      <dgm:prSet presAssocID="{547D4D43-55B6-4DC8-B643-FB26DE0CD764}" presName="thickLine" presStyleLbl="alignNode1" presStyleIdx="3" presStyleCnt="6"/>
      <dgm:spPr/>
    </dgm:pt>
    <dgm:pt modelId="{3076B253-AF48-4A2B-80D8-94AF3146F868}" type="pres">
      <dgm:prSet presAssocID="{547D4D43-55B6-4DC8-B643-FB26DE0CD764}" presName="horz1" presStyleCnt="0"/>
      <dgm:spPr/>
    </dgm:pt>
    <dgm:pt modelId="{24198A84-E816-4251-8262-431BE8250AE6}" type="pres">
      <dgm:prSet presAssocID="{547D4D43-55B6-4DC8-B643-FB26DE0CD764}" presName="tx1" presStyleLbl="revTx" presStyleIdx="3" presStyleCnt="6"/>
      <dgm:spPr/>
    </dgm:pt>
    <dgm:pt modelId="{6757B5EF-A3FF-4B9E-8096-05323D438AA5}" type="pres">
      <dgm:prSet presAssocID="{547D4D43-55B6-4DC8-B643-FB26DE0CD764}" presName="vert1" presStyleCnt="0"/>
      <dgm:spPr/>
    </dgm:pt>
    <dgm:pt modelId="{CCD1D4EA-2207-4B34-A21D-C62079DEB250}" type="pres">
      <dgm:prSet presAssocID="{EE241F60-9B03-4E90-A76C-F1607A2D09B2}" presName="thickLine" presStyleLbl="alignNode1" presStyleIdx="4" presStyleCnt="6"/>
      <dgm:spPr/>
    </dgm:pt>
    <dgm:pt modelId="{9F90A983-1806-418B-96BB-9AE5965F61A7}" type="pres">
      <dgm:prSet presAssocID="{EE241F60-9B03-4E90-A76C-F1607A2D09B2}" presName="horz1" presStyleCnt="0"/>
      <dgm:spPr/>
    </dgm:pt>
    <dgm:pt modelId="{8B922329-F10F-4493-90A2-8EAF0BE8BF31}" type="pres">
      <dgm:prSet presAssocID="{EE241F60-9B03-4E90-A76C-F1607A2D09B2}" presName="tx1" presStyleLbl="revTx" presStyleIdx="4" presStyleCnt="6"/>
      <dgm:spPr/>
    </dgm:pt>
    <dgm:pt modelId="{E1FF2A04-C803-4A20-B845-B2A3B91AE9AB}" type="pres">
      <dgm:prSet presAssocID="{EE241F60-9B03-4E90-A76C-F1607A2D09B2}" presName="vert1" presStyleCnt="0"/>
      <dgm:spPr/>
    </dgm:pt>
    <dgm:pt modelId="{1300EE7C-5A11-413A-B362-706F3A14EB51}" type="pres">
      <dgm:prSet presAssocID="{22CE11FD-97E9-4435-A4FC-C24BF2C1F926}" presName="thickLine" presStyleLbl="alignNode1" presStyleIdx="5" presStyleCnt="6"/>
      <dgm:spPr/>
    </dgm:pt>
    <dgm:pt modelId="{2E0DE324-CB1D-4776-989E-C1D44D349E76}" type="pres">
      <dgm:prSet presAssocID="{22CE11FD-97E9-4435-A4FC-C24BF2C1F926}" presName="horz1" presStyleCnt="0"/>
      <dgm:spPr/>
    </dgm:pt>
    <dgm:pt modelId="{B4E930EF-8119-4664-8202-3405A542D865}" type="pres">
      <dgm:prSet presAssocID="{22CE11FD-97E9-4435-A4FC-C24BF2C1F926}" presName="tx1" presStyleLbl="revTx" presStyleIdx="5" presStyleCnt="6"/>
      <dgm:spPr/>
    </dgm:pt>
    <dgm:pt modelId="{E027D3BC-F1AE-4B53-A75C-87336C336405}" type="pres">
      <dgm:prSet presAssocID="{22CE11FD-97E9-4435-A4FC-C24BF2C1F926}" presName="vert1" presStyleCnt="0"/>
      <dgm:spPr/>
    </dgm:pt>
  </dgm:ptLst>
  <dgm:cxnLst>
    <dgm:cxn modelId="{9873CB28-E4F8-47F6-8957-1C78175E89EA}" srcId="{1A28BF32-2726-4215-B8A9-972652971B65}" destId="{0BCF9ADF-75D5-406A-8C32-14463085E8B1}" srcOrd="2" destOrd="0" parTransId="{E8A670D6-8854-4983-9F1F-0FA3CF96DA0B}" sibTransId="{FCAA00AC-4EF9-4B1C-9DAF-B6DEB6471FB6}"/>
    <dgm:cxn modelId="{8DA02532-9F95-47FB-8B5A-36D7B06747F0}" srcId="{1A28BF32-2726-4215-B8A9-972652971B65}" destId="{CC0F96BF-12C3-4F51-A73C-00FB57FEFF65}" srcOrd="0" destOrd="0" parTransId="{D8626DCE-0695-4F65-9B22-5099E5C9CBD5}" sibTransId="{D29C1DD6-5157-4B9F-AB27-059DA52D4AC5}"/>
    <dgm:cxn modelId="{CE34AF3E-D26F-4964-929B-3C31AE9502D2}" type="presOf" srcId="{1A28BF32-2726-4215-B8A9-972652971B65}" destId="{448612AB-5B2A-4AF4-AAE8-AA64BF398A02}" srcOrd="0" destOrd="0" presId="urn:microsoft.com/office/officeart/2008/layout/LinedList"/>
    <dgm:cxn modelId="{1346C858-A61F-433E-8C32-BB84F785C3AF}" type="presOf" srcId="{EE241F60-9B03-4E90-A76C-F1607A2D09B2}" destId="{8B922329-F10F-4493-90A2-8EAF0BE8BF31}" srcOrd="0" destOrd="0" presId="urn:microsoft.com/office/officeart/2008/layout/LinedList"/>
    <dgm:cxn modelId="{37569066-1E28-4B7A-B3B7-704E5C8B01F5}" srcId="{1A28BF32-2726-4215-B8A9-972652971B65}" destId="{22CE11FD-97E9-4435-A4FC-C24BF2C1F926}" srcOrd="5" destOrd="0" parTransId="{1C767B7A-55F6-47A7-94F0-BBE3CAF20F62}" sibTransId="{9D155A17-DEF9-4204-AF8D-CA853A5FE383}"/>
    <dgm:cxn modelId="{6C27956B-4087-45AA-A5AD-35A4C5DA9277}" srcId="{1A28BF32-2726-4215-B8A9-972652971B65}" destId="{EE241F60-9B03-4E90-A76C-F1607A2D09B2}" srcOrd="4" destOrd="0" parTransId="{EFEC69FA-F5E5-4534-A095-5AB1CAD7449D}" sibTransId="{30338C0B-8E37-4F14-A48A-B859D41566EE}"/>
    <dgm:cxn modelId="{51AE148C-EA8F-44A2-85AC-F5D6C144AEBE}" type="presOf" srcId="{21174E43-2DB4-402B-A2FE-DBE66D71C2FF}" destId="{8D980F26-EBB3-42DC-8CD9-C3472AEB9F47}" srcOrd="0" destOrd="0" presId="urn:microsoft.com/office/officeart/2008/layout/LinedList"/>
    <dgm:cxn modelId="{D37ADCAF-80EE-467A-8FA9-DF851AFE890C}" type="presOf" srcId="{CC0F96BF-12C3-4F51-A73C-00FB57FEFF65}" destId="{FA5F7E6B-4C26-441B-BEF9-7435497BA239}" srcOrd="0" destOrd="0" presId="urn:microsoft.com/office/officeart/2008/layout/LinedList"/>
    <dgm:cxn modelId="{81A2A0B1-06E0-4F89-8B06-5768F2B7F79A}" srcId="{1A28BF32-2726-4215-B8A9-972652971B65}" destId="{547D4D43-55B6-4DC8-B643-FB26DE0CD764}" srcOrd="3" destOrd="0" parTransId="{DB7E88EF-3F22-48F7-89B8-EC0BFE04E647}" sibTransId="{A66D786F-1888-4FE3-8029-ABE96B7B88EE}"/>
    <dgm:cxn modelId="{D0C259BF-26D5-4A0F-8830-DDA68B2EE298}" type="presOf" srcId="{0BCF9ADF-75D5-406A-8C32-14463085E8B1}" destId="{FA6D8985-B130-4C7F-A255-E2FE3F53B752}" srcOrd="0" destOrd="0" presId="urn:microsoft.com/office/officeart/2008/layout/LinedList"/>
    <dgm:cxn modelId="{4F1EDEC0-86C7-4F0E-B7BF-11080E0E1706}" srcId="{1A28BF32-2726-4215-B8A9-972652971B65}" destId="{21174E43-2DB4-402B-A2FE-DBE66D71C2FF}" srcOrd="1" destOrd="0" parTransId="{0DE586B1-706B-47A0-A57B-83494AAC11C4}" sibTransId="{424A6161-4572-47F1-A3E0-7AE224B07F32}"/>
    <dgm:cxn modelId="{B70DDFD1-CD11-4B51-A325-88F7418FB4CF}" type="presOf" srcId="{547D4D43-55B6-4DC8-B643-FB26DE0CD764}" destId="{24198A84-E816-4251-8262-431BE8250AE6}" srcOrd="0" destOrd="0" presId="urn:microsoft.com/office/officeart/2008/layout/LinedList"/>
    <dgm:cxn modelId="{E94A26DD-1EE8-4946-A29E-AFFBBAB7C932}" type="presOf" srcId="{22CE11FD-97E9-4435-A4FC-C24BF2C1F926}" destId="{B4E930EF-8119-4664-8202-3405A542D865}" srcOrd="0" destOrd="0" presId="urn:microsoft.com/office/officeart/2008/layout/LinedList"/>
    <dgm:cxn modelId="{2613AF2B-3891-4061-BFD6-BBDB3EC83718}" type="presParOf" srcId="{448612AB-5B2A-4AF4-AAE8-AA64BF398A02}" destId="{5B06D5E5-14F4-4967-9779-FAC60A4CE91B}" srcOrd="0" destOrd="0" presId="urn:microsoft.com/office/officeart/2008/layout/LinedList"/>
    <dgm:cxn modelId="{BA508F65-5389-4849-B0B8-2D9D97C0D73D}" type="presParOf" srcId="{448612AB-5B2A-4AF4-AAE8-AA64BF398A02}" destId="{256F19DA-D629-47C5-A74F-BE3213155384}" srcOrd="1" destOrd="0" presId="urn:microsoft.com/office/officeart/2008/layout/LinedList"/>
    <dgm:cxn modelId="{7A40242F-994B-472B-A26C-266C789A5669}" type="presParOf" srcId="{256F19DA-D629-47C5-A74F-BE3213155384}" destId="{FA5F7E6B-4C26-441B-BEF9-7435497BA239}" srcOrd="0" destOrd="0" presId="urn:microsoft.com/office/officeart/2008/layout/LinedList"/>
    <dgm:cxn modelId="{6524DD31-9173-49B6-824A-016BCDCCE31B}" type="presParOf" srcId="{256F19DA-D629-47C5-A74F-BE3213155384}" destId="{86C0CE99-D0AD-4A6D-8E72-C83338DD3CD1}" srcOrd="1" destOrd="0" presId="urn:microsoft.com/office/officeart/2008/layout/LinedList"/>
    <dgm:cxn modelId="{AEE674FA-F643-4739-BB04-2EFC212E101C}" type="presParOf" srcId="{448612AB-5B2A-4AF4-AAE8-AA64BF398A02}" destId="{E7035A23-78F1-4A2E-B5D9-6D97AF903BFE}" srcOrd="2" destOrd="0" presId="urn:microsoft.com/office/officeart/2008/layout/LinedList"/>
    <dgm:cxn modelId="{B83975C5-A9D6-49A7-AA91-F5FD85709A6F}" type="presParOf" srcId="{448612AB-5B2A-4AF4-AAE8-AA64BF398A02}" destId="{61E22F61-D44F-4D2B-8B9B-FB445ACEE158}" srcOrd="3" destOrd="0" presId="urn:microsoft.com/office/officeart/2008/layout/LinedList"/>
    <dgm:cxn modelId="{1A1D4DC2-0DBA-421C-A045-BAA42F876746}" type="presParOf" srcId="{61E22F61-D44F-4D2B-8B9B-FB445ACEE158}" destId="{8D980F26-EBB3-42DC-8CD9-C3472AEB9F47}" srcOrd="0" destOrd="0" presId="urn:microsoft.com/office/officeart/2008/layout/LinedList"/>
    <dgm:cxn modelId="{B3CAE3C6-8516-4CAC-BCC2-906E9CC87A36}" type="presParOf" srcId="{61E22F61-D44F-4D2B-8B9B-FB445ACEE158}" destId="{4119680C-0BF6-4575-A90E-4C5BD4F5C05F}" srcOrd="1" destOrd="0" presId="urn:microsoft.com/office/officeart/2008/layout/LinedList"/>
    <dgm:cxn modelId="{735570FC-F49B-45DA-8E60-69511BE76DC3}" type="presParOf" srcId="{448612AB-5B2A-4AF4-AAE8-AA64BF398A02}" destId="{1B8BE118-8EDE-4A69-B754-259006BBFC9D}" srcOrd="4" destOrd="0" presId="urn:microsoft.com/office/officeart/2008/layout/LinedList"/>
    <dgm:cxn modelId="{F59280A5-93C3-4C94-9FCD-C49820ABA6CB}" type="presParOf" srcId="{448612AB-5B2A-4AF4-AAE8-AA64BF398A02}" destId="{A615090A-53C9-4A83-9397-DB52A2C69C3E}" srcOrd="5" destOrd="0" presId="urn:microsoft.com/office/officeart/2008/layout/LinedList"/>
    <dgm:cxn modelId="{B02C8738-5F52-486A-A410-337A2E19694C}" type="presParOf" srcId="{A615090A-53C9-4A83-9397-DB52A2C69C3E}" destId="{FA6D8985-B130-4C7F-A255-E2FE3F53B752}" srcOrd="0" destOrd="0" presId="urn:microsoft.com/office/officeart/2008/layout/LinedList"/>
    <dgm:cxn modelId="{0FFCE282-7659-432F-BDEC-24AC4A7BAB81}" type="presParOf" srcId="{A615090A-53C9-4A83-9397-DB52A2C69C3E}" destId="{A194043C-9972-410B-B4A5-090B1689CD96}" srcOrd="1" destOrd="0" presId="urn:microsoft.com/office/officeart/2008/layout/LinedList"/>
    <dgm:cxn modelId="{561EA572-72D5-4179-AB56-10DCB7D1DFE6}" type="presParOf" srcId="{448612AB-5B2A-4AF4-AAE8-AA64BF398A02}" destId="{5BF2373E-E6BA-4A94-8B10-2A7983550C43}" srcOrd="6" destOrd="0" presId="urn:microsoft.com/office/officeart/2008/layout/LinedList"/>
    <dgm:cxn modelId="{8D7F9927-8E52-4A47-8A03-1CB99A07D574}" type="presParOf" srcId="{448612AB-5B2A-4AF4-AAE8-AA64BF398A02}" destId="{3076B253-AF48-4A2B-80D8-94AF3146F868}" srcOrd="7" destOrd="0" presId="urn:microsoft.com/office/officeart/2008/layout/LinedList"/>
    <dgm:cxn modelId="{B28A40DD-C956-453A-AF25-92CB592A7354}" type="presParOf" srcId="{3076B253-AF48-4A2B-80D8-94AF3146F868}" destId="{24198A84-E816-4251-8262-431BE8250AE6}" srcOrd="0" destOrd="0" presId="urn:microsoft.com/office/officeart/2008/layout/LinedList"/>
    <dgm:cxn modelId="{F1B13F1B-C894-42C0-83E6-F1780A1D0880}" type="presParOf" srcId="{3076B253-AF48-4A2B-80D8-94AF3146F868}" destId="{6757B5EF-A3FF-4B9E-8096-05323D438AA5}" srcOrd="1" destOrd="0" presId="urn:microsoft.com/office/officeart/2008/layout/LinedList"/>
    <dgm:cxn modelId="{0AFAE4CA-2C44-4A5D-912C-27AE37E2E4BB}" type="presParOf" srcId="{448612AB-5B2A-4AF4-AAE8-AA64BF398A02}" destId="{CCD1D4EA-2207-4B34-A21D-C62079DEB250}" srcOrd="8" destOrd="0" presId="urn:microsoft.com/office/officeart/2008/layout/LinedList"/>
    <dgm:cxn modelId="{E0C262BE-48EE-43B6-AFD9-6116413CD387}" type="presParOf" srcId="{448612AB-5B2A-4AF4-AAE8-AA64BF398A02}" destId="{9F90A983-1806-418B-96BB-9AE5965F61A7}" srcOrd="9" destOrd="0" presId="urn:microsoft.com/office/officeart/2008/layout/LinedList"/>
    <dgm:cxn modelId="{D3138599-DDAD-40D1-8C5E-1B9F3B6B327D}" type="presParOf" srcId="{9F90A983-1806-418B-96BB-9AE5965F61A7}" destId="{8B922329-F10F-4493-90A2-8EAF0BE8BF31}" srcOrd="0" destOrd="0" presId="urn:microsoft.com/office/officeart/2008/layout/LinedList"/>
    <dgm:cxn modelId="{A0F29878-04ED-4530-81E5-9608EF752E46}" type="presParOf" srcId="{9F90A983-1806-418B-96BB-9AE5965F61A7}" destId="{E1FF2A04-C803-4A20-B845-B2A3B91AE9AB}" srcOrd="1" destOrd="0" presId="urn:microsoft.com/office/officeart/2008/layout/LinedList"/>
    <dgm:cxn modelId="{AA17E6DF-3A7B-42AB-83FE-162684AAE03E}" type="presParOf" srcId="{448612AB-5B2A-4AF4-AAE8-AA64BF398A02}" destId="{1300EE7C-5A11-413A-B362-706F3A14EB51}" srcOrd="10" destOrd="0" presId="urn:microsoft.com/office/officeart/2008/layout/LinedList"/>
    <dgm:cxn modelId="{137F8571-6727-48CF-BFC6-2ABEF8FCABF2}" type="presParOf" srcId="{448612AB-5B2A-4AF4-AAE8-AA64BF398A02}" destId="{2E0DE324-CB1D-4776-989E-C1D44D349E76}" srcOrd="11" destOrd="0" presId="urn:microsoft.com/office/officeart/2008/layout/LinedList"/>
    <dgm:cxn modelId="{862E9ECD-158F-4F5F-8F5E-D5E1DC138820}" type="presParOf" srcId="{2E0DE324-CB1D-4776-989E-C1D44D349E76}" destId="{B4E930EF-8119-4664-8202-3405A542D865}" srcOrd="0" destOrd="0" presId="urn:microsoft.com/office/officeart/2008/layout/LinedList"/>
    <dgm:cxn modelId="{533598A7-6ED3-467C-BC14-F939148905C0}" type="presParOf" srcId="{2E0DE324-CB1D-4776-989E-C1D44D349E76}" destId="{E027D3BC-F1AE-4B53-A75C-87336C33640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5E491C-6BA6-43EF-B9C0-45BD57A173A1}"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73F24807-1C4C-4402-8693-141947A4C573}">
      <dgm:prSet/>
      <dgm:spPr/>
      <dgm:t>
        <a:bodyPr/>
        <a:lstStyle/>
        <a:p>
          <a:pPr>
            <a:lnSpc>
              <a:spcPct val="100000"/>
            </a:lnSpc>
          </a:pPr>
          <a:r>
            <a:rPr lang="en-GB"/>
            <a:t>Hargreaves, C., Clarke, A. and Lester, K.R.  (2022) ‘Microsoft Teams and team performance in the COVID-19 pandemic within an NHS Trust community Service in North –West England’ </a:t>
          </a:r>
          <a:endParaRPr lang="en-US"/>
        </a:p>
      </dgm:t>
    </dgm:pt>
    <dgm:pt modelId="{7F8077AC-8A63-4A8C-B4FD-0936B571ED43}" type="parTrans" cxnId="{3526657A-8722-4505-95B7-BA34294DF79C}">
      <dgm:prSet/>
      <dgm:spPr/>
      <dgm:t>
        <a:bodyPr/>
        <a:lstStyle/>
        <a:p>
          <a:endParaRPr lang="en-US"/>
        </a:p>
      </dgm:t>
    </dgm:pt>
    <dgm:pt modelId="{261CA01A-645D-4FD2-B1FA-40BE72025FCC}" type="sibTrans" cxnId="{3526657A-8722-4505-95B7-BA34294DF79C}">
      <dgm:prSet/>
      <dgm:spPr/>
      <dgm:t>
        <a:bodyPr/>
        <a:lstStyle/>
        <a:p>
          <a:endParaRPr lang="en-US"/>
        </a:p>
      </dgm:t>
    </dgm:pt>
    <dgm:pt modelId="{B7171E7B-922F-4E16-9429-4C8728BBAA9B}">
      <dgm:prSet/>
      <dgm:spPr/>
      <dgm:t>
        <a:bodyPr/>
        <a:lstStyle/>
        <a:p>
          <a:pPr>
            <a:lnSpc>
              <a:spcPct val="100000"/>
            </a:lnSpc>
          </a:pPr>
          <a:r>
            <a:rPr lang="en-GB"/>
            <a:t>Digital, General Practice(2023,2025)Microsoft Teams and remote working, Available at NHS Microsoft Teams and remote work. </a:t>
          </a:r>
          <a:endParaRPr lang="en-US"/>
        </a:p>
      </dgm:t>
    </dgm:pt>
    <dgm:pt modelId="{DD88542C-7DF3-4246-A2F7-7C4EC579300D}" type="parTrans" cxnId="{F26E27FA-D338-440F-B98B-5D975A03EC59}">
      <dgm:prSet/>
      <dgm:spPr/>
      <dgm:t>
        <a:bodyPr/>
        <a:lstStyle/>
        <a:p>
          <a:endParaRPr lang="en-US"/>
        </a:p>
      </dgm:t>
    </dgm:pt>
    <dgm:pt modelId="{27DEBD17-BD94-4E89-B8AC-AC7C964C5CEF}" type="sibTrans" cxnId="{F26E27FA-D338-440F-B98B-5D975A03EC59}">
      <dgm:prSet/>
      <dgm:spPr/>
      <dgm:t>
        <a:bodyPr/>
        <a:lstStyle/>
        <a:p>
          <a:endParaRPr lang="en-US"/>
        </a:p>
      </dgm:t>
    </dgm:pt>
    <dgm:pt modelId="{592A7142-DEC7-4306-9CE0-946CF85750D8}">
      <dgm:prSet/>
      <dgm:spPr/>
      <dgm:t>
        <a:bodyPr/>
        <a:lstStyle/>
        <a:p>
          <a:pPr>
            <a:lnSpc>
              <a:spcPct val="100000"/>
            </a:lnSpc>
          </a:pPr>
          <a:r>
            <a:rPr lang="en-GB" dirty="0"/>
            <a:t>Microsoft (2026)get started with Microsoft 365 for healthcare </a:t>
          </a:r>
          <a:r>
            <a:rPr lang="en-GB" dirty="0" err="1"/>
            <a:t>organizations</a:t>
          </a:r>
          <a:r>
            <a:rPr lang="en-GB" dirty="0"/>
            <a:t>.    </a:t>
          </a:r>
          <a:endParaRPr lang="en-US" dirty="0"/>
        </a:p>
      </dgm:t>
    </dgm:pt>
    <dgm:pt modelId="{91D9597F-AD89-4865-AE99-319A51E38377}" type="parTrans" cxnId="{A351913A-7F3D-4C2B-B4D0-DB10DCC44486}">
      <dgm:prSet/>
      <dgm:spPr/>
      <dgm:t>
        <a:bodyPr/>
        <a:lstStyle/>
        <a:p>
          <a:endParaRPr lang="en-US"/>
        </a:p>
      </dgm:t>
    </dgm:pt>
    <dgm:pt modelId="{A18D074F-8B2B-4CBB-A549-7CD99E10971F}" type="sibTrans" cxnId="{A351913A-7F3D-4C2B-B4D0-DB10DCC44486}">
      <dgm:prSet/>
      <dgm:spPr/>
      <dgm:t>
        <a:bodyPr/>
        <a:lstStyle/>
        <a:p>
          <a:endParaRPr lang="en-US"/>
        </a:p>
      </dgm:t>
    </dgm:pt>
    <dgm:pt modelId="{25BEC6AE-4812-4FFC-B0C8-441C8F7925DE}">
      <dgm:prSet/>
      <dgm:spPr/>
      <dgm:t>
        <a:bodyPr/>
        <a:lstStyle/>
        <a:p>
          <a:pPr>
            <a:lnSpc>
              <a:spcPct val="100000"/>
            </a:lnSpc>
          </a:pPr>
          <a:r>
            <a:rPr lang="en-GB">
              <a:hlinkClick xmlns:r="http://schemas.openxmlformats.org/officeDocument/2006/relationships" r:id="rId1"/>
            </a:rPr>
            <a:t>https://browzine.com/libraries/1422/articles/688591403?sort=title</a:t>
          </a:r>
          <a:endParaRPr lang="en-US"/>
        </a:p>
      </dgm:t>
    </dgm:pt>
    <dgm:pt modelId="{9AF2F4FB-FD7F-4500-998A-CD303D00128E}" type="parTrans" cxnId="{5EDE9517-1EC9-47EB-AED9-BFD4303BE507}">
      <dgm:prSet/>
      <dgm:spPr/>
      <dgm:t>
        <a:bodyPr/>
        <a:lstStyle/>
        <a:p>
          <a:endParaRPr lang="en-US"/>
        </a:p>
      </dgm:t>
    </dgm:pt>
    <dgm:pt modelId="{7FF1EA04-1AAA-4D42-8E39-25EF3F737BA9}" type="sibTrans" cxnId="{5EDE9517-1EC9-47EB-AED9-BFD4303BE507}">
      <dgm:prSet/>
      <dgm:spPr/>
      <dgm:t>
        <a:bodyPr/>
        <a:lstStyle/>
        <a:p>
          <a:endParaRPr lang="en-US"/>
        </a:p>
      </dgm:t>
    </dgm:pt>
    <dgm:pt modelId="{EDCEABB2-CDE8-4007-83E6-615A1A043996}" type="pres">
      <dgm:prSet presAssocID="{635E491C-6BA6-43EF-B9C0-45BD57A173A1}" presName="vert0" presStyleCnt="0">
        <dgm:presLayoutVars>
          <dgm:dir/>
          <dgm:animOne val="branch"/>
          <dgm:animLvl val="lvl"/>
        </dgm:presLayoutVars>
      </dgm:prSet>
      <dgm:spPr/>
    </dgm:pt>
    <dgm:pt modelId="{D88634CE-FF98-41DB-B2E9-F2DFAE68A444}" type="pres">
      <dgm:prSet presAssocID="{B7171E7B-922F-4E16-9429-4C8728BBAA9B}" presName="thickLine" presStyleLbl="alignNode1" presStyleIdx="0" presStyleCnt="4"/>
      <dgm:spPr/>
    </dgm:pt>
    <dgm:pt modelId="{C788D146-601F-4896-9DE5-E9805A67234D}" type="pres">
      <dgm:prSet presAssocID="{B7171E7B-922F-4E16-9429-4C8728BBAA9B}" presName="horz1" presStyleCnt="0"/>
      <dgm:spPr/>
    </dgm:pt>
    <dgm:pt modelId="{88ACEA5A-8B05-4B68-9B7E-488386833898}" type="pres">
      <dgm:prSet presAssocID="{B7171E7B-922F-4E16-9429-4C8728BBAA9B}" presName="tx1" presStyleLbl="revTx" presStyleIdx="0" presStyleCnt="4"/>
      <dgm:spPr/>
    </dgm:pt>
    <dgm:pt modelId="{9B2461C9-7CC6-4595-9251-0DD0CEDA72F8}" type="pres">
      <dgm:prSet presAssocID="{B7171E7B-922F-4E16-9429-4C8728BBAA9B}" presName="vert1" presStyleCnt="0"/>
      <dgm:spPr/>
    </dgm:pt>
    <dgm:pt modelId="{BEE49237-C285-44E9-9888-303225C4886C}" type="pres">
      <dgm:prSet presAssocID="{73F24807-1C4C-4402-8693-141947A4C573}" presName="thickLine" presStyleLbl="alignNode1" presStyleIdx="1" presStyleCnt="4"/>
      <dgm:spPr/>
    </dgm:pt>
    <dgm:pt modelId="{897D773D-2CC2-4A0F-9C53-530C80437BE6}" type="pres">
      <dgm:prSet presAssocID="{73F24807-1C4C-4402-8693-141947A4C573}" presName="horz1" presStyleCnt="0"/>
      <dgm:spPr/>
    </dgm:pt>
    <dgm:pt modelId="{5D06DF95-3B04-4BA3-96CD-9BEBFDBECA9A}" type="pres">
      <dgm:prSet presAssocID="{73F24807-1C4C-4402-8693-141947A4C573}" presName="tx1" presStyleLbl="revTx" presStyleIdx="1" presStyleCnt="4"/>
      <dgm:spPr/>
    </dgm:pt>
    <dgm:pt modelId="{31A39AC7-4850-4DB3-B61E-AD3A589885B1}" type="pres">
      <dgm:prSet presAssocID="{73F24807-1C4C-4402-8693-141947A4C573}" presName="vert1" presStyleCnt="0"/>
      <dgm:spPr/>
    </dgm:pt>
    <dgm:pt modelId="{50181A63-AFFB-4B7D-A722-CEBA97409344}" type="pres">
      <dgm:prSet presAssocID="{592A7142-DEC7-4306-9CE0-946CF85750D8}" presName="thickLine" presStyleLbl="alignNode1" presStyleIdx="2" presStyleCnt="4"/>
      <dgm:spPr/>
    </dgm:pt>
    <dgm:pt modelId="{01080044-EC03-421A-92A3-72A02F31027A}" type="pres">
      <dgm:prSet presAssocID="{592A7142-DEC7-4306-9CE0-946CF85750D8}" presName="horz1" presStyleCnt="0"/>
      <dgm:spPr/>
    </dgm:pt>
    <dgm:pt modelId="{F45F10CC-D955-4295-8345-10C16721AC28}" type="pres">
      <dgm:prSet presAssocID="{592A7142-DEC7-4306-9CE0-946CF85750D8}" presName="tx1" presStyleLbl="revTx" presStyleIdx="2" presStyleCnt="4"/>
      <dgm:spPr/>
    </dgm:pt>
    <dgm:pt modelId="{330A2297-55EB-433B-90B6-540849592C63}" type="pres">
      <dgm:prSet presAssocID="{592A7142-DEC7-4306-9CE0-946CF85750D8}" presName="vert1" presStyleCnt="0"/>
      <dgm:spPr/>
    </dgm:pt>
    <dgm:pt modelId="{13E3DEB5-2A0B-41D7-88D6-2329736911DA}" type="pres">
      <dgm:prSet presAssocID="{25BEC6AE-4812-4FFC-B0C8-441C8F7925DE}" presName="thickLine" presStyleLbl="alignNode1" presStyleIdx="3" presStyleCnt="4"/>
      <dgm:spPr/>
    </dgm:pt>
    <dgm:pt modelId="{412614D8-2946-460D-ADA4-423CF1A9D387}" type="pres">
      <dgm:prSet presAssocID="{25BEC6AE-4812-4FFC-B0C8-441C8F7925DE}" presName="horz1" presStyleCnt="0"/>
      <dgm:spPr/>
    </dgm:pt>
    <dgm:pt modelId="{AF37AEF1-66D2-4472-B4AE-059B399DAF17}" type="pres">
      <dgm:prSet presAssocID="{25BEC6AE-4812-4FFC-B0C8-441C8F7925DE}" presName="tx1" presStyleLbl="revTx" presStyleIdx="3" presStyleCnt="4"/>
      <dgm:spPr/>
    </dgm:pt>
    <dgm:pt modelId="{293EA2DD-DED1-45CD-945F-A16ECCB4AD08}" type="pres">
      <dgm:prSet presAssocID="{25BEC6AE-4812-4FFC-B0C8-441C8F7925DE}" presName="vert1" presStyleCnt="0"/>
      <dgm:spPr/>
    </dgm:pt>
  </dgm:ptLst>
  <dgm:cxnLst>
    <dgm:cxn modelId="{5EDE9517-1EC9-47EB-AED9-BFD4303BE507}" srcId="{635E491C-6BA6-43EF-B9C0-45BD57A173A1}" destId="{25BEC6AE-4812-4FFC-B0C8-441C8F7925DE}" srcOrd="3" destOrd="0" parTransId="{9AF2F4FB-FD7F-4500-998A-CD303D00128E}" sibTransId="{7FF1EA04-1AAA-4D42-8E39-25EF3F737BA9}"/>
    <dgm:cxn modelId="{B51BF933-ECEA-974D-810E-7608DB9CAAE8}" type="presOf" srcId="{635E491C-6BA6-43EF-B9C0-45BD57A173A1}" destId="{EDCEABB2-CDE8-4007-83E6-615A1A043996}" srcOrd="0" destOrd="0" presId="urn:microsoft.com/office/officeart/2008/layout/LinedList"/>
    <dgm:cxn modelId="{A351913A-7F3D-4C2B-B4D0-DB10DCC44486}" srcId="{635E491C-6BA6-43EF-B9C0-45BD57A173A1}" destId="{592A7142-DEC7-4306-9CE0-946CF85750D8}" srcOrd="2" destOrd="0" parTransId="{91D9597F-AD89-4865-AE99-319A51E38377}" sibTransId="{A18D074F-8B2B-4CBB-A549-7CD99E10971F}"/>
    <dgm:cxn modelId="{3526657A-8722-4505-95B7-BA34294DF79C}" srcId="{635E491C-6BA6-43EF-B9C0-45BD57A173A1}" destId="{73F24807-1C4C-4402-8693-141947A4C573}" srcOrd="1" destOrd="0" parTransId="{7F8077AC-8A63-4A8C-B4FD-0936B571ED43}" sibTransId="{261CA01A-645D-4FD2-B1FA-40BE72025FCC}"/>
    <dgm:cxn modelId="{C8716AD2-024A-8941-A669-EA2CFC853750}" type="presOf" srcId="{592A7142-DEC7-4306-9CE0-946CF85750D8}" destId="{F45F10CC-D955-4295-8345-10C16721AC28}" srcOrd="0" destOrd="0" presId="urn:microsoft.com/office/officeart/2008/layout/LinedList"/>
    <dgm:cxn modelId="{06880ADD-B04B-4C45-BE01-0536E52BFCE5}" type="presOf" srcId="{25BEC6AE-4812-4FFC-B0C8-441C8F7925DE}" destId="{AF37AEF1-66D2-4472-B4AE-059B399DAF17}" srcOrd="0" destOrd="0" presId="urn:microsoft.com/office/officeart/2008/layout/LinedList"/>
    <dgm:cxn modelId="{92D549DE-56D8-F047-A751-71003700612A}" type="presOf" srcId="{B7171E7B-922F-4E16-9429-4C8728BBAA9B}" destId="{88ACEA5A-8B05-4B68-9B7E-488386833898}" srcOrd="0" destOrd="0" presId="urn:microsoft.com/office/officeart/2008/layout/LinedList"/>
    <dgm:cxn modelId="{D4C997E0-54F8-3941-B0F2-E0CA723F5AFE}" type="presOf" srcId="{73F24807-1C4C-4402-8693-141947A4C573}" destId="{5D06DF95-3B04-4BA3-96CD-9BEBFDBECA9A}" srcOrd="0" destOrd="0" presId="urn:microsoft.com/office/officeart/2008/layout/LinedList"/>
    <dgm:cxn modelId="{F26E27FA-D338-440F-B98B-5D975A03EC59}" srcId="{635E491C-6BA6-43EF-B9C0-45BD57A173A1}" destId="{B7171E7B-922F-4E16-9429-4C8728BBAA9B}" srcOrd="0" destOrd="0" parTransId="{DD88542C-7DF3-4246-A2F7-7C4EC579300D}" sibTransId="{27DEBD17-BD94-4E89-B8AC-AC7C964C5CEF}"/>
    <dgm:cxn modelId="{C78CD8E1-B0FB-5F42-AE45-8E7B0B61A9C1}" type="presParOf" srcId="{EDCEABB2-CDE8-4007-83E6-615A1A043996}" destId="{D88634CE-FF98-41DB-B2E9-F2DFAE68A444}" srcOrd="0" destOrd="0" presId="urn:microsoft.com/office/officeart/2008/layout/LinedList"/>
    <dgm:cxn modelId="{41AC7C23-405E-BC4A-B848-8510E0B6634F}" type="presParOf" srcId="{EDCEABB2-CDE8-4007-83E6-615A1A043996}" destId="{C788D146-601F-4896-9DE5-E9805A67234D}" srcOrd="1" destOrd="0" presId="urn:microsoft.com/office/officeart/2008/layout/LinedList"/>
    <dgm:cxn modelId="{4D2AF589-963C-AF43-8402-AA34E98FD510}" type="presParOf" srcId="{C788D146-601F-4896-9DE5-E9805A67234D}" destId="{88ACEA5A-8B05-4B68-9B7E-488386833898}" srcOrd="0" destOrd="0" presId="urn:microsoft.com/office/officeart/2008/layout/LinedList"/>
    <dgm:cxn modelId="{4C6071CD-DF6A-C34D-A7F2-2E3EA751810C}" type="presParOf" srcId="{C788D146-601F-4896-9DE5-E9805A67234D}" destId="{9B2461C9-7CC6-4595-9251-0DD0CEDA72F8}" srcOrd="1" destOrd="0" presId="urn:microsoft.com/office/officeart/2008/layout/LinedList"/>
    <dgm:cxn modelId="{9CD44549-6D44-114B-B5C7-CEBEEF6F0F62}" type="presParOf" srcId="{EDCEABB2-CDE8-4007-83E6-615A1A043996}" destId="{BEE49237-C285-44E9-9888-303225C4886C}" srcOrd="2" destOrd="0" presId="urn:microsoft.com/office/officeart/2008/layout/LinedList"/>
    <dgm:cxn modelId="{C8F7E9C4-1618-4C4D-8854-6BBFE2F78733}" type="presParOf" srcId="{EDCEABB2-CDE8-4007-83E6-615A1A043996}" destId="{897D773D-2CC2-4A0F-9C53-530C80437BE6}" srcOrd="3" destOrd="0" presId="urn:microsoft.com/office/officeart/2008/layout/LinedList"/>
    <dgm:cxn modelId="{53B6129B-4FEA-CD40-A099-561E3E7B04BD}" type="presParOf" srcId="{897D773D-2CC2-4A0F-9C53-530C80437BE6}" destId="{5D06DF95-3B04-4BA3-96CD-9BEBFDBECA9A}" srcOrd="0" destOrd="0" presId="urn:microsoft.com/office/officeart/2008/layout/LinedList"/>
    <dgm:cxn modelId="{F9DDD093-2BA4-154D-88E5-C119BF515580}" type="presParOf" srcId="{897D773D-2CC2-4A0F-9C53-530C80437BE6}" destId="{31A39AC7-4850-4DB3-B61E-AD3A589885B1}" srcOrd="1" destOrd="0" presId="urn:microsoft.com/office/officeart/2008/layout/LinedList"/>
    <dgm:cxn modelId="{EC40FE4A-0CEF-674A-9336-6F3C2CF39C4D}" type="presParOf" srcId="{EDCEABB2-CDE8-4007-83E6-615A1A043996}" destId="{50181A63-AFFB-4B7D-A722-CEBA97409344}" srcOrd="4" destOrd="0" presId="urn:microsoft.com/office/officeart/2008/layout/LinedList"/>
    <dgm:cxn modelId="{B03DA6CC-A6AD-7945-A03B-0B9A5772425D}" type="presParOf" srcId="{EDCEABB2-CDE8-4007-83E6-615A1A043996}" destId="{01080044-EC03-421A-92A3-72A02F31027A}" srcOrd="5" destOrd="0" presId="urn:microsoft.com/office/officeart/2008/layout/LinedList"/>
    <dgm:cxn modelId="{F20808A9-EAF6-CF4F-9CA4-0F44DC90CFCD}" type="presParOf" srcId="{01080044-EC03-421A-92A3-72A02F31027A}" destId="{F45F10CC-D955-4295-8345-10C16721AC28}" srcOrd="0" destOrd="0" presId="urn:microsoft.com/office/officeart/2008/layout/LinedList"/>
    <dgm:cxn modelId="{D67D0017-FAC7-E548-BB01-189C4BFF6E2E}" type="presParOf" srcId="{01080044-EC03-421A-92A3-72A02F31027A}" destId="{330A2297-55EB-433B-90B6-540849592C63}" srcOrd="1" destOrd="0" presId="urn:microsoft.com/office/officeart/2008/layout/LinedList"/>
    <dgm:cxn modelId="{A104016B-AAEE-634D-AB20-92D5ECC7F6A6}" type="presParOf" srcId="{EDCEABB2-CDE8-4007-83E6-615A1A043996}" destId="{13E3DEB5-2A0B-41D7-88D6-2329736911DA}" srcOrd="6" destOrd="0" presId="urn:microsoft.com/office/officeart/2008/layout/LinedList"/>
    <dgm:cxn modelId="{FE9F086C-C6AF-B54C-AF68-9CA3DFB35CD0}" type="presParOf" srcId="{EDCEABB2-CDE8-4007-83E6-615A1A043996}" destId="{412614D8-2946-460D-ADA4-423CF1A9D387}" srcOrd="7" destOrd="0" presId="urn:microsoft.com/office/officeart/2008/layout/LinedList"/>
    <dgm:cxn modelId="{180BB9D0-42C4-3746-80EF-57D7325A2830}" type="presParOf" srcId="{412614D8-2946-460D-ADA4-423CF1A9D387}" destId="{AF37AEF1-66D2-4472-B4AE-059B399DAF17}" srcOrd="0" destOrd="0" presId="urn:microsoft.com/office/officeart/2008/layout/LinedList"/>
    <dgm:cxn modelId="{E0CC110B-562F-7441-AD28-C34A9D198D4F}" type="presParOf" srcId="{412614D8-2946-460D-ADA4-423CF1A9D387}" destId="{293EA2DD-DED1-45CD-945F-A16ECCB4AD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FE800-83A7-4D88-B48A-FAA0DC92BFD2}">
      <dsp:nvSpPr>
        <dsp:cNvPr id="0" name=""/>
        <dsp:cNvSpPr/>
      </dsp:nvSpPr>
      <dsp:spPr>
        <a:xfrm>
          <a:off x="0" y="529681"/>
          <a:ext cx="6045390" cy="9354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s-ES" sz="2000" b="1" i="0" kern="1200">
              <a:solidFill>
                <a:schemeClr val="tx1"/>
              </a:solidFill>
            </a:rPr>
            <a:t>What is Microsoft (MS) Teams?</a:t>
          </a:r>
          <a:endParaRPr lang="en-US" sz="2000" kern="1200">
            <a:solidFill>
              <a:schemeClr val="tx1"/>
            </a:solidFill>
          </a:endParaRPr>
        </a:p>
      </dsp:txBody>
      <dsp:txXfrm>
        <a:off x="45663" y="575344"/>
        <a:ext cx="5954064" cy="844089"/>
      </dsp:txXfrm>
    </dsp:sp>
    <dsp:sp modelId="{71A32C8A-812F-408A-A79C-D1464499F7CF}">
      <dsp:nvSpPr>
        <dsp:cNvPr id="0" name=""/>
        <dsp:cNvSpPr/>
      </dsp:nvSpPr>
      <dsp:spPr>
        <a:xfrm>
          <a:off x="0" y="1502536"/>
          <a:ext cx="6045390" cy="9354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s-ES" sz="1300" b="0" i="0" kern="1200"/>
            <a:t>MS Teams is a secure communications platform which can be protected and monitored within the NHS secure boundary when accessed via secure NHS networks. </a:t>
          </a:r>
          <a:endParaRPr lang="en-US" sz="1300" kern="1200"/>
        </a:p>
      </dsp:txBody>
      <dsp:txXfrm>
        <a:off x="45663" y="1548199"/>
        <a:ext cx="5954064" cy="844089"/>
      </dsp:txXfrm>
    </dsp:sp>
    <dsp:sp modelId="{B480F8AC-3E74-4294-8274-C7CEE52B7119}">
      <dsp:nvSpPr>
        <dsp:cNvPr id="0" name=""/>
        <dsp:cNvSpPr/>
      </dsp:nvSpPr>
      <dsp:spPr>
        <a:xfrm>
          <a:off x="0" y="2475391"/>
          <a:ext cx="6045390" cy="9354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s-ES" sz="1300" b="0" i="0" kern="1200"/>
            <a:t>It is a collaboration tool, providing the technology for people to work together remotely and share information easily.</a:t>
          </a:r>
          <a:endParaRPr lang="en-US" sz="1300" kern="1200"/>
        </a:p>
      </dsp:txBody>
      <dsp:txXfrm>
        <a:off x="45663" y="2521054"/>
        <a:ext cx="5954064" cy="844089"/>
      </dsp:txXfrm>
    </dsp:sp>
    <dsp:sp modelId="{0751B55A-2832-4E21-A4EF-505D8BD97A0D}">
      <dsp:nvSpPr>
        <dsp:cNvPr id="0" name=""/>
        <dsp:cNvSpPr/>
      </dsp:nvSpPr>
      <dsp:spPr>
        <a:xfrm>
          <a:off x="0" y="3448246"/>
          <a:ext cx="6045390" cy="935415"/>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s-ES" sz="1300" b="0" i="0" kern="1200"/>
            <a:t>It is a virtual hub for teamwork which allows people to chat, call, and work together on shared files, sharing information with everyone across different locations.  It can support on-site, remote, and mobile working, allowing NHS staff to continue to deliver care and advice.</a:t>
          </a:r>
          <a:endParaRPr lang="en-US" sz="1300" kern="1200"/>
        </a:p>
      </dsp:txBody>
      <dsp:txXfrm>
        <a:off x="45663" y="3493909"/>
        <a:ext cx="5954064" cy="84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A57E0-FED8-4B7A-B97B-4046611109BD}">
      <dsp:nvSpPr>
        <dsp:cNvPr id="0" name=""/>
        <dsp:cNvSpPr/>
      </dsp:nvSpPr>
      <dsp:spPr>
        <a:xfrm>
          <a:off x="1602533" y="39299"/>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C8E69-6777-431C-98C2-28FFEB9E7F6F}">
      <dsp:nvSpPr>
        <dsp:cNvPr id="0" name=""/>
        <dsp:cNvSpPr/>
      </dsp:nvSpPr>
      <dsp:spPr>
        <a:xfrm>
          <a:off x="1806571" y="243336"/>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721A21-5F02-4E54-999A-30BE6798F12C}">
      <dsp:nvSpPr>
        <dsp:cNvPr id="0" name=""/>
        <dsp:cNvSpPr/>
      </dsp:nvSpPr>
      <dsp:spPr>
        <a:xfrm>
          <a:off x="2782342" y="39299"/>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t>Ashford community Care Service</a:t>
          </a:r>
          <a:endParaRPr lang="en-US" sz="1700" kern="1200"/>
        </a:p>
      </dsp:txBody>
      <dsp:txXfrm>
        <a:off x="2782342" y="39299"/>
        <a:ext cx="2290218" cy="971607"/>
      </dsp:txXfrm>
    </dsp:sp>
    <dsp:sp modelId="{F5FF20AC-B5F7-496D-97ED-87C009AFAB98}">
      <dsp:nvSpPr>
        <dsp:cNvPr id="0" name=""/>
        <dsp:cNvSpPr/>
      </dsp:nvSpPr>
      <dsp:spPr>
        <a:xfrm>
          <a:off x="5471614" y="39299"/>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A4551E-4037-4E3E-8155-87A0C97E730B}">
      <dsp:nvSpPr>
        <dsp:cNvPr id="0" name=""/>
        <dsp:cNvSpPr/>
      </dsp:nvSpPr>
      <dsp:spPr>
        <a:xfrm>
          <a:off x="5675651" y="243336"/>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53BCDF-6C8A-4065-A3B1-58E4BE654CEE}">
      <dsp:nvSpPr>
        <dsp:cNvPr id="0" name=""/>
        <dsp:cNvSpPr/>
      </dsp:nvSpPr>
      <dsp:spPr>
        <a:xfrm>
          <a:off x="6651423" y="39299"/>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t>General  </a:t>
          </a:r>
          <a:r>
            <a:rPr lang="en-GB" sz="1700" kern="1200"/>
            <a:t>                                                                                                     </a:t>
          </a:r>
          <a:r>
            <a:rPr lang="en-GB" sz="1700" b="1" kern="1200"/>
            <a:t>Management</a:t>
          </a:r>
          <a:endParaRPr lang="en-US" sz="1700" kern="1200"/>
        </a:p>
      </dsp:txBody>
      <dsp:txXfrm>
        <a:off x="6651423" y="39299"/>
        <a:ext cx="2290218" cy="971607"/>
      </dsp:txXfrm>
    </dsp:sp>
    <dsp:sp modelId="{A5FF7B77-B859-446B-8A85-3BB4401F4704}">
      <dsp:nvSpPr>
        <dsp:cNvPr id="0" name=""/>
        <dsp:cNvSpPr/>
      </dsp:nvSpPr>
      <dsp:spPr>
        <a:xfrm>
          <a:off x="1602533" y="1781939"/>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B789F-9C00-454F-A6F9-A0FFA566972E}">
      <dsp:nvSpPr>
        <dsp:cNvPr id="0" name=""/>
        <dsp:cNvSpPr/>
      </dsp:nvSpPr>
      <dsp:spPr>
        <a:xfrm>
          <a:off x="1806571" y="1985977"/>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109901-EEF4-41DA-BD83-2D80B3FAB794}">
      <dsp:nvSpPr>
        <dsp:cNvPr id="0" name=""/>
        <dsp:cNvSpPr/>
      </dsp:nvSpPr>
      <dsp:spPr>
        <a:xfrm>
          <a:off x="2782342" y="1781939"/>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Service-wide announcements                                                                    Planning and meetings</a:t>
          </a:r>
          <a:endParaRPr lang="en-US" sz="1700" kern="1200"/>
        </a:p>
      </dsp:txBody>
      <dsp:txXfrm>
        <a:off x="2782342" y="1781939"/>
        <a:ext cx="2290218" cy="971607"/>
      </dsp:txXfrm>
    </dsp:sp>
    <dsp:sp modelId="{11E39401-345E-4ED3-9DD0-4E4B9BC1EEC8}">
      <dsp:nvSpPr>
        <dsp:cNvPr id="0" name=""/>
        <dsp:cNvSpPr/>
      </dsp:nvSpPr>
      <dsp:spPr>
        <a:xfrm>
          <a:off x="5471614" y="1781939"/>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F70826-07D7-4FE6-84C4-A7961E4DC1EA}">
      <dsp:nvSpPr>
        <dsp:cNvPr id="0" name=""/>
        <dsp:cNvSpPr/>
      </dsp:nvSpPr>
      <dsp:spPr>
        <a:xfrm>
          <a:off x="5675651" y="1985977"/>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F86817-D71E-408F-8D74-81171BA3007A}">
      <dsp:nvSpPr>
        <dsp:cNvPr id="0" name=""/>
        <dsp:cNvSpPr/>
      </dsp:nvSpPr>
      <dsp:spPr>
        <a:xfrm>
          <a:off x="6651423" y="1781939"/>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b="1" kern="1200"/>
            <a:t>Care staff                                                                                                   Training</a:t>
          </a:r>
          <a:endParaRPr lang="en-US" sz="1700" kern="1200"/>
        </a:p>
      </dsp:txBody>
      <dsp:txXfrm>
        <a:off x="6651423" y="1781939"/>
        <a:ext cx="2290218" cy="971607"/>
      </dsp:txXfrm>
    </dsp:sp>
    <dsp:sp modelId="{626317B1-7724-469E-AFCC-DF9C4A3A50FB}">
      <dsp:nvSpPr>
        <dsp:cNvPr id="0" name=""/>
        <dsp:cNvSpPr/>
      </dsp:nvSpPr>
      <dsp:spPr>
        <a:xfrm>
          <a:off x="1602533" y="3524580"/>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C3248-4B24-4C2A-B264-B610CE1B9003}">
      <dsp:nvSpPr>
        <dsp:cNvPr id="0" name=""/>
        <dsp:cNvSpPr/>
      </dsp:nvSpPr>
      <dsp:spPr>
        <a:xfrm>
          <a:off x="1806571" y="3728617"/>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799541-2CF1-4A64-B073-57BDFED59D8E}">
      <dsp:nvSpPr>
        <dsp:cNvPr id="0" name=""/>
        <dsp:cNvSpPr/>
      </dsp:nvSpPr>
      <dsp:spPr>
        <a:xfrm>
          <a:off x="2782342" y="3524580"/>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Operational communication                                                                     Learning materials</a:t>
          </a:r>
          <a:endParaRPr lang="en-US" sz="1700" kern="1200"/>
        </a:p>
      </dsp:txBody>
      <dsp:txXfrm>
        <a:off x="2782342" y="3524580"/>
        <a:ext cx="2290218" cy="971607"/>
      </dsp:txXfrm>
    </dsp:sp>
    <dsp:sp modelId="{87485AC8-0A87-498A-847B-9320DA7D61F0}">
      <dsp:nvSpPr>
        <dsp:cNvPr id="0" name=""/>
        <dsp:cNvSpPr/>
      </dsp:nvSpPr>
      <dsp:spPr>
        <a:xfrm>
          <a:off x="5471614" y="3524580"/>
          <a:ext cx="971607" cy="971607"/>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E8F15-141C-4C90-B4F2-59F1118C6091}">
      <dsp:nvSpPr>
        <dsp:cNvPr id="0" name=""/>
        <dsp:cNvSpPr/>
      </dsp:nvSpPr>
      <dsp:spPr>
        <a:xfrm>
          <a:off x="5675651" y="3728617"/>
          <a:ext cx="563532" cy="563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F2FA42-12C1-49EB-B64D-3252D2C5D34C}">
      <dsp:nvSpPr>
        <dsp:cNvPr id="0" name=""/>
        <dsp:cNvSpPr/>
      </dsp:nvSpPr>
      <dsp:spPr>
        <a:xfrm>
          <a:off x="6651423" y="3524580"/>
          <a:ext cx="2290218" cy="9716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s-ES" sz="1700" b="1" kern="1200"/>
            <a:t>Use channels to organise conversations and files by purpose.</a:t>
          </a:r>
          <a:endParaRPr lang="en-US" sz="1700" kern="1200"/>
        </a:p>
      </dsp:txBody>
      <dsp:txXfrm>
        <a:off x="6651423" y="3524580"/>
        <a:ext cx="2290218" cy="9716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6D5E5-14F4-4967-9779-FAC60A4CE91B}">
      <dsp:nvSpPr>
        <dsp:cNvPr id="0" name=""/>
        <dsp:cNvSpPr/>
      </dsp:nvSpPr>
      <dsp:spPr>
        <a:xfrm>
          <a:off x="0" y="2248"/>
          <a:ext cx="6046132"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w="9525" cap="rnd" cmpd="sng" algn="ctr">
          <a:solidFill>
            <a:schemeClr val="accent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A5F7E6B-4C26-441B-BEF9-7435497BA239}">
      <dsp:nvSpPr>
        <dsp:cNvPr id="0" name=""/>
        <dsp:cNvSpPr/>
      </dsp:nvSpPr>
      <dsp:spPr>
        <a:xfrm>
          <a:off x="0" y="2248"/>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Training needs                                                                                                          Digital confidence</a:t>
          </a:r>
          <a:endParaRPr lang="en-US" sz="1500" kern="1200"/>
        </a:p>
      </dsp:txBody>
      <dsp:txXfrm>
        <a:off x="0" y="2248"/>
        <a:ext cx="6046132" cy="766894"/>
      </dsp:txXfrm>
    </dsp:sp>
    <dsp:sp modelId="{E7035A23-78F1-4A2E-B5D9-6D97AF903BFE}">
      <dsp:nvSpPr>
        <dsp:cNvPr id="0" name=""/>
        <dsp:cNvSpPr/>
      </dsp:nvSpPr>
      <dsp:spPr>
        <a:xfrm>
          <a:off x="0" y="769143"/>
          <a:ext cx="6046132" cy="0"/>
        </a:xfrm>
        <a:prstGeom prst="line">
          <a:avLst/>
        </a:prstGeom>
        <a:gradFill rotWithShape="0">
          <a:gsLst>
            <a:gs pos="0">
              <a:schemeClr val="accent2">
                <a:hueOff val="-98175"/>
                <a:satOff val="7762"/>
                <a:lumOff val="-157"/>
                <a:alphaOff val="0"/>
                <a:tint val="96000"/>
                <a:lumMod val="104000"/>
              </a:schemeClr>
            </a:gs>
            <a:gs pos="100000">
              <a:schemeClr val="accent2">
                <a:hueOff val="-98175"/>
                <a:satOff val="7762"/>
                <a:lumOff val="-157"/>
                <a:alphaOff val="0"/>
                <a:shade val="84000"/>
                <a:lumMod val="84000"/>
              </a:schemeClr>
            </a:gs>
          </a:gsLst>
          <a:lin ang="5400000" scaled="0"/>
        </a:gradFill>
        <a:ln w="9525" cap="rnd" cmpd="sng" algn="ctr">
          <a:solidFill>
            <a:schemeClr val="accent2">
              <a:hueOff val="-98175"/>
              <a:satOff val="7762"/>
              <a:lumOff val="-15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8D980F26-EBB3-42DC-8CD9-C3472AEB9F47}">
      <dsp:nvSpPr>
        <dsp:cNvPr id="0" name=""/>
        <dsp:cNvSpPr/>
      </dsp:nvSpPr>
      <dsp:spPr>
        <a:xfrm>
          <a:off x="0" y="769143"/>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Some staff will need structured training and ongoing support.                 Staff may have different levels of digital skills.</a:t>
          </a:r>
          <a:endParaRPr lang="en-US" sz="1500" kern="1200"/>
        </a:p>
      </dsp:txBody>
      <dsp:txXfrm>
        <a:off x="0" y="769143"/>
        <a:ext cx="6046132" cy="766894"/>
      </dsp:txXfrm>
    </dsp:sp>
    <dsp:sp modelId="{1B8BE118-8EDE-4A69-B754-259006BBFC9D}">
      <dsp:nvSpPr>
        <dsp:cNvPr id="0" name=""/>
        <dsp:cNvSpPr/>
      </dsp:nvSpPr>
      <dsp:spPr>
        <a:xfrm>
          <a:off x="0" y="1536038"/>
          <a:ext cx="6046132" cy="0"/>
        </a:xfrm>
        <a:prstGeom prst="line">
          <a:avLst/>
        </a:prstGeom>
        <a:gradFill rotWithShape="0">
          <a:gsLst>
            <a:gs pos="0">
              <a:schemeClr val="accent2">
                <a:hueOff val="-196350"/>
                <a:satOff val="15525"/>
                <a:lumOff val="-314"/>
                <a:alphaOff val="0"/>
                <a:tint val="96000"/>
                <a:lumMod val="104000"/>
              </a:schemeClr>
            </a:gs>
            <a:gs pos="100000">
              <a:schemeClr val="accent2">
                <a:hueOff val="-196350"/>
                <a:satOff val="15525"/>
                <a:lumOff val="-314"/>
                <a:alphaOff val="0"/>
                <a:shade val="84000"/>
                <a:lumMod val="84000"/>
              </a:schemeClr>
            </a:gs>
          </a:gsLst>
          <a:lin ang="5400000" scaled="0"/>
        </a:gradFill>
        <a:ln w="9525" cap="rnd" cmpd="sng" algn="ctr">
          <a:solidFill>
            <a:schemeClr val="accent2">
              <a:hueOff val="-196350"/>
              <a:satOff val="15525"/>
              <a:lumOff val="-314"/>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A6D8985-B130-4C7F-A255-E2FE3F53B752}">
      <dsp:nvSpPr>
        <dsp:cNvPr id="0" name=""/>
        <dsp:cNvSpPr/>
      </dsp:nvSpPr>
      <dsp:spPr>
        <a:xfrm>
          <a:off x="0" y="1536038"/>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Message overload                                                                                            Information governance</a:t>
          </a:r>
          <a:endParaRPr lang="en-US" sz="1500" kern="1200"/>
        </a:p>
      </dsp:txBody>
      <dsp:txXfrm>
        <a:off x="0" y="1536038"/>
        <a:ext cx="6046132" cy="766894"/>
      </dsp:txXfrm>
    </dsp:sp>
    <dsp:sp modelId="{5BF2373E-E6BA-4A94-8B10-2A7983550C43}">
      <dsp:nvSpPr>
        <dsp:cNvPr id="0" name=""/>
        <dsp:cNvSpPr/>
      </dsp:nvSpPr>
      <dsp:spPr>
        <a:xfrm>
          <a:off x="0" y="2302932"/>
          <a:ext cx="6046132" cy="0"/>
        </a:xfrm>
        <a:prstGeom prst="line">
          <a:avLst/>
        </a:prstGeom>
        <a:gradFill rotWithShape="0">
          <a:gsLst>
            <a:gs pos="0">
              <a:schemeClr val="accent2">
                <a:hueOff val="-294525"/>
                <a:satOff val="23287"/>
                <a:lumOff val="-470"/>
                <a:alphaOff val="0"/>
                <a:tint val="96000"/>
                <a:lumMod val="104000"/>
              </a:schemeClr>
            </a:gs>
            <a:gs pos="100000">
              <a:schemeClr val="accent2">
                <a:hueOff val="-294525"/>
                <a:satOff val="23287"/>
                <a:lumOff val="-470"/>
                <a:alphaOff val="0"/>
                <a:shade val="84000"/>
                <a:lumMod val="84000"/>
              </a:schemeClr>
            </a:gs>
          </a:gsLst>
          <a:lin ang="5400000" scaled="0"/>
        </a:gradFill>
        <a:ln w="9525" cap="rnd" cmpd="sng" algn="ctr">
          <a:solidFill>
            <a:schemeClr val="accent2">
              <a:hueOff val="-294525"/>
              <a:satOff val="23287"/>
              <a:lumOff val="-47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24198A84-E816-4251-8262-431BE8250AE6}">
      <dsp:nvSpPr>
        <dsp:cNvPr id="0" name=""/>
        <dsp:cNvSpPr/>
      </dsp:nvSpPr>
      <dsp:spPr>
        <a:xfrm>
          <a:off x="0" y="2302932"/>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To many notifications can make priorities unclear.            Confidential information must be handled appropriately.</a:t>
          </a:r>
          <a:endParaRPr lang="en-US" sz="1500" kern="1200"/>
        </a:p>
      </dsp:txBody>
      <dsp:txXfrm>
        <a:off x="0" y="2302932"/>
        <a:ext cx="6046132" cy="766894"/>
      </dsp:txXfrm>
    </dsp:sp>
    <dsp:sp modelId="{CCD1D4EA-2207-4B34-A21D-C62079DEB250}">
      <dsp:nvSpPr>
        <dsp:cNvPr id="0" name=""/>
        <dsp:cNvSpPr/>
      </dsp:nvSpPr>
      <dsp:spPr>
        <a:xfrm>
          <a:off x="0" y="3069827"/>
          <a:ext cx="6046132" cy="0"/>
        </a:xfrm>
        <a:prstGeom prst="line">
          <a:avLst/>
        </a:prstGeom>
        <a:gradFill rotWithShape="0">
          <a:gsLst>
            <a:gs pos="0">
              <a:schemeClr val="accent2">
                <a:hueOff val="-392700"/>
                <a:satOff val="31050"/>
                <a:lumOff val="-627"/>
                <a:alphaOff val="0"/>
                <a:tint val="96000"/>
                <a:lumMod val="104000"/>
              </a:schemeClr>
            </a:gs>
            <a:gs pos="100000">
              <a:schemeClr val="accent2">
                <a:hueOff val="-392700"/>
                <a:satOff val="31050"/>
                <a:lumOff val="-627"/>
                <a:alphaOff val="0"/>
                <a:shade val="84000"/>
                <a:lumMod val="84000"/>
              </a:schemeClr>
            </a:gs>
          </a:gsLst>
          <a:lin ang="5400000" scaled="0"/>
        </a:gradFill>
        <a:ln w="9525" cap="rnd" cmpd="sng" algn="ctr">
          <a:solidFill>
            <a:schemeClr val="accent2">
              <a:hueOff val="-392700"/>
              <a:satOff val="31050"/>
              <a:lumOff val="-62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8B922329-F10F-4493-90A2-8EAF0BE8BF31}">
      <dsp:nvSpPr>
        <dsp:cNvPr id="0" name=""/>
        <dsp:cNvSpPr/>
      </dsp:nvSpPr>
      <dsp:spPr>
        <a:xfrm>
          <a:off x="0" y="3069827"/>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Technical problems                                                                                           Change resistance</a:t>
          </a:r>
          <a:endParaRPr lang="en-US" sz="1500" kern="1200"/>
        </a:p>
      </dsp:txBody>
      <dsp:txXfrm>
        <a:off x="0" y="3069827"/>
        <a:ext cx="6046132" cy="766894"/>
      </dsp:txXfrm>
    </dsp:sp>
    <dsp:sp modelId="{1300EE7C-5A11-413A-B362-706F3A14EB51}">
      <dsp:nvSpPr>
        <dsp:cNvPr id="0" name=""/>
        <dsp:cNvSpPr/>
      </dsp:nvSpPr>
      <dsp:spPr>
        <a:xfrm>
          <a:off x="0" y="3836722"/>
          <a:ext cx="6046132" cy="0"/>
        </a:xfrm>
        <a:prstGeom prst="line">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w="9525" cap="rnd" cmpd="sng" algn="ctr">
          <a:solidFill>
            <a:schemeClr val="accent2">
              <a:hueOff val="-490875"/>
              <a:satOff val="38812"/>
              <a:lumOff val="-784"/>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B4E930EF-8119-4664-8202-3405A542D865}">
      <dsp:nvSpPr>
        <dsp:cNvPr id="0" name=""/>
        <dsp:cNvSpPr/>
      </dsp:nvSpPr>
      <dsp:spPr>
        <a:xfrm>
          <a:off x="0" y="3836722"/>
          <a:ext cx="6046132" cy="766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Devices, connectivity or access can interrupt communication.              Some staff may prefer familiar communication methods.</a:t>
          </a:r>
          <a:endParaRPr lang="en-US" sz="1500" kern="1200"/>
        </a:p>
      </dsp:txBody>
      <dsp:txXfrm>
        <a:off x="0" y="3836722"/>
        <a:ext cx="6046132" cy="7668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634CE-FF98-41DB-B2E9-F2DFAE68A444}">
      <dsp:nvSpPr>
        <dsp:cNvPr id="0" name=""/>
        <dsp:cNvSpPr/>
      </dsp:nvSpPr>
      <dsp:spPr>
        <a:xfrm>
          <a:off x="0" y="0"/>
          <a:ext cx="6697698"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w="9525" cap="rnd" cmpd="sng" algn="ctr">
          <a:solidFill>
            <a:schemeClr val="accent2">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88ACEA5A-8B05-4B68-9B7E-488386833898}">
      <dsp:nvSpPr>
        <dsp:cNvPr id="0" name=""/>
        <dsp:cNvSpPr/>
      </dsp:nvSpPr>
      <dsp:spPr>
        <a:xfrm>
          <a:off x="0" y="0"/>
          <a:ext cx="6697698" cy="87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GB" sz="1600" kern="1200"/>
            <a:t>Digital, General Practice(2023,2025)Microsoft Teams and remote working, Available at NHS Microsoft Teams and remote work. </a:t>
          </a:r>
          <a:endParaRPr lang="en-US" sz="1600" kern="1200"/>
        </a:p>
      </dsp:txBody>
      <dsp:txXfrm>
        <a:off x="0" y="0"/>
        <a:ext cx="6697698" cy="872618"/>
      </dsp:txXfrm>
    </dsp:sp>
    <dsp:sp modelId="{BEE49237-C285-44E9-9888-303225C4886C}">
      <dsp:nvSpPr>
        <dsp:cNvPr id="0" name=""/>
        <dsp:cNvSpPr/>
      </dsp:nvSpPr>
      <dsp:spPr>
        <a:xfrm>
          <a:off x="0" y="872618"/>
          <a:ext cx="6697698" cy="0"/>
        </a:xfrm>
        <a:prstGeom prst="line">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84000"/>
                <a:lumMod val="84000"/>
              </a:schemeClr>
            </a:gs>
          </a:gsLst>
          <a:lin ang="5400000" scaled="0"/>
        </a:gradFill>
        <a:ln w="9525" cap="rnd" cmpd="sng" algn="ctr">
          <a:solidFill>
            <a:schemeClr val="accent3">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5D06DF95-3B04-4BA3-96CD-9BEBFDBECA9A}">
      <dsp:nvSpPr>
        <dsp:cNvPr id="0" name=""/>
        <dsp:cNvSpPr/>
      </dsp:nvSpPr>
      <dsp:spPr>
        <a:xfrm>
          <a:off x="0" y="872618"/>
          <a:ext cx="6697698" cy="87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GB" sz="1600" kern="1200"/>
            <a:t>Hargreaves, C., Clarke, A. and Lester, K.R.  (2022) ‘Microsoft Teams and team performance in the COVID-19 pandemic within an NHS Trust community Service in North –West England’ </a:t>
          </a:r>
          <a:endParaRPr lang="en-US" sz="1600" kern="1200"/>
        </a:p>
      </dsp:txBody>
      <dsp:txXfrm>
        <a:off x="0" y="872618"/>
        <a:ext cx="6697698" cy="872618"/>
      </dsp:txXfrm>
    </dsp:sp>
    <dsp:sp modelId="{50181A63-AFFB-4B7D-A722-CEBA97409344}">
      <dsp:nvSpPr>
        <dsp:cNvPr id="0" name=""/>
        <dsp:cNvSpPr/>
      </dsp:nvSpPr>
      <dsp:spPr>
        <a:xfrm>
          <a:off x="0" y="1745237"/>
          <a:ext cx="6697698"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84000"/>
                <a:lumMod val="84000"/>
              </a:schemeClr>
            </a:gs>
          </a:gsLst>
          <a:lin ang="5400000" scaled="0"/>
        </a:gradFill>
        <a:ln w="9525" cap="rnd" cmpd="sng" algn="ctr">
          <a:solidFill>
            <a:schemeClr val="accent4">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45F10CC-D955-4295-8345-10C16721AC28}">
      <dsp:nvSpPr>
        <dsp:cNvPr id="0" name=""/>
        <dsp:cNvSpPr/>
      </dsp:nvSpPr>
      <dsp:spPr>
        <a:xfrm>
          <a:off x="0" y="1745237"/>
          <a:ext cx="6697698" cy="87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GB" sz="1600" kern="1200" dirty="0"/>
            <a:t>Microsoft (2026)get started with Microsoft 365 for healthcare </a:t>
          </a:r>
          <a:r>
            <a:rPr lang="en-GB" sz="1600" kern="1200" dirty="0" err="1"/>
            <a:t>organizations</a:t>
          </a:r>
          <a:r>
            <a:rPr lang="en-GB" sz="1600" kern="1200" dirty="0"/>
            <a:t>.    </a:t>
          </a:r>
          <a:endParaRPr lang="en-US" sz="1600" kern="1200" dirty="0"/>
        </a:p>
      </dsp:txBody>
      <dsp:txXfrm>
        <a:off x="0" y="1745237"/>
        <a:ext cx="6697698" cy="872618"/>
      </dsp:txXfrm>
    </dsp:sp>
    <dsp:sp modelId="{13E3DEB5-2A0B-41D7-88D6-2329736911DA}">
      <dsp:nvSpPr>
        <dsp:cNvPr id="0" name=""/>
        <dsp:cNvSpPr/>
      </dsp:nvSpPr>
      <dsp:spPr>
        <a:xfrm>
          <a:off x="0" y="2617856"/>
          <a:ext cx="6697698"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w="9525" cap="rnd" cmpd="sng" algn="ctr">
          <a:solidFill>
            <a:schemeClr val="accent5">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AF37AEF1-66D2-4472-B4AE-059B399DAF17}">
      <dsp:nvSpPr>
        <dsp:cNvPr id="0" name=""/>
        <dsp:cNvSpPr/>
      </dsp:nvSpPr>
      <dsp:spPr>
        <a:xfrm>
          <a:off x="0" y="2617856"/>
          <a:ext cx="6697698" cy="872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00000"/>
            </a:lnSpc>
            <a:spcBef>
              <a:spcPct val="0"/>
            </a:spcBef>
            <a:spcAft>
              <a:spcPct val="35000"/>
            </a:spcAft>
            <a:buNone/>
          </a:pPr>
          <a:r>
            <a:rPr lang="en-GB" sz="1600" kern="1200">
              <a:hlinkClick xmlns:r="http://schemas.openxmlformats.org/officeDocument/2006/relationships" r:id="rId1"/>
            </a:rPr>
            <a:t>https://browzine.com/libraries/1422/articles/688591403?sort=title</a:t>
          </a:r>
          <a:endParaRPr lang="en-US" sz="1600" kern="1200"/>
        </a:p>
      </dsp:txBody>
      <dsp:txXfrm>
        <a:off x="0" y="2617856"/>
        <a:ext cx="6697698" cy="8726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BAEE1C-8C3A-4C98-97B1-3BF3D0ED09B3}" type="datetimeFigureOut">
              <a:rPr lang="es-ES" smtClean="0"/>
              <a:t>12/10/26</a:t>
            </a:fld>
            <a:endParaRPr lang="es-E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s-E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30BD2F-0284-45C7-BF9B-DB53B5945754}" type="slidenum">
              <a:rPr lang="es-ES" smtClean="0"/>
              <a:t>‹#›</a:t>
            </a:fld>
            <a:endParaRPr lang="es-ES"/>
          </a:p>
        </p:txBody>
      </p:sp>
    </p:spTree>
    <p:extLst>
      <p:ext uri="{BB962C8B-B14F-4D97-AF65-F5344CB8AC3E}">
        <p14:creationId xmlns:p14="http://schemas.microsoft.com/office/powerpoint/2010/main" val="1483191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2075932942"/>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1193932537"/>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4045514853"/>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AC2D0EEB-05C8-4FDA-8E9E-8A326200E5E6}" type="datetime1">
              <a:rPr lang="es-ES" smtClean="0"/>
              <a:t>12/10/26</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360820713"/>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C2D0EEB-05C8-4FDA-8E9E-8A326200E5E6}" type="datetime1">
              <a:rPr lang="es-ES" smtClean="0"/>
              <a:t>12/10/26</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3893085340"/>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EA505A6-F00B-4041-B3C8-C0EDD210F2D1}" type="datetime1">
              <a:rPr lang="es-ES" smtClean="0"/>
              <a:t>12/10/26</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424187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2D0EEB-05C8-4FDA-8E9E-8A326200E5E6}" type="datetime1">
              <a:rPr lang="es-ES" smtClean="0"/>
              <a:t>12/10/26</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86344628"/>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C2D0EEB-05C8-4FDA-8E9E-8A326200E5E6}" type="datetime1">
              <a:rPr lang="es-ES" smtClean="0"/>
              <a:t>12/10/26</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118298605"/>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AC2D0EEB-05C8-4FDA-8E9E-8A326200E5E6}" type="datetime1">
              <a:rPr lang="es-ES" smtClean="0"/>
              <a:t>12/10/26</a:t>
            </a:fld>
            <a:endParaRPr lang="es-ES"/>
          </a:p>
        </p:txBody>
      </p:sp>
      <p:sp>
        <p:nvSpPr>
          <p:cNvPr id="6" name="Footer Placeholder 5"/>
          <p:cNvSpPr>
            <a:spLocks noGrp="1"/>
          </p:cNvSpPr>
          <p:nvPr>
            <p:ph type="ftr" sz="quarter" idx="11"/>
          </p:nvPr>
        </p:nvSpPr>
        <p:spPr>
          <a:xfrm>
            <a:off x="1141412" y="5883275"/>
            <a:ext cx="5105400" cy="365125"/>
          </a:xfrm>
        </p:spPr>
        <p:txBody>
          <a:bodyPr/>
          <a:lstStyle/>
          <a:p>
            <a:endParaRPr lang="es-ES"/>
          </a:p>
        </p:txBody>
      </p:sp>
      <p:sp>
        <p:nvSpPr>
          <p:cNvPr id="7" name="Slide Number Placeholder 6"/>
          <p:cNvSpPr>
            <a:spLocks noGrp="1"/>
          </p:cNvSpPr>
          <p:nvPr>
            <p:ph type="sldNum" sz="quarter" idx="12"/>
          </p:nvPr>
        </p:nvSpPr>
        <p:spPr>
          <a:xfrm>
            <a:off x="10742612" y="5883275"/>
            <a:ext cx="322567" cy="365125"/>
          </a:xfrm>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458834169"/>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C2D0EEB-05C8-4FDA-8E9E-8A326200E5E6}" type="datetime1">
              <a:rPr lang="es-ES" smtClean="0"/>
              <a:t>12/10/26</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3185491604"/>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2329107904"/>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2326991631"/>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526382657"/>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387319989"/>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1100889351"/>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300417665"/>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C2D0EEB-05C8-4FDA-8E9E-8A326200E5E6}" type="datetime1">
              <a:rPr lang="es-ES" smtClean="0"/>
              <a:t>12/10/26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3552698092"/>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s-E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1AFCD65F-3C2F-4847-B9B6-CCF7DE9B654A}" type="datetime1">
              <a:rPr lang="es-ES" smtClean="0"/>
              <a:t>12/10/26</a:t>
            </a:fld>
            <a:endParaRPr lang="es-E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CF2F9BB5-F47C-416B-A069-AED5BA7B6217}" type="slidenum">
              <a:rPr lang="es-ES" smtClean="0"/>
              <a:t>‹#›</a:t>
            </a:fld>
            <a:endParaRPr lang="es-E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5660565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s-E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D97E1B4-EBEB-4D85-ADFD-8D85C6861FCB}" type="datetime1">
              <a:rPr lang="es-ES" smtClean="0"/>
              <a:t>12/10/26</a:t>
            </a:fld>
            <a:endParaRPr lang="es-E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7967521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s-ES"/>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DDB71DA-FE14-4DFD-BD20-CB40B51EAF47}" type="datetime1">
              <a:rPr lang="es-ES" smtClean="0"/>
              <a:t>12/10/26</a:t>
            </a:fld>
            <a:endParaRPr lang="es-E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29678033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s-E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7F515C5-951C-43AF-A304-2DB99E35AC54}" type="datetime1">
              <a:rPr lang="es-ES" smtClean="0"/>
              <a:t>12/10/26</a:t>
            </a:fld>
            <a:endParaRPr lang="es-E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F2F9BB5-F47C-416B-A069-AED5BA7B6217}" type="slidenum">
              <a:rPr lang="es-ES" smtClean="0"/>
              <a:t>‹#›</a:t>
            </a:fld>
            <a:endParaRPr lang="es-ES"/>
          </a:p>
        </p:txBody>
      </p:sp>
    </p:spTree>
    <p:extLst>
      <p:ext uri="{BB962C8B-B14F-4D97-AF65-F5344CB8AC3E}">
        <p14:creationId xmlns:p14="http://schemas.microsoft.com/office/powerpoint/2010/main" val="90378317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s-E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BCDFF26-BC8F-4257-9675-05015E39120F}" type="datetime1">
              <a:rPr lang="es-ES" smtClean="0"/>
              <a:t>12/10/26</a:t>
            </a:fld>
            <a:endParaRPr lang="es-E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3752483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s-E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0B8AE274-EBC6-40D4-85C1-E203566D8A05}" type="datetime1">
              <a:rPr lang="es-ES" smtClean="0"/>
              <a:t>12/10/26</a:t>
            </a:fld>
            <a:endParaRPr lang="es-E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CF2F9BB5-F47C-416B-A069-AED5BA7B6217}" type="slidenum">
              <a:rPr lang="es-ES" smtClean="0"/>
              <a:t>‹#›</a:t>
            </a:fld>
            <a:endParaRPr lang="es-ES"/>
          </a:p>
        </p:txBody>
      </p:sp>
    </p:spTree>
    <p:extLst>
      <p:ext uri="{BB962C8B-B14F-4D97-AF65-F5344CB8AC3E}">
        <p14:creationId xmlns:p14="http://schemas.microsoft.com/office/powerpoint/2010/main" val="4232600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AC2D0EEB-05C8-4FDA-8E9E-8A326200E5E6}" type="datetime1">
              <a:rPr lang="es-ES" smtClean="0"/>
              <a:t>12/10/26</a:t>
            </a:fld>
            <a:endParaRPr lang="es-E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s-E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F2F9BB5-F47C-416B-A069-AED5BA7B6217}" type="slidenum">
              <a:rPr lang="es-ES" smtClean="0"/>
              <a:t>‹#›</a:t>
            </a:fld>
            <a:endParaRPr lang="es-ES"/>
          </a:p>
        </p:txBody>
      </p:sp>
    </p:spTree>
    <p:extLst>
      <p:ext uri="{BB962C8B-B14F-4D97-AF65-F5344CB8AC3E}">
        <p14:creationId xmlns:p14="http://schemas.microsoft.com/office/powerpoint/2010/main" val="1900385298"/>
      </p:ext>
    </p:extLst>
  </p:cSld>
  <p:clrMap bg1="dk1" tx1="lt1" bg2="dk2" tx2="lt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 id="2147483753" r:id="rId19"/>
    <p:sldLayoutId id="2147483754" r:id="rId20"/>
    <p:sldLayoutId id="2147483755" r:id="rId21"/>
    <p:sldLayoutId id="2147483756" r:id="rId22"/>
    <p:sldLayoutId id="2147483757" r:id="rId23"/>
  </p:sldLayoutIdLst>
  <p:hf sldNum="0" hdr="0" dt="0"/>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A2F4B-847A-41CA-8C18-754393262B88}"/>
              </a:ext>
            </a:extLst>
          </p:cNvPr>
          <p:cNvSpPr>
            <a:spLocks noGrp="1"/>
          </p:cNvSpPr>
          <p:nvPr>
            <p:ph type="title"/>
          </p:nvPr>
        </p:nvSpPr>
        <p:spPr/>
        <p:txBody>
          <a:bodyPr anchor="b">
            <a:normAutofit/>
          </a:bodyPr>
          <a:lstStyle/>
          <a:p>
            <a:r>
              <a:rPr lang="en-GB" sz="2000"/>
              <a:t>Module title :</a:t>
            </a:r>
            <a:br>
              <a:rPr lang="en-GB" sz="2000"/>
            </a:br>
            <a:r>
              <a:rPr lang="en-GB" sz="2000"/>
              <a:t>                     Digitals Skills and Research Methods</a:t>
            </a:r>
            <a:br>
              <a:rPr lang="en-GB" sz="2000"/>
            </a:br>
            <a:br>
              <a:rPr lang="en-GB" sz="2000"/>
            </a:br>
            <a:r>
              <a:rPr lang="en-GB" sz="2000"/>
              <a:t>Code: LCHS4007</a:t>
            </a:r>
            <a:endParaRPr lang="es-ES" sz="2000"/>
          </a:p>
        </p:txBody>
      </p:sp>
      <p:sp>
        <p:nvSpPr>
          <p:cNvPr id="10" name="Subtitle 2">
            <a:extLst>
              <a:ext uri="{FF2B5EF4-FFF2-40B4-BE49-F238E27FC236}">
                <a16:creationId xmlns:a16="http://schemas.microsoft.com/office/drawing/2014/main" id="{5ACC2A47-D973-891E-4869-EDDA7F0B8787}"/>
              </a:ext>
            </a:extLst>
          </p:cNvPr>
          <p:cNvSpPr>
            <a:spLocks noGrp="1"/>
          </p:cNvSpPr>
          <p:nvPr>
            <p:ph sz="quarter" idx="14"/>
          </p:nvPr>
        </p:nvSpPr>
        <p:spPr/>
        <p:txBody>
          <a:bodyPr>
            <a:normAutofit/>
          </a:bodyPr>
          <a:lstStyle/>
          <a:p>
            <a:r>
              <a:rPr lang="en-US" b="1" u="sng"/>
              <a:t>Group members and student number</a:t>
            </a:r>
          </a:p>
          <a:p>
            <a:pPr marL="285750" indent="-285750">
              <a:buFont typeface="Wingdings" panose="05000000000000000000" pitchFamily="2" charset="2"/>
              <a:buChar char="v"/>
            </a:pPr>
            <a:r>
              <a:rPr lang="en-US"/>
              <a:t>Adaku Thomas  2606784</a:t>
            </a:r>
          </a:p>
          <a:p>
            <a:pPr marL="285750" indent="-285750">
              <a:buFont typeface="Wingdings" panose="05000000000000000000" pitchFamily="2" charset="2"/>
              <a:buChar char="v"/>
            </a:pPr>
            <a:r>
              <a:rPr lang="en-US"/>
              <a:t>Laura Argueta  2606424</a:t>
            </a:r>
          </a:p>
          <a:p>
            <a:pPr marL="285750" indent="-285750">
              <a:buFont typeface="Wingdings" panose="05000000000000000000" pitchFamily="2" charset="2"/>
              <a:buChar char="v"/>
            </a:pPr>
            <a:r>
              <a:rPr lang="en-US"/>
              <a:t>Venus </a:t>
            </a:r>
            <a:r>
              <a:rPr lang="en-US" err="1"/>
              <a:t>morris</a:t>
            </a:r>
            <a:r>
              <a:rPr lang="en-US"/>
              <a:t>     2536772</a:t>
            </a:r>
          </a:p>
          <a:p>
            <a:endParaRPr lang="en-US"/>
          </a:p>
          <a:p>
            <a:r>
              <a:rPr lang="en-US" b="1"/>
              <a:t>Lecture’s name</a:t>
            </a:r>
            <a:r>
              <a:rPr lang="en-US"/>
              <a:t>: Bianca Dodgen</a:t>
            </a:r>
          </a:p>
          <a:p>
            <a:endParaRPr lang="en-US"/>
          </a:p>
        </p:txBody>
      </p:sp>
      <p:pic>
        <p:nvPicPr>
          <p:cNvPr id="5" name="Picture 4" descr="Doctor using digital tablet in a hospital corridor">
            <a:extLst>
              <a:ext uri="{FF2B5EF4-FFF2-40B4-BE49-F238E27FC236}">
                <a16:creationId xmlns:a16="http://schemas.microsoft.com/office/drawing/2014/main" id="{3AF2B8AF-8A69-815E-713E-4A5048D5E224}"/>
              </a:ext>
            </a:extLst>
          </p:cNvPr>
          <p:cNvPicPr>
            <a:picLocks noChangeAspect="1"/>
          </p:cNvPicPr>
          <p:nvPr/>
        </p:nvPicPr>
        <p:blipFill>
          <a:blip r:embed="rId2">
            <a:extLst>
              <a:ext uri="{28A0092B-C50C-407E-A947-70E740481C1C}">
                <a14:useLocalDpi xmlns:a14="http://schemas.microsoft.com/office/drawing/2010/main" val="0"/>
              </a:ext>
            </a:extLst>
          </a:blip>
          <a:srcRect l="28359" r="618" b="-1"/>
          <a:stretch>
            <a:fillRect/>
          </a:stretch>
        </p:blipFill>
        <p:spPr>
          <a:xfrm>
            <a:off x="4895088" y="10"/>
            <a:ext cx="7296912" cy="6857990"/>
          </a:xfrm>
          <a:prstGeom prst="rect">
            <a:avLst/>
          </a:prstGeom>
          <a:noFill/>
        </p:spPr>
      </p:pic>
    </p:spTree>
    <p:extLst>
      <p:ext uri="{BB962C8B-B14F-4D97-AF65-F5344CB8AC3E}">
        <p14:creationId xmlns:p14="http://schemas.microsoft.com/office/powerpoint/2010/main" val="2037413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15B4-20F3-5E9F-9C36-EBAA8925FD4E}"/>
              </a:ext>
            </a:extLst>
          </p:cNvPr>
          <p:cNvSpPr>
            <a:spLocks noGrp="1"/>
          </p:cNvSpPr>
          <p:nvPr>
            <p:ph type="title"/>
          </p:nvPr>
        </p:nvSpPr>
        <p:spPr>
          <a:xfrm>
            <a:off x="614172" y="247054"/>
            <a:ext cx="10963656" cy="5997677"/>
          </a:xfrm>
        </p:spPr>
        <p:txBody>
          <a:bodyPr>
            <a:normAutofit/>
          </a:bodyPr>
          <a:lstStyle/>
          <a:p>
            <a:pPr algn="ctr"/>
            <a:r>
              <a:rPr lang="en-GB" b="1" dirty="0">
                <a:gradFill flip="none">
                  <a:gsLst>
                    <a:gs pos="0">
                      <a:srgbClr val="FFFFFF"/>
                    </a:gs>
                    <a:gs pos="100000">
                      <a:srgbClr val="FFFFFF"/>
                    </a:gs>
                  </a:gsLst>
                  <a:lin ang="5580000" scaled="0"/>
                  <a:tileRect/>
                </a:gradFill>
              </a:rPr>
              <a:t>  </a:t>
            </a:r>
            <a:br>
              <a:rPr lang="en-GB" b="1"/>
            </a:br>
            <a:r>
              <a:rPr lang="en-GB" b="1" dirty="0">
                <a:gradFill flip="none">
                  <a:gsLst>
                    <a:gs pos="0">
                      <a:srgbClr val="FFFFFF"/>
                    </a:gs>
                    <a:gs pos="100000">
                      <a:srgbClr val="FFFFFF"/>
                    </a:gs>
                  </a:gsLst>
                  <a:lin ang="5580000" scaled="0"/>
                  <a:tileRect/>
                </a:gradFill>
              </a:rPr>
              <a:t> </a:t>
            </a:r>
            <a:r>
              <a:rPr lang="en-GB" sz="4400" b="1" dirty="0">
                <a:gradFill flip="none">
                  <a:gsLst>
                    <a:gs pos="0">
                      <a:srgbClr val="FFFFFF"/>
                    </a:gs>
                    <a:gs pos="100000">
                      <a:srgbClr val="FFFFFF"/>
                    </a:gs>
                  </a:gsLst>
                  <a:lin ang="5580000" scaled="0"/>
                  <a:tileRect/>
                </a:gradFill>
                <a:latin typeface="Aptos Display"/>
              </a:rPr>
              <a:t>Improving Staff  Communication and  Daily                                                                                      </a:t>
            </a:r>
            <a:r>
              <a:rPr lang="en-GB" sz="4900" b="1" dirty="0">
                <a:gradFill flip="none">
                  <a:gsLst>
                    <a:gs pos="0">
                      <a:srgbClr val="FFFFFF"/>
                    </a:gs>
                    <a:gs pos="100000">
                      <a:srgbClr val="FFFFFF"/>
                    </a:gs>
                  </a:gsLst>
                  <a:lin ang="5580000" scaled="0"/>
                  <a:tileRect/>
                </a:gradFill>
                <a:latin typeface="Aptos Display"/>
              </a:rPr>
              <a:t>Updates </a:t>
            </a:r>
            <a:r>
              <a:rPr lang="en-GB" sz="4000" b="1" dirty="0">
                <a:gradFill flip="none">
                  <a:gsLst>
                    <a:gs pos="0">
                      <a:srgbClr val="FFFFFF"/>
                    </a:gs>
                    <a:gs pos="100000">
                      <a:srgbClr val="FFFFFF"/>
                    </a:gs>
                  </a:gsLst>
                  <a:lin ang="5580000" scaled="0"/>
                  <a:tileRect/>
                </a:gradFill>
                <a:latin typeface="Aptos Display"/>
              </a:rPr>
              <a:t>                      </a:t>
            </a:r>
            <a:br>
              <a:rPr lang="en-GB" sz="4000" b="1" dirty="0">
                <a:latin typeface="Aptos Display"/>
              </a:rPr>
            </a:br>
            <a:r>
              <a:rPr lang="en-GB" sz="4000" b="1" dirty="0">
                <a:solidFill>
                  <a:schemeClr val="accent3"/>
                </a:solidFill>
                <a:latin typeface="Aptos Display"/>
              </a:rPr>
              <a:t>Ashford Community Care Service</a:t>
            </a:r>
            <a:br>
              <a:rPr lang="en-GB" sz="4000" b="1" dirty="0">
                <a:latin typeface="Aptos Display"/>
              </a:rPr>
            </a:br>
            <a:br>
              <a:rPr lang="en-GB" sz="4000" b="1" dirty="0">
                <a:latin typeface="Aptos Display"/>
              </a:rPr>
            </a:br>
            <a:r>
              <a:rPr lang="en-GB" sz="4000" dirty="0">
                <a:gradFill flip="none">
                  <a:gsLst>
                    <a:gs pos="0">
                      <a:srgbClr val="FFFFFF"/>
                    </a:gs>
                    <a:gs pos="100000">
                      <a:srgbClr val="FFFFFF"/>
                    </a:gs>
                  </a:gsLst>
                  <a:lin ang="5580000" scaled="0"/>
                  <a:tileRect/>
                </a:gradFill>
                <a:latin typeface="Aptos Display"/>
              </a:rPr>
              <a:t>Tool </a:t>
            </a:r>
            <a:r>
              <a:rPr lang="en-GB" sz="4000" b="1" dirty="0">
                <a:solidFill>
                  <a:schemeClr val="accent1"/>
                </a:solidFill>
                <a:latin typeface="Aptos Display"/>
              </a:rPr>
              <a:t>Microsoft Teams </a:t>
            </a:r>
            <a:br>
              <a:rPr lang="en-GB" sz="4000" b="1" dirty="0">
                <a:latin typeface="Aptos Display"/>
              </a:rPr>
            </a:br>
            <a:endParaRPr lang="es-ES" sz="4000" b="1">
              <a:solidFill>
                <a:schemeClr val="accent1"/>
              </a:solidFill>
            </a:endParaRPr>
          </a:p>
        </p:txBody>
      </p:sp>
      <p:sp>
        <p:nvSpPr>
          <p:cNvPr id="3" name="Subtitle 2">
            <a:extLst>
              <a:ext uri="{FF2B5EF4-FFF2-40B4-BE49-F238E27FC236}">
                <a16:creationId xmlns:a16="http://schemas.microsoft.com/office/drawing/2014/main" id="{AEE076D3-D974-4CAA-6BBD-FDD0084CB7D5}"/>
              </a:ext>
            </a:extLst>
          </p:cNvPr>
          <p:cNvSpPr>
            <a:spLocks noGrp="1"/>
          </p:cNvSpPr>
          <p:nvPr>
            <p:ph type="subTitle" idx="4294967295"/>
          </p:nvPr>
        </p:nvSpPr>
        <p:spPr>
          <a:xfrm>
            <a:off x="4963727" y="-450536"/>
            <a:ext cx="10642600" cy="3000375"/>
          </a:xfrm>
        </p:spPr>
        <p:txBody>
          <a:bodyPr>
            <a:normAutofit/>
          </a:bodyPr>
          <a:lstStyle/>
          <a:p>
            <a:endParaRPr lang="en-GB"/>
          </a:p>
          <a:p>
            <a:pPr marL="0" indent="0">
              <a:buNone/>
            </a:pPr>
            <a:r>
              <a:rPr lang="en-GB"/>
              <a:t>                                        </a:t>
            </a:r>
          </a:p>
          <a:p>
            <a:pPr marL="0" indent="0">
              <a:buNone/>
            </a:pPr>
            <a:r>
              <a:rPr lang="en-GB"/>
              <a:t>                          </a:t>
            </a:r>
          </a:p>
        </p:txBody>
      </p:sp>
    </p:spTree>
    <p:extLst>
      <p:ext uri="{BB962C8B-B14F-4D97-AF65-F5344CB8AC3E}">
        <p14:creationId xmlns:p14="http://schemas.microsoft.com/office/powerpoint/2010/main" val="264394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EAE08-2D54-C8B8-8392-17387F4FB709}"/>
              </a:ext>
            </a:extLst>
          </p:cNvPr>
          <p:cNvSpPr>
            <a:spLocks noGrp="1"/>
          </p:cNvSpPr>
          <p:nvPr>
            <p:ph type="title"/>
          </p:nvPr>
        </p:nvSpPr>
        <p:spPr/>
        <p:txBody>
          <a:bodyPr>
            <a:normAutofit fontScale="90000"/>
          </a:bodyPr>
          <a:lstStyle/>
          <a:p>
            <a:r>
              <a:rPr lang="en-GB" cap="none">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The  Workplace Task</a:t>
            </a:r>
            <a:br>
              <a:rPr lang="en-GB" cap="none" dirty="0">
                <a:effectLst>
                  <a:glow rad="38100">
                    <a:prstClr val="black">
                      <a:lumMod val="65000"/>
                      <a:lumOff val="35000"/>
                      <a:alpha val="40000"/>
                    </a:prstClr>
                  </a:glow>
                  <a:outerShdw blurRad="28575" dist="38100" dir="14040000" algn="tl" rotWithShape="0">
                    <a:srgbClr val="000000">
                      <a:alpha val="25000"/>
                    </a:srgbClr>
                  </a:outerShdw>
                </a:effectLst>
                <a:latin typeface="Aptos Display"/>
              </a:rPr>
            </a:br>
            <a:r>
              <a:rPr lang="en-GB" sz="3600" cap="none">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Staff Communication and Daily Updates</a:t>
            </a:r>
            <a:br>
              <a:rPr lang="en-US" cap="none" dirty="0">
                <a:latin typeface="Aptos Display"/>
              </a:rPr>
            </a:br>
            <a:r>
              <a:rPr lang="en-GB" sz="3600" cap="none">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What does this task involve?</a:t>
            </a:r>
            <a:br>
              <a:rPr lang="en-GB" sz="3600" cap="none" dirty="0">
                <a:effectLst>
                  <a:glow rad="38100">
                    <a:prstClr val="black">
                      <a:lumMod val="65000"/>
                      <a:lumOff val="35000"/>
                      <a:alpha val="40000"/>
                    </a:prstClr>
                  </a:glow>
                  <a:outerShdw blurRad="28575" dist="38100" dir="14040000" algn="tl" rotWithShape="0">
                    <a:srgbClr val="000000">
                      <a:alpha val="25000"/>
                    </a:srgbClr>
                  </a:outerShdw>
                </a:effectLst>
                <a:latin typeface="Aptos Display"/>
              </a:rPr>
            </a:br>
            <a:endParaRPr lang="en-GB" sz="360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endParaRPr>
          </a:p>
        </p:txBody>
      </p:sp>
      <p:sp>
        <p:nvSpPr>
          <p:cNvPr id="3" name="Content Placeholder 2">
            <a:extLst>
              <a:ext uri="{FF2B5EF4-FFF2-40B4-BE49-F238E27FC236}">
                <a16:creationId xmlns:a16="http://schemas.microsoft.com/office/drawing/2014/main" id="{857B6378-45BF-2F1A-0B92-3EFDA5CF85BE}"/>
              </a:ext>
            </a:extLst>
          </p:cNvPr>
          <p:cNvSpPr>
            <a:spLocks noGrp="1"/>
          </p:cNvSpPr>
          <p:nvPr>
            <p:ph idx="1"/>
          </p:nvPr>
        </p:nvSpPr>
        <p:spPr>
          <a:xfrm>
            <a:off x="1648512" y="2180051"/>
            <a:ext cx="10156519" cy="4366363"/>
          </a:xfrm>
        </p:spPr>
        <p:txBody>
          <a:bodyPr>
            <a:normAutofit/>
          </a:bodyPr>
          <a:lstStyle/>
          <a:p>
            <a:pPr marL="0" indent="0">
              <a:buNone/>
            </a:pP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457200" indent="-457200">
              <a:buClr>
                <a:srgbClr val="FFFFFF"/>
              </a:buClr>
              <a:buAutoNum type="arabicPeriod"/>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sharing</a:t>
            </a:r>
            <a:r>
              <a:rPr lang="en-GB">
                <a:gradFill flip="none">
                  <a:gsLst>
                    <a:gs pos="0">
                      <a:srgbClr val="FFFFFF"/>
                    </a:gs>
                    <a:gs pos="100000">
                      <a:srgbClr val="FFFFFF"/>
                    </a:gs>
                  </a:gsLst>
                  <a:lin ang="5580000" scaled="0"/>
                  <a:tileRect/>
                </a:gradFill>
                <a:latin typeface="Aptos Display"/>
              </a:rPr>
              <a:t> important information between care staff and managers</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457200" indent="-457200">
              <a:buClr>
                <a:srgbClr val="FFFFFF"/>
              </a:buClr>
              <a:buAutoNum type="arabicPeriod"/>
            </a:pPr>
            <a:r>
              <a:rPr lang="en-GB">
                <a:gradFill flip="none">
                  <a:gsLst>
                    <a:gs pos="0">
                      <a:srgbClr val="FFFFFF"/>
                    </a:gs>
                    <a:gs pos="100000">
                      <a:srgbClr val="FFFFFF"/>
                    </a:gs>
                  </a:gsLst>
                  <a:lin ang="5580000" scaled="0"/>
                  <a:tileRect/>
                </a:gradFill>
                <a:latin typeface="Aptos Display"/>
              </a:rPr>
              <a:t>providing daily operational updates</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457200" indent="-457200">
              <a:buClr>
                <a:srgbClr val="FFFFFF"/>
              </a:buClr>
              <a:buAutoNum type="arabicPeriod"/>
            </a:pPr>
            <a:r>
              <a:rPr lang="en-GB">
                <a:gradFill flip="none">
                  <a:gsLst>
                    <a:gs pos="0">
                      <a:srgbClr val="FFFFFF"/>
                    </a:gs>
                    <a:gs pos="100000">
                      <a:srgbClr val="FFFFFF"/>
                    </a:gs>
                  </a:gsLst>
                  <a:lin ang="5580000" scaled="0"/>
                  <a:tileRect/>
                </a:gradFill>
                <a:latin typeface="Aptos Display"/>
              </a:rPr>
              <a:t>communicating changes to staff</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457200" indent="-457200">
              <a:buClr>
                <a:srgbClr val="FFFFFF"/>
              </a:buClr>
              <a:buAutoNum type="arabicPeriod"/>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supporting communication between staff working different shifts or location</a:t>
            </a:r>
          </a:p>
          <a:p>
            <a:pPr marL="457200" indent="-457200">
              <a:buClr>
                <a:srgbClr val="FFFFFF"/>
              </a:buClr>
              <a:buAutoNum type="arabicPeriod"/>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ensuring staff can access relevant information when required</a:t>
            </a:r>
          </a:p>
          <a:p>
            <a:pPr marL="457200" indent="-457200">
              <a:buClr>
                <a:srgbClr val="FFFFFF"/>
              </a:buClr>
              <a:buAutoNum type="arabicPeriod"/>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supporting teamwork across the care service </a:t>
            </a:r>
          </a:p>
          <a:p>
            <a:pPr marL="457200" indent="-457200">
              <a:buClr>
                <a:srgbClr val="FFFFFF"/>
              </a:buClr>
              <a:buAutoNum type="arabicPeriod"/>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Clr>
                <a:srgbClr val="FFFFFF"/>
              </a:buClr>
              <a:buNone/>
            </a:pP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Efective communication and teamwork  are important for a healthcare teams and service delivery (</a:t>
            </a:r>
            <a:r>
              <a:rPr lang="en-GB"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weller</a:t>
            </a: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 ,</a:t>
            </a:r>
            <a:r>
              <a:rPr lang="en-GB"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boyd</a:t>
            </a:r>
            <a:r>
              <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 and cumin 2014)</a:t>
            </a:r>
          </a:p>
        </p:txBody>
      </p:sp>
    </p:spTree>
    <p:extLst>
      <p:ext uri="{BB962C8B-B14F-4D97-AF65-F5344CB8AC3E}">
        <p14:creationId xmlns:p14="http://schemas.microsoft.com/office/powerpoint/2010/main" val="239826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0CB0BB3C-AEA7-2888-F464-7E49A2603367}"/>
              </a:ext>
            </a:extLst>
          </p:cNvPr>
          <p:cNvGraphicFramePr/>
          <p:nvPr>
            <p:extLst>
              <p:ext uri="{D42A27DB-BD31-4B8C-83A1-F6EECF244321}">
                <p14:modId xmlns:p14="http://schemas.microsoft.com/office/powerpoint/2010/main" val="1709174830"/>
              </p:ext>
            </p:extLst>
          </p:nvPr>
        </p:nvGraphicFramePr>
        <p:xfrm>
          <a:off x="4388355" y="756081"/>
          <a:ext cx="6045390" cy="49133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Arrow: Right 1">
            <a:extLst>
              <a:ext uri="{FF2B5EF4-FFF2-40B4-BE49-F238E27FC236}">
                <a16:creationId xmlns:a16="http://schemas.microsoft.com/office/drawing/2014/main" id="{08E254F3-2466-E326-A57E-D0E57AD89434}"/>
              </a:ext>
            </a:extLst>
          </p:cNvPr>
          <p:cNvSpPr/>
          <p:nvPr/>
        </p:nvSpPr>
        <p:spPr>
          <a:xfrm>
            <a:off x="1189703" y="3077497"/>
            <a:ext cx="2133600" cy="98322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s-ES"/>
          </a:p>
        </p:txBody>
      </p:sp>
    </p:spTree>
    <p:extLst>
      <p:ext uri="{BB962C8B-B14F-4D97-AF65-F5344CB8AC3E}">
        <p14:creationId xmlns:p14="http://schemas.microsoft.com/office/powerpoint/2010/main" val="2246432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12628-7A93-3361-FE4E-A29ABC8DD3DE}"/>
              </a:ext>
            </a:extLst>
          </p:cNvPr>
          <p:cNvSpPr>
            <a:spLocks noGrp="1"/>
          </p:cNvSpPr>
          <p:nvPr>
            <p:ph type="title"/>
          </p:nvPr>
        </p:nvSpPr>
        <p:spPr>
          <a:xfrm>
            <a:off x="1141413" y="609600"/>
            <a:ext cx="9905998" cy="1409248"/>
          </a:xfrm>
        </p:spPr>
        <p:txBody>
          <a:bodyPr/>
          <a:lstStyle/>
          <a:p>
            <a:r>
              <a:rPr lang="en-US">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Why Microsoft teams? </a:t>
            </a:r>
            <a:br>
              <a:rPr lang="en-US" dirty="0">
                <a:effectLst>
                  <a:glow rad="38100">
                    <a:prstClr val="black">
                      <a:lumMod val="65000"/>
                      <a:lumOff val="35000"/>
                      <a:alpha val="40000"/>
                    </a:prstClr>
                  </a:glow>
                  <a:outerShdw blurRad="28575" dist="38100" dir="14040000" algn="tl" rotWithShape="0">
                    <a:srgbClr val="000000">
                      <a:alpha val="25000"/>
                    </a:srgbClr>
                  </a:outerShdw>
                </a:effectLst>
                <a:latin typeface="Aptos Display"/>
              </a:rPr>
            </a:br>
            <a:r>
              <a:rPr lang="en-US"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 </a:t>
            </a:r>
          </a:p>
        </p:txBody>
      </p:sp>
      <p:sp>
        <p:nvSpPr>
          <p:cNvPr id="3" name="Text Placeholder 2">
            <a:extLst>
              <a:ext uri="{FF2B5EF4-FFF2-40B4-BE49-F238E27FC236}">
                <a16:creationId xmlns:a16="http://schemas.microsoft.com/office/drawing/2014/main" id="{CE679F1C-61F2-DAD5-5846-0D4E8F058071}"/>
              </a:ext>
            </a:extLst>
          </p:cNvPr>
          <p:cNvSpPr>
            <a:spLocks noGrp="1"/>
          </p:cNvSpPr>
          <p:nvPr>
            <p:ph type="body" idx="1"/>
          </p:nvPr>
        </p:nvSpPr>
        <p:spPr>
          <a:xfrm>
            <a:off x="1429280" y="2008293"/>
            <a:ext cx="4588931" cy="566102"/>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communication</a:t>
            </a:r>
          </a:p>
        </p:txBody>
      </p:sp>
      <p:sp>
        <p:nvSpPr>
          <p:cNvPr id="4" name="Content Placeholder 3">
            <a:extLst>
              <a:ext uri="{FF2B5EF4-FFF2-40B4-BE49-F238E27FC236}">
                <a16:creationId xmlns:a16="http://schemas.microsoft.com/office/drawing/2014/main" id="{FAC4FCED-906C-587E-498D-CAFC9FBAE922}"/>
              </a:ext>
            </a:extLst>
          </p:cNvPr>
          <p:cNvSpPr>
            <a:spLocks noGrp="1"/>
          </p:cNvSpPr>
          <p:nvPr>
            <p:ph sz="half" idx="2"/>
          </p:nvPr>
        </p:nvSpPr>
        <p:spPr>
          <a:xfrm>
            <a:off x="1141412" y="3243262"/>
            <a:ext cx="4866640" cy="2050097"/>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Instant messaging</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Team conversations</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Announcements</a:t>
            </a:r>
          </a:p>
          <a:p>
            <a:pPr>
              <a:buClr>
                <a:srgbClr val="FFFFFF"/>
              </a:buClr>
            </a:pP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5" name="Text Placeholder 4">
            <a:extLst>
              <a:ext uri="{FF2B5EF4-FFF2-40B4-BE49-F238E27FC236}">
                <a16:creationId xmlns:a16="http://schemas.microsoft.com/office/drawing/2014/main" id="{858DC369-7FA3-4542-4B23-A6E2366E91F0}"/>
              </a:ext>
            </a:extLst>
          </p:cNvPr>
          <p:cNvSpPr>
            <a:spLocks noGrp="1"/>
          </p:cNvSpPr>
          <p:nvPr>
            <p:ph type="body" sz="quarter" idx="3"/>
          </p:nvPr>
        </p:nvSpPr>
        <p:spPr>
          <a:xfrm>
            <a:off x="6443133" y="1996440"/>
            <a:ext cx="4604280" cy="566102"/>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meetings</a:t>
            </a:r>
            <a:endParaRPr lang="en-US">
              <a:latin typeface="Aptos Display"/>
            </a:endParaRPr>
          </a:p>
        </p:txBody>
      </p:sp>
      <p:sp>
        <p:nvSpPr>
          <p:cNvPr id="6" name="Content Placeholder 5">
            <a:extLst>
              <a:ext uri="{FF2B5EF4-FFF2-40B4-BE49-F238E27FC236}">
                <a16:creationId xmlns:a16="http://schemas.microsoft.com/office/drawing/2014/main" id="{FBD670A0-6E7A-4CD7-F88C-8D8150C5CB75}"/>
              </a:ext>
            </a:extLst>
          </p:cNvPr>
          <p:cNvSpPr>
            <a:spLocks noGrp="1"/>
          </p:cNvSpPr>
          <p:nvPr>
            <p:ph sz="quarter" idx="4"/>
          </p:nvPr>
        </p:nvSpPr>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Video meeting </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Audio calls</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Online team meetings</a:t>
            </a:r>
          </a:p>
        </p:txBody>
      </p:sp>
      <p:sp>
        <p:nvSpPr>
          <p:cNvPr id="7" name="Footer Placeholder 6">
            <a:extLst>
              <a:ext uri="{FF2B5EF4-FFF2-40B4-BE49-F238E27FC236}">
                <a16:creationId xmlns:a16="http://schemas.microsoft.com/office/drawing/2014/main" id="{8A339593-65AE-0378-369C-1717E71F5A1D}"/>
              </a:ext>
            </a:extLst>
          </p:cNvPr>
          <p:cNvSpPr>
            <a:spLocks noGrp="1"/>
          </p:cNvSpPr>
          <p:nvPr>
            <p:ph type="ftr" sz="quarter" idx="11"/>
          </p:nvPr>
        </p:nvSpPr>
        <p:spPr/>
        <p:txBody>
          <a:bodyPr/>
          <a:lstStyle/>
          <a:p>
            <a:endParaRPr lang="es-ES"/>
          </a:p>
        </p:txBody>
      </p:sp>
    </p:spTree>
    <p:extLst>
      <p:ext uri="{BB962C8B-B14F-4D97-AF65-F5344CB8AC3E}">
        <p14:creationId xmlns:p14="http://schemas.microsoft.com/office/powerpoint/2010/main" val="1825135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8AAC3-69CC-EBFA-9038-9113E99657F9}"/>
              </a:ext>
            </a:extLst>
          </p:cNvPr>
          <p:cNvSpPr>
            <a:spLocks noGrp="1"/>
          </p:cNvSpPr>
          <p:nvPr>
            <p:ph type="title"/>
          </p:nvPr>
        </p:nvSpPr>
        <p:spPr/>
        <p:txBody>
          <a:bodyPr/>
          <a:lstStyle/>
          <a:p>
            <a:r>
              <a:rPr lang="en-GB" dirty="0"/>
              <a:t>Ensuring staff can access relevant information when required.</a:t>
            </a:r>
            <a:endParaRPr lang="en-US" dirty="0"/>
          </a:p>
        </p:txBody>
      </p:sp>
      <p:sp>
        <p:nvSpPr>
          <p:cNvPr id="3" name="Text Placeholder 2">
            <a:extLst>
              <a:ext uri="{FF2B5EF4-FFF2-40B4-BE49-F238E27FC236}">
                <a16:creationId xmlns:a16="http://schemas.microsoft.com/office/drawing/2014/main" id="{CED76C16-DD6C-A0CE-B418-4863BB93E525}"/>
              </a:ext>
            </a:extLst>
          </p:cNvPr>
          <p:cNvSpPr>
            <a:spLocks noGrp="1"/>
          </p:cNvSpPr>
          <p:nvPr>
            <p:ph type="body" idx="1"/>
          </p:nvPr>
        </p:nvSpPr>
        <p:spPr>
          <a:xfrm>
            <a:off x="627160" y="2658533"/>
            <a:ext cx="5391051" cy="576262"/>
          </a:xfrm>
        </p:spPr>
        <p:txBody>
          <a:bodyPr/>
          <a:lstStyle/>
          <a:p>
            <a:r>
              <a:rPr lang="en-GB" dirty="0"/>
              <a:t>Explanation</a:t>
            </a:r>
            <a:endParaRPr lang="en-US" dirty="0"/>
          </a:p>
        </p:txBody>
      </p:sp>
      <p:sp>
        <p:nvSpPr>
          <p:cNvPr id="4" name="Content Placeholder 3">
            <a:extLst>
              <a:ext uri="{FF2B5EF4-FFF2-40B4-BE49-F238E27FC236}">
                <a16:creationId xmlns:a16="http://schemas.microsoft.com/office/drawing/2014/main" id="{26EBD1D3-5466-1FF5-1664-CE8D3CF779E8}"/>
              </a:ext>
            </a:extLst>
          </p:cNvPr>
          <p:cNvSpPr>
            <a:spLocks noGrp="1"/>
          </p:cNvSpPr>
          <p:nvPr>
            <p:ph sz="half" idx="2"/>
          </p:nvPr>
        </p:nvSpPr>
        <p:spPr>
          <a:xfrm>
            <a:off x="297920" y="3335338"/>
            <a:ext cx="4876800" cy="2547937"/>
          </a:xfrm>
        </p:spPr>
        <p:txBody>
          <a:bodyPr>
            <a:normAutofit lnSpcReduction="10000"/>
          </a:bodyPr>
          <a:lstStyle/>
          <a:p>
            <a:r>
              <a:rPr lang="en-GB" dirty="0"/>
              <a:t>Care staff need timely access to take place relates information to do their work safely and provide consistent care.great communication systems help staff find principles information, including care plans, changes in residents, needs risk assessments and handover.</a:t>
            </a:r>
          </a:p>
        </p:txBody>
      </p:sp>
      <p:sp>
        <p:nvSpPr>
          <p:cNvPr id="5" name="Text Placeholder 4">
            <a:extLst>
              <a:ext uri="{FF2B5EF4-FFF2-40B4-BE49-F238E27FC236}">
                <a16:creationId xmlns:a16="http://schemas.microsoft.com/office/drawing/2014/main" id="{3566D990-CAD3-5254-DD45-00ECF2CC1159}"/>
              </a:ext>
            </a:extLst>
          </p:cNvPr>
          <p:cNvSpPr>
            <a:spLocks noGrp="1"/>
          </p:cNvSpPr>
          <p:nvPr>
            <p:ph type="body" sz="quarter" idx="3"/>
          </p:nvPr>
        </p:nvSpPr>
        <p:spPr>
          <a:xfrm>
            <a:off x="7462269" y="2514600"/>
            <a:ext cx="4604280" cy="576262"/>
          </a:xfrm>
        </p:spPr>
        <p:txBody>
          <a:bodyPr/>
          <a:lstStyle/>
          <a:p>
            <a:r>
              <a:rPr lang="en-GB" dirty="0"/>
              <a:t>Example </a:t>
            </a:r>
            <a:endParaRPr lang="en-US" dirty="0"/>
          </a:p>
        </p:txBody>
      </p:sp>
      <p:sp>
        <p:nvSpPr>
          <p:cNvPr id="6" name="Content Placeholder 5">
            <a:extLst>
              <a:ext uri="{FF2B5EF4-FFF2-40B4-BE49-F238E27FC236}">
                <a16:creationId xmlns:a16="http://schemas.microsoft.com/office/drawing/2014/main" id="{A6E3601E-BF48-19ED-1EF8-AF58DDB0C571}"/>
              </a:ext>
            </a:extLst>
          </p:cNvPr>
          <p:cNvSpPr>
            <a:spLocks noGrp="1"/>
          </p:cNvSpPr>
          <p:nvPr>
            <p:ph sz="quarter" idx="4"/>
          </p:nvPr>
        </p:nvSpPr>
        <p:spPr>
          <a:xfrm>
            <a:off x="7017279" y="3234795"/>
            <a:ext cx="4876801" cy="2547937"/>
          </a:xfrm>
        </p:spPr>
        <p:txBody>
          <a:bodyPr>
            <a:normAutofit lnSpcReduction="10000"/>
          </a:bodyPr>
          <a:lstStyle/>
          <a:p>
            <a:r>
              <a:rPr lang="en-GB" dirty="0"/>
              <a:t>A care worker starting the night shift is meant to know that a residents  mobility has changed and they now require assistance when walking . If this information is recorded in care  plan and communication during handover, the care worker can follow the right procedures and decrease the risk of a fall.</a:t>
            </a:r>
            <a:endParaRPr lang="en-US" dirty="0"/>
          </a:p>
        </p:txBody>
      </p:sp>
      <p:sp>
        <p:nvSpPr>
          <p:cNvPr id="7" name="Footer Placeholder 6">
            <a:extLst>
              <a:ext uri="{FF2B5EF4-FFF2-40B4-BE49-F238E27FC236}">
                <a16:creationId xmlns:a16="http://schemas.microsoft.com/office/drawing/2014/main" id="{8543D3EB-EBD2-FA9E-E171-2DDF62ACF51D}"/>
              </a:ext>
            </a:extLst>
          </p:cNvPr>
          <p:cNvSpPr>
            <a:spLocks noGrp="1"/>
          </p:cNvSpPr>
          <p:nvPr>
            <p:ph type="ftr" sz="quarter" idx="11"/>
          </p:nvPr>
        </p:nvSpPr>
        <p:spPr/>
        <p:txBody>
          <a:bodyPr/>
          <a:lstStyle/>
          <a:p>
            <a:r>
              <a:rPr lang="en-GB" dirty="0" err="1"/>
              <a:t>Kariotis</a:t>
            </a:r>
            <a:r>
              <a:rPr lang="en-GB" dirty="0"/>
              <a:t> et., 2025</a:t>
            </a:r>
            <a:endParaRPr lang="es-ES" dirty="0"/>
          </a:p>
        </p:txBody>
      </p:sp>
    </p:spTree>
    <p:extLst>
      <p:ext uri="{BB962C8B-B14F-4D97-AF65-F5344CB8AC3E}">
        <p14:creationId xmlns:p14="http://schemas.microsoft.com/office/powerpoint/2010/main" val="2840192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4357-D7FF-C720-13CA-B8B465E88CD9}"/>
              </a:ext>
            </a:extLst>
          </p:cNvPr>
          <p:cNvSpPr>
            <a:spLocks noGrp="1"/>
          </p:cNvSpPr>
          <p:nvPr>
            <p:ph type="title"/>
          </p:nvPr>
        </p:nvSpPr>
        <p:spPr>
          <a:xfrm>
            <a:off x="388821" y="50594"/>
            <a:ext cx="9905998" cy="1905000"/>
          </a:xfrm>
        </p:spPr>
        <p:txBody>
          <a:bodyPr/>
          <a:lstStyle/>
          <a:p>
            <a:r>
              <a:rPr lang="en-GB" dirty="0"/>
              <a:t>Supporting teamwork across the care service </a:t>
            </a:r>
            <a:endParaRPr lang="en-US" dirty="0"/>
          </a:p>
        </p:txBody>
      </p:sp>
      <p:sp>
        <p:nvSpPr>
          <p:cNvPr id="3" name="Text Placeholder 2">
            <a:extLst>
              <a:ext uri="{FF2B5EF4-FFF2-40B4-BE49-F238E27FC236}">
                <a16:creationId xmlns:a16="http://schemas.microsoft.com/office/drawing/2014/main" id="{BA2E5AE5-7B13-5BB9-4296-E4B4BA37310F}"/>
              </a:ext>
            </a:extLst>
          </p:cNvPr>
          <p:cNvSpPr>
            <a:spLocks noGrp="1"/>
          </p:cNvSpPr>
          <p:nvPr>
            <p:ph type="body" idx="1"/>
          </p:nvPr>
        </p:nvSpPr>
        <p:spPr>
          <a:xfrm>
            <a:off x="391642" y="2522336"/>
            <a:ext cx="4588931" cy="365223"/>
          </a:xfrm>
        </p:spPr>
        <p:txBody>
          <a:bodyPr/>
          <a:lstStyle/>
          <a:p>
            <a:r>
              <a:rPr lang="en-GB" dirty="0"/>
              <a:t>Explanation </a:t>
            </a:r>
            <a:endParaRPr lang="en-US" dirty="0"/>
          </a:p>
        </p:txBody>
      </p:sp>
      <p:sp>
        <p:nvSpPr>
          <p:cNvPr id="4" name="Content Placeholder 3">
            <a:extLst>
              <a:ext uri="{FF2B5EF4-FFF2-40B4-BE49-F238E27FC236}">
                <a16:creationId xmlns:a16="http://schemas.microsoft.com/office/drawing/2014/main" id="{F8AF2106-D2D5-0DF8-88F7-48EDE53F010B}"/>
              </a:ext>
            </a:extLst>
          </p:cNvPr>
          <p:cNvSpPr>
            <a:spLocks noGrp="1"/>
          </p:cNvSpPr>
          <p:nvPr>
            <p:ph sz="half" idx="2"/>
          </p:nvPr>
        </p:nvSpPr>
        <p:spPr>
          <a:xfrm>
            <a:off x="247708" y="3179547"/>
            <a:ext cx="4876800" cy="2547937"/>
          </a:xfrm>
        </p:spPr>
        <p:txBody>
          <a:bodyPr>
            <a:normAutofit lnSpcReduction="10000"/>
          </a:bodyPr>
          <a:lstStyle/>
          <a:p>
            <a:r>
              <a:rPr lang="en-GB" dirty="0"/>
              <a:t>Effective communication supports teamwork by helping care workers, venerable staff and managers share informations organise responsibilities and towards ordinary care goals. Teamwork is especially important when staff work direct shifts or across different environments of a care service.</a:t>
            </a:r>
            <a:endParaRPr lang="en-US" dirty="0"/>
          </a:p>
        </p:txBody>
      </p:sp>
      <p:sp>
        <p:nvSpPr>
          <p:cNvPr id="5" name="Text Placeholder 4">
            <a:extLst>
              <a:ext uri="{FF2B5EF4-FFF2-40B4-BE49-F238E27FC236}">
                <a16:creationId xmlns:a16="http://schemas.microsoft.com/office/drawing/2014/main" id="{B77E1DF5-E182-0B16-B492-0D3E2FA91108}"/>
              </a:ext>
            </a:extLst>
          </p:cNvPr>
          <p:cNvSpPr>
            <a:spLocks noGrp="1"/>
          </p:cNvSpPr>
          <p:nvPr>
            <p:ph type="body" sz="quarter" idx="3"/>
          </p:nvPr>
        </p:nvSpPr>
        <p:spPr>
          <a:xfrm>
            <a:off x="7196078" y="2209521"/>
            <a:ext cx="4604280" cy="576262"/>
          </a:xfrm>
        </p:spPr>
        <p:txBody>
          <a:bodyPr/>
          <a:lstStyle/>
          <a:p>
            <a:r>
              <a:rPr lang="en-GB" dirty="0"/>
              <a:t>Example </a:t>
            </a:r>
            <a:endParaRPr lang="en-US" dirty="0"/>
          </a:p>
        </p:txBody>
      </p:sp>
      <p:sp>
        <p:nvSpPr>
          <p:cNvPr id="6" name="Content Placeholder 5">
            <a:extLst>
              <a:ext uri="{FF2B5EF4-FFF2-40B4-BE49-F238E27FC236}">
                <a16:creationId xmlns:a16="http://schemas.microsoft.com/office/drawing/2014/main" id="{C6291220-46B6-4A6B-D1C4-945A9328663D}"/>
              </a:ext>
            </a:extLst>
          </p:cNvPr>
          <p:cNvSpPr>
            <a:spLocks noGrp="1"/>
          </p:cNvSpPr>
          <p:nvPr>
            <p:ph sz="quarter" idx="4"/>
          </p:nvPr>
        </p:nvSpPr>
        <p:spPr>
          <a:xfrm>
            <a:off x="6907525" y="3023756"/>
            <a:ext cx="4876801" cy="2547937"/>
          </a:xfrm>
        </p:spPr>
        <p:txBody>
          <a:bodyPr>
            <a:normAutofit lnSpcReduction="10000"/>
          </a:bodyPr>
          <a:lstStyle/>
          <a:p>
            <a:r>
              <a:rPr lang="en-GB" dirty="0"/>
              <a:t>Throughout a handover, a day shift care worker tells the incoming team that a resident has eaten very little and has rejected fluids. The next team can watch the patients intake, record any additional concerns and tell the older staff member when needed. This allows the teams to work together instead of treating each other shift as a </a:t>
            </a:r>
            <a:r>
              <a:rPr lang="en-GB"/>
              <a:t>independent module.</a:t>
            </a:r>
          </a:p>
        </p:txBody>
      </p:sp>
      <p:sp>
        <p:nvSpPr>
          <p:cNvPr id="7" name="Footer Placeholder 6">
            <a:extLst>
              <a:ext uri="{FF2B5EF4-FFF2-40B4-BE49-F238E27FC236}">
                <a16:creationId xmlns:a16="http://schemas.microsoft.com/office/drawing/2014/main" id="{B3FCD4DD-45F0-678D-DAF5-01C068C9A70D}"/>
              </a:ext>
            </a:extLst>
          </p:cNvPr>
          <p:cNvSpPr>
            <a:spLocks noGrp="1"/>
          </p:cNvSpPr>
          <p:nvPr>
            <p:ph type="ftr" sz="quarter" idx="11"/>
          </p:nvPr>
        </p:nvSpPr>
        <p:spPr/>
        <p:txBody>
          <a:bodyPr/>
          <a:lstStyle/>
          <a:p>
            <a:r>
              <a:rPr lang="en-GB" dirty="0" err="1"/>
              <a:t>Antinga</a:t>
            </a:r>
            <a:r>
              <a:rPr lang="en-GB" dirty="0"/>
              <a:t> et., 2024</a:t>
            </a:r>
            <a:endParaRPr lang="es-ES" dirty="0"/>
          </a:p>
        </p:txBody>
      </p:sp>
    </p:spTree>
    <p:extLst>
      <p:ext uri="{BB962C8B-B14F-4D97-AF65-F5344CB8AC3E}">
        <p14:creationId xmlns:p14="http://schemas.microsoft.com/office/powerpoint/2010/main" val="3885181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27726C-7B91-3EA7-9EB2-AB67D5898916}"/>
              </a:ext>
            </a:extLst>
          </p:cNvPr>
          <p:cNvSpPr>
            <a:spLocks noGrp="1"/>
          </p:cNvSpPr>
          <p:nvPr>
            <p:ph type="body" idx="1"/>
          </p:nvPr>
        </p:nvSpPr>
        <p:spPr>
          <a:xfrm>
            <a:off x="1429280" y="920895"/>
            <a:ext cx="4588931" cy="972502"/>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collaboration</a:t>
            </a:r>
          </a:p>
        </p:txBody>
      </p:sp>
      <p:sp>
        <p:nvSpPr>
          <p:cNvPr id="4" name="Content Placeholder 3">
            <a:extLst>
              <a:ext uri="{FF2B5EF4-FFF2-40B4-BE49-F238E27FC236}">
                <a16:creationId xmlns:a16="http://schemas.microsoft.com/office/drawing/2014/main" id="{D9AC1ED5-8BC0-5D04-5B49-49E0AC81B25D}"/>
              </a:ext>
            </a:extLst>
          </p:cNvPr>
          <p:cNvSpPr>
            <a:spLocks noGrp="1"/>
          </p:cNvSpPr>
          <p:nvPr>
            <p:ph sz="half" idx="2"/>
          </p:nvPr>
        </p:nvSpPr>
        <p:spPr>
          <a:xfrm>
            <a:off x="1141412" y="3243262"/>
            <a:ext cx="4866640" cy="1928177"/>
          </a:xfrm>
        </p:spPr>
        <p:txBody>
          <a:bodyPr>
            <a:normAutofit/>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Fi</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a typeface="Calibri"/>
                <a:cs typeface="Calibri"/>
              </a:rPr>
              <a:t>le sharing </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a typeface="Calibri"/>
                <a:cs typeface="Calibri"/>
              </a:rPr>
              <a:t>Shared documents</a:t>
            </a:r>
          </a:p>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a typeface="Calibri"/>
                <a:cs typeface="Calibri"/>
              </a:rPr>
              <a:t>Collaborative working</a:t>
            </a:r>
          </a:p>
        </p:txBody>
      </p:sp>
      <p:sp>
        <p:nvSpPr>
          <p:cNvPr id="5" name="Text Placeholder 4">
            <a:extLst>
              <a:ext uri="{FF2B5EF4-FFF2-40B4-BE49-F238E27FC236}">
                <a16:creationId xmlns:a16="http://schemas.microsoft.com/office/drawing/2014/main" id="{92680BE9-D76C-685E-143D-F0C28A85A7BF}"/>
              </a:ext>
            </a:extLst>
          </p:cNvPr>
          <p:cNvSpPr>
            <a:spLocks noGrp="1"/>
          </p:cNvSpPr>
          <p:nvPr>
            <p:ph type="body" sz="quarter" idx="3"/>
          </p:nvPr>
        </p:nvSpPr>
        <p:spPr>
          <a:xfrm>
            <a:off x="6443133" y="919480"/>
            <a:ext cx="4604280" cy="972502"/>
          </a:xfrm>
        </p:spPr>
        <p:txBody>
          <a:bodyPr/>
          <a:lstStyle/>
          <a:p>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accessibility</a:t>
            </a:r>
          </a:p>
        </p:txBody>
      </p:sp>
      <p:sp>
        <p:nvSpPr>
          <p:cNvPr id="6" name="Content Placeholder 5">
            <a:extLst>
              <a:ext uri="{FF2B5EF4-FFF2-40B4-BE49-F238E27FC236}">
                <a16:creationId xmlns:a16="http://schemas.microsoft.com/office/drawing/2014/main" id="{505F6B60-187D-4C7B-C4D8-866E69814187}"/>
              </a:ext>
            </a:extLst>
          </p:cNvPr>
          <p:cNvSpPr>
            <a:spLocks noGrp="1"/>
          </p:cNvSpPr>
          <p:nvPr>
            <p:ph sz="quarter" idx="4"/>
          </p:nvPr>
        </p:nvSpPr>
        <p:spPr>
          <a:xfrm>
            <a:off x="7146685" y="3352871"/>
            <a:ext cx="3853011" cy="892735"/>
          </a:xfrm>
        </p:spPr>
        <p:txBody>
          <a:bodyPr>
            <a:normAutofit/>
          </a:bodyPr>
          <a:lstStyle/>
          <a:p>
            <a:pPr>
              <a:buClr>
                <a:srgbClr val="FFFFFF"/>
              </a:buClr>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rPr>
              <a:t>Can be access from different devices</a:t>
            </a:r>
          </a:p>
        </p:txBody>
      </p:sp>
      <p:sp>
        <p:nvSpPr>
          <p:cNvPr id="7" name="Footer Placeholder 6">
            <a:extLst>
              <a:ext uri="{FF2B5EF4-FFF2-40B4-BE49-F238E27FC236}">
                <a16:creationId xmlns:a16="http://schemas.microsoft.com/office/drawing/2014/main" id="{84324BC7-BC45-8445-A506-00AC56590A97}"/>
              </a:ext>
            </a:extLst>
          </p:cNvPr>
          <p:cNvSpPr>
            <a:spLocks noGrp="1"/>
          </p:cNvSpPr>
          <p:nvPr>
            <p:ph type="ftr" sz="quarter" idx="11"/>
          </p:nvPr>
        </p:nvSpPr>
        <p:spPr>
          <a:xfrm>
            <a:off x="1141412" y="4826635"/>
            <a:ext cx="7594600" cy="1421765"/>
          </a:xfrm>
        </p:spPr>
        <p:txBody>
          <a:bodyPr/>
          <a:lstStyle/>
          <a:p>
            <a:r>
              <a:rPr lang="es-ES" sz="1100">
                <a:latin typeface="Aptos Display"/>
              </a:rPr>
              <a:t>Microsoft specifically identifies messaging meetings, file sharing and collaboration as uses of teams for health care organizations'</a:t>
            </a:r>
            <a:endParaRPr lang="en-US" sz="1100">
              <a:latin typeface="Aptos Display"/>
            </a:endParaRPr>
          </a:p>
          <a:p>
            <a:endParaRPr lang="es-ES" sz="1100" dirty="0">
              <a:latin typeface="Aptos Display"/>
            </a:endParaRPr>
          </a:p>
          <a:p>
            <a:endParaRPr lang="es-ES" dirty="0">
              <a:latin typeface="Aptos Display"/>
            </a:endParaRPr>
          </a:p>
          <a:p>
            <a:r>
              <a:rPr lang="es-ES">
                <a:latin typeface="Aptos Display"/>
              </a:rPr>
              <a:t>(Microsoft 2026)</a:t>
            </a:r>
            <a:endParaRPr lang="es-ES" dirty="0">
              <a:latin typeface="Aptos Display"/>
            </a:endParaRPr>
          </a:p>
        </p:txBody>
      </p:sp>
    </p:spTree>
    <p:extLst>
      <p:ext uri="{BB962C8B-B14F-4D97-AF65-F5344CB8AC3E}">
        <p14:creationId xmlns:p14="http://schemas.microsoft.com/office/powerpoint/2010/main" val="3700741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74907-4342-E8CD-83BD-775C0506D02A}"/>
              </a:ext>
            </a:extLst>
          </p:cNvPr>
          <p:cNvSpPr>
            <a:spLocks noGrp="1"/>
          </p:cNvSpPr>
          <p:nvPr>
            <p:ph type="title"/>
          </p:nvPr>
        </p:nvSpPr>
        <p:spPr>
          <a:xfrm>
            <a:off x="612648" y="1"/>
            <a:ext cx="10963655" cy="2408902"/>
          </a:xfrm>
        </p:spPr>
        <p:txBody>
          <a:bodyPr>
            <a:normAutofit/>
          </a:bodyPr>
          <a:lstStyle/>
          <a:p>
            <a:r>
              <a:rPr lang="en-GB"/>
              <a:t>How Teams can improve efficiency</a:t>
            </a:r>
            <a:br>
              <a:rPr lang="en-GB"/>
            </a:br>
            <a:br>
              <a:rPr lang="en-GB"/>
            </a:br>
            <a:br>
              <a:rPr lang="en-GB"/>
            </a:br>
            <a:r>
              <a:rPr lang="en-GB"/>
              <a:t>          </a:t>
            </a:r>
            <a:endParaRPr lang="es-ES"/>
          </a:p>
        </p:txBody>
      </p:sp>
      <p:graphicFrame>
        <p:nvGraphicFramePr>
          <p:cNvPr id="4" name="Content Placeholder 3">
            <a:extLst>
              <a:ext uri="{FF2B5EF4-FFF2-40B4-BE49-F238E27FC236}">
                <a16:creationId xmlns:a16="http://schemas.microsoft.com/office/drawing/2014/main" id="{8AFFD4C5-0EA9-90EB-53D6-8726ABAC7D79}"/>
              </a:ext>
            </a:extLst>
          </p:cNvPr>
          <p:cNvGraphicFramePr>
            <a:graphicFrameLocks noGrp="1"/>
          </p:cNvGraphicFramePr>
          <p:nvPr>
            <p:ph idx="1"/>
            <p:extLst>
              <p:ext uri="{D42A27DB-BD31-4B8C-83A1-F6EECF244321}">
                <p14:modId xmlns:p14="http://schemas.microsoft.com/office/powerpoint/2010/main" val="2346713298"/>
              </p:ext>
            </p:extLst>
          </p:nvPr>
        </p:nvGraphicFramePr>
        <p:xfrm>
          <a:off x="366588" y="1662144"/>
          <a:ext cx="10963656" cy="3533712"/>
        </p:xfrm>
        <a:graphic>
          <a:graphicData uri="http://schemas.openxmlformats.org/drawingml/2006/table">
            <a:tbl>
              <a:tblPr firstRow="1" bandRow="1">
                <a:tableStyleId>{5C22544A-7EE6-4342-B048-85BDC9FD1C3A}</a:tableStyleId>
              </a:tblPr>
              <a:tblGrid>
                <a:gridCol w="5481828">
                  <a:extLst>
                    <a:ext uri="{9D8B030D-6E8A-4147-A177-3AD203B41FA5}">
                      <a16:colId xmlns:a16="http://schemas.microsoft.com/office/drawing/2014/main" val="281554812"/>
                    </a:ext>
                  </a:extLst>
                </a:gridCol>
                <a:gridCol w="5481828">
                  <a:extLst>
                    <a:ext uri="{9D8B030D-6E8A-4147-A177-3AD203B41FA5}">
                      <a16:colId xmlns:a16="http://schemas.microsoft.com/office/drawing/2014/main" val="1241005073"/>
                    </a:ext>
                  </a:extLst>
                </a:gridCol>
              </a:tblGrid>
              <a:tr h="654828">
                <a:tc>
                  <a:txBody>
                    <a:bodyPr/>
                    <a:lstStyle/>
                    <a:p>
                      <a:r>
                        <a:rPr lang="en-GB" b="0">
                          <a:solidFill>
                            <a:schemeClr val="tx1"/>
                          </a:solidFill>
                          <a:latin typeface="Aptos Display"/>
                        </a:rPr>
                        <a:t>Workplace challenge </a:t>
                      </a:r>
                      <a:endParaRPr lang="es-ES">
                        <a:latin typeface="Aptos Display"/>
                      </a:endParaRPr>
                    </a:p>
                  </a:txBody>
                  <a:tcPr/>
                </a:tc>
                <a:tc>
                  <a:txBody>
                    <a:bodyPr/>
                    <a:lstStyle/>
                    <a:p>
                      <a:r>
                        <a:rPr lang="en-GB" b="0">
                          <a:solidFill>
                            <a:schemeClr val="tx1"/>
                          </a:solidFill>
                          <a:latin typeface="Aptos Display"/>
                        </a:rPr>
                        <a:t>Potential Teams response         </a:t>
                      </a:r>
                      <a:br>
                        <a:rPr lang="en-GB" b="0">
                          <a:solidFill>
                            <a:srgbClr val="FFFFFF"/>
                          </a:solidFill>
                          <a:latin typeface="Aptos Display"/>
                        </a:rPr>
                      </a:br>
                      <a:br>
                        <a:rPr lang="en-GB" b="0">
                          <a:solidFill>
                            <a:srgbClr val="FFFFFF"/>
                          </a:solidFill>
                          <a:latin typeface="Aptos Display"/>
                        </a:rPr>
                      </a:br>
                      <a:endParaRPr lang="es-ES" b="0" dirty="0">
                        <a:solidFill>
                          <a:srgbClr val="FFFFFF"/>
                        </a:solidFill>
                        <a:latin typeface="Aptos Display"/>
                      </a:endParaRPr>
                    </a:p>
                  </a:txBody>
                  <a:tcPr/>
                </a:tc>
                <a:extLst>
                  <a:ext uri="{0D108BD9-81ED-4DB2-BD59-A6C34878D82A}">
                    <a16:rowId xmlns:a16="http://schemas.microsoft.com/office/drawing/2014/main" val="2548325590"/>
                  </a:ext>
                </a:extLst>
              </a:tr>
              <a:tr h="654828">
                <a:tc>
                  <a:txBody>
                    <a:bodyPr/>
                    <a:lstStyle/>
                    <a:p>
                      <a:r>
                        <a:rPr lang="en-GB">
                          <a:latin typeface="Aptos Display"/>
                        </a:rPr>
                        <a:t>Communication is fragmented</a:t>
                      </a:r>
                      <a:endParaRPr lang="es-ES">
                        <a:latin typeface="Aptos Display"/>
                      </a:endParaRPr>
                    </a:p>
                  </a:txBody>
                  <a:tcPr/>
                </a:tc>
                <a:tc>
                  <a:txBody>
                    <a:bodyPr/>
                    <a:lstStyle/>
                    <a:p>
                      <a:r>
                        <a:rPr lang="en-GB">
                          <a:latin typeface="Aptos Display"/>
                        </a:rPr>
                        <a:t>Use organised team conversations and announcements</a:t>
                      </a:r>
                      <a:endParaRPr lang="es-ES">
                        <a:latin typeface="Aptos Display"/>
                      </a:endParaRPr>
                    </a:p>
                  </a:txBody>
                  <a:tcPr/>
                </a:tc>
                <a:extLst>
                  <a:ext uri="{0D108BD9-81ED-4DB2-BD59-A6C34878D82A}">
                    <a16:rowId xmlns:a16="http://schemas.microsoft.com/office/drawing/2014/main" val="2950499537"/>
                  </a:ext>
                </a:extLst>
              </a:tr>
              <a:tr h="654828">
                <a:tc>
                  <a:txBody>
                    <a:bodyPr/>
                    <a:lstStyle/>
                    <a:p>
                      <a:r>
                        <a:rPr lang="en-GB">
                          <a:latin typeface="Aptos Display"/>
                        </a:rPr>
                        <a:t>Staff may miss updates</a:t>
                      </a:r>
                      <a:endParaRPr lang="es-ES">
                        <a:latin typeface="Aptos Display"/>
                      </a:endParaRPr>
                    </a:p>
                  </a:txBody>
                  <a:tcPr/>
                </a:tc>
                <a:tc>
                  <a:txBody>
                    <a:bodyPr/>
                    <a:lstStyle/>
                    <a:p>
                      <a:r>
                        <a:rPr lang="en-GB">
                          <a:latin typeface="Aptos Display"/>
                        </a:rPr>
                        <a:t>Keep relevant updates in a central Team/channel</a:t>
                      </a:r>
                      <a:endParaRPr lang="es-ES">
                        <a:latin typeface="Aptos Display"/>
                      </a:endParaRPr>
                    </a:p>
                  </a:txBody>
                  <a:tcPr/>
                </a:tc>
                <a:extLst>
                  <a:ext uri="{0D108BD9-81ED-4DB2-BD59-A6C34878D82A}">
                    <a16:rowId xmlns:a16="http://schemas.microsoft.com/office/drawing/2014/main" val="1107783899"/>
                  </a:ext>
                </a:extLst>
              </a:tr>
              <a:tr h="654828">
                <a:tc>
                  <a:txBody>
                    <a:bodyPr/>
                    <a:lstStyle/>
                    <a:p>
                      <a:r>
                        <a:rPr lang="en-GB">
                          <a:latin typeface="Aptos Display"/>
                        </a:rPr>
                        <a:t>Different work locations</a:t>
                      </a:r>
                      <a:endParaRPr lang="es-ES">
                        <a:latin typeface="Aptos Display"/>
                      </a:endParaRPr>
                    </a:p>
                  </a:txBody>
                  <a:tcPr/>
                </a:tc>
                <a:tc>
                  <a:txBody>
                    <a:bodyPr/>
                    <a:lstStyle/>
                    <a:p>
                      <a:r>
                        <a:rPr lang="en-GB">
                          <a:latin typeface="Aptos Display"/>
                        </a:rPr>
                        <a:t>Use Teams messaging and meetings</a:t>
                      </a:r>
                      <a:endParaRPr lang="es-ES">
                        <a:latin typeface="Aptos Display"/>
                      </a:endParaRPr>
                    </a:p>
                  </a:txBody>
                  <a:tcPr/>
                </a:tc>
                <a:extLst>
                  <a:ext uri="{0D108BD9-81ED-4DB2-BD59-A6C34878D82A}">
                    <a16:rowId xmlns:a16="http://schemas.microsoft.com/office/drawing/2014/main" val="1765262677"/>
                  </a:ext>
                </a:extLst>
              </a:tr>
              <a:tr h="654828">
                <a:tc>
                  <a:txBody>
                    <a:bodyPr/>
                    <a:lstStyle/>
                    <a:p>
                      <a:r>
                        <a:rPr lang="en-GB">
                          <a:latin typeface="Aptos Display"/>
                        </a:rPr>
                        <a:t>Meetings are difficult to coordinate</a:t>
                      </a:r>
                    </a:p>
                    <a:p>
                      <a:r>
                        <a:rPr lang="en-GB">
                          <a:latin typeface="Aptos Display"/>
                        </a:rPr>
                        <a:t>Documents are hard to share</a:t>
                      </a:r>
                      <a:endParaRPr lang="es-ES">
                        <a:latin typeface="Aptos Display"/>
                      </a:endParaRPr>
                    </a:p>
                  </a:txBody>
                  <a:tcPr/>
                </a:tc>
                <a:tc>
                  <a:txBody>
                    <a:bodyPr/>
                    <a:lstStyle/>
                    <a:p>
                      <a:r>
                        <a:rPr lang="en-GB">
                          <a:latin typeface="Aptos Display"/>
                        </a:rPr>
                        <a:t>Use online meetings and calendar integration</a:t>
                      </a:r>
                    </a:p>
                    <a:p>
                      <a:r>
                        <a:rPr lang="en-GB">
                          <a:latin typeface="Aptos Display"/>
                        </a:rPr>
                        <a:t>Share appropriate files within Teams</a:t>
                      </a:r>
                      <a:endParaRPr lang="es-ES">
                        <a:latin typeface="Aptos Display"/>
                      </a:endParaRPr>
                    </a:p>
                  </a:txBody>
                  <a:tcPr/>
                </a:tc>
                <a:extLst>
                  <a:ext uri="{0D108BD9-81ED-4DB2-BD59-A6C34878D82A}">
                    <a16:rowId xmlns:a16="http://schemas.microsoft.com/office/drawing/2014/main" val="4029780924"/>
                  </a:ext>
                </a:extLst>
              </a:tr>
            </a:tbl>
          </a:graphicData>
        </a:graphic>
      </p:graphicFrame>
      <p:sp>
        <p:nvSpPr>
          <p:cNvPr id="7" name="Footer Placeholder 6">
            <a:extLst>
              <a:ext uri="{FF2B5EF4-FFF2-40B4-BE49-F238E27FC236}">
                <a16:creationId xmlns:a16="http://schemas.microsoft.com/office/drawing/2014/main" id="{BAD2A994-16E9-1A28-694D-0ED1EC9DF783}"/>
              </a:ext>
            </a:extLst>
          </p:cNvPr>
          <p:cNvSpPr>
            <a:spLocks noGrp="1"/>
          </p:cNvSpPr>
          <p:nvPr>
            <p:ph type="ftr" sz="quarter" idx="11"/>
          </p:nvPr>
        </p:nvSpPr>
        <p:spPr/>
        <p:txBody>
          <a:bodyPr/>
          <a:lstStyle/>
          <a:p>
            <a:r>
              <a:rPr lang="en-GB"/>
              <a:t>Microsoft, 2026: NHS England,2025</a:t>
            </a:r>
            <a:endParaRPr lang="es-ES"/>
          </a:p>
        </p:txBody>
      </p:sp>
    </p:spTree>
    <p:extLst>
      <p:ext uri="{BB962C8B-B14F-4D97-AF65-F5344CB8AC3E}">
        <p14:creationId xmlns:p14="http://schemas.microsoft.com/office/powerpoint/2010/main" val="549260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76F4C-16EF-3D67-1008-442CC0F4D946}"/>
              </a:ext>
            </a:extLst>
          </p:cNvPr>
          <p:cNvSpPr>
            <a:spLocks noGrp="1"/>
          </p:cNvSpPr>
          <p:nvPr>
            <p:ph type="title"/>
          </p:nvPr>
        </p:nvSpPr>
        <p:spPr/>
        <p:txBody>
          <a:bodyPr anchor="ctr">
            <a:normAutofit/>
          </a:bodyPr>
          <a:lstStyle/>
          <a:p>
            <a:r>
              <a:rPr lang="en-GB"/>
              <a:t> Proposed Teams structure for Ashford</a:t>
            </a:r>
            <a:endParaRPr lang="es-ES"/>
          </a:p>
        </p:txBody>
      </p:sp>
      <p:graphicFrame>
        <p:nvGraphicFramePr>
          <p:cNvPr id="8" name="Content Placeholder 2">
            <a:extLst>
              <a:ext uri="{FF2B5EF4-FFF2-40B4-BE49-F238E27FC236}">
                <a16:creationId xmlns:a16="http://schemas.microsoft.com/office/drawing/2014/main" id="{2A730CEC-B4E5-55C3-F030-92B52245E53C}"/>
              </a:ext>
            </a:extLst>
          </p:cNvPr>
          <p:cNvGraphicFramePr>
            <a:graphicFrameLocks noGrp="1"/>
          </p:cNvGraphicFramePr>
          <p:nvPr>
            <p:ph sz="quarter" idx="13"/>
            <p:extLst>
              <p:ext uri="{D42A27DB-BD31-4B8C-83A1-F6EECF244321}">
                <p14:modId xmlns:p14="http://schemas.microsoft.com/office/powerpoint/2010/main" val="2925179162"/>
              </p:ext>
            </p:extLst>
          </p:nvPr>
        </p:nvGraphicFramePr>
        <p:xfrm>
          <a:off x="822325" y="484188"/>
          <a:ext cx="10544175" cy="45354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7221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D8F61-541B-FD8A-0187-A6E19A99F092}"/>
              </a:ext>
            </a:extLst>
          </p:cNvPr>
          <p:cNvSpPr>
            <a:spLocks noGrp="1"/>
          </p:cNvSpPr>
          <p:nvPr>
            <p:ph type="title"/>
          </p:nvPr>
        </p:nvSpPr>
        <p:spPr/>
        <p:txBody>
          <a:bodyPr>
            <a:normAutofit/>
          </a:bodyPr>
          <a:lstStyle/>
          <a:p>
            <a:r>
              <a:rPr lang="en-GB" sz="1600">
                <a:gradFill flip="none">
                  <a:gsLst>
                    <a:gs pos="0">
                      <a:srgbClr val="FFFFFF"/>
                    </a:gs>
                    <a:gs pos="100000">
                      <a:srgbClr val="FFFFFF"/>
                    </a:gs>
                  </a:gsLst>
                  <a:lin ang="5580000" scaled="0"/>
                  <a:tileRect/>
                </a:gradFill>
                <a:latin typeface="Aptos Display"/>
              </a:rPr>
              <a:t>Evidence from an NHS community service</a:t>
            </a:r>
            <a:br>
              <a:rPr lang="en-GB" sz="1600" dirty="0">
                <a:latin typeface="Aptos Display"/>
              </a:rPr>
            </a:br>
            <a:br>
              <a:rPr lang="en-GB" sz="1600" dirty="0">
                <a:latin typeface="Aptos Display"/>
              </a:rPr>
            </a:br>
            <a:r>
              <a:rPr lang="en-GB" sz="1600" b="0">
                <a:gradFill flip="none">
                  <a:gsLst>
                    <a:gs pos="0">
                      <a:srgbClr val="FFFFFF"/>
                    </a:gs>
                    <a:gs pos="100000">
                      <a:srgbClr val="FFFFFF"/>
                    </a:gs>
                  </a:gsLst>
                  <a:lin ang="5580000" scaled="0"/>
                  <a:tileRect/>
                </a:gradFill>
                <a:latin typeface="Aptos Display"/>
              </a:rPr>
              <a:t>Hargreaves, Clarke and Lester(2022) studied Microsoft Teams in an NHS Trust Community Service.</a:t>
            </a:r>
            <a:endParaRPr lang="es-ES" sz="1600" b="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endParaRPr>
          </a:p>
        </p:txBody>
      </p:sp>
      <p:pic>
        <p:nvPicPr>
          <p:cNvPr id="6" name="Picture Placeholder 5" descr="Women and man planning in workplace">
            <a:extLst>
              <a:ext uri="{FF2B5EF4-FFF2-40B4-BE49-F238E27FC236}">
                <a16:creationId xmlns:a16="http://schemas.microsoft.com/office/drawing/2014/main" id="{6BF8F832-23FE-8D7E-3129-56F1B8A22B8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6769" b="26769"/>
          <a:stretch>
            <a:fillRect/>
          </a:stretch>
        </p:blipFill>
        <p:spPr>
          <a:noFill/>
        </p:spPr>
      </p:pic>
      <p:sp>
        <p:nvSpPr>
          <p:cNvPr id="4" name="Footer Placeholder 3">
            <a:extLst>
              <a:ext uri="{FF2B5EF4-FFF2-40B4-BE49-F238E27FC236}">
                <a16:creationId xmlns:a16="http://schemas.microsoft.com/office/drawing/2014/main" id="{EAA75743-D46C-293B-181B-D6F7FCB7E9AC}"/>
              </a:ext>
            </a:extLst>
          </p:cNvPr>
          <p:cNvSpPr>
            <a:spLocks noGrp="1"/>
          </p:cNvSpPr>
          <p:nvPr>
            <p:ph type="ftr" sz="quarter" idx="11"/>
          </p:nvPr>
        </p:nvSpPr>
        <p:spPr/>
        <p:txBody>
          <a:bodyPr anchor="ctr">
            <a:normAutofit/>
          </a:bodyPr>
          <a:lstStyle/>
          <a:p>
            <a:pPr>
              <a:spcAft>
                <a:spcPts val="600"/>
              </a:spcAft>
            </a:pPr>
            <a:r>
              <a:rPr lang="en-GB"/>
              <a:t>(Hargreaves ,Clarke and Lester, 2022)</a:t>
            </a:r>
            <a:endParaRPr lang="es-ES"/>
          </a:p>
        </p:txBody>
      </p:sp>
      <p:sp>
        <p:nvSpPr>
          <p:cNvPr id="3" name="Content Placeholder 2">
            <a:extLst>
              <a:ext uri="{FF2B5EF4-FFF2-40B4-BE49-F238E27FC236}">
                <a16:creationId xmlns:a16="http://schemas.microsoft.com/office/drawing/2014/main" id="{C84CE7FE-D5D5-A894-EA25-AC344A9E15FB}"/>
              </a:ext>
            </a:extLst>
          </p:cNvPr>
          <p:cNvSpPr>
            <a:spLocks noGrp="1"/>
          </p:cNvSpPr>
          <p:nvPr>
            <p:ph sz="quarter" idx="14"/>
          </p:nvPr>
        </p:nvSpPr>
        <p:spPr/>
        <p:txBody>
          <a:bodyPr>
            <a:normAutofit/>
          </a:bodyPr>
          <a:lstStyle/>
          <a:p>
            <a:pPr marL="0" indent="0">
              <a:lnSpc>
                <a:spcPct val="110000"/>
              </a:lnSpc>
              <a:buNone/>
            </a:pPr>
            <a:r>
              <a:rPr lang="en-GB" sz="1200" b="1" dirty="0">
                <a:gradFill flip="none">
                  <a:gsLst>
                    <a:gs pos="0">
                      <a:srgbClr val="FFFFFF"/>
                    </a:gs>
                    <a:gs pos="100000">
                      <a:srgbClr val="FFFFFF"/>
                    </a:gs>
                  </a:gsLst>
                  <a:lin ang="5580000" scaled="0"/>
                  <a:tileRect/>
                </a:gradFill>
              </a:rPr>
              <a:t>      </a:t>
            </a:r>
            <a:r>
              <a:rPr lang="en-GB" sz="1200" b="1">
                <a:gradFill flip="none">
                  <a:gsLst>
                    <a:gs pos="0">
                      <a:srgbClr val="FFFFFF"/>
                    </a:gs>
                    <a:gs pos="100000">
                      <a:srgbClr val="FFFFFF"/>
                    </a:gs>
                  </a:gsLst>
                  <a:lin ang="5580000" scaled="0"/>
                  <a:tileRect/>
                </a:gradFill>
                <a:latin typeface="Aptos Display"/>
              </a:rPr>
              <a:t>Positive impact</a:t>
            </a:r>
            <a:endParaRPr lang="en-GB" sz="12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lnSpc>
                <a:spcPct val="110000"/>
              </a:lnSpc>
            </a:pPr>
            <a:r>
              <a:rPr lang="en-GB" sz="1200">
                <a:gradFill flip="none">
                  <a:gsLst>
                    <a:gs pos="0">
                      <a:srgbClr val="FFFFFF"/>
                    </a:gs>
                    <a:gs pos="100000">
                      <a:srgbClr val="FFFFFF"/>
                    </a:gs>
                  </a:gsLst>
                  <a:lin ang="5580000" scaled="0"/>
                  <a:tileRect/>
                </a:gradFill>
                <a:latin typeface="Aptos Display"/>
              </a:rPr>
              <a:t>The study found that Teams made a positive impact on the team during heightened clinical pressures.</a:t>
            </a:r>
            <a:endParaRPr lang="en-GB" sz="12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lnSpc>
                <a:spcPct val="110000"/>
              </a:lnSpc>
              <a:buNone/>
            </a:pPr>
            <a:r>
              <a:rPr lang="en-GB" sz="1200" b="1">
                <a:gradFill flip="none">
                  <a:gsLst>
                    <a:gs pos="0">
                      <a:srgbClr val="FFFFFF"/>
                    </a:gs>
                    <a:gs pos="100000">
                      <a:srgbClr val="FFFFFF"/>
                    </a:gs>
                  </a:gsLst>
                  <a:lin ang="5580000" scaled="0"/>
                  <a:tileRect/>
                </a:gradFill>
                <a:latin typeface="Aptos Display"/>
              </a:rPr>
              <a:t>       Virtual teamwork</a:t>
            </a:r>
            <a:endParaRPr lang="en-GB" sz="12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lnSpc>
                <a:spcPct val="110000"/>
              </a:lnSpc>
            </a:pPr>
            <a:r>
              <a:rPr lang="en-GB" sz="1200">
                <a:gradFill flip="none">
                  <a:gsLst>
                    <a:gs pos="0">
                      <a:srgbClr val="FFFFFF"/>
                    </a:gs>
                    <a:gs pos="100000">
                      <a:srgbClr val="FFFFFF"/>
                    </a:gs>
                  </a:gsLst>
                  <a:lin ang="5580000" scaled="0"/>
                  <a:tileRect/>
                </a:gradFill>
                <a:latin typeface="Aptos Display"/>
              </a:rPr>
              <a:t>Teams supported staff working in a more virtual environment when face-to-face contact was reduced.</a:t>
            </a:r>
            <a:endParaRPr lang="en-GB" sz="1200"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lnSpc>
                <a:spcPct val="110000"/>
              </a:lnSpc>
              <a:buNone/>
            </a:pPr>
            <a:r>
              <a:rPr lang="en-GB" sz="1200" dirty="0">
                <a:gradFill flip="none">
                  <a:gsLst>
                    <a:gs pos="0">
                      <a:srgbClr val="FFFFFF"/>
                    </a:gs>
                    <a:gs pos="100000">
                      <a:srgbClr val="FFFFFF"/>
                    </a:gs>
                  </a:gsLst>
                  <a:lin ang="5580000" scaled="0"/>
                  <a:tileRect/>
                </a:gradFill>
                <a:latin typeface="Aptos Display"/>
              </a:rPr>
              <a:t>      </a:t>
            </a:r>
            <a:r>
              <a:rPr lang="en-GB" sz="1200" b="1">
                <a:gradFill flip="none">
                  <a:gsLst>
                    <a:gs pos="0">
                      <a:srgbClr val="FFFFFF"/>
                    </a:gs>
                    <a:gs pos="100000">
                      <a:srgbClr val="FFFFFF"/>
                    </a:gs>
                  </a:gsLst>
                  <a:lin ang="5580000" scaled="0"/>
                  <a:tileRect/>
                </a:gradFill>
                <a:latin typeface="Aptos Display"/>
              </a:rPr>
              <a:t>What still mattered</a:t>
            </a:r>
            <a:endParaRPr lang="en-GB" sz="12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lnSpc>
                <a:spcPct val="110000"/>
              </a:lnSpc>
            </a:pPr>
            <a:r>
              <a:rPr lang="en-GB" sz="1200">
                <a:gradFill flip="none">
                  <a:gsLst>
                    <a:gs pos="0">
                      <a:srgbClr val="FFFFFF"/>
                    </a:gs>
                    <a:gs pos="100000">
                      <a:srgbClr val="FFFFFF"/>
                    </a:gs>
                  </a:gsLst>
                  <a:lin ang="5580000" scaled="0"/>
                  <a:tileRect/>
                </a:gradFill>
                <a:latin typeface="Aptos Display"/>
              </a:rPr>
              <a:t>Further work was needed around training, asynchronous communication, accessibility and leadership.</a:t>
            </a:r>
            <a:endParaRPr lang="es-ES" sz="120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p:txBody>
      </p:sp>
    </p:spTree>
    <p:extLst>
      <p:ext uri="{BB962C8B-B14F-4D97-AF65-F5344CB8AC3E}">
        <p14:creationId xmlns:p14="http://schemas.microsoft.com/office/powerpoint/2010/main" val="2611838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48E3E-4588-5742-89EE-5BC31D24FDBE}"/>
              </a:ext>
            </a:extLst>
          </p:cNvPr>
          <p:cNvSpPr>
            <a:spLocks noGrp="1"/>
          </p:cNvSpPr>
          <p:nvPr>
            <p:ph type="title"/>
          </p:nvPr>
        </p:nvSpPr>
        <p:spPr/>
        <p:txBody>
          <a:bodyPr/>
          <a:lstStyle/>
          <a:p>
            <a:r>
              <a:rPr lang="en-GB"/>
              <a:t>Advantages for Ashford</a:t>
            </a:r>
            <a:endParaRPr lang="es-ES"/>
          </a:p>
        </p:txBody>
      </p:sp>
      <p:sp>
        <p:nvSpPr>
          <p:cNvPr id="3" name="Content Placeholder 2">
            <a:extLst>
              <a:ext uri="{FF2B5EF4-FFF2-40B4-BE49-F238E27FC236}">
                <a16:creationId xmlns:a16="http://schemas.microsoft.com/office/drawing/2014/main" id="{90EB5D01-BF50-E7BA-3100-F594B9C82F0A}"/>
              </a:ext>
            </a:extLst>
          </p:cNvPr>
          <p:cNvSpPr>
            <a:spLocks noGrp="1"/>
          </p:cNvSpPr>
          <p:nvPr>
            <p:ph idx="1"/>
          </p:nvPr>
        </p:nvSpPr>
        <p:spPr/>
        <p:txBody>
          <a:bodyPr>
            <a:normAutofit fontScale="70000" lnSpcReduction="20000"/>
          </a:bodyPr>
          <a:lstStyle/>
          <a:p>
            <a:pPr marL="0" indent="0">
              <a:buNone/>
            </a:pPr>
            <a:r>
              <a:rPr lang="en-GB" b="1" dirty="0">
                <a:gradFill flip="none">
                  <a:gsLst>
                    <a:gs pos="0">
                      <a:srgbClr val="FFFFFF"/>
                    </a:gs>
                    <a:gs pos="100000">
                      <a:srgbClr val="FFFFFF"/>
                    </a:gs>
                  </a:gsLst>
                  <a:lin ang="5580000" scaled="0"/>
                  <a:tileRect/>
                </a:gradFill>
              </a:rPr>
              <a:t>         </a:t>
            </a:r>
          </a:p>
          <a:p>
            <a:pPr marL="0" indent="0">
              <a:buNone/>
            </a:pPr>
            <a:r>
              <a:rPr lang="en-GB" sz="3300" b="1" dirty="0">
                <a:gradFill flip="none">
                  <a:gsLst>
                    <a:gs pos="0">
                      <a:srgbClr val="FFFFFF"/>
                    </a:gs>
                    <a:gs pos="100000">
                      <a:srgbClr val="FFFFFF"/>
                    </a:gs>
                  </a:gsLst>
                  <a:lin ang="5580000" scaled="0"/>
                  <a:tileRect/>
                </a:gradFill>
              </a:rPr>
              <a:t>    </a:t>
            </a:r>
            <a:r>
              <a:rPr lang="en-GB" sz="3300" b="1">
                <a:gradFill flip="none">
                  <a:gsLst>
                    <a:gs pos="0">
                      <a:srgbClr val="FFFFFF"/>
                    </a:gs>
                    <a:gs pos="100000">
                      <a:srgbClr val="FFFFFF"/>
                    </a:gs>
                  </a:gsLst>
                  <a:lin ang="5580000" scaled="0"/>
                  <a:tileRect/>
                </a:gradFill>
                <a:latin typeface="Aptos Display"/>
              </a:rPr>
              <a:t>       Better communication                                        Teamwork</a:t>
            </a:r>
            <a:endParaRPr lang="en-GB" sz="3300"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r>
              <a:rPr lang="en-GB">
                <a:gradFill flip="none">
                  <a:gsLst>
                    <a:gs pos="0">
                      <a:srgbClr val="FFFFFF"/>
                    </a:gs>
                    <a:gs pos="100000">
                      <a:srgbClr val="FFFFFF"/>
                    </a:gs>
                  </a:gsLst>
                  <a:lin ang="5580000" scaled="0"/>
                  <a:tileRect/>
                </a:gradFill>
                <a:latin typeface="Aptos Display"/>
              </a:rPr>
              <a:t>Faster access to appropriate staff updates.                                      Supports collaboration when staff are not together.</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b="1">
                <a:gradFill flip="none">
                  <a:gsLst>
                    <a:gs pos="0">
                      <a:srgbClr val="FFFFFF"/>
                    </a:gs>
                    <a:gs pos="100000">
                      <a:srgbClr val="FFFFFF"/>
                    </a:gs>
                  </a:gsLst>
                  <a:lin ang="5580000" scaled="0"/>
                  <a:tileRect/>
                </a:gradFill>
                <a:latin typeface="Aptos Display"/>
              </a:rPr>
              <a:t>        Centralised information                                                                         Flexible working</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r>
              <a:rPr lang="en-GB">
                <a:gradFill flip="none">
                  <a:gsLst>
                    <a:gs pos="0">
                      <a:srgbClr val="FFFFFF"/>
                    </a:gs>
                    <a:gs pos="100000">
                      <a:srgbClr val="FFFFFF"/>
                    </a:gs>
                  </a:gsLst>
                  <a:lin ang="5580000" scaled="0"/>
                  <a:tileRect/>
                </a:gradFill>
                <a:latin typeface="Aptos Display"/>
              </a:rPr>
              <a:t>Channels can organise conversations and files .                             Supports staff working across different locations.</a:t>
            </a: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b="1">
                <a:gradFill flip="none">
                  <a:gsLst>
                    <a:gs pos="0">
                      <a:srgbClr val="FFFFFF"/>
                    </a:gs>
                    <a:gs pos="100000">
                      <a:srgbClr val="FFFFFF"/>
                    </a:gs>
                  </a:gsLst>
                  <a:lin ang="5580000" scaled="0"/>
                  <a:tileRect/>
                </a:gradFill>
                <a:latin typeface="Aptos Display"/>
              </a:rPr>
              <a:t>       Meetings                                                                                                       Collaboration</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r>
              <a:rPr lang="en-GB">
                <a:gradFill flip="none">
                  <a:gsLst>
                    <a:gs pos="0">
                      <a:srgbClr val="FFFFFF"/>
                    </a:gs>
                    <a:gs pos="100000">
                      <a:srgbClr val="FFFFFF"/>
                    </a:gs>
                  </a:gsLst>
                  <a:lin ang="5580000" scaled="0"/>
                  <a:tileRect/>
                </a:gradFill>
                <a:latin typeface="Aptos Display"/>
              </a:rPr>
              <a:t>Enables online staff meetings and discussions.                               Supports shared working on appropriate documents.</a:t>
            </a: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endParaRPr lang="es-E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p:txBody>
      </p:sp>
      <p:sp>
        <p:nvSpPr>
          <p:cNvPr id="4" name="Footer Placeholder 3">
            <a:extLst>
              <a:ext uri="{FF2B5EF4-FFF2-40B4-BE49-F238E27FC236}">
                <a16:creationId xmlns:a16="http://schemas.microsoft.com/office/drawing/2014/main" id="{CD98FC62-7600-FB22-508E-1C15E8234C93}"/>
              </a:ext>
            </a:extLst>
          </p:cNvPr>
          <p:cNvSpPr>
            <a:spLocks noGrp="1"/>
          </p:cNvSpPr>
          <p:nvPr>
            <p:ph type="ftr" sz="quarter" idx="11"/>
          </p:nvPr>
        </p:nvSpPr>
        <p:spPr/>
        <p:txBody>
          <a:bodyPr/>
          <a:lstStyle/>
          <a:p>
            <a:r>
              <a:rPr lang="en-GB"/>
              <a:t>(Microsoft, 2026: NHS England, 2025</a:t>
            </a:r>
            <a:endParaRPr lang="es-ES"/>
          </a:p>
        </p:txBody>
      </p:sp>
    </p:spTree>
    <p:extLst>
      <p:ext uri="{BB962C8B-B14F-4D97-AF65-F5344CB8AC3E}">
        <p14:creationId xmlns:p14="http://schemas.microsoft.com/office/powerpoint/2010/main" val="2927475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5ED03-4E68-BDD1-1B9A-F82711D68425}"/>
              </a:ext>
            </a:extLst>
          </p:cNvPr>
          <p:cNvSpPr>
            <a:spLocks noGrp="1"/>
          </p:cNvSpPr>
          <p:nvPr>
            <p:ph type="title"/>
          </p:nvPr>
        </p:nvSpPr>
        <p:spPr>
          <a:xfrm>
            <a:off x="669851" y="1430179"/>
            <a:ext cx="3029313" cy="3675908"/>
          </a:xfrm>
        </p:spPr>
        <p:txBody>
          <a:bodyPr anchor="ctr">
            <a:normAutofit/>
          </a:bodyPr>
          <a:lstStyle/>
          <a:p>
            <a:r>
              <a:rPr lang="en-GB" sz="3700"/>
              <a:t>Limitations and risks</a:t>
            </a:r>
            <a:endParaRPr lang="es-ES" sz="3700"/>
          </a:p>
        </p:txBody>
      </p:sp>
      <p:sp>
        <p:nvSpPr>
          <p:cNvPr id="11" name="Rectangle 10">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A3E3BB74-ABE7-C13D-8949-A9D944F99BEC}"/>
              </a:ext>
            </a:extLst>
          </p:cNvPr>
          <p:cNvSpPr>
            <a:spLocks noGrp="1"/>
          </p:cNvSpPr>
          <p:nvPr>
            <p:ph type="ftr" sz="quarter" idx="11"/>
          </p:nvPr>
        </p:nvSpPr>
        <p:spPr>
          <a:xfrm>
            <a:off x="1141412" y="5883275"/>
            <a:ext cx="7543800" cy="365125"/>
          </a:xfrm>
        </p:spPr>
        <p:txBody>
          <a:bodyPr>
            <a:normAutofit/>
          </a:bodyPr>
          <a:lstStyle/>
          <a:p>
            <a:pPr>
              <a:spcAft>
                <a:spcPts val="600"/>
              </a:spcAft>
            </a:pPr>
            <a:r>
              <a:rPr lang="en-GB"/>
              <a:t>Hargreaves, Clarke and Letter, 2022: NHS England, 2025)</a:t>
            </a:r>
            <a:endParaRPr lang="es-ES"/>
          </a:p>
        </p:txBody>
      </p:sp>
      <p:cxnSp>
        <p:nvCxnSpPr>
          <p:cNvPr id="13" name="Straight Connector 12">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5" name="Rectangle 14">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6" name="Content Placeholder 2">
            <a:extLst>
              <a:ext uri="{FF2B5EF4-FFF2-40B4-BE49-F238E27FC236}">
                <a16:creationId xmlns:a16="http://schemas.microsoft.com/office/drawing/2014/main" id="{A39BFDB7-71F9-5566-160C-5620312F2EDE}"/>
              </a:ext>
            </a:extLst>
          </p:cNvPr>
          <p:cNvGraphicFramePr>
            <a:graphicFrameLocks noGrp="1"/>
          </p:cNvGraphicFramePr>
          <p:nvPr>
            <p:ph idx="1"/>
            <p:extLst>
              <p:ext uri="{D42A27DB-BD31-4B8C-83A1-F6EECF244321}">
                <p14:modId xmlns:p14="http://schemas.microsoft.com/office/powerpoint/2010/main" val="635920006"/>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9911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17302-0FB1-4DB2-B6B6-F4CBC2F648E4}"/>
              </a:ext>
            </a:extLst>
          </p:cNvPr>
          <p:cNvSpPr>
            <a:spLocks noGrp="1"/>
          </p:cNvSpPr>
          <p:nvPr>
            <p:ph type="title"/>
          </p:nvPr>
        </p:nvSpPr>
        <p:spPr/>
        <p:txBody>
          <a:bodyPr>
            <a:normAutofit/>
          </a:bodyPr>
          <a:lstStyle/>
          <a:p>
            <a:r>
              <a:rPr lang="en-GB" sz="4500"/>
              <a:t>Confidentiality and information governance</a:t>
            </a:r>
            <a:endParaRPr lang="es-ES" sz="4500"/>
          </a:p>
        </p:txBody>
      </p:sp>
      <p:sp>
        <p:nvSpPr>
          <p:cNvPr id="3" name="Content Placeholder 2">
            <a:extLst>
              <a:ext uri="{FF2B5EF4-FFF2-40B4-BE49-F238E27FC236}">
                <a16:creationId xmlns:a16="http://schemas.microsoft.com/office/drawing/2014/main" id="{C4E99108-6A8A-4BA4-CB77-5757BFD61FEA}"/>
              </a:ext>
            </a:extLst>
          </p:cNvPr>
          <p:cNvSpPr>
            <a:spLocks noGrp="1"/>
          </p:cNvSpPr>
          <p:nvPr>
            <p:ph sz="quarter" idx="13"/>
          </p:nvPr>
        </p:nvSpPr>
        <p:spPr/>
        <p:txBody>
          <a:bodyPr>
            <a:normAutofit/>
          </a:bodyPr>
          <a:lstStyle/>
          <a:p>
            <a:pPr marL="0" indent="0">
              <a:lnSpc>
                <a:spcPct val="110000"/>
              </a:lnSpc>
              <a:buNone/>
            </a:pPr>
            <a:r>
              <a:rPr lang="en-GB" sz="1100" b="1"/>
              <a:t>     Access control</a:t>
            </a:r>
          </a:p>
          <a:p>
            <a:pPr>
              <a:lnSpc>
                <a:spcPct val="110000"/>
              </a:lnSpc>
            </a:pPr>
            <a:r>
              <a:rPr lang="en-GB" sz="1100"/>
              <a:t>Only appropriate staff should have access to relevant teams, channels and files.</a:t>
            </a:r>
          </a:p>
          <a:p>
            <a:pPr>
              <a:lnSpc>
                <a:spcPct val="110000"/>
              </a:lnSpc>
            </a:pPr>
            <a:endParaRPr lang="en-GB" sz="1100"/>
          </a:p>
          <a:p>
            <a:pPr marL="0" indent="0">
              <a:lnSpc>
                <a:spcPct val="110000"/>
              </a:lnSpc>
              <a:buNone/>
            </a:pPr>
            <a:r>
              <a:rPr lang="en-GB" sz="1100" b="1"/>
              <a:t>      Clear rules</a:t>
            </a:r>
          </a:p>
          <a:p>
            <a:pPr>
              <a:lnSpc>
                <a:spcPct val="110000"/>
              </a:lnSpc>
            </a:pPr>
            <a:r>
              <a:rPr lang="en-GB" sz="1100"/>
              <a:t>Ashford should define what Teams is for, what mush be escalated urgently and what information must not be shared in general channels.</a:t>
            </a:r>
          </a:p>
          <a:p>
            <a:pPr marL="0" indent="0">
              <a:lnSpc>
                <a:spcPct val="110000"/>
              </a:lnSpc>
              <a:buNone/>
            </a:pPr>
            <a:r>
              <a:rPr lang="en-GB" sz="1100" b="1"/>
              <a:t>      Training &amp; governance </a:t>
            </a:r>
          </a:p>
          <a:p>
            <a:pPr>
              <a:lnSpc>
                <a:spcPct val="110000"/>
              </a:lnSpc>
            </a:pPr>
            <a:r>
              <a:rPr lang="en-GB" sz="1100"/>
              <a:t>Staff should receive information-governance and Teams training, with procedures reviewed regularly.</a:t>
            </a:r>
          </a:p>
          <a:p>
            <a:pPr>
              <a:lnSpc>
                <a:spcPct val="110000"/>
              </a:lnSpc>
            </a:pPr>
            <a:endParaRPr lang="en-GB" sz="1100"/>
          </a:p>
          <a:p>
            <a:pPr marL="0" indent="0">
              <a:lnSpc>
                <a:spcPct val="110000"/>
              </a:lnSpc>
              <a:buNone/>
            </a:pPr>
            <a:r>
              <a:rPr lang="en-GB" sz="1100"/>
              <a:t>Teams should support communication- It should not replace Ashford’s formal care-record or information-governance systems.</a:t>
            </a:r>
            <a:endParaRPr lang="es-ES" sz="1100"/>
          </a:p>
        </p:txBody>
      </p:sp>
      <p:pic>
        <p:nvPicPr>
          <p:cNvPr id="11" name="Video 10" descr="People Discussing">
            <a:extLst>
              <a:ext uri="{FF2B5EF4-FFF2-40B4-BE49-F238E27FC236}">
                <a16:creationId xmlns:a16="http://schemas.microsoft.com/office/drawing/2014/main" id="{8AA5F3C8-4CC9-38AC-6188-E52BADE1125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2611" r="39834" b="-1"/>
          <a:stretch>
            <a:fillRect/>
          </a:stretch>
        </p:blipFill>
        <p:spPr>
          <a:xfrm>
            <a:off x="1" y="10"/>
            <a:ext cx="4565591" cy="685799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noFill/>
        </p:spPr>
      </p:pic>
    </p:spTree>
    <p:extLst>
      <p:ext uri="{BB962C8B-B14F-4D97-AF65-F5344CB8AC3E}">
        <p14:creationId xmlns:p14="http://schemas.microsoft.com/office/powerpoint/2010/main" val="3662979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03F56-34FA-3BFD-31B2-CA9D584EFF9C}"/>
              </a:ext>
            </a:extLst>
          </p:cNvPr>
          <p:cNvSpPr>
            <a:spLocks noGrp="1"/>
          </p:cNvSpPr>
          <p:nvPr>
            <p:ph type="title"/>
          </p:nvPr>
        </p:nvSpPr>
        <p:spPr/>
        <p:txBody>
          <a:bodyPr/>
          <a:lstStyle/>
          <a:p>
            <a:r>
              <a:rPr lang="en-GB"/>
              <a:t>Implementation plan</a:t>
            </a:r>
            <a:endParaRPr lang="es-ES"/>
          </a:p>
        </p:txBody>
      </p:sp>
      <p:sp>
        <p:nvSpPr>
          <p:cNvPr id="3" name="Content Placeholder 2">
            <a:extLst>
              <a:ext uri="{FF2B5EF4-FFF2-40B4-BE49-F238E27FC236}">
                <a16:creationId xmlns:a16="http://schemas.microsoft.com/office/drawing/2014/main" id="{87E0D0C2-7F95-2C93-9969-D49F90955A07}"/>
              </a:ext>
            </a:extLst>
          </p:cNvPr>
          <p:cNvSpPr>
            <a:spLocks noGrp="1"/>
          </p:cNvSpPr>
          <p:nvPr>
            <p:ph idx="1"/>
          </p:nvPr>
        </p:nvSpPr>
        <p:spPr/>
        <p:txBody>
          <a:bodyPr>
            <a:normAutofit fontScale="62500" lnSpcReduction="20000"/>
          </a:bodyPr>
          <a:lstStyle/>
          <a:p>
            <a:pPr marL="342900" indent="-342900">
              <a:buFont typeface="+mj-lt"/>
              <a:buAutoNum type="arabicPeriod"/>
            </a:pPr>
            <a:r>
              <a:rPr lang="en-GB" b="1">
                <a:gradFill flip="none">
                  <a:gsLst>
                    <a:gs pos="0">
                      <a:srgbClr val="FFFFFF"/>
                    </a:gs>
                    <a:gs pos="100000">
                      <a:srgbClr val="FFFFFF"/>
                    </a:gs>
                  </a:gsLst>
                  <a:lin ang="5580000" scaled="0"/>
                  <a:tileRect/>
                </a:gradFill>
                <a:latin typeface="Aptos Display"/>
              </a:rPr>
              <a:t>assess                                                                                                              5.train</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a:gradFill flip="none">
                  <a:gsLst>
                    <a:gs pos="0">
                      <a:srgbClr val="FFFFFF"/>
                    </a:gs>
                    <a:gs pos="100000">
                      <a:srgbClr val="FFFFFF"/>
                    </a:gs>
                  </a:gsLst>
                  <a:lin ang="5580000" scaled="0"/>
                  <a:tileRect/>
                </a:gradFill>
                <a:latin typeface="Aptos Display"/>
              </a:rPr>
              <a:t> identify current communication problems.                                             train staff and provide ongoing support.</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b="1">
                <a:gradFill flip="none">
                  <a:gsLst>
                    <a:gs pos="0">
                      <a:srgbClr val="FFFFFF"/>
                    </a:gs>
                    <a:gs pos="100000">
                      <a:srgbClr val="FFFFFF"/>
                    </a:gs>
                  </a:gsLst>
                  <a:lin ang="5580000" scaled="0"/>
                  <a:tileRect/>
                </a:gradFill>
                <a:latin typeface="Aptos Display"/>
              </a:rPr>
              <a:t>2. plan                                                                                                                      6. pilot</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a:gradFill flip="none">
                  <a:gsLst>
                    <a:gs pos="0">
                      <a:srgbClr val="FFFFFF"/>
                    </a:gs>
                    <a:gs pos="100000">
                      <a:srgbClr val="FFFFFF"/>
                    </a:gs>
                  </a:gsLst>
                  <a:lin ang="5580000" scaled="0"/>
                  <a:tileRect/>
                </a:gradFill>
                <a:latin typeface="Aptos Display"/>
              </a:rPr>
              <a:t>define what teams will and will not be used for.                                      test with small group before wider rollout</a:t>
            </a:r>
            <a:endParaRPr lang="en-GB">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endParaRPr lang="en-GB"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n-GB" b="1">
                <a:gradFill flip="none">
                  <a:gsLst>
                    <a:gs pos="0">
                      <a:srgbClr val="FFFFFF"/>
                    </a:gs>
                    <a:gs pos="100000">
                      <a:srgbClr val="FFFFFF"/>
                    </a:gs>
                  </a:gsLst>
                  <a:lin ang="5580000" scaled="0"/>
                  <a:tileRect/>
                </a:gradFill>
                <a:latin typeface="Aptos Display"/>
              </a:rPr>
              <a:t>3. create                                                                                                                  7. review</a:t>
            </a:r>
            <a:endParaRPr lang="en-GB" b="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342900" indent="-342900">
              <a:buFont typeface="+mj-lt"/>
              <a:buAutoNum type="arabicPeriod"/>
            </a:pPr>
            <a:r>
              <a:rPr lang="es-ES" dirty="0">
                <a:gradFill flip="none">
                  <a:gsLst>
                    <a:gs pos="0">
                      <a:srgbClr val="FFFFFF"/>
                    </a:gs>
                    <a:gs pos="100000">
                      <a:srgbClr val="FFFFFF"/>
                    </a:gs>
                  </a:gsLst>
                  <a:lin ang="5580000" scaled="0"/>
                  <a:tileRect/>
                </a:gradFill>
                <a:latin typeface="Aptos Display"/>
              </a:rPr>
              <a:t>set up </a:t>
            </a:r>
            <a:r>
              <a:rPr lang="es-ES" dirty="0" err="1">
                <a:gradFill flip="none">
                  <a:gsLst>
                    <a:gs pos="0">
                      <a:srgbClr val="FFFFFF"/>
                    </a:gs>
                    <a:gs pos="100000">
                      <a:srgbClr val="FFFFFF"/>
                    </a:gs>
                  </a:gsLst>
                  <a:lin ang="5580000" scaled="0"/>
                  <a:tileRect/>
                </a:gradFill>
                <a:latin typeface="Aptos Display"/>
              </a:rPr>
              <a:t>the</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team</a:t>
            </a:r>
            <a:r>
              <a:rPr lang="es-ES" dirty="0">
                <a:gradFill flip="none">
                  <a:gsLst>
                    <a:gs pos="0">
                      <a:srgbClr val="FFFFFF"/>
                    </a:gs>
                    <a:gs pos="100000">
                      <a:srgbClr val="FFFFFF"/>
                    </a:gs>
                  </a:gsLst>
                  <a:lin ang="5580000" scaled="0"/>
                  <a:tileRect/>
                </a:gradFill>
                <a:latin typeface="Aptos Display"/>
              </a:rPr>
              <a:t> and </a:t>
            </a:r>
            <a:r>
              <a:rPr lang="es-ES" dirty="0" err="1">
                <a:gradFill flip="none">
                  <a:gsLst>
                    <a:gs pos="0">
                      <a:srgbClr val="FFFFFF"/>
                    </a:gs>
                    <a:gs pos="100000">
                      <a:srgbClr val="FFFFFF"/>
                    </a:gs>
                  </a:gsLst>
                  <a:lin ang="5580000" scaled="0"/>
                  <a:tileRect/>
                </a:gradFill>
                <a:latin typeface="Aptos Display"/>
              </a:rPr>
              <a:t>appropiate</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channels</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collet</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feedback</a:t>
            </a:r>
            <a:r>
              <a:rPr lang="es-ES" dirty="0">
                <a:gradFill flip="none">
                  <a:gsLst>
                    <a:gs pos="0">
                      <a:srgbClr val="FFFFFF"/>
                    </a:gs>
                    <a:gs pos="100000">
                      <a:srgbClr val="FFFFFF"/>
                    </a:gs>
                  </a:gsLst>
                  <a:lin ang="5580000" scaled="0"/>
                  <a:tileRect/>
                </a:gradFill>
                <a:latin typeface="Aptos Display"/>
              </a:rPr>
              <a:t> and </a:t>
            </a:r>
            <a:r>
              <a:rPr lang="es-ES" dirty="0" err="1">
                <a:gradFill flip="none">
                  <a:gsLst>
                    <a:gs pos="0">
                      <a:srgbClr val="FFFFFF"/>
                    </a:gs>
                    <a:gs pos="100000">
                      <a:srgbClr val="FFFFFF"/>
                    </a:gs>
                  </a:gsLst>
                  <a:lin ang="5580000" scaled="0"/>
                  <a:tileRect/>
                </a:gradFill>
                <a:latin typeface="Aptos Display"/>
              </a:rPr>
              <a:t>improve</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the</a:t>
            </a:r>
            <a:r>
              <a:rPr lang="es-ES" dirty="0">
                <a:gradFill flip="none">
                  <a:gsLst>
                    <a:gs pos="0">
                      <a:srgbClr val="FFFFFF"/>
                    </a:gs>
                    <a:gs pos="100000">
                      <a:srgbClr val="FFFFFF"/>
                    </a:gs>
                  </a:gsLst>
                  <a:lin ang="5580000" scaled="0"/>
                  <a:tileRect/>
                </a:gradFill>
                <a:latin typeface="Aptos Display"/>
              </a:rPr>
              <a:t> </a:t>
            </a:r>
            <a:r>
              <a:rPr lang="es-ES" dirty="0" err="1">
                <a:gradFill flip="none">
                  <a:gsLst>
                    <a:gs pos="0">
                      <a:srgbClr val="FFFFFF"/>
                    </a:gs>
                    <a:gs pos="100000">
                      <a:srgbClr val="FFFFFF"/>
                    </a:gs>
                  </a:gsLst>
                  <a:lin ang="5580000" scaled="0"/>
                  <a:tileRect/>
                </a:gradFill>
                <a:latin typeface="Aptos Display"/>
              </a:rPr>
              <a:t>system</a:t>
            </a:r>
            <a:r>
              <a:rPr lang="es-ES" dirty="0">
                <a:gradFill flip="none">
                  <a:gsLst>
                    <a:gs pos="0">
                      <a:srgbClr val="FFFFFF"/>
                    </a:gs>
                    <a:gs pos="100000">
                      <a:srgbClr val="FFFFFF"/>
                    </a:gs>
                  </a:gsLst>
                  <a:lin ang="5580000" scaled="0"/>
                  <a:tileRect/>
                </a:gradFill>
                <a:latin typeface="Aptos Display"/>
              </a:rPr>
              <a:t>.</a:t>
            </a:r>
            <a:endParaRPr lang="es-E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endParaRPr lang="es-E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s-ES" dirty="0">
                <a:gradFill flip="none">
                  <a:gsLst>
                    <a:gs pos="0">
                      <a:srgbClr val="FFFFFF"/>
                    </a:gs>
                    <a:gs pos="100000">
                      <a:srgbClr val="FFFFFF"/>
                    </a:gs>
                  </a:gsLst>
                  <a:lin ang="5580000" scaled="0"/>
                  <a:tileRect/>
                </a:gradFill>
                <a:latin typeface="Aptos Display"/>
              </a:rPr>
              <a:t>4. </a:t>
            </a:r>
            <a:r>
              <a:rPr lang="es-ES" b="1" dirty="0" err="1">
                <a:gradFill flip="none">
                  <a:gsLst>
                    <a:gs pos="0">
                      <a:srgbClr val="FFFFFF"/>
                    </a:gs>
                    <a:gs pos="100000">
                      <a:srgbClr val="FFFFFF"/>
                    </a:gs>
                  </a:gsLst>
                  <a:lin ang="5580000" scaled="0"/>
                  <a:tileRect/>
                </a:gradFill>
                <a:latin typeface="Aptos Display"/>
              </a:rPr>
              <a:t>protect</a:t>
            </a:r>
            <a:endParaRPr lang="es-ES" b="1"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marL="0" indent="0">
              <a:buNone/>
            </a:pPr>
            <a:r>
              <a:rPr lang="es-ES" dirty="0">
                <a:gradFill flip="none">
                  <a:gsLst>
                    <a:gs pos="0">
                      <a:srgbClr val="FFFFFF"/>
                    </a:gs>
                    <a:gs pos="100000">
                      <a:srgbClr val="FFFFFF"/>
                    </a:gs>
                  </a:gsLst>
                  <a:lin ang="5580000" scaled="0"/>
                  <a:tileRect/>
                </a:gradFill>
                <a:latin typeface="Aptos Display"/>
              </a:rPr>
              <a:t>set </a:t>
            </a:r>
            <a:r>
              <a:rPr lang="es-ES" dirty="0" err="1">
                <a:gradFill flip="none">
                  <a:gsLst>
                    <a:gs pos="0">
                      <a:srgbClr val="FFFFFF"/>
                    </a:gs>
                    <a:gs pos="100000">
                      <a:srgbClr val="FFFFFF"/>
                    </a:gs>
                  </a:gsLst>
                  <a:lin ang="5580000" scaled="0"/>
                  <a:tileRect/>
                </a:gradFill>
                <a:latin typeface="Aptos Display"/>
              </a:rPr>
              <a:t>permissions</a:t>
            </a:r>
            <a:r>
              <a:rPr lang="es-ES" dirty="0">
                <a:gradFill flip="none">
                  <a:gsLst>
                    <a:gs pos="0">
                      <a:srgbClr val="FFFFFF"/>
                    </a:gs>
                    <a:gs pos="100000">
                      <a:srgbClr val="FFFFFF"/>
                    </a:gs>
                  </a:gsLst>
                  <a:lin ang="5580000" scaled="0"/>
                  <a:tileRect/>
                </a:gradFill>
                <a:latin typeface="Aptos Display"/>
              </a:rPr>
              <a:t> and </a:t>
            </a:r>
            <a:r>
              <a:rPr lang="es-ES" dirty="0" err="1">
                <a:gradFill flip="none">
                  <a:gsLst>
                    <a:gs pos="0">
                      <a:srgbClr val="FFFFFF"/>
                    </a:gs>
                    <a:gs pos="100000">
                      <a:srgbClr val="FFFFFF"/>
                    </a:gs>
                  </a:gsLst>
                  <a:lin ang="5580000" scaled="0"/>
                  <a:tileRect/>
                </a:gradFill>
                <a:latin typeface="Aptos Display"/>
              </a:rPr>
              <a:t>information-governance</a:t>
            </a:r>
            <a:r>
              <a:rPr lang="es-ES" dirty="0">
                <a:gradFill flip="none">
                  <a:gsLst>
                    <a:gs pos="0">
                      <a:srgbClr val="FFFFFF"/>
                    </a:gs>
                    <a:gs pos="100000">
                      <a:srgbClr val="FFFFFF"/>
                    </a:gs>
                  </a:gsLst>
                  <a:lin ang="5580000" scaled="0"/>
                  <a:tileRect/>
                </a:gradFill>
                <a:latin typeface="Aptos Display"/>
              </a:rPr>
              <a:t> rules.</a:t>
            </a:r>
            <a:endParaRPr lang="es-E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p:txBody>
      </p:sp>
      <p:sp>
        <p:nvSpPr>
          <p:cNvPr id="4" name="Footer Placeholder 3">
            <a:extLst>
              <a:ext uri="{FF2B5EF4-FFF2-40B4-BE49-F238E27FC236}">
                <a16:creationId xmlns:a16="http://schemas.microsoft.com/office/drawing/2014/main" id="{13CFCABE-07FC-E2D3-B489-2969E9308ADE}"/>
              </a:ext>
            </a:extLst>
          </p:cNvPr>
          <p:cNvSpPr>
            <a:spLocks noGrp="1"/>
          </p:cNvSpPr>
          <p:nvPr>
            <p:ph type="ftr" sz="quarter" idx="11"/>
          </p:nvPr>
        </p:nvSpPr>
        <p:spPr/>
        <p:txBody>
          <a:bodyPr/>
          <a:lstStyle/>
          <a:p>
            <a:r>
              <a:rPr lang="en-GB"/>
              <a:t>Microsoft 2026</a:t>
            </a:r>
            <a:endParaRPr lang="es-ES"/>
          </a:p>
        </p:txBody>
      </p:sp>
    </p:spTree>
    <p:extLst>
      <p:ext uri="{BB962C8B-B14F-4D97-AF65-F5344CB8AC3E}">
        <p14:creationId xmlns:p14="http://schemas.microsoft.com/office/powerpoint/2010/main" val="806081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99A3-BBAA-2248-1D39-69F05254B13C}"/>
              </a:ext>
            </a:extLst>
          </p:cNvPr>
          <p:cNvSpPr>
            <a:spLocks noGrp="1"/>
          </p:cNvSpPr>
          <p:nvPr>
            <p:ph type="title"/>
          </p:nvPr>
        </p:nvSpPr>
        <p:spPr/>
        <p:txBody>
          <a:bodyPr/>
          <a:lstStyle/>
          <a:p>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a:t>
            </a:r>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Our </a:t>
            </a:r>
            <a:r>
              <a:rPr lang="en-US" cap="none" dirty="0"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Recomendation</a:t>
            </a:r>
            <a:br>
              <a:rPr lang="en-US" cap="none" dirty="0">
                <a:effectLst>
                  <a:glow rad="38100">
                    <a:prstClr val="black">
                      <a:lumMod val="65000"/>
                      <a:lumOff val="35000"/>
                      <a:alpha val="40000"/>
                    </a:prstClr>
                  </a:glow>
                  <a:outerShdw blurRad="28575" dist="38100" dir="14040000" algn="tl" rotWithShape="0">
                    <a:srgbClr val="000000">
                      <a:alpha val="25000"/>
                    </a:srgbClr>
                  </a:outerShdw>
                </a:effectLst>
                <a:latin typeface="Aptos Display"/>
              </a:rPr>
            </a:br>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latin typeface="Aptos Display"/>
              </a:rPr>
              <a:t>We Recommended That Ashford Community Adopts Microsoft Teams For:</a:t>
            </a:r>
          </a:p>
        </p:txBody>
      </p:sp>
      <p:sp>
        <p:nvSpPr>
          <p:cNvPr id="3" name="Content Placeholder 2">
            <a:extLst>
              <a:ext uri="{FF2B5EF4-FFF2-40B4-BE49-F238E27FC236}">
                <a16:creationId xmlns:a16="http://schemas.microsoft.com/office/drawing/2014/main" id="{BE1B29D8-F9F6-1150-C1E1-5DAF10874348}"/>
              </a:ext>
            </a:extLst>
          </p:cNvPr>
          <p:cNvSpPr>
            <a:spLocks noGrp="1"/>
          </p:cNvSpPr>
          <p:nvPr>
            <p:ph idx="1"/>
          </p:nvPr>
        </p:nvSpPr>
        <p:spPr/>
        <p:txBody>
          <a:bodyPr/>
          <a:lstStyle/>
          <a:p>
            <a:pPr>
              <a:buFont typeface="Wingdings"/>
              <a:buChar char="q"/>
            </a:pPr>
            <a:r>
              <a:rPr lang="en-US">
                <a:gradFill flip="none">
                  <a:gsLst>
                    <a:gs pos="0">
                      <a:srgbClr val="FFFFFF"/>
                    </a:gs>
                    <a:gs pos="100000">
                      <a:srgbClr val="FFFFFF"/>
                    </a:gs>
                  </a:gsLst>
                  <a:lin ang="5580000" scaled="0"/>
                  <a:tileRect/>
                </a:gradFill>
                <a:latin typeface="Aptos Display"/>
              </a:rPr>
              <a:t>staff</a:t>
            </a:r>
            <a:r>
              <a:rPr lang="en-US" dirty="0">
                <a:gradFill flip="none">
                  <a:gsLst>
                    <a:gs pos="0">
                      <a:srgbClr val="FFFFFF"/>
                    </a:gs>
                    <a:gs pos="100000">
                      <a:srgbClr val="FFFFFF"/>
                    </a:gs>
                  </a:gsLst>
                  <a:lin ang="5580000" scaled="0"/>
                  <a:tileRect/>
                </a:gradFill>
                <a:latin typeface="Aptos Display"/>
              </a:rPr>
              <a:t> </a:t>
            </a:r>
            <a:r>
              <a:rPr lang="en-US">
                <a:gradFill flip="none">
                  <a:gsLst>
                    <a:gs pos="0">
                      <a:srgbClr val="FFFFFF"/>
                    </a:gs>
                    <a:gs pos="100000">
                      <a:srgbClr val="FFFFFF"/>
                    </a:gs>
                  </a:gsLst>
                  <a:lin ang="5580000" scaled="0"/>
                  <a:tileRect/>
                </a:gradFill>
                <a:latin typeface="Aptos Display"/>
              </a:rPr>
              <a:t>communication</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a:gradFill flip="none">
                  <a:gsLst>
                    <a:gs pos="0">
                      <a:srgbClr val="FFFFFF"/>
                    </a:gs>
                    <a:gs pos="100000">
                      <a:srgbClr val="FFFFFF"/>
                    </a:gs>
                  </a:gsLst>
                  <a:lin ang="5580000" scaled="0"/>
                  <a:tileRect/>
                </a:gradFill>
                <a:latin typeface="Aptos Display"/>
              </a:rPr>
              <a:t>daily</a:t>
            </a:r>
            <a:r>
              <a:rPr lang="en-US" dirty="0">
                <a:gradFill flip="none">
                  <a:gsLst>
                    <a:gs pos="0">
                      <a:srgbClr val="FFFFFF"/>
                    </a:gs>
                    <a:gs pos="100000">
                      <a:srgbClr val="FFFFFF"/>
                    </a:gs>
                  </a:gsLst>
                  <a:lin ang="5580000" scaled="0"/>
                  <a:tileRect/>
                </a:gradFill>
                <a:latin typeface="Aptos Display"/>
              </a:rPr>
              <a:t> </a:t>
            </a:r>
            <a:r>
              <a:rPr lang="en-US">
                <a:gradFill flip="none">
                  <a:gsLst>
                    <a:gs pos="0">
                      <a:srgbClr val="FFFFFF"/>
                    </a:gs>
                    <a:gs pos="100000">
                      <a:srgbClr val="FFFFFF"/>
                    </a:gs>
                  </a:gsLst>
                  <a:lin ang="5580000" scaled="0"/>
                  <a:tileRect/>
                </a:gradFill>
                <a:latin typeface="Aptos Display"/>
              </a:rPr>
              <a:t>operational</a:t>
            </a:r>
            <a:r>
              <a:rPr lang="en-US" dirty="0">
                <a:gradFill flip="none">
                  <a:gsLst>
                    <a:gs pos="0">
                      <a:srgbClr val="FFFFFF"/>
                    </a:gs>
                    <a:gs pos="100000">
                      <a:srgbClr val="FFFFFF"/>
                    </a:gs>
                  </a:gsLst>
                  <a:lin ang="5580000" scaled="0"/>
                  <a:tileRect/>
                </a:gradFill>
                <a:latin typeface="Aptos Display"/>
              </a:rPr>
              <a:t> </a:t>
            </a:r>
            <a:r>
              <a:rPr lang="en-US">
                <a:gradFill flip="none">
                  <a:gsLst>
                    <a:gs pos="0">
                      <a:srgbClr val="FFFFFF"/>
                    </a:gs>
                    <a:gs pos="100000">
                      <a:srgbClr val="FFFFFF"/>
                    </a:gs>
                  </a:gsLst>
                  <a:lin ang="5580000" scaled="0"/>
                  <a:tileRect/>
                </a:gradFill>
                <a:latin typeface="Aptos Display"/>
              </a:rPr>
              <a:t>updates</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a:gradFill flip="none">
                  <a:gsLst>
                    <a:gs pos="0">
                      <a:srgbClr val="FFFFFF"/>
                    </a:gs>
                    <a:gs pos="100000">
                      <a:srgbClr val="FFFFFF"/>
                    </a:gs>
                  </a:gsLst>
                  <a:lin ang="5580000" scaled="0"/>
                  <a:tileRect/>
                </a:gradFill>
                <a:latin typeface="Aptos Display"/>
              </a:rPr>
              <a:t>team</a:t>
            </a:r>
            <a:r>
              <a:rPr lang="en-US" dirty="0">
                <a:gradFill flip="none">
                  <a:gsLst>
                    <a:gs pos="0">
                      <a:srgbClr val="FFFFFF"/>
                    </a:gs>
                    <a:gs pos="100000">
                      <a:srgbClr val="FFFFFF"/>
                    </a:gs>
                  </a:gsLst>
                  <a:lin ang="5580000" scaled="0"/>
                  <a:tileRect/>
                </a:gradFill>
                <a:latin typeface="Aptos Display"/>
              </a:rPr>
              <a:t> </a:t>
            </a:r>
            <a:r>
              <a:rPr lang="en-US">
                <a:gradFill flip="none">
                  <a:gsLst>
                    <a:gs pos="0">
                      <a:srgbClr val="FFFFFF"/>
                    </a:gs>
                    <a:gs pos="100000">
                      <a:srgbClr val="FFFFFF"/>
                    </a:gs>
                  </a:gsLst>
                  <a:lin ang="5580000" scaled="0"/>
                  <a:tileRect/>
                </a:gradFill>
                <a:latin typeface="Aptos Display"/>
              </a:rPr>
              <a:t>meetings</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dirty="0" err="1">
                <a:gradFill flip="none">
                  <a:gsLst>
                    <a:gs pos="0">
                      <a:srgbClr val="FFFFFF"/>
                    </a:gs>
                    <a:gs pos="100000">
                      <a:srgbClr val="FFFFFF"/>
                    </a:gs>
                  </a:gsLst>
                  <a:lin ang="5580000" scaled="0"/>
                  <a:tileRect/>
                </a:gradFill>
                <a:latin typeface="Aptos Display"/>
              </a:rPr>
              <a:t>appropiate</a:t>
            </a:r>
            <a:r>
              <a:rPr lang="en-US" dirty="0">
                <a:gradFill flip="none">
                  <a:gsLst>
                    <a:gs pos="0">
                      <a:srgbClr val="FFFFFF"/>
                    </a:gs>
                    <a:gs pos="100000">
                      <a:srgbClr val="FFFFFF"/>
                    </a:gs>
                  </a:gsLst>
                  <a:lin ang="5580000" scaled="0"/>
                  <a:tileRect/>
                </a:gradFill>
                <a:latin typeface="Aptos Display"/>
              </a:rPr>
              <a:t> file sharing</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a:gradFill flip="none">
                  <a:gsLst>
                    <a:gs pos="0">
                      <a:srgbClr val="FFFFFF"/>
                    </a:gs>
                    <a:gs pos="100000">
                      <a:srgbClr val="FFFFFF"/>
                    </a:gs>
                  </a:gsLst>
                  <a:lin ang="5580000" scaled="0"/>
                  <a:tileRect/>
                </a:gradFill>
                <a:latin typeface="Aptos Display"/>
              </a:rPr>
              <a:t>staff collaboration</a:t>
            </a:r>
            <a:endPar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latin typeface="Aptos Display"/>
            </a:endParaRPr>
          </a:p>
          <a:p>
            <a:pPr>
              <a:buClr>
                <a:srgbClr val="FFFFFF"/>
              </a:buClr>
              <a:buFont typeface="Wingdings"/>
              <a:buChar char="q"/>
            </a:pPr>
            <a:r>
              <a:rPr lang="en-US">
                <a:gradFill flip="none">
                  <a:gsLst>
                    <a:gs pos="0">
                      <a:srgbClr val="FFFFFF"/>
                    </a:gs>
                    <a:gs pos="100000">
                      <a:srgbClr val="FFFFFF"/>
                    </a:gs>
                  </a:gsLst>
                  <a:lin ang="5580000" scaled="0"/>
                  <a:tileRect/>
                </a:gradFill>
                <a:latin typeface="Aptos Display"/>
              </a:rPr>
              <a:t>training communication</a:t>
            </a:r>
            <a:r>
              <a:rPr lang="en-US" dirty="0">
                <a:gradFill flip="none">
                  <a:gsLst>
                    <a:gs pos="0">
                      <a:srgbClr val="FFFFFF"/>
                    </a:gs>
                    <a:gs pos="100000">
                      <a:srgbClr val="FFFFFF"/>
                    </a:gs>
                  </a:gsLst>
                  <a:lin ang="5580000" scaled="0"/>
                  <a:tileRect/>
                </a:gradFill>
              </a:rPr>
              <a:t> </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Footer Placeholder 3">
            <a:extLst>
              <a:ext uri="{FF2B5EF4-FFF2-40B4-BE49-F238E27FC236}">
                <a16:creationId xmlns:a16="http://schemas.microsoft.com/office/drawing/2014/main" id="{272173E4-2E9F-60EF-90DC-2F40F41F30D9}"/>
              </a:ext>
            </a:extLst>
          </p:cNvPr>
          <p:cNvSpPr>
            <a:spLocks noGrp="1"/>
          </p:cNvSpPr>
          <p:nvPr>
            <p:ph type="ftr" sz="quarter" idx="11"/>
          </p:nvPr>
        </p:nvSpPr>
        <p:spPr/>
        <p:txBody>
          <a:bodyPr/>
          <a:lstStyle/>
          <a:p>
            <a:r>
              <a:rPr lang="es-ES"/>
              <a:t>   </a:t>
            </a:r>
            <a:endParaRPr lang="es-ES" dirty="0"/>
          </a:p>
        </p:txBody>
      </p:sp>
    </p:spTree>
    <p:extLst>
      <p:ext uri="{BB962C8B-B14F-4D97-AF65-F5344CB8AC3E}">
        <p14:creationId xmlns:p14="http://schemas.microsoft.com/office/powerpoint/2010/main" val="2562057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E1511-02B5-7213-ABE1-9C3674C9F7E2}"/>
              </a:ext>
            </a:extLst>
          </p:cNvPr>
          <p:cNvSpPr>
            <a:spLocks noGrp="1"/>
          </p:cNvSpPr>
          <p:nvPr>
            <p:ph type="title"/>
          </p:nvPr>
        </p:nvSpPr>
        <p:spPr/>
        <p:txBody>
          <a:bodyPr/>
          <a:lstStyle/>
          <a:p>
            <a:r>
              <a:rPr lang="en-US"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Conclusion</a:t>
            </a:r>
            <a:br>
              <a:rPr lang="en-US"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br>
            <a:r>
              <a:rPr lang="en-US" cap="none" err="1">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Microsoft</a:t>
            </a:r>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 Teams Can </a:t>
            </a:r>
            <a:r>
              <a:rPr lang="en-US" cap="none">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Help A</a:t>
            </a:r>
            <a:r>
              <a:rPr lang="en-US" cap="none" dirty="0">
                <a:gradFill flip="none">
                  <a:gsLst>
                    <a:gs pos="0">
                      <a:srgbClr val="FFFFFF"/>
                    </a:gs>
                    <a:gs pos="100000">
                      <a:srgbClr val="FFFFFF"/>
                    </a:gs>
                  </a:gsLst>
                  <a:lin ang="5580000" scaled="0"/>
                  <a:tileRect/>
                </a:gradFill>
                <a:effectLst>
                  <a:glow rad="38100">
                    <a:prstClr val="black">
                      <a:lumMod val="65000"/>
                      <a:lumOff val="35000"/>
                      <a:alpha val="40000"/>
                    </a:prstClr>
                  </a:glow>
                  <a:outerShdw blurRad="28575" dist="38100" dir="14040000" algn="tl" rotWithShape="0">
                    <a:srgbClr val="000000">
                      <a:alpha val="25000"/>
                    </a:srgbClr>
                  </a:outerShdw>
                </a:effectLst>
              </a:rPr>
              <a:t>shford To:</a:t>
            </a:r>
          </a:p>
        </p:txBody>
      </p:sp>
      <p:sp>
        <p:nvSpPr>
          <p:cNvPr id="3" name="Content Placeholder 2">
            <a:extLst>
              <a:ext uri="{FF2B5EF4-FFF2-40B4-BE49-F238E27FC236}">
                <a16:creationId xmlns:a16="http://schemas.microsoft.com/office/drawing/2014/main" id="{46ED3464-FB5F-BBCC-2CB8-37C1D6EF6398}"/>
              </a:ext>
            </a:extLst>
          </p:cNvPr>
          <p:cNvSpPr>
            <a:spLocks noGrp="1"/>
          </p:cNvSpPr>
          <p:nvPr>
            <p:ph idx="1"/>
          </p:nvPr>
        </p:nvSpPr>
        <p:spPr/>
        <p:txBody>
          <a:bodyPr>
            <a:normAutofit fontScale="85000" lnSpcReduction="20000"/>
          </a:bodyPr>
          <a:lstStyle/>
          <a:p>
            <a:r>
              <a:rPr lang="en-US"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Impfove</a:t>
            </a: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staff communicat</a:t>
            </a:r>
            <a:r>
              <a:rPr lang="en-US" dirty="0">
                <a:gradFill flip="none">
                  <a:gsLst>
                    <a:gs pos="0">
                      <a:srgbClr val="FFFFFF"/>
                    </a:gs>
                    <a:gs pos="100000">
                      <a:srgbClr val="FFFFFF"/>
                    </a:gs>
                  </a:gsLst>
                  <a:lin ang="5580000" scaled="0"/>
                  <a:tileRect/>
                </a:gradFill>
              </a:rPr>
              <a:t>ion </a:t>
            </a:r>
          </a:p>
          <a:p>
            <a:pPr>
              <a:buClr>
                <a:srgbClr val="FFFFFF"/>
              </a:buClr>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Reduce fragmented communicat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ion</a:t>
            </a:r>
          </a:p>
          <a:p>
            <a:pPr>
              <a:buClr>
                <a:srgbClr val="FFFFFF"/>
              </a:buClr>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Support staff working across different locatio</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ns</a:t>
            </a:r>
          </a:p>
          <a:p>
            <a:pPr>
              <a:buClr>
                <a:srgbClr val="FFFFFF"/>
              </a:buClr>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Organize dai</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ly updates</a:t>
            </a:r>
          </a:p>
          <a:p>
            <a:pPr>
              <a:buClr>
                <a:srgbClr val="FFFFFF"/>
              </a:buClr>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Facilitate virt</a:t>
            </a: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ual meetings</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r>
              <a:rPr lang="en-US"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Suport</a:t>
            </a: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collaboration</a:t>
            </a:r>
          </a:p>
          <a:p>
            <a:pPr marL="0" indent="0">
              <a:buClr>
                <a:srgbClr val="FFFFFF"/>
              </a:buClr>
              <a:buNone/>
            </a:pPr>
            <a:r>
              <a:rPr lang="en-US">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However: </a:t>
            </a: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buNone/>
            </a:pP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Technology alone will not improve communication. Successful implementation depends on staff training, clear procedures, appropriate access and </a:t>
            </a:r>
            <a:r>
              <a:rPr lang="en-US"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and</a:t>
            </a: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a:t>
            </a:r>
            <a:r>
              <a:rPr lang="en-US" dirty="0" err="1">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organisational</a:t>
            </a:r>
            <a:r>
              <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rPr>
              <a:t> support.</a:t>
            </a:r>
          </a:p>
          <a:p>
            <a:pPr marL="0" indent="0">
              <a:buNone/>
            </a:pPr>
            <a:endParaRPr lang="en-US" dirty="0">
              <a:gradFill flip="none">
                <a:gsLst>
                  <a:gs pos="0">
                    <a:srgbClr val="FFFFFF"/>
                  </a:gs>
                  <a:gs pos="100000">
                    <a:srgbClr val="FFFFFF"/>
                  </a:gs>
                </a:gsLst>
                <a:lin ang="5580000" scaled="0"/>
                <a:tileRect/>
              </a:gradFill>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4" name="Footer Placeholder 3">
            <a:extLst>
              <a:ext uri="{FF2B5EF4-FFF2-40B4-BE49-F238E27FC236}">
                <a16:creationId xmlns:a16="http://schemas.microsoft.com/office/drawing/2014/main" id="{10D930D9-7AEE-BF17-73C8-108C49E53523}"/>
              </a:ext>
            </a:extLst>
          </p:cNvPr>
          <p:cNvSpPr>
            <a:spLocks noGrp="1"/>
          </p:cNvSpPr>
          <p:nvPr>
            <p:ph type="ftr" sz="quarter" idx="11"/>
          </p:nvPr>
        </p:nvSpPr>
        <p:spPr/>
        <p:txBody>
          <a:bodyPr/>
          <a:lstStyle/>
          <a:p>
            <a:endParaRPr lang="es-ES"/>
          </a:p>
        </p:txBody>
      </p:sp>
    </p:spTree>
    <p:extLst>
      <p:ext uri="{BB962C8B-B14F-4D97-AF65-F5344CB8AC3E}">
        <p14:creationId xmlns:p14="http://schemas.microsoft.com/office/powerpoint/2010/main" val="1344577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a:extLst>
            <a:ext uri="{FF2B5EF4-FFF2-40B4-BE49-F238E27FC236}">
              <a16:creationId xmlns:a16="http://schemas.microsoft.com/office/drawing/2014/main" id="{952046BC-E132-F782-A26F-4A863C7426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6B88C4-FD92-71F0-466D-B08E1DB9AE2A}"/>
              </a:ext>
            </a:extLst>
          </p:cNvPr>
          <p:cNvSpPr>
            <a:spLocks noGrp="1"/>
          </p:cNvSpPr>
          <p:nvPr>
            <p:ph type="title"/>
          </p:nvPr>
        </p:nvSpPr>
        <p:spPr>
          <a:xfrm>
            <a:off x="669851" y="1430179"/>
            <a:ext cx="3029313" cy="3675908"/>
          </a:xfrm>
        </p:spPr>
        <p:txBody>
          <a:bodyPr anchor="ctr">
            <a:normAutofit/>
          </a:bodyPr>
          <a:lstStyle/>
          <a:p>
            <a:r>
              <a:rPr lang="en-GB" sz="3400"/>
              <a:t>References-UWTSD Harvard</a:t>
            </a:r>
            <a:endParaRPr lang="es-ES" sz="3400"/>
          </a:p>
        </p:txBody>
      </p:sp>
      <p:sp>
        <p:nvSpPr>
          <p:cNvPr id="11" name="Rectangle 10">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5" name="Rectangle 14">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6" name="Content Placeholder 2">
            <a:extLst>
              <a:ext uri="{FF2B5EF4-FFF2-40B4-BE49-F238E27FC236}">
                <a16:creationId xmlns:a16="http://schemas.microsoft.com/office/drawing/2014/main" id="{0F33D764-BA17-4E1E-C9F1-C453555FD393}"/>
              </a:ext>
            </a:extLst>
          </p:cNvPr>
          <p:cNvGraphicFramePr>
            <a:graphicFrameLocks noGrp="1"/>
          </p:cNvGraphicFramePr>
          <p:nvPr>
            <p:ph idx="1"/>
            <p:extLst>
              <p:ext uri="{D42A27DB-BD31-4B8C-83A1-F6EECF244321}">
                <p14:modId xmlns:p14="http://schemas.microsoft.com/office/powerpoint/2010/main" val="2288861412"/>
              </p:ext>
            </p:extLst>
          </p:nvPr>
        </p:nvGraphicFramePr>
        <p:xfrm>
          <a:off x="4778289" y="1064591"/>
          <a:ext cx="6697698" cy="3490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5" name="Table 74">
            <a:extLst>
              <a:ext uri="{FF2B5EF4-FFF2-40B4-BE49-F238E27FC236}">
                <a16:creationId xmlns:a16="http://schemas.microsoft.com/office/drawing/2014/main" id="{0EB50D8D-8B08-70DC-058F-53580C149BCE}"/>
              </a:ext>
            </a:extLst>
          </p:cNvPr>
          <p:cNvGraphicFramePr>
            <a:graphicFrameLocks noGrp="1"/>
          </p:cNvGraphicFramePr>
          <p:nvPr>
            <p:extLst>
              <p:ext uri="{D42A27DB-BD31-4B8C-83A1-F6EECF244321}">
                <p14:modId xmlns:p14="http://schemas.microsoft.com/office/powerpoint/2010/main" val="272638766"/>
              </p:ext>
            </p:extLst>
          </p:nvPr>
        </p:nvGraphicFramePr>
        <p:xfrm>
          <a:off x="4781826" y="5102087"/>
          <a:ext cx="6801677" cy="365760"/>
        </p:xfrm>
        <a:graphic>
          <a:graphicData uri="http://schemas.openxmlformats.org/drawingml/2006/table">
            <a:tbl>
              <a:tblPr firstRow="1" bandRow="1">
                <a:tableStyleId>{5C22544A-7EE6-4342-B048-85BDC9FD1C3A}</a:tableStyleId>
              </a:tblPr>
              <a:tblGrid>
                <a:gridCol w="6801677">
                  <a:extLst>
                    <a:ext uri="{9D8B030D-6E8A-4147-A177-3AD203B41FA5}">
                      <a16:colId xmlns:a16="http://schemas.microsoft.com/office/drawing/2014/main" val="2798443244"/>
                    </a:ext>
                  </a:extLst>
                </a:gridCol>
              </a:tblGrid>
              <a:tr h="0">
                <a:tc>
                  <a:txBody>
                    <a:bodyPr/>
                    <a:lstStyle/>
                    <a:p>
                      <a:r>
                        <a:rPr lang="en-US" dirty="0"/>
                        <a:t>NHS England(2025) Microsoft Teams and remote working.</a:t>
                      </a:r>
                    </a:p>
                  </a:txBody>
                  <a:tcPr/>
                </a:tc>
                <a:extLst>
                  <a:ext uri="{0D108BD9-81ED-4DB2-BD59-A6C34878D82A}">
                    <a16:rowId xmlns:a16="http://schemas.microsoft.com/office/drawing/2014/main" val="372533470"/>
                  </a:ext>
                </a:extLst>
              </a:tr>
            </a:tbl>
          </a:graphicData>
        </a:graphic>
      </p:graphicFrame>
      <p:graphicFrame>
        <p:nvGraphicFramePr>
          <p:cNvPr id="85" name="Table 84">
            <a:extLst>
              <a:ext uri="{FF2B5EF4-FFF2-40B4-BE49-F238E27FC236}">
                <a16:creationId xmlns:a16="http://schemas.microsoft.com/office/drawing/2014/main" id="{BA692485-9B3D-79E6-AAD7-F56F1FDAC4C3}"/>
              </a:ext>
            </a:extLst>
          </p:cNvPr>
          <p:cNvGraphicFramePr>
            <a:graphicFrameLocks noGrp="1"/>
          </p:cNvGraphicFramePr>
          <p:nvPr>
            <p:extLst>
              <p:ext uri="{D42A27DB-BD31-4B8C-83A1-F6EECF244321}">
                <p14:modId xmlns:p14="http://schemas.microsoft.com/office/powerpoint/2010/main" val="3204545962"/>
              </p:ext>
            </p:extLst>
          </p:nvPr>
        </p:nvGraphicFramePr>
        <p:xfrm>
          <a:off x="4726757" y="5678586"/>
          <a:ext cx="6798703" cy="640080"/>
        </p:xfrm>
        <a:graphic>
          <a:graphicData uri="http://schemas.openxmlformats.org/drawingml/2006/table">
            <a:tbl>
              <a:tblPr firstRow="1" bandRow="1">
                <a:tableStyleId>{5C22544A-7EE6-4342-B048-85BDC9FD1C3A}</a:tableStyleId>
              </a:tblPr>
              <a:tblGrid>
                <a:gridCol w="6798703">
                  <a:extLst>
                    <a:ext uri="{9D8B030D-6E8A-4147-A177-3AD203B41FA5}">
                      <a16:colId xmlns:a16="http://schemas.microsoft.com/office/drawing/2014/main" val="1034789416"/>
                    </a:ext>
                  </a:extLst>
                </a:gridCol>
              </a:tblGrid>
              <a:tr h="0">
                <a:tc>
                  <a:txBody>
                    <a:bodyPr/>
                    <a:lstStyle/>
                    <a:p>
                      <a:r>
                        <a:rPr lang="en-US" dirty="0"/>
                        <a:t>University of Wales Trinity Saint David (2025) Referencing handbook: </a:t>
                      </a:r>
                      <a:r>
                        <a:rPr lang="en-US" dirty="0" err="1"/>
                        <a:t>Harvard.Swansea</a:t>
                      </a:r>
                      <a:r>
                        <a:rPr lang="en-US" dirty="0"/>
                        <a:t>.</a:t>
                      </a:r>
                    </a:p>
                  </a:txBody>
                  <a:tcPr/>
                </a:tc>
                <a:extLst>
                  <a:ext uri="{0D108BD9-81ED-4DB2-BD59-A6C34878D82A}">
                    <a16:rowId xmlns:a16="http://schemas.microsoft.com/office/drawing/2014/main" val="3062466515"/>
                  </a:ext>
                </a:extLst>
              </a:tr>
            </a:tbl>
          </a:graphicData>
        </a:graphic>
      </p:graphicFrame>
    </p:spTree>
    <p:extLst>
      <p:ext uri="{BB962C8B-B14F-4D97-AF65-F5344CB8AC3E}">
        <p14:creationId xmlns:p14="http://schemas.microsoft.com/office/powerpoint/2010/main" val="1983208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4" ma:contentTypeDescription="Create a new document." ma:contentTypeScope="" ma:versionID="9c9fa00ddc584878460fcfe68e88bf99">
  <xsd:schema xmlns:xsd="http://www.w3.org/2001/XMLSchema" xmlns:xs="http://www.w3.org/2001/XMLSchema" xmlns:p="http://schemas.microsoft.com/office/2006/metadata/properties" xmlns:ns3="577751d0-6084-4994-a202-0c32fc3287d3" targetNamespace="http://schemas.microsoft.com/office/2006/metadata/properties" ma:root="true" ma:fieldsID="eb98c962e6cad45132868959f05c37c0"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64DE5C-5970-46FC-B101-367A237906A0}">
  <ds:schemaRefs>
    <ds:schemaRef ds:uri="http://schemas.microsoft.com/office/2006/metadata/contentType"/>
    <ds:schemaRef ds:uri="http://schemas.microsoft.com/office/2006/metadata/properties/metaAttributes"/>
    <ds:schemaRef ds:uri="http://www.w3.org/2000/xmlns/"/>
    <ds:schemaRef ds:uri="http://www.w3.org/2001/XMLSchema"/>
    <ds:schemaRef ds:uri="577751d0-6084-4994-a202-0c32fc3287d3"/>
  </ds:schemaRefs>
</ds:datastoreItem>
</file>

<file path=customXml/itemProps2.xml><?xml version="1.0" encoding="utf-8"?>
<ds:datastoreItem xmlns:ds="http://schemas.openxmlformats.org/officeDocument/2006/customXml" ds:itemID="{B97D5006-36A2-41E2-A8DF-66032EE89EF5}">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36F2757B-39B0-458B-8039-053E541B315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TM03457485[[fn=Mesh]]</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Mesh</vt:lpstr>
      <vt:lpstr>Module title :                      Digitals Skills and Research Methods  Code: LCHS4007</vt:lpstr>
      <vt:lpstr>    Improving Staff  Communication and  Daily                                                                                      Updates                        Ashford Community Care Service  Tool Microsoft Teams  </vt:lpstr>
      <vt:lpstr>The  Workplace Task Staff Communication and Daily Updates What does this task involve? </vt:lpstr>
      <vt:lpstr>PowerPoint Presentation</vt:lpstr>
      <vt:lpstr>Why Microsoft teams?   </vt:lpstr>
      <vt:lpstr>Ensuring staff can access relevant information when required.</vt:lpstr>
      <vt:lpstr>Supporting teamwork across the care service </vt:lpstr>
      <vt:lpstr>PowerPoint Presentation</vt:lpstr>
      <vt:lpstr>How Teams can improve efficiency             </vt:lpstr>
      <vt:lpstr> Proposed Teams structure for Ashford</vt:lpstr>
      <vt:lpstr>Evidence from an NHS community service  Hargreaves, Clarke and Lester(2022) studied Microsoft Teams in an NHS Trust Community Service.</vt:lpstr>
      <vt:lpstr>Advantages for Ashford</vt:lpstr>
      <vt:lpstr>Limitations and risks</vt:lpstr>
      <vt:lpstr>Confidentiality and information governance</vt:lpstr>
      <vt:lpstr>Implementation plan</vt:lpstr>
      <vt:lpstr> Our Recomendation We Recommended That Ashford Community Adopts Microsoft Teams For:</vt:lpstr>
      <vt:lpstr>Conclusion Microsoft Teams Can Help Ashford To:</vt:lpstr>
      <vt:lpstr>References-UWTSD Harvard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Digitals Skills and Research Methods  Code: LCHS4007</dc:title>
  <dc:creator>Laura Mariela Argueta Tejeda (2606424)</dc:creator>
  <cp:lastModifiedBy>Venus Morris (2536772)</cp:lastModifiedBy>
  <cp:revision>174</cp:revision>
  <dcterms:created xsi:type="dcterms:W3CDTF">2026-10-04T17:43:16Z</dcterms:created>
  <dcterms:modified xsi:type="dcterms:W3CDTF">2026-10-12T08:55:29Z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