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60"/>
  </p:normalViewPr>
  <p:slideViewPr>
    <p:cSldViewPr snapToGrid="0">
      <p:cViewPr varScale="1">
        <p:scale>
          <a:sx n="95" d="100"/>
          <a:sy n="95" d="100"/>
        </p:scale>
        <p:origin x="67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917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69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924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836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3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25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14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862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236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245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9275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575402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5097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8533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150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249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949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BBF5FD7-1893-46D0-84BA-387FA85C0824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7C9BDC-6A3C-4CBB-B8EE-A81F43E979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065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349A0-E0DB-80A7-55BD-C70AA5978F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Natural Language Usage by AI: Linguistic Integrity, Robotic Generation Consequences, Cybersecurity Risks, and Martial Arts Defensive Philosophy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9DB824-90A3-55F4-3667-1BE4AD68ACB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Research Proposal Presentation (ACFA7004)</a:t>
            </a:r>
          </a:p>
          <a:p>
            <a:r>
              <a:rPr lang="en-GB" dirty="0"/>
              <a:t>ACFA7004 – Research Methods and Professional Development </a:t>
            </a:r>
          </a:p>
          <a:p>
            <a:r>
              <a:rPr lang="en-GB" dirty="0"/>
              <a:t>10-Minute Presentation | Level 7 Postgraduate Submission</a:t>
            </a:r>
          </a:p>
        </p:txBody>
      </p:sp>
    </p:spTree>
    <p:extLst>
      <p:ext uri="{BB962C8B-B14F-4D97-AF65-F5344CB8AC3E}">
        <p14:creationId xmlns:p14="http://schemas.microsoft.com/office/powerpoint/2010/main" val="861912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3E2CF-48AD-4D1A-040F-3BD2DF9BB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 dirty="0"/>
              <a:t>Research Context &amp;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75287-951F-F5D6-8420-352F297F94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Linguistic Decay in AI: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Rapid deployment of Large Language Models (LLMs) leading to structured, predictable, and syntactically sterile "robotic languages."</a:t>
            </a:r>
            <a:endParaRPr lang="en-GB" b="1" dirty="0"/>
          </a:p>
          <a:p>
            <a:r>
              <a:rPr lang="en-GB" b="1" dirty="0"/>
              <a:t>The Structural Problem:</a:t>
            </a:r>
            <a:r>
              <a:rPr lang="en-GB" dirty="0"/>
              <a:t> Loss of natural human discourse variation, register, and idiom in automated communications.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The Security Link:</a:t>
            </a:r>
            <a:r>
              <a:rPr lang="en-GB" dirty="0"/>
              <a:t> Machine-generated predictability provides a static, mathematical footprint that adversaries can easily model and manipulate.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856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97895-2EA5-BA30-2389-1C84262F3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Literature Review &amp; Thematic Synthesis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ADB47-6B89-2367-AB86-4185C77887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/>
              <a:t>Theme A (Linguistic Profiling):</a:t>
            </a:r>
            <a:r>
              <a:rPr lang="en-GB" dirty="0"/>
              <a:t> Debate between static statistical detection (perplexity/burstiness) vs. adversarial prompt evasion (Öner, 2026; Attar, 2026).</a:t>
            </a:r>
          </a:p>
          <a:p>
            <a:pPr>
              <a:buNone/>
            </a:pPr>
            <a:r>
              <a:rPr lang="en-GB" b="1" dirty="0"/>
              <a:t>Theme B (Defensive Postures):</a:t>
            </a:r>
            <a:r>
              <a:rPr lang="en-GB" dirty="0"/>
              <a:t> Critique of rigid "defense-in-depth" and static firewalls vs. dynamic Active Cyber Defense (ACD) (Zhang, 2025; Zhu, 2025).</a:t>
            </a:r>
          </a:p>
          <a:p>
            <a:pPr>
              <a:buNone/>
            </a:pPr>
            <a:r>
              <a:rPr lang="en-GB" b="1" dirty="0"/>
              <a:t>Theme C (Tactical Philosophy):</a:t>
            </a:r>
            <a:r>
              <a:rPr lang="en-GB" dirty="0"/>
              <a:t> Metaphorical applications of Eastern strategic philosophies (</a:t>
            </a:r>
            <a:r>
              <a:rPr lang="en-GB" i="1" dirty="0"/>
              <a:t>Tao Te Ching</a:t>
            </a:r>
            <a:r>
              <a:rPr lang="en-GB" dirty="0"/>
              <a:t>, Sun Tzu) to cyber strategy (Cleary, 2024; Sternfeld,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873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E295F-DBDB-E7DE-CF4C-332C14110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Problem &amp; Identified Gap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94540-C67D-C5BA-6919-3594F8F637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/>
              <a:t>The Core Problem:</a:t>
            </a:r>
            <a:r>
              <a:rPr lang="en-GB" dirty="0"/>
              <a:t> Current cybersecurity architectures rely on brittle, binary blocking that fails against fluid, LLM-driven social engineering and spear-phishing.</a:t>
            </a:r>
          </a:p>
          <a:p>
            <a:pPr>
              <a:buNone/>
            </a:pPr>
            <a:r>
              <a:rPr lang="en-GB" b="1" dirty="0"/>
              <a:t>Identified Research Gap:</a:t>
            </a:r>
            <a:r>
              <a:rPr lang="en-GB" dirty="0"/>
              <a:t> No existing study operationalises physical martial arts mechanics (</a:t>
            </a:r>
            <a:r>
              <a:rPr lang="en-GB" i="1" dirty="0"/>
              <a:t>yielding and redirection</a:t>
            </a:r>
            <a:r>
              <a:rPr lang="en-GB" dirty="0"/>
              <a:t>) into an algorithmic, conversational active defense system that uses robotic linguistic predictability as a real-time Indicator of Compromise (IoC).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049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ABA82-09FC-AF90-6783-A1E9F300C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Aim &amp; Objectives (SMART Alignment)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0540E-92BC-F160-89A9-40F1DE24A9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 dirty="0"/>
              <a:t>Primary Aim:</a:t>
            </a:r>
            <a:r>
              <a:rPr lang="en-GB" dirty="0"/>
              <a:t> Formulate a novel, linguistically informed active defense framework that detects AI syntactic rigidity and mitigates attacks using martial arts yielding principles.</a:t>
            </a:r>
          </a:p>
          <a:p>
            <a:pPr>
              <a:buNone/>
            </a:pPr>
            <a:r>
              <a:rPr lang="en-GB" b="1" dirty="0"/>
              <a:t>Objective 1 (Profiling):</a:t>
            </a:r>
            <a:r>
              <a:rPr lang="en-GB" dirty="0"/>
              <a:t> Extract syntactic, lexical, and POS markers of "robotic" LLM text using </a:t>
            </a:r>
            <a:r>
              <a:rPr lang="en-GB" i="1" dirty="0"/>
              <a:t>MGT-Bench</a:t>
            </a:r>
            <a:r>
              <a:rPr lang="en-GB" dirty="0"/>
              <a:t>.</a:t>
            </a:r>
          </a:p>
          <a:p>
            <a:pPr>
              <a:buNone/>
            </a:pPr>
            <a:r>
              <a:rPr lang="en-GB" b="1" dirty="0"/>
              <a:t>Objective 2 (Threat Modelling):</a:t>
            </a:r>
            <a:r>
              <a:rPr lang="en-GB" dirty="0"/>
              <a:t> Map how adversaries </a:t>
            </a:r>
            <a:r>
              <a:rPr lang="en-GB" dirty="0" err="1"/>
              <a:t>weaponise</a:t>
            </a:r>
            <a:r>
              <a:rPr lang="en-GB" dirty="0"/>
              <a:t> synthetic language templates in spear-phishing.</a:t>
            </a:r>
          </a:p>
          <a:p>
            <a:pPr>
              <a:buNone/>
            </a:pPr>
            <a:r>
              <a:rPr lang="en-GB" b="1" dirty="0"/>
              <a:t>Objective 3 (Philosophical Mapping):</a:t>
            </a:r>
            <a:r>
              <a:rPr lang="en-GB" dirty="0"/>
              <a:t> Formalise </a:t>
            </a:r>
            <a:r>
              <a:rPr lang="en-GB" i="1" dirty="0"/>
              <a:t>yielding</a:t>
            </a:r>
            <a:r>
              <a:rPr lang="en-GB" dirty="0"/>
              <a:t> (soft compliance) and </a:t>
            </a:r>
            <a:r>
              <a:rPr lang="en-GB" i="1" dirty="0"/>
              <a:t>redirection</a:t>
            </a:r>
            <a:r>
              <a:rPr lang="en-GB" dirty="0"/>
              <a:t> into software state logic.</a:t>
            </a:r>
          </a:p>
          <a:p>
            <a:pPr>
              <a:buNone/>
            </a:pPr>
            <a:r>
              <a:rPr lang="en-GB" b="1" dirty="0"/>
              <a:t>Objective 4 (Framework &amp; Testing):</a:t>
            </a:r>
            <a:r>
              <a:rPr lang="en-GB" dirty="0"/>
              <a:t> Build a Python-based active-yielding engine and simulate adversarial conversational attacks.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743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C5241-A2B8-3E0D-E7D0-575FC9FFA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Methodology &amp; Technical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DB810-B32A-2861-8B09-EC34C6777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/>
              <a:t>Phase 1 – Data &amp; Profiling:</a:t>
            </a:r>
            <a:r>
              <a:rPr lang="en-GB" dirty="0"/>
              <a:t> Extracting Type-Token Ratio (TTR), POS density, and parse tree depth from human vs. machine corpora.</a:t>
            </a:r>
          </a:p>
          <a:p>
            <a:pPr>
              <a:buNone/>
            </a:pPr>
            <a:r>
              <a:rPr lang="en-GB" b="1" dirty="0"/>
              <a:t>Phase 2 – Active Engine Development:</a:t>
            </a:r>
            <a:r>
              <a:rPr lang="en-GB" dirty="0"/>
              <a:t> Building a local transformer-backed engine (Python / LLaMA-3-8B) that dynamically adjusts conversational compliance.</a:t>
            </a:r>
          </a:p>
          <a:p>
            <a:pPr>
              <a:buNone/>
            </a:pPr>
            <a:r>
              <a:rPr lang="en-GB" b="1" dirty="0"/>
              <a:t>Phase 3 – Yielding &amp; Redirection:</a:t>
            </a:r>
            <a:r>
              <a:rPr lang="en-GB" dirty="0"/>
              <a:t> Diverting suspicious automated agents into interactive, resource-draining conversational honeypots.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243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081B1-90EC-DA10-0D6D-37AA8EC37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 Collection, Materials &amp; Evaluation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EF418-737C-CDB4-4F71-BDE060DBB4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/>
              <a:t>Datasets &amp; Tools:</a:t>
            </a:r>
            <a:r>
              <a:rPr lang="en-GB" dirty="0"/>
              <a:t> </a:t>
            </a:r>
            <a:r>
              <a:rPr lang="en-GB" i="1" dirty="0"/>
              <a:t>MGT-Bench</a:t>
            </a:r>
            <a:r>
              <a:rPr lang="en-GB" dirty="0"/>
              <a:t> benchmark, Hugging Face Transformers library, Wireshark packet/latency logging.</a:t>
            </a:r>
          </a:p>
          <a:p>
            <a:pPr>
              <a:buNone/>
            </a:pPr>
            <a:r>
              <a:rPr lang="en-GB" b="1" dirty="0"/>
              <a:t>Evaluation Metrics: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Detection Latency:</a:t>
            </a:r>
            <a:r>
              <a:rPr lang="en-GB" dirty="0"/>
              <a:t> Time to classify robotic language </a:t>
            </a:r>
            <a:r>
              <a:rPr lang="en-GB" i="1" dirty="0" err="1"/>
              <a:t>IoCs</a:t>
            </a:r>
            <a:r>
              <a:rPr lang="en-GB" i="1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Redirection Efficacy:</a:t>
            </a:r>
            <a:r>
              <a:rPr lang="en-GB" dirty="0"/>
              <a:t> Percentage of adversarial bots successfully trapped in decoy loops.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Resource Drain:</a:t>
            </a:r>
            <a:r>
              <a:rPr lang="en-GB" dirty="0"/>
              <a:t> Measurement of adversarial API token and computational exhaustion.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786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97164-6F98-53B6-0F4E-AD208EF7B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Project Planning &amp; Timeline (12-Month Gantt Summary)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BBE96-5FA0-7779-2B32-DA73A88E68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/>
              <a:t>Months 1–3:</a:t>
            </a:r>
            <a:r>
              <a:rPr lang="en-GB" dirty="0"/>
              <a:t> Literature review, corpus curation </a:t>
            </a:r>
            <a:r>
              <a:rPr lang="en-GB" i="1" dirty="0"/>
              <a:t>MGT-Bench</a:t>
            </a:r>
            <a:r>
              <a:rPr lang="en-GB" dirty="0"/>
              <a:t>, and baseline linguistic profiling.</a:t>
            </a:r>
          </a:p>
          <a:p>
            <a:pPr>
              <a:buNone/>
            </a:pPr>
            <a:r>
              <a:rPr lang="en-GB" b="1" dirty="0"/>
              <a:t>Months 4–6:</a:t>
            </a:r>
            <a:r>
              <a:rPr lang="en-GB" dirty="0"/>
              <a:t> Algorithmic development of the Active-Yielding engine; programmatic state-machine mapping.</a:t>
            </a:r>
          </a:p>
          <a:p>
            <a:pPr>
              <a:buNone/>
            </a:pPr>
            <a:r>
              <a:rPr lang="en-GB" b="1" dirty="0"/>
              <a:t>Months 7–9:</a:t>
            </a:r>
            <a:r>
              <a:rPr lang="en-GB" dirty="0"/>
              <a:t> Virtualised lab simulations; testing against automated credential-harvesting scripts.</a:t>
            </a:r>
          </a:p>
          <a:p>
            <a:pPr>
              <a:buNone/>
            </a:pPr>
            <a:r>
              <a:rPr lang="en-GB" b="1" dirty="0"/>
              <a:t>Months 10–12:</a:t>
            </a:r>
            <a:r>
              <a:rPr lang="en-GB" dirty="0"/>
              <a:t> Metric evaluation, thesis compilation, and preparation for publication.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47979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F8CFB-37DD-6C75-D28A-6EEC058C4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Project Impact &amp;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A9567-29FD-58B0-E7F3-0D920A47C1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Potential Impact: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i="1" dirty="0"/>
              <a:t>Linguistics:</a:t>
            </a:r>
            <a:r>
              <a:rPr lang="en-GB" sz="2800" dirty="0"/>
              <a:t> Quantifies the structural predictability limits of state-of-the-art LLMs.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i="1" dirty="0"/>
              <a:t>Cybersecurity:</a:t>
            </a:r>
            <a:r>
              <a:rPr lang="en-GB" sz="2800" dirty="0"/>
              <a:t> Delivers a non-binary, active defense blueprint against automated social engineering.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i="1" dirty="0"/>
              <a:t>Philosophy:</a:t>
            </a:r>
            <a:r>
              <a:rPr lang="en-GB" sz="2800" dirty="0"/>
              <a:t> Demonstrates practical, technical application of ancient strategic principles to 21st-century threats.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Limitations:</a:t>
            </a:r>
            <a:r>
              <a:rPr lang="en-GB" dirty="0"/>
              <a:t> Computational resource constraints of running fine-tuned local models; potential latency trade-offs during real-time conversational analysis.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857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8D18F-39A7-89EE-D4F5-0F12363ED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 &amp; References (IEEE format)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AEF53-233E-EDE4-D48B-6D4734A048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dirty="0"/>
              <a:t>Summary:</a:t>
            </a:r>
            <a:r>
              <a:rPr lang="en-GB" dirty="0"/>
              <a:t> Unifies computational linguistics, active cyber defense, and martial arts philosophy to create an adaptive digital security posture.</a:t>
            </a:r>
          </a:p>
          <a:p>
            <a:pPr>
              <a:buNone/>
            </a:pPr>
            <a:r>
              <a:rPr lang="en-GB" b="1" dirty="0"/>
              <a:t>Key References: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İ. Öner, "Cross-Model Deepfake Text Detection with XLM-RoBERTa," </a:t>
            </a:r>
            <a:r>
              <a:rPr lang="en-GB" i="1" dirty="0"/>
              <a:t>Applied Sciences</a:t>
            </a:r>
            <a:r>
              <a:rPr lang="en-GB" dirty="0"/>
              <a:t>, 2026.</a:t>
            </a:r>
          </a:p>
          <a:p>
            <a:pPr>
              <a:buFont typeface="+mj-lt"/>
              <a:buAutoNum type="arabicPeriod"/>
            </a:pPr>
            <a:r>
              <a:rPr lang="en-GB" dirty="0"/>
              <a:t>Q. Zhu, "Game Theory Meets LLM and Agentic AI: Reimagining Cybersecurity," </a:t>
            </a:r>
            <a:r>
              <a:rPr lang="en-GB" i="1" dirty="0"/>
              <a:t>arXiv</a:t>
            </a:r>
            <a:r>
              <a:rPr lang="en-GB" dirty="0"/>
              <a:t>, 2025.</a:t>
            </a:r>
          </a:p>
          <a:p>
            <a:pPr>
              <a:buFont typeface="+mj-lt"/>
              <a:buAutoNum type="arabicPeriod"/>
            </a:pPr>
            <a:r>
              <a:rPr lang="en-GB" dirty="0"/>
              <a:t>K. Prinos et al., "Honeyquest for LLMs: Rethinking Cyber Deception for AI Attackers," </a:t>
            </a:r>
            <a:r>
              <a:rPr lang="en-GB" i="1" dirty="0"/>
              <a:t>arXiv</a:t>
            </a:r>
            <a:r>
              <a:rPr lang="en-GB" dirty="0"/>
              <a:t>, 2026.</a:t>
            </a:r>
          </a:p>
          <a:p>
            <a:pPr>
              <a:buFont typeface="+mj-lt"/>
              <a:buAutoNum type="arabicPeriod"/>
            </a:pPr>
            <a:r>
              <a:rPr lang="en-GB" dirty="0"/>
              <a:t>S. Cleary, </a:t>
            </a:r>
            <a:r>
              <a:rPr lang="en-GB" i="1" dirty="0"/>
              <a:t>The Art of War in the Cyber Age</a:t>
            </a:r>
            <a:r>
              <a:rPr lang="en-GB" dirty="0"/>
              <a:t>, Shambhala Publications, 2024.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3562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6380AC60170645A0935717CAD1D47D" ma:contentTypeVersion="9" ma:contentTypeDescription="Create a new document." ma:contentTypeScope="" ma:versionID="5574f3c0aeaf93f7bc9e998424f7be0e">
  <xsd:schema xmlns:xsd="http://www.w3.org/2001/XMLSchema" xmlns:xs="http://www.w3.org/2001/XMLSchema" xmlns:p="http://schemas.microsoft.com/office/2006/metadata/properties" xmlns:ns3="3a45fc47-eb9b-4e12-9db8-9c54afcdd495" targetNamespace="http://schemas.microsoft.com/office/2006/metadata/properties" ma:root="true" ma:fieldsID="55533c3ec2f647e9c4241ce579fe3651" ns3:_="">
    <xsd:import namespace="3a45fc47-eb9b-4e12-9db8-9c54afcdd49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45fc47-eb9b-4e12-9db8-9c54afcdd49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a45fc47-eb9b-4e12-9db8-9c54afcdd495" xsi:nil="true"/>
  </documentManagement>
</p:properties>
</file>

<file path=customXml/itemProps1.xml><?xml version="1.0" encoding="utf-8"?>
<ds:datastoreItem xmlns:ds="http://schemas.openxmlformats.org/officeDocument/2006/customXml" ds:itemID="{F1138504-8DE9-4394-ADA5-B26975A058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a45fc47-eb9b-4e12-9db8-9c54afcdd49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E71B377-03AB-441D-9EBB-0859AA9E114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2219F80-B34C-4DE0-83E1-D0E138F75595}">
  <ds:schemaRefs>
    <ds:schemaRef ds:uri="http://schemas.microsoft.com/office/2006/metadata/properties"/>
    <ds:schemaRef ds:uri="http://schemas.microsoft.com/office/infopath/2007/PartnerControls"/>
    <ds:schemaRef ds:uri="3a45fc47-eb9b-4e12-9db8-9c54afcdd49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</TotalTime>
  <Words>764</Words>
  <Application>Microsoft Office PowerPoint</Application>
  <PresentationFormat>Widescreen</PresentationFormat>
  <Paragraphs>49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 Display</vt:lpstr>
      <vt:lpstr>Arial</vt:lpstr>
      <vt:lpstr>Century Gothic</vt:lpstr>
      <vt:lpstr>Wingdings 3</vt:lpstr>
      <vt:lpstr>Ion</vt:lpstr>
      <vt:lpstr>Natural Language Usage by AI: Linguistic Integrity, Robotic Generation Consequences, Cybersecurity Risks, and Martial Arts Defensive Philosophy</vt:lpstr>
      <vt:lpstr>Research Context &amp; Background</vt:lpstr>
      <vt:lpstr>Literature Review &amp; Thematic Synthesis</vt:lpstr>
      <vt:lpstr>Research Problem &amp; Identified Gap</vt:lpstr>
      <vt:lpstr>Research Aim &amp; Objectives (SMART Alignment)</vt:lpstr>
      <vt:lpstr>Research Methodology &amp; Technical Design</vt:lpstr>
      <vt:lpstr>Data Collection, Materials &amp; Evaluation Metrics</vt:lpstr>
      <vt:lpstr>Project Planning &amp; Timeline (12-Month Gantt Summary)</vt:lpstr>
      <vt:lpstr>Project Impact &amp; Limitations</vt:lpstr>
      <vt:lpstr>Conclusion &amp; References (IEEE format)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Hrachya Yeghikyan (2526551)</dc:creator>
  <cp:lastModifiedBy>Hrachya Yeghikyan (2526551)</cp:lastModifiedBy>
  <cp:revision>1</cp:revision>
  <dcterms:created xsi:type="dcterms:W3CDTF">2026-07-25T13:18:52Z</dcterms:created>
  <dcterms:modified xsi:type="dcterms:W3CDTF">2026-07-25T13:22:35Z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0x010100726380AC60170645A0935717CAD1D47D</vt:lpwstr>
  </property>
</Properties>
</file>