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1" r:id="rId1"/>
    <p:sldMasterId id="2147483685" r:id="rId2"/>
    <p:sldMasterId id="2147483709" r:id="rId3"/>
    <p:sldMasterId id="2147483721" r:id="rId4"/>
  </p:sldMasterIdLst>
  <p:sldIdLst>
    <p:sldId id="260" r:id="rId5"/>
    <p:sldId id="259" r:id="rId6"/>
    <p:sldId id="257" r:id="rId7"/>
    <p:sldId id="258" r:id="rId8"/>
    <p:sldId id="261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4A4A496-E61F-4B00-A7D2-B34A188D5E43}" type="doc">
      <dgm:prSet loTypeId="urn:microsoft.com/office/officeart/2005/8/layout/target3" loCatId="relationship" qsTypeId="urn:microsoft.com/office/officeart/2005/8/quickstyle/simple3" qsCatId="simple" csTypeId="urn:microsoft.com/office/officeart/2005/8/colors/accent3_1" csCatId="accent3"/>
      <dgm:spPr/>
      <dgm:t>
        <a:bodyPr/>
        <a:lstStyle/>
        <a:p>
          <a:endParaRPr lang="en-GB"/>
        </a:p>
      </dgm:t>
    </dgm:pt>
    <dgm:pt modelId="{992ADC98-B9D4-4352-867F-1F15F7450502}">
      <dgm:prSet custT="1"/>
      <dgm:spPr/>
      <dgm:t>
        <a:bodyPr/>
        <a:lstStyle/>
        <a:p>
          <a:pPr algn="just" rtl="0">
            <a:lnSpc>
              <a:spcPct val="150000"/>
            </a:lnSpc>
          </a:pPr>
          <a:r>
            <a:rPr lang="en-IN" sz="1800" dirty="0" smtClean="0">
              <a:latin typeface="Arial" panose="020B0604020202020204" pitchFamily="34" charset="0"/>
              <a:cs typeface="Arial" panose="020B0604020202020204" pitchFamily="34" charset="0"/>
            </a:rPr>
            <a:t>Identifying potential stakeholders will be essential for the healthy eating intervention to ensure availability of adequate resources and expertise for its successful implementation (Turner et al., 2019). 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0322374-1480-4F2C-846A-238D87957E0E}" type="parTrans" cxnId="{38166108-F48D-4227-BF9D-697D5A0F9878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E04438-B012-4E21-A4C8-5FB0F63FFA7E}" type="sibTrans" cxnId="{38166108-F48D-4227-BF9D-697D5A0F9878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00DE5D-A27D-4C30-B8BD-1CA693C4F6E9}">
      <dgm:prSet custT="1"/>
      <dgm:spPr/>
      <dgm:t>
        <a:bodyPr/>
        <a:lstStyle/>
        <a:p>
          <a:pPr algn="just" rtl="0">
            <a:lnSpc>
              <a:spcPct val="150000"/>
            </a:lnSpc>
          </a:pPr>
          <a:r>
            <a:rPr lang="en-IN" sz="1800" dirty="0" smtClean="0">
              <a:latin typeface="Arial" panose="020B0604020202020204" pitchFamily="34" charset="0"/>
              <a:cs typeface="Arial" panose="020B0604020202020204" pitchFamily="34" charset="0"/>
            </a:rPr>
            <a:t>For instance, Dieticians will be essential to provide evidence-based nutritional plans in the targeted healthy eating digital intervention (Abeltino et al., 2025). 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5C2C7CD-CFCA-4B4F-8234-CC76F531478A}" type="parTrans" cxnId="{F1A19146-2B50-4D1D-B023-9F3979773804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C11019A-00BC-4AAD-906C-DE5B5E020334}" type="sibTrans" cxnId="{F1A19146-2B50-4D1D-B023-9F3979773804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3C6E417-BAB2-4104-9721-6196C65107C9}">
      <dgm:prSet custT="1"/>
      <dgm:spPr/>
      <dgm:t>
        <a:bodyPr/>
        <a:lstStyle/>
        <a:p>
          <a:pPr algn="just" rtl="0">
            <a:lnSpc>
              <a:spcPct val="150000"/>
            </a:lnSpc>
          </a:pPr>
          <a:r>
            <a:rPr lang="en-IN" sz="1800" dirty="0" smtClean="0">
              <a:latin typeface="Arial" panose="020B0604020202020204" pitchFamily="34" charset="0"/>
              <a:cs typeface="Arial" panose="020B0604020202020204" pitchFamily="34" charset="0"/>
            </a:rPr>
            <a:t>Similarly, government health agencies will be crucial stakeholders who will offer funding and policy support for the development of targeted health interventions (WHO, 2020). </a:t>
          </a:r>
          <a:endParaRPr lang="en-IN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32EF357-CF9F-48BE-8FAA-C336ED75CE86}" type="parTrans" cxnId="{05DCB3CF-2AB7-44AA-9AF9-94F616D9BF49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B76D4D6-F536-495F-937F-F8C9DE8E409B}" type="sibTrans" cxnId="{05DCB3CF-2AB7-44AA-9AF9-94F616D9BF49}">
      <dgm:prSet/>
      <dgm:spPr/>
      <dgm:t>
        <a:bodyPr/>
        <a:lstStyle/>
        <a:p>
          <a:pPr algn="just">
            <a:lnSpc>
              <a:spcPct val="150000"/>
            </a:lnSpc>
          </a:pPr>
          <a:endParaRPr lang="en-GB" sz="18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87D2220-6525-4B3E-BF3A-1B615109681A}" type="pres">
      <dgm:prSet presAssocID="{54A4A496-E61F-4B00-A7D2-B34A188D5E4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1A3B109D-9413-4A57-B53F-2651F41A2186}" type="pres">
      <dgm:prSet presAssocID="{992ADC98-B9D4-4352-867F-1F15F7450502}" presName="circle1" presStyleLbl="node1" presStyleIdx="0" presStyleCnt="3"/>
      <dgm:spPr/>
    </dgm:pt>
    <dgm:pt modelId="{AE41455D-0F28-4A24-982F-B271BBB36333}" type="pres">
      <dgm:prSet presAssocID="{992ADC98-B9D4-4352-867F-1F15F7450502}" presName="space" presStyleCnt="0"/>
      <dgm:spPr/>
    </dgm:pt>
    <dgm:pt modelId="{EF104F4B-7EFE-4A24-8EED-438ED2155AF7}" type="pres">
      <dgm:prSet presAssocID="{992ADC98-B9D4-4352-867F-1F15F7450502}" presName="rect1" presStyleLbl="alignAcc1" presStyleIdx="0" presStyleCnt="3"/>
      <dgm:spPr/>
      <dgm:t>
        <a:bodyPr/>
        <a:lstStyle/>
        <a:p>
          <a:endParaRPr lang="en-GB"/>
        </a:p>
      </dgm:t>
    </dgm:pt>
    <dgm:pt modelId="{1BF47FF8-72E7-484A-A003-933F6646B676}" type="pres">
      <dgm:prSet presAssocID="{ED00DE5D-A27D-4C30-B8BD-1CA693C4F6E9}" presName="vertSpace2" presStyleLbl="node1" presStyleIdx="0" presStyleCnt="3"/>
      <dgm:spPr/>
    </dgm:pt>
    <dgm:pt modelId="{15152C1A-2359-4C15-B7DD-A8F5C5FFED0D}" type="pres">
      <dgm:prSet presAssocID="{ED00DE5D-A27D-4C30-B8BD-1CA693C4F6E9}" presName="circle2" presStyleLbl="node1" presStyleIdx="1" presStyleCnt="3"/>
      <dgm:spPr/>
    </dgm:pt>
    <dgm:pt modelId="{B2A63113-4318-4BD2-9A3E-2E1D5EA093B7}" type="pres">
      <dgm:prSet presAssocID="{ED00DE5D-A27D-4C30-B8BD-1CA693C4F6E9}" presName="rect2" presStyleLbl="alignAcc1" presStyleIdx="1" presStyleCnt="3"/>
      <dgm:spPr/>
      <dgm:t>
        <a:bodyPr/>
        <a:lstStyle/>
        <a:p>
          <a:endParaRPr lang="en-GB"/>
        </a:p>
      </dgm:t>
    </dgm:pt>
    <dgm:pt modelId="{561B3406-3B84-4DC5-AAB9-ACA15225026D}" type="pres">
      <dgm:prSet presAssocID="{B3C6E417-BAB2-4104-9721-6196C65107C9}" presName="vertSpace3" presStyleLbl="node1" presStyleIdx="1" presStyleCnt="3"/>
      <dgm:spPr/>
    </dgm:pt>
    <dgm:pt modelId="{5CBF9799-83C8-4961-AA08-21F1265901D8}" type="pres">
      <dgm:prSet presAssocID="{B3C6E417-BAB2-4104-9721-6196C65107C9}" presName="circle3" presStyleLbl="node1" presStyleIdx="2" presStyleCnt="3"/>
      <dgm:spPr/>
    </dgm:pt>
    <dgm:pt modelId="{137B744D-F886-44F4-B808-34659BC8246A}" type="pres">
      <dgm:prSet presAssocID="{B3C6E417-BAB2-4104-9721-6196C65107C9}" presName="rect3" presStyleLbl="alignAcc1" presStyleIdx="2" presStyleCnt="3"/>
      <dgm:spPr/>
      <dgm:t>
        <a:bodyPr/>
        <a:lstStyle/>
        <a:p>
          <a:endParaRPr lang="en-GB"/>
        </a:p>
      </dgm:t>
    </dgm:pt>
    <dgm:pt modelId="{D923B1EF-F915-4C33-B075-820179ED85A3}" type="pres">
      <dgm:prSet presAssocID="{992ADC98-B9D4-4352-867F-1F15F7450502}" presName="rect1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8A4B2D9-FCEB-4CD0-850F-1C6720415322}" type="pres">
      <dgm:prSet presAssocID="{ED00DE5D-A27D-4C30-B8BD-1CA693C4F6E9}" presName="rect2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72D6912-FAE0-48A2-B311-132AFF857230}" type="pres">
      <dgm:prSet presAssocID="{B3C6E417-BAB2-4104-9721-6196C65107C9}" presName="rect3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05DCB3CF-2AB7-44AA-9AF9-94F616D9BF49}" srcId="{54A4A496-E61F-4B00-A7D2-B34A188D5E43}" destId="{B3C6E417-BAB2-4104-9721-6196C65107C9}" srcOrd="2" destOrd="0" parTransId="{D32EF357-CF9F-48BE-8FAA-C336ED75CE86}" sibTransId="{6B76D4D6-F536-495F-937F-F8C9DE8E409B}"/>
    <dgm:cxn modelId="{F1A19146-2B50-4D1D-B023-9F3979773804}" srcId="{54A4A496-E61F-4B00-A7D2-B34A188D5E43}" destId="{ED00DE5D-A27D-4C30-B8BD-1CA693C4F6E9}" srcOrd="1" destOrd="0" parTransId="{E5C2C7CD-CFCA-4B4F-8234-CC76F531478A}" sibTransId="{7C11019A-00BC-4AAD-906C-DE5B5E020334}"/>
    <dgm:cxn modelId="{14275863-7AA8-4F26-8A20-A1FB817F6D1E}" type="presOf" srcId="{ED00DE5D-A27D-4C30-B8BD-1CA693C4F6E9}" destId="{B2A63113-4318-4BD2-9A3E-2E1D5EA093B7}" srcOrd="0" destOrd="0" presId="urn:microsoft.com/office/officeart/2005/8/layout/target3"/>
    <dgm:cxn modelId="{38166108-F48D-4227-BF9D-697D5A0F9878}" srcId="{54A4A496-E61F-4B00-A7D2-B34A188D5E43}" destId="{992ADC98-B9D4-4352-867F-1F15F7450502}" srcOrd="0" destOrd="0" parTransId="{70322374-1480-4F2C-846A-238D87957E0E}" sibTransId="{17E04438-B012-4E21-A4C8-5FB0F63FFA7E}"/>
    <dgm:cxn modelId="{5CCEEB8B-7BCC-49A2-A1E7-77EB070F9FC3}" type="presOf" srcId="{992ADC98-B9D4-4352-867F-1F15F7450502}" destId="{EF104F4B-7EFE-4A24-8EED-438ED2155AF7}" srcOrd="0" destOrd="0" presId="urn:microsoft.com/office/officeart/2005/8/layout/target3"/>
    <dgm:cxn modelId="{4F8506AB-3AB5-4C50-9C4A-1474DB7B0CF3}" type="presOf" srcId="{B3C6E417-BAB2-4104-9721-6196C65107C9}" destId="{572D6912-FAE0-48A2-B311-132AFF857230}" srcOrd="1" destOrd="0" presId="urn:microsoft.com/office/officeart/2005/8/layout/target3"/>
    <dgm:cxn modelId="{F9E862CB-7ED0-4292-95F3-C386C2D8EC81}" type="presOf" srcId="{B3C6E417-BAB2-4104-9721-6196C65107C9}" destId="{137B744D-F886-44F4-B808-34659BC8246A}" srcOrd="0" destOrd="0" presId="urn:microsoft.com/office/officeart/2005/8/layout/target3"/>
    <dgm:cxn modelId="{914463CB-BDFE-4165-8818-3825654F86D7}" type="presOf" srcId="{992ADC98-B9D4-4352-867F-1F15F7450502}" destId="{D923B1EF-F915-4C33-B075-820179ED85A3}" srcOrd="1" destOrd="0" presId="urn:microsoft.com/office/officeart/2005/8/layout/target3"/>
    <dgm:cxn modelId="{86CE7D5E-2367-4D62-9069-55D67638B871}" type="presOf" srcId="{54A4A496-E61F-4B00-A7D2-B34A188D5E43}" destId="{087D2220-6525-4B3E-BF3A-1B615109681A}" srcOrd="0" destOrd="0" presId="urn:microsoft.com/office/officeart/2005/8/layout/target3"/>
    <dgm:cxn modelId="{5B210116-DFFC-4ED3-9455-1AA391196CA4}" type="presOf" srcId="{ED00DE5D-A27D-4C30-B8BD-1CA693C4F6E9}" destId="{D8A4B2D9-FCEB-4CD0-850F-1C6720415322}" srcOrd="1" destOrd="0" presId="urn:microsoft.com/office/officeart/2005/8/layout/target3"/>
    <dgm:cxn modelId="{16F5770D-5696-46B3-BC75-FA80B4EEE844}" type="presParOf" srcId="{087D2220-6525-4B3E-BF3A-1B615109681A}" destId="{1A3B109D-9413-4A57-B53F-2651F41A2186}" srcOrd="0" destOrd="0" presId="urn:microsoft.com/office/officeart/2005/8/layout/target3"/>
    <dgm:cxn modelId="{5A9B97D6-136A-413E-ABC9-009451F44208}" type="presParOf" srcId="{087D2220-6525-4B3E-BF3A-1B615109681A}" destId="{AE41455D-0F28-4A24-982F-B271BBB36333}" srcOrd="1" destOrd="0" presId="urn:microsoft.com/office/officeart/2005/8/layout/target3"/>
    <dgm:cxn modelId="{AD8A5BC8-5B12-42A8-9130-5BB70F2DDE9C}" type="presParOf" srcId="{087D2220-6525-4B3E-BF3A-1B615109681A}" destId="{EF104F4B-7EFE-4A24-8EED-438ED2155AF7}" srcOrd="2" destOrd="0" presId="urn:microsoft.com/office/officeart/2005/8/layout/target3"/>
    <dgm:cxn modelId="{92A1738A-8785-45DE-8E8B-C84993DD8223}" type="presParOf" srcId="{087D2220-6525-4B3E-BF3A-1B615109681A}" destId="{1BF47FF8-72E7-484A-A003-933F6646B676}" srcOrd="3" destOrd="0" presId="urn:microsoft.com/office/officeart/2005/8/layout/target3"/>
    <dgm:cxn modelId="{B910C11D-D997-4D68-B2D5-9D89E7445CAB}" type="presParOf" srcId="{087D2220-6525-4B3E-BF3A-1B615109681A}" destId="{15152C1A-2359-4C15-B7DD-A8F5C5FFED0D}" srcOrd="4" destOrd="0" presId="urn:microsoft.com/office/officeart/2005/8/layout/target3"/>
    <dgm:cxn modelId="{FAFCEA13-02F0-4EB8-8FB3-5BAD415594AB}" type="presParOf" srcId="{087D2220-6525-4B3E-BF3A-1B615109681A}" destId="{B2A63113-4318-4BD2-9A3E-2E1D5EA093B7}" srcOrd="5" destOrd="0" presId="urn:microsoft.com/office/officeart/2005/8/layout/target3"/>
    <dgm:cxn modelId="{B76C7822-6E91-459D-916F-1F22C7996E98}" type="presParOf" srcId="{087D2220-6525-4B3E-BF3A-1B615109681A}" destId="{561B3406-3B84-4DC5-AAB9-ACA15225026D}" srcOrd="6" destOrd="0" presId="urn:microsoft.com/office/officeart/2005/8/layout/target3"/>
    <dgm:cxn modelId="{3AABE5FE-EDB5-416A-8CD7-E3D6AEC20512}" type="presParOf" srcId="{087D2220-6525-4B3E-BF3A-1B615109681A}" destId="{5CBF9799-83C8-4961-AA08-21F1265901D8}" srcOrd="7" destOrd="0" presId="urn:microsoft.com/office/officeart/2005/8/layout/target3"/>
    <dgm:cxn modelId="{AA3501BE-4D72-4488-9AFD-C4BF260BDA36}" type="presParOf" srcId="{087D2220-6525-4B3E-BF3A-1B615109681A}" destId="{137B744D-F886-44F4-B808-34659BC8246A}" srcOrd="8" destOrd="0" presId="urn:microsoft.com/office/officeart/2005/8/layout/target3"/>
    <dgm:cxn modelId="{E60B0733-EAB7-4E8E-B159-57D78E4EE55E}" type="presParOf" srcId="{087D2220-6525-4B3E-BF3A-1B615109681A}" destId="{D923B1EF-F915-4C33-B075-820179ED85A3}" srcOrd="9" destOrd="0" presId="urn:microsoft.com/office/officeart/2005/8/layout/target3"/>
    <dgm:cxn modelId="{C0C629B1-8AA3-4597-89B7-C542A7BC1ED1}" type="presParOf" srcId="{087D2220-6525-4B3E-BF3A-1B615109681A}" destId="{D8A4B2D9-FCEB-4CD0-850F-1C6720415322}" srcOrd="10" destOrd="0" presId="urn:microsoft.com/office/officeart/2005/8/layout/target3"/>
    <dgm:cxn modelId="{5177B5D8-56A8-43AB-942E-714F356666F1}" type="presParOf" srcId="{087D2220-6525-4B3E-BF3A-1B615109681A}" destId="{572D6912-FAE0-48A2-B311-132AFF857230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736E7D3-2788-4E9B-A7C4-ECDC4BE50B30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24DA1F45-FC75-4AE5-8B70-150389AF80C3}">
      <dgm:prSet/>
      <dgm:spPr/>
      <dgm:t>
        <a:bodyPr/>
        <a:lstStyle/>
        <a:p>
          <a:pPr rtl="0"/>
          <a:r>
            <a:rPr lang="en-IN" dirty="0" smtClean="0">
              <a:latin typeface="Arial" panose="020B0604020202020204" pitchFamily="34" charset="0"/>
              <a:cs typeface="Arial" panose="020B0604020202020204" pitchFamily="34" charset="0"/>
            </a:rPr>
            <a:t>Healthcare professionals will be a key stakeholder in the targeted health intervention, as they will prescribe proper medications to lose weight (DiMatteo et al., 2025). </a:t>
          </a:r>
          <a:endParaRPr lang="en-IN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23D795C-A007-479D-9F96-D30C7747EF26}" type="parTrans" cxnId="{893A6AD6-B04A-4A44-B6DB-03C1EE7B850F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37C6D5A-6DF9-415B-A623-F9E06A1C6195}" type="sibTrans" cxnId="{893A6AD6-B04A-4A44-B6DB-03C1EE7B850F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2B59E0D-77B3-4AE0-84B9-3EDA6669EAEE}">
      <dgm:prSet/>
      <dgm:spPr/>
      <dgm:t>
        <a:bodyPr/>
        <a:lstStyle/>
        <a:p>
          <a:pPr rtl="0"/>
          <a:r>
            <a:rPr lang="en-IN" dirty="0" smtClean="0">
              <a:latin typeface="Arial" panose="020B0604020202020204" pitchFamily="34" charset="0"/>
              <a:cs typeface="Arial" panose="020B0604020202020204" pitchFamily="34" charset="0"/>
            </a:rPr>
            <a:t>Application developers will be an important stakeholder group who will help deliver a user-friendly digital interface in the health intervention, where adolescents can access all the care services through smartphones (Wei et al., 2020).</a:t>
          </a:r>
          <a:endParaRPr lang="en-IN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F162654-DC77-4AED-8A85-49D7D319999F}" type="parTrans" cxnId="{53AA16ED-987B-41E3-AAF8-EC736279CAC2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9CEAE5A-06ED-4E16-9820-67A018CE6B32}" type="sibTrans" cxnId="{53AA16ED-987B-41E3-AAF8-EC736279CAC2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D7B228-E631-45CC-83D2-0021E45CE3E4}">
      <dgm:prSet/>
      <dgm:spPr/>
      <dgm:t>
        <a:bodyPr/>
        <a:lstStyle/>
        <a:p>
          <a:pPr rtl="0"/>
          <a:r>
            <a:rPr lang="en-IN" smtClean="0">
              <a:latin typeface="Arial" panose="020B0604020202020204" pitchFamily="34" charset="0"/>
              <a:cs typeface="Arial" panose="020B0604020202020204" pitchFamily="34" charset="0"/>
            </a:rPr>
            <a:t>Finally, school authorities will help educate students and encourage them to effectively use the AI-powered mobile app, supporting intervention success (Molina et al., 2024).     </a:t>
          </a:r>
          <a:endParaRPr lang="en-IN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71DD62E-C9B9-4A35-85D8-26EB5E29F063}" type="parTrans" cxnId="{9D437961-E247-4616-89B2-26F25CECAEB1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4CD142-89B0-456A-8087-35433ACA34FA}" type="sibTrans" cxnId="{9D437961-E247-4616-89B2-26F25CECAEB1}">
      <dgm:prSet/>
      <dgm:spPr/>
      <dgm:t>
        <a:bodyPr/>
        <a:lstStyle/>
        <a:p>
          <a:endParaRPr lang="en-GB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C36501-8C59-445B-BE32-AD5E2B12BD0B}" type="pres">
      <dgm:prSet presAssocID="{5736E7D3-2788-4E9B-A7C4-ECDC4BE50B30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2A6956C1-397B-4284-A7F4-66591F8E2885}" type="pres">
      <dgm:prSet presAssocID="{24DA1F45-FC75-4AE5-8B70-150389AF80C3}" presName="thickLine" presStyleLbl="alignNode1" presStyleIdx="0" presStyleCnt="3"/>
      <dgm:spPr/>
    </dgm:pt>
    <dgm:pt modelId="{426D3035-56C2-4711-B664-AE41E65C39CD}" type="pres">
      <dgm:prSet presAssocID="{24DA1F45-FC75-4AE5-8B70-150389AF80C3}" presName="horz1" presStyleCnt="0"/>
      <dgm:spPr/>
    </dgm:pt>
    <dgm:pt modelId="{A5354026-EF83-4383-A2C4-9C3D2C99424E}" type="pres">
      <dgm:prSet presAssocID="{24DA1F45-FC75-4AE5-8B70-150389AF80C3}" presName="tx1" presStyleLbl="revTx" presStyleIdx="0" presStyleCnt="3"/>
      <dgm:spPr/>
      <dgm:t>
        <a:bodyPr/>
        <a:lstStyle/>
        <a:p>
          <a:endParaRPr lang="en-GB"/>
        </a:p>
      </dgm:t>
    </dgm:pt>
    <dgm:pt modelId="{406802D8-F708-4A33-B1ED-23E617076B61}" type="pres">
      <dgm:prSet presAssocID="{24DA1F45-FC75-4AE5-8B70-150389AF80C3}" presName="vert1" presStyleCnt="0"/>
      <dgm:spPr/>
    </dgm:pt>
    <dgm:pt modelId="{F2334A20-9C52-4355-84E6-250C3D10C90C}" type="pres">
      <dgm:prSet presAssocID="{62B59E0D-77B3-4AE0-84B9-3EDA6669EAEE}" presName="thickLine" presStyleLbl="alignNode1" presStyleIdx="1" presStyleCnt="3"/>
      <dgm:spPr/>
    </dgm:pt>
    <dgm:pt modelId="{68FA1885-EF02-4FB5-853A-07C473A7AE8D}" type="pres">
      <dgm:prSet presAssocID="{62B59E0D-77B3-4AE0-84B9-3EDA6669EAEE}" presName="horz1" presStyleCnt="0"/>
      <dgm:spPr/>
    </dgm:pt>
    <dgm:pt modelId="{52ACC873-1825-496E-B4C0-B5D22B7152CA}" type="pres">
      <dgm:prSet presAssocID="{62B59E0D-77B3-4AE0-84B9-3EDA6669EAEE}" presName="tx1" presStyleLbl="revTx" presStyleIdx="1" presStyleCnt="3"/>
      <dgm:spPr/>
      <dgm:t>
        <a:bodyPr/>
        <a:lstStyle/>
        <a:p>
          <a:endParaRPr lang="en-GB"/>
        </a:p>
      </dgm:t>
    </dgm:pt>
    <dgm:pt modelId="{9BEED6D7-B1E8-4715-87FD-F3DFF4368B4F}" type="pres">
      <dgm:prSet presAssocID="{62B59E0D-77B3-4AE0-84B9-3EDA6669EAEE}" presName="vert1" presStyleCnt="0"/>
      <dgm:spPr/>
    </dgm:pt>
    <dgm:pt modelId="{E650FCA4-662B-4017-9BD4-C3A5130875B1}" type="pres">
      <dgm:prSet presAssocID="{D0D7B228-E631-45CC-83D2-0021E45CE3E4}" presName="thickLine" presStyleLbl="alignNode1" presStyleIdx="2" presStyleCnt="3"/>
      <dgm:spPr/>
    </dgm:pt>
    <dgm:pt modelId="{70D1B115-8518-40B4-B691-D55CF11F76C7}" type="pres">
      <dgm:prSet presAssocID="{D0D7B228-E631-45CC-83D2-0021E45CE3E4}" presName="horz1" presStyleCnt="0"/>
      <dgm:spPr/>
    </dgm:pt>
    <dgm:pt modelId="{2CC8209A-5AD1-43BE-BB68-B6CA00FA7A7D}" type="pres">
      <dgm:prSet presAssocID="{D0D7B228-E631-45CC-83D2-0021E45CE3E4}" presName="tx1" presStyleLbl="revTx" presStyleIdx="2" presStyleCnt="3"/>
      <dgm:spPr/>
      <dgm:t>
        <a:bodyPr/>
        <a:lstStyle/>
        <a:p>
          <a:endParaRPr lang="en-GB"/>
        </a:p>
      </dgm:t>
    </dgm:pt>
    <dgm:pt modelId="{32698530-9AF1-43CD-9FD4-C1B4F0E44396}" type="pres">
      <dgm:prSet presAssocID="{D0D7B228-E631-45CC-83D2-0021E45CE3E4}" presName="vert1" presStyleCnt="0"/>
      <dgm:spPr/>
    </dgm:pt>
  </dgm:ptLst>
  <dgm:cxnLst>
    <dgm:cxn modelId="{7BDCF109-441D-41D8-98FF-B5C629FDC906}" type="presOf" srcId="{D0D7B228-E631-45CC-83D2-0021E45CE3E4}" destId="{2CC8209A-5AD1-43BE-BB68-B6CA00FA7A7D}" srcOrd="0" destOrd="0" presId="urn:microsoft.com/office/officeart/2008/layout/LinedList"/>
    <dgm:cxn modelId="{9D437961-E247-4616-89B2-26F25CECAEB1}" srcId="{5736E7D3-2788-4E9B-A7C4-ECDC4BE50B30}" destId="{D0D7B228-E631-45CC-83D2-0021E45CE3E4}" srcOrd="2" destOrd="0" parTransId="{771DD62E-C9B9-4A35-85D8-26EB5E29F063}" sibTransId="{4C4CD142-89B0-456A-8087-35433ACA34FA}"/>
    <dgm:cxn modelId="{6F1C87D9-D762-40E2-BCDA-98F23807E10D}" type="presOf" srcId="{24DA1F45-FC75-4AE5-8B70-150389AF80C3}" destId="{A5354026-EF83-4383-A2C4-9C3D2C99424E}" srcOrd="0" destOrd="0" presId="urn:microsoft.com/office/officeart/2008/layout/LinedList"/>
    <dgm:cxn modelId="{53AA16ED-987B-41E3-AAF8-EC736279CAC2}" srcId="{5736E7D3-2788-4E9B-A7C4-ECDC4BE50B30}" destId="{62B59E0D-77B3-4AE0-84B9-3EDA6669EAEE}" srcOrd="1" destOrd="0" parTransId="{0F162654-DC77-4AED-8A85-49D7D319999F}" sibTransId="{89CEAE5A-06ED-4E16-9820-67A018CE6B32}"/>
    <dgm:cxn modelId="{91D9AE4C-7C01-405C-9056-E25CAB7EADDC}" type="presOf" srcId="{5736E7D3-2788-4E9B-A7C4-ECDC4BE50B30}" destId="{8EC36501-8C59-445B-BE32-AD5E2B12BD0B}" srcOrd="0" destOrd="0" presId="urn:microsoft.com/office/officeart/2008/layout/LinedList"/>
    <dgm:cxn modelId="{6E2C2604-992B-43A6-BBAE-F76BFD98FD21}" type="presOf" srcId="{62B59E0D-77B3-4AE0-84B9-3EDA6669EAEE}" destId="{52ACC873-1825-496E-B4C0-B5D22B7152CA}" srcOrd="0" destOrd="0" presId="urn:microsoft.com/office/officeart/2008/layout/LinedList"/>
    <dgm:cxn modelId="{893A6AD6-B04A-4A44-B6DB-03C1EE7B850F}" srcId="{5736E7D3-2788-4E9B-A7C4-ECDC4BE50B30}" destId="{24DA1F45-FC75-4AE5-8B70-150389AF80C3}" srcOrd="0" destOrd="0" parTransId="{323D795C-A007-479D-9F96-D30C7747EF26}" sibTransId="{237C6D5A-6DF9-415B-A623-F9E06A1C6195}"/>
    <dgm:cxn modelId="{F3788B27-A180-4CE4-B848-32B555C5501A}" type="presParOf" srcId="{8EC36501-8C59-445B-BE32-AD5E2B12BD0B}" destId="{2A6956C1-397B-4284-A7F4-66591F8E2885}" srcOrd="0" destOrd="0" presId="urn:microsoft.com/office/officeart/2008/layout/LinedList"/>
    <dgm:cxn modelId="{3A342482-FCD2-4804-A0DE-E28AB6AA5213}" type="presParOf" srcId="{8EC36501-8C59-445B-BE32-AD5E2B12BD0B}" destId="{426D3035-56C2-4711-B664-AE41E65C39CD}" srcOrd="1" destOrd="0" presId="urn:microsoft.com/office/officeart/2008/layout/LinedList"/>
    <dgm:cxn modelId="{9C5EA0D0-4618-4885-8619-232EEB2464E1}" type="presParOf" srcId="{426D3035-56C2-4711-B664-AE41E65C39CD}" destId="{A5354026-EF83-4383-A2C4-9C3D2C99424E}" srcOrd="0" destOrd="0" presId="urn:microsoft.com/office/officeart/2008/layout/LinedList"/>
    <dgm:cxn modelId="{1D22562F-811B-42F1-987D-242931D45A42}" type="presParOf" srcId="{426D3035-56C2-4711-B664-AE41E65C39CD}" destId="{406802D8-F708-4A33-B1ED-23E617076B61}" srcOrd="1" destOrd="0" presId="urn:microsoft.com/office/officeart/2008/layout/LinedList"/>
    <dgm:cxn modelId="{12573A8F-786F-4347-89A7-C8AB93B08018}" type="presParOf" srcId="{8EC36501-8C59-445B-BE32-AD5E2B12BD0B}" destId="{F2334A20-9C52-4355-84E6-250C3D10C90C}" srcOrd="2" destOrd="0" presId="urn:microsoft.com/office/officeart/2008/layout/LinedList"/>
    <dgm:cxn modelId="{B094FC2B-462E-4EBC-A756-88A49E131915}" type="presParOf" srcId="{8EC36501-8C59-445B-BE32-AD5E2B12BD0B}" destId="{68FA1885-EF02-4FB5-853A-07C473A7AE8D}" srcOrd="3" destOrd="0" presId="urn:microsoft.com/office/officeart/2008/layout/LinedList"/>
    <dgm:cxn modelId="{8DA4A00B-367E-49F1-90D8-5D1D4974A59D}" type="presParOf" srcId="{68FA1885-EF02-4FB5-853A-07C473A7AE8D}" destId="{52ACC873-1825-496E-B4C0-B5D22B7152CA}" srcOrd="0" destOrd="0" presId="urn:microsoft.com/office/officeart/2008/layout/LinedList"/>
    <dgm:cxn modelId="{AF80C23C-B0A0-4D69-8B8A-86E2D79B0A1F}" type="presParOf" srcId="{68FA1885-EF02-4FB5-853A-07C473A7AE8D}" destId="{9BEED6D7-B1E8-4715-87FD-F3DFF4368B4F}" srcOrd="1" destOrd="0" presId="urn:microsoft.com/office/officeart/2008/layout/LinedList"/>
    <dgm:cxn modelId="{DC8B9589-C40B-4B26-ADD1-E158D8F93146}" type="presParOf" srcId="{8EC36501-8C59-445B-BE32-AD5E2B12BD0B}" destId="{E650FCA4-662B-4017-9BD4-C3A5130875B1}" srcOrd="4" destOrd="0" presId="urn:microsoft.com/office/officeart/2008/layout/LinedList"/>
    <dgm:cxn modelId="{544F11C5-2E46-456B-9B4F-9E286BC09574}" type="presParOf" srcId="{8EC36501-8C59-445B-BE32-AD5E2B12BD0B}" destId="{70D1B115-8518-40B4-B691-D55CF11F76C7}" srcOrd="5" destOrd="0" presId="urn:microsoft.com/office/officeart/2008/layout/LinedList"/>
    <dgm:cxn modelId="{C93A7654-D6D6-4A7F-A25A-CC6AA529FAA9}" type="presParOf" srcId="{70D1B115-8518-40B4-B691-D55CF11F76C7}" destId="{2CC8209A-5AD1-43BE-BB68-B6CA00FA7A7D}" srcOrd="0" destOrd="0" presId="urn:microsoft.com/office/officeart/2008/layout/LinedList"/>
    <dgm:cxn modelId="{ADD0B740-B452-439C-B161-CA4443903F53}" type="presParOf" srcId="{70D1B115-8518-40B4-B691-D55CF11F76C7}" destId="{32698530-9AF1-43CD-9FD4-C1B4F0E4439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3B109D-9413-4A57-B53F-2651F41A2186}">
      <dsp:nvSpPr>
        <dsp:cNvPr id="0" name=""/>
        <dsp:cNvSpPr/>
      </dsp:nvSpPr>
      <dsp:spPr>
        <a:xfrm>
          <a:off x="0" y="0"/>
          <a:ext cx="4868092" cy="486809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65000"/>
                <a:satMod val="120000"/>
                <a:lumMod val="10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70000"/>
                <a:satMod val="124000"/>
                <a:lumMod val="10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85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EF104F4B-7EFE-4A24-8EED-438ED2155AF7}">
      <dsp:nvSpPr>
        <dsp:cNvPr id="0" name=""/>
        <dsp:cNvSpPr/>
      </dsp:nvSpPr>
      <dsp:spPr>
        <a:xfrm>
          <a:off x="2434046" y="0"/>
          <a:ext cx="6500947" cy="4868092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just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</a:pPr>
          <a:r>
            <a:rPr lang="en-IN" sz="1800" kern="1200" dirty="0" smtClean="0">
              <a:latin typeface="Arial" panose="020B0604020202020204" pitchFamily="34" charset="0"/>
              <a:cs typeface="Arial" panose="020B0604020202020204" pitchFamily="34" charset="0"/>
            </a:rPr>
            <a:t>Identifying potential stakeholders will be essential for the healthy eating intervention to ensure availability of adequate resources and expertise for its successful implementation (Turner et al., 2019). 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34046" y="0"/>
        <a:ext cx="6500947" cy="1460430"/>
      </dsp:txXfrm>
    </dsp:sp>
    <dsp:sp modelId="{15152C1A-2359-4C15-B7DD-A8F5C5FFED0D}">
      <dsp:nvSpPr>
        <dsp:cNvPr id="0" name=""/>
        <dsp:cNvSpPr/>
      </dsp:nvSpPr>
      <dsp:spPr>
        <a:xfrm>
          <a:off x="851917" y="1460430"/>
          <a:ext cx="3164256" cy="316425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65000"/>
                <a:satMod val="120000"/>
                <a:lumMod val="10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70000"/>
                <a:satMod val="124000"/>
                <a:lumMod val="10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85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B2A63113-4318-4BD2-9A3E-2E1D5EA093B7}">
      <dsp:nvSpPr>
        <dsp:cNvPr id="0" name=""/>
        <dsp:cNvSpPr/>
      </dsp:nvSpPr>
      <dsp:spPr>
        <a:xfrm>
          <a:off x="2434046" y="1460430"/>
          <a:ext cx="6500947" cy="3164256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just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</a:pPr>
          <a:r>
            <a:rPr lang="en-IN" sz="1800" kern="1200" dirty="0" smtClean="0">
              <a:latin typeface="Arial" panose="020B0604020202020204" pitchFamily="34" charset="0"/>
              <a:cs typeface="Arial" panose="020B0604020202020204" pitchFamily="34" charset="0"/>
            </a:rPr>
            <a:t>For instance, Dieticians will be essential to provide evidence-based nutritional plans in the targeted healthy eating digital intervention (Abeltino et al., 2025). 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34046" y="1460430"/>
        <a:ext cx="6500947" cy="1460425"/>
      </dsp:txXfrm>
    </dsp:sp>
    <dsp:sp modelId="{5CBF9799-83C8-4961-AA08-21F1265901D8}">
      <dsp:nvSpPr>
        <dsp:cNvPr id="0" name=""/>
        <dsp:cNvSpPr/>
      </dsp:nvSpPr>
      <dsp:spPr>
        <a:xfrm>
          <a:off x="1703832" y="2920856"/>
          <a:ext cx="1460426" cy="14604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tint val="65000"/>
                <a:satMod val="120000"/>
                <a:lumMod val="107000"/>
              </a:schemeClr>
            </a:gs>
            <a:gs pos="50000">
              <a:schemeClr val="lt1">
                <a:hueOff val="0"/>
                <a:satOff val="0"/>
                <a:lumOff val="0"/>
                <a:alphaOff val="0"/>
                <a:tint val="70000"/>
                <a:satMod val="124000"/>
                <a:lumMod val="103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tint val="85000"/>
                <a:satMod val="120000"/>
                <a:lumMod val="100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137B744D-F886-44F4-B808-34659BC8246A}">
      <dsp:nvSpPr>
        <dsp:cNvPr id="0" name=""/>
        <dsp:cNvSpPr/>
      </dsp:nvSpPr>
      <dsp:spPr>
        <a:xfrm>
          <a:off x="2434046" y="2920856"/>
          <a:ext cx="6500947" cy="1460426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just" defTabSz="800100" rtl="0">
            <a:lnSpc>
              <a:spcPct val="150000"/>
            </a:lnSpc>
            <a:spcBef>
              <a:spcPct val="0"/>
            </a:spcBef>
            <a:spcAft>
              <a:spcPct val="35000"/>
            </a:spcAft>
          </a:pPr>
          <a:r>
            <a:rPr lang="en-IN" sz="1800" kern="1200" dirty="0" smtClean="0">
              <a:latin typeface="Arial" panose="020B0604020202020204" pitchFamily="34" charset="0"/>
              <a:cs typeface="Arial" panose="020B0604020202020204" pitchFamily="34" charset="0"/>
            </a:rPr>
            <a:t>Similarly, government health agencies will be crucial stakeholders who will offer funding and policy support for the development of targeted health interventions (WHO, 2020). </a:t>
          </a:r>
          <a:endParaRPr lang="en-IN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34046" y="2920856"/>
        <a:ext cx="6500947" cy="14604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6956C1-397B-4284-A7F4-66591F8E2885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354026-EF83-4383-A2C4-9C3D2C99424E}">
      <dsp:nvSpPr>
        <dsp:cNvPr id="0" name=""/>
        <dsp:cNvSpPr/>
      </dsp:nvSpPr>
      <dsp:spPr>
        <a:xfrm>
          <a:off x="0" y="212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2400" kern="1200" dirty="0" smtClean="0">
              <a:latin typeface="Arial" panose="020B0604020202020204" pitchFamily="34" charset="0"/>
              <a:cs typeface="Arial" panose="020B0604020202020204" pitchFamily="34" charset="0"/>
            </a:rPr>
            <a:t>Healthcare professionals will be a key stakeholder in the targeted health intervention, as they will prescribe proper medications to lose weight (DiMatteo et al., 2025). </a:t>
          </a:r>
          <a:endParaRPr lang="en-IN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124"/>
        <a:ext cx="10515600" cy="1449029"/>
      </dsp:txXfrm>
    </dsp:sp>
    <dsp:sp modelId="{F2334A20-9C52-4355-84E6-250C3D10C90C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ACC873-1825-496E-B4C0-B5D22B7152CA}">
      <dsp:nvSpPr>
        <dsp:cNvPr id="0" name=""/>
        <dsp:cNvSpPr/>
      </dsp:nvSpPr>
      <dsp:spPr>
        <a:xfrm>
          <a:off x="0" y="145115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2400" kern="1200" dirty="0" smtClean="0">
              <a:latin typeface="Arial" panose="020B0604020202020204" pitchFamily="34" charset="0"/>
              <a:cs typeface="Arial" panose="020B0604020202020204" pitchFamily="34" charset="0"/>
            </a:rPr>
            <a:t>Application developers will be an important stakeholder group who will help deliver a user-friendly digital interface in the health intervention, where adolescents can access all the care services through smartphones (Wei et al., 2020).</a:t>
          </a:r>
          <a:endParaRPr lang="en-IN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451154"/>
        <a:ext cx="10515600" cy="1449029"/>
      </dsp:txXfrm>
    </dsp:sp>
    <dsp:sp modelId="{E650FCA4-662B-4017-9BD4-C3A5130875B1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C8209A-5AD1-43BE-BB68-B6CA00FA7A7D}">
      <dsp:nvSpPr>
        <dsp:cNvPr id="0" name=""/>
        <dsp:cNvSpPr/>
      </dsp:nvSpPr>
      <dsp:spPr>
        <a:xfrm>
          <a:off x="0" y="2900183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IN" sz="2400" kern="1200" smtClean="0">
              <a:latin typeface="Arial" panose="020B0604020202020204" pitchFamily="34" charset="0"/>
              <a:cs typeface="Arial" panose="020B0604020202020204" pitchFamily="34" charset="0"/>
            </a:rPr>
            <a:t>Finally, school authorities will help educate students and encourage them to effectively use the AI-powered mobile app, supporting intervention success (Molina et al., 2024).     </a:t>
          </a:r>
          <a:endParaRPr lang="en-IN" sz="2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900183"/>
        <a:ext cx="10515600" cy="144902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E87-EBD5-4F12-A48A-63ACA297AC8F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62590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35586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74742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49467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68404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32949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5510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31895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31919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05942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024855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E87-EBD5-4F12-A48A-63ACA297AC8F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132597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80108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5A61015F-7CC6-4D0A-9D87-873EA4C304CC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1740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148396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51368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42179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73620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13368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44580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286808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2A4AFB99-0EAB-4182-AFF8-E214C82A68F6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598020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D6EE87-EBD5-4F12-A48A-63ACA297AC8F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375224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76637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532161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342968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688013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895592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69756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05C68B11-C5A8-448C-8CE9-B1A273C79CFC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763418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467075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088698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515216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6AD6EE87-EBD5-4F12-A48A-63ACA297AC8F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6009486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550406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986038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33659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9334409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961010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7961362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675988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C7616CA0-919D-4A49-9C8A-62FDFB3A5183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867E5644-1E61-4311-A31E-84CB9C7AA8A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563893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296599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2227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298CD5-6C1E-4009-B41F-6DF62E31D3BE}" type="datetimeFigureOut">
              <a:rPr lang="en-US" smtClean="0"/>
              <a:pPr/>
              <a:t>7/30/2026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90949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90298CD5-6C1E-4009-B41F-6DF62E31D3BE}" type="datetimeFigureOut">
              <a:rPr lang="en-US" smtClean="0"/>
              <a:pPr/>
              <a:t>7/30/2026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182114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90298CD5-6C1E-4009-B41F-6DF62E31D3BE}" type="datetimeFigureOut">
              <a:rPr lang="en-US" smtClean="0"/>
              <a:pPr/>
              <a:t>7/30/2026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012589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90298CD5-6C1E-4009-B41F-6DF62E31D3BE}" type="datetimeFigureOut">
              <a:rPr lang="en-US" smtClean="0"/>
              <a:pPr/>
              <a:t>7/30/2026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2544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onlinelibrary.wiley.com/doi/pdfdirect/10.1111/hex.13808" TargetMode="External"/><Relationship Id="rId3" Type="http://schemas.openxmlformats.org/officeDocument/2006/relationships/hyperlink" Target="https://academic.oup.com/nutritionreviews/article-pdf/83/2/e574/57465878/nuae035.pdf" TargetMode="External"/><Relationship Id="rId7" Type="http://schemas.openxmlformats.org/officeDocument/2006/relationships/hyperlink" Target="https://files.eric.ed.gov/fulltext/ED679913.pdf" TargetMode="External"/><Relationship Id="rId2" Type="http://schemas.openxmlformats.org/officeDocument/2006/relationships/hyperlink" Target="https://bmjopen.bmj.com/content/bmjopen/9/5/e028756.full.pdf" TargetMode="External"/><Relationship Id="rId1" Type="http://schemas.openxmlformats.org/officeDocument/2006/relationships/slideLayout" Target="../slideLayouts/slideLayout35.xml"/><Relationship Id="rId6" Type="http://schemas.openxmlformats.org/officeDocument/2006/relationships/hyperlink" Target="https://www.jmir.org/2020/12/E21687/" TargetMode="External"/><Relationship Id="rId5" Type="http://schemas.openxmlformats.org/officeDocument/2006/relationships/hyperlink" Target="https://books.google.com/books?hl=en&amp;lr=&amp;id=g5I4EQAAQBAJ&amp;oi=fnd&amp;pg=PP1&amp;dq=Healthcare+professionals+will+be+another+crucial+stakeholder+in+the+targeted+health+intervention,+as+they+will+prescribe+proper+medications+to+lose+weight&amp;ots=pTRkynqTpY&amp;sig=6OdhIhBzuKwfnqdoXAPI5PIW9YY" TargetMode="External"/><Relationship Id="rId10" Type="http://schemas.openxmlformats.org/officeDocument/2006/relationships/hyperlink" Target="https://link.springer.com/content/pdf/10.1007/s13753-021-00369-z.pdf" TargetMode="External"/><Relationship Id="rId4" Type="http://schemas.openxmlformats.org/officeDocument/2006/relationships/hyperlink" Target="https://iris.who.int/bitstream/handle/10665/340078/9789240018082-eng.pdf?sequence=1" TargetMode="External"/><Relationship Id="rId9" Type="http://schemas.openxmlformats.org/officeDocument/2006/relationships/hyperlink" Target="https://pmc.ncbi.nlm.nih.gov/articles/PMC7696238/pdf/jogh-10-020396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3763147"/>
          </a:xfrm>
        </p:spPr>
        <p:txBody>
          <a:bodyPr>
            <a:normAutofit fontScale="90000"/>
          </a:bodyPr>
          <a:lstStyle/>
          <a:p>
            <a:r>
              <a:rPr lang="en-US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en-US" sz="32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Module Title: Population Health and Digital Health Promotion</a:t>
            </a:r>
            <a:b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Module Code: LCHS7009</a:t>
            </a:r>
            <a:b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Lecturer’s Name: Diola Bijlhout, Dr Ping Wu</a:t>
            </a:r>
            <a:b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Assignment Title: Component 3 Group Project Presentation</a:t>
            </a:r>
            <a:b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Student Name:</a:t>
            </a:r>
            <a:b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Student Number: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92501" y="72886"/>
            <a:ext cx="2902197" cy="1111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9219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6280" y="278039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IN" sz="2800" b="1" cap="none" dirty="0" smtClean="0">
                <a:latin typeface="Arial" panose="020B0604020202020204" pitchFamily="34" charset="0"/>
                <a:cs typeface="Arial" panose="020B0604020202020204" pitchFamily="34" charset="0"/>
              </a:rPr>
              <a:t>Stakeholder Identification </a:t>
            </a:r>
            <a:endParaRPr lang="en-GB" sz="2800" cap="none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5279315"/>
              </p:ext>
            </p:extLst>
          </p:nvPr>
        </p:nvGraphicFramePr>
        <p:xfrm>
          <a:off x="209006" y="1907177"/>
          <a:ext cx="8934993" cy="48680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ertificate Course in Ayurvedic Dietician and Nutrition (CCADN) [Ahara Vigyana Prashikshan] | National Council of Training Academy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4960" y="1832383"/>
            <a:ext cx="2987040" cy="4942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2704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IN" sz="2800" b="1" dirty="0">
                <a:latin typeface="Arial" panose="020B0604020202020204" pitchFamily="34" charset="0"/>
                <a:cs typeface="Arial" panose="020B0604020202020204" pitchFamily="34" charset="0"/>
              </a:rPr>
              <a:t>Stakeholder Identification (Contd.)</a:t>
            </a:r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567360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63725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2406" y="19095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2800" b="1" noProof="1" smtClean="0">
                <a:latin typeface="Arial" panose="020B0604020202020204" pitchFamily="34" charset="0"/>
                <a:cs typeface="Arial" panose="020B0604020202020204" pitchFamily="34" charset="0"/>
              </a:rPr>
              <a:t>Advantages of Stakeholder Identification </a:t>
            </a:r>
            <a:endParaRPr lang="en-GB" sz="2800" noProof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6754" y="1825625"/>
            <a:ext cx="8752115" cy="4351338"/>
          </a:xfrm>
        </p:spPr>
        <p:txBody>
          <a:bodyPr>
            <a:normAutofit/>
          </a:bodyPr>
          <a:lstStyle/>
          <a:p>
            <a:pPr lvl="0" algn="just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Identification of key stakeholders will help in strengthening the targeted digital intervention implementation through shared expertise and resources (Potthoff et al., 2023).</a:t>
            </a:r>
          </a:p>
          <a:p>
            <a:pPr lvl="0" algn="just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Identifying stakeholders early can improve decision-making quality, which will ensure robust planning of a digital health intervention that can successfully address obesity (McCool et al., 2020).  </a:t>
            </a:r>
          </a:p>
          <a:p>
            <a:pPr lvl="0" algn="just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Moreover, recognising relevant stakeholders early can support timely problem-solving, which can ensure effective risk management during the implementation of the targeted health intervention (Ozius et al., 2021).    </a:t>
            </a:r>
          </a:p>
          <a:p>
            <a:pPr algn="just"/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How Risk Management helps any organizatio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3696" y="1759131"/>
            <a:ext cx="3268304" cy="4545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67645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723591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sz="28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1" y="1236617"/>
            <a:ext cx="12017829" cy="4632477"/>
          </a:xfrm>
        </p:spPr>
        <p:txBody>
          <a:bodyPr>
            <a:noAutofit/>
          </a:bodyPr>
          <a:lstStyle/>
          <a:p>
            <a:pPr algn="just" fontAlgn="base">
              <a:lnSpc>
                <a:spcPct val="150000"/>
              </a:lnSpc>
            </a:pP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Turner, K. M., Rousseau, N., 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Croot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L., Duncan, E., Yardley, L., 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O’Cathain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A., and 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Hoddinott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P. (2019) Understanding successful development of complex health and healthcare interventions and its drivers from the perspective of developers and wider stakeholders: an international qualitative interview study. </a:t>
            </a:r>
            <a:r>
              <a:rPr lang="en-US" sz="800" i="1" dirty="0">
                <a:latin typeface="Arial" panose="020B0604020202020204" pitchFamily="34" charset="0"/>
                <a:cs typeface="Arial" panose="020B0604020202020204" pitchFamily="34" charset="0"/>
              </a:rPr>
              <a:t>BMJ open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9(5), e028756. Available at: </a:t>
            </a:r>
            <a:r>
              <a:rPr lang="en-US" sz="8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https://bmjopen.bmj.com/content/bmjopen/9/5/e028756.full.pdf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 algn="just" fontAlgn="base">
              <a:lnSpc>
                <a:spcPct val="150000"/>
              </a:lnSpc>
            </a:pP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Abeltino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Riente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A., 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Bianchetti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G., 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Serantoni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C., De 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Spirito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M., 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Capezzone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S., ... &amp; 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Maulucci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G. (2025). Digital applications for diet monitoring, planning, and precision nutrition for citizens and professionals: a state of the art. </a:t>
            </a:r>
            <a:r>
              <a:rPr lang="en-US" sz="800" i="1" dirty="0">
                <a:latin typeface="Arial" panose="020B0604020202020204" pitchFamily="34" charset="0"/>
                <a:cs typeface="Arial" panose="020B0604020202020204" pitchFamily="34" charset="0"/>
              </a:rPr>
              <a:t>Nutrition Reviews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83(2), e574-e601. Available at: </a:t>
            </a:r>
            <a:r>
              <a:rPr lang="en-US" sz="8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https://academic.oup.com/nutritionreviews/article-pdf/83/2/e574/57465878/nuae035.pdf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 algn="just" fontAlgn="base">
              <a:lnSpc>
                <a:spcPct val="150000"/>
              </a:lnSpc>
            </a:pP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WHO. (2020). Health policy and system support to optimize community health worker 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programmes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for HIV, TB and malaria services: an evidence guide. Available at: </a:t>
            </a:r>
            <a:r>
              <a:rPr lang="en-US" sz="8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https://iris.who.int/bitstream/handle/10665/340078/9789240018082-eng.pdf?sequence=1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 algn="just" fontAlgn="base">
              <a:lnSpc>
                <a:spcPct val="150000"/>
              </a:lnSpc>
            </a:pP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DiMatteo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M. R., Martin, L. R., and 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Haskard-Zolnierek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K. B. (2025). Health behavior change and treatment adherence: Evidence-based guidelines for improving healthcare. Oxford University Press. Available at: </a:t>
            </a:r>
            <a:r>
              <a:rPr lang="en-US" sz="8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https://books.google.com/books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 algn="just" fontAlgn="base">
              <a:lnSpc>
                <a:spcPct val="150000"/>
              </a:lnSpc>
            </a:pP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Wei, Y., Zheng, P., Deng, H., Wang, X., Li, X., and Fu, H. (2020). Design features for improving mobile health intervention user engagement: systematic review and thematic analysis. Journal of medical Internet research, 22(12), e21687. Available at: </a:t>
            </a:r>
            <a:r>
              <a:rPr lang="en-US" sz="8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https://www.jmir.org/2020/12/E21687/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 algn="just" fontAlgn="base">
              <a:lnSpc>
                <a:spcPct val="150000"/>
              </a:lnSpc>
            </a:pP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Molina, E., 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Cobo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C., Pineda, J., and 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Rovner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H. (2024). AI Revolution in Education: What You Need to Know. Digital Innovations in Education. Brief N°. 1. World Bank. Available at: </a:t>
            </a:r>
            <a:r>
              <a:rPr lang="en-US" sz="8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https://files.eric.ed.gov/fulltext/ED679913.pdf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 algn="just" fontAlgn="base">
              <a:lnSpc>
                <a:spcPct val="150000"/>
              </a:lnSpc>
            </a:pP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Potthoff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S., Finch, T., 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Bührmann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L., 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Etzelmüller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A., van 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Genugten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C. R., 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Girling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M., ... and 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ImpleMentAll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consortium. (2023). Towards an Implementation‐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STakeholder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Engagement Model (I‐STEM) for improving health and social care services. </a:t>
            </a:r>
            <a:r>
              <a:rPr lang="en-US" sz="800" i="1" dirty="0">
                <a:latin typeface="Arial" panose="020B0604020202020204" pitchFamily="34" charset="0"/>
                <a:cs typeface="Arial" panose="020B0604020202020204" pitchFamily="34" charset="0"/>
              </a:rPr>
              <a:t>Health Expectations,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26(5), 1997-2012. Available at: </a:t>
            </a:r>
            <a:r>
              <a:rPr lang="en-US" sz="8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https://onlinelibrary.wiley.com/doi/pdfdirect/10.1111/hex.13808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 algn="just" fontAlgn="base">
              <a:lnSpc>
                <a:spcPct val="150000"/>
              </a:lnSpc>
            </a:pP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McCool, J., Dobson, R., 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Muinga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N., Paton, C., 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Pagliari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C., </a:t>
            </a: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Agawal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S., ... and Whittaker, R. (2020). Factors influencing the sustainability of digital health interventions in low-resource settings: lessons from five countries. </a:t>
            </a:r>
            <a:r>
              <a:rPr lang="en-US" sz="800" i="1" dirty="0">
                <a:latin typeface="Arial" panose="020B0604020202020204" pitchFamily="34" charset="0"/>
                <a:cs typeface="Arial" panose="020B0604020202020204" pitchFamily="34" charset="0"/>
              </a:rPr>
              <a:t>Journal of global health,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10(2), 020396. Available at: </a:t>
            </a:r>
            <a:r>
              <a:rPr lang="en-US" sz="8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https://pmc.ncbi.nlm.nih.gov/articles/PMC7696238/pdf/jogh-10-020396.pdf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pPr algn="just" fontAlgn="base">
              <a:lnSpc>
                <a:spcPct val="150000"/>
              </a:lnSpc>
            </a:pPr>
            <a:r>
              <a:rPr lang="en-US" sz="800" dirty="0" err="1">
                <a:latin typeface="Arial" panose="020B0604020202020204" pitchFamily="34" charset="0"/>
                <a:cs typeface="Arial" panose="020B0604020202020204" pitchFamily="34" charset="0"/>
              </a:rPr>
              <a:t>Ozius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D., Donald, M., and Ayo-Yusuf, O. A. (2021). Assessing capacity and implementation status of the disaster risk management strategy for health and community disaster resilience in Malawi.</a:t>
            </a:r>
            <a:r>
              <a:rPr lang="en-US" sz="800" i="1" dirty="0">
                <a:latin typeface="Arial" panose="020B0604020202020204" pitchFamily="34" charset="0"/>
                <a:cs typeface="Arial" panose="020B0604020202020204" pitchFamily="34" charset="0"/>
              </a:rPr>
              <a:t> International Journal of Disaster Risk Science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, 12(5), 673-688. Available at: </a:t>
            </a:r>
            <a:r>
              <a:rPr lang="en-US" sz="8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https://link.springer.com/content/pdf/10.1007/s13753-021-00369-z.pdf</a:t>
            </a:r>
            <a:r>
              <a:rPr lang="en-US" sz="800" dirty="0">
                <a:latin typeface="Arial" panose="020B0604020202020204" pitchFamily="34" charset="0"/>
                <a:cs typeface="Arial" panose="020B0604020202020204" pitchFamily="34" charset="0"/>
              </a:rPr>
              <a:t> (Accessed: 25 July 2026)</a:t>
            </a:r>
          </a:p>
          <a:p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949647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Banded">
  <a:themeElements>
    <a:clrScheme name="Banded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tint val="99000"/>
                <a:shade val="96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C3935CB6-B0E3-44A7-AB37-996D901F73AB}"/>
    </a:ext>
  </a:extLst>
</a:theme>
</file>

<file path=ppt/theme/theme3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243AF7DC-D15B-41C0-AE81-23980D1B9FC4}"/>
    </a:ext>
  </a:extLst>
</a:theme>
</file>

<file path=ppt/theme/theme4.xml><?xml version="1.0" encoding="utf-8"?>
<a:theme xmlns:a="http://schemas.openxmlformats.org/drawingml/2006/main" name="Metropolitan">
  <a:themeElements>
    <a:clrScheme name="Metropolitan">
      <a:dk1>
        <a:sysClr val="windowText" lastClr="000000"/>
      </a:dk1>
      <a:lt1>
        <a:sysClr val="window" lastClr="FFFFFF"/>
      </a:lt1>
      <a:dk2>
        <a:srgbClr val="162F33"/>
      </a:dk2>
      <a:lt2>
        <a:srgbClr val="EAF0E0"/>
      </a:lt2>
      <a:accent1>
        <a:srgbClr val="50B4C8"/>
      </a:accent1>
      <a:accent2>
        <a:srgbClr val="A8B97F"/>
      </a:accent2>
      <a:accent3>
        <a:srgbClr val="9B9256"/>
      </a:accent3>
      <a:accent4>
        <a:srgbClr val="657689"/>
      </a:accent4>
      <a:accent5>
        <a:srgbClr val="7A855D"/>
      </a:accent5>
      <a:accent6>
        <a:srgbClr val="84AC9D"/>
      </a:accent6>
      <a:hlink>
        <a:srgbClr val="2370CD"/>
      </a:hlink>
      <a:folHlink>
        <a:srgbClr val="877589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</TotalTime>
  <Words>859</Words>
  <PresentationFormat>Widescreen</PresentationFormat>
  <Paragraphs>23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5</vt:i4>
      </vt:variant>
    </vt:vector>
  </HeadingPairs>
  <TitlesOfParts>
    <vt:vector size="15" baseType="lpstr">
      <vt:lpstr>Arial</vt:lpstr>
      <vt:lpstr>Calibri</vt:lpstr>
      <vt:lpstr>Calibri Light</vt:lpstr>
      <vt:lpstr>Corbel</vt:lpstr>
      <vt:lpstr>Times New Roman</vt:lpstr>
      <vt:lpstr>Wingdings</vt:lpstr>
      <vt:lpstr>Office Theme</vt:lpstr>
      <vt:lpstr>Banded</vt:lpstr>
      <vt:lpstr>Retrospect</vt:lpstr>
      <vt:lpstr>Metropolitan</vt:lpstr>
      <vt:lpstr> Module Title: Population Health and Digital Health Promotion Module Code: LCHS7009 Lecturer’s Name: Diola Bijlhout, Dr Ping Wu Assignment Title: Component 3 Group Project Presentation Student Name: Student Number:</vt:lpstr>
      <vt:lpstr>Stakeholder Identification </vt:lpstr>
      <vt:lpstr>Stakeholder Identification (Contd.)</vt:lpstr>
      <vt:lpstr>Advantages of Stakeholder Identification </vt:lpstr>
      <vt:lpstr>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2026-07-30T10:23:31Z</dcterms:created>
  <dcterms:modified xsi:type="dcterms:W3CDTF">2026-07-30T11:35:52Z</dcterms:modified>
</cp:coreProperties>
</file>