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tiff" ContentType="image/tif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71" r:id="rId2"/>
    <p:sldId id="315" r:id="rId3"/>
    <p:sldId id="318" r:id="rId4"/>
    <p:sldId id="320" r:id="rId5"/>
    <p:sldId id="321" r:id="rId6"/>
    <p:sldId id="393" r:id="rId7"/>
    <p:sldId id="394" r:id="rId8"/>
    <p:sldId id="272" r:id="rId9"/>
    <p:sldId id="273" r:id="rId10"/>
    <p:sldId id="395" r:id="rId11"/>
    <p:sldId id="397" r:id="rId12"/>
    <p:sldId id="275" r:id="rId13"/>
    <p:sldId id="276" r:id="rId14"/>
    <p:sldId id="277" r:id="rId15"/>
    <p:sldId id="278" r:id="rId16"/>
    <p:sldId id="279" r:id="rId17"/>
    <p:sldId id="304" r:id="rId18"/>
    <p:sldId id="305" r:id="rId19"/>
    <p:sldId id="398" r:id="rId20"/>
    <p:sldId id="306" r:id="rId21"/>
    <p:sldId id="399" r:id="rId22"/>
    <p:sldId id="307" r:id="rId23"/>
    <p:sldId id="308" r:id="rId24"/>
    <p:sldId id="400" r:id="rId25"/>
    <p:sldId id="310" r:id="rId26"/>
    <p:sldId id="401" r:id="rId27"/>
    <p:sldId id="311" r:id="rId28"/>
    <p:sldId id="325" r:id="rId29"/>
    <p:sldId id="402"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7" d="100"/>
          <a:sy n="77" d="100"/>
        </p:scale>
        <p:origin x="97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1.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A22389-3FB3-4A21-864D-F669681831EA}" type="datetimeFigureOut">
              <a:rPr lang="en-GB" smtClean="0"/>
              <a:t>24/10/2019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C6419-8179-4264-969C-95C4E0F24534}" type="slidenum">
              <a:rPr lang="en-GB" smtClean="0"/>
              <a:t>‹#›</a:t>
            </a:fld>
            <a:endParaRPr lang="en-GB"/>
          </a:p>
        </p:txBody>
      </p:sp>
    </p:spTree>
    <p:extLst>
      <p:ext uri="{BB962C8B-B14F-4D97-AF65-F5344CB8AC3E}">
        <p14:creationId xmlns:p14="http://schemas.microsoft.com/office/powerpoint/2010/main" val="3001025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0C2A04B8-373C-4A92-886A-C71036C5999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EF6F4AA-628F-6240-924F-1855DD70EEB6}"/>
              </a:ext>
            </a:extLst>
          </p:cNvPr>
          <p:cNvSpPr>
            <a:spLocks noGrp="1"/>
          </p:cNvSpPr>
          <p:nvPr>
            <p:ph type="body" idx="1"/>
          </p:nvPr>
        </p:nvSpPr>
        <p:spPr/>
        <p:txBody>
          <a:bodyPr>
            <a:normAutofit fontScale="85000" lnSpcReduction="20000"/>
          </a:bodyPr>
          <a:lstStyle/>
          <a:p>
            <a:pPr>
              <a:defRPr/>
            </a:pPr>
            <a:r>
              <a:rPr lang="en-US" dirty="0"/>
              <a:t>This coloured graph visualizes what is called ‘</a:t>
            </a:r>
            <a:r>
              <a:rPr lang="en-US" b="1" dirty="0"/>
              <a:t>Temperature Profiling</a:t>
            </a:r>
            <a:r>
              <a:rPr lang="en-US" dirty="0"/>
              <a:t>’ in lakes or large inland bodies of water, where many lakes with a depth greater than 12 feet will </a:t>
            </a:r>
            <a:r>
              <a:rPr lang="en-US" i="1" dirty="0"/>
              <a:t>stratify</a:t>
            </a:r>
            <a:r>
              <a:rPr lang="en-US" dirty="0"/>
              <a:t> – forming layers of water with differing temperatures, pressures and therefore also density. </a:t>
            </a:r>
            <a:br>
              <a:rPr lang="en-US" dirty="0"/>
            </a:br>
            <a:r>
              <a:rPr lang="en-US" dirty="0"/>
              <a:t>This happens because of the density/temperature relationship which water uniquely has which was talked about earlier, where water is less dense when a solid (ice) and therefore floats. This means water is less dense at both higher or lower temperatures and this is where profiling happens.</a:t>
            </a:r>
          </a:p>
          <a:p>
            <a:pPr>
              <a:defRPr/>
            </a:pPr>
            <a:endParaRPr lang="en-US" dirty="0"/>
          </a:p>
          <a:p>
            <a:pPr>
              <a:defRPr/>
            </a:pPr>
            <a:r>
              <a:rPr lang="en-US" dirty="0"/>
              <a:t>Temperature profiles of these kinds of bodies of water is crucial as it can affect many of the lake’s aspects such as spatial distribution of fish, microbial and bacterial growth or rates of growth, and oxygen content.</a:t>
            </a:r>
          </a:p>
          <a:p>
            <a:pPr>
              <a:defRPr/>
            </a:pPr>
            <a:endParaRPr lang="en-US" dirty="0"/>
          </a:p>
          <a:p>
            <a:pPr>
              <a:defRPr/>
            </a:pPr>
            <a:r>
              <a:rPr lang="en-US" dirty="0"/>
              <a:t>Limnologists (who study and monitor the features of lakes and large bodies of water) catagorise these different layers of water temperatures from top to bottom, warmest to coolest. These are, the </a:t>
            </a:r>
            <a:r>
              <a:rPr lang="en-US" b="1" dirty="0"/>
              <a:t>epilimnion, metalimnion, </a:t>
            </a:r>
            <a:r>
              <a:rPr lang="en-US" dirty="0"/>
              <a:t>and </a:t>
            </a:r>
            <a:r>
              <a:rPr lang="en-US" b="1" dirty="0"/>
              <a:t>hypolimnion.</a:t>
            </a:r>
          </a:p>
          <a:p>
            <a:pPr>
              <a:defRPr/>
            </a:pPr>
            <a:endParaRPr lang="en-US" dirty="0"/>
          </a:p>
          <a:p>
            <a:pPr>
              <a:defRPr/>
            </a:pPr>
            <a:r>
              <a:rPr lang="en-US" dirty="0"/>
              <a:t>The </a:t>
            </a:r>
            <a:r>
              <a:rPr lang="en-US" b="1" dirty="0"/>
              <a:t>epilimnion </a:t>
            </a:r>
            <a:r>
              <a:rPr lang="en-US" dirty="0"/>
              <a:t>is the uppermost and warmest layer, which is often the most well mixed in terms of oxygen levels and microbial organisms.</a:t>
            </a:r>
            <a:br>
              <a:rPr lang="en-US" dirty="0"/>
            </a:br>
            <a:r>
              <a:rPr lang="en-US" dirty="0"/>
              <a:t>Below that is the </a:t>
            </a:r>
            <a:r>
              <a:rPr lang="en-US" b="1" dirty="0"/>
              <a:t>metalimnion</a:t>
            </a:r>
            <a:r>
              <a:rPr lang="en-US" dirty="0"/>
              <a:t> also called the </a:t>
            </a:r>
            <a:r>
              <a:rPr lang="en-US" b="1" dirty="0"/>
              <a:t>thermocline region</a:t>
            </a:r>
            <a:r>
              <a:rPr lang="en-US" dirty="0"/>
              <a:t>, which is where the temperature of water declines rapidly with depth.</a:t>
            </a:r>
          </a:p>
          <a:p>
            <a:pPr>
              <a:defRPr/>
            </a:pPr>
            <a:r>
              <a:rPr lang="en-US" dirty="0"/>
              <a:t>Lastly the bottom layer known as the </a:t>
            </a:r>
            <a:r>
              <a:rPr lang="en-US" b="1" dirty="0"/>
              <a:t>hypolimnion</a:t>
            </a:r>
            <a:r>
              <a:rPr lang="en-US" dirty="0"/>
              <a:t> is the coldest layer.</a:t>
            </a:r>
          </a:p>
          <a:p>
            <a:pPr>
              <a:defRPr/>
            </a:pPr>
            <a:endParaRPr lang="en-US" dirty="0"/>
          </a:p>
          <a:p>
            <a:pPr>
              <a:defRPr/>
            </a:pPr>
            <a:r>
              <a:rPr lang="en-US" dirty="0"/>
              <a:t>*</a:t>
            </a:r>
            <a:r>
              <a:rPr lang="en-US" b="1" dirty="0"/>
              <a:t>Thermocline </a:t>
            </a:r>
            <a:r>
              <a:rPr lang="en-US" dirty="0"/>
              <a:t> - a thermocline layer is a thin but distinct layer in a large body of fluid (could be a lake, the ocean, or even in the atmosphere), where temperature changes more rapidly with depth than it does in the layers above or below it.</a:t>
            </a:r>
            <a:br>
              <a:rPr lang="en-US" dirty="0"/>
            </a:br>
            <a:r>
              <a:rPr lang="en-US" dirty="0"/>
              <a:t>These thermocline layers are dependent on seasons, latitude in their geographical place and turbulent mixing by wind. </a:t>
            </a:r>
            <a:br>
              <a:rPr lang="en-US" dirty="0"/>
            </a:br>
            <a:r>
              <a:rPr lang="en-US" dirty="0"/>
              <a:t>Thermoclines aren’t always permanent features of water bodies, appearing and reacting when heating or cooling of surface water occurs.</a:t>
            </a:r>
          </a:p>
        </p:txBody>
      </p:sp>
      <p:sp>
        <p:nvSpPr>
          <p:cNvPr id="56323" name="Slide Number Placeholder 3">
            <a:extLst>
              <a:ext uri="{FF2B5EF4-FFF2-40B4-BE49-F238E27FC236}">
                <a16:creationId xmlns:a16="http://schemas.microsoft.com/office/drawing/2014/main" id="{F1C7919E-1E07-4299-8442-610A662533C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C4F0D8-E4CC-4BA7-86A8-194E410BCB8F}" type="slidenum">
              <a:rPr lang="en-GB" altLang="en-US" smtClean="0">
                <a:latin typeface="Calibri" panose="020F0502020204030204" pitchFamily="34" charset="0"/>
              </a:rPr>
              <a:pPr/>
              <a:t>1</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a:extLst>
              <a:ext uri="{FF2B5EF4-FFF2-40B4-BE49-F238E27FC236}">
                <a16:creationId xmlns:a16="http://schemas.microsoft.com/office/drawing/2014/main" id="{D7D38884-CE20-4014-81B9-3832A0686D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07E7D0-87CE-457F-AA2B-B8DCF0607C02}" type="slidenum">
              <a:rPr lang="en-US" altLang="en-US" smtClean="0"/>
              <a:pPr>
                <a:spcBef>
                  <a:spcPct val="0"/>
                </a:spcBef>
              </a:pPr>
              <a:t>3</a:t>
            </a:fld>
            <a:endParaRPr lang="en-US" altLang="en-US"/>
          </a:p>
        </p:txBody>
      </p:sp>
      <p:sp>
        <p:nvSpPr>
          <p:cNvPr id="59394" name="Rectangle 2">
            <a:extLst>
              <a:ext uri="{FF2B5EF4-FFF2-40B4-BE49-F238E27FC236}">
                <a16:creationId xmlns:a16="http://schemas.microsoft.com/office/drawing/2014/main" id="{25CEB0D6-BC22-463F-822D-A2BA5C95E5EB}"/>
              </a:ext>
            </a:extLst>
          </p:cNvPr>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a:extLst>
              <a:ext uri="{FF2B5EF4-FFF2-40B4-BE49-F238E27FC236}">
                <a16:creationId xmlns:a16="http://schemas.microsoft.com/office/drawing/2014/main" id="{D74C1C04-23BB-4F67-87DE-D61D609AF3B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lnSpc>
                <a:spcPct val="89000"/>
              </a:lnSpc>
              <a:spcBef>
                <a:spcPct val="0"/>
              </a:spcBef>
            </a:pPr>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a:extLst>
              <a:ext uri="{FF2B5EF4-FFF2-40B4-BE49-F238E27FC236}">
                <a16:creationId xmlns:a16="http://schemas.microsoft.com/office/drawing/2014/main" id="{BF397F4D-7D81-4D57-93C6-F161C92622D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2CD61C-74E9-4285-9888-0583673F321E}" type="slidenum">
              <a:rPr lang="en-US" altLang="en-US" smtClean="0"/>
              <a:pPr>
                <a:spcBef>
                  <a:spcPct val="0"/>
                </a:spcBef>
              </a:pPr>
              <a:t>4</a:t>
            </a:fld>
            <a:endParaRPr lang="en-US" altLang="en-US"/>
          </a:p>
        </p:txBody>
      </p:sp>
      <p:sp>
        <p:nvSpPr>
          <p:cNvPr id="61442" name="Rectangle 2">
            <a:extLst>
              <a:ext uri="{FF2B5EF4-FFF2-40B4-BE49-F238E27FC236}">
                <a16:creationId xmlns:a16="http://schemas.microsoft.com/office/drawing/2014/main" id="{A37A917D-B13C-4E22-9167-5BDC3105689D}"/>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Rectangle 3">
            <a:extLst>
              <a:ext uri="{FF2B5EF4-FFF2-40B4-BE49-F238E27FC236}">
                <a16:creationId xmlns:a16="http://schemas.microsoft.com/office/drawing/2014/main" id="{D9BB392E-03ED-4A24-A533-434FB79BA74D}"/>
              </a:ext>
            </a:extLst>
          </p:cNvPr>
          <p:cNvSpPr>
            <a:spLocks noGrp="1" noChangeArrowheads="1"/>
          </p:cNvSpPr>
          <p:nvPr>
            <p:ph type="body" idx="1"/>
          </p:nvPr>
        </p:nvSpPr>
        <p:spPr bwMode="auto">
          <a:xfrm>
            <a:off x="914400" y="4343400"/>
            <a:ext cx="1200150" cy="274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a:extLst>
              <a:ext uri="{FF2B5EF4-FFF2-40B4-BE49-F238E27FC236}">
                <a16:creationId xmlns:a16="http://schemas.microsoft.com/office/drawing/2014/main" id="{1F11650E-4F79-4371-B835-A009F0A9AC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700B49B-A9BB-4D2B-87C4-04918AE9DC72}" type="slidenum">
              <a:rPr lang="en-US" altLang="en-US" smtClean="0"/>
              <a:pPr>
                <a:spcBef>
                  <a:spcPct val="0"/>
                </a:spcBef>
              </a:pPr>
              <a:t>5</a:t>
            </a:fld>
            <a:endParaRPr lang="en-US" altLang="en-US"/>
          </a:p>
        </p:txBody>
      </p:sp>
      <p:sp>
        <p:nvSpPr>
          <p:cNvPr id="63490" name="Rectangle 2">
            <a:extLst>
              <a:ext uri="{FF2B5EF4-FFF2-40B4-BE49-F238E27FC236}">
                <a16:creationId xmlns:a16="http://schemas.microsoft.com/office/drawing/2014/main" id="{C82DF571-A339-42A3-B9FE-3AAB21BE6DD0}"/>
              </a:ext>
            </a:extLst>
          </p:cNvPr>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63491" name="Rectangle 3">
            <a:extLst>
              <a:ext uri="{FF2B5EF4-FFF2-40B4-BE49-F238E27FC236}">
                <a16:creationId xmlns:a16="http://schemas.microsoft.com/office/drawing/2014/main" id="{FBA95ABB-7246-4C48-B3D8-88F45E8CA88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lnSpc>
                <a:spcPct val="89000"/>
              </a:lnSpc>
              <a:spcBef>
                <a:spcPct val="0"/>
              </a:spcBef>
            </a:pPr>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CA0CB84F-B9A2-4978-8574-FE7822587B6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8" name="Notes Placeholder 2">
            <a:extLst>
              <a:ext uri="{FF2B5EF4-FFF2-40B4-BE49-F238E27FC236}">
                <a16:creationId xmlns:a16="http://schemas.microsoft.com/office/drawing/2014/main" id="{042A5ADD-C69F-4530-B830-2E1BFA62C1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When we talk about Dissolved Oxygen, what does that mean? What does Dissolved Oxygen actually mean? As a measurable thing? What are we measuring?</a:t>
            </a:r>
          </a:p>
          <a:p>
            <a:endParaRPr lang="en-US" altLang="en-US"/>
          </a:p>
          <a:p>
            <a:r>
              <a:rPr lang="en-US" altLang="en-US"/>
              <a:t>The amount of non-bonded or the level of free, non-compound oxygen molecules present in a body of water or other liquid substance. Not bonded to any other element.</a:t>
            </a:r>
          </a:p>
          <a:p>
            <a:r>
              <a:rPr lang="en-US" altLang="en-US"/>
              <a:t>This variable is important to note due to its influence on organisms – where a dissolved oxygen level that is too high or too low can harm or even kill aquatic life and affect the quality of waterbodies. </a:t>
            </a:r>
          </a:p>
        </p:txBody>
      </p:sp>
      <p:sp>
        <p:nvSpPr>
          <p:cNvPr id="65539" name="Slide Number Placeholder 3">
            <a:extLst>
              <a:ext uri="{FF2B5EF4-FFF2-40B4-BE49-F238E27FC236}">
                <a16:creationId xmlns:a16="http://schemas.microsoft.com/office/drawing/2014/main" id="{720285A0-8834-42C2-B209-ADD5C534838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99A12F-ABA3-4CC0-B666-A0FB12E76B4D}"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a:extLst>
              <a:ext uri="{FF2B5EF4-FFF2-40B4-BE49-F238E27FC236}">
                <a16:creationId xmlns:a16="http://schemas.microsoft.com/office/drawing/2014/main" id="{967F473D-0E65-4AEB-83AC-2D119A7405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8898" name="Notes Placeholder 2">
            <a:extLst>
              <a:ext uri="{FF2B5EF4-FFF2-40B4-BE49-F238E27FC236}">
                <a16:creationId xmlns:a16="http://schemas.microsoft.com/office/drawing/2014/main" id="{1A4055DF-C1DE-EB4A-923D-E82898632BF3}"/>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lnSpcReduction="10000"/>
          </a:bodyPr>
          <a:lstStyle/>
          <a:p>
            <a:pPr>
              <a:defRPr/>
            </a:pPr>
            <a:r>
              <a:rPr lang="en-US" altLang="en-US"/>
              <a:t>Phytoplankton (microscopic plant life) </a:t>
            </a:r>
          </a:p>
          <a:p>
            <a:pPr>
              <a:defRPr/>
            </a:pPr>
            <a:endParaRPr lang="en-US" altLang="en-US"/>
          </a:p>
          <a:p>
            <a:pPr>
              <a:defRPr/>
            </a:pPr>
            <a:r>
              <a:rPr lang="en-US" altLang="en-US"/>
              <a:t>Fish and invertebrates such as crabs require dissolved oxygen for respiration through their gills, while plant life will need it during periods where they need to produce food where no light is readily available for photosynthesis (particularly for those plants which may be lower in the water column away from direct light, e.g. some of the benthic sea floor flora).</a:t>
            </a:r>
          </a:p>
          <a:p>
            <a:pPr>
              <a:defRPr/>
            </a:pPr>
            <a:endParaRPr lang="en-US" altLang="en-US"/>
          </a:p>
          <a:p>
            <a:pPr>
              <a:defRPr/>
            </a:pPr>
            <a:r>
              <a:rPr lang="en-US" altLang="en-US"/>
              <a:t>As you go up the water column in terms of life, the more there are organisms that require large amounts of DO.</a:t>
            </a:r>
            <a:br>
              <a:rPr lang="en-US" altLang="en-US"/>
            </a:br>
            <a:r>
              <a:rPr lang="en-US" altLang="en-US"/>
              <a:t>For example bottom feeders such as crabs, shellfish like oysters and worms require minimal amounts of oxygen to survive (1-6 mg/L).</a:t>
            </a:r>
            <a:br>
              <a:rPr lang="en-US" altLang="en-US"/>
            </a:br>
            <a:r>
              <a:rPr lang="en-US" altLang="en-US"/>
              <a:t>While shallow water fish need higher levels (4-11mg/L)</a:t>
            </a:r>
          </a:p>
          <a:p>
            <a:pPr>
              <a:defRPr/>
            </a:pPr>
            <a:endParaRPr lang="en-US" altLang="en-US"/>
          </a:p>
          <a:p>
            <a:pPr>
              <a:defRPr/>
            </a:pPr>
            <a:r>
              <a:rPr lang="en-US" altLang="en-US"/>
              <a:t>Microbes in the water will also use DO to decompose any organic matter such as dead vegetation such as algae or other organisms at the bottom of a water body, and is an important part of what’s known as </a:t>
            </a:r>
            <a:r>
              <a:rPr lang="en-US" altLang="en-US" b="1"/>
              <a:t>nutrient recycling </a:t>
            </a:r>
            <a:r>
              <a:rPr lang="en-US" altLang="en-US"/>
              <a:t>in lakes and ponds in particular.</a:t>
            </a:r>
          </a:p>
          <a:p>
            <a:pPr>
              <a:defRPr/>
            </a:pPr>
            <a:r>
              <a:rPr lang="en-US" altLang="en-US"/>
              <a:t>However if there’s an excess of decaying matter in a waterbody with infrequent or no turnover (stratification), these DO levels will be used up much faster and possibly present issues for other organisms further up in the water column – possibly even resulting in the process of </a:t>
            </a:r>
            <a:r>
              <a:rPr lang="en-US" altLang="en-US" b="1"/>
              <a:t>Eutrophication</a:t>
            </a:r>
            <a:r>
              <a:rPr lang="en-US" altLang="en-US"/>
              <a:t>, where excess nutrients are produced from organisms using up large quantities of oxygen.</a:t>
            </a:r>
          </a:p>
        </p:txBody>
      </p:sp>
      <p:sp>
        <p:nvSpPr>
          <p:cNvPr id="67587" name="Slide Number Placeholder 3">
            <a:extLst>
              <a:ext uri="{FF2B5EF4-FFF2-40B4-BE49-F238E27FC236}">
                <a16:creationId xmlns:a16="http://schemas.microsoft.com/office/drawing/2014/main" id="{ABDC65AD-A437-4D0E-A5D3-F74E048CBBB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8BC86-F1E5-4DA2-982D-FC0B0917636A}"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98D96ED0-AAE0-463D-B2AC-310A04BBAF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4" name="Notes Placeholder 2">
            <a:extLst>
              <a:ext uri="{FF2B5EF4-FFF2-40B4-BE49-F238E27FC236}">
                <a16:creationId xmlns:a16="http://schemas.microsoft.com/office/drawing/2014/main" id="{15F2F31B-053D-42AF-90D7-1E33797431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Dissolved oxygen (DO) and temperature especially together, are two of the key variables in lake and pond ecology. </a:t>
            </a:r>
          </a:p>
          <a:p>
            <a:br>
              <a:rPr lang="en-US" altLang="en-US"/>
            </a:br>
            <a:r>
              <a:rPr lang="en-US" altLang="en-US"/>
              <a:t>Through measuring these variables scientists can determine overall conditions and quality of water bodies. </a:t>
            </a:r>
            <a:br>
              <a:rPr lang="en-US" altLang="en-US"/>
            </a:br>
            <a:r>
              <a:rPr lang="en-US" altLang="en-US"/>
              <a:t>Aquatic organisms need dissolved oxygen for respiration, while water temperature also directly influences their survival through regulating these oxygen concentrations. </a:t>
            </a:r>
            <a:br>
              <a:rPr lang="en-US" altLang="en-US"/>
            </a:br>
            <a:r>
              <a:rPr lang="en-US" altLang="en-US"/>
              <a:t>Also importantly, its these variables that help </a:t>
            </a:r>
            <a:r>
              <a:rPr lang="en-US" altLang="en-US" b="1"/>
              <a:t>classify lakes.</a:t>
            </a:r>
          </a:p>
          <a:p>
            <a:endParaRPr lang="en-US" altLang="en-US"/>
          </a:p>
          <a:p>
            <a:r>
              <a:rPr lang="en-US" altLang="en-US"/>
              <a:t>Since different organisms survive at different optimal oxygen levels, the amount and concentrations of DO determines which organisms and the amount of organisms a waterbody may be able to support. </a:t>
            </a:r>
          </a:p>
          <a:p>
            <a:endParaRPr lang="en-US" altLang="en-US"/>
          </a:p>
          <a:p>
            <a:r>
              <a:rPr lang="en-US" altLang="en-US"/>
              <a:t>Colder water can hold (i.e dissolve) more oxygen than warmer water, and this is true of both fresh and salt water!</a:t>
            </a:r>
          </a:p>
        </p:txBody>
      </p:sp>
      <p:sp>
        <p:nvSpPr>
          <p:cNvPr id="69635" name="Slide Number Placeholder 3">
            <a:extLst>
              <a:ext uri="{FF2B5EF4-FFF2-40B4-BE49-F238E27FC236}">
                <a16:creationId xmlns:a16="http://schemas.microsoft.com/office/drawing/2014/main" id="{499F65CA-337C-4FC4-90BB-B9E8D9A7977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6C3399-582D-4E95-A32D-6594B77B3C80}"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C5E65B1F-B8DB-485D-8386-4F2E29F9EE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2" name="Notes Placeholder 2">
            <a:extLst>
              <a:ext uri="{FF2B5EF4-FFF2-40B4-BE49-F238E27FC236}">
                <a16:creationId xmlns:a16="http://schemas.microsoft.com/office/drawing/2014/main" id="{5D2B397B-643A-4DDA-9891-E7FF7F30BBB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Considering we now know that temperature has a big influence on the amount of dissolved oxygen and its distribution, waterbodies will not only have a daily cycle in the concentration of dissolved oxygen controlled by temperature, but also a seasonal one.</a:t>
            </a:r>
          </a:p>
          <a:p>
            <a:endParaRPr lang="en-US" altLang="en-US"/>
          </a:p>
          <a:p>
            <a:r>
              <a:rPr lang="en-US" altLang="en-US"/>
              <a:t>In winter and early spring when water temps are low, DO is higher.</a:t>
            </a:r>
            <a:br>
              <a:rPr lang="en-US" altLang="en-US"/>
            </a:br>
            <a:r>
              <a:rPr lang="en-US" altLang="en-US"/>
              <a:t>In contrast during the summer and autumn when he water temperature is high, the DO concentrations become low.</a:t>
            </a:r>
          </a:p>
          <a:p>
            <a:r>
              <a:rPr lang="en-US" altLang="en-US"/>
              <a:t>During the summer time small invertebrates and microorganisms consume dead algae and zooplankton – where the process of decomposition is also using the lake’s oxygen levels. This alongside reproduction among these organisms at this time of year cause an increase in biological activity at the surface level (epilimnion) more than at any other depth. </a:t>
            </a:r>
          </a:p>
          <a:p>
            <a:endParaRPr lang="en-US" altLang="en-US"/>
          </a:p>
          <a:p>
            <a:r>
              <a:rPr lang="en-US" altLang="en-US"/>
              <a:t>With all this activity going on at the surface level, its logical that this level is typically where the health of lakes, streams and waterways is measured for it’s DO quality.</a:t>
            </a:r>
          </a:p>
          <a:p>
            <a:endParaRPr lang="en-US" altLang="en-US"/>
          </a:p>
        </p:txBody>
      </p:sp>
      <p:sp>
        <p:nvSpPr>
          <p:cNvPr id="71683" name="Slide Number Placeholder 3">
            <a:extLst>
              <a:ext uri="{FF2B5EF4-FFF2-40B4-BE49-F238E27FC236}">
                <a16:creationId xmlns:a16="http://schemas.microsoft.com/office/drawing/2014/main" id="{F0A82425-BEE5-4421-818A-A53761F85DB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E9E390-6B14-4B51-A55E-6602DA3E00AB}" type="slidenum">
              <a:rPr lang="en-GB" altLang="en-US" smtClean="0">
                <a:latin typeface="Calibri" panose="020F0502020204030204" pitchFamily="34" charset="0"/>
              </a:rPr>
              <a:pPr/>
              <a:t>9</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3CE18E8B-7FCD-48F5-9DF2-BF528EAFB40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0" name="Notes Placeholder 2">
            <a:extLst>
              <a:ext uri="{FF2B5EF4-FFF2-40B4-BE49-F238E27FC236}">
                <a16:creationId xmlns:a16="http://schemas.microsoft.com/office/drawing/2014/main" id="{10BB88A2-8E4E-49F9-AA29-3EFB8BD2C4E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As we know, H bonds are what determine a substance’s form (depending on their density). When we look at H bonds on a small scale, the viscosity and inertia of water is altered more significantly than on larger bodies of water or substances. </a:t>
            </a:r>
          </a:p>
          <a:p>
            <a:endParaRPr lang="en-US" altLang="en-US" b="1"/>
          </a:p>
          <a:p>
            <a:r>
              <a:rPr lang="en-US" altLang="en-US"/>
              <a:t>Viscosity we learned was the measure of resistance of a fluid to flow (e.g. honey and water).</a:t>
            </a:r>
          </a:p>
          <a:p>
            <a:endParaRPr lang="en-US" altLang="en-US" b="1"/>
          </a:p>
          <a:p>
            <a:r>
              <a:rPr lang="en-US" altLang="en-US" b="1"/>
              <a:t>Law of Inertia </a:t>
            </a:r>
            <a:r>
              <a:rPr lang="en-US" altLang="en-US"/>
              <a:t>(otherwise known as Newton’s First Law of Motion says that an object in motion will remain in motion unless an outside net force acts on it.</a:t>
            </a:r>
            <a:br>
              <a:rPr lang="en-US" altLang="en-US"/>
            </a:br>
            <a:r>
              <a:rPr lang="en-US" altLang="en-US"/>
              <a:t>But an object at rest will remain at rest unless a net force acts on it and changes it’s motion. And in fact comes from a Latin word that means ‘</a:t>
            </a:r>
            <a:r>
              <a:rPr lang="en-US" altLang="en-US" i="1"/>
              <a:t>lazy’ </a:t>
            </a:r>
            <a:r>
              <a:rPr lang="en-US" altLang="en-US"/>
              <a:t>or ‘</a:t>
            </a:r>
            <a:r>
              <a:rPr lang="en-US" altLang="en-US" i="1"/>
              <a:t>idle’.</a:t>
            </a:r>
            <a:br>
              <a:rPr lang="en-US" altLang="en-US" i="1"/>
            </a:br>
            <a:r>
              <a:rPr lang="en-US" altLang="en-US"/>
              <a:t>So when something has mass, it has inertia – greater mass = greater inertia.</a:t>
            </a:r>
            <a:br>
              <a:rPr lang="en-US" altLang="en-US"/>
            </a:br>
            <a:r>
              <a:rPr lang="en-US" altLang="en-US"/>
              <a:t>(Some good videos on YouTube of inertia and experiments to demonstrate it if you need a visual representation of what it looks like!)</a:t>
            </a:r>
          </a:p>
          <a:p>
            <a:endParaRPr lang="en-US" altLang="en-US"/>
          </a:p>
          <a:p>
            <a:r>
              <a:rPr lang="en-US" altLang="en-US" b="1"/>
              <a:t>Reynolds number </a:t>
            </a:r>
            <a:r>
              <a:rPr lang="en-US" altLang="en-US"/>
              <a:t>is a number in Fluid mechanics that helps predict flow patterns. Giving a measure of the ratio of inertial forces to viscous forces.</a:t>
            </a:r>
            <a:endParaRPr lang="en-US" altLang="en-US" i="1"/>
          </a:p>
          <a:p>
            <a:endParaRPr lang="en-US" altLang="en-US"/>
          </a:p>
        </p:txBody>
      </p:sp>
      <p:sp>
        <p:nvSpPr>
          <p:cNvPr id="73731" name="Slide Number Placeholder 3">
            <a:extLst>
              <a:ext uri="{FF2B5EF4-FFF2-40B4-BE49-F238E27FC236}">
                <a16:creationId xmlns:a16="http://schemas.microsoft.com/office/drawing/2014/main" id="{3B3AFE58-1469-45AD-8869-37419DB428F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253368-7658-4224-9202-1073380D0F03}" type="slidenum">
              <a:rPr lang="en-GB" altLang="en-US" smtClean="0">
                <a:latin typeface="Calibri" panose="020F0502020204030204" pitchFamily="34" charset="0"/>
              </a:rPr>
              <a:pPr/>
              <a:t>10</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13299239-6787-47D4-A7A3-77DCA928F2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8" name="Notes Placeholder 2">
            <a:extLst>
              <a:ext uri="{FF2B5EF4-FFF2-40B4-BE49-F238E27FC236}">
                <a16:creationId xmlns:a16="http://schemas.microsoft.com/office/drawing/2014/main" id="{FC4E94A9-1FCC-4C0B-87B9-01EC33F3142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So with viscous and inertial forces, we can determine Reynold’s number. </a:t>
            </a:r>
            <a:br>
              <a:rPr lang="en-US" altLang="en-US"/>
            </a:br>
            <a:r>
              <a:rPr lang="en-US" altLang="en-US"/>
              <a:t>This can be important in terms of water ecology through finding out the transport properties of a water body or substance.</a:t>
            </a:r>
          </a:p>
          <a:p>
            <a:r>
              <a:rPr lang="en-US" altLang="en-US"/>
              <a:t> </a:t>
            </a:r>
            <a:br>
              <a:rPr lang="en-US" altLang="en-US"/>
            </a:br>
            <a:r>
              <a:rPr lang="en-US" altLang="en-US"/>
              <a:t>E.g. smaller organism like bacteria and small zooplankton or phytoplankton have a very small Re, as they don’t have a great mass (or inertia), so therefore are mainly driven in their transport from one place to another through viscous forces. For these kinds of organisms, fluid would feel significantly more rigid, making it difficult for them to force a path through a moving fluid.</a:t>
            </a:r>
          </a:p>
          <a:p>
            <a:endParaRPr lang="en-US" altLang="en-US"/>
          </a:p>
          <a:p>
            <a:r>
              <a:rPr lang="en-US" altLang="en-US"/>
              <a:t>As objects or organisms grow larger their inertia starts to dominate over the viscous forces.</a:t>
            </a:r>
          </a:p>
          <a:p>
            <a:endParaRPr lang="en-US" altLang="en-US"/>
          </a:p>
          <a:p>
            <a:r>
              <a:rPr lang="en-US" altLang="en-US"/>
              <a:t>For larger organisms such as larger invertebrates, fish and humans, their higher Reynolds number allows them to force their way through a flow field even across streamlines.</a:t>
            </a:r>
          </a:p>
          <a:p>
            <a:endParaRPr lang="en-US" altLang="en-US"/>
          </a:p>
          <a:p>
            <a:r>
              <a:rPr lang="en-US" altLang="en-US"/>
              <a:t>(https://www.sciencedirect.com/topics/chemistry/reynolds-number)</a:t>
            </a:r>
          </a:p>
          <a:p>
            <a:endParaRPr lang="en-US" altLang="en-US"/>
          </a:p>
        </p:txBody>
      </p:sp>
      <p:sp>
        <p:nvSpPr>
          <p:cNvPr id="75779" name="Slide Number Placeholder 3">
            <a:extLst>
              <a:ext uri="{FF2B5EF4-FFF2-40B4-BE49-F238E27FC236}">
                <a16:creationId xmlns:a16="http://schemas.microsoft.com/office/drawing/2014/main" id="{07D1440F-A249-4662-853B-C795013586A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B19F40-7912-427C-A79F-1701CC199BB8}"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a:extLst>
              <a:ext uri="{FF2B5EF4-FFF2-40B4-BE49-F238E27FC236}">
                <a16:creationId xmlns:a16="http://schemas.microsoft.com/office/drawing/2014/main" id="{EB078216-29F9-44A3-A490-20B53D6A39D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6" name="Notes Placeholder 2">
            <a:extLst>
              <a:ext uri="{FF2B5EF4-FFF2-40B4-BE49-F238E27FC236}">
                <a16:creationId xmlns:a16="http://schemas.microsoft.com/office/drawing/2014/main" id="{0A7970A1-CF15-4D8B-8A8A-1E0579ABBB6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Here are some graphs that indicate just this phenomena. </a:t>
            </a:r>
          </a:p>
          <a:p>
            <a:endParaRPr lang="en-US" altLang="en-US"/>
          </a:p>
          <a:p>
            <a:r>
              <a:rPr lang="en-US" altLang="en-US"/>
              <a:t>Where size is small (small mass), inertia rules and velocity of those organisms is slow or at the pace of the water’s flow itself.</a:t>
            </a:r>
          </a:p>
          <a:p>
            <a:r>
              <a:rPr lang="en-US" altLang="en-US"/>
              <a:t>Where the size increases, particularly with larger invertebrates such as mayfly, copepod</a:t>
            </a:r>
          </a:p>
        </p:txBody>
      </p:sp>
      <p:sp>
        <p:nvSpPr>
          <p:cNvPr id="77827" name="Slide Number Placeholder 3">
            <a:extLst>
              <a:ext uri="{FF2B5EF4-FFF2-40B4-BE49-F238E27FC236}">
                <a16:creationId xmlns:a16="http://schemas.microsoft.com/office/drawing/2014/main" id="{8D248AE1-E7F2-4ED5-BC01-599E7F542E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FA02D6-5358-441C-B2C6-B0530C986CAE}"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a:extLst>
              <a:ext uri="{FF2B5EF4-FFF2-40B4-BE49-F238E27FC236}">
                <a16:creationId xmlns:a16="http://schemas.microsoft.com/office/drawing/2014/main" id="{F694DF55-9327-4FB7-929B-B5F57822E51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a:extLst>
              <a:ext uri="{FF2B5EF4-FFF2-40B4-BE49-F238E27FC236}">
                <a16:creationId xmlns:a16="http://schemas.microsoft.com/office/drawing/2014/main" id="{1DFDA343-6B7E-4516-85E4-87DFEBB90B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And a little summary table of that graph to show the differences between how a small organism and a larger organism interact with viscosity and inertia of water.</a:t>
            </a:r>
          </a:p>
          <a:p>
            <a:endParaRPr lang="en-US" altLang="en-US"/>
          </a:p>
          <a:p>
            <a:r>
              <a:rPr lang="en-US" altLang="en-US"/>
              <a:t>Most smaller organisms will have a really hard time trying to forge their own path in a substance where their mass is small and therefore their Reynolds number is small.</a:t>
            </a:r>
            <a:br>
              <a:rPr lang="en-US" altLang="en-US"/>
            </a:br>
            <a:r>
              <a:rPr lang="en-US" altLang="en-US"/>
              <a:t>However this does mean that their form or shape is usually what ever suits it’s feeding or other needs best.</a:t>
            </a:r>
            <a:br>
              <a:rPr lang="en-US" altLang="en-US"/>
            </a:br>
            <a:br>
              <a:rPr lang="en-US" altLang="en-US"/>
            </a:br>
            <a:r>
              <a:rPr lang="en-US" altLang="en-US"/>
              <a:t>In contrast larger organisms tend to be more streamlined, like invertebrates, fish, and other larger organisms – even us if we go swimming. However we have a much larger sinking rate due to our increased mass and therefore density within a substance with a low viscosity such as water. Smaller organisms have a better chance of floating and drifting due to their lighter density and smaller mass.</a:t>
            </a:r>
          </a:p>
          <a:p>
            <a:endParaRPr lang="en-US" altLang="en-US"/>
          </a:p>
          <a:p>
            <a:r>
              <a:rPr lang="en-US" altLang="en-US"/>
              <a:t>*</a:t>
            </a:r>
            <a:r>
              <a:rPr lang="en-US" altLang="en-US">
                <a:cs typeface="Times New Roman" panose="02020603050405020304" pitchFamily="18" charset="0"/>
              </a:rPr>
              <a:t>µm - micrometre</a:t>
            </a:r>
            <a:endParaRPr lang="en-US" altLang="en-US"/>
          </a:p>
        </p:txBody>
      </p:sp>
      <p:sp>
        <p:nvSpPr>
          <p:cNvPr id="79875" name="Slide Number Placeholder 3">
            <a:extLst>
              <a:ext uri="{FF2B5EF4-FFF2-40B4-BE49-F238E27FC236}">
                <a16:creationId xmlns:a16="http://schemas.microsoft.com/office/drawing/2014/main" id="{E17EF505-94B1-460D-A3D5-C39607665A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64882B4-551C-4A0D-B298-1876A77832F4}"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a:extLst>
              <a:ext uri="{FF2B5EF4-FFF2-40B4-BE49-F238E27FC236}">
                <a16:creationId xmlns:a16="http://schemas.microsoft.com/office/drawing/2014/main" id="{AAE8B254-7018-47BE-940B-85DF7F154B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a:extLst>
              <a:ext uri="{FF2B5EF4-FFF2-40B4-BE49-F238E27FC236}">
                <a16:creationId xmlns:a16="http://schemas.microsoft.com/office/drawing/2014/main" id="{15ACB5A2-CF32-476B-B7FC-E80E474F93D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As we just noted, a larger mass means a greater sinking rate or </a:t>
            </a:r>
            <a:r>
              <a:rPr lang="en-US" altLang="en-US" b="1"/>
              <a:t>sinking velocity</a:t>
            </a:r>
            <a:r>
              <a:rPr lang="en-US" altLang="en-US"/>
              <a:t> of an object or organism. This can be predicted by </a:t>
            </a:r>
            <a:r>
              <a:rPr lang="en-US" altLang="en-US" b="1"/>
              <a:t>Stokes Law.</a:t>
            </a:r>
          </a:p>
          <a:p>
            <a:endParaRPr lang="en-US" altLang="en-US" b="1"/>
          </a:p>
          <a:p>
            <a:r>
              <a:rPr lang="en-US" altLang="en-US"/>
              <a:t>This is what’s known as the </a:t>
            </a:r>
            <a:r>
              <a:rPr lang="en-US" altLang="en-US" b="1"/>
              <a:t>frictional force – also known as drag force – </a:t>
            </a:r>
            <a:r>
              <a:rPr lang="en-US" altLang="en-US">
                <a:cs typeface="Times New Roman" panose="02020603050405020304" pitchFamily="18" charset="0"/>
              </a:rPr>
              <a:t>exerted on spherical objects with very small Reynolds numbers in a viscous fluid.</a:t>
            </a:r>
            <a:br>
              <a:rPr lang="en-US" altLang="en-US">
                <a:cs typeface="Times New Roman" panose="02020603050405020304" pitchFamily="18" charset="0"/>
              </a:rPr>
            </a:br>
            <a:r>
              <a:rPr lang="en-US" altLang="en-US">
                <a:cs typeface="Times New Roman" panose="02020603050405020304" pitchFamily="18" charset="0"/>
              </a:rPr>
              <a:t>The law describes the resisting force on a particle moving through a viscous fluid and showing that a maximum velocity is reached in such cases (e.g. for an object falling under gravity through a fluid.)</a:t>
            </a:r>
          </a:p>
          <a:p>
            <a:endParaRPr lang="en-US" altLang="en-US">
              <a:cs typeface="Times New Roman" panose="02020603050405020304" pitchFamily="18" charset="0"/>
            </a:endParaRPr>
          </a:p>
          <a:p>
            <a:r>
              <a:rPr lang="en-US" altLang="en-US"/>
              <a:t>This law is important not only to spherical objects, but all particles of all shapes, especially when understanding the </a:t>
            </a:r>
            <a:r>
              <a:rPr lang="en-US" altLang="en-US" b="1"/>
              <a:t>swimming of microorganisms</a:t>
            </a:r>
            <a:r>
              <a:rPr lang="en-US" altLang="en-US"/>
              <a:t>, </a:t>
            </a:r>
            <a:r>
              <a:rPr lang="en-US" altLang="en-US" b="1"/>
              <a:t>reproductive cells (sperm), or even sedimentation of small particles and</a:t>
            </a:r>
            <a:r>
              <a:rPr lang="en-US" altLang="en-US"/>
              <a:t> </a:t>
            </a:r>
            <a:r>
              <a:rPr lang="en-US" altLang="en-US" b="1"/>
              <a:t>organisms</a:t>
            </a:r>
            <a:r>
              <a:rPr lang="en-US" altLang="en-US"/>
              <a:t> in water, under the force of gravity.</a:t>
            </a:r>
          </a:p>
          <a:p>
            <a:endParaRPr lang="en-US" altLang="en-US"/>
          </a:p>
          <a:p>
            <a:r>
              <a:rPr lang="en-US" altLang="en-US"/>
              <a:t>Some plankton have ways to combat this, such </a:t>
            </a:r>
            <a:r>
              <a:rPr lang="en-US" altLang="en-US" i="1"/>
              <a:t>Aulacoseira baicalensis</a:t>
            </a:r>
            <a:r>
              <a:rPr lang="en-US" altLang="en-US"/>
              <a:t> which are amongst the largest diatoms found in freshwater plankton and therefore have high sinking rates according to Stokes Law. However they are able to change their shape. </a:t>
            </a:r>
            <a:br>
              <a:rPr lang="en-US" altLang="en-US"/>
            </a:br>
            <a:r>
              <a:rPr lang="en-US" altLang="en-US"/>
              <a:t>(Jewson &amp; Granin, 2014 https://www.tandfonline.com/doi/pdf/10.1080/09670262.2014.979450 )</a:t>
            </a:r>
          </a:p>
        </p:txBody>
      </p:sp>
      <p:sp>
        <p:nvSpPr>
          <p:cNvPr id="81923" name="Slide Number Placeholder 3">
            <a:extLst>
              <a:ext uri="{FF2B5EF4-FFF2-40B4-BE49-F238E27FC236}">
                <a16:creationId xmlns:a16="http://schemas.microsoft.com/office/drawing/2014/main" id="{88CB41F3-F40E-49B9-8181-C1608E7CF6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0EAE11-B82C-486E-9114-CF52AC070159}"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a:extLst>
              <a:ext uri="{FF2B5EF4-FFF2-40B4-BE49-F238E27FC236}">
                <a16:creationId xmlns:a16="http://schemas.microsoft.com/office/drawing/2014/main" id="{CB10DE85-B913-4218-957B-6480E18696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0" name="Notes Placeholder 2">
            <a:extLst>
              <a:ext uri="{FF2B5EF4-FFF2-40B4-BE49-F238E27FC236}">
                <a16:creationId xmlns:a16="http://schemas.microsoft.com/office/drawing/2014/main" id="{46DB4DC8-E3F6-4D51-830D-2A17B36736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From the graph you can see that even though planktonic organsims such as </a:t>
            </a:r>
            <a:r>
              <a:rPr lang="en-US" altLang="en-US" i="1"/>
              <a:t>Melosira</a:t>
            </a:r>
            <a:r>
              <a:rPr lang="en-US" altLang="en-US"/>
              <a:t> or </a:t>
            </a:r>
            <a:r>
              <a:rPr lang="en-US" altLang="en-US" i="1"/>
              <a:t>Aulacoseira </a:t>
            </a:r>
            <a:r>
              <a:rPr lang="en-US" altLang="en-US"/>
              <a:t>increase in their volume, they do so gradually (lowest line on the graph). As they increase, they change their shape to be </a:t>
            </a:r>
            <a:r>
              <a:rPr lang="en-US" altLang="en-US" b="1"/>
              <a:t>longer and broader in diameter</a:t>
            </a:r>
            <a:r>
              <a:rPr lang="en-US" altLang="en-US"/>
              <a:t> to decrease their sinking velocity.</a:t>
            </a:r>
          </a:p>
          <a:p>
            <a:endParaRPr lang="en-US" altLang="en-US"/>
          </a:p>
          <a:p>
            <a:endParaRPr lang="en-US" altLang="en-US"/>
          </a:p>
          <a:p>
            <a:r>
              <a:rPr lang="en-US" altLang="en-US"/>
              <a:t>(Jewson </a:t>
            </a:r>
            <a:r>
              <a:rPr lang="en-US" altLang="en-US" i="1"/>
              <a:t>et al.</a:t>
            </a:r>
            <a:r>
              <a:rPr lang="en-US" altLang="en-US"/>
              <a:t>, 2009) https://www.researchgate.net/publication/225437699_Effect_of_snow_depth_on_under-ice_irradiance_and_growth_of_Aulacoseira_baicalensis_in_Lake_Baikal </a:t>
            </a:r>
          </a:p>
        </p:txBody>
      </p:sp>
      <p:sp>
        <p:nvSpPr>
          <p:cNvPr id="83971" name="Slide Number Placeholder 3">
            <a:extLst>
              <a:ext uri="{FF2B5EF4-FFF2-40B4-BE49-F238E27FC236}">
                <a16:creationId xmlns:a16="http://schemas.microsoft.com/office/drawing/2014/main" id="{EC37B077-FD69-4CB7-9AC3-90775C94BA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5E5CA2-81A7-4B1C-937A-C5D72CE81719}"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a:extLst>
              <a:ext uri="{FF2B5EF4-FFF2-40B4-BE49-F238E27FC236}">
                <a16:creationId xmlns:a16="http://schemas.microsoft.com/office/drawing/2014/main" id="{EA4F4056-9E7F-451D-98FC-F90CF3BE69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8" name="Notes Placeholder 2">
            <a:extLst>
              <a:ext uri="{FF2B5EF4-FFF2-40B4-BE49-F238E27FC236}">
                <a16:creationId xmlns:a16="http://schemas.microsoft.com/office/drawing/2014/main" id="{4A944555-74CE-4717-ACE7-034B3699B2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6019" name="Slide Number Placeholder 3">
            <a:extLst>
              <a:ext uri="{FF2B5EF4-FFF2-40B4-BE49-F238E27FC236}">
                <a16:creationId xmlns:a16="http://schemas.microsoft.com/office/drawing/2014/main" id="{79EAEDDD-EA60-4AC0-BD50-1B6734D674E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1C686A-287D-427C-B86A-75AFBCC08481}"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a:extLst>
              <a:ext uri="{FF2B5EF4-FFF2-40B4-BE49-F238E27FC236}">
                <a16:creationId xmlns:a16="http://schemas.microsoft.com/office/drawing/2014/main" id="{D7E31FA4-882A-4BB9-9F01-090EFB9CE2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6" name="Notes Placeholder 2">
            <a:extLst>
              <a:ext uri="{FF2B5EF4-FFF2-40B4-BE49-F238E27FC236}">
                <a16:creationId xmlns:a16="http://schemas.microsoft.com/office/drawing/2014/main" id="{34D8D2F6-A5C1-4124-8275-BCDE781963E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this next part of the module we’ll be looking at </a:t>
            </a:r>
            <a:r>
              <a:rPr lang="en-US" altLang="en-US" b="1"/>
              <a:t>how</a:t>
            </a:r>
            <a:r>
              <a:rPr lang="en-US" altLang="en-US"/>
              <a:t> </a:t>
            </a:r>
            <a:r>
              <a:rPr lang="en-US" altLang="en-US" b="1"/>
              <a:t>light and heat affect bodies of water.</a:t>
            </a:r>
          </a:p>
          <a:p>
            <a:endParaRPr lang="en-US" altLang="en-US"/>
          </a:p>
          <a:p>
            <a:r>
              <a:rPr lang="en-US" altLang="en-US"/>
              <a:t>Some of this on stratification of waterbodies, we lightly touched upon earlier looking at the importance of Dissolved Oxygen (DO) levels.</a:t>
            </a:r>
          </a:p>
          <a:p>
            <a:endParaRPr lang="en-US" altLang="en-US"/>
          </a:p>
          <a:p>
            <a:endParaRPr lang="en-US" altLang="en-US"/>
          </a:p>
          <a:p>
            <a:r>
              <a:rPr lang="en-US" altLang="en-US"/>
              <a:t>Snucins &amp; Gunn 2000 - https://aslopubs.onlinelibrary.wiley.com/doi/abs/10.4319/lo.2000.45.7.1639 </a:t>
            </a:r>
          </a:p>
        </p:txBody>
      </p:sp>
      <p:sp>
        <p:nvSpPr>
          <p:cNvPr id="88067" name="Slide Number Placeholder 3">
            <a:extLst>
              <a:ext uri="{FF2B5EF4-FFF2-40B4-BE49-F238E27FC236}">
                <a16:creationId xmlns:a16="http://schemas.microsoft.com/office/drawing/2014/main" id="{7BD19666-1BB8-4408-BCDA-A7DE4E193F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D2E265-5449-4385-9791-F0D782EF094A}"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7">
            <a:extLst>
              <a:ext uri="{FF2B5EF4-FFF2-40B4-BE49-F238E27FC236}">
                <a16:creationId xmlns:a16="http://schemas.microsoft.com/office/drawing/2014/main" id="{4450B617-E986-4134-97D6-871774C458C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BF9DF6D-210A-4031-8638-DCD41580180C}" type="slidenum">
              <a:rPr lang="en-US" altLang="en-US" smtClean="0"/>
              <a:pPr>
                <a:spcBef>
                  <a:spcPct val="0"/>
                </a:spcBef>
              </a:pPr>
              <a:t>18</a:t>
            </a:fld>
            <a:endParaRPr lang="en-US" altLang="en-US"/>
          </a:p>
        </p:txBody>
      </p:sp>
      <p:sp>
        <p:nvSpPr>
          <p:cNvPr id="90114" name="Rectangle 2">
            <a:extLst>
              <a:ext uri="{FF2B5EF4-FFF2-40B4-BE49-F238E27FC236}">
                <a16:creationId xmlns:a16="http://schemas.microsoft.com/office/drawing/2014/main" id="{E8ACF853-3589-4D88-AD35-1579CEEEA830}"/>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Rectangle 3">
            <a:extLst>
              <a:ext uri="{FF2B5EF4-FFF2-40B4-BE49-F238E27FC236}">
                <a16:creationId xmlns:a16="http://schemas.microsoft.com/office/drawing/2014/main" id="{12AF9CF5-FB3B-8346-860E-095163CB9DA9}"/>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Solar radiation is the radiant energy (energy of electromagnetic waves) emitted by the sun, </a:t>
            </a:r>
            <a:r>
              <a:rPr lang="en-GB" altLang="en-US" dirty="0"/>
              <a:t>where the sun supplies 3 quadrillion kilowatt hours of energy to the surface of the earth every day. (Annual Review of Heat Transfer, 2012 https://</a:t>
            </a:r>
            <a:r>
              <a:rPr lang="en-GB" altLang="en-US" dirty="0" err="1"/>
              <a:t>pdfs.semanticscholar.org</a:t>
            </a:r>
            <a:r>
              <a:rPr lang="en-GB" altLang="en-US" dirty="0"/>
              <a:t>/44cc/ef4c0961bc6698fafdabda5f5a63d2ba74b2.pdf)</a:t>
            </a:r>
          </a:p>
          <a:p>
            <a:pPr eaLnBrk="1" hangingPunct="1">
              <a:spcBef>
                <a:spcPct val="0"/>
              </a:spcBef>
              <a:defRPr/>
            </a:pPr>
            <a:endParaRPr lang="en-GB" altLang="en-US" b="1" dirty="0"/>
          </a:p>
          <a:p>
            <a:pPr eaLnBrk="1" hangingPunct="1">
              <a:spcBef>
                <a:spcPct val="0"/>
              </a:spcBef>
              <a:defRPr/>
            </a:pPr>
            <a:r>
              <a:rPr lang="en-GB" altLang="en-US" dirty="0"/>
              <a:t>This radiant energy is necessary in providing Earth with light and heat, and also a form of energy for photosynthetic life.</a:t>
            </a:r>
            <a:br>
              <a:rPr lang="en-GB" altLang="en-US" dirty="0"/>
            </a:br>
            <a:r>
              <a:rPr lang="en-GB" altLang="en-US" dirty="0"/>
              <a:t>For the ocean systems, it provides energy necessary for ocean currents, wind-driven waves and the distribution of nutrients throughout the seas.</a:t>
            </a:r>
          </a:p>
          <a:p>
            <a:pPr eaLnBrk="1" hangingPunct="1">
              <a:spcBef>
                <a:spcPct val="0"/>
              </a:spcBef>
              <a:defRPr/>
            </a:pPr>
            <a:endParaRPr lang="en-GB" altLang="en-US" b="1" dirty="0"/>
          </a:p>
          <a:p>
            <a:pPr eaLnBrk="1" hangingPunct="1">
              <a:spcBef>
                <a:spcPct val="0"/>
              </a:spcBef>
              <a:defRPr/>
            </a:pPr>
            <a:r>
              <a:rPr lang="en-GB" altLang="en-US" dirty="0"/>
              <a:t>The amount and intensity of solar radiation that a location or body of water receives depends on a few factors…</a:t>
            </a:r>
            <a:br>
              <a:rPr lang="en-GB" altLang="en-US" dirty="0"/>
            </a:br>
            <a:r>
              <a:rPr lang="en-GB" altLang="en-US" dirty="0"/>
              <a:t>Including latitude, season, time of day, cloud cover and altitude.</a:t>
            </a:r>
            <a:br>
              <a:rPr lang="en-GB" altLang="en-US" b="1" dirty="0"/>
            </a:br>
            <a:endParaRPr lang="en-GB" altLang="en-US" dirty="0"/>
          </a:p>
          <a:p>
            <a:pPr eaLnBrk="1" hangingPunct="1">
              <a:spcBef>
                <a:spcPct val="0"/>
              </a:spcBef>
              <a:defRPr/>
            </a:pPr>
            <a:endParaRPr lang="en-GB" altLang="en-US" b="1" dirty="0"/>
          </a:p>
          <a:p>
            <a:pPr eaLnBrk="1" hangingPunct="1">
              <a:spcBef>
                <a:spcPct val="0"/>
              </a:spcBef>
              <a:defRPr/>
            </a:pPr>
            <a:endParaRPr lang="en-GB" altLang="en-US" dirty="0"/>
          </a:p>
          <a:p>
            <a:pPr eaLnBrk="1" hangingPunct="1">
              <a:spcBef>
                <a:spcPct val="0"/>
              </a:spcBef>
              <a:defRPr/>
            </a:pPr>
            <a:endParaRPr lang="en-GB"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7">
            <a:extLst>
              <a:ext uri="{FF2B5EF4-FFF2-40B4-BE49-F238E27FC236}">
                <a16:creationId xmlns:a16="http://schemas.microsoft.com/office/drawing/2014/main" id="{82CFA2FC-BC1C-4340-B67F-FD695ED29FF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1A2EE65-A228-47D2-A660-940763B8144E}" type="slidenum">
              <a:rPr lang="en-US" altLang="en-US" smtClean="0"/>
              <a:pPr>
                <a:spcBef>
                  <a:spcPct val="0"/>
                </a:spcBef>
              </a:pPr>
              <a:t>19</a:t>
            </a:fld>
            <a:endParaRPr lang="en-US" altLang="en-US"/>
          </a:p>
        </p:txBody>
      </p:sp>
      <p:sp>
        <p:nvSpPr>
          <p:cNvPr id="92162" name="Rectangle 2">
            <a:extLst>
              <a:ext uri="{FF2B5EF4-FFF2-40B4-BE49-F238E27FC236}">
                <a16:creationId xmlns:a16="http://schemas.microsoft.com/office/drawing/2014/main" id="{58E8257F-A350-4103-97D6-FC958B5C3EEF}"/>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Rectangle 3">
            <a:extLst>
              <a:ext uri="{FF2B5EF4-FFF2-40B4-BE49-F238E27FC236}">
                <a16:creationId xmlns:a16="http://schemas.microsoft.com/office/drawing/2014/main" id="{5B88967E-8F96-B34D-B55F-53EB00A84B9D}"/>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a:t>Three main bands (or ranges) along the solar radiation spectrum are </a:t>
            </a:r>
            <a:r>
              <a:rPr lang="en-GB" altLang="en-US" b="1"/>
              <a:t>ultraviolet, visible radiation (PAR – Photosynthetically Active Radiation), </a:t>
            </a:r>
            <a:r>
              <a:rPr lang="en-GB" altLang="en-US"/>
              <a:t>and </a:t>
            </a:r>
            <a:r>
              <a:rPr lang="en-GB" altLang="en-US" b="1"/>
              <a:t>infrared.</a:t>
            </a:r>
            <a:endParaRPr lang="en-GB" altLang="en-US"/>
          </a:p>
          <a:p>
            <a:pPr eaLnBrk="1" hangingPunct="1">
              <a:spcBef>
                <a:spcPct val="0"/>
              </a:spcBef>
              <a:defRPr/>
            </a:pPr>
            <a:r>
              <a:rPr lang="en-GB" altLang="en-US"/>
              <a:t>Most of the solar radiation that reaches earth is made up of </a:t>
            </a:r>
            <a:r>
              <a:rPr lang="en-GB" altLang="en-US" b="1"/>
              <a:t>visible and infrared light. </a:t>
            </a:r>
            <a:r>
              <a:rPr lang="en-GB" altLang="en-US"/>
              <a:t>Only a small amount (about 8%) of ultraviolet radiation reaches the surface of earth.</a:t>
            </a:r>
          </a:p>
          <a:p>
            <a:pPr eaLnBrk="1" hangingPunct="1">
              <a:spcBef>
                <a:spcPct val="0"/>
              </a:spcBef>
              <a:defRPr/>
            </a:pPr>
            <a:br>
              <a:rPr lang="en-GB" altLang="en-US"/>
            </a:br>
            <a:r>
              <a:rPr lang="en-GB" altLang="en-US"/>
              <a:t>This energy is either absorbed or reflected by the atmosphere, and where it heats the atmosphere, we refer to it as heat.</a:t>
            </a:r>
            <a:br>
              <a:rPr lang="en-GB" altLang="en-US" b="1"/>
            </a:br>
            <a:r>
              <a:rPr lang="en-GB" altLang="en-US"/>
              <a:t>About half of the radiation is the visible short-wave part of the magnetic spectrum (what we can see)</a:t>
            </a:r>
            <a:r>
              <a:rPr lang="en-GB" altLang="en-US" b="1"/>
              <a:t>, </a:t>
            </a:r>
            <a:r>
              <a:rPr lang="en-GB" altLang="en-US"/>
              <a:t>with infrared radiation being our main source of solar heat.</a:t>
            </a:r>
            <a:endParaRPr lang="en-GB" altLang="en-US" b="1"/>
          </a:p>
          <a:p>
            <a:pPr eaLnBrk="1" hangingPunct="1">
              <a:spcBef>
                <a:spcPct val="0"/>
              </a:spcBef>
              <a:defRPr/>
            </a:pPr>
            <a:endParaRPr lang="en-GB" altLang="en-US"/>
          </a:p>
          <a:p>
            <a:pPr eaLnBrk="1" hangingPunct="1">
              <a:spcBef>
                <a:spcPct val="0"/>
              </a:spcBef>
              <a:defRPr/>
            </a:pPr>
            <a:endParaRPr lang="en-GB" altLang="en-US" b="1"/>
          </a:p>
          <a:p>
            <a:pPr eaLnBrk="1" hangingPunct="1">
              <a:spcBef>
                <a:spcPct val="0"/>
              </a:spcBef>
              <a:defRPr/>
            </a:pPr>
            <a:endParaRPr lang="en-GB" altLang="en-US"/>
          </a:p>
          <a:p>
            <a:pPr eaLnBrk="1" hangingPunct="1">
              <a:spcBef>
                <a:spcPct val="0"/>
              </a:spcBef>
              <a:defRPr/>
            </a:pPr>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7">
            <a:extLst>
              <a:ext uri="{FF2B5EF4-FFF2-40B4-BE49-F238E27FC236}">
                <a16:creationId xmlns:a16="http://schemas.microsoft.com/office/drawing/2014/main" id="{CB7DA6A7-7ED3-43A7-99E7-E0485A27409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0D4C810-5A19-4562-A615-E058FED77F6F}" type="slidenum">
              <a:rPr lang="en-US" altLang="en-US" smtClean="0"/>
              <a:pPr>
                <a:spcBef>
                  <a:spcPct val="0"/>
                </a:spcBef>
              </a:pPr>
              <a:t>20</a:t>
            </a:fld>
            <a:endParaRPr lang="en-US" altLang="en-US"/>
          </a:p>
        </p:txBody>
      </p:sp>
      <p:sp>
        <p:nvSpPr>
          <p:cNvPr id="94210" name="Rectangle 2">
            <a:extLst>
              <a:ext uri="{FF2B5EF4-FFF2-40B4-BE49-F238E27FC236}">
                <a16:creationId xmlns:a16="http://schemas.microsoft.com/office/drawing/2014/main" id="{F35BBDDA-0BFB-4ED6-AE8A-C75FEEC70867}"/>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Rectangle 3">
            <a:extLst>
              <a:ext uri="{FF2B5EF4-FFF2-40B4-BE49-F238E27FC236}">
                <a16:creationId xmlns:a16="http://schemas.microsoft.com/office/drawing/2014/main" id="{6C36B672-3C30-4E10-8583-CDBB94FA07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8" tIns="45714" rIns="91428" bIns="45714" numCol="1" anchor="t" anchorCtr="0" compatLnSpc="1">
            <a:prstTxWarp prst="textNoShape">
              <a:avLst/>
            </a:prstTxWarp>
          </a:bodyPr>
          <a:lstStyle/>
          <a:p>
            <a:pPr eaLnBrk="1" hangingPunct="1">
              <a:spcBef>
                <a:spcPct val="0"/>
              </a:spcBef>
            </a:pPr>
            <a:r>
              <a:rPr lang="en-GB" altLang="en-US"/>
              <a:t>Water itself is a very strong absorber of electromagnetic radiation in the Infrared (IR) region – important for life on earth as oceans absorb solar infrared radiation and convert it into heat energy. However the absorption by water does</a:t>
            </a:r>
            <a:r>
              <a:rPr lang="en-GB" altLang="en-US" b="1"/>
              <a:t> depend on the state of it.</a:t>
            </a:r>
          </a:p>
          <a:p>
            <a:pPr eaLnBrk="1" hangingPunct="1">
              <a:spcBef>
                <a:spcPct val="0"/>
              </a:spcBef>
            </a:pPr>
            <a:endParaRPr lang="en-GB" altLang="en-US"/>
          </a:p>
          <a:p>
            <a:pPr eaLnBrk="1" hangingPunct="1">
              <a:spcBef>
                <a:spcPct val="0"/>
              </a:spcBef>
            </a:pPr>
            <a:r>
              <a:rPr lang="en-GB" altLang="en-US"/>
              <a:t>Once light is within the water, it may be scattered or absorbed by solid particles. These differing layers of absorption are known as </a:t>
            </a:r>
            <a:r>
              <a:rPr lang="en-GB" altLang="en-US" b="1"/>
              <a:t>Photic zones.</a:t>
            </a:r>
            <a:endParaRPr lang="en-GB" altLang="en-US"/>
          </a:p>
          <a:p>
            <a:pPr eaLnBrk="1" hangingPunct="1">
              <a:spcBef>
                <a:spcPct val="0"/>
              </a:spcBef>
            </a:pPr>
            <a:endParaRPr lang="en-GB" altLang="en-US"/>
          </a:p>
          <a:p>
            <a:pPr eaLnBrk="1" hangingPunct="1">
              <a:spcBef>
                <a:spcPct val="0"/>
              </a:spcBef>
            </a:pPr>
            <a:r>
              <a:rPr lang="en-US" altLang="en-US">
                <a:cs typeface="Calibri" panose="020F0502020204030204" pitchFamily="34" charset="0"/>
              </a:rPr>
              <a:t>At the uppermost layer of large bodies of water such as the ocean – up to </a:t>
            </a:r>
            <a:r>
              <a:rPr lang="en-US" altLang="en-US" b="1">
                <a:cs typeface="Calibri" panose="020F0502020204030204" pitchFamily="34" charset="0"/>
              </a:rPr>
              <a:t>70%</a:t>
            </a:r>
            <a:r>
              <a:rPr lang="en-US" altLang="en-US">
                <a:cs typeface="Calibri" panose="020F0502020204030204" pitchFamily="34" charset="0"/>
              </a:rPr>
              <a:t> of the entire amount of photosynthesis in the world takes place here.</a:t>
            </a:r>
            <a:br>
              <a:rPr lang="en-US" altLang="en-US">
                <a:cs typeface="Calibri" panose="020F0502020204030204" pitchFamily="34" charset="0"/>
              </a:rPr>
            </a:br>
            <a:r>
              <a:rPr lang="en-US" altLang="en-US">
                <a:cs typeface="Calibri" panose="020F0502020204030204" pitchFamily="34" charset="0"/>
              </a:rPr>
              <a:t>Visible light energy (PAV) is captured at the point of contact with surface waters by chlorophyll-bearing aquatic plants for their photosynthesis. This layer is known as the </a:t>
            </a:r>
            <a:r>
              <a:rPr lang="en-US" altLang="en-US" b="1">
                <a:cs typeface="Calibri" panose="020F0502020204030204" pitchFamily="34" charset="0"/>
              </a:rPr>
              <a:t>Euphotic Zone.</a:t>
            </a:r>
            <a:br>
              <a:rPr lang="en-US" altLang="en-US">
                <a:cs typeface="Calibri" panose="020F0502020204030204" pitchFamily="34" charset="0"/>
              </a:rPr>
            </a:br>
            <a:endParaRPr lang="en-US" altLang="en-US">
              <a:cs typeface="Calibri" panose="020F0502020204030204" pitchFamily="34" charset="0"/>
            </a:endParaRPr>
          </a:p>
          <a:p>
            <a:pPr eaLnBrk="1" hangingPunct="1">
              <a:spcBef>
                <a:spcPct val="0"/>
              </a:spcBef>
            </a:pPr>
            <a:r>
              <a:rPr lang="en-US" altLang="en-US">
                <a:cs typeface="Calibri" panose="020F0502020204030204" pitchFamily="34" charset="0"/>
              </a:rPr>
              <a:t>The </a:t>
            </a:r>
            <a:r>
              <a:rPr lang="en-US" altLang="en-US" b="1">
                <a:cs typeface="Calibri" panose="020F0502020204030204" pitchFamily="34" charset="0"/>
              </a:rPr>
              <a:t>Disphotic Zone </a:t>
            </a:r>
            <a:r>
              <a:rPr lang="en-US" altLang="en-US">
                <a:cs typeface="Calibri" panose="020F0502020204030204" pitchFamily="34" charset="0"/>
              </a:rPr>
              <a:t>is still within the main photic light reach, however being in the lower part of it, this means there is usually insufficient light for photosynthesis to happen.</a:t>
            </a:r>
          </a:p>
          <a:p>
            <a:pPr eaLnBrk="1" hangingPunct="1">
              <a:spcBef>
                <a:spcPct val="0"/>
              </a:spcBef>
            </a:pPr>
            <a:endParaRPr lang="en-US" altLang="en-US">
              <a:cs typeface="Calibri" panose="020F0502020204030204" pitchFamily="34" charset="0"/>
            </a:endParaRPr>
          </a:p>
          <a:p>
            <a:pPr eaLnBrk="1" hangingPunct="1">
              <a:spcBef>
                <a:spcPct val="0"/>
              </a:spcBef>
            </a:pPr>
            <a:r>
              <a:rPr lang="en-US" altLang="en-US">
                <a:cs typeface="Calibri" panose="020F0502020204030204" pitchFamily="34" charset="0"/>
              </a:rPr>
              <a:t>Finally the </a:t>
            </a:r>
            <a:r>
              <a:rPr lang="en-US" altLang="en-US" b="1">
                <a:cs typeface="Calibri" panose="020F0502020204030204" pitchFamily="34" charset="0"/>
              </a:rPr>
              <a:t>Aphotic Zone </a:t>
            </a:r>
            <a:r>
              <a:rPr lang="en-US" altLang="en-US">
                <a:cs typeface="Calibri" panose="020F0502020204030204" pitchFamily="34" charset="0"/>
              </a:rPr>
              <a:t>refers mainly to the ocean where it is deep, and dark – where there is very little reach of photic light absorbing.</a:t>
            </a:r>
          </a:p>
          <a:p>
            <a:pPr eaLnBrk="1" hangingPunct="1">
              <a:spcBef>
                <a:spcPct val="0"/>
              </a:spcBef>
            </a:pPr>
            <a:r>
              <a:rPr lang="en-GB" altLang="en-US"/>
              <a:t>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7">
            <a:extLst>
              <a:ext uri="{FF2B5EF4-FFF2-40B4-BE49-F238E27FC236}">
                <a16:creationId xmlns:a16="http://schemas.microsoft.com/office/drawing/2014/main" id="{FAABE2FF-6BED-42CB-B1CA-8CAB612EB7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A44B3D-8EC0-4C6A-BDDD-250D8E4F369B}" type="slidenum">
              <a:rPr lang="en-US" altLang="en-US" smtClean="0"/>
              <a:pPr>
                <a:spcBef>
                  <a:spcPct val="0"/>
                </a:spcBef>
              </a:pPr>
              <a:t>21</a:t>
            </a:fld>
            <a:endParaRPr lang="en-US" altLang="en-US"/>
          </a:p>
        </p:txBody>
      </p:sp>
      <p:sp>
        <p:nvSpPr>
          <p:cNvPr id="96258" name="Rectangle 2">
            <a:extLst>
              <a:ext uri="{FF2B5EF4-FFF2-40B4-BE49-F238E27FC236}">
                <a16:creationId xmlns:a16="http://schemas.microsoft.com/office/drawing/2014/main" id="{3D78FCDB-B0E4-4AB9-BF3A-1E708ADB64E8}"/>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Rectangle 3">
            <a:extLst>
              <a:ext uri="{FF2B5EF4-FFF2-40B4-BE49-F238E27FC236}">
                <a16:creationId xmlns:a16="http://schemas.microsoft.com/office/drawing/2014/main" id="{72A87A38-8EF2-4B15-AC17-4CE546D169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8" tIns="45714" rIns="91428" bIns="45714" numCol="1" anchor="t" anchorCtr="0" compatLnSpc="1">
            <a:prstTxWarp prst="textNoShape">
              <a:avLst/>
            </a:prstTxWarp>
          </a:bodyPr>
          <a:lstStyle/>
          <a:p>
            <a:pPr eaLnBrk="1" hangingPunct="1">
              <a:spcBef>
                <a:spcPct val="0"/>
              </a:spcBef>
            </a:pPr>
            <a:r>
              <a:rPr lang="en-US" altLang="en-US">
                <a:cs typeface="Calibri" panose="020F0502020204030204" pitchFamily="34" charset="0"/>
              </a:rPr>
              <a:t>Within the Visible light spectrum (PAR), visible colours of light can be seen to penetrate differently into depths of water bodies.</a:t>
            </a:r>
            <a:br>
              <a:rPr lang="en-US" altLang="en-US">
                <a:cs typeface="Calibri" panose="020F0502020204030204" pitchFamily="34" charset="0"/>
              </a:rPr>
            </a:br>
            <a:r>
              <a:rPr lang="en-US" altLang="en-US">
                <a:cs typeface="Calibri" panose="020F0502020204030204" pitchFamily="34" charset="0"/>
              </a:rPr>
              <a:t>This narrow band of electromagnetic radiation </a:t>
            </a:r>
            <a:r>
              <a:rPr lang="en-US" altLang="en-US" b="1">
                <a:cs typeface="Calibri" panose="020F0502020204030204" pitchFamily="34" charset="0"/>
              </a:rPr>
              <a:t>appears white when all colours are present</a:t>
            </a:r>
            <a:r>
              <a:rPr lang="en-US" altLang="en-US">
                <a:cs typeface="Calibri" panose="020F0502020204030204" pitchFamily="34" charset="0"/>
              </a:rPr>
              <a:t>, however consists of </a:t>
            </a:r>
            <a:r>
              <a:rPr lang="en-US" altLang="en-US" b="1">
                <a:cs typeface="Calibri" panose="020F0502020204030204" pitchFamily="34" charset="0"/>
              </a:rPr>
              <a:t>7 colours –</a:t>
            </a:r>
            <a:r>
              <a:rPr lang="en-US" altLang="en-US">
                <a:cs typeface="Calibri" panose="020F0502020204030204" pitchFamily="34" charset="0"/>
              </a:rPr>
              <a:t> </a:t>
            </a:r>
            <a:r>
              <a:rPr lang="en-US" altLang="en-US" b="1">
                <a:cs typeface="Calibri" panose="020F0502020204030204" pitchFamily="34" charset="0"/>
              </a:rPr>
              <a:t>red, orange, yellow, green, blue indigo </a:t>
            </a:r>
            <a:r>
              <a:rPr lang="en-US" altLang="en-US">
                <a:cs typeface="Calibri" panose="020F0502020204030204" pitchFamily="34" charset="0"/>
              </a:rPr>
              <a:t>and </a:t>
            </a:r>
            <a:r>
              <a:rPr lang="en-US" altLang="en-US" b="1">
                <a:cs typeface="Calibri" panose="020F0502020204030204" pitchFamily="34" charset="0"/>
              </a:rPr>
              <a:t>violet.</a:t>
            </a:r>
            <a:endParaRPr lang="en-US" altLang="en-US">
              <a:cs typeface="Calibri" panose="020F0502020204030204" pitchFamily="34" charset="0"/>
            </a:endParaRPr>
          </a:p>
          <a:p>
            <a:pPr eaLnBrk="1" hangingPunct="1">
              <a:spcBef>
                <a:spcPct val="0"/>
              </a:spcBef>
            </a:pPr>
            <a:endParaRPr lang="en-US" altLang="en-US">
              <a:cs typeface="Calibri" panose="020F0502020204030204" pitchFamily="34" charset="0"/>
            </a:endParaRPr>
          </a:p>
          <a:p>
            <a:pPr eaLnBrk="1" hangingPunct="1">
              <a:spcBef>
                <a:spcPct val="0"/>
              </a:spcBef>
            </a:pPr>
            <a:r>
              <a:rPr lang="en-US" altLang="en-US">
                <a:cs typeface="Calibri" panose="020F0502020204030204" pitchFamily="34" charset="0"/>
              </a:rPr>
              <a:t>As shown in the image of light penetration in Lake Superior, the colours in the middle of the spectrum (yellow, green and blue) penetrate water to the greatest depth compared to the other wavelengths.</a:t>
            </a:r>
          </a:p>
          <a:p>
            <a:pPr eaLnBrk="1" hangingPunct="1">
              <a:spcBef>
                <a:spcPct val="0"/>
              </a:spcBef>
            </a:pPr>
            <a:r>
              <a:rPr lang="en-US" altLang="en-US">
                <a:cs typeface="Calibri" panose="020F0502020204030204" pitchFamily="34" charset="0"/>
              </a:rPr>
              <a:t>Meanwhile colours of longer (violet) or shorter (red and orange) wavelengths are absorbed and scattered more rapidly.</a:t>
            </a:r>
          </a:p>
          <a:p>
            <a:pPr eaLnBrk="1" hangingPunct="1">
              <a:spcBef>
                <a:spcPct val="0"/>
              </a:spcBef>
            </a:pPr>
            <a:r>
              <a:rPr lang="en-GB" altLang="en-US"/>
              <a:t> </a:t>
            </a:r>
          </a:p>
          <a:p>
            <a:pPr eaLnBrk="1" hangingPunct="1">
              <a:spcBef>
                <a:spcPct val="0"/>
              </a:spcBef>
            </a:pPr>
            <a:r>
              <a:rPr lang="en-GB" altLang="en-US"/>
              <a:t>This property of light often can be determined as a key influence in the colouration, patterning and distributions of aquatic organisms.</a:t>
            </a:r>
            <a:br>
              <a:rPr lang="en-GB" altLang="en-US"/>
            </a:br>
            <a:r>
              <a:rPr lang="en-GB" altLang="en-US"/>
              <a:t>(e.g. Many marine organisms are red, and as red wavelengths do not penetrate deep into the water column and are therefore (at depth) cannot be seen by those using the same light wavelengths to see as us!)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7">
            <a:extLst>
              <a:ext uri="{FF2B5EF4-FFF2-40B4-BE49-F238E27FC236}">
                <a16:creationId xmlns:a16="http://schemas.microsoft.com/office/drawing/2014/main" id="{EC5D7C77-8282-4A9A-A4F8-EF0212BE82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407CDCD-4671-43A9-93C2-63902D2D14BF}" type="slidenum">
              <a:rPr lang="en-US" altLang="en-US" smtClean="0"/>
              <a:pPr>
                <a:spcBef>
                  <a:spcPct val="0"/>
                </a:spcBef>
              </a:pPr>
              <a:t>22</a:t>
            </a:fld>
            <a:endParaRPr lang="en-US" altLang="en-US"/>
          </a:p>
        </p:txBody>
      </p:sp>
      <p:sp>
        <p:nvSpPr>
          <p:cNvPr id="98306" name="Rectangle 2">
            <a:extLst>
              <a:ext uri="{FF2B5EF4-FFF2-40B4-BE49-F238E27FC236}">
                <a16:creationId xmlns:a16="http://schemas.microsoft.com/office/drawing/2014/main" id="{3E24C58A-331A-44EC-B865-4D9B5E585931}"/>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Rectangle 3">
            <a:extLst>
              <a:ext uri="{FF2B5EF4-FFF2-40B4-BE49-F238E27FC236}">
                <a16:creationId xmlns:a16="http://schemas.microsoft.com/office/drawing/2014/main" id="{27C64A4C-0C7E-9F4A-8942-30A867EA5FB9}"/>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Light absorption can help us to determine how </a:t>
            </a:r>
            <a:r>
              <a:rPr lang="en-GB" altLang="en-US" b="1" dirty="0"/>
              <a:t>transparent </a:t>
            </a:r>
            <a:r>
              <a:rPr lang="en-GB" altLang="en-US" dirty="0"/>
              <a:t>waterbodies are, and therefore effectively what condition in terms of water quality they are.</a:t>
            </a:r>
          </a:p>
          <a:p>
            <a:pPr eaLnBrk="1" hangingPunct="1">
              <a:spcBef>
                <a:spcPct val="0"/>
              </a:spcBef>
              <a:defRPr/>
            </a:pPr>
            <a:endParaRPr lang="en-GB" altLang="en-US" dirty="0"/>
          </a:p>
          <a:p>
            <a:pPr eaLnBrk="1" hangingPunct="1">
              <a:spcBef>
                <a:spcPct val="0"/>
              </a:spcBef>
              <a:defRPr/>
            </a:pPr>
            <a:r>
              <a:rPr lang="en-GB" altLang="en-US" dirty="0"/>
              <a:t>Water transparency depends on </a:t>
            </a:r>
            <a:r>
              <a:rPr lang="en-GB" altLang="en-US" b="1" dirty="0"/>
              <a:t>3 </a:t>
            </a:r>
            <a:r>
              <a:rPr lang="en-GB" altLang="en-US" dirty="0"/>
              <a:t>main variables:</a:t>
            </a:r>
            <a:br>
              <a:rPr lang="en-GB" altLang="en-US" dirty="0"/>
            </a:br>
            <a:r>
              <a:rPr lang="en-GB" altLang="en-US" b="1" dirty="0"/>
              <a:t>Wave length – </a:t>
            </a:r>
            <a:r>
              <a:rPr lang="en-GB" altLang="en-US" dirty="0"/>
              <a:t>depending on what wavelengths are able to penetrate the water will determine how far we are able to see.</a:t>
            </a:r>
          </a:p>
          <a:p>
            <a:pPr eaLnBrk="1" hangingPunct="1">
              <a:spcBef>
                <a:spcPct val="0"/>
              </a:spcBef>
              <a:defRPr/>
            </a:pPr>
            <a:r>
              <a:rPr lang="en-GB" altLang="en-US" b="1" dirty="0"/>
              <a:t>Suspended materials </a:t>
            </a:r>
            <a:r>
              <a:rPr lang="en-GB" altLang="en-US" dirty="0"/>
              <a:t> - these could be particles of suspended sediments such as fine sand, silt or clay which could be churned up by winds, or even caused by runoff and erosion from surrounding land.</a:t>
            </a:r>
            <a:br>
              <a:rPr lang="en-GB" altLang="en-US" dirty="0"/>
            </a:br>
            <a:r>
              <a:rPr lang="en-GB" altLang="en-US" dirty="0"/>
              <a:t>And </a:t>
            </a:r>
            <a:r>
              <a:rPr lang="en-GB" altLang="en-US" b="1" dirty="0"/>
              <a:t>dissolved materials </a:t>
            </a:r>
            <a:r>
              <a:rPr lang="en-GB" altLang="en-US" dirty="0"/>
              <a:t>– this could be a concentration of salts, or even carbonate.</a:t>
            </a:r>
          </a:p>
          <a:p>
            <a:pPr eaLnBrk="1" hangingPunct="1">
              <a:spcBef>
                <a:spcPct val="0"/>
              </a:spcBef>
              <a:defRPr/>
            </a:pPr>
            <a:endParaRPr lang="en-GB" altLang="en-US" dirty="0"/>
          </a:p>
          <a:p>
            <a:pPr eaLnBrk="1" hangingPunct="1">
              <a:spcBef>
                <a:spcPct val="0"/>
              </a:spcBef>
              <a:defRPr/>
            </a:pPr>
            <a:r>
              <a:rPr lang="en-GB" altLang="en-US" dirty="0"/>
              <a:t>The graph shows us how far a little metal disc called a </a:t>
            </a:r>
            <a:r>
              <a:rPr lang="en-GB" altLang="en-US" b="1" dirty="0"/>
              <a:t>Secchi disk</a:t>
            </a:r>
            <a:r>
              <a:rPr lang="en-GB" altLang="en-US" dirty="0"/>
              <a:t> can be seen, the lower it goes down in metres at different lakes.</a:t>
            </a:r>
            <a:br>
              <a:rPr lang="en-GB" altLang="en-US" dirty="0"/>
            </a:br>
            <a:r>
              <a:rPr lang="en-GB" altLang="en-US" dirty="0"/>
              <a:t>At Little Triste in Arizona, it doesn’t go further than half a metre before it disappears from sight, whereas for contrast Lake Tahoe’s disk can still be seen past 5m of depth (but only with a high amount of direct light).</a:t>
            </a:r>
            <a:endParaRPr lang="en-GB" altLang="en-US" b="1"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a:extLst>
              <a:ext uri="{FF2B5EF4-FFF2-40B4-BE49-F238E27FC236}">
                <a16:creationId xmlns:a16="http://schemas.microsoft.com/office/drawing/2014/main" id="{76BDE7F8-2770-402D-86C0-07D5EF3B2D1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A1B3888-D98C-46E4-BDD1-4262D0489C18}" type="slidenum">
              <a:rPr lang="en-US" altLang="en-US" smtClean="0"/>
              <a:pPr>
                <a:spcBef>
                  <a:spcPct val="0"/>
                </a:spcBef>
              </a:pPr>
              <a:t>23</a:t>
            </a:fld>
            <a:endParaRPr lang="en-US" altLang="en-US"/>
          </a:p>
        </p:txBody>
      </p:sp>
      <p:sp>
        <p:nvSpPr>
          <p:cNvPr id="100354" name="Rectangle 2">
            <a:extLst>
              <a:ext uri="{FF2B5EF4-FFF2-40B4-BE49-F238E27FC236}">
                <a16:creationId xmlns:a16="http://schemas.microsoft.com/office/drawing/2014/main" id="{3F316FBA-671F-447C-84E1-8791E2B0F57E}"/>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Rectangle 3">
            <a:extLst>
              <a:ext uri="{FF2B5EF4-FFF2-40B4-BE49-F238E27FC236}">
                <a16:creationId xmlns:a16="http://schemas.microsoft.com/office/drawing/2014/main" id="{0CF3E20B-1546-3844-8167-E11863AFF8B2}"/>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The Secchi Disk is known as the easiest and most inexpensive way to monitor water quality in a body of water. </a:t>
            </a:r>
            <a:br>
              <a:rPr lang="en-GB" altLang="en-US" dirty="0"/>
            </a:br>
            <a:r>
              <a:rPr lang="en-GB" altLang="en-US" dirty="0"/>
              <a:t>All it is is a metal disk with a cord attached to the middle. The cord has </a:t>
            </a:r>
            <a:r>
              <a:rPr lang="en-GB" altLang="en-US" b="1" dirty="0"/>
              <a:t>6 inch increments marked on it</a:t>
            </a:r>
            <a:r>
              <a:rPr lang="en-GB" altLang="en-US" dirty="0"/>
              <a:t>, and </a:t>
            </a:r>
            <a:r>
              <a:rPr lang="en-GB" altLang="en-US" b="1" dirty="0"/>
              <a:t>each foot is marked in black.</a:t>
            </a:r>
            <a:endParaRPr lang="en-GB" altLang="en-US" dirty="0"/>
          </a:p>
          <a:p>
            <a:pPr eaLnBrk="1" hangingPunct="1">
              <a:spcBef>
                <a:spcPct val="0"/>
              </a:spcBef>
              <a:defRPr/>
            </a:pPr>
            <a:r>
              <a:rPr lang="en-GB" altLang="en-US" dirty="0"/>
              <a:t>What’s required is probably easily guessed – the disk is lowered down into the water until it can’t be seen anymore, and is then slowly pulled back up to the point it can be seen again. </a:t>
            </a:r>
          </a:p>
          <a:p>
            <a:pPr eaLnBrk="1" hangingPunct="1">
              <a:spcBef>
                <a:spcPct val="0"/>
              </a:spcBef>
              <a:defRPr/>
            </a:pPr>
            <a:endParaRPr lang="en-GB" altLang="en-US" dirty="0"/>
          </a:p>
          <a:p>
            <a:pPr eaLnBrk="1" hangingPunct="1">
              <a:spcBef>
                <a:spcPct val="0"/>
              </a:spcBef>
              <a:defRPr/>
            </a:pPr>
            <a:r>
              <a:rPr lang="en-GB" altLang="en-US" b="1" dirty="0"/>
              <a:t>These two depths are averaged from the surface of the water to the disk </a:t>
            </a:r>
            <a:r>
              <a:rPr lang="en-GB" altLang="en-US" dirty="0"/>
              <a:t>and this is known as the </a:t>
            </a:r>
            <a:r>
              <a:rPr lang="en-GB" altLang="en-US" b="1" dirty="0"/>
              <a:t>Secchi depth.</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a:extLst>
              <a:ext uri="{FF2B5EF4-FFF2-40B4-BE49-F238E27FC236}">
                <a16:creationId xmlns:a16="http://schemas.microsoft.com/office/drawing/2014/main" id="{47F4B6E2-899A-4555-8701-8CD635B11F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6DD735-5BB6-48CA-888C-3CDCFD738F20}" type="slidenum">
              <a:rPr lang="en-US" altLang="en-US" smtClean="0"/>
              <a:pPr>
                <a:spcBef>
                  <a:spcPct val="0"/>
                </a:spcBef>
              </a:pPr>
              <a:t>24</a:t>
            </a:fld>
            <a:endParaRPr lang="en-US" altLang="en-US"/>
          </a:p>
        </p:txBody>
      </p:sp>
      <p:sp>
        <p:nvSpPr>
          <p:cNvPr id="102402" name="Rectangle 2">
            <a:extLst>
              <a:ext uri="{FF2B5EF4-FFF2-40B4-BE49-F238E27FC236}">
                <a16:creationId xmlns:a16="http://schemas.microsoft.com/office/drawing/2014/main" id="{878C7F95-2D86-41A6-AAFA-416C6475D5B3}"/>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Rectangle 3">
            <a:extLst>
              <a:ext uri="{FF2B5EF4-FFF2-40B4-BE49-F238E27FC236}">
                <a16:creationId xmlns:a16="http://schemas.microsoft.com/office/drawing/2014/main" id="{0CF3E20B-1546-3844-8167-E11863AFF8B2}"/>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You could also use a light photometer to measure light intensity of a waterbody, measuring defined wavelengths of the spectral distribution of light. </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7">
            <a:extLst>
              <a:ext uri="{FF2B5EF4-FFF2-40B4-BE49-F238E27FC236}">
                <a16:creationId xmlns:a16="http://schemas.microsoft.com/office/drawing/2014/main" id="{55F37096-C613-4903-9D0B-BE36E9FE59A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1CB68F-CB6B-4C86-B6CC-3327E178F741}" type="slidenum">
              <a:rPr lang="en-US" altLang="en-US" smtClean="0"/>
              <a:pPr>
                <a:spcBef>
                  <a:spcPct val="0"/>
                </a:spcBef>
              </a:pPr>
              <a:t>25</a:t>
            </a:fld>
            <a:endParaRPr lang="en-US" altLang="en-US"/>
          </a:p>
        </p:txBody>
      </p:sp>
      <p:sp>
        <p:nvSpPr>
          <p:cNvPr id="104450" name="Rectangle 2">
            <a:extLst>
              <a:ext uri="{FF2B5EF4-FFF2-40B4-BE49-F238E27FC236}">
                <a16:creationId xmlns:a16="http://schemas.microsoft.com/office/drawing/2014/main" id="{7047E17E-0454-4B2D-A194-CA43AAD16A7A}"/>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Rectangle 3">
            <a:extLst>
              <a:ext uri="{FF2B5EF4-FFF2-40B4-BE49-F238E27FC236}">
                <a16:creationId xmlns:a16="http://schemas.microsoft.com/office/drawing/2014/main" id="{5A4564B9-70EA-6F45-973D-6A4ABEDEA2FE}"/>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Turbidity </a:t>
            </a:r>
            <a:r>
              <a:rPr lang="en-GB" altLang="en-US" dirty="0"/>
              <a:t>is a measure of how much water loses it’s transparency due to the presence of suspended particles. </a:t>
            </a:r>
            <a:br>
              <a:rPr lang="en-GB" altLang="en-US" dirty="0"/>
            </a:br>
            <a:r>
              <a:rPr lang="en-GB" altLang="en-US" dirty="0"/>
              <a:t>The more total suspended solids in the water, the murkier it becomes and the greater it’s turbidity is.</a:t>
            </a:r>
          </a:p>
          <a:p>
            <a:pPr eaLnBrk="1" hangingPunct="1">
              <a:spcBef>
                <a:spcPct val="0"/>
              </a:spcBef>
              <a:defRPr/>
            </a:pPr>
            <a:endParaRPr lang="en-GB" altLang="en-US" dirty="0"/>
          </a:p>
          <a:p>
            <a:pPr eaLnBrk="1" hangingPunct="1">
              <a:spcBef>
                <a:spcPct val="0"/>
              </a:spcBef>
              <a:defRPr/>
            </a:pPr>
            <a:r>
              <a:rPr lang="en-GB" altLang="en-US" dirty="0"/>
              <a:t>Things that can increase the turbidity of a waterbody can include:</a:t>
            </a:r>
          </a:p>
          <a:p>
            <a:pPr eaLnBrk="1" hangingPunct="1">
              <a:spcBef>
                <a:spcPct val="0"/>
              </a:spcBef>
              <a:defRPr/>
            </a:pPr>
            <a:r>
              <a:rPr lang="en-GB" altLang="en-US" b="1" dirty="0"/>
              <a:t>Water movements – </a:t>
            </a:r>
            <a:r>
              <a:rPr lang="en-GB" altLang="en-US" dirty="0"/>
              <a:t>resuspended sediment from the bottom stirred up from animals/currents.</a:t>
            </a:r>
          </a:p>
          <a:p>
            <a:pPr eaLnBrk="1" hangingPunct="1">
              <a:spcBef>
                <a:spcPct val="0"/>
              </a:spcBef>
              <a:defRPr/>
            </a:pPr>
            <a:r>
              <a:rPr lang="en-GB" altLang="en-US" b="1" dirty="0"/>
              <a:t>Discharge</a:t>
            </a:r>
            <a:r>
              <a:rPr lang="en-GB" altLang="en-US" dirty="0"/>
              <a:t> from other linking streams, rivers, adjacent flows or even </a:t>
            </a:r>
            <a:r>
              <a:rPr lang="en-GB" altLang="en-US" b="1" dirty="0"/>
              <a:t>waste discharge</a:t>
            </a:r>
            <a:r>
              <a:rPr lang="en-GB" altLang="en-US" dirty="0"/>
              <a:t> from a human perspective.</a:t>
            </a:r>
          </a:p>
          <a:p>
            <a:pPr eaLnBrk="1" hangingPunct="1">
              <a:spcBef>
                <a:spcPct val="0"/>
              </a:spcBef>
              <a:defRPr/>
            </a:pPr>
            <a:r>
              <a:rPr lang="en-GB" altLang="en-US" b="1" dirty="0"/>
              <a:t>Phytoplankton</a:t>
            </a:r>
            <a:r>
              <a:rPr lang="en-GB" altLang="en-US" dirty="0"/>
              <a:t> populations, growth and decomposition.</a:t>
            </a:r>
            <a:br>
              <a:rPr lang="en-GB" altLang="en-US" dirty="0"/>
            </a:br>
            <a:r>
              <a:rPr lang="en-GB" altLang="en-US" b="1" dirty="0"/>
              <a:t>Algae </a:t>
            </a:r>
            <a:r>
              <a:rPr lang="en-GB" altLang="en-US" dirty="0"/>
              <a:t>growth and decomposition.</a:t>
            </a:r>
            <a:br>
              <a:rPr lang="en-GB" altLang="en-US" dirty="0"/>
            </a:br>
            <a:r>
              <a:rPr lang="en-GB" altLang="en-US" b="1" dirty="0"/>
              <a:t>Urban runoff</a:t>
            </a:r>
            <a:r>
              <a:rPr lang="en-GB" altLang="en-US" dirty="0"/>
              <a:t> from a human perspective again and influence on the biochemical health of waterbodies.</a:t>
            </a:r>
          </a:p>
          <a:p>
            <a:pPr eaLnBrk="1" hangingPunct="1">
              <a:spcBef>
                <a:spcPct val="0"/>
              </a:spcBef>
              <a:defRPr/>
            </a:pPr>
            <a:endParaRPr lang="en-GB" altLang="en-US" dirty="0"/>
          </a:p>
          <a:p>
            <a:pPr eaLnBrk="1" hangingPunct="1">
              <a:spcBef>
                <a:spcPct val="0"/>
              </a:spcBef>
              <a:defRPr/>
            </a:pPr>
            <a:r>
              <a:rPr lang="en-GB" altLang="en-US" dirty="0"/>
              <a:t>The graph shows how a in a turbid lake, depth of light penetration is clearly affected, when compared to that of a clear lake.</a:t>
            </a:r>
          </a:p>
          <a:p>
            <a:pPr eaLnBrk="1" hangingPunct="1">
              <a:spcBef>
                <a:spcPct val="0"/>
              </a:spcBef>
              <a:defRPr/>
            </a:pPr>
            <a:endParaRPr lang="en-GB" altLang="en-US" dirty="0"/>
          </a:p>
          <a:p>
            <a:pPr eaLnBrk="1" hangingPunct="1">
              <a:spcBef>
                <a:spcPct val="0"/>
              </a:spcBef>
              <a:defRPr/>
            </a:pPr>
            <a:r>
              <a:rPr lang="en-GB" altLang="en-US" dirty="0"/>
              <a:t>*Colloid – mixture of a substance that may spread out evenly inside another (e.g. mud)</a:t>
            </a:r>
            <a:endParaRPr lang="en-GB" altLang="en-US" b="1"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7">
            <a:extLst>
              <a:ext uri="{FF2B5EF4-FFF2-40B4-BE49-F238E27FC236}">
                <a16:creationId xmlns:a16="http://schemas.microsoft.com/office/drawing/2014/main" id="{788DC94A-3D66-47BC-953C-704FB8E34E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BF0EB7F-2A83-41CC-9147-D66A195E12D9}" type="slidenum">
              <a:rPr lang="en-US" altLang="en-US" smtClean="0"/>
              <a:pPr>
                <a:spcBef>
                  <a:spcPct val="0"/>
                </a:spcBef>
              </a:pPr>
              <a:t>26</a:t>
            </a:fld>
            <a:endParaRPr lang="en-US" altLang="en-US"/>
          </a:p>
        </p:txBody>
      </p:sp>
      <p:sp>
        <p:nvSpPr>
          <p:cNvPr id="106498" name="Rectangle 2">
            <a:extLst>
              <a:ext uri="{FF2B5EF4-FFF2-40B4-BE49-F238E27FC236}">
                <a16:creationId xmlns:a16="http://schemas.microsoft.com/office/drawing/2014/main" id="{44F25550-53D9-4F6F-BF93-05CFC5A9A3F5}"/>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Rectangle 3">
            <a:extLst>
              <a:ext uri="{FF2B5EF4-FFF2-40B4-BE49-F238E27FC236}">
                <a16:creationId xmlns:a16="http://schemas.microsoft.com/office/drawing/2014/main" id="{C7EEA310-C3FD-DE43-A394-1BC31FEE54BC}"/>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a:t>You may have heard of some of these terms before, and they come from what’s known as the </a:t>
            </a:r>
            <a:r>
              <a:rPr lang="en-GB" altLang="en-US" b="1"/>
              <a:t>Trophic State Index.</a:t>
            </a:r>
          </a:p>
          <a:p>
            <a:pPr eaLnBrk="1" hangingPunct="1">
              <a:spcBef>
                <a:spcPct val="0"/>
              </a:spcBef>
              <a:defRPr/>
            </a:pPr>
            <a:r>
              <a:rPr lang="en-GB" altLang="en-US"/>
              <a:t>This index helps classify waterbodies in a rough estimate on their productivity and overall biological health.</a:t>
            </a:r>
          </a:p>
          <a:p>
            <a:pPr eaLnBrk="1" hangingPunct="1">
              <a:spcBef>
                <a:spcPct val="0"/>
              </a:spcBef>
              <a:defRPr/>
            </a:pPr>
            <a:endParaRPr lang="en-GB" altLang="en-US"/>
          </a:p>
          <a:p>
            <a:pPr eaLnBrk="1" hangingPunct="1">
              <a:spcBef>
                <a:spcPct val="0"/>
              </a:spcBef>
              <a:defRPr/>
            </a:pPr>
            <a:r>
              <a:rPr lang="en-GB" altLang="en-US"/>
              <a:t>Oligotrophic waterbodies have the least amount of primary biological productivity as a result of low nutrient contents.</a:t>
            </a:r>
            <a:br>
              <a:rPr lang="en-GB" altLang="en-US"/>
            </a:br>
            <a:r>
              <a:rPr lang="en-GB" altLang="en-US"/>
              <a:t>Very little algal presence, with clear waters and high drinking water quality.</a:t>
            </a:r>
          </a:p>
          <a:p>
            <a:pPr eaLnBrk="1" hangingPunct="1">
              <a:spcBef>
                <a:spcPct val="0"/>
              </a:spcBef>
              <a:defRPr/>
            </a:pPr>
            <a:endParaRPr lang="en-GB" altLang="en-US"/>
          </a:p>
          <a:p>
            <a:pPr eaLnBrk="1" hangingPunct="1">
              <a:spcBef>
                <a:spcPct val="0"/>
              </a:spcBef>
              <a:defRPr/>
            </a:pPr>
            <a:r>
              <a:rPr lang="en-GB" altLang="en-US"/>
              <a:t>Mesotrophic lakes and waters have an intermediate level of productivity. They’re commonly clear with beds of submerged aquatic vegetation and medium levels of nutrients.</a:t>
            </a:r>
          </a:p>
          <a:p>
            <a:pPr eaLnBrk="1" hangingPunct="1">
              <a:spcBef>
                <a:spcPct val="0"/>
              </a:spcBef>
              <a:defRPr/>
            </a:pPr>
            <a:endParaRPr lang="en-GB" altLang="en-US"/>
          </a:p>
          <a:p>
            <a:pPr eaLnBrk="1" hangingPunct="1">
              <a:spcBef>
                <a:spcPct val="0"/>
              </a:spcBef>
              <a:defRPr/>
            </a:pPr>
            <a:r>
              <a:rPr lang="en-GB" altLang="en-US"/>
              <a:t>Eutrophic waters (commonly lakes or ponds) have high biological productivity due to excessive nutrients - especially nitrogen or phosphorus. </a:t>
            </a:r>
            <a:br>
              <a:rPr lang="en-GB" altLang="en-US"/>
            </a:br>
            <a:r>
              <a:rPr lang="en-GB" altLang="en-US"/>
              <a:t>They are able to support an abundance of plants, however when algae are the predominant plant, the water can be darker in colouration.</a:t>
            </a:r>
            <a:br>
              <a:rPr lang="en-GB" altLang="en-US"/>
            </a:br>
            <a:r>
              <a:rPr lang="en-GB" altLang="en-US"/>
              <a:t>This process can occur both naturally and as a by-product of human impacts on the environment or surrounding landscape.</a:t>
            </a:r>
          </a:p>
          <a:p>
            <a:pPr eaLnBrk="1" hangingPunct="1">
              <a:spcBef>
                <a:spcPct val="0"/>
              </a:spcBef>
              <a:defRPr/>
            </a:pPr>
            <a:r>
              <a:rPr lang="en-GB" altLang="en-US"/>
              <a:t>Sometimes an excessive algal bloom can result in the death of fish and other larger aquatic organisms due to low oxygen levels, used up by the respiration of algae and bottom-dwelling bacteria.</a:t>
            </a:r>
          </a:p>
          <a:p>
            <a:pPr eaLnBrk="1" hangingPunct="1">
              <a:spcBef>
                <a:spcPct val="0"/>
              </a:spcBef>
              <a:defRPr/>
            </a:pPr>
            <a:endParaRPr lang="en-GB" altLang="en-US"/>
          </a:p>
          <a:p>
            <a:pPr eaLnBrk="1" hangingPunct="1">
              <a:spcBef>
                <a:spcPct val="0"/>
              </a:spcBef>
              <a:defRPr/>
            </a:pPr>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a:extLst>
              <a:ext uri="{FF2B5EF4-FFF2-40B4-BE49-F238E27FC236}">
                <a16:creationId xmlns:a16="http://schemas.microsoft.com/office/drawing/2014/main" id="{0E92DF8A-753E-43F9-8353-A41C8D95A83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6" name="Notes Placeholder 2">
            <a:extLst>
              <a:ext uri="{FF2B5EF4-FFF2-40B4-BE49-F238E27FC236}">
                <a16:creationId xmlns:a16="http://schemas.microsoft.com/office/drawing/2014/main" id="{8D5670EA-F063-4C9E-8602-FF5C3ACD3C8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As expected, with Eutrophic water bodies usually being concealed at the surface layer by algae or other vegetative/nutrient matter, light finds it difficult to penetrate the water’s photic zone.</a:t>
            </a:r>
          </a:p>
          <a:p>
            <a:endParaRPr lang="en-US" altLang="en-US"/>
          </a:p>
          <a:p>
            <a:r>
              <a:rPr lang="en-US" altLang="en-US"/>
              <a:t>The graph above illustrates light depth at three different lakes of differing trophic levels.</a:t>
            </a:r>
            <a:br>
              <a:rPr lang="en-US" altLang="en-US"/>
            </a:br>
            <a:r>
              <a:rPr lang="en-US" altLang="en-US"/>
              <a:t>(Plotted on A linear, and B logarithmic scales) Both generally show the same thing – how ineffective light penetration is in eutrophic conditions.</a:t>
            </a:r>
            <a:br>
              <a:rPr lang="en-US" altLang="en-US"/>
            </a:br>
            <a:br>
              <a:rPr lang="en-US" altLang="en-US"/>
            </a:br>
            <a:r>
              <a:rPr lang="en-US" altLang="en-US"/>
              <a:t>*Linear scale – line divided into equal parts, showing the relationship between points.</a:t>
            </a:r>
            <a:br>
              <a:rPr lang="en-US" altLang="en-US"/>
            </a:br>
            <a:r>
              <a:rPr lang="en-US" altLang="en-US"/>
              <a:t>*Logarithmic scale – non-linear scale used when there’s a large range of quantities.</a:t>
            </a:r>
          </a:p>
          <a:p>
            <a:r>
              <a:rPr lang="en-US" altLang="en-US"/>
              <a:t>*Attenuated – reduced</a:t>
            </a:r>
          </a:p>
        </p:txBody>
      </p:sp>
      <p:sp>
        <p:nvSpPr>
          <p:cNvPr id="108547" name="Slide Number Placeholder 3">
            <a:extLst>
              <a:ext uri="{FF2B5EF4-FFF2-40B4-BE49-F238E27FC236}">
                <a16:creationId xmlns:a16="http://schemas.microsoft.com/office/drawing/2014/main" id="{D0C68E51-BB72-4E99-996A-9B8AAA0E03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835F970-E611-447E-93DD-2AA2F4DE84A1}" type="slidenum">
              <a:rPr lang="en-GB" altLang="en-US" smtClean="0">
                <a:latin typeface="Calibri" panose="020F0502020204030204" pitchFamily="34" charset="0"/>
              </a:rPr>
              <a:pPr/>
              <a:t>27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421A7B2-BB15-43B2-9E68-1CACE14774A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1117651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1A7B2-BB15-43B2-9E68-1CACE14774A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369626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21A7B2-BB15-43B2-9E68-1CACE14774A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2977068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21A7B2-BB15-43B2-9E68-1CACE14774A5}" type="datetimeFigureOut">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499413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21A7B2-BB15-43B2-9E68-1CACE14774A5}" type="datetimeFigureOut">
              <a:rPr lang="en-GB" smtClean="0"/>
              <a:t>24/10/2019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1080404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21A7B2-BB15-43B2-9E68-1CACE14774A5}" type="datetimeFigureOut">
              <a:rPr lang="en-GB" smtClean="0"/>
              <a:t>24/10/2019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801263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21A7B2-BB15-43B2-9E68-1CACE14774A5}" type="datetimeFigureOut">
              <a:rPr lang="en-GB" smtClean="0"/>
              <a:t>24/10/2019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4049665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21A7B2-BB15-43B2-9E68-1CACE14774A5}" type="datetimeFigureOut">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2641900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21A7B2-BB15-43B2-9E68-1CACE14774A5}" type="datetimeFigureOut">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485015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1A7B2-BB15-43B2-9E68-1CACE14774A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3133421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1A7B2-BB15-43B2-9E68-1CACE14774A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FAA0E-40DC-43D8-BBDE-F18389657D70}" type="slidenum">
              <a:rPr lang="en-GB" smtClean="0"/>
              <a:t>‹#›</a:t>
            </a:fld>
            <a:endParaRPr lang="en-GB"/>
          </a:p>
        </p:txBody>
      </p:sp>
    </p:spTree>
    <p:extLst>
      <p:ext uri="{BB962C8B-B14F-4D97-AF65-F5344CB8AC3E}">
        <p14:creationId xmlns:p14="http://schemas.microsoft.com/office/powerpoint/2010/main" val="92605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21A7B2-BB15-43B2-9E68-1CACE14774A5}" type="datetimeFigureOut">
              <a:rPr lang="en-GB" smtClean="0"/>
              <a:t>24/10/2019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0FAA0E-40DC-43D8-BBDE-F18389657D70}" type="slidenum">
              <a:rPr lang="en-GB" smtClean="0"/>
              <a:t>‹#›</a:t>
            </a:fld>
            <a:endParaRPr lang="en-GB"/>
          </a:p>
        </p:txBody>
      </p:sp>
    </p:spTree>
    <p:extLst>
      <p:ext uri="{BB962C8B-B14F-4D97-AF65-F5344CB8AC3E}">
        <p14:creationId xmlns:p14="http://schemas.microsoft.com/office/powerpoint/2010/main" val="10859965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3.png"/><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tiff"/></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tiff"/></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7" Type="http://schemas.openxmlformats.org/officeDocument/2006/relationships/image" Target="../media/image12.tif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tiff"/><Relationship Id="rId5" Type="http://schemas.openxmlformats.org/officeDocument/2006/relationships/image" Target="../media/image10.tiff"/><Relationship Id="rId4" Type="http://schemas.openxmlformats.org/officeDocument/2006/relationships/image" Target="../media/image9.tiff"/></Relationships>
</file>

<file path=ppt/slides/_rels/slide10.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5.tiff"/><Relationship Id="rId5" Type="http://schemas.openxmlformats.org/officeDocument/2006/relationships/image" Target="../media/image14.tiff"/><Relationship Id="rId4" Type="http://schemas.openxmlformats.org/officeDocument/2006/relationships/image" Target="../media/image2.tiff"/></Relationships>
</file>

<file path=ppt/slides/_rels/slide12.xml.rels><?xml version="1.0" encoding="UTF-8" standalone="yes"?>
<Relationships xmlns="http://schemas.openxmlformats.org/package/2006/relationships"><Relationship Id="rId8" Type="http://schemas.openxmlformats.org/officeDocument/2006/relationships/image" Target="../media/image19.tiff"/><Relationship Id="rId3" Type="http://schemas.openxmlformats.org/officeDocument/2006/relationships/image" Target="../media/image16.wmf"/><Relationship Id="rId7" Type="http://schemas.openxmlformats.org/officeDocument/2006/relationships/image" Target="../media/image15.tiff"/><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8.tiff"/><Relationship Id="rId5" Type="http://schemas.openxmlformats.org/officeDocument/2006/relationships/image" Target="../media/image17.tiff"/><Relationship Id="rId4" Type="http://schemas.openxmlformats.org/officeDocument/2006/relationships/image" Target="../media/image2.tiff"/><Relationship Id="rId9" Type="http://schemas.openxmlformats.org/officeDocument/2006/relationships/image" Target="../media/image20.tiff"/></Relationships>
</file>

<file path=ppt/slides/_rels/slide1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2.tiff"/><Relationship Id="rId5" Type="http://schemas.openxmlformats.org/officeDocument/2006/relationships/image" Target="../media/image21.wmf"/><Relationship Id="rId4" Type="http://schemas.openxmlformats.org/officeDocument/2006/relationships/oleObject" Target="../embeddings/oleObject2.bin"/></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2.tiff"/></Relationships>
</file>

<file path=ppt/slides/_rels/slide1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20.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5.tiff"/><Relationship Id="rId5" Type="http://schemas.openxmlformats.org/officeDocument/2006/relationships/image" Target="../media/image8.tiff"/><Relationship Id="rId4" Type="http://schemas.openxmlformats.org/officeDocument/2006/relationships/image" Target="../media/image2.tiff"/></Relationships>
</file>

<file path=ppt/slides/_rels/slide21.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7.tiff"/></Relationships>
</file>

<file path=ppt/slides/_rels/slide2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8.tiff"/></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2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0.tif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mlDrawing" Target="../drawings/vmlDrawing3.vml"/><Relationship Id="rId6" Type="http://schemas.openxmlformats.org/officeDocument/2006/relationships/image" Target="../media/image2.tiff"/><Relationship Id="rId5" Type="http://schemas.openxmlformats.org/officeDocument/2006/relationships/image" Target="../media/image31.wmf"/><Relationship Id="rId4" Type="http://schemas.openxmlformats.org/officeDocument/2006/relationships/oleObject" Target="../embeddings/oleObject3.bin"/></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vmlDrawing" Target="../drawings/vmlDrawing4.v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hyperlink" Target="https://theconversation.com/uk/topics/freshwater-5873" TargetMode="External"/><Relationship Id="rId2" Type="http://schemas.openxmlformats.org/officeDocument/2006/relationships/image" Target="../media/image2.tiff"/><Relationship Id="rId1" Type="http://schemas.openxmlformats.org/officeDocument/2006/relationships/slideLayout" Target="../slideLayouts/slideLayout6.xml"/><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3" descr="Thermal Profile_Time">
            <a:extLst>
              <a:ext uri="{FF2B5EF4-FFF2-40B4-BE49-F238E27FC236}">
                <a16:creationId xmlns:a16="http://schemas.microsoft.com/office/drawing/2014/main" id="{CB35A7DA-8C71-4A17-ACF2-16D3CFDD90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6025" y="765175"/>
            <a:ext cx="6669088" cy="553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8" name="Text Box 4">
            <a:extLst>
              <a:ext uri="{FF2B5EF4-FFF2-40B4-BE49-F238E27FC236}">
                <a16:creationId xmlns:a16="http://schemas.microsoft.com/office/drawing/2014/main" id="{BD1F1101-1684-45AE-B2ED-31AE155F7521}"/>
              </a:ext>
            </a:extLst>
          </p:cNvPr>
          <p:cNvSpPr txBox="1">
            <a:spLocks noChangeArrowheads="1"/>
          </p:cNvSpPr>
          <p:nvPr/>
        </p:nvSpPr>
        <p:spPr bwMode="auto">
          <a:xfrm>
            <a:off x="1476375" y="188913"/>
            <a:ext cx="6696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b="1"/>
              <a:t>Lake Thermal Profile - Time and Depth</a:t>
            </a:r>
          </a:p>
        </p:txBody>
      </p:sp>
      <p:sp>
        <p:nvSpPr>
          <p:cNvPr id="55299" name="Text Box 5">
            <a:extLst>
              <a:ext uri="{FF2B5EF4-FFF2-40B4-BE49-F238E27FC236}">
                <a16:creationId xmlns:a16="http://schemas.microsoft.com/office/drawing/2014/main" id="{B17BA12F-46ED-4529-A576-6FD1A2FD8332}"/>
              </a:ext>
            </a:extLst>
          </p:cNvPr>
          <p:cNvSpPr txBox="1">
            <a:spLocks noChangeArrowheads="1"/>
          </p:cNvSpPr>
          <p:nvPr/>
        </p:nvSpPr>
        <p:spPr bwMode="auto">
          <a:xfrm>
            <a:off x="8534400" y="6296025"/>
            <a:ext cx="4667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15</a:t>
            </a:r>
          </a:p>
        </p:txBody>
      </p:sp>
      <p:pic>
        <p:nvPicPr>
          <p:cNvPr id="55300" name="Picture 7">
            <a:extLst>
              <a:ext uri="{FF2B5EF4-FFF2-40B4-BE49-F238E27FC236}">
                <a16:creationId xmlns:a16="http://schemas.microsoft.com/office/drawing/2014/main" id="{E8DF12B6-A986-475D-9448-59FF53C7F9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648325"/>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194F7438-E0A3-490C-BC82-301A486EEC42}"/>
              </a:ext>
            </a:extLst>
          </p:cNvPr>
          <p:cNvSpPr>
            <a:spLocks noChangeArrowheads="1"/>
          </p:cNvSpPr>
          <p:nvPr/>
        </p:nvSpPr>
        <p:spPr bwMode="auto">
          <a:xfrm>
            <a:off x="179388" y="1268413"/>
            <a:ext cx="12033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b="1">
                <a:cs typeface="Calibri" panose="020F0502020204030204" pitchFamily="34" charset="0"/>
              </a:rPr>
              <a:t>Epilimnion</a:t>
            </a:r>
            <a:endParaRPr lang="en-US" altLang="en-US" sz="1800">
              <a:cs typeface="Calibri" panose="020F0502020204030204" pitchFamily="34" charset="0"/>
            </a:endParaRPr>
          </a:p>
        </p:txBody>
      </p:sp>
      <p:cxnSp>
        <p:nvCxnSpPr>
          <p:cNvPr id="4" name="Straight Arrow Connector 3">
            <a:extLst>
              <a:ext uri="{FF2B5EF4-FFF2-40B4-BE49-F238E27FC236}">
                <a16:creationId xmlns:a16="http://schemas.microsoft.com/office/drawing/2014/main" id="{226666B8-69D8-B84E-AD5F-9A46F7520BDC}"/>
              </a:ext>
            </a:extLst>
          </p:cNvPr>
          <p:cNvCxnSpPr>
            <a:cxnSpLocks/>
          </p:cNvCxnSpPr>
          <p:nvPr/>
        </p:nvCxnSpPr>
        <p:spPr>
          <a:xfrm>
            <a:off x="1325563" y="1482725"/>
            <a:ext cx="2886075" cy="0"/>
          </a:xfrm>
          <a:prstGeom prst="straightConnector1">
            <a:avLst/>
          </a:prstGeom>
          <a:ln w="635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F0D95305-5D33-4428-885E-41673D61E038}"/>
              </a:ext>
            </a:extLst>
          </p:cNvPr>
          <p:cNvSpPr>
            <a:spLocks noChangeArrowheads="1"/>
          </p:cNvSpPr>
          <p:nvPr/>
        </p:nvSpPr>
        <p:spPr bwMode="auto">
          <a:xfrm>
            <a:off x="273050" y="1844675"/>
            <a:ext cx="1419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b="1">
                <a:cs typeface="Calibri" panose="020F0502020204030204" pitchFamily="34" charset="0"/>
              </a:rPr>
              <a:t>Metalimnion</a:t>
            </a:r>
            <a:endParaRPr lang="en-US" altLang="en-US" sz="1800">
              <a:cs typeface="Calibri" panose="020F0502020204030204" pitchFamily="34" charset="0"/>
            </a:endParaRPr>
          </a:p>
        </p:txBody>
      </p:sp>
      <p:cxnSp>
        <p:nvCxnSpPr>
          <p:cNvPr id="13" name="Straight Arrow Connector 12">
            <a:extLst>
              <a:ext uri="{FF2B5EF4-FFF2-40B4-BE49-F238E27FC236}">
                <a16:creationId xmlns:a16="http://schemas.microsoft.com/office/drawing/2014/main" id="{32000CD5-FD3E-1C45-A5C7-B2A58DDA7D03}"/>
              </a:ext>
            </a:extLst>
          </p:cNvPr>
          <p:cNvCxnSpPr>
            <a:cxnSpLocks/>
          </p:cNvCxnSpPr>
          <p:nvPr/>
        </p:nvCxnSpPr>
        <p:spPr>
          <a:xfrm>
            <a:off x="1692275" y="2028825"/>
            <a:ext cx="2341563" cy="11113"/>
          </a:xfrm>
          <a:prstGeom prst="straightConnector1">
            <a:avLst/>
          </a:prstGeom>
          <a:ln w="635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7F03AE7-67DE-4C41-984B-F86F6ADC04DC}"/>
              </a:ext>
            </a:extLst>
          </p:cNvPr>
          <p:cNvSpPr>
            <a:spLocks noChangeArrowheads="1"/>
          </p:cNvSpPr>
          <p:nvPr/>
        </p:nvSpPr>
        <p:spPr bwMode="auto">
          <a:xfrm>
            <a:off x="4033838" y="3443288"/>
            <a:ext cx="14192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b="1">
                <a:solidFill>
                  <a:schemeClr val="bg1"/>
                </a:solidFill>
                <a:cs typeface="Calibri" panose="020F0502020204030204" pitchFamily="34" charset="0"/>
              </a:rPr>
              <a:t>Hypolimnion</a:t>
            </a:r>
            <a:endParaRPr lang="en-US" altLang="en-US" sz="1800">
              <a:solidFill>
                <a:schemeClr val="bg1"/>
              </a:solidFill>
              <a:cs typeface="Calibri" panose="020F0502020204030204" pitchFamily="34" charset="0"/>
            </a:endParaRPr>
          </a:p>
        </p:txBody>
      </p:sp>
      <p:cxnSp>
        <p:nvCxnSpPr>
          <p:cNvPr id="16" name="Straight Arrow Connector 15">
            <a:extLst>
              <a:ext uri="{FF2B5EF4-FFF2-40B4-BE49-F238E27FC236}">
                <a16:creationId xmlns:a16="http://schemas.microsoft.com/office/drawing/2014/main" id="{4458FF7A-01E9-494A-BD20-54865DF63ADC}"/>
              </a:ext>
            </a:extLst>
          </p:cNvPr>
          <p:cNvCxnSpPr>
            <a:cxnSpLocks/>
          </p:cNvCxnSpPr>
          <p:nvPr/>
        </p:nvCxnSpPr>
        <p:spPr>
          <a:xfrm>
            <a:off x="5453063" y="3627438"/>
            <a:ext cx="766762" cy="0"/>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3426FE8-429F-C143-94F5-C5F1F63E3D64}"/>
              </a:ext>
            </a:extLst>
          </p:cNvPr>
          <p:cNvCxnSpPr>
            <a:cxnSpLocks/>
          </p:cNvCxnSpPr>
          <p:nvPr/>
        </p:nvCxnSpPr>
        <p:spPr>
          <a:xfrm flipH="1">
            <a:off x="3203575" y="3627438"/>
            <a:ext cx="830263" cy="0"/>
          </a:xfrm>
          <a:prstGeom prst="straightConnector1">
            <a:avLst/>
          </a:prstGeom>
          <a:ln w="635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par>
                                <p:cTn id="9" presetID="1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p:tgtEl>
                                          <p:spTgt spid="2"/>
                                        </p:tgtEl>
                                        <p:attrNameLst>
                                          <p:attrName>ppt_y</p:attrName>
                                        </p:attrNameLst>
                                      </p:cBhvr>
                                      <p:tavLst>
                                        <p:tav tm="0">
                                          <p:val>
                                            <p:strVal val="#ppt_y+#ppt_h*1.125000"/>
                                          </p:val>
                                        </p:tav>
                                        <p:tav tm="100000">
                                          <p:val>
                                            <p:strVal val="#ppt_y"/>
                                          </p:val>
                                        </p:tav>
                                      </p:tavLst>
                                    </p:anim>
                                    <p:animEffect transition="in" filter="wipe(up)">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p:tgtEl>
                                          <p:spTgt spid="12"/>
                                        </p:tgtEl>
                                        <p:attrNameLst>
                                          <p:attrName>ppt_y</p:attrName>
                                        </p:attrNameLst>
                                      </p:cBhvr>
                                      <p:tavLst>
                                        <p:tav tm="0">
                                          <p:val>
                                            <p:strVal val="#ppt_y+#ppt_h*1.125000"/>
                                          </p:val>
                                        </p:tav>
                                        <p:tav tm="100000">
                                          <p:val>
                                            <p:strVal val="#ppt_y"/>
                                          </p:val>
                                        </p:tav>
                                      </p:tavLst>
                                    </p:anim>
                                    <p:animEffect transition="in" filter="wipe(up)">
                                      <p:cBhvr>
                                        <p:cTn id="18" dur="500"/>
                                        <p:tgtEl>
                                          <p:spTgt spid="12"/>
                                        </p:tgtEl>
                                      </p:cBhvr>
                                    </p:animEffect>
                                  </p:childTnLst>
                                </p:cTn>
                              </p:par>
                              <p:par>
                                <p:cTn id="19" presetID="12" presetClass="entr" presetSubtype="4"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p:tgtEl>
                                          <p:spTgt spid="13"/>
                                        </p:tgtEl>
                                        <p:attrNameLst>
                                          <p:attrName>ppt_y</p:attrName>
                                        </p:attrNameLst>
                                      </p:cBhvr>
                                      <p:tavLst>
                                        <p:tav tm="0">
                                          <p:val>
                                            <p:strVal val="#ppt_y+#ppt_h*1.125000"/>
                                          </p:val>
                                        </p:tav>
                                        <p:tav tm="100000">
                                          <p:val>
                                            <p:strVal val="#ppt_y"/>
                                          </p:val>
                                        </p:tav>
                                      </p:tavLst>
                                    </p:anim>
                                    <p:animEffect transition="in" filter="wipe(up)">
                                      <p:cBhvr>
                                        <p:cTn id="22" dur="500"/>
                                        <p:tgtEl>
                                          <p:spTgt spid="1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p:tgtEl>
                                          <p:spTgt spid="15"/>
                                        </p:tgtEl>
                                        <p:attrNameLst>
                                          <p:attrName>ppt_y</p:attrName>
                                        </p:attrNameLst>
                                      </p:cBhvr>
                                      <p:tavLst>
                                        <p:tav tm="0">
                                          <p:val>
                                            <p:strVal val="#ppt_y+#ppt_h*1.125000"/>
                                          </p:val>
                                        </p:tav>
                                        <p:tav tm="100000">
                                          <p:val>
                                            <p:strVal val="#ppt_y"/>
                                          </p:val>
                                        </p:tav>
                                      </p:tavLst>
                                    </p:anim>
                                    <p:animEffect transition="in" filter="wipe(up)">
                                      <p:cBhvr>
                                        <p:cTn id="28" dur="500"/>
                                        <p:tgtEl>
                                          <p:spTgt spid="15"/>
                                        </p:tgtEl>
                                      </p:cBhvr>
                                    </p:animEffect>
                                  </p:childTnLst>
                                </p:cTn>
                              </p:par>
                              <p:par>
                                <p:cTn id="29" presetID="12" presetClass="entr" presetSubtype="4" fill="hold" nodeType="with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p:tgtEl>
                                          <p:spTgt spid="18"/>
                                        </p:tgtEl>
                                        <p:attrNameLst>
                                          <p:attrName>ppt_y</p:attrName>
                                        </p:attrNameLst>
                                      </p:cBhvr>
                                      <p:tavLst>
                                        <p:tav tm="0">
                                          <p:val>
                                            <p:strVal val="#ppt_y+#ppt_h*1.125000"/>
                                          </p:val>
                                        </p:tav>
                                        <p:tav tm="100000">
                                          <p:val>
                                            <p:strVal val="#ppt_y"/>
                                          </p:val>
                                        </p:tav>
                                      </p:tavLst>
                                    </p:anim>
                                    <p:animEffect transition="in" filter="wipe(up)">
                                      <p:cBhvr>
                                        <p:cTn id="32" dur="500"/>
                                        <p:tgtEl>
                                          <p:spTgt spid="18"/>
                                        </p:tgtEl>
                                      </p:cBhvr>
                                    </p:animEffect>
                                  </p:childTnLst>
                                </p:cTn>
                              </p:par>
                              <p:par>
                                <p:cTn id="33" presetID="12" presetClass="entr" presetSubtype="4"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p:tgtEl>
                                          <p:spTgt spid="16"/>
                                        </p:tgtEl>
                                        <p:attrNameLst>
                                          <p:attrName>ppt_y</p:attrName>
                                        </p:attrNameLst>
                                      </p:cBhvr>
                                      <p:tavLst>
                                        <p:tav tm="0">
                                          <p:val>
                                            <p:strVal val="#ppt_y+#ppt_h*1.125000"/>
                                          </p:val>
                                        </p:tav>
                                        <p:tav tm="100000">
                                          <p:val>
                                            <p:strVal val="#ppt_y"/>
                                          </p:val>
                                        </p:tav>
                                      </p:tavLst>
                                    </p:anim>
                                    <p:animEffect transition="in" filter="wipe(up)">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1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a:extLst>
              <a:ext uri="{FF2B5EF4-FFF2-40B4-BE49-F238E27FC236}">
                <a16:creationId xmlns:a16="http://schemas.microsoft.com/office/drawing/2014/main" id="{7DAD39F9-CA60-45B2-B222-1C72AF476409}"/>
              </a:ext>
            </a:extLst>
          </p:cNvPr>
          <p:cNvSpPr>
            <a:spLocks/>
          </p:cNvSpPr>
          <p:nvPr>
            <p:ph type="title"/>
          </p:nvPr>
        </p:nvSpPr>
        <p:spPr>
          <a:xfrm>
            <a:off x="898525" y="260350"/>
            <a:ext cx="7772400" cy="1143000"/>
          </a:xfrm>
          <a:solidFill>
            <a:srgbClr val="FFFFFF"/>
          </a:solidFill>
        </p:spPr>
        <p:txBody>
          <a:bodyPr anchor="t"/>
          <a:lstStyle/>
          <a:p>
            <a:pPr eaLnBrk="1" hangingPunct="1"/>
            <a:r>
              <a:rPr lang="en-US" altLang="en-US" sz="3500" b="1">
                <a:cs typeface="Calibri" panose="020F0502020204030204" pitchFamily="34" charset="0"/>
              </a:rPr>
              <a:t>Stratification Summary</a:t>
            </a:r>
            <a:r>
              <a:rPr lang="en-US" altLang="en-US">
                <a:latin typeface="Arial" panose="020B0604020202020204" pitchFamily="34" charset="0"/>
              </a:rPr>
              <a:t>	</a:t>
            </a:r>
          </a:p>
        </p:txBody>
      </p:sp>
      <p:sp>
        <p:nvSpPr>
          <p:cNvPr id="57346" name="Rectangle 3">
            <a:extLst>
              <a:ext uri="{FF2B5EF4-FFF2-40B4-BE49-F238E27FC236}">
                <a16:creationId xmlns:a16="http://schemas.microsoft.com/office/drawing/2014/main" id="{FB984C50-FE2D-494D-B86A-CDC45404C27A}"/>
              </a:ext>
            </a:extLst>
          </p:cNvPr>
          <p:cNvSpPr>
            <a:spLocks noGrp="1"/>
          </p:cNvSpPr>
          <p:nvPr>
            <p:ph type="body" idx="1"/>
          </p:nvPr>
        </p:nvSpPr>
        <p:spPr>
          <a:xfrm>
            <a:off x="468313" y="1484313"/>
            <a:ext cx="8328025" cy="4114800"/>
          </a:xfrm>
          <a:solidFill>
            <a:srgbClr val="FFFFFF"/>
          </a:solidFill>
        </p:spPr>
        <p:txBody>
          <a:bodyPr/>
          <a:lstStyle/>
          <a:p>
            <a:pPr eaLnBrk="1" hangingPunct="1">
              <a:lnSpc>
                <a:spcPct val="90000"/>
              </a:lnSpc>
            </a:pPr>
            <a:r>
              <a:rPr lang="en-US" altLang="en-US" sz="2500">
                <a:cs typeface="Calibri" panose="020F0502020204030204" pitchFamily="34" charset="0"/>
              </a:rPr>
              <a:t>Layering based on differences in density (temperature or salinity)</a:t>
            </a:r>
          </a:p>
          <a:p>
            <a:pPr eaLnBrk="1" hangingPunct="1">
              <a:lnSpc>
                <a:spcPct val="90000"/>
              </a:lnSpc>
              <a:buFontTx/>
              <a:buNone/>
            </a:pPr>
            <a:endParaRPr lang="en-US" altLang="en-US" sz="2500">
              <a:cs typeface="Calibri" panose="020F0502020204030204" pitchFamily="34" charset="0"/>
            </a:endParaRPr>
          </a:p>
          <a:p>
            <a:pPr eaLnBrk="1" hangingPunct="1">
              <a:lnSpc>
                <a:spcPct val="90000"/>
              </a:lnSpc>
            </a:pPr>
            <a:r>
              <a:rPr lang="en-US" altLang="en-US" sz="2500">
                <a:cs typeface="Calibri" panose="020F0502020204030204" pitchFamily="34" charset="0"/>
              </a:rPr>
              <a:t>Stratification alters biogeochemistry and ecology</a:t>
            </a:r>
          </a:p>
          <a:p>
            <a:pPr eaLnBrk="1" hangingPunct="1">
              <a:lnSpc>
                <a:spcPct val="90000"/>
              </a:lnSpc>
            </a:pPr>
            <a:endParaRPr lang="en-US" altLang="en-US" sz="2500">
              <a:cs typeface="Calibri" panose="020F0502020204030204" pitchFamily="34" charset="0"/>
            </a:endParaRPr>
          </a:p>
          <a:p>
            <a:pPr eaLnBrk="1" hangingPunct="1">
              <a:lnSpc>
                <a:spcPct val="90000"/>
              </a:lnSpc>
            </a:pPr>
            <a:r>
              <a:rPr lang="en-US" altLang="en-US" sz="2500">
                <a:cs typeface="Calibri" panose="020F0502020204030204" pitchFamily="34" charset="0"/>
              </a:rPr>
              <a:t>Lake with all same temperature called isothermal</a:t>
            </a:r>
          </a:p>
          <a:p>
            <a:pPr eaLnBrk="1" hangingPunct="1">
              <a:lnSpc>
                <a:spcPct val="90000"/>
              </a:lnSpc>
            </a:pPr>
            <a:endParaRPr lang="en-US" altLang="en-US" sz="2500">
              <a:cs typeface="Calibri" panose="020F0502020204030204" pitchFamily="34" charset="0"/>
            </a:endParaRPr>
          </a:p>
          <a:p>
            <a:pPr eaLnBrk="1" hangingPunct="1">
              <a:lnSpc>
                <a:spcPct val="90000"/>
              </a:lnSpc>
            </a:pPr>
            <a:r>
              <a:rPr lang="en-US" altLang="en-US" sz="2500">
                <a:cs typeface="Calibri" panose="020F0502020204030204" pitchFamily="34" charset="0"/>
              </a:rPr>
              <a:t>Thermal stratification into three layers </a:t>
            </a:r>
          </a:p>
        </p:txBody>
      </p:sp>
      <p:pic>
        <p:nvPicPr>
          <p:cNvPr id="57347" name="Picture 5">
            <a:extLst>
              <a:ext uri="{FF2B5EF4-FFF2-40B4-BE49-F238E27FC236}">
                <a16:creationId xmlns:a16="http://schemas.microsoft.com/office/drawing/2014/main" id="{CE95EC29-C30D-4773-B3EA-D9EBF72992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3" y="53927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3">
            <a:extLst>
              <a:ext uri="{FF2B5EF4-FFF2-40B4-BE49-F238E27FC236}">
                <a16:creationId xmlns:a16="http://schemas.microsoft.com/office/drawing/2014/main" id="{C25ABBCB-0094-4F4F-823B-CD7988BB7D04}"/>
              </a:ext>
            </a:extLst>
          </p:cNvPr>
          <p:cNvSpPr>
            <a:spLocks/>
          </p:cNvSpPr>
          <p:nvPr>
            <p:ph type="body" idx="1"/>
          </p:nvPr>
        </p:nvSpPr>
        <p:spPr>
          <a:xfrm>
            <a:off x="241300" y="1428750"/>
            <a:ext cx="8686800" cy="4813300"/>
          </a:xfrm>
          <a:noFill/>
        </p:spPr>
        <p:txBody>
          <a:bodyPr lIns="90488" tIns="44450" rIns="90488" bIns="44450"/>
          <a:lstStyle/>
          <a:p>
            <a:pPr eaLnBrk="1" hangingPunct="1">
              <a:lnSpc>
                <a:spcPct val="90000"/>
              </a:lnSpc>
            </a:pPr>
            <a:r>
              <a:rPr lang="en-US" altLang="en-US" sz="2400" b="1" u="sng">
                <a:cs typeface="Calibri" panose="020F0502020204030204" pitchFamily="34" charset="0"/>
              </a:rPr>
              <a:t>Amictic</a:t>
            </a:r>
            <a:r>
              <a:rPr lang="en-US" altLang="en-US" sz="2400">
                <a:cs typeface="Calibri" panose="020F0502020204030204" pitchFamily="34" charset="0"/>
              </a:rPr>
              <a:t> - no mixing.  Applies only to lakes that permanently are ice covered.  Arctic climates only</a:t>
            </a:r>
          </a:p>
          <a:p>
            <a:pPr eaLnBrk="1" hangingPunct="1">
              <a:lnSpc>
                <a:spcPct val="90000"/>
              </a:lnSpc>
            </a:pPr>
            <a:r>
              <a:rPr lang="en-US" altLang="en-US" sz="2400" b="1" u="sng">
                <a:cs typeface="Calibri" panose="020F0502020204030204" pitchFamily="34" charset="0"/>
              </a:rPr>
              <a:t>Cold Monomictic</a:t>
            </a:r>
            <a:r>
              <a:rPr lang="en-US" altLang="en-US" sz="2400">
                <a:cs typeface="Calibri" panose="020F0502020204030204" pitchFamily="34" charset="0"/>
              </a:rPr>
              <a:t> - Temperature never exceeds the temperature of maximum density (4</a:t>
            </a:r>
            <a:r>
              <a:rPr lang="en-US" altLang="en-US" sz="2400" baseline="30000">
                <a:cs typeface="Calibri" panose="020F0502020204030204" pitchFamily="34" charset="0"/>
              </a:rPr>
              <a:t>O</a:t>
            </a:r>
            <a:r>
              <a:rPr lang="en-US" altLang="en-US" sz="2400">
                <a:cs typeface="Calibri" panose="020F0502020204030204" pitchFamily="34" charset="0"/>
              </a:rPr>
              <a:t>C).  Ice covered from late fall through late spring, mixes all summer. In very cold climates.</a:t>
            </a:r>
          </a:p>
          <a:p>
            <a:pPr eaLnBrk="1" hangingPunct="1">
              <a:lnSpc>
                <a:spcPct val="90000"/>
              </a:lnSpc>
            </a:pPr>
            <a:r>
              <a:rPr lang="en-US" altLang="en-US" sz="2400" b="1" u="sng">
                <a:cs typeface="Calibri" panose="020F0502020204030204" pitchFamily="34" charset="0"/>
              </a:rPr>
              <a:t>Dimictic</a:t>
            </a:r>
            <a:r>
              <a:rPr lang="en-US" altLang="en-US" sz="2400">
                <a:cs typeface="Calibri" panose="020F0502020204030204" pitchFamily="34" charset="0"/>
              </a:rPr>
              <a:t> - Spring and Fall mixing periods. Lake surface </a:t>
            </a:r>
            <a:r>
              <a:rPr lang="en-US" altLang="en-US" sz="2400" u="sng">
                <a:cs typeface="Calibri" panose="020F0502020204030204" pitchFamily="34" charset="0"/>
              </a:rPr>
              <a:t>freezes</a:t>
            </a:r>
            <a:r>
              <a:rPr lang="en-US" altLang="en-US" sz="2400">
                <a:cs typeface="Calibri" panose="020F0502020204030204" pitchFamily="34" charset="0"/>
              </a:rPr>
              <a:t> in winter, lake is thermally stratified in summer</a:t>
            </a:r>
          </a:p>
          <a:p>
            <a:pPr eaLnBrk="1" hangingPunct="1">
              <a:lnSpc>
                <a:spcPct val="90000"/>
              </a:lnSpc>
            </a:pPr>
            <a:r>
              <a:rPr lang="en-US" altLang="en-US" sz="2400" b="1" u="sng">
                <a:cs typeface="Calibri" panose="020F0502020204030204" pitchFamily="34" charset="0"/>
              </a:rPr>
              <a:t>Warm Monomictic</a:t>
            </a:r>
            <a:r>
              <a:rPr lang="en-US" altLang="en-US" sz="2400">
                <a:cs typeface="Calibri" panose="020F0502020204030204" pitchFamily="34" charset="0"/>
              </a:rPr>
              <a:t> -  Lake never freezes. Mixes over winter.  Stratified from early spring through late fall</a:t>
            </a:r>
          </a:p>
          <a:p>
            <a:pPr eaLnBrk="1" hangingPunct="1">
              <a:lnSpc>
                <a:spcPct val="90000"/>
              </a:lnSpc>
            </a:pPr>
            <a:r>
              <a:rPr lang="en-US" altLang="en-US" sz="2400" b="1" u="sng">
                <a:cs typeface="Calibri" panose="020F0502020204030204" pitchFamily="34" charset="0"/>
              </a:rPr>
              <a:t>Oligomictic</a:t>
            </a:r>
            <a:r>
              <a:rPr lang="en-US" altLang="en-US" sz="2400">
                <a:cs typeface="Calibri" panose="020F0502020204030204" pitchFamily="34" charset="0"/>
              </a:rPr>
              <a:t> - Circulates irregularly. Mostly in the tropics</a:t>
            </a:r>
          </a:p>
          <a:p>
            <a:pPr eaLnBrk="1" hangingPunct="1">
              <a:lnSpc>
                <a:spcPct val="90000"/>
              </a:lnSpc>
            </a:pPr>
            <a:r>
              <a:rPr lang="en-US" altLang="en-US" sz="2400" b="1" u="sng">
                <a:cs typeface="Calibri" panose="020F0502020204030204" pitchFamily="34" charset="0"/>
              </a:rPr>
              <a:t>Polymictic</a:t>
            </a:r>
            <a:r>
              <a:rPr lang="en-US" altLang="en-US" sz="2400">
                <a:cs typeface="Calibri" panose="020F0502020204030204" pitchFamily="34" charset="0"/>
              </a:rPr>
              <a:t> - Continually circulates at low temperatures  Lakes at high elevations near the equator</a:t>
            </a:r>
          </a:p>
        </p:txBody>
      </p:sp>
      <p:sp>
        <p:nvSpPr>
          <p:cNvPr id="58370" name="Text Box 4">
            <a:extLst>
              <a:ext uri="{FF2B5EF4-FFF2-40B4-BE49-F238E27FC236}">
                <a16:creationId xmlns:a16="http://schemas.microsoft.com/office/drawing/2014/main" id="{EFDA36BF-A491-4AC6-AF9C-064A3F3E6F7C}"/>
              </a:ext>
            </a:extLst>
          </p:cNvPr>
          <p:cNvSpPr txBox="1">
            <a:spLocks noChangeArrowheads="1"/>
          </p:cNvSpPr>
          <p:nvPr/>
        </p:nvSpPr>
        <p:spPr bwMode="auto">
          <a:xfrm>
            <a:off x="1004888" y="153988"/>
            <a:ext cx="7397750"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 Classification of Lake Mixing Regimes</a:t>
            </a:r>
          </a:p>
        </p:txBody>
      </p:sp>
      <p:sp>
        <p:nvSpPr>
          <p:cNvPr id="58371" name="Text Box 5">
            <a:extLst>
              <a:ext uri="{FF2B5EF4-FFF2-40B4-BE49-F238E27FC236}">
                <a16:creationId xmlns:a16="http://schemas.microsoft.com/office/drawing/2014/main" id="{25F21D4B-B704-4832-8448-8D252B01050C}"/>
              </a:ext>
            </a:extLst>
          </p:cNvPr>
          <p:cNvSpPr txBox="1">
            <a:spLocks noChangeArrowheads="1"/>
          </p:cNvSpPr>
          <p:nvPr/>
        </p:nvSpPr>
        <p:spPr bwMode="auto">
          <a:xfrm>
            <a:off x="1577975" y="763588"/>
            <a:ext cx="6013450"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500" i="1"/>
              <a:t>Function of latitude, elevation, morphometry</a:t>
            </a:r>
          </a:p>
        </p:txBody>
      </p:sp>
      <p:pic>
        <p:nvPicPr>
          <p:cNvPr id="58372" name="Picture 5">
            <a:extLst>
              <a:ext uri="{FF2B5EF4-FFF2-40B4-BE49-F238E27FC236}">
                <a16:creationId xmlns:a16="http://schemas.microsoft.com/office/drawing/2014/main" id="{1484400C-7C0B-499C-8A00-1FAF7E690F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5165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0417" name="Object 2">
            <a:extLst>
              <a:ext uri="{FF2B5EF4-FFF2-40B4-BE49-F238E27FC236}">
                <a16:creationId xmlns:a16="http://schemas.microsoft.com/office/drawing/2014/main" id="{C5171E83-D306-4A78-BF03-D272A54C1EE7}"/>
              </a:ext>
            </a:extLst>
          </p:cNvPr>
          <p:cNvGraphicFramePr>
            <a:graphicFrameLocks noChangeAspect="1"/>
          </p:cNvGraphicFramePr>
          <p:nvPr/>
        </p:nvGraphicFramePr>
        <p:xfrm>
          <a:off x="76200" y="1892300"/>
          <a:ext cx="8915400" cy="4584700"/>
        </p:xfrm>
        <a:graphic>
          <a:graphicData uri="http://schemas.openxmlformats.org/presentationml/2006/ole">
            <mc:AlternateContent xmlns:mc="http://schemas.openxmlformats.org/markup-compatibility/2006">
              <mc:Choice xmlns:v="urn:schemas-microsoft-com:vml" Requires="v">
                <p:oleObj spid="_x0000_s1026" name="CorelPhotoPaint.Image.8" r:id="rId4" imgW="1670025" imgH="859319" progId="CorelPhotoPaint.Image.8">
                  <p:embed/>
                </p:oleObj>
              </mc:Choice>
              <mc:Fallback>
                <p:oleObj name="CorelPhotoPaint.Image.8" r:id="rId4" imgW="1670025" imgH="859319" progId="CorelPhotoPaint.Image.8">
                  <p:embed/>
                  <p:pic>
                    <p:nvPicPr>
                      <p:cNvPr id="60417" name="Object 2">
                        <a:extLst>
                          <a:ext uri="{FF2B5EF4-FFF2-40B4-BE49-F238E27FC236}">
                            <a16:creationId xmlns:a16="http://schemas.microsoft.com/office/drawing/2014/main" id="{C5171E83-D306-4A78-BF03-D272A54C1E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 y="1892300"/>
                        <a:ext cx="8915400" cy="45847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0418" name="Rectangle 3">
            <a:extLst>
              <a:ext uri="{FF2B5EF4-FFF2-40B4-BE49-F238E27FC236}">
                <a16:creationId xmlns:a16="http://schemas.microsoft.com/office/drawing/2014/main" id="{984B7F41-3BA7-4566-B6AF-42BF1B9C2520}"/>
              </a:ext>
            </a:extLst>
          </p:cNvPr>
          <p:cNvSpPr>
            <a:spLocks noGrp="1"/>
          </p:cNvSpPr>
          <p:nvPr>
            <p:ph type="title"/>
          </p:nvPr>
        </p:nvSpPr>
        <p:spPr>
          <a:xfrm>
            <a:off x="1042988" y="333375"/>
            <a:ext cx="7162800" cy="1143000"/>
          </a:xfrm>
          <a:noFill/>
        </p:spPr>
        <p:txBody>
          <a:bodyPr lIns="90488" tIns="44450" rIns="90488" bIns="44450"/>
          <a:lstStyle/>
          <a:p>
            <a:pPr eaLnBrk="1" hangingPunct="1">
              <a:lnSpc>
                <a:spcPct val="90000"/>
              </a:lnSpc>
            </a:pPr>
            <a:r>
              <a:rPr lang="en-US" altLang="en-US" sz="3600" b="1">
                <a:cs typeface="Calibri" panose="020F0502020204030204" pitchFamily="34" charset="0"/>
              </a:rPr>
              <a:t>Diagrammatic Representation of Dimictic Mixing Regime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465" name="Group 9">
            <a:extLst>
              <a:ext uri="{FF2B5EF4-FFF2-40B4-BE49-F238E27FC236}">
                <a16:creationId xmlns:a16="http://schemas.microsoft.com/office/drawing/2014/main" id="{70C46D21-C471-4FD8-B7D1-6456E1E5D434}"/>
              </a:ext>
            </a:extLst>
          </p:cNvPr>
          <p:cNvGrpSpPr>
            <a:grpSpLocks/>
          </p:cNvGrpSpPr>
          <p:nvPr/>
        </p:nvGrpSpPr>
        <p:grpSpPr bwMode="auto">
          <a:xfrm>
            <a:off x="179388" y="2781300"/>
            <a:ext cx="8755062" cy="3660775"/>
            <a:chOff x="245" y="1719"/>
            <a:chExt cx="5515" cy="2306"/>
          </a:xfrm>
        </p:grpSpPr>
        <p:pic>
          <p:nvPicPr>
            <p:cNvPr id="62468" name="Picture 2">
              <a:extLst>
                <a:ext uri="{FF2B5EF4-FFF2-40B4-BE49-F238E27FC236}">
                  <a16:creationId xmlns:a16="http://schemas.microsoft.com/office/drawing/2014/main" id="{D69C36DB-FE02-4636-A42D-0AB74151994A}"/>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 y="1719"/>
              <a:ext cx="5493" cy="2306"/>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62469" name="Rectangle 4">
              <a:extLst>
                <a:ext uri="{FF2B5EF4-FFF2-40B4-BE49-F238E27FC236}">
                  <a16:creationId xmlns:a16="http://schemas.microsoft.com/office/drawing/2014/main" id="{D7C8A1CE-C7F2-4936-BE88-E72A25990EC6}"/>
                </a:ext>
              </a:extLst>
            </p:cNvPr>
            <p:cNvSpPr>
              <a:spLocks noChangeArrowheads="1"/>
            </p:cNvSpPr>
            <p:nvPr/>
          </p:nvSpPr>
          <p:spPr bwMode="auto">
            <a:xfrm>
              <a:off x="1114" y="1742"/>
              <a:ext cx="582" cy="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Wind</a:t>
              </a:r>
            </a:p>
          </p:txBody>
        </p:sp>
        <p:sp>
          <p:nvSpPr>
            <p:cNvPr id="62470" name="Rectangle 5">
              <a:extLst>
                <a:ext uri="{FF2B5EF4-FFF2-40B4-BE49-F238E27FC236}">
                  <a16:creationId xmlns:a16="http://schemas.microsoft.com/office/drawing/2014/main" id="{F5AC3465-4F6F-4429-A9C8-239FB363C901}"/>
                </a:ext>
              </a:extLst>
            </p:cNvPr>
            <p:cNvSpPr>
              <a:spLocks noChangeArrowheads="1"/>
            </p:cNvSpPr>
            <p:nvPr/>
          </p:nvSpPr>
          <p:spPr bwMode="auto">
            <a:xfrm>
              <a:off x="245" y="3021"/>
              <a:ext cx="1024" cy="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712000"/>
                  </a:solidFill>
                </a:rPr>
                <a:t>Hypolimnion</a:t>
              </a:r>
            </a:p>
          </p:txBody>
        </p:sp>
        <p:sp>
          <p:nvSpPr>
            <p:cNvPr id="62471" name="Rectangle 6">
              <a:extLst>
                <a:ext uri="{FF2B5EF4-FFF2-40B4-BE49-F238E27FC236}">
                  <a16:creationId xmlns:a16="http://schemas.microsoft.com/office/drawing/2014/main" id="{64122D0F-E832-4158-BC2D-A74E2730BFAE}"/>
                </a:ext>
              </a:extLst>
            </p:cNvPr>
            <p:cNvSpPr>
              <a:spLocks noChangeArrowheads="1"/>
            </p:cNvSpPr>
            <p:nvPr/>
          </p:nvSpPr>
          <p:spPr bwMode="auto">
            <a:xfrm>
              <a:off x="245" y="2589"/>
              <a:ext cx="976" cy="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500093"/>
                  </a:solidFill>
                </a:rPr>
                <a:t>Metalimnion</a:t>
              </a:r>
            </a:p>
          </p:txBody>
        </p:sp>
        <p:sp>
          <p:nvSpPr>
            <p:cNvPr id="62472" name="Rectangle 7">
              <a:extLst>
                <a:ext uri="{FF2B5EF4-FFF2-40B4-BE49-F238E27FC236}">
                  <a16:creationId xmlns:a16="http://schemas.microsoft.com/office/drawing/2014/main" id="{3DABF4DF-9123-4FF1-B2E0-DAD5D04DA667}"/>
                </a:ext>
              </a:extLst>
            </p:cNvPr>
            <p:cNvSpPr>
              <a:spLocks noChangeArrowheads="1"/>
            </p:cNvSpPr>
            <p:nvPr/>
          </p:nvSpPr>
          <p:spPr bwMode="auto">
            <a:xfrm>
              <a:off x="245" y="2397"/>
              <a:ext cx="850" cy="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1F4300"/>
                  </a:solidFill>
                </a:rPr>
                <a:t>Epilimnion</a:t>
              </a:r>
            </a:p>
          </p:txBody>
        </p:sp>
      </p:grpSp>
      <p:sp>
        <p:nvSpPr>
          <p:cNvPr id="62466" name="Rectangle 8">
            <a:extLst>
              <a:ext uri="{FF2B5EF4-FFF2-40B4-BE49-F238E27FC236}">
                <a16:creationId xmlns:a16="http://schemas.microsoft.com/office/drawing/2014/main" id="{76EACEC0-1855-425F-ADE8-81B45F94E7D3}"/>
              </a:ext>
            </a:extLst>
          </p:cNvPr>
          <p:cNvSpPr>
            <a:spLocks noChangeArrowheads="1"/>
          </p:cNvSpPr>
          <p:nvPr/>
        </p:nvSpPr>
        <p:spPr bwMode="auto">
          <a:xfrm>
            <a:off x="346075" y="963613"/>
            <a:ext cx="8329613"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200"/>
              <a:t>Wind mixes surface heat down </a:t>
            </a:r>
          </a:p>
          <a:p>
            <a:pPr eaLnBrk="1" hangingPunct="1">
              <a:spcBef>
                <a:spcPct val="0"/>
              </a:spcBef>
            </a:pPr>
            <a:r>
              <a:rPr lang="en-US" altLang="en-US" sz="2200"/>
              <a:t>Density differences cause resistance to vertical mixing</a:t>
            </a:r>
          </a:p>
          <a:p>
            <a:pPr eaLnBrk="1" hangingPunct="1">
              <a:spcBef>
                <a:spcPct val="0"/>
              </a:spcBef>
            </a:pPr>
            <a:r>
              <a:rPr lang="en-US" altLang="en-US" sz="2200"/>
              <a:t>The work need to mix depends on the different desities of the strata</a:t>
            </a:r>
          </a:p>
          <a:p>
            <a:pPr eaLnBrk="1" hangingPunct="1">
              <a:spcBef>
                <a:spcPct val="0"/>
              </a:spcBef>
            </a:pPr>
            <a:r>
              <a:rPr lang="en-US" altLang="en-US" sz="2200"/>
              <a:t>However, much more work is needed to mix 25</a:t>
            </a:r>
            <a:r>
              <a:rPr lang="en-US" altLang="en-US" sz="2200" baseline="40000"/>
              <a:t>o</a:t>
            </a:r>
            <a:r>
              <a:rPr lang="en-US" altLang="en-US" sz="2200"/>
              <a:t> to 15</a:t>
            </a:r>
            <a:r>
              <a:rPr lang="en-US" altLang="en-US" sz="2200" baseline="40000"/>
              <a:t>o</a:t>
            </a:r>
            <a:r>
              <a:rPr lang="en-US" altLang="en-US" sz="2200"/>
              <a:t> vs. 15</a:t>
            </a:r>
            <a:r>
              <a:rPr lang="en-US" altLang="en-US" sz="2200" baseline="40000"/>
              <a:t>o</a:t>
            </a:r>
            <a:r>
              <a:rPr lang="en-US" altLang="en-US" sz="2200"/>
              <a:t> to 5</a:t>
            </a:r>
            <a:r>
              <a:rPr lang="en-US" altLang="en-US" sz="2200" baseline="40000"/>
              <a:t>o</a:t>
            </a:r>
          </a:p>
        </p:txBody>
      </p:sp>
      <p:sp>
        <p:nvSpPr>
          <p:cNvPr id="62467" name="Text Box 10">
            <a:extLst>
              <a:ext uri="{FF2B5EF4-FFF2-40B4-BE49-F238E27FC236}">
                <a16:creationId xmlns:a16="http://schemas.microsoft.com/office/drawing/2014/main" id="{279D9154-D8C5-4BF2-9C62-2B8DC40AFD81}"/>
              </a:ext>
            </a:extLst>
          </p:cNvPr>
          <p:cNvSpPr txBox="1">
            <a:spLocks noChangeArrowheads="1"/>
          </p:cNvSpPr>
          <p:nvPr/>
        </p:nvSpPr>
        <p:spPr bwMode="auto">
          <a:xfrm>
            <a:off x="1401763" y="149225"/>
            <a:ext cx="6764337"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b="1"/>
              <a:t>Circulation Patterns in a Stratified Lake</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ext Box 4">
            <a:extLst>
              <a:ext uri="{FF2B5EF4-FFF2-40B4-BE49-F238E27FC236}">
                <a16:creationId xmlns:a16="http://schemas.microsoft.com/office/drawing/2014/main" id="{E25CE5F7-86F4-4C79-9928-A6B21EEC55F8}"/>
              </a:ext>
            </a:extLst>
          </p:cNvPr>
          <p:cNvSpPr txBox="1">
            <a:spLocks noChangeArrowheads="1"/>
          </p:cNvSpPr>
          <p:nvPr/>
        </p:nvSpPr>
        <p:spPr bwMode="auto">
          <a:xfrm>
            <a:off x="1974850" y="188913"/>
            <a:ext cx="52308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b="1"/>
              <a:t>DO – Dissolved Oxygen Levels</a:t>
            </a:r>
          </a:p>
        </p:txBody>
      </p:sp>
      <p:sp>
        <p:nvSpPr>
          <p:cNvPr id="64514" name="Text Box 5">
            <a:extLst>
              <a:ext uri="{FF2B5EF4-FFF2-40B4-BE49-F238E27FC236}">
                <a16:creationId xmlns:a16="http://schemas.microsoft.com/office/drawing/2014/main" id="{05A92814-A8AA-408C-A790-61EEACA7665B}"/>
              </a:ext>
            </a:extLst>
          </p:cNvPr>
          <p:cNvSpPr txBox="1">
            <a:spLocks noChangeArrowheads="1"/>
          </p:cNvSpPr>
          <p:nvPr/>
        </p:nvSpPr>
        <p:spPr bwMode="auto">
          <a:xfrm>
            <a:off x="8534400" y="6296025"/>
            <a:ext cx="4667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15</a:t>
            </a:r>
          </a:p>
        </p:txBody>
      </p:sp>
      <p:pic>
        <p:nvPicPr>
          <p:cNvPr id="64515" name="Picture 7">
            <a:extLst>
              <a:ext uri="{FF2B5EF4-FFF2-40B4-BE49-F238E27FC236}">
                <a16:creationId xmlns:a16="http://schemas.microsoft.com/office/drawing/2014/main" id="{39EA415D-EAA9-4373-898F-58A74C2CC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6" name="Picture 2">
            <a:extLst>
              <a:ext uri="{FF2B5EF4-FFF2-40B4-BE49-F238E27FC236}">
                <a16:creationId xmlns:a16="http://schemas.microsoft.com/office/drawing/2014/main" id="{1EEF904A-D419-4790-98FE-43245BBC6C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188" y="981075"/>
            <a:ext cx="7950200"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 Box 1213">
            <a:extLst>
              <a:ext uri="{FF2B5EF4-FFF2-40B4-BE49-F238E27FC236}">
                <a16:creationId xmlns:a16="http://schemas.microsoft.com/office/drawing/2014/main" id="{312E6D61-F13E-46B0-A8AC-CF70F505E4EF}"/>
              </a:ext>
            </a:extLst>
          </p:cNvPr>
          <p:cNvSpPr txBox="1">
            <a:spLocks noChangeArrowheads="1"/>
          </p:cNvSpPr>
          <p:nvPr/>
        </p:nvSpPr>
        <p:spPr bwMode="auto">
          <a:xfrm>
            <a:off x="468313" y="4665663"/>
            <a:ext cx="73628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a:t>The amount of non-bonded (free) oxygen in water</a:t>
            </a:r>
            <a:br>
              <a:rPr lang="en-US" altLang="en-US" sz="2000"/>
            </a:br>
            <a:r>
              <a:rPr lang="en-US" altLang="en-US" sz="2000"/>
              <a:t> </a:t>
            </a:r>
          </a:p>
          <a:p>
            <a:pPr eaLnBrk="1" hangingPunct="1">
              <a:spcBef>
                <a:spcPct val="0"/>
              </a:spcBef>
            </a:pPr>
            <a:r>
              <a:rPr lang="en-US" altLang="en-US" sz="2000"/>
              <a:t>Variable in determining quality of water/substances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dissolve">
                                      <p:cBhvr>
                                        <p:cTn id="7" dur="500"/>
                                        <p:tgtEl>
                                          <p:spTgt spid="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dissolve">
                                      <p:cBhvr>
                                        <p:cTn id="12"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1">
            <a:extLst>
              <a:ext uri="{FF2B5EF4-FFF2-40B4-BE49-F238E27FC236}">
                <a16:creationId xmlns:a16="http://schemas.microsoft.com/office/drawing/2014/main" id="{94ACB28E-9B85-4F28-8FC2-315F74A396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212725"/>
            <a:ext cx="3240087" cy="648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2" name="Text Box 4">
            <a:extLst>
              <a:ext uri="{FF2B5EF4-FFF2-40B4-BE49-F238E27FC236}">
                <a16:creationId xmlns:a16="http://schemas.microsoft.com/office/drawing/2014/main" id="{96EDC5F6-4E24-4CE1-8A5C-F64E1EDD6279}"/>
              </a:ext>
            </a:extLst>
          </p:cNvPr>
          <p:cNvSpPr txBox="1">
            <a:spLocks noChangeArrowheads="1"/>
          </p:cNvSpPr>
          <p:nvPr/>
        </p:nvSpPr>
        <p:spPr bwMode="auto">
          <a:xfrm>
            <a:off x="2814638" y="209550"/>
            <a:ext cx="3544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b="1"/>
              <a:t>DO and Aquatic Life</a:t>
            </a:r>
          </a:p>
        </p:txBody>
      </p:sp>
      <p:sp>
        <p:nvSpPr>
          <p:cNvPr id="66563" name="Text Box 1213">
            <a:extLst>
              <a:ext uri="{FF2B5EF4-FFF2-40B4-BE49-F238E27FC236}">
                <a16:creationId xmlns:a16="http://schemas.microsoft.com/office/drawing/2014/main" id="{3CAC2356-8440-44F4-8C2B-C7A540B7C3BA}"/>
              </a:ext>
            </a:extLst>
          </p:cNvPr>
          <p:cNvSpPr txBox="1">
            <a:spLocks noChangeArrowheads="1"/>
          </p:cNvSpPr>
          <p:nvPr/>
        </p:nvSpPr>
        <p:spPr bwMode="auto">
          <a:xfrm>
            <a:off x="3770313" y="1196975"/>
            <a:ext cx="5265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a:t>Vertebrates &amp; invertebrates – gill respiration</a:t>
            </a:r>
            <a:br>
              <a:rPr lang="en-US" altLang="en-US" sz="2000"/>
            </a:br>
            <a:r>
              <a:rPr lang="en-US" altLang="en-US" sz="2000"/>
              <a:t> </a:t>
            </a:r>
          </a:p>
          <a:p>
            <a:pPr eaLnBrk="1" hangingPunct="1">
              <a:spcBef>
                <a:spcPct val="0"/>
              </a:spcBef>
            </a:pPr>
            <a:r>
              <a:rPr lang="en-US" altLang="en-US" sz="2000"/>
              <a:t>Phytoplankton – respiration during no available light to photosynthesize.</a:t>
            </a:r>
            <a:br>
              <a:rPr lang="en-US" altLang="en-US" sz="2000"/>
            </a:br>
            <a:endParaRPr lang="en-US" altLang="en-US" sz="2000"/>
          </a:p>
          <a:p>
            <a:pPr eaLnBrk="1" hangingPunct="1">
              <a:spcBef>
                <a:spcPct val="0"/>
              </a:spcBef>
            </a:pPr>
            <a:r>
              <a:rPr lang="en-US" altLang="en-US" sz="2000"/>
              <a:t>Up water column – organisms utilizing dissolved oxygen more.</a:t>
            </a:r>
            <a:br>
              <a:rPr lang="en-US" altLang="en-US" sz="2000"/>
            </a:br>
            <a:endParaRPr lang="en-US" altLang="en-US" sz="2000"/>
          </a:p>
          <a:p>
            <a:pPr eaLnBrk="1" hangingPunct="1">
              <a:spcBef>
                <a:spcPct val="0"/>
              </a:spcBef>
            </a:pPr>
            <a:r>
              <a:rPr lang="en-US" altLang="en-US" sz="2000"/>
              <a:t>Microbes – decomposition of organic matter.</a:t>
            </a:r>
          </a:p>
        </p:txBody>
      </p:sp>
      <p:sp>
        <p:nvSpPr>
          <p:cNvPr id="4" name="Rectangle 3">
            <a:extLst>
              <a:ext uri="{FF2B5EF4-FFF2-40B4-BE49-F238E27FC236}">
                <a16:creationId xmlns:a16="http://schemas.microsoft.com/office/drawing/2014/main" id="{8019F5AB-191A-4ACF-8A81-60050F70DDD5}"/>
              </a:ext>
            </a:extLst>
          </p:cNvPr>
          <p:cNvSpPr>
            <a:spLocks noChangeArrowheads="1"/>
          </p:cNvSpPr>
          <p:nvPr/>
        </p:nvSpPr>
        <p:spPr bwMode="auto">
          <a:xfrm>
            <a:off x="3714750" y="5564188"/>
            <a:ext cx="121761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600" b="1">
                <a:cs typeface="Calibri" panose="020F0502020204030204" pitchFamily="34" charset="0"/>
              </a:rPr>
              <a:t>1-6mg/L DO</a:t>
            </a:r>
          </a:p>
        </p:txBody>
      </p:sp>
      <p:cxnSp>
        <p:nvCxnSpPr>
          <p:cNvPr id="9" name="Straight Arrow Connector 8">
            <a:extLst>
              <a:ext uri="{FF2B5EF4-FFF2-40B4-BE49-F238E27FC236}">
                <a16:creationId xmlns:a16="http://schemas.microsoft.com/office/drawing/2014/main" id="{462916FE-B97A-0042-A233-68FA5625CFF9}"/>
              </a:ext>
            </a:extLst>
          </p:cNvPr>
          <p:cNvCxnSpPr>
            <a:cxnSpLocks/>
          </p:cNvCxnSpPr>
          <p:nvPr/>
        </p:nvCxnSpPr>
        <p:spPr>
          <a:xfrm flipH="1">
            <a:off x="2987675" y="5732463"/>
            <a:ext cx="720725" cy="0"/>
          </a:xfrm>
          <a:prstGeom prst="straightConnector1">
            <a:avLst/>
          </a:prstGeom>
          <a:ln w="635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809EA83F-942E-4901-B3A4-5DE31FE53333}"/>
              </a:ext>
            </a:extLst>
          </p:cNvPr>
          <p:cNvSpPr>
            <a:spLocks noChangeArrowheads="1"/>
          </p:cNvSpPr>
          <p:nvPr/>
        </p:nvSpPr>
        <p:spPr bwMode="auto">
          <a:xfrm>
            <a:off x="3760788" y="4521200"/>
            <a:ext cx="13208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600" b="1">
                <a:cs typeface="Calibri" panose="020F0502020204030204" pitchFamily="34" charset="0"/>
              </a:rPr>
              <a:t>4-11mg/L DO</a:t>
            </a:r>
          </a:p>
        </p:txBody>
      </p:sp>
      <p:cxnSp>
        <p:nvCxnSpPr>
          <p:cNvPr id="12" name="Straight Arrow Connector 11">
            <a:extLst>
              <a:ext uri="{FF2B5EF4-FFF2-40B4-BE49-F238E27FC236}">
                <a16:creationId xmlns:a16="http://schemas.microsoft.com/office/drawing/2014/main" id="{5C4B1A3D-847B-E44F-A966-EC01E97688D6}"/>
              </a:ext>
            </a:extLst>
          </p:cNvPr>
          <p:cNvCxnSpPr>
            <a:cxnSpLocks/>
          </p:cNvCxnSpPr>
          <p:nvPr/>
        </p:nvCxnSpPr>
        <p:spPr>
          <a:xfrm flipH="1" flipV="1">
            <a:off x="2930525" y="2178050"/>
            <a:ext cx="946150" cy="2341563"/>
          </a:xfrm>
          <a:prstGeom prst="straightConnector1">
            <a:avLst/>
          </a:prstGeom>
          <a:ln w="635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6568" name="Rectangle 7">
            <a:extLst>
              <a:ext uri="{FF2B5EF4-FFF2-40B4-BE49-F238E27FC236}">
                <a16:creationId xmlns:a16="http://schemas.microsoft.com/office/drawing/2014/main" id="{24958A6A-B67A-4AB6-A4FA-245B530168A2}"/>
              </a:ext>
            </a:extLst>
          </p:cNvPr>
          <p:cNvSpPr>
            <a:spLocks noChangeArrowheads="1"/>
          </p:cNvSpPr>
          <p:nvPr/>
        </p:nvSpPr>
        <p:spPr bwMode="auto">
          <a:xfrm>
            <a:off x="5292725" y="4292600"/>
            <a:ext cx="367188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a:cs typeface="Calibri" panose="020F0502020204030204" pitchFamily="34" charset="0"/>
              </a:rPr>
              <a:t>Nutrient recycling process</a:t>
            </a:r>
            <a:br>
              <a:rPr lang="en-US" altLang="en-US" sz="2000">
                <a:cs typeface="Calibri" panose="020F0502020204030204" pitchFamily="34" charset="0"/>
              </a:rPr>
            </a:br>
            <a:endParaRPr lang="en-US" altLang="en-US" sz="2000">
              <a:cs typeface="Calibri" panose="020F0502020204030204" pitchFamily="34" charset="0"/>
            </a:endParaRPr>
          </a:p>
          <a:p>
            <a:pPr eaLnBrk="1" hangingPunct="1">
              <a:spcBef>
                <a:spcPct val="0"/>
              </a:spcBef>
            </a:pPr>
            <a:r>
              <a:rPr lang="en-US" altLang="en-US" sz="2000">
                <a:cs typeface="Calibri" panose="020F0502020204030204" pitchFamily="34" charset="0"/>
              </a:rPr>
              <a:t>Eutrophication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dissolve">
                                      <p:cBhvr>
                                        <p:cTn id="15" dur="500"/>
                                        <p:tgtEl>
                                          <p:spTgt spid="12"/>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dissolv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ext Box 1207">
            <a:extLst>
              <a:ext uri="{FF2B5EF4-FFF2-40B4-BE49-F238E27FC236}">
                <a16:creationId xmlns:a16="http://schemas.microsoft.com/office/drawing/2014/main" id="{92E9AE59-217A-4F77-AC4A-2B8791610A63}"/>
              </a:ext>
            </a:extLst>
          </p:cNvPr>
          <p:cNvSpPr txBox="1">
            <a:spLocks noChangeArrowheads="1"/>
          </p:cNvSpPr>
          <p:nvPr/>
        </p:nvSpPr>
        <p:spPr bwMode="auto">
          <a:xfrm>
            <a:off x="698500" y="601663"/>
            <a:ext cx="77835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800" b="1"/>
              <a:t>Relationship of Dissolved Oxygen and Temperature</a:t>
            </a:r>
          </a:p>
        </p:txBody>
      </p:sp>
      <p:pic>
        <p:nvPicPr>
          <p:cNvPr id="68610" name="Picture 7">
            <a:extLst>
              <a:ext uri="{FF2B5EF4-FFF2-40B4-BE49-F238E27FC236}">
                <a16:creationId xmlns:a16="http://schemas.microsoft.com/office/drawing/2014/main" id="{7F5EA377-8983-43DE-8745-2BEB92474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800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 Box 1213">
            <a:extLst>
              <a:ext uri="{FF2B5EF4-FFF2-40B4-BE49-F238E27FC236}">
                <a16:creationId xmlns:a16="http://schemas.microsoft.com/office/drawing/2014/main" id="{BD9AA11C-E2F6-6341-BE4A-8FEF6DEEE755}"/>
              </a:ext>
            </a:extLst>
          </p:cNvPr>
          <p:cNvSpPr txBox="1">
            <a:spLocks noChangeArrowheads="1"/>
          </p:cNvSpPr>
          <p:nvPr/>
        </p:nvSpPr>
        <p:spPr bwMode="auto">
          <a:xfrm>
            <a:off x="733425" y="2133600"/>
            <a:ext cx="3413125"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342900" indent="-342900" eaLnBrk="1" hangingPunct="1">
              <a:spcBef>
                <a:spcPct val="0"/>
              </a:spcBef>
              <a:defRPr/>
            </a:pPr>
            <a:r>
              <a:rPr lang="en-US" altLang="en-US" sz="2000" dirty="0"/>
              <a:t>More DO is present in water with lower temperature.</a:t>
            </a:r>
            <a:br>
              <a:rPr lang="en-US" altLang="en-US" sz="2000" dirty="0"/>
            </a:br>
            <a:r>
              <a:rPr lang="en-US" altLang="en-US" sz="2000" dirty="0"/>
              <a:t> </a:t>
            </a:r>
          </a:p>
          <a:p>
            <a:pPr marL="285750" indent="-285750" eaLnBrk="1" hangingPunct="1">
              <a:spcBef>
                <a:spcPct val="0"/>
              </a:spcBef>
              <a:defRPr/>
            </a:pPr>
            <a:r>
              <a:rPr lang="en-US" altLang="en-US" sz="2000" dirty="0"/>
              <a:t>By late summer – high microbial and organism activity </a:t>
            </a:r>
            <a:r>
              <a:rPr lang="en-US" altLang="en-US" sz="2000" dirty="0" err="1"/>
              <a:t>utilising</a:t>
            </a:r>
            <a:r>
              <a:rPr lang="en-US" altLang="en-US" sz="2000" dirty="0"/>
              <a:t> DO.</a:t>
            </a:r>
          </a:p>
        </p:txBody>
      </p:sp>
      <p:pic>
        <p:nvPicPr>
          <p:cNvPr id="68612" name="Picture 19">
            <a:extLst>
              <a:ext uri="{FF2B5EF4-FFF2-40B4-BE49-F238E27FC236}">
                <a16:creationId xmlns:a16="http://schemas.microsoft.com/office/drawing/2014/main" id="{E8161A9F-4246-47BB-A698-AECDF4D0AF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838" y="1460500"/>
            <a:ext cx="5040312"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a:extLst>
              <a:ext uri="{FF2B5EF4-FFF2-40B4-BE49-F238E27FC236}">
                <a16:creationId xmlns:a16="http://schemas.microsoft.com/office/drawing/2014/main" id="{16984E47-9D84-4F65-9B30-61402D185769}"/>
              </a:ext>
            </a:extLst>
          </p:cNvPr>
          <p:cNvSpPr>
            <a:spLocks noGrp="1"/>
          </p:cNvSpPr>
          <p:nvPr>
            <p:ph type="title"/>
          </p:nvPr>
        </p:nvSpPr>
        <p:spPr>
          <a:xfrm>
            <a:off x="2292350" y="207963"/>
            <a:ext cx="4537075" cy="720725"/>
          </a:xfrm>
        </p:spPr>
        <p:txBody>
          <a:bodyPr/>
          <a:lstStyle/>
          <a:p>
            <a:pPr eaLnBrk="1" hangingPunct="1"/>
            <a:r>
              <a:rPr lang="en-US" altLang="en-US" sz="3500" b="1">
                <a:cs typeface="Calibri" panose="020F0502020204030204" pitchFamily="34" charset="0"/>
              </a:rPr>
              <a:t>A matter of time…</a:t>
            </a:r>
            <a:endParaRPr lang="en-US" altLang="en-US" sz="3500">
              <a:cs typeface="Calibri" panose="020F0502020204030204" pitchFamily="34" charset="0"/>
            </a:endParaRPr>
          </a:p>
        </p:txBody>
      </p:sp>
      <p:sp>
        <p:nvSpPr>
          <p:cNvPr id="70658" name="Rectangle 3">
            <a:extLst>
              <a:ext uri="{FF2B5EF4-FFF2-40B4-BE49-F238E27FC236}">
                <a16:creationId xmlns:a16="http://schemas.microsoft.com/office/drawing/2014/main" id="{565D8C06-D5E9-416E-8A75-7E9AF3C4B9B3}"/>
              </a:ext>
            </a:extLst>
          </p:cNvPr>
          <p:cNvSpPr>
            <a:spLocks noGrp="1"/>
          </p:cNvSpPr>
          <p:nvPr>
            <p:ph type="body" idx="1"/>
          </p:nvPr>
        </p:nvSpPr>
        <p:spPr>
          <a:xfrm>
            <a:off x="530225" y="1090613"/>
            <a:ext cx="8289925" cy="1423987"/>
          </a:xfrm>
        </p:spPr>
        <p:txBody>
          <a:bodyPr/>
          <a:lstStyle/>
          <a:p>
            <a:pPr eaLnBrk="1" hangingPunct="1">
              <a:lnSpc>
                <a:spcPct val="90000"/>
              </a:lnSpc>
            </a:pPr>
            <a:r>
              <a:rPr lang="en-US" altLang="en-US" sz="2000"/>
              <a:t>Seasonality affecting DO and temperature:</a:t>
            </a:r>
          </a:p>
          <a:p>
            <a:pPr eaLnBrk="1" hangingPunct="1">
              <a:lnSpc>
                <a:spcPct val="90000"/>
              </a:lnSpc>
            </a:pPr>
            <a:endParaRPr lang="en-US" altLang="en-US" sz="2000"/>
          </a:p>
        </p:txBody>
      </p:sp>
      <p:pic>
        <p:nvPicPr>
          <p:cNvPr id="70659" name="Picture 5">
            <a:extLst>
              <a:ext uri="{FF2B5EF4-FFF2-40B4-BE49-F238E27FC236}">
                <a16:creationId xmlns:a16="http://schemas.microsoft.com/office/drawing/2014/main" id="{22B7F5B9-6A8C-4584-BDEB-66377E4AF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25" y="207963"/>
            <a:ext cx="1071563" cy="107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0" name="Picture 18">
            <a:extLst>
              <a:ext uri="{FF2B5EF4-FFF2-40B4-BE49-F238E27FC236}">
                <a16:creationId xmlns:a16="http://schemas.microsoft.com/office/drawing/2014/main" id="{D6BD76DB-7BF7-40F9-86A5-DE7E61C05D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6525" y="-258763"/>
            <a:ext cx="1311275" cy="1393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19">
            <a:extLst>
              <a:ext uri="{FF2B5EF4-FFF2-40B4-BE49-F238E27FC236}">
                <a16:creationId xmlns:a16="http://schemas.microsoft.com/office/drawing/2014/main" id="{B72FD680-09A1-4CEE-90E8-498457D03E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3500" y="49213"/>
            <a:ext cx="1136650"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2" name="Picture 23">
            <a:extLst>
              <a:ext uri="{FF2B5EF4-FFF2-40B4-BE49-F238E27FC236}">
                <a16:creationId xmlns:a16="http://schemas.microsoft.com/office/drawing/2014/main" id="{1B274D61-A84F-4C69-BAA6-A80A07BCA8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24613" y="25400"/>
            <a:ext cx="1171575"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3" name="Picture 24">
            <a:extLst>
              <a:ext uri="{FF2B5EF4-FFF2-40B4-BE49-F238E27FC236}">
                <a16:creationId xmlns:a16="http://schemas.microsoft.com/office/drawing/2014/main" id="{3CD39B17-D0CA-4161-94E1-F8145621DAE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1550" y="1657350"/>
            <a:ext cx="7178675" cy="500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a:extLst>
              <a:ext uri="{FF2B5EF4-FFF2-40B4-BE49-F238E27FC236}">
                <a16:creationId xmlns:a16="http://schemas.microsoft.com/office/drawing/2014/main" id="{BFEC8B15-B7F4-45C4-9C8B-7FB0CA2C202F}"/>
              </a:ext>
            </a:extLst>
          </p:cNvPr>
          <p:cNvSpPr>
            <a:spLocks noGrp="1"/>
          </p:cNvSpPr>
          <p:nvPr>
            <p:ph type="title"/>
          </p:nvPr>
        </p:nvSpPr>
        <p:spPr>
          <a:xfrm>
            <a:off x="484188" y="476250"/>
            <a:ext cx="8229600" cy="1143000"/>
          </a:xfrm>
        </p:spPr>
        <p:txBody>
          <a:bodyPr/>
          <a:lstStyle/>
          <a:p>
            <a:pPr eaLnBrk="1" hangingPunct="1"/>
            <a:r>
              <a:rPr lang="en-US" altLang="en-US" sz="3500" b="1">
                <a:cs typeface="Calibri" panose="020F0502020204030204" pitchFamily="34" charset="0"/>
              </a:rPr>
              <a:t>Relationships between Water Viscosity, Inertia, and Physical Parameters</a:t>
            </a:r>
            <a:r>
              <a:rPr lang="en-US" altLang="en-US" sz="3500">
                <a:cs typeface="Calibri" panose="020F0502020204030204" pitchFamily="34" charset="0"/>
              </a:rPr>
              <a:t>	</a:t>
            </a:r>
          </a:p>
        </p:txBody>
      </p:sp>
      <p:sp>
        <p:nvSpPr>
          <p:cNvPr id="72706" name="Rectangle 3">
            <a:extLst>
              <a:ext uri="{FF2B5EF4-FFF2-40B4-BE49-F238E27FC236}">
                <a16:creationId xmlns:a16="http://schemas.microsoft.com/office/drawing/2014/main" id="{A4380F4B-C0E7-4695-ADF8-C9E8B8CBE509}"/>
              </a:ext>
            </a:extLst>
          </p:cNvPr>
          <p:cNvSpPr>
            <a:spLocks noGrp="1"/>
          </p:cNvSpPr>
          <p:nvPr>
            <p:ph type="body" idx="1"/>
          </p:nvPr>
        </p:nvSpPr>
        <p:spPr>
          <a:xfrm>
            <a:off x="674688" y="1916113"/>
            <a:ext cx="7848600" cy="4114800"/>
          </a:xfrm>
        </p:spPr>
        <p:txBody>
          <a:bodyPr/>
          <a:lstStyle/>
          <a:p>
            <a:pPr eaLnBrk="1" hangingPunct="1">
              <a:lnSpc>
                <a:spcPct val="90000"/>
              </a:lnSpc>
            </a:pPr>
            <a:r>
              <a:rPr lang="en-US" altLang="en-US" sz="2400" u="sng">
                <a:cs typeface="Calibri" panose="020F0502020204030204" pitchFamily="34" charset="0"/>
              </a:rPr>
              <a:t>Hydrogen bonding</a:t>
            </a:r>
            <a:r>
              <a:rPr lang="en-US" altLang="en-US" sz="2400">
                <a:cs typeface="Calibri" panose="020F0502020204030204" pitchFamily="34" charset="0"/>
              </a:rPr>
              <a:t> – more important at smaller scales, altering both viscosity and inertia.</a:t>
            </a:r>
            <a:br>
              <a:rPr lang="en-US" altLang="en-US" sz="2400">
                <a:cs typeface="Calibri" panose="020F0502020204030204" pitchFamily="34" charset="0"/>
              </a:rPr>
            </a:br>
            <a:endParaRPr lang="en-US" altLang="en-US" sz="2400">
              <a:cs typeface="Calibri" panose="020F0502020204030204" pitchFamily="34" charset="0"/>
            </a:endParaRPr>
          </a:p>
          <a:p>
            <a:pPr eaLnBrk="1" hangingPunct="1">
              <a:lnSpc>
                <a:spcPct val="90000"/>
              </a:lnSpc>
            </a:pPr>
            <a:r>
              <a:rPr lang="en-US" altLang="en-US" sz="2400" u="sng">
                <a:cs typeface="Calibri" panose="020F0502020204030204" pitchFamily="34" charset="0"/>
              </a:rPr>
              <a:t>Viscosity</a:t>
            </a:r>
            <a:r>
              <a:rPr lang="en-US" altLang="en-US" sz="2400">
                <a:cs typeface="Calibri" panose="020F0502020204030204" pitchFamily="34" charset="0"/>
              </a:rPr>
              <a:t> is the resistance to change in form (internal friction).</a:t>
            </a:r>
            <a:br>
              <a:rPr lang="en-US" altLang="en-US" sz="2400">
                <a:cs typeface="Calibri" panose="020F0502020204030204" pitchFamily="34" charset="0"/>
              </a:rPr>
            </a:br>
            <a:endParaRPr lang="en-US" altLang="en-US" sz="2400">
              <a:cs typeface="Calibri" panose="020F0502020204030204" pitchFamily="34" charset="0"/>
            </a:endParaRPr>
          </a:p>
          <a:p>
            <a:pPr eaLnBrk="1" hangingPunct="1">
              <a:lnSpc>
                <a:spcPct val="90000"/>
              </a:lnSpc>
            </a:pPr>
            <a:r>
              <a:rPr lang="en-US" altLang="en-US" sz="2400" u="sng">
                <a:cs typeface="Calibri" panose="020F0502020204030204" pitchFamily="34" charset="0"/>
              </a:rPr>
              <a:t>Inertia</a:t>
            </a:r>
            <a:r>
              <a:rPr lang="en-US" altLang="en-US" sz="2400">
                <a:cs typeface="Calibri" panose="020F0502020204030204" pitchFamily="34" charset="0"/>
              </a:rPr>
              <a:t> is the resistance of a body to a change in its state of motion.</a:t>
            </a:r>
            <a:br>
              <a:rPr lang="en-US" altLang="en-US" sz="2400">
                <a:cs typeface="Calibri" panose="020F0502020204030204" pitchFamily="34" charset="0"/>
              </a:rPr>
            </a:br>
            <a:endParaRPr lang="en-US" altLang="en-US" sz="2400">
              <a:cs typeface="Calibri" panose="020F0502020204030204" pitchFamily="34" charset="0"/>
            </a:endParaRPr>
          </a:p>
          <a:p>
            <a:pPr eaLnBrk="1" hangingPunct="1">
              <a:lnSpc>
                <a:spcPct val="90000"/>
              </a:lnSpc>
            </a:pPr>
            <a:r>
              <a:rPr lang="en-US" altLang="en-US" sz="2400" u="sng">
                <a:cs typeface="Calibri" panose="020F0502020204030204" pitchFamily="34" charset="0"/>
              </a:rPr>
              <a:t>Reynolds number (Re)</a:t>
            </a:r>
            <a:r>
              <a:rPr lang="en-US" altLang="en-US" sz="2400">
                <a:cs typeface="Calibri" panose="020F0502020204030204" pitchFamily="34" charset="0"/>
              </a:rPr>
              <a:t> incorporates both.</a:t>
            </a:r>
          </a:p>
        </p:txBody>
      </p:sp>
      <p:pic>
        <p:nvPicPr>
          <p:cNvPr id="72707" name="Picture 7">
            <a:extLst>
              <a:ext uri="{FF2B5EF4-FFF2-40B4-BE49-F238E27FC236}">
                <a16:creationId xmlns:a16="http://schemas.microsoft.com/office/drawing/2014/main" id="{9A0059A4-7C92-4E20-94C3-CC31C307E7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800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3" name="Picture 2">
            <a:extLst>
              <a:ext uri="{FF2B5EF4-FFF2-40B4-BE49-F238E27FC236}">
                <a16:creationId xmlns:a16="http://schemas.microsoft.com/office/drawing/2014/main" id="{A83CDA2E-7873-4A0E-B0DF-425048EBAA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1517650"/>
            <a:ext cx="3987800"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4" name="Rectangle 2">
            <a:extLst>
              <a:ext uri="{FF2B5EF4-FFF2-40B4-BE49-F238E27FC236}">
                <a16:creationId xmlns:a16="http://schemas.microsoft.com/office/drawing/2014/main" id="{586D0A49-D200-48AB-8CC2-2707CAAF0094}"/>
              </a:ext>
            </a:extLst>
          </p:cNvPr>
          <p:cNvSpPr>
            <a:spLocks noGrp="1"/>
          </p:cNvSpPr>
          <p:nvPr>
            <p:ph type="title"/>
          </p:nvPr>
        </p:nvSpPr>
        <p:spPr>
          <a:xfrm>
            <a:off x="474663" y="44450"/>
            <a:ext cx="8229600" cy="1143000"/>
          </a:xfrm>
        </p:spPr>
        <p:txBody>
          <a:bodyPr/>
          <a:lstStyle/>
          <a:p>
            <a:pPr eaLnBrk="1" hangingPunct="1"/>
            <a:r>
              <a:rPr lang="en-US" altLang="en-US" sz="3500" b="1">
                <a:cs typeface="Calibri" panose="020F0502020204030204" pitchFamily="34" charset="0"/>
              </a:rPr>
              <a:t>Reynolds Number (Re)</a:t>
            </a:r>
            <a:endParaRPr lang="en-US" altLang="en-US" sz="3500">
              <a:cs typeface="Calibri" panose="020F0502020204030204" pitchFamily="34" charset="0"/>
            </a:endParaRPr>
          </a:p>
        </p:txBody>
      </p:sp>
      <p:sp>
        <p:nvSpPr>
          <p:cNvPr id="74755" name="Rectangle 3">
            <a:extLst>
              <a:ext uri="{FF2B5EF4-FFF2-40B4-BE49-F238E27FC236}">
                <a16:creationId xmlns:a16="http://schemas.microsoft.com/office/drawing/2014/main" id="{BDC7FAD1-C79B-4DF9-8146-07210929476C}"/>
              </a:ext>
            </a:extLst>
          </p:cNvPr>
          <p:cNvSpPr>
            <a:spLocks noGrp="1"/>
          </p:cNvSpPr>
          <p:nvPr>
            <p:ph type="body" idx="1"/>
          </p:nvPr>
        </p:nvSpPr>
        <p:spPr>
          <a:xfrm>
            <a:off x="250825" y="1568450"/>
            <a:ext cx="4968875" cy="1390650"/>
          </a:xfrm>
        </p:spPr>
        <p:txBody>
          <a:bodyPr>
            <a:normAutofit fontScale="70000" lnSpcReduction="20000"/>
          </a:bodyPr>
          <a:lstStyle/>
          <a:p>
            <a:pPr eaLnBrk="1" hangingPunct="1">
              <a:lnSpc>
                <a:spcPct val="90000"/>
              </a:lnSpc>
            </a:pPr>
            <a:r>
              <a:rPr lang="en-US" altLang="en-US" sz="2400">
                <a:cs typeface="Calibri" panose="020F0502020204030204" pitchFamily="34" charset="0"/>
              </a:rPr>
              <a:t>Dimensionless parameter that relates inertial forces to viscous forces. Represented by…</a:t>
            </a:r>
            <a:br>
              <a:rPr lang="en-US" altLang="en-US" sz="2400">
                <a:cs typeface="Calibri" panose="020F0502020204030204" pitchFamily="34" charset="0"/>
              </a:rPr>
            </a:br>
            <a:endParaRPr lang="en-US" altLang="en-US" sz="2400">
              <a:cs typeface="Calibri" panose="020F0502020204030204" pitchFamily="34" charset="0"/>
            </a:endParaRPr>
          </a:p>
          <a:p>
            <a:pPr eaLnBrk="1" hangingPunct="1">
              <a:lnSpc>
                <a:spcPct val="90000"/>
              </a:lnSpc>
            </a:pPr>
            <a:r>
              <a:rPr lang="en-US" altLang="en-US" sz="2400">
                <a:cs typeface="Calibri" panose="020F0502020204030204" pitchFamily="34" charset="0"/>
              </a:rPr>
              <a:t>Used to determine different types of flow – </a:t>
            </a:r>
            <a:r>
              <a:rPr lang="en-US" altLang="en-US" sz="2400" b="1">
                <a:cs typeface="Calibri" panose="020F0502020204030204" pitchFamily="34" charset="0"/>
              </a:rPr>
              <a:t>laminar </a:t>
            </a:r>
            <a:r>
              <a:rPr lang="en-US" altLang="en-US" sz="2400">
                <a:cs typeface="Calibri" panose="020F0502020204030204" pitchFamily="34" charset="0"/>
              </a:rPr>
              <a:t>/ </a:t>
            </a:r>
            <a:r>
              <a:rPr lang="en-US" altLang="en-US" sz="2400" b="1">
                <a:cs typeface="Calibri" panose="020F0502020204030204" pitchFamily="34" charset="0"/>
              </a:rPr>
              <a:t>turbulent</a:t>
            </a:r>
            <a:br>
              <a:rPr lang="en-US" altLang="en-US" sz="2400">
                <a:cs typeface="Calibri" panose="020F0502020204030204" pitchFamily="34" charset="0"/>
              </a:rPr>
            </a:br>
            <a:endParaRPr lang="en-US" altLang="en-US" sz="2400">
              <a:cs typeface="Calibri" panose="020F0502020204030204" pitchFamily="34" charset="0"/>
            </a:endParaRPr>
          </a:p>
          <a:p>
            <a:pPr eaLnBrk="1" hangingPunct="1">
              <a:lnSpc>
                <a:spcPct val="90000"/>
              </a:lnSpc>
            </a:pPr>
            <a:endParaRPr lang="en-US" altLang="en-US" sz="2400">
              <a:cs typeface="Calibri" panose="020F0502020204030204" pitchFamily="34" charset="0"/>
            </a:endParaRPr>
          </a:p>
        </p:txBody>
      </p:sp>
      <p:pic>
        <p:nvPicPr>
          <p:cNvPr id="74756" name="Picture 7">
            <a:extLst>
              <a:ext uri="{FF2B5EF4-FFF2-40B4-BE49-F238E27FC236}">
                <a16:creationId xmlns:a16="http://schemas.microsoft.com/office/drawing/2014/main" id="{7B4FACE0-A149-4EA0-84AE-CE76C74AEE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3594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7" name="Rectangle 3">
            <a:extLst>
              <a:ext uri="{FF2B5EF4-FFF2-40B4-BE49-F238E27FC236}">
                <a16:creationId xmlns:a16="http://schemas.microsoft.com/office/drawing/2014/main" id="{8C324150-84BE-426F-BE40-D7A4C9D6CEB3}"/>
              </a:ext>
            </a:extLst>
          </p:cNvPr>
          <p:cNvSpPr txBox="1">
            <a:spLocks/>
          </p:cNvSpPr>
          <p:nvPr/>
        </p:nvSpPr>
        <p:spPr bwMode="auto">
          <a:xfrm>
            <a:off x="250825" y="4181475"/>
            <a:ext cx="8137525"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pPr>
            <a:r>
              <a:rPr lang="en-US" altLang="en-US" sz="2400">
                <a:cs typeface="Calibri" panose="020F0502020204030204" pitchFamily="34" charset="0"/>
              </a:rPr>
              <a:t>Important for describing transport properties</a:t>
            </a:r>
          </a:p>
        </p:txBody>
      </p:sp>
      <p:pic>
        <p:nvPicPr>
          <p:cNvPr id="8" name="Picture 7">
            <a:extLst>
              <a:ext uri="{FF2B5EF4-FFF2-40B4-BE49-F238E27FC236}">
                <a16:creationId xmlns:a16="http://schemas.microsoft.com/office/drawing/2014/main" id="{86D1A1D1-F0B2-4F56-97A5-EA603D59EC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3488" y="4970463"/>
            <a:ext cx="1185863" cy="77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E99DCB36-0996-4FEA-A123-88EF9EC32F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6638" y="4954588"/>
            <a:ext cx="7921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0.02622 -0.00532 C 0.16459 -0.03773 0.30296 -0.07014 0.43091 -0.06365 C 0.55869 -0.05694 0.67987 0.02593 0.79341 0.03426 C 0.90695 0.0426 1.00938 0.01459 1.11216 -0.01365 " pathEditMode="relative" ptsTypes="AAAA">
                                      <p:cBhvr>
                                        <p:cTn id="6" dur="3000" fill="hold"/>
                                        <p:tgtEl>
                                          <p:spTgt spid="14"/>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0" presetClass="path" presetSubtype="0" accel="50000" decel="50000" fill="hold" nodeType="clickEffect">
                                  <p:stCondLst>
                                    <p:cond delay="0"/>
                                  </p:stCondLst>
                                  <p:childTnLst>
                                    <p:animMotion origin="layout" path="M 0.04184 -0.00625 C 0.18698 -0.03565 0.33212 -0.06505 0.46216 -0.05833 C 0.59202 -0.05185 0.71268 0.02639 0.82153 0.03333 C 0.93039 0.04028 1.02275 0.01181 1.11528 -0.01667 " pathEditMode="relative" ptsTypes="AAAA">
                                      <p:cBhvr>
                                        <p:cTn id="10" dur="1000" fill="hold"/>
                                        <p:tgtEl>
                                          <p:spTgt spid="8"/>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a:extLst>
              <a:ext uri="{FF2B5EF4-FFF2-40B4-BE49-F238E27FC236}">
                <a16:creationId xmlns:a16="http://schemas.microsoft.com/office/drawing/2014/main" id="{B9665CE6-F710-4FF7-A161-0883DABCD774}"/>
              </a:ext>
            </a:extLst>
          </p:cNvPr>
          <p:cNvSpPr>
            <a:spLocks noGrp="1"/>
          </p:cNvSpPr>
          <p:nvPr>
            <p:ph type="title"/>
          </p:nvPr>
        </p:nvSpPr>
        <p:spPr>
          <a:xfrm>
            <a:off x="831850" y="228600"/>
            <a:ext cx="7772400" cy="1143000"/>
          </a:xfrm>
        </p:spPr>
        <p:txBody>
          <a:bodyPr/>
          <a:lstStyle/>
          <a:p>
            <a:pPr eaLnBrk="1" hangingPunct="1"/>
            <a:r>
              <a:rPr lang="en-US" altLang="en-US" sz="3500" b="1">
                <a:cs typeface="Calibri" panose="020F0502020204030204" pitchFamily="34" charset="0"/>
              </a:rPr>
              <a:t>Reynolds number for </a:t>
            </a:r>
            <a:br>
              <a:rPr lang="en-US" altLang="en-US" sz="3500" b="1">
                <a:cs typeface="Calibri" panose="020F0502020204030204" pitchFamily="34" charset="0"/>
              </a:rPr>
            </a:br>
            <a:r>
              <a:rPr lang="en-US" altLang="en-US" sz="3500" b="1">
                <a:cs typeface="Calibri" panose="020F0502020204030204" pitchFamily="34" charset="0"/>
              </a:rPr>
              <a:t>some organisms</a:t>
            </a:r>
          </a:p>
        </p:txBody>
      </p:sp>
      <p:pic>
        <p:nvPicPr>
          <p:cNvPr id="76802" name="Picture 3" descr="reynold">
            <a:extLst>
              <a:ext uri="{FF2B5EF4-FFF2-40B4-BE49-F238E27FC236}">
                <a16:creationId xmlns:a16="http://schemas.microsoft.com/office/drawing/2014/main" id="{5C02F1DA-1E4E-4C6F-B98D-9A2D430E92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609600"/>
            <a:ext cx="7696200" cy="594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3" name="Picture 7">
            <a:extLst>
              <a:ext uri="{FF2B5EF4-FFF2-40B4-BE49-F238E27FC236}">
                <a16:creationId xmlns:a16="http://schemas.microsoft.com/office/drawing/2014/main" id="{5AAFE4B2-536F-441B-A7D2-DB15C3F33B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102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1">
            <a:extLst>
              <a:ext uri="{FF2B5EF4-FFF2-40B4-BE49-F238E27FC236}">
                <a16:creationId xmlns:a16="http://schemas.microsoft.com/office/drawing/2014/main" id="{BB3077A9-759A-4096-8E00-B015838744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63938" y="3284538"/>
            <a:ext cx="457200" cy="808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5" name="Picture 2">
            <a:extLst>
              <a:ext uri="{FF2B5EF4-FFF2-40B4-BE49-F238E27FC236}">
                <a16:creationId xmlns:a16="http://schemas.microsoft.com/office/drawing/2014/main" id="{A9E634E9-3629-43F2-94FD-944829B3F4B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4913" y="4267200"/>
            <a:ext cx="401637"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6" name="Picture 6">
            <a:extLst>
              <a:ext uri="{FF2B5EF4-FFF2-40B4-BE49-F238E27FC236}">
                <a16:creationId xmlns:a16="http://schemas.microsoft.com/office/drawing/2014/main" id="{A7BA8BA0-1295-4E38-A65A-791DCB91020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43213" y="5084763"/>
            <a:ext cx="312737" cy="31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7">
            <a:extLst>
              <a:ext uri="{FF2B5EF4-FFF2-40B4-BE49-F238E27FC236}">
                <a16:creationId xmlns:a16="http://schemas.microsoft.com/office/drawing/2014/main" id="{40BDA0A5-08C8-4887-ADE3-744285C20F9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30475" y="2655888"/>
            <a:ext cx="469900" cy="66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8">
            <a:extLst>
              <a:ext uri="{FF2B5EF4-FFF2-40B4-BE49-F238E27FC236}">
                <a16:creationId xmlns:a16="http://schemas.microsoft.com/office/drawing/2014/main" id="{D7D10BC0-58F9-47EF-A369-0E879F97905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84500" y="1812925"/>
            <a:ext cx="1031875" cy="51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a:extLst>
              <a:ext uri="{FF2B5EF4-FFF2-40B4-BE49-F238E27FC236}">
                <a16:creationId xmlns:a16="http://schemas.microsoft.com/office/drawing/2014/main" id="{B759266C-FB5A-4D78-9AFF-C00800C00FD8}"/>
              </a:ext>
            </a:extLst>
          </p:cNvPr>
          <p:cNvSpPr>
            <a:spLocks noGrp="1"/>
          </p:cNvSpPr>
          <p:nvPr>
            <p:ph type="title"/>
          </p:nvPr>
        </p:nvSpPr>
        <p:spPr>
          <a:xfrm>
            <a:off x="752475" y="198438"/>
            <a:ext cx="7772400" cy="1143000"/>
          </a:xfrm>
        </p:spPr>
        <p:txBody>
          <a:bodyPr/>
          <a:lstStyle/>
          <a:p>
            <a:pPr eaLnBrk="1" hangingPunct="1"/>
            <a:r>
              <a:rPr lang="en-US" altLang="en-US" sz="3500" b="1">
                <a:cs typeface="Calibri" panose="020F0502020204030204" pitchFamily="34" charset="0"/>
              </a:rPr>
              <a:t>Contrast of Properties Varied by Scale</a:t>
            </a:r>
          </a:p>
        </p:txBody>
      </p:sp>
      <p:grpSp>
        <p:nvGrpSpPr>
          <p:cNvPr id="78850" name="Group 5">
            <a:extLst>
              <a:ext uri="{FF2B5EF4-FFF2-40B4-BE49-F238E27FC236}">
                <a16:creationId xmlns:a16="http://schemas.microsoft.com/office/drawing/2014/main" id="{26EDA459-11BD-4F14-ACA6-37BED2FA0D53}"/>
              </a:ext>
            </a:extLst>
          </p:cNvPr>
          <p:cNvGrpSpPr>
            <a:grpSpLocks/>
          </p:cNvGrpSpPr>
          <p:nvPr/>
        </p:nvGrpSpPr>
        <p:grpSpPr bwMode="auto">
          <a:xfrm>
            <a:off x="1106488" y="1443038"/>
            <a:ext cx="2832100" cy="625475"/>
            <a:chOff x="0" y="394"/>
            <a:chExt cx="1644" cy="394"/>
          </a:xfrm>
        </p:grpSpPr>
        <p:sp>
          <p:nvSpPr>
            <p:cNvPr id="78916" name="Rectangle 6">
              <a:extLst>
                <a:ext uri="{FF2B5EF4-FFF2-40B4-BE49-F238E27FC236}">
                  <a16:creationId xmlns:a16="http://schemas.microsoft.com/office/drawing/2014/main" id="{D455BD16-58E7-414A-9AEC-9291DAECFE19}"/>
                </a:ext>
              </a:extLst>
            </p:cNvPr>
            <p:cNvSpPr>
              <a:spLocks noChangeArrowheads="1"/>
            </p:cNvSpPr>
            <p:nvPr/>
          </p:nvSpPr>
          <p:spPr bwMode="auto">
            <a:xfrm>
              <a:off x="43" y="394"/>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u="sng">
                  <a:cs typeface="Times New Roman" panose="02020603050405020304" pitchFamily="18" charset="0"/>
                </a:rPr>
                <a:t>Parameter</a:t>
              </a:r>
              <a:endParaRPr lang="en-US" altLang="en-US" sz="1800">
                <a:cs typeface="Times New Roman" panose="02020603050405020304" pitchFamily="18" charset="0"/>
              </a:endParaRPr>
            </a:p>
            <a:p>
              <a:pPr eaLnBrk="1" hangingPunct="1">
                <a:spcBef>
                  <a:spcPct val="0"/>
                </a:spcBef>
                <a:buFontTx/>
                <a:buNone/>
              </a:pPr>
              <a:endParaRPr lang="en-US" altLang="en-US" sz="1800"/>
            </a:p>
          </p:txBody>
        </p:sp>
        <p:sp>
          <p:nvSpPr>
            <p:cNvPr id="78917" name="Rectangle 7">
              <a:extLst>
                <a:ext uri="{FF2B5EF4-FFF2-40B4-BE49-F238E27FC236}">
                  <a16:creationId xmlns:a16="http://schemas.microsoft.com/office/drawing/2014/main" id="{D109E3C0-1687-4BF0-99E7-D23B00FE455E}"/>
                </a:ext>
              </a:extLst>
            </p:cNvPr>
            <p:cNvSpPr>
              <a:spLocks noChangeArrowheads="1"/>
            </p:cNvSpPr>
            <p:nvPr/>
          </p:nvSpPr>
          <p:spPr bwMode="auto">
            <a:xfrm>
              <a:off x="0" y="394"/>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1" name="Group 8">
            <a:extLst>
              <a:ext uri="{FF2B5EF4-FFF2-40B4-BE49-F238E27FC236}">
                <a16:creationId xmlns:a16="http://schemas.microsoft.com/office/drawing/2014/main" id="{A20801A3-06F4-4B7B-A2CB-5C1907576EA3}"/>
              </a:ext>
            </a:extLst>
          </p:cNvPr>
          <p:cNvGrpSpPr>
            <a:grpSpLocks/>
          </p:cNvGrpSpPr>
          <p:nvPr/>
        </p:nvGrpSpPr>
        <p:grpSpPr bwMode="auto">
          <a:xfrm>
            <a:off x="3938588" y="1443038"/>
            <a:ext cx="2060575" cy="625475"/>
            <a:chOff x="1644" y="394"/>
            <a:chExt cx="1196" cy="394"/>
          </a:xfrm>
        </p:grpSpPr>
        <p:sp>
          <p:nvSpPr>
            <p:cNvPr id="78914" name="Rectangle 9">
              <a:extLst>
                <a:ext uri="{FF2B5EF4-FFF2-40B4-BE49-F238E27FC236}">
                  <a16:creationId xmlns:a16="http://schemas.microsoft.com/office/drawing/2014/main" id="{46DB5576-46BF-4F38-BEB6-D7AC700EF3FF}"/>
                </a:ext>
              </a:extLst>
            </p:cNvPr>
            <p:cNvSpPr>
              <a:spLocks noChangeArrowheads="1"/>
            </p:cNvSpPr>
            <p:nvPr/>
          </p:nvSpPr>
          <p:spPr bwMode="auto">
            <a:xfrm>
              <a:off x="1687" y="394"/>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Small organism (&lt; 100 µm)</a:t>
              </a:r>
            </a:p>
            <a:p>
              <a:pPr eaLnBrk="1" hangingPunct="1">
                <a:spcBef>
                  <a:spcPct val="0"/>
                </a:spcBef>
                <a:buFontTx/>
                <a:buNone/>
              </a:pPr>
              <a:endParaRPr lang="en-US" altLang="en-US" sz="1800"/>
            </a:p>
          </p:txBody>
        </p:sp>
        <p:sp>
          <p:nvSpPr>
            <p:cNvPr id="78915" name="Rectangle 10">
              <a:extLst>
                <a:ext uri="{FF2B5EF4-FFF2-40B4-BE49-F238E27FC236}">
                  <a16:creationId xmlns:a16="http://schemas.microsoft.com/office/drawing/2014/main" id="{68EF602A-3B92-4C9B-9DD7-29F061059624}"/>
                </a:ext>
              </a:extLst>
            </p:cNvPr>
            <p:cNvSpPr>
              <a:spLocks noChangeArrowheads="1"/>
            </p:cNvSpPr>
            <p:nvPr/>
          </p:nvSpPr>
          <p:spPr bwMode="auto">
            <a:xfrm>
              <a:off x="1644" y="394"/>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2" name="Group 11">
            <a:extLst>
              <a:ext uri="{FF2B5EF4-FFF2-40B4-BE49-F238E27FC236}">
                <a16:creationId xmlns:a16="http://schemas.microsoft.com/office/drawing/2014/main" id="{CA8230D1-3F94-49AA-B79F-755F56875453}"/>
              </a:ext>
            </a:extLst>
          </p:cNvPr>
          <p:cNvGrpSpPr>
            <a:grpSpLocks/>
          </p:cNvGrpSpPr>
          <p:nvPr/>
        </p:nvGrpSpPr>
        <p:grpSpPr bwMode="auto">
          <a:xfrm>
            <a:off x="5999163" y="1454150"/>
            <a:ext cx="2138362" cy="625475"/>
            <a:chOff x="2840" y="394"/>
            <a:chExt cx="1096" cy="394"/>
          </a:xfrm>
        </p:grpSpPr>
        <p:sp>
          <p:nvSpPr>
            <p:cNvPr id="78912" name="Rectangle 12">
              <a:extLst>
                <a:ext uri="{FF2B5EF4-FFF2-40B4-BE49-F238E27FC236}">
                  <a16:creationId xmlns:a16="http://schemas.microsoft.com/office/drawing/2014/main" id="{B1903FE2-16F5-4C6B-9959-88DB4F890356}"/>
                </a:ext>
              </a:extLst>
            </p:cNvPr>
            <p:cNvSpPr>
              <a:spLocks noChangeArrowheads="1"/>
            </p:cNvSpPr>
            <p:nvPr/>
          </p:nvSpPr>
          <p:spPr bwMode="auto">
            <a:xfrm>
              <a:off x="2883" y="394"/>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Large organism (&gt; 1 cm)</a:t>
              </a:r>
            </a:p>
            <a:p>
              <a:pPr eaLnBrk="1" hangingPunct="1">
                <a:spcBef>
                  <a:spcPct val="0"/>
                </a:spcBef>
                <a:buFontTx/>
                <a:buNone/>
              </a:pPr>
              <a:endParaRPr lang="en-US" altLang="en-US" sz="1800"/>
            </a:p>
          </p:txBody>
        </p:sp>
        <p:sp>
          <p:nvSpPr>
            <p:cNvPr id="78913" name="Rectangle 13">
              <a:extLst>
                <a:ext uri="{FF2B5EF4-FFF2-40B4-BE49-F238E27FC236}">
                  <a16:creationId xmlns:a16="http://schemas.microsoft.com/office/drawing/2014/main" id="{E6C24CFA-4688-4A96-89D7-CAC6E1D7BB24}"/>
                </a:ext>
              </a:extLst>
            </p:cNvPr>
            <p:cNvSpPr>
              <a:spLocks noChangeArrowheads="1"/>
            </p:cNvSpPr>
            <p:nvPr/>
          </p:nvSpPr>
          <p:spPr bwMode="auto">
            <a:xfrm>
              <a:off x="2840" y="394"/>
              <a:ext cx="1096"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3" name="Group 14">
            <a:extLst>
              <a:ext uri="{FF2B5EF4-FFF2-40B4-BE49-F238E27FC236}">
                <a16:creationId xmlns:a16="http://schemas.microsoft.com/office/drawing/2014/main" id="{30C81180-5B1B-4D06-A838-632EB44CC21F}"/>
              </a:ext>
            </a:extLst>
          </p:cNvPr>
          <p:cNvGrpSpPr>
            <a:grpSpLocks/>
          </p:cNvGrpSpPr>
          <p:nvPr/>
        </p:nvGrpSpPr>
        <p:grpSpPr bwMode="auto">
          <a:xfrm>
            <a:off x="1106488" y="2068513"/>
            <a:ext cx="2832100" cy="625475"/>
            <a:chOff x="0" y="788"/>
            <a:chExt cx="1644" cy="394"/>
          </a:xfrm>
        </p:grpSpPr>
        <p:sp>
          <p:nvSpPr>
            <p:cNvPr id="78910" name="Rectangle 15">
              <a:extLst>
                <a:ext uri="{FF2B5EF4-FFF2-40B4-BE49-F238E27FC236}">
                  <a16:creationId xmlns:a16="http://schemas.microsoft.com/office/drawing/2014/main" id="{97D2E04C-1D44-4DF0-8416-C20C2B2ADF7B}"/>
                </a:ext>
              </a:extLst>
            </p:cNvPr>
            <p:cNvSpPr>
              <a:spLocks noChangeArrowheads="1"/>
            </p:cNvSpPr>
            <p:nvPr/>
          </p:nvSpPr>
          <p:spPr bwMode="auto">
            <a:xfrm>
              <a:off x="43" y="788"/>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Re</a:t>
              </a:r>
            </a:p>
            <a:p>
              <a:pPr eaLnBrk="1" hangingPunct="1">
                <a:spcBef>
                  <a:spcPct val="0"/>
                </a:spcBef>
                <a:buFontTx/>
                <a:buNone/>
              </a:pPr>
              <a:endParaRPr lang="en-US" altLang="en-US" sz="1800"/>
            </a:p>
          </p:txBody>
        </p:sp>
        <p:sp>
          <p:nvSpPr>
            <p:cNvPr id="78911" name="Rectangle 16">
              <a:extLst>
                <a:ext uri="{FF2B5EF4-FFF2-40B4-BE49-F238E27FC236}">
                  <a16:creationId xmlns:a16="http://schemas.microsoft.com/office/drawing/2014/main" id="{D7E8EDF9-B089-4A99-8B06-C4DA8368FEE7}"/>
                </a:ext>
              </a:extLst>
            </p:cNvPr>
            <p:cNvSpPr>
              <a:spLocks noChangeArrowheads="1"/>
            </p:cNvSpPr>
            <p:nvPr/>
          </p:nvSpPr>
          <p:spPr bwMode="auto">
            <a:xfrm>
              <a:off x="0" y="788"/>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4" name="Group 17">
            <a:extLst>
              <a:ext uri="{FF2B5EF4-FFF2-40B4-BE49-F238E27FC236}">
                <a16:creationId xmlns:a16="http://schemas.microsoft.com/office/drawing/2014/main" id="{F208D355-44CB-4112-9F27-6250F9403E4D}"/>
              </a:ext>
            </a:extLst>
          </p:cNvPr>
          <p:cNvGrpSpPr>
            <a:grpSpLocks/>
          </p:cNvGrpSpPr>
          <p:nvPr/>
        </p:nvGrpSpPr>
        <p:grpSpPr bwMode="auto">
          <a:xfrm>
            <a:off x="3938588" y="2068513"/>
            <a:ext cx="2060575" cy="625475"/>
            <a:chOff x="1644" y="788"/>
            <a:chExt cx="1196" cy="394"/>
          </a:xfrm>
        </p:grpSpPr>
        <p:sp>
          <p:nvSpPr>
            <p:cNvPr id="78908" name="Rectangle 18">
              <a:extLst>
                <a:ext uri="{FF2B5EF4-FFF2-40B4-BE49-F238E27FC236}">
                  <a16:creationId xmlns:a16="http://schemas.microsoft.com/office/drawing/2014/main" id="{0FF9A413-5A0F-409D-82C0-1DD2882ECA62}"/>
                </a:ext>
              </a:extLst>
            </p:cNvPr>
            <p:cNvSpPr>
              <a:spLocks noChangeArrowheads="1"/>
            </p:cNvSpPr>
            <p:nvPr/>
          </p:nvSpPr>
          <p:spPr bwMode="auto">
            <a:xfrm>
              <a:off x="1687" y="788"/>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Low</a:t>
              </a:r>
            </a:p>
            <a:p>
              <a:pPr eaLnBrk="1" hangingPunct="1">
                <a:spcBef>
                  <a:spcPct val="0"/>
                </a:spcBef>
                <a:buFontTx/>
                <a:buNone/>
              </a:pPr>
              <a:endParaRPr lang="en-US" altLang="en-US" sz="1800"/>
            </a:p>
          </p:txBody>
        </p:sp>
        <p:sp>
          <p:nvSpPr>
            <p:cNvPr id="78909" name="Rectangle 19">
              <a:extLst>
                <a:ext uri="{FF2B5EF4-FFF2-40B4-BE49-F238E27FC236}">
                  <a16:creationId xmlns:a16="http://schemas.microsoft.com/office/drawing/2014/main" id="{F4745F68-1477-4847-9D35-AF1D62E6F7F6}"/>
                </a:ext>
              </a:extLst>
            </p:cNvPr>
            <p:cNvSpPr>
              <a:spLocks noChangeArrowheads="1"/>
            </p:cNvSpPr>
            <p:nvPr/>
          </p:nvSpPr>
          <p:spPr bwMode="auto">
            <a:xfrm>
              <a:off x="1644" y="788"/>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5" name="Group 20">
            <a:extLst>
              <a:ext uri="{FF2B5EF4-FFF2-40B4-BE49-F238E27FC236}">
                <a16:creationId xmlns:a16="http://schemas.microsoft.com/office/drawing/2014/main" id="{7C072A81-59F8-4E5F-90C6-5260914092D2}"/>
              </a:ext>
            </a:extLst>
          </p:cNvPr>
          <p:cNvGrpSpPr>
            <a:grpSpLocks/>
          </p:cNvGrpSpPr>
          <p:nvPr/>
        </p:nvGrpSpPr>
        <p:grpSpPr bwMode="auto">
          <a:xfrm>
            <a:off x="5999163" y="2068513"/>
            <a:ext cx="2147887" cy="625475"/>
            <a:chOff x="2840" y="788"/>
            <a:chExt cx="1096" cy="394"/>
          </a:xfrm>
        </p:grpSpPr>
        <p:sp>
          <p:nvSpPr>
            <p:cNvPr id="78906" name="Rectangle 21">
              <a:extLst>
                <a:ext uri="{FF2B5EF4-FFF2-40B4-BE49-F238E27FC236}">
                  <a16:creationId xmlns:a16="http://schemas.microsoft.com/office/drawing/2014/main" id="{D0F7D638-C800-45F0-9CC2-7E342ED2A690}"/>
                </a:ext>
              </a:extLst>
            </p:cNvPr>
            <p:cNvSpPr>
              <a:spLocks noChangeArrowheads="1"/>
            </p:cNvSpPr>
            <p:nvPr/>
          </p:nvSpPr>
          <p:spPr bwMode="auto">
            <a:xfrm>
              <a:off x="2883" y="788"/>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High</a:t>
              </a:r>
            </a:p>
            <a:p>
              <a:pPr eaLnBrk="1" hangingPunct="1">
                <a:spcBef>
                  <a:spcPct val="0"/>
                </a:spcBef>
                <a:buFontTx/>
                <a:buNone/>
              </a:pPr>
              <a:endParaRPr lang="en-US" altLang="en-US" sz="1800"/>
            </a:p>
          </p:txBody>
        </p:sp>
        <p:sp>
          <p:nvSpPr>
            <p:cNvPr id="78907" name="Rectangle 22">
              <a:extLst>
                <a:ext uri="{FF2B5EF4-FFF2-40B4-BE49-F238E27FC236}">
                  <a16:creationId xmlns:a16="http://schemas.microsoft.com/office/drawing/2014/main" id="{38C66458-092F-474F-97AF-010958B78F56}"/>
                </a:ext>
              </a:extLst>
            </p:cNvPr>
            <p:cNvSpPr>
              <a:spLocks noChangeArrowheads="1"/>
            </p:cNvSpPr>
            <p:nvPr/>
          </p:nvSpPr>
          <p:spPr bwMode="auto">
            <a:xfrm>
              <a:off x="2840" y="788"/>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6" name="Group 23">
            <a:extLst>
              <a:ext uri="{FF2B5EF4-FFF2-40B4-BE49-F238E27FC236}">
                <a16:creationId xmlns:a16="http://schemas.microsoft.com/office/drawing/2014/main" id="{D213CA87-F13B-49C5-85F3-6EE59212E77C}"/>
              </a:ext>
            </a:extLst>
          </p:cNvPr>
          <p:cNvGrpSpPr>
            <a:grpSpLocks/>
          </p:cNvGrpSpPr>
          <p:nvPr/>
        </p:nvGrpSpPr>
        <p:grpSpPr bwMode="auto">
          <a:xfrm>
            <a:off x="1106488" y="2693988"/>
            <a:ext cx="2832100" cy="625475"/>
            <a:chOff x="0" y="1182"/>
            <a:chExt cx="1644" cy="394"/>
          </a:xfrm>
        </p:grpSpPr>
        <p:sp>
          <p:nvSpPr>
            <p:cNvPr id="78904" name="Rectangle 24">
              <a:extLst>
                <a:ext uri="{FF2B5EF4-FFF2-40B4-BE49-F238E27FC236}">
                  <a16:creationId xmlns:a16="http://schemas.microsoft.com/office/drawing/2014/main" id="{6FEA079A-A8F9-4F7C-A9BF-47E39C7C8C7C}"/>
                </a:ext>
              </a:extLst>
            </p:cNvPr>
            <p:cNvSpPr>
              <a:spLocks noChangeArrowheads="1"/>
            </p:cNvSpPr>
            <p:nvPr/>
          </p:nvSpPr>
          <p:spPr bwMode="auto">
            <a:xfrm>
              <a:off x="43" y="1182"/>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Viscosity (F</a:t>
              </a:r>
              <a:r>
                <a:rPr lang="en-US" altLang="en-US" sz="1800" baseline="-30000">
                  <a:cs typeface="Times New Roman" panose="02020603050405020304" pitchFamily="18" charset="0"/>
                </a:rPr>
                <a:t>u</a:t>
              </a:r>
              <a:r>
                <a:rPr lang="en-US" altLang="en-US" sz="1800">
                  <a:cs typeface="Times New Roman" panose="02020603050405020304" pitchFamily="18" charset="0"/>
                </a:rPr>
                <a:t>)</a:t>
              </a:r>
            </a:p>
            <a:p>
              <a:pPr eaLnBrk="1" hangingPunct="1">
                <a:spcBef>
                  <a:spcPct val="0"/>
                </a:spcBef>
                <a:buFontTx/>
                <a:buNone/>
              </a:pPr>
              <a:endParaRPr lang="en-US" altLang="en-US" sz="1800"/>
            </a:p>
          </p:txBody>
        </p:sp>
        <p:sp>
          <p:nvSpPr>
            <p:cNvPr id="78905" name="Rectangle 25">
              <a:extLst>
                <a:ext uri="{FF2B5EF4-FFF2-40B4-BE49-F238E27FC236}">
                  <a16:creationId xmlns:a16="http://schemas.microsoft.com/office/drawing/2014/main" id="{A68AC0E7-20C2-4A66-816B-1E259823D159}"/>
                </a:ext>
              </a:extLst>
            </p:cNvPr>
            <p:cNvSpPr>
              <a:spLocks noChangeArrowheads="1"/>
            </p:cNvSpPr>
            <p:nvPr/>
          </p:nvSpPr>
          <p:spPr bwMode="auto">
            <a:xfrm>
              <a:off x="0" y="1182"/>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7" name="Group 26">
            <a:extLst>
              <a:ext uri="{FF2B5EF4-FFF2-40B4-BE49-F238E27FC236}">
                <a16:creationId xmlns:a16="http://schemas.microsoft.com/office/drawing/2014/main" id="{FC7C9A05-CDF0-4AF1-A05E-A7B7AE0B0BA8}"/>
              </a:ext>
            </a:extLst>
          </p:cNvPr>
          <p:cNvGrpSpPr>
            <a:grpSpLocks/>
          </p:cNvGrpSpPr>
          <p:nvPr/>
        </p:nvGrpSpPr>
        <p:grpSpPr bwMode="auto">
          <a:xfrm>
            <a:off x="3938588" y="2693988"/>
            <a:ext cx="2060575" cy="625475"/>
            <a:chOff x="1644" y="1182"/>
            <a:chExt cx="1196" cy="394"/>
          </a:xfrm>
        </p:grpSpPr>
        <p:sp>
          <p:nvSpPr>
            <p:cNvPr id="78902" name="Rectangle 27">
              <a:extLst>
                <a:ext uri="{FF2B5EF4-FFF2-40B4-BE49-F238E27FC236}">
                  <a16:creationId xmlns:a16="http://schemas.microsoft.com/office/drawing/2014/main" id="{C124D0D6-A74B-4FCE-98D0-245E825500BB}"/>
                </a:ext>
              </a:extLst>
            </p:cNvPr>
            <p:cNvSpPr>
              <a:spLocks noChangeArrowheads="1"/>
            </p:cNvSpPr>
            <p:nvPr/>
          </p:nvSpPr>
          <p:spPr bwMode="auto">
            <a:xfrm>
              <a:off x="1687" y="1182"/>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High</a:t>
              </a:r>
            </a:p>
            <a:p>
              <a:pPr eaLnBrk="1" hangingPunct="1">
                <a:spcBef>
                  <a:spcPct val="0"/>
                </a:spcBef>
                <a:buFontTx/>
                <a:buNone/>
              </a:pPr>
              <a:endParaRPr lang="en-US" altLang="en-US" sz="1800"/>
            </a:p>
          </p:txBody>
        </p:sp>
        <p:sp>
          <p:nvSpPr>
            <p:cNvPr id="78903" name="Rectangle 28">
              <a:extLst>
                <a:ext uri="{FF2B5EF4-FFF2-40B4-BE49-F238E27FC236}">
                  <a16:creationId xmlns:a16="http://schemas.microsoft.com/office/drawing/2014/main" id="{B68DA99E-0461-4798-8F5B-873672C7A39C}"/>
                </a:ext>
              </a:extLst>
            </p:cNvPr>
            <p:cNvSpPr>
              <a:spLocks noChangeArrowheads="1"/>
            </p:cNvSpPr>
            <p:nvPr/>
          </p:nvSpPr>
          <p:spPr bwMode="auto">
            <a:xfrm>
              <a:off x="1644" y="1182"/>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8" name="Group 29">
            <a:extLst>
              <a:ext uri="{FF2B5EF4-FFF2-40B4-BE49-F238E27FC236}">
                <a16:creationId xmlns:a16="http://schemas.microsoft.com/office/drawing/2014/main" id="{0E1D8A9A-C45F-41C1-AC7C-D24C979093A5}"/>
              </a:ext>
            </a:extLst>
          </p:cNvPr>
          <p:cNvGrpSpPr>
            <a:grpSpLocks/>
          </p:cNvGrpSpPr>
          <p:nvPr/>
        </p:nvGrpSpPr>
        <p:grpSpPr bwMode="auto">
          <a:xfrm>
            <a:off x="5999163" y="2693988"/>
            <a:ext cx="2147887" cy="625475"/>
            <a:chOff x="2840" y="1182"/>
            <a:chExt cx="1096" cy="394"/>
          </a:xfrm>
        </p:grpSpPr>
        <p:sp>
          <p:nvSpPr>
            <p:cNvPr id="78900" name="Rectangle 30">
              <a:extLst>
                <a:ext uri="{FF2B5EF4-FFF2-40B4-BE49-F238E27FC236}">
                  <a16:creationId xmlns:a16="http://schemas.microsoft.com/office/drawing/2014/main" id="{332E22ED-03B8-4762-92A1-225ABFB11EB6}"/>
                </a:ext>
              </a:extLst>
            </p:cNvPr>
            <p:cNvSpPr>
              <a:spLocks noChangeArrowheads="1"/>
            </p:cNvSpPr>
            <p:nvPr/>
          </p:nvSpPr>
          <p:spPr bwMode="auto">
            <a:xfrm>
              <a:off x="2883" y="1182"/>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Low</a:t>
              </a:r>
            </a:p>
            <a:p>
              <a:pPr eaLnBrk="1" hangingPunct="1">
                <a:spcBef>
                  <a:spcPct val="0"/>
                </a:spcBef>
                <a:buFontTx/>
                <a:buNone/>
              </a:pPr>
              <a:endParaRPr lang="en-US" altLang="en-US" sz="1800"/>
            </a:p>
          </p:txBody>
        </p:sp>
        <p:sp>
          <p:nvSpPr>
            <p:cNvPr id="78901" name="Rectangle 31">
              <a:extLst>
                <a:ext uri="{FF2B5EF4-FFF2-40B4-BE49-F238E27FC236}">
                  <a16:creationId xmlns:a16="http://schemas.microsoft.com/office/drawing/2014/main" id="{AD8B790E-A8D2-4E4C-9275-68FCB4B1F522}"/>
                </a:ext>
              </a:extLst>
            </p:cNvPr>
            <p:cNvSpPr>
              <a:spLocks noChangeArrowheads="1"/>
            </p:cNvSpPr>
            <p:nvPr/>
          </p:nvSpPr>
          <p:spPr bwMode="auto">
            <a:xfrm>
              <a:off x="2840" y="1182"/>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59" name="Group 32">
            <a:extLst>
              <a:ext uri="{FF2B5EF4-FFF2-40B4-BE49-F238E27FC236}">
                <a16:creationId xmlns:a16="http://schemas.microsoft.com/office/drawing/2014/main" id="{35CE95F5-1E4B-4D80-B507-683946FCA6C5}"/>
              </a:ext>
            </a:extLst>
          </p:cNvPr>
          <p:cNvGrpSpPr>
            <a:grpSpLocks/>
          </p:cNvGrpSpPr>
          <p:nvPr/>
        </p:nvGrpSpPr>
        <p:grpSpPr bwMode="auto">
          <a:xfrm>
            <a:off x="1106488" y="3319463"/>
            <a:ext cx="2832100" cy="625475"/>
            <a:chOff x="0" y="1576"/>
            <a:chExt cx="1644" cy="394"/>
          </a:xfrm>
        </p:grpSpPr>
        <p:sp>
          <p:nvSpPr>
            <p:cNvPr id="78898" name="Rectangle 33">
              <a:extLst>
                <a:ext uri="{FF2B5EF4-FFF2-40B4-BE49-F238E27FC236}">
                  <a16:creationId xmlns:a16="http://schemas.microsoft.com/office/drawing/2014/main" id="{59C34F80-43F2-4222-B36C-E86D1E9570C4}"/>
                </a:ext>
              </a:extLst>
            </p:cNvPr>
            <p:cNvSpPr>
              <a:spLocks noChangeArrowheads="1"/>
            </p:cNvSpPr>
            <p:nvPr/>
          </p:nvSpPr>
          <p:spPr bwMode="auto">
            <a:xfrm>
              <a:off x="43" y="1576"/>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Inertia (F</a:t>
              </a:r>
              <a:r>
                <a:rPr lang="en-US" altLang="en-US" sz="1800" baseline="-30000">
                  <a:cs typeface="Times New Roman" panose="02020603050405020304" pitchFamily="18" charset="0"/>
                </a:rPr>
                <a:t>i</a:t>
              </a:r>
              <a:r>
                <a:rPr lang="en-US" altLang="en-US" sz="1800">
                  <a:cs typeface="Times New Roman" panose="02020603050405020304" pitchFamily="18" charset="0"/>
                </a:rPr>
                <a:t>)</a:t>
              </a:r>
            </a:p>
            <a:p>
              <a:pPr eaLnBrk="1" hangingPunct="1">
                <a:spcBef>
                  <a:spcPct val="0"/>
                </a:spcBef>
                <a:buFontTx/>
                <a:buNone/>
              </a:pPr>
              <a:endParaRPr lang="en-US" altLang="en-US" sz="1800"/>
            </a:p>
          </p:txBody>
        </p:sp>
        <p:sp>
          <p:nvSpPr>
            <p:cNvPr id="78899" name="Rectangle 34">
              <a:extLst>
                <a:ext uri="{FF2B5EF4-FFF2-40B4-BE49-F238E27FC236}">
                  <a16:creationId xmlns:a16="http://schemas.microsoft.com/office/drawing/2014/main" id="{4D3C6102-0ADF-4825-8876-C1CB01B4F4AF}"/>
                </a:ext>
              </a:extLst>
            </p:cNvPr>
            <p:cNvSpPr>
              <a:spLocks noChangeArrowheads="1"/>
            </p:cNvSpPr>
            <p:nvPr/>
          </p:nvSpPr>
          <p:spPr bwMode="auto">
            <a:xfrm>
              <a:off x="0" y="1576"/>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0" name="Group 35">
            <a:extLst>
              <a:ext uri="{FF2B5EF4-FFF2-40B4-BE49-F238E27FC236}">
                <a16:creationId xmlns:a16="http://schemas.microsoft.com/office/drawing/2014/main" id="{059E5032-9EC2-4F34-844E-8873131B1108}"/>
              </a:ext>
            </a:extLst>
          </p:cNvPr>
          <p:cNvGrpSpPr>
            <a:grpSpLocks/>
          </p:cNvGrpSpPr>
          <p:nvPr/>
        </p:nvGrpSpPr>
        <p:grpSpPr bwMode="auto">
          <a:xfrm>
            <a:off x="3938588" y="3319463"/>
            <a:ext cx="2060575" cy="625475"/>
            <a:chOff x="1644" y="1576"/>
            <a:chExt cx="1196" cy="394"/>
          </a:xfrm>
        </p:grpSpPr>
        <p:sp>
          <p:nvSpPr>
            <p:cNvPr id="78896" name="Rectangle 36">
              <a:extLst>
                <a:ext uri="{FF2B5EF4-FFF2-40B4-BE49-F238E27FC236}">
                  <a16:creationId xmlns:a16="http://schemas.microsoft.com/office/drawing/2014/main" id="{C5495174-2E39-48A2-9CFA-E1DF62E5210E}"/>
                </a:ext>
              </a:extLst>
            </p:cNvPr>
            <p:cNvSpPr>
              <a:spLocks noChangeArrowheads="1"/>
            </p:cNvSpPr>
            <p:nvPr/>
          </p:nvSpPr>
          <p:spPr bwMode="auto">
            <a:xfrm>
              <a:off x="1687" y="1576"/>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Low</a:t>
              </a:r>
            </a:p>
            <a:p>
              <a:pPr eaLnBrk="1" hangingPunct="1">
                <a:spcBef>
                  <a:spcPct val="0"/>
                </a:spcBef>
                <a:buFontTx/>
                <a:buNone/>
              </a:pPr>
              <a:endParaRPr lang="en-US" altLang="en-US" sz="1800"/>
            </a:p>
          </p:txBody>
        </p:sp>
        <p:sp>
          <p:nvSpPr>
            <p:cNvPr id="78897" name="Rectangle 37">
              <a:extLst>
                <a:ext uri="{FF2B5EF4-FFF2-40B4-BE49-F238E27FC236}">
                  <a16:creationId xmlns:a16="http://schemas.microsoft.com/office/drawing/2014/main" id="{3783F622-F6D8-4903-8275-83854FE24E56}"/>
                </a:ext>
              </a:extLst>
            </p:cNvPr>
            <p:cNvSpPr>
              <a:spLocks noChangeArrowheads="1"/>
            </p:cNvSpPr>
            <p:nvPr/>
          </p:nvSpPr>
          <p:spPr bwMode="auto">
            <a:xfrm>
              <a:off x="1644" y="1576"/>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1" name="Group 38">
            <a:extLst>
              <a:ext uri="{FF2B5EF4-FFF2-40B4-BE49-F238E27FC236}">
                <a16:creationId xmlns:a16="http://schemas.microsoft.com/office/drawing/2014/main" id="{BC0417EA-838A-4E87-940F-08C71012F9F1}"/>
              </a:ext>
            </a:extLst>
          </p:cNvPr>
          <p:cNvGrpSpPr>
            <a:grpSpLocks/>
          </p:cNvGrpSpPr>
          <p:nvPr/>
        </p:nvGrpSpPr>
        <p:grpSpPr bwMode="auto">
          <a:xfrm>
            <a:off x="5999163" y="3319463"/>
            <a:ext cx="2147887" cy="625475"/>
            <a:chOff x="2840" y="1576"/>
            <a:chExt cx="1096" cy="394"/>
          </a:xfrm>
        </p:grpSpPr>
        <p:sp>
          <p:nvSpPr>
            <p:cNvPr id="78894" name="Rectangle 39">
              <a:extLst>
                <a:ext uri="{FF2B5EF4-FFF2-40B4-BE49-F238E27FC236}">
                  <a16:creationId xmlns:a16="http://schemas.microsoft.com/office/drawing/2014/main" id="{457C3A36-A02E-47B6-A2A8-72FC81A7DC89}"/>
                </a:ext>
              </a:extLst>
            </p:cNvPr>
            <p:cNvSpPr>
              <a:spLocks noChangeArrowheads="1"/>
            </p:cNvSpPr>
            <p:nvPr/>
          </p:nvSpPr>
          <p:spPr bwMode="auto">
            <a:xfrm>
              <a:off x="2883" y="1576"/>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High</a:t>
              </a:r>
            </a:p>
            <a:p>
              <a:pPr eaLnBrk="1" hangingPunct="1">
                <a:spcBef>
                  <a:spcPct val="0"/>
                </a:spcBef>
                <a:buFontTx/>
                <a:buNone/>
              </a:pPr>
              <a:endParaRPr lang="en-US" altLang="en-US" sz="1800"/>
            </a:p>
          </p:txBody>
        </p:sp>
        <p:sp>
          <p:nvSpPr>
            <p:cNvPr id="78895" name="Rectangle 40">
              <a:extLst>
                <a:ext uri="{FF2B5EF4-FFF2-40B4-BE49-F238E27FC236}">
                  <a16:creationId xmlns:a16="http://schemas.microsoft.com/office/drawing/2014/main" id="{E0A73DAD-5A82-4477-AF81-335453737AAE}"/>
                </a:ext>
              </a:extLst>
            </p:cNvPr>
            <p:cNvSpPr>
              <a:spLocks noChangeArrowheads="1"/>
            </p:cNvSpPr>
            <p:nvPr/>
          </p:nvSpPr>
          <p:spPr bwMode="auto">
            <a:xfrm>
              <a:off x="2840" y="1576"/>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2" name="Group 50">
            <a:extLst>
              <a:ext uri="{FF2B5EF4-FFF2-40B4-BE49-F238E27FC236}">
                <a16:creationId xmlns:a16="http://schemas.microsoft.com/office/drawing/2014/main" id="{742C6B88-1C22-49FA-9467-7E63D3274A25}"/>
              </a:ext>
            </a:extLst>
          </p:cNvPr>
          <p:cNvGrpSpPr>
            <a:grpSpLocks/>
          </p:cNvGrpSpPr>
          <p:nvPr/>
        </p:nvGrpSpPr>
        <p:grpSpPr bwMode="auto">
          <a:xfrm>
            <a:off x="1106488" y="3937000"/>
            <a:ext cx="2832100" cy="625475"/>
            <a:chOff x="0" y="2364"/>
            <a:chExt cx="1644" cy="394"/>
          </a:xfrm>
        </p:grpSpPr>
        <p:sp>
          <p:nvSpPr>
            <p:cNvPr id="78892" name="Rectangle 51">
              <a:extLst>
                <a:ext uri="{FF2B5EF4-FFF2-40B4-BE49-F238E27FC236}">
                  <a16:creationId xmlns:a16="http://schemas.microsoft.com/office/drawing/2014/main" id="{69F2B34D-FA41-4644-8DDC-99EAD12F1D78}"/>
                </a:ext>
              </a:extLst>
            </p:cNvPr>
            <p:cNvSpPr>
              <a:spLocks noChangeArrowheads="1"/>
            </p:cNvSpPr>
            <p:nvPr/>
          </p:nvSpPr>
          <p:spPr bwMode="auto">
            <a:xfrm>
              <a:off x="43" y="2364"/>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Body shape</a:t>
              </a:r>
            </a:p>
            <a:p>
              <a:pPr eaLnBrk="1" hangingPunct="1">
                <a:spcBef>
                  <a:spcPct val="0"/>
                </a:spcBef>
                <a:buFontTx/>
                <a:buNone/>
              </a:pPr>
              <a:endParaRPr lang="en-US" altLang="en-US" sz="1800"/>
            </a:p>
          </p:txBody>
        </p:sp>
        <p:sp>
          <p:nvSpPr>
            <p:cNvPr id="78893" name="Rectangle 52">
              <a:extLst>
                <a:ext uri="{FF2B5EF4-FFF2-40B4-BE49-F238E27FC236}">
                  <a16:creationId xmlns:a16="http://schemas.microsoft.com/office/drawing/2014/main" id="{6A1D6D24-4926-4DC1-8BDD-BF81A90ADA14}"/>
                </a:ext>
              </a:extLst>
            </p:cNvPr>
            <p:cNvSpPr>
              <a:spLocks noChangeArrowheads="1"/>
            </p:cNvSpPr>
            <p:nvPr/>
          </p:nvSpPr>
          <p:spPr bwMode="auto">
            <a:xfrm>
              <a:off x="0" y="2364"/>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3" name="Group 53">
            <a:extLst>
              <a:ext uri="{FF2B5EF4-FFF2-40B4-BE49-F238E27FC236}">
                <a16:creationId xmlns:a16="http://schemas.microsoft.com/office/drawing/2014/main" id="{D8A2FFD7-B490-4037-A527-8559651D678B}"/>
              </a:ext>
            </a:extLst>
          </p:cNvPr>
          <p:cNvGrpSpPr>
            <a:grpSpLocks/>
          </p:cNvGrpSpPr>
          <p:nvPr/>
        </p:nvGrpSpPr>
        <p:grpSpPr bwMode="auto">
          <a:xfrm>
            <a:off x="3938588" y="3937000"/>
            <a:ext cx="2060575" cy="625475"/>
            <a:chOff x="1644" y="2364"/>
            <a:chExt cx="1196" cy="394"/>
          </a:xfrm>
        </p:grpSpPr>
        <p:sp>
          <p:nvSpPr>
            <p:cNvPr id="78890" name="Rectangle 54">
              <a:extLst>
                <a:ext uri="{FF2B5EF4-FFF2-40B4-BE49-F238E27FC236}">
                  <a16:creationId xmlns:a16="http://schemas.microsoft.com/office/drawing/2014/main" id="{B5E4B135-2453-4478-BC3D-CB1E829110E6}"/>
                </a:ext>
              </a:extLst>
            </p:cNvPr>
            <p:cNvSpPr>
              <a:spLocks noChangeArrowheads="1"/>
            </p:cNvSpPr>
            <p:nvPr/>
          </p:nvSpPr>
          <p:spPr bwMode="auto">
            <a:xfrm>
              <a:off x="1687" y="2364"/>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Variable</a:t>
              </a:r>
            </a:p>
            <a:p>
              <a:pPr eaLnBrk="1" hangingPunct="1">
                <a:spcBef>
                  <a:spcPct val="0"/>
                </a:spcBef>
                <a:buFontTx/>
                <a:buNone/>
              </a:pPr>
              <a:endParaRPr lang="en-US" altLang="en-US" sz="1800"/>
            </a:p>
          </p:txBody>
        </p:sp>
        <p:sp>
          <p:nvSpPr>
            <p:cNvPr id="78891" name="Rectangle 55">
              <a:extLst>
                <a:ext uri="{FF2B5EF4-FFF2-40B4-BE49-F238E27FC236}">
                  <a16:creationId xmlns:a16="http://schemas.microsoft.com/office/drawing/2014/main" id="{BBAEBF1E-9DC5-4005-AE5F-4700D285DA67}"/>
                </a:ext>
              </a:extLst>
            </p:cNvPr>
            <p:cNvSpPr>
              <a:spLocks noChangeArrowheads="1"/>
            </p:cNvSpPr>
            <p:nvPr/>
          </p:nvSpPr>
          <p:spPr bwMode="auto">
            <a:xfrm>
              <a:off x="1644" y="2364"/>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4" name="Group 56">
            <a:extLst>
              <a:ext uri="{FF2B5EF4-FFF2-40B4-BE49-F238E27FC236}">
                <a16:creationId xmlns:a16="http://schemas.microsoft.com/office/drawing/2014/main" id="{217324DC-7BE2-4A63-B433-AE582E60F8EE}"/>
              </a:ext>
            </a:extLst>
          </p:cNvPr>
          <p:cNvGrpSpPr>
            <a:grpSpLocks/>
          </p:cNvGrpSpPr>
          <p:nvPr/>
        </p:nvGrpSpPr>
        <p:grpSpPr bwMode="auto">
          <a:xfrm>
            <a:off x="5999163" y="3937000"/>
            <a:ext cx="2147887" cy="625475"/>
            <a:chOff x="2840" y="2364"/>
            <a:chExt cx="1096" cy="394"/>
          </a:xfrm>
        </p:grpSpPr>
        <p:sp>
          <p:nvSpPr>
            <p:cNvPr id="78888" name="Rectangle 57">
              <a:extLst>
                <a:ext uri="{FF2B5EF4-FFF2-40B4-BE49-F238E27FC236}">
                  <a16:creationId xmlns:a16="http://schemas.microsoft.com/office/drawing/2014/main" id="{4951DDE3-E00B-4B37-85E8-BE4AD16C0A20}"/>
                </a:ext>
              </a:extLst>
            </p:cNvPr>
            <p:cNvSpPr>
              <a:spLocks noChangeArrowheads="1"/>
            </p:cNvSpPr>
            <p:nvPr/>
          </p:nvSpPr>
          <p:spPr bwMode="auto">
            <a:xfrm>
              <a:off x="2883" y="2364"/>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Streamlined</a:t>
              </a:r>
            </a:p>
            <a:p>
              <a:pPr eaLnBrk="1" hangingPunct="1">
                <a:spcBef>
                  <a:spcPct val="0"/>
                </a:spcBef>
                <a:buFontTx/>
                <a:buNone/>
              </a:pPr>
              <a:endParaRPr lang="en-US" altLang="en-US" sz="1800"/>
            </a:p>
          </p:txBody>
        </p:sp>
        <p:sp>
          <p:nvSpPr>
            <p:cNvPr id="78889" name="Rectangle 58">
              <a:extLst>
                <a:ext uri="{FF2B5EF4-FFF2-40B4-BE49-F238E27FC236}">
                  <a16:creationId xmlns:a16="http://schemas.microsoft.com/office/drawing/2014/main" id="{61ACF216-9942-463F-90B7-512B257D3027}"/>
                </a:ext>
              </a:extLst>
            </p:cNvPr>
            <p:cNvSpPr>
              <a:spLocks noChangeArrowheads="1"/>
            </p:cNvSpPr>
            <p:nvPr/>
          </p:nvSpPr>
          <p:spPr bwMode="auto">
            <a:xfrm>
              <a:off x="2840" y="2364"/>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5" name="Group 68">
            <a:extLst>
              <a:ext uri="{FF2B5EF4-FFF2-40B4-BE49-F238E27FC236}">
                <a16:creationId xmlns:a16="http://schemas.microsoft.com/office/drawing/2014/main" id="{838C08B8-9574-46F6-8E25-DF615BEB83A1}"/>
              </a:ext>
            </a:extLst>
          </p:cNvPr>
          <p:cNvGrpSpPr>
            <a:grpSpLocks/>
          </p:cNvGrpSpPr>
          <p:nvPr/>
        </p:nvGrpSpPr>
        <p:grpSpPr bwMode="auto">
          <a:xfrm>
            <a:off x="1106488" y="4554538"/>
            <a:ext cx="2832100" cy="625475"/>
            <a:chOff x="0" y="3152"/>
            <a:chExt cx="1644" cy="394"/>
          </a:xfrm>
        </p:grpSpPr>
        <p:sp>
          <p:nvSpPr>
            <p:cNvPr id="78886" name="Rectangle 69">
              <a:extLst>
                <a:ext uri="{FF2B5EF4-FFF2-40B4-BE49-F238E27FC236}">
                  <a16:creationId xmlns:a16="http://schemas.microsoft.com/office/drawing/2014/main" id="{BF6D65F9-AF1F-434E-94F6-55A0B6932B65}"/>
                </a:ext>
              </a:extLst>
            </p:cNvPr>
            <p:cNvSpPr>
              <a:spLocks noChangeArrowheads="1"/>
            </p:cNvSpPr>
            <p:nvPr/>
          </p:nvSpPr>
          <p:spPr bwMode="auto">
            <a:xfrm>
              <a:off x="43" y="3152"/>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Particle sinking rates</a:t>
              </a:r>
            </a:p>
            <a:p>
              <a:pPr eaLnBrk="1" hangingPunct="1">
                <a:spcBef>
                  <a:spcPct val="0"/>
                </a:spcBef>
                <a:buFontTx/>
                <a:buNone/>
              </a:pPr>
              <a:endParaRPr lang="en-US" altLang="en-US" sz="1800"/>
            </a:p>
          </p:txBody>
        </p:sp>
        <p:sp>
          <p:nvSpPr>
            <p:cNvPr id="78887" name="Rectangle 70">
              <a:extLst>
                <a:ext uri="{FF2B5EF4-FFF2-40B4-BE49-F238E27FC236}">
                  <a16:creationId xmlns:a16="http://schemas.microsoft.com/office/drawing/2014/main" id="{EC0730FF-B32D-4BC6-BA49-B6F349C4FDA1}"/>
                </a:ext>
              </a:extLst>
            </p:cNvPr>
            <p:cNvSpPr>
              <a:spLocks noChangeArrowheads="1"/>
            </p:cNvSpPr>
            <p:nvPr/>
          </p:nvSpPr>
          <p:spPr bwMode="auto">
            <a:xfrm>
              <a:off x="0" y="3152"/>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6" name="Group 71">
            <a:extLst>
              <a:ext uri="{FF2B5EF4-FFF2-40B4-BE49-F238E27FC236}">
                <a16:creationId xmlns:a16="http://schemas.microsoft.com/office/drawing/2014/main" id="{3AB3B7BF-4176-4D46-AB2D-9A3DB931ACE9}"/>
              </a:ext>
            </a:extLst>
          </p:cNvPr>
          <p:cNvGrpSpPr>
            <a:grpSpLocks/>
          </p:cNvGrpSpPr>
          <p:nvPr/>
        </p:nvGrpSpPr>
        <p:grpSpPr bwMode="auto">
          <a:xfrm>
            <a:off x="3938588" y="4554538"/>
            <a:ext cx="2060575" cy="625475"/>
            <a:chOff x="1644" y="3152"/>
            <a:chExt cx="1196" cy="394"/>
          </a:xfrm>
        </p:grpSpPr>
        <p:sp>
          <p:nvSpPr>
            <p:cNvPr id="78884" name="Rectangle 72">
              <a:extLst>
                <a:ext uri="{FF2B5EF4-FFF2-40B4-BE49-F238E27FC236}">
                  <a16:creationId xmlns:a16="http://schemas.microsoft.com/office/drawing/2014/main" id="{BDC8BA29-3C94-4002-9353-801A7B97771C}"/>
                </a:ext>
              </a:extLst>
            </p:cNvPr>
            <p:cNvSpPr>
              <a:spLocks noChangeArrowheads="1"/>
            </p:cNvSpPr>
            <p:nvPr/>
          </p:nvSpPr>
          <p:spPr bwMode="auto">
            <a:xfrm>
              <a:off x="1687" y="3152"/>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Low</a:t>
              </a:r>
            </a:p>
            <a:p>
              <a:pPr eaLnBrk="1" hangingPunct="1">
                <a:spcBef>
                  <a:spcPct val="0"/>
                </a:spcBef>
                <a:buFontTx/>
                <a:buNone/>
              </a:pPr>
              <a:endParaRPr lang="en-US" altLang="en-US" sz="1800"/>
            </a:p>
          </p:txBody>
        </p:sp>
        <p:sp>
          <p:nvSpPr>
            <p:cNvPr id="78885" name="Rectangle 73">
              <a:extLst>
                <a:ext uri="{FF2B5EF4-FFF2-40B4-BE49-F238E27FC236}">
                  <a16:creationId xmlns:a16="http://schemas.microsoft.com/office/drawing/2014/main" id="{321AD8DB-BD5C-4F60-B744-377FC86FDB6B}"/>
                </a:ext>
              </a:extLst>
            </p:cNvPr>
            <p:cNvSpPr>
              <a:spLocks noChangeArrowheads="1"/>
            </p:cNvSpPr>
            <p:nvPr/>
          </p:nvSpPr>
          <p:spPr bwMode="auto">
            <a:xfrm>
              <a:off x="1644" y="3152"/>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7" name="Group 74">
            <a:extLst>
              <a:ext uri="{FF2B5EF4-FFF2-40B4-BE49-F238E27FC236}">
                <a16:creationId xmlns:a16="http://schemas.microsoft.com/office/drawing/2014/main" id="{116385DB-A273-4A1A-9257-120E4A2E33F9}"/>
              </a:ext>
            </a:extLst>
          </p:cNvPr>
          <p:cNvGrpSpPr>
            <a:grpSpLocks/>
          </p:cNvGrpSpPr>
          <p:nvPr/>
        </p:nvGrpSpPr>
        <p:grpSpPr bwMode="auto">
          <a:xfrm>
            <a:off x="5999163" y="4554538"/>
            <a:ext cx="2147887" cy="625475"/>
            <a:chOff x="2840" y="3152"/>
            <a:chExt cx="1096" cy="394"/>
          </a:xfrm>
        </p:grpSpPr>
        <p:sp>
          <p:nvSpPr>
            <p:cNvPr id="78882" name="Rectangle 75">
              <a:extLst>
                <a:ext uri="{FF2B5EF4-FFF2-40B4-BE49-F238E27FC236}">
                  <a16:creationId xmlns:a16="http://schemas.microsoft.com/office/drawing/2014/main" id="{14BACA4C-8C9D-4752-B99F-9D1073C8E128}"/>
                </a:ext>
              </a:extLst>
            </p:cNvPr>
            <p:cNvSpPr>
              <a:spLocks noChangeArrowheads="1"/>
            </p:cNvSpPr>
            <p:nvPr/>
          </p:nvSpPr>
          <p:spPr bwMode="auto">
            <a:xfrm>
              <a:off x="2883" y="3152"/>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High</a:t>
              </a:r>
            </a:p>
            <a:p>
              <a:pPr eaLnBrk="1" hangingPunct="1">
                <a:spcBef>
                  <a:spcPct val="0"/>
                </a:spcBef>
                <a:buFontTx/>
                <a:buNone/>
              </a:pPr>
              <a:endParaRPr lang="en-US" altLang="en-US" sz="1800"/>
            </a:p>
          </p:txBody>
        </p:sp>
        <p:sp>
          <p:nvSpPr>
            <p:cNvPr id="78883" name="Rectangle 76">
              <a:extLst>
                <a:ext uri="{FF2B5EF4-FFF2-40B4-BE49-F238E27FC236}">
                  <a16:creationId xmlns:a16="http://schemas.microsoft.com/office/drawing/2014/main" id="{E5417210-47B9-45CC-818F-6FD3122E1070}"/>
                </a:ext>
              </a:extLst>
            </p:cNvPr>
            <p:cNvSpPr>
              <a:spLocks noChangeArrowheads="1"/>
            </p:cNvSpPr>
            <p:nvPr/>
          </p:nvSpPr>
          <p:spPr bwMode="auto">
            <a:xfrm>
              <a:off x="2840" y="3152"/>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8" name="Group 77">
            <a:extLst>
              <a:ext uri="{FF2B5EF4-FFF2-40B4-BE49-F238E27FC236}">
                <a16:creationId xmlns:a16="http://schemas.microsoft.com/office/drawing/2014/main" id="{E72DA36E-DDA7-46FC-BA5F-12A5FB22381F}"/>
              </a:ext>
            </a:extLst>
          </p:cNvPr>
          <p:cNvGrpSpPr>
            <a:grpSpLocks/>
          </p:cNvGrpSpPr>
          <p:nvPr/>
        </p:nvGrpSpPr>
        <p:grpSpPr bwMode="auto">
          <a:xfrm>
            <a:off x="1106488" y="5180013"/>
            <a:ext cx="2832100" cy="625475"/>
            <a:chOff x="0" y="3546"/>
            <a:chExt cx="1644" cy="394"/>
          </a:xfrm>
        </p:grpSpPr>
        <p:sp>
          <p:nvSpPr>
            <p:cNvPr id="78880" name="Rectangle 78">
              <a:extLst>
                <a:ext uri="{FF2B5EF4-FFF2-40B4-BE49-F238E27FC236}">
                  <a16:creationId xmlns:a16="http://schemas.microsoft.com/office/drawing/2014/main" id="{3E8E8B1F-483B-4EE5-AE5A-65F5C3595E59}"/>
                </a:ext>
              </a:extLst>
            </p:cNvPr>
            <p:cNvSpPr>
              <a:spLocks noChangeArrowheads="1"/>
            </p:cNvSpPr>
            <p:nvPr/>
          </p:nvSpPr>
          <p:spPr bwMode="auto">
            <a:xfrm>
              <a:off x="43" y="3546"/>
              <a:ext cx="1558"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Relative energy requirement for motility</a:t>
              </a:r>
            </a:p>
            <a:p>
              <a:pPr eaLnBrk="1" hangingPunct="1">
                <a:spcBef>
                  <a:spcPct val="0"/>
                </a:spcBef>
                <a:buFontTx/>
                <a:buNone/>
              </a:pPr>
              <a:endParaRPr lang="en-US" altLang="en-US" sz="1800"/>
            </a:p>
          </p:txBody>
        </p:sp>
        <p:sp>
          <p:nvSpPr>
            <p:cNvPr id="78881" name="Rectangle 79">
              <a:extLst>
                <a:ext uri="{FF2B5EF4-FFF2-40B4-BE49-F238E27FC236}">
                  <a16:creationId xmlns:a16="http://schemas.microsoft.com/office/drawing/2014/main" id="{0D258F49-8505-4336-9605-CC0A6055873D}"/>
                </a:ext>
              </a:extLst>
            </p:cNvPr>
            <p:cNvSpPr>
              <a:spLocks noChangeArrowheads="1"/>
            </p:cNvSpPr>
            <p:nvPr/>
          </p:nvSpPr>
          <p:spPr bwMode="auto">
            <a:xfrm>
              <a:off x="0" y="3546"/>
              <a:ext cx="1644"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69" name="Group 80">
            <a:extLst>
              <a:ext uri="{FF2B5EF4-FFF2-40B4-BE49-F238E27FC236}">
                <a16:creationId xmlns:a16="http://schemas.microsoft.com/office/drawing/2014/main" id="{3A10E9F9-C604-427A-BF49-75826900ED5A}"/>
              </a:ext>
            </a:extLst>
          </p:cNvPr>
          <p:cNvGrpSpPr>
            <a:grpSpLocks/>
          </p:cNvGrpSpPr>
          <p:nvPr/>
        </p:nvGrpSpPr>
        <p:grpSpPr bwMode="auto">
          <a:xfrm>
            <a:off x="3938588" y="5180013"/>
            <a:ext cx="2060575" cy="625475"/>
            <a:chOff x="1644" y="3546"/>
            <a:chExt cx="1196" cy="394"/>
          </a:xfrm>
        </p:grpSpPr>
        <p:sp>
          <p:nvSpPr>
            <p:cNvPr id="78878" name="Rectangle 81">
              <a:extLst>
                <a:ext uri="{FF2B5EF4-FFF2-40B4-BE49-F238E27FC236}">
                  <a16:creationId xmlns:a16="http://schemas.microsoft.com/office/drawing/2014/main" id="{2EC8C949-6202-40CC-9351-EAA492A1C7D1}"/>
                </a:ext>
              </a:extLst>
            </p:cNvPr>
            <p:cNvSpPr>
              <a:spLocks noChangeArrowheads="1"/>
            </p:cNvSpPr>
            <p:nvPr/>
          </p:nvSpPr>
          <p:spPr bwMode="auto">
            <a:xfrm>
              <a:off x="1687" y="3546"/>
              <a:ext cx="11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High</a:t>
              </a:r>
            </a:p>
            <a:p>
              <a:pPr eaLnBrk="1" hangingPunct="1">
                <a:spcBef>
                  <a:spcPct val="0"/>
                </a:spcBef>
                <a:buFontTx/>
                <a:buNone/>
              </a:pPr>
              <a:endParaRPr lang="en-US" altLang="en-US" sz="1800"/>
            </a:p>
          </p:txBody>
        </p:sp>
        <p:sp>
          <p:nvSpPr>
            <p:cNvPr id="78879" name="Rectangle 82">
              <a:extLst>
                <a:ext uri="{FF2B5EF4-FFF2-40B4-BE49-F238E27FC236}">
                  <a16:creationId xmlns:a16="http://schemas.microsoft.com/office/drawing/2014/main" id="{3357452B-7C8B-4A42-8CA5-4F8C684AAB35}"/>
                </a:ext>
              </a:extLst>
            </p:cNvPr>
            <p:cNvSpPr>
              <a:spLocks noChangeArrowheads="1"/>
            </p:cNvSpPr>
            <p:nvPr/>
          </p:nvSpPr>
          <p:spPr bwMode="auto">
            <a:xfrm>
              <a:off x="1644" y="3546"/>
              <a:ext cx="11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70" name="Group 83">
            <a:extLst>
              <a:ext uri="{FF2B5EF4-FFF2-40B4-BE49-F238E27FC236}">
                <a16:creationId xmlns:a16="http://schemas.microsoft.com/office/drawing/2014/main" id="{F27FBA98-DFEA-47EF-B232-645647A6F04F}"/>
              </a:ext>
            </a:extLst>
          </p:cNvPr>
          <p:cNvGrpSpPr>
            <a:grpSpLocks/>
          </p:cNvGrpSpPr>
          <p:nvPr/>
        </p:nvGrpSpPr>
        <p:grpSpPr bwMode="auto">
          <a:xfrm>
            <a:off x="5999163" y="5180013"/>
            <a:ext cx="2147887" cy="625475"/>
            <a:chOff x="2840" y="3546"/>
            <a:chExt cx="1096" cy="394"/>
          </a:xfrm>
        </p:grpSpPr>
        <p:sp>
          <p:nvSpPr>
            <p:cNvPr id="78876" name="Rectangle 84">
              <a:extLst>
                <a:ext uri="{FF2B5EF4-FFF2-40B4-BE49-F238E27FC236}">
                  <a16:creationId xmlns:a16="http://schemas.microsoft.com/office/drawing/2014/main" id="{61AF03E3-EB23-47B0-971C-1A776DBA9084}"/>
                </a:ext>
              </a:extLst>
            </p:cNvPr>
            <p:cNvSpPr>
              <a:spLocks noChangeArrowheads="1"/>
            </p:cNvSpPr>
            <p:nvPr/>
          </p:nvSpPr>
          <p:spPr bwMode="auto">
            <a:xfrm>
              <a:off x="2883" y="3546"/>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cs typeface="Times New Roman" panose="02020603050405020304" pitchFamily="18" charset="0"/>
                </a:rPr>
                <a:t>Low</a:t>
              </a:r>
            </a:p>
            <a:p>
              <a:pPr eaLnBrk="1" hangingPunct="1">
                <a:spcBef>
                  <a:spcPct val="0"/>
                </a:spcBef>
                <a:buFontTx/>
                <a:buNone/>
              </a:pPr>
              <a:endParaRPr lang="en-US" altLang="en-US" sz="1800"/>
            </a:p>
          </p:txBody>
        </p:sp>
        <p:sp>
          <p:nvSpPr>
            <p:cNvPr id="78877" name="Rectangle 85">
              <a:extLst>
                <a:ext uri="{FF2B5EF4-FFF2-40B4-BE49-F238E27FC236}">
                  <a16:creationId xmlns:a16="http://schemas.microsoft.com/office/drawing/2014/main" id="{30F75262-BD34-4CCC-8CEF-15234277A1AF}"/>
                </a:ext>
              </a:extLst>
            </p:cNvPr>
            <p:cNvSpPr>
              <a:spLocks noChangeArrowheads="1"/>
            </p:cNvSpPr>
            <p:nvPr/>
          </p:nvSpPr>
          <p:spPr bwMode="auto">
            <a:xfrm>
              <a:off x="2840" y="3546"/>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grpSp>
        <p:nvGrpSpPr>
          <p:cNvPr id="78871" name="Group 87">
            <a:extLst>
              <a:ext uri="{FF2B5EF4-FFF2-40B4-BE49-F238E27FC236}">
                <a16:creationId xmlns:a16="http://schemas.microsoft.com/office/drawing/2014/main" id="{901E8872-F9B0-46B1-AAC0-28DD41F823D0}"/>
              </a:ext>
            </a:extLst>
          </p:cNvPr>
          <p:cNvGrpSpPr>
            <a:grpSpLocks/>
          </p:cNvGrpSpPr>
          <p:nvPr/>
        </p:nvGrpSpPr>
        <p:grpSpPr bwMode="auto">
          <a:xfrm>
            <a:off x="6002338" y="1439863"/>
            <a:ext cx="2147887" cy="625475"/>
            <a:chOff x="2840" y="788"/>
            <a:chExt cx="1096" cy="394"/>
          </a:xfrm>
        </p:grpSpPr>
        <p:sp>
          <p:nvSpPr>
            <p:cNvPr id="78874" name="Rectangle 88">
              <a:extLst>
                <a:ext uri="{FF2B5EF4-FFF2-40B4-BE49-F238E27FC236}">
                  <a16:creationId xmlns:a16="http://schemas.microsoft.com/office/drawing/2014/main" id="{6A7F67F1-4102-49D3-B28C-060668A8E8DF}"/>
                </a:ext>
              </a:extLst>
            </p:cNvPr>
            <p:cNvSpPr>
              <a:spLocks noChangeArrowheads="1"/>
            </p:cNvSpPr>
            <p:nvPr/>
          </p:nvSpPr>
          <p:spPr bwMode="auto">
            <a:xfrm>
              <a:off x="2883" y="788"/>
              <a:ext cx="1010" cy="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78875" name="Rectangle 89">
              <a:extLst>
                <a:ext uri="{FF2B5EF4-FFF2-40B4-BE49-F238E27FC236}">
                  <a16:creationId xmlns:a16="http://schemas.microsoft.com/office/drawing/2014/main" id="{5437F86C-AE3D-48AC-9B31-75F8116F0BBB}"/>
                </a:ext>
              </a:extLst>
            </p:cNvPr>
            <p:cNvSpPr>
              <a:spLocks noChangeArrowheads="1"/>
            </p:cNvSpPr>
            <p:nvPr/>
          </p:nvSpPr>
          <p:spPr bwMode="auto">
            <a:xfrm>
              <a:off x="2840" y="788"/>
              <a:ext cx="1096"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sp>
        <p:nvSpPr>
          <p:cNvPr id="78872" name="Line 91">
            <a:extLst>
              <a:ext uri="{FF2B5EF4-FFF2-40B4-BE49-F238E27FC236}">
                <a16:creationId xmlns:a16="http://schemas.microsoft.com/office/drawing/2014/main" id="{2BCB86BE-55D4-4929-8419-15FE6AF836AE}"/>
              </a:ext>
            </a:extLst>
          </p:cNvPr>
          <p:cNvSpPr>
            <a:spLocks noChangeShapeType="1"/>
          </p:cNvSpPr>
          <p:nvPr/>
        </p:nvSpPr>
        <p:spPr bwMode="auto">
          <a:xfrm>
            <a:off x="1106488" y="2047875"/>
            <a:ext cx="7065962"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spAutoFit/>
          </a:bodyPr>
          <a:lstStyle/>
          <a:p>
            <a:endParaRPr lang="en-GB"/>
          </a:p>
        </p:txBody>
      </p:sp>
      <p:pic>
        <p:nvPicPr>
          <p:cNvPr id="78873" name="Picture 7">
            <a:extLst>
              <a:ext uri="{FF2B5EF4-FFF2-40B4-BE49-F238E27FC236}">
                <a16:creationId xmlns:a16="http://schemas.microsoft.com/office/drawing/2014/main" id="{6B036692-950C-4478-AD28-A44E59EF0E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7102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a:extLst>
              <a:ext uri="{FF2B5EF4-FFF2-40B4-BE49-F238E27FC236}">
                <a16:creationId xmlns:a16="http://schemas.microsoft.com/office/drawing/2014/main" id="{5122D104-88A3-493A-800A-B7197BCD74CC}"/>
              </a:ext>
            </a:extLst>
          </p:cNvPr>
          <p:cNvSpPr>
            <a:spLocks noGrp="1"/>
          </p:cNvSpPr>
          <p:nvPr>
            <p:ph type="title"/>
          </p:nvPr>
        </p:nvSpPr>
        <p:spPr>
          <a:xfrm>
            <a:off x="577850" y="0"/>
            <a:ext cx="7772400" cy="1143000"/>
          </a:xfrm>
        </p:spPr>
        <p:txBody>
          <a:bodyPr/>
          <a:lstStyle/>
          <a:p>
            <a:pPr eaLnBrk="1" hangingPunct="1"/>
            <a:r>
              <a:rPr lang="en-US" altLang="en-US" sz="3500" b="1">
                <a:cs typeface="Calibri" panose="020F0502020204030204" pitchFamily="34" charset="0"/>
              </a:rPr>
              <a:t>Stokes Law</a:t>
            </a:r>
          </a:p>
        </p:txBody>
      </p:sp>
      <p:sp>
        <p:nvSpPr>
          <p:cNvPr id="80898" name="Rectangle 3">
            <a:extLst>
              <a:ext uri="{FF2B5EF4-FFF2-40B4-BE49-F238E27FC236}">
                <a16:creationId xmlns:a16="http://schemas.microsoft.com/office/drawing/2014/main" id="{06588E0F-7BE4-420B-B928-E0CBADBF328D}"/>
              </a:ext>
            </a:extLst>
          </p:cNvPr>
          <p:cNvSpPr>
            <a:spLocks noGrp="1"/>
          </p:cNvSpPr>
          <p:nvPr>
            <p:ph type="body" idx="1"/>
          </p:nvPr>
        </p:nvSpPr>
        <p:spPr>
          <a:xfrm>
            <a:off x="368300" y="1025525"/>
            <a:ext cx="8216900" cy="1782763"/>
          </a:xfrm>
        </p:spPr>
        <p:txBody>
          <a:bodyPr/>
          <a:lstStyle/>
          <a:p>
            <a:pPr eaLnBrk="1" hangingPunct="1"/>
            <a:r>
              <a:rPr lang="en-US" altLang="en-US" sz="2000">
                <a:cs typeface="Calibri" panose="020F0502020204030204" pitchFamily="34" charset="0"/>
              </a:rPr>
              <a:t>Sinking rate of small spheres is a function of size and density of the </a:t>
            </a:r>
            <a:r>
              <a:rPr lang="en-US" altLang="en-US" sz="2000" u="sng">
                <a:cs typeface="Calibri" panose="020F0502020204030204" pitchFamily="34" charset="0"/>
              </a:rPr>
              <a:t>sphere</a:t>
            </a:r>
            <a:r>
              <a:rPr lang="en-US" altLang="en-US" sz="2000">
                <a:cs typeface="Calibri" panose="020F0502020204030204" pitchFamily="34" charset="0"/>
              </a:rPr>
              <a:t> and viscosity and density of water.</a:t>
            </a:r>
            <a:br>
              <a:rPr lang="en-US" altLang="en-US" sz="2000">
                <a:cs typeface="Calibri" panose="020F0502020204030204" pitchFamily="34" charset="0"/>
              </a:rPr>
            </a:br>
            <a:endParaRPr lang="en-US" altLang="en-US" sz="2000">
              <a:cs typeface="Calibri" panose="020F0502020204030204" pitchFamily="34" charset="0"/>
            </a:endParaRPr>
          </a:p>
          <a:p>
            <a:pPr eaLnBrk="1" hangingPunct="1"/>
            <a:r>
              <a:rPr lang="en-US" altLang="en-US" sz="2000">
                <a:cs typeface="Calibri" panose="020F0502020204030204" pitchFamily="34" charset="0"/>
              </a:rPr>
              <a:t>Describes the resisting force on particles at maximum velocity.</a:t>
            </a:r>
          </a:p>
          <a:p>
            <a:pPr eaLnBrk="1" hangingPunct="1"/>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endParaRPr lang="en-US" altLang="en-US">
              <a:latin typeface="Arial" panose="020B0604020202020204" pitchFamily="34" charset="0"/>
            </a:endParaRPr>
          </a:p>
        </p:txBody>
      </p:sp>
      <p:sp>
        <p:nvSpPr>
          <p:cNvPr id="80899" name="Text Box 6">
            <a:extLst>
              <a:ext uri="{FF2B5EF4-FFF2-40B4-BE49-F238E27FC236}">
                <a16:creationId xmlns:a16="http://schemas.microsoft.com/office/drawing/2014/main" id="{0F548E9E-841C-472F-A562-DC04301AC54B}"/>
              </a:ext>
            </a:extLst>
          </p:cNvPr>
          <p:cNvSpPr txBox="1">
            <a:spLocks noChangeArrowheads="1"/>
          </p:cNvSpPr>
          <p:nvPr/>
        </p:nvSpPr>
        <p:spPr bwMode="auto">
          <a:xfrm>
            <a:off x="768350" y="3275013"/>
            <a:ext cx="7332663" cy="2208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a:spcBef>
                <a:spcPct val="20000"/>
              </a:spcBef>
              <a:buFont typeface="Arial" panose="020B0604020202020204" pitchFamily="34" charset="0"/>
              <a:buChar char="•"/>
              <a:defRPr sz="2400">
                <a:solidFill>
                  <a:schemeClr val="tx1"/>
                </a:solidFill>
                <a:latin typeface="Calibri" panose="020F0502020204030204" pitchFamily="34" charset="0"/>
              </a:defRPr>
            </a:lvl3pPr>
            <a:lvl4pPr>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u="sng">
                <a:solidFill>
                  <a:srgbClr val="000000"/>
                </a:solidFill>
              </a:rPr>
              <a:t>Stokes Law</a:t>
            </a:r>
            <a:r>
              <a:rPr lang="en-US" altLang="en-US" sz="1800">
                <a:solidFill>
                  <a:srgbClr val="000000"/>
                </a:solidFill>
              </a:rPr>
              <a:t> :		 </a:t>
            </a:r>
          </a:p>
          <a:p>
            <a:pPr eaLnBrk="1" hangingPunct="1">
              <a:lnSpc>
                <a:spcPct val="64000"/>
              </a:lnSpc>
              <a:spcBef>
                <a:spcPct val="0"/>
              </a:spcBef>
              <a:buFontTx/>
              <a:buNone/>
            </a:pPr>
            <a:r>
              <a:rPr lang="en-US" altLang="en-US" sz="1800">
                <a:solidFill>
                  <a:srgbClr val="000000"/>
                </a:solidFill>
              </a:rPr>
              <a:t>	</a:t>
            </a:r>
          </a:p>
          <a:p>
            <a:pPr lvl="2" eaLnBrk="1" hangingPunct="1">
              <a:spcBef>
                <a:spcPct val="0"/>
              </a:spcBef>
              <a:buFontTx/>
              <a:buNone/>
            </a:pPr>
            <a:endParaRPr lang="en-US" altLang="en-US" sz="1800">
              <a:solidFill>
                <a:srgbClr val="000000"/>
              </a:solidFill>
            </a:endParaRPr>
          </a:p>
          <a:p>
            <a:pPr lvl="2" eaLnBrk="1" hangingPunct="1">
              <a:spcBef>
                <a:spcPct val="0"/>
              </a:spcBef>
              <a:buFontTx/>
              <a:buNone/>
            </a:pPr>
            <a:r>
              <a:rPr lang="en-US" altLang="en-US" sz="1800">
                <a:solidFill>
                  <a:srgbClr val="000000"/>
                </a:solidFill>
              </a:rPr>
              <a:t>where:  g = gravitational acceleration (m / s</a:t>
            </a:r>
            <a:r>
              <a:rPr lang="en-US" altLang="en-US" sz="1800" baseline="30000">
                <a:solidFill>
                  <a:srgbClr val="000000"/>
                </a:solidFill>
              </a:rPr>
              <a:t>2</a:t>
            </a:r>
            <a:r>
              <a:rPr lang="en-US" altLang="en-US" sz="1800">
                <a:solidFill>
                  <a:srgbClr val="000000"/>
                </a:solidFill>
              </a:rPr>
              <a:t>)</a:t>
            </a:r>
          </a:p>
          <a:p>
            <a:pPr lvl="3" eaLnBrk="1" hangingPunct="1">
              <a:spcBef>
                <a:spcPct val="0"/>
              </a:spcBef>
              <a:buFontTx/>
              <a:buNone/>
            </a:pPr>
            <a:r>
              <a:rPr lang="en-US" altLang="en-US" sz="1800">
                <a:solidFill>
                  <a:srgbClr val="000000"/>
                </a:solidFill>
                <a:sym typeface="Symbol" panose="05050102010706020507" pitchFamily="18" charset="2"/>
              </a:rPr>
              <a:t>	  </a:t>
            </a:r>
            <a:r>
              <a:rPr lang="en-US" altLang="en-US" sz="1800">
                <a:solidFill>
                  <a:srgbClr val="000000"/>
                </a:solidFill>
              </a:rPr>
              <a:t>= coefficient of viscosity of the medium (kg/m/s)</a:t>
            </a:r>
          </a:p>
          <a:p>
            <a:pPr lvl="3" eaLnBrk="1" hangingPunct="1">
              <a:spcBef>
                <a:spcPct val="0"/>
              </a:spcBef>
              <a:buFontTx/>
              <a:buNone/>
            </a:pPr>
            <a:r>
              <a:rPr lang="en-US" altLang="en-US" sz="1800">
                <a:solidFill>
                  <a:srgbClr val="000000"/>
                </a:solidFill>
              </a:rPr>
              <a:t>	dens</a:t>
            </a:r>
            <a:r>
              <a:rPr lang="en-US" altLang="en-US" sz="1800" baseline="-25000">
                <a:solidFill>
                  <a:srgbClr val="000000"/>
                </a:solidFill>
              </a:rPr>
              <a:t>p</a:t>
            </a:r>
            <a:r>
              <a:rPr lang="en-US" altLang="en-US" sz="1800">
                <a:solidFill>
                  <a:srgbClr val="000000"/>
                </a:solidFill>
              </a:rPr>
              <a:t>  = density of particle 		</a:t>
            </a:r>
          </a:p>
          <a:p>
            <a:pPr lvl="3" eaLnBrk="1" hangingPunct="1">
              <a:spcBef>
                <a:spcPct val="0"/>
              </a:spcBef>
              <a:buFontTx/>
              <a:buNone/>
            </a:pPr>
            <a:r>
              <a:rPr lang="en-US" altLang="en-US" sz="1800">
                <a:solidFill>
                  <a:srgbClr val="000000"/>
                </a:solidFill>
              </a:rPr>
              <a:t>	dens</a:t>
            </a:r>
            <a:r>
              <a:rPr lang="en-US" altLang="en-US" sz="1800" baseline="-25000">
                <a:solidFill>
                  <a:srgbClr val="000000"/>
                </a:solidFill>
              </a:rPr>
              <a:t>m</a:t>
            </a:r>
            <a:r>
              <a:rPr lang="en-US" altLang="en-US" sz="1800">
                <a:solidFill>
                  <a:srgbClr val="000000"/>
                </a:solidFill>
              </a:rPr>
              <a:t> = density of fluid</a:t>
            </a:r>
          </a:p>
          <a:p>
            <a:pPr lvl="2" eaLnBrk="1" hangingPunct="1">
              <a:spcBef>
                <a:spcPct val="0"/>
              </a:spcBef>
              <a:buFontTx/>
              <a:buNone/>
            </a:pPr>
            <a:r>
              <a:rPr lang="en-US" altLang="en-US" sz="1800">
                <a:solidFill>
                  <a:srgbClr val="000000"/>
                </a:solidFill>
              </a:rPr>
              <a:t> 	  r = radius of the particle</a:t>
            </a:r>
          </a:p>
        </p:txBody>
      </p:sp>
      <p:graphicFrame>
        <p:nvGraphicFramePr>
          <p:cNvPr id="80900" name="Object 2">
            <a:extLst>
              <a:ext uri="{FF2B5EF4-FFF2-40B4-BE49-F238E27FC236}">
                <a16:creationId xmlns:a16="http://schemas.microsoft.com/office/drawing/2014/main" id="{96A9BADE-3FB9-4D39-9035-10759CCADE13}"/>
              </a:ext>
            </a:extLst>
          </p:cNvPr>
          <p:cNvGraphicFramePr>
            <a:graphicFrameLocks noChangeAspect="1"/>
          </p:cNvGraphicFramePr>
          <p:nvPr/>
        </p:nvGraphicFramePr>
        <p:xfrm>
          <a:off x="2403475" y="2781300"/>
          <a:ext cx="5260975" cy="944563"/>
        </p:xfrm>
        <a:graphic>
          <a:graphicData uri="http://schemas.openxmlformats.org/presentationml/2006/ole">
            <mc:AlternateContent xmlns:mc="http://schemas.openxmlformats.org/markup-compatibility/2006">
              <mc:Choice xmlns:v="urn:schemas-microsoft-com:vml" Requires="v">
                <p:oleObj spid="_x0000_s2050" name="Equation" r:id="rId4" imgW="0" imgH="0" progId="Equation.3">
                  <p:embed/>
                </p:oleObj>
              </mc:Choice>
              <mc:Fallback>
                <p:oleObj name="Equation" r:id="rId4" imgW="0" imgH="0" progId="Equation.3">
                  <p:embed/>
                  <p:pic>
                    <p:nvPicPr>
                      <p:cNvPr id="80900" name="Object 2">
                        <a:extLst>
                          <a:ext uri="{FF2B5EF4-FFF2-40B4-BE49-F238E27FC236}">
                            <a16:creationId xmlns:a16="http://schemas.microsoft.com/office/drawing/2014/main" id="{96A9BADE-3FB9-4D39-9035-10759CCADE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03475" y="2781300"/>
                        <a:ext cx="5260975" cy="94456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0901" name="Rectangle 9">
            <a:extLst>
              <a:ext uri="{FF2B5EF4-FFF2-40B4-BE49-F238E27FC236}">
                <a16:creationId xmlns:a16="http://schemas.microsoft.com/office/drawing/2014/main" id="{915C309A-B652-47D3-95BD-E8D2447603F0}"/>
              </a:ext>
            </a:extLst>
          </p:cNvPr>
          <p:cNvSpPr>
            <a:spLocks noChangeArrowheads="1"/>
          </p:cNvSpPr>
          <p:nvPr/>
        </p:nvSpPr>
        <p:spPr bwMode="auto">
          <a:xfrm>
            <a:off x="387350" y="5521325"/>
            <a:ext cx="8307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000"/>
              <a:t> Cells alter shape to change sinking rate (e.g. </a:t>
            </a:r>
            <a:r>
              <a:rPr lang="en-US" altLang="en-US" sz="2000" i="1"/>
              <a:t>Aulacoseira baicalensis</a:t>
            </a:r>
            <a:r>
              <a:rPr lang="en-US" altLang="en-US" sz="2000"/>
              <a:t>)</a:t>
            </a:r>
          </a:p>
        </p:txBody>
      </p:sp>
      <p:pic>
        <p:nvPicPr>
          <p:cNvPr id="80902" name="Picture 7">
            <a:extLst>
              <a:ext uri="{FF2B5EF4-FFF2-40B4-BE49-F238E27FC236}">
                <a16:creationId xmlns:a16="http://schemas.microsoft.com/office/drawing/2014/main" id="{21BAB2FC-8C67-4BC6-BBE8-7F0B5252682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13" y="57102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a:extLst>
              <a:ext uri="{FF2B5EF4-FFF2-40B4-BE49-F238E27FC236}">
                <a16:creationId xmlns:a16="http://schemas.microsoft.com/office/drawing/2014/main" id="{5F2BC79C-9DAD-4CD4-ACEB-3DD7CF76F2EA}"/>
              </a:ext>
            </a:extLst>
          </p:cNvPr>
          <p:cNvSpPr>
            <a:spLocks noGrp="1"/>
          </p:cNvSpPr>
          <p:nvPr>
            <p:ph type="title"/>
          </p:nvPr>
        </p:nvSpPr>
        <p:spPr>
          <a:xfrm>
            <a:off x="609600" y="304800"/>
            <a:ext cx="7772400" cy="1143000"/>
          </a:xfrm>
        </p:spPr>
        <p:txBody>
          <a:bodyPr/>
          <a:lstStyle/>
          <a:p>
            <a:pPr eaLnBrk="1" hangingPunct="1"/>
            <a:r>
              <a:rPr lang="en-US" altLang="en-US" sz="3500" b="1">
                <a:cs typeface="Calibri" panose="020F0502020204030204" pitchFamily="34" charset="0"/>
              </a:rPr>
              <a:t>Cell Morphology altering </a:t>
            </a:r>
            <a:br>
              <a:rPr lang="en-US" altLang="en-US" sz="3500" b="1">
                <a:cs typeface="Calibri" panose="020F0502020204030204" pitchFamily="34" charset="0"/>
              </a:rPr>
            </a:br>
            <a:r>
              <a:rPr lang="en-US" altLang="en-US" sz="3500" b="1">
                <a:cs typeface="Calibri" panose="020F0502020204030204" pitchFamily="34" charset="0"/>
              </a:rPr>
              <a:t>Sinking Rate</a:t>
            </a:r>
          </a:p>
        </p:txBody>
      </p:sp>
      <p:grpSp>
        <p:nvGrpSpPr>
          <p:cNvPr id="82946" name="Group 3">
            <a:extLst>
              <a:ext uri="{FF2B5EF4-FFF2-40B4-BE49-F238E27FC236}">
                <a16:creationId xmlns:a16="http://schemas.microsoft.com/office/drawing/2014/main" id="{C67FFED8-5A82-4FB3-97DF-CE68CDB07466}"/>
              </a:ext>
            </a:extLst>
          </p:cNvPr>
          <p:cNvGrpSpPr>
            <a:grpSpLocks/>
          </p:cNvGrpSpPr>
          <p:nvPr/>
        </p:nvGrpSpPr>
        <p:grpSpPr bwMode="auto">
          <a:xfrm>
            <a:off x="827088" y="1773238"/>
            <a:ext cx="5783262" cy="4221162"/>
            <a:chOff x="676" y="1326"/>
            <a:chExt cx="3643" cy="2659"/>
          </a:xfrm>
        </p:grpSpPr>
        <p:grpSp>
          <p:nvGrpSpPr>
            <p:cNvPr id="82949" name="Group 4">
              <a:extLst>
                <a:ext uri="{FF2B5EF4-FFF2-40B4-BE49-F238E27FC236}">
                  <a16:creationId xmlns:a16="http://schemas.microsoft.com/office/drawing/2014/main" id="{9C891C5A-8395-48FB-9D47-29F822C00C35}"/>
                </a:ext>
              </a:extLst>
            </p:cNvPr>
            <p:cNvGrpSpPr>
              <a:grpSpLocks/>
            </p:cNvGrpSpPr>
            <p:nvPr/>
          </p:nvGrpSpPr>
          <p:grpSpPr bwMode="auto">
            <a:xfrm>
              <a:off x="676" y="1326"/>
              <a:ext cx="3643" cy="2659"/>
              <a:chOff x="676" y="1326"/>
              <a:chExt cx="3643" cy="2659"/>
            </a:xfrm>
          </p:grpSpPr>
          <p:sp>
            <p:nvSpPr>
              <p:cNvPr id="83198" name="Freeform 5">
                <a:extLst>
                  <a:ext uri="{FF2B5EF4-FFF2-40B4-BE49-F238E27FC236}">
                    <a16:creationId xmlns:a16="http://schemas.microsoft.com/office/drawing/2014/main" id="{D69EC8FB-0F58-4FCF-B6DC-DB6A2B9EC3CD}"/>
                  </a:ext>
                </a:extLst>
              </p:cNvPr>
              <p:cNvSpPr>
                <a:spLocks/>
              </p:cNvSpPr>
              <p:nvPr/>
            </p:nvSpPr>
            <p:spPr bwMode="auto">
              <a:xfrm>
                <a:off x="1041" y="3557"/>
                <a:ext cx="3248" cy="6"/>
              </a:xfrm>
              <a:custGeom>
                <a:avLst/>
                <a:gdLst>
                  <a:gd name="T0" fmla="*/ 1 w 6495"/>
                  <a:gd name="T1" fmla="*/ 0 h 11"/>
                  <a:gd name="T2" fmla="*/ 0 w 6495"/>
                  <a:gd name="T3" fmla="*/ 1 h 11"/>
                  <a:gd name="T4" fmla="*/ 1 w 6495"/>
                  <a:gd name="T5" fmla="*/ 1 h 11"/>
                  <a:gd name="T6" fmla="*/ 1 w 6495"/>
                  <a:gd name="T7" fmla="*/ 0 h 11"/>
                  <a:gd name="T8" fmla="*/ 1 w 6495"/>
                  <a:gd name="T9" fmla="*/ 0 h 11"/>
                  <a:gd name="T10" fmla="*/ 0 60000 65536"/>
                  <a:gd name="T11" fmla="*/ 0 60000 65536"/>
                  <a:gd name="T12" fmla="*/ 0 60000 65536"/>
                  <a:gd name="T13" fmla="*/ 0 60000 65536"/>
                  <a:gd name="T14" fmla="*/ 0 60000 65536"/>
                  <a:gd name="T15" fmla="*/ 0 w 6495"/>
                  <a:gd name="T16" fmla="*/ 0 h 11"/>
                  <a:gd name="T17" fmla="*/ 6495 w 6495"/>
                  <a:gd name="T18" fmla="*/ 11 h 11"/>
                </a:gdLst>
                <a:ahLst/>
                <a:cxnLst>
                  <a:cxn ang="T10">
                    <a:pos x="T0" y="T1"/>
                  </a:cxn>
                  <a:cxn ang="T11">
                    <a:pos x="T2" y="T3"/>
                  </a:cxn>
                  <a:cxn ang="T12">
                    <a:pos x="T4" y="T5"/>
                  </a:cxn>
                  <a:cxn ang="T13">
                    <a:pos x="T6" y="T7"/>
                  </a:cxn>
                  <a:cxn ang="T14">
                    <a:pos x="T8" y="T9"/>
                  </a:cxn>
                </a:cxnLst>
                <a:rect l="T15" t="T16" r="T17" b="T18"/>
                <a:pathLst>
                  <a:path w="6495" h="11">
                    <a:moveTo>
                      <a:pt x="2" y="0"/>
                    </a:moveTo>
                    <a:lnTo>
                      <a:pt x="0" y="11"/>
                    </a:lnTo>
                    <a:lnTo>
                      <a:pt x="6493" y="11"/>
                    </a:lnTo>
                    <a:lnTo>
                      <a:pt x="6495"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9" name="Freeform 6">
                <a:extLst>
                  <a:ext uri="{FF2B5EF4-FFF2-40B4-BE49-F238E27FC236}">
                    <a16:creationId xmlns:a16="http://schemas.microsoft.com/office/drawing/2014/main" id="{8CF0BB81-5EB8-4480-A9D8-4BD6EF2D6CFE}"/>
                  </a:ext>
                </a:extLst>
              </p:cNvPr>
              <p:cNvSpPr>
                <a:spLocks/>
              </p:cNvSpPr>
              <p:nvPr/>
            </p:nvSpPr>
            <p:spPr bwMode="auto">
              <a:xfrm>
                <a:off x="1040" y="3527"/>
                <a:ext cx="3" cy="33"/>
              </a:xfrm>
              <a:custGeom>
                <a:avLst/>
                <a:gdLst>
                  <a:gd name="T0" fmla="*/ 1 w 5"/>
                  <a:gd name="T1" fmla="*/ 0 h 66"/>
                  <a:gd name="T2" fmla="*/ 0 w 5"/>
                  <a:gd name="T3" fmla="*/ 1 h 66"/>
                  <a:gd name="T4" fmla="*/ 0 w 5"/>
                  <a:gd name="T5" fmla="*/ 1 h 66"/>
                  <a:gd name="T6" fmla="*/ 1 w 5"/>
                  <a:gd name="T7" fmla="*/ 1 h 66"/>
                  <a:gd name="T8" fmla="*/ 1 w 5"/>
                  <a:gd name="T9" fmla="*/ 0 h 66"/>
                  <a:gd name="T10" fmla="*/ 0 60000 65536"/>
                  <a:gd name="T11" fmla="*/ 0 60000 65536"/>
                  <a:gd name="T12" fmla="*/ 0 60000 65536"/>
                  <a:gd name="T13" fmla="*/ 0 60000 65536"/>
                  <a:gd name="T14" fmla="*/ 0 60000 65536"/>
                  <a:gd name="T15" fmla="*/ 0 w 5"/>
                  <a:gd name="T16" fmla="*/ 0 h 66"/>
                  <a:gd name="T17" fmla="*/ 5 w 5"/>
                  <a:gd name="T18" fmla="*/ 66 h 66"/>
                </a:gdLst>
                <a:ahLst/>
                <a:cxnLst>
                  <a:cxn ang="T10">
                    <a:pos x="T0" y="T1"/>
                  </a:cxn>
                  <a:cxn ang="T11">
                    <a:pos x="T2" y="T3"/>
                  </a:cxn>
                  <a:cxn ang="T12">
                    <a:pos x="T4" y="T5"/>
                  </a:cxn>
                  <a:cxn ang="T13">
                    <a:pos x="T6" y="T7"/>
                  </a:cxn>
                  <a:cxn ang="T14">
                    <a:pos x="T8" y="T9"/>
                  </a:cxn>
                </a:cxnLst>
                <a:rect l="T15" t="T16" r="T17" b="T18"/>
                <a:pathLst>
                  <a:path w="5" h="66">
                    <a:moveTo>
                      <a:pt x="5" y="0"/>
                    </a:moveTo>
                    <a:lnTo>
                      <a:pt x="0" y="1"/>
                    </a:lnTo>
                    <a:lnTo>
                      <a:pt x="0" y="66"/>
                    </a:lnTo>
                    <a:lnTo>
                      <a:pt x="5" y="64"/>
                    </a:lnTo>
                    <a:lnTo>
                      <a:pt x="5" y="0"/>
                    </a:lnTo>
                    <a:close/>
                  </a:path>
                </a:pathLst>
              </a:custGeom>
              <a:solidFill>
                <a:srgbClr val="000000"/>
              </a:solidFill>
              <a:ln w="0">
                <a:solidFill>
                  <a:srgbClr val="000000"/>
                </a:solidFill>
                <a:prstDash val="solid"/>
                <a:round/>
                <a:headEnd/>
                <a:tailEnd/>
              </a:ln>
            </p:spPr>
            <p:txBody>
              <a:bodyPr/>
              <a:lstStyle/>
              <a:p>
                <a:endParaRPr lang="en-GB"/>
              </a:p>
            </p:txBody>
          </p:sp>
          <p:sp>
            <p:nvSpPr>
              <p:cNvPr id="83200" name="Freeform 7">
                <a:extLst>
                  <a:ext uri="{FF2B5EF4-FFF2-40B4-BE49-F238E27FC236}">
                    <a16:creationId xmlns:a16="http://schemas.microsoft.com/office/drawing/2014/main" id="{DF3EF97D-C230-4D73-988E-2F51062C2D86}"/>
                  </a:ext>
                </a:extLst>
              </p:cNvPr>
              <p:cNvSpPr>
                <a:spLocks/>
              </p:cNvSpPr>
              <p:nvPr/>
            </p:nvSpPr>
            <p:spPr bwMode="auto">
              <a:xfrm>
                <a:off x="1504" y="3527"/>
                <a:ext cx="3" cy="33"/>
              </a:xfrm>
              <a:custGeom>
                <a:avLst/>
                <a:gdLst>
                  <a:gd name="T0" fmla="*/ 1 w 5"/>
                  <a:gd name="T1" fmla="*/ 0 h 66"/>
                  <a:gd name="T2" fmla="*/ 0 w 5"/>
                  <a:gd name="T3" fmla="*/ 1 h 66"/>
                  <a:gd name="T4" fmla="*/ 0 w 5"/>
                  <a:gd name="T5" fmla="*/ 1 h 66"/>
                  <a:gd name="T6" fmla="*/ 1 w 5"/>
                  <a:gd name="T7" fmla="*/ 1 h 66"/>
                  <a:gd name="T8" fmla="*/ 1 w 5"/>
                  <a:gd name="T9" fmla="*/ 0 h 66"/>
                  <a:gd name="T10" fmla="*/ 0 60000 65536"/>
                  <a:gd name="T11" fmla="*/ 0 60000 65536"/>
                  <a:gd name="T12" fmla="*/ 0 60000 65536"/>
                  <a:gd name="T13" fmla="*/ 0 60000 65536"/>
                  <a:gd name="T14" fmla="*/ 0 60000 65536"/>
                  <a:gd name="T15" fmla="*/ 0 w 5"/>
                  <a:gd name="T16" fmla="*/ 0 h 66"/>
                  <a:gd name="T17" fmla="*/ 5 w 5"/>
                  <a:gd name="T18" fmla="*/ 66 h 66"/>
                </a:gdLst>
                <a:ahLst/>
                <a:cxnLst>
                  <a:cxn ang="T10">
                    <a:pos x="T0" y="T1"/>
                  </a:cxn>
                  <a:cxn ang="T11">
                    <a:pos x="T2" y="T3"/>
                  </a:cxn>
                  <a:cxn ang="T12">
                    <a:pos x="T4" y="T5"/>
                  </a:cxn>
                  <a:cxn ang="T13">
                    <a:pos x="T6" y="T7"/>
                  </a:cxn>
                  <a:cxn ang="T14">
                    <a:pos x="T8" y="T9"/>
                  </a:cxn>
                </a:cxnLst>
                <a:rect l="T15" t="T16" r="T17" b="T18"/>
                <a:pathLst>
                  <a:path w="5" h="66">
                    <a:moveTo>
                      <a:pt x="5" y="0"/>
                    </a:moveTo>
                    <a:lnTo>
                      <a:pt x="0" y="1"/>
                    </a:lnTo>
                    <a:lnTo>
                      <a:pt x="0" y="66"/>
                    </a:lnTo>
                    <a:lnTo>
                      <a:pt x="5" y="64"/>
                    </a:lnTo>
                    <a:lnTo>
                      <a:pt x="5" y="0"/>
                    </a:lnTo>
                    <a:close/>
                  </a:path>
                </a:pathLst>
              </a:custGeom>
              <a:solidFill>
                <a:srgbClr val="000000"/>
              </a:solidFill>
              <a:ln w="0">
                <a:solidFill>
                  <a:srgbClr val="000000"/>
                </a:solidFill>
                <a:prstDash val="solid"/>
                <a:round/>
                <a:headEnd/>
                <a:tailEnd/>
              </a:ln>
            </p:spPr>
            <p:txBody>
              <a:bodyPr/>
              <a:lstStyle/>
              <a:p>
                <a:endParaRPr lang="en-GB"/>
              </a:p>
            </p:txBody>
          </p:sp>
          <p:sp>
            <p:nvSpPr>
              <p:cNvPr id="83201" name="Freeform 8">
                <a:extLst>
                  <a:ext uri="{FF2B5EF4-FFF2-40B4-BE49-F238E27FC236}">
                    <a16:creationId xmlns:a16="http://schemas.microsoft.com/office/drawing/2014/main" id="{394CB647-BEEE-42FB-95E3-2DE15A24D836}"/>
                  </a:ext>
                </a:extLst>
              </p:cNvPr>
              <p:cNvSpPr>
                <a:spLocks/>
              </p:cNvSpPr>
              <p:nvPr/>
            </p:nvSpPr>
            <p:spPr bwMode="auto">
              <a:xfrm>
                <a:off x="1968" y="3527"/>
                <a:ext cx="3" cy="33"/>
              </a:xfrm>
              <a:custGeom>
                <a:avLst/>
                <a:gdLst>
                  <a:gd name="T0" fmla="*/ 1 w 5"/>
                  <a:gd name="T1" fmla="*/ 0 h 66"/>
                  <a:gd name="T2" fmla="*/ 0 w 5"/>
                  <a:gd name="T3" fmla="*/ 1 h 66"/>
                  <a:gd name="T4" fmla="*/ 0 w 5"/>
                  <a:gd name="T5" fmla="*/ 1 h 66"/>
                  <a:gd name="T6" fmla="*/ 1 w 5"/>
                  <a:gd name="T7" fmla="*/ 1 h 66"/>
                  <a:gd name="T8" fmla="*/ 1 w 5"/>
                  <a:gd name="T9" fmla="*/ 0 h 66"/>
                  <a:gd name="T10" fmla="*/ 0 60000 65536"/>
                  <a:gd name="T11" fmla="*/ 0 60000 65536"/>
                  <a:gd name="T12" fmla="*/ 0 60000 65536"/>
                  <a:gd name="T13" fmla="*/ 0 60000 65536"/>
                  <a:gd name="T14" fmla="*/ 0 60000 65536"/>
                  <a:gd name="T15" fmla="*/ 0 w 5"/>
                  <a:gd name="T16" fmla="*/ 0 h 66"/>
                  <a:gd name="T17" fmla="*/ 5 w 5"/>
                  <a:gd name="T18" fmla="*/ 66 h 66"/>
                </a:gdLst>
                <a:ahLst/>
                <a:cxnLst>
                  <a:cxn ang="T10">
                    <a:pos x="T0" y="T1"/>
                  </a:cxn>
                  <a:cxn ang="T11">
                    <a:pos x="T2" y="T3"/>
                  </a:cxn>
                  <a:cxn ang="T12">
                    <a:pos x="T4" y="T5"/>
                  </a:cxn>
                  <a:cxn ang="T13">
                    <a:pos x="T6" y="T7"/>
                  </a:cxn>
                  <a:cxn ang="T14">
                    <a:pos x="T8" y="T9"/>
                  </a:cxn>
                </a:cxnLst>
                <a:rect l="T15" t="T16" r="T17" b="T18"/>
                <a:pathLst>
                  <a:path w="5" h="66">
                    <a:moveTo>
                      <a:pt x="5" y="0"/>
                    </a:moveTo>
                    <a:lnTo>
                      <a:pt x="0" y="1"/>
                    </a:lnTo>
                    <a:lnTo>
                      <a:pt x="0" y="66"/>
                    </a:lnTo>
                    <a:lnTo>
                      <a:pt x="5" y="64"/>
                    </a:lnTo>
                    <a:lnTo>
                      <a:pt x="5" y="0"/>
                    </a:lnTo>
                    <a:close/>
                  </a:path>
                </a:pathLst>
              </a:custGeom>
              <a:solidFill>
                <a:srgbClr val="000000"/>
              </a:solidFill>
              <a:ln w="0">
                <a:solidFill>
                  <a:srgbClr val="000000"/>
                </a:solidFill>
                <a:prstDash val="solid"/>
                <a:round/>
                <a:headEnd/>
                <a:tailEnd/>
              </a:ln>
            </p:spPr>
            <p:txBody>
              <a:bodyPr/>
              <a:lstStyle/>
              <a:p>
                <a:endParaRPr lang="en-GB"/>
              </a:p>
            </p:txBody>
          </p:sp>
          <p:sp>
            <p:nvSpPr>
              <p:cNvPr id="83202" name="Freeform 9">
                <a:extLst>
                  <a:ext uri="{FF2B5EF4-FFF2-40B4-BE49-F238E27FC236}">
                    <a16:creationId xmlns:a16="http://schemas.microsoft.com/office/drawing/2014/main" id="{B800CF85-9D8E-41FA-90A3-D198CB4D493A}"/>
                  </a:ext>
                </a:extLst>
              </p:cNvPr>
              <p:cNvSpPr>
                <a:spLocks/>
              </p:cNvSpPr>
              <p:nvPr/>
            </p:nvSpPr>
            <p:spPr bwMode="auto">
              <a:xfrm>
                <a:off x="2432" y="3527"/>
                <a:ext cx="2" cy="33"/>
              </a:xfrm>
              <a:custGeom>
                <a:avLst/>
                <a:gdLst>
                  <a:gd name="T0" fmla="*/ 0 w 6"/>
                  <a:gd name="T1" fmla="*/ 0 h 66"/>
                  <a:gd name="T2" fmla="*/ 0 w 6"/>
                  <a:gd name="T3" fmla="*/ 1 h 66"/>
                  <a:gd name="T4" fmla="*/ 0 w 6"/>
                  <a:gd name="T5" fmla="*/ 1 h 66"/>
                  <a:gd name="T6" fmla="*/ 0 w 6"/>
                  <a:gd name="T7" fmla="*/ 1 h 66"/>
                  <a:gd name="T8" fmla="*/ 0 w 6"/>
                  <a:gd name="T9" fmla="*/ 0 h 66"/>
                  <a:gd name="T10" fmla="*/ 0 60000 65536"/>
                  <a:gd name="T11" fmla="*/ 0 60000 65536"/>
                  <a:gd name="T12" fmla="*/ 0 60000 65536"/>
                  <a:gd name="T13" fmla="*/ 0 60000 65536"/>
                  <a:gd name="T14" fmla="*/ 0 60000 65536"/>
                  <a:gd name="T15" fmla="*/ 0 w 6"/>
                  <a:gd name="T16" fmla="*/ 0 h 66"/>
                  <a:gd name="T17" fmla="*/ 6 w 6"/>
                  <a:gd name="T18" fmla="*/ 66 h 66"/>
                </a:gdLst>
                <a:ahLst/>
                <a:cxnLst>
                  <a:cxn ang="T10">
                    <a:pos x="T0" y="T1"/>
                  </a:cxn>
                  <a:cxn ang="T11">
                    <a:pos x="T2" y="T3"/>
                  </a:cxn>
                  <a:cxn ang="T12">
                    <a:pos x="T4" y="T5"/>
                  </a:cxn>
                  <a:cxn ang="T13">
                    <a:pos x="T6" y="T7"/>
                  </a:cxn>
                  <a:cxn ang="T14">
                    <a:pos x="T8" y="T9"/>
                  </a:cxn>
                </a:cxnLst>
                <a:rect l="T15" t="T16" r="T17" b="T18"/>
                <a:pathLst>
                  <a:path w="6" h="66">
                    <a:moveTo>
                      <a:pt x="6" y="0"/>
                    </a:moveTo>
                    <a:lnTo>
                      <a:pt x="0" y="1"/>
                    </a:lnTo>
                    <a:lnTo>
                      <a:pt x="0" y="66"/>
                    </a:lnTo>
                    <a:lnTo>
                      <a:pt x="6" y="64"/>
                    </a:lnTo>
                    <a:lnTo>
                      <a:pt x="6" y="0"/>
                    </a:lnTo>
                    <a:close/>
                  </a:path>
                </a:pathLst>
              </a:custGeom>
              <a:solidFill>
                <a:srgbClr val="000000"/>
              </a:solidFill>
              <a:ln w="0">
                <a:solidFill>
                  <a:srgbClr val="000000"/>
                </a:solidFill>
                <a:prstDash val="solid"/>
                <a:round/>
                <a:headEnd/>
                <a:tailEnd/>
              </a:ln>
            </p:spPr>
            <p:txBody>
              <a:bodyPr/>
              <a:lstStyle/>
              <a:p>
                <a:endParaRPr lang="en-GB"/>
              </a:p>
            </p:txBody>
          </p:sp>
          <p:sp>
            <p:nvSpPr>
              <p:cNvPr id="83203" name="Freeform 10">
                <a:extLst>
                  <a:ext uri="{FF2B5EF4-FFF2-40B4-BE49-F238E27FC236}">
                    <a16:creationId xmlns:a16="http://schemas.microsoft.com/office/drawing/2014/main" id="{A5074111-4540-4A67-8A7E-CE0AF4A978F0}"/>
                  </a:ext>
                </a:extLst>
              </p:cNvPr>
              <p:cNvSpPr>
                <a:spLocks/>
              </p:cNvSpPr>
              <p:nvPr/>
            </p:nvSpPr>
            <p:spPr bwMode="auto">
              <a:xfrm>
                <a:off x="2895" y="3527"/>
                <a:ext cx="3" cy="33"/>
              </a:xfrm>
              <a:custGeom>
                <a:avLst/>
                <a:gdLst>
                  <a:gd name="T0" fmla="*/ 1 w 5"/>
                  <a:gd name="T1" fmla="*/ 0 h 66"/>
                  <a:gd name="T2" fmla="*/ 0 w 5"/>
                  <a:gd name="T3" fmla="*/ 1 h 66"/>
                  <a:gd name="T4" fmla="*/ 0 w 5"/>
                  <a:gd name="T5" fmla="*/ 1 h 66"/>
                  <a:gd name="T6" fmla="*/ 1 w 5"/>
                  <a:gd name="T7" fmla="*/ 1 h 66"/>
                  <a:gd name="T8" fmla="*/ 1 w 5"/>
                  <a:gd name="T9" fmla="*/ 0 h 66"/>
                  <a:gd name="T10" fmla="*/ 0 60000 65536"/>
                  <a:gd name="T11" fmla="*/ 0 60000 65536"/>
                  <a:gd name="T12" fmla="*/ 0 60000 65536"/>
                  <a:gd name="T13" fmla="*/ 0 60000 65536"/>
                  <a:gd name="T14" fmla="*/ 0 60000 65536"/>
                  <a:gd name="T15" fmla="*/ 0 w 5"/>
                  <a:gd name="T16" fmla="*/ 0 h 66"/>
                  <a:gd name="T17" fmla="*/ 5 w 5"/>
                  <a:gd name="T18" fmla="*/ 66 h 66"/>
                </a:gdLst>
                <a:ahLst/>
                <a:cxnLst>
                  <a:cxn ang="T10">
                    <a:pos x="T0" y="T1"/>
                  </a:cxn>
                  <a:cxn ang="T11">
                    <a:pos x="T2" y="T3"/>
                  </a:cxn>
                  <a:cxn ang="T12">
                    <a:pos x="T4" y="T5"/>
                  </a:cxn>
                  <a:cxn ang="T13">
                    <a:pos x="T6" y="T7"/>
                  </a:cxn>
                  <a:cxn ang="T14">
                    <a:pos x="T8" y="T9"/>
                  </a:cxn>
                </a:cxnLst>
                <a:rect l="T15" t="T16" r="T17" b="T18"/>
                <a:pathLst>
                  <a:path w="5" h="66">
                    <a:moveTo>
                      <a:pt x="5" y="0"/>
                    </a:moveTo>
                    <a:lnTo>
                      <a:pt x="0" y="1"/>
                    </a:lnTo>
                    <a:lnTo>
                      <a:pt x="0" y="66"/>
                    </a:lnTo>
                    <a:lnTo>
                      <a:pt x="5" y="64"/>
                    </a:lnTo>
                    <a:lnTo>
                      <a:pt x="5" y="0"/>
                    </a:lnTo>
                    <a:close/>
                  </a:path>
                </a:pathLst>
              </a:custGeom>
              <a:solidFill>
                <a:srgbClr val="000000"/>
              </a:solidFill>
              <a:ln w="0">
                <a:solidFill>
                  <a:srgbClr val="000000"/>
                </a:solidFill>
                <a:prstDash val="solid"/>
                <a:round/>
                <a:headEnd/>
                <a:tailEnd/>
              </a:ln>
            </p:spPr>
            <p:txBody>
              <a:bodyPr/>
              <a:lstStyle/>
              <a:p>
                <a:endParaRPr lang="en-GB"/>
              </a:p>
            </p:txBody>
          </p:sp>
          <p:sp>
            <p:nvSpPr>
              <p:cNvPr id="83204" name="Freeform 11">
                <a:extLst>
                  <a:ext uri="{FF2B5EF4-FFF2-40B4-BE49-F238E27FC236}">
                    <a16:creationId xmlns:a16="http://schemas.microsoft.com/office/drawing/2014/main" id="{5A050B1B-A543-469E-AD6D-F6543EE7E145}"/>
                  </a:ext>
                </a:extLst>
              </p:cNvPr>
              <p:cNvSpPr>
                <a:spLocks/>
              </p:cNvSpPr>
              <p:nvPr/>
            </p:nvSpPr>
            <p:spPr bwMode="auto">
              <a:xfrm>
                <a:off x="3359" y="3527"/>
                <a:ext cx="3" cy="33"/>
              </a:xfrm>
              <a:custGeom>
                <a:avLst/>
                <a:gdLst>
                  <a:gd name="T0" fmla="*/ 1 w 6"/>
                  <a:gd name="T1" fmla="*/ 0 h 66"/>
                  <a:gd name="T2" fmla="*/ 0 w 6"/>
                  <a:gd name="T3" fmla="*/ 1 h 66"/>
                  <a:gd name="T4" fmla="*/ 0 w 6"/>
                  <a:gd name="T5" fmla="*/ 1 h 66"/>
                  <a:gd name="T6" fmla="*/ 1 w 6"/>
                  <a:gd name="T7" fmla="*/ 1 h 66"/>
                  <a:gd name="T8" fmla="*/ 1 w 6"/>
                  <a:gd name="T9" fmla="*/ 0 h 66"/>
                  <a:gd name="T10" fmla="*/ 0 60000 65536"/>
                  <a:gd name="T11" fmla="*/ 0 60000 65536"/>
                  <a:gd name="T12" fmla="*/ 0 60000 65536"/>
                  <a:gd name="T13" fmla="*/ 0 60000 65536"/>
                  <a:gd name="T14" fmla="*/ 0 60000 65536"/>
                  <a:gd name="T15" fmla="*/ 0 w 6"/>
                  <a:gd name="T16" fmla="*/ 0 h 66"/>
                  <a:gd name="T17" fmla="*/ 6 w 6"/>
                  <a:gd name="T18" fmla="*/ 66 h 66"/>
                </a:gdLst>
                <a:ahLst/>
                <a:cxnLst>
                  <a:cxn ang="T10">
                    <a:pos x="T0" y="T1"/>
                  </a:cxn>
                  <a:cxn ang="T11">
                    <a:pos x="T2" y="T3"/>
                  </a:cxn>
                  <a:cxn ang="T12">
                    <a:pos x="T4" y="T5"/>
                  </a:cxn>
                  <a:cxn ang="T13">
                    <a:pos x="T6" y="T7"/>
                  </a:cxn>
                  <a:cxn ang="T14">
                    <a:pos x="T8" y="T9"/>
                  </a:cxn>
                </a:cxnLst>
                <a:rect l="T15" t="T16" r="T17" b="T18"/>
                <a:pathLst>
                  <a:path w="6" h="66">
                    <a:moveTo>
                      <a:pt x="6" y="0"/>
                    </a:moveTo>
                    <a:lnTo>
                      <a:pt x="0" y="1"/>
                    </a:lnTo>
                    <a:lnTo>
                      <a:pt x="0" y="66"/>
                    </a:lnTo>
                    <a:lnTo>
                      <a:pt x="6" y="64"/>
                    </a:lnTo>
                    <a:lnTo>
                      <a:pt x="6" y="0"/>
                    </a:lnTo>
                    <a:close/>
                  </a:path>
                </a:pathLst>
              </a:custGeom>
              <a:solidFill>
                <a:srgbClr val="000000"/>
              </a:solidFill>
              <a:ln w="0">
                <a:solidFill>
                  <a:srgbClr val="000000"/>
                </a:solidFill>
                <a:prstDash val="solid"/>
                <a:round/>
                <a:headEnd/>
                <a:tailEnd/>
              </a:ln>
            </p:spPr>
            <p:txBody>
              <a:bodyPr/>
              <a:lstStyle/>
              <a:p>
                <a:endParaRPr lang="en-GB"/>
              </a:p>
            </p:txBody>
          </p:sp>
          <p:sp>
            <p:nvSpPr>
              <p:cNvPr id="83205" name="Freeform 12">
                <a:extLst>
                  <a:ext uri="{FF2B5EF4-FFF2-40B4-BE49-F238E27FC236}">
                    <a16:creationId xmlns:a16="http://schemas.microsoft.com/office/drawing/2014/main" id="{10D82938-6FF4-4850-BC58-6130D5CB2EDB}"/>
                  </a:ext>
                </a:extLst>
              </p:cNvPr>
              <p:cNvSpPr>
                <a:spLocks/>
              </p:cNvSpPr>
              <p:nvPr/>
            </p:nvSpPr>
            <p:spPr bwMode="auto">
              <a:xfrm>
                <a:off x="3823" y="3527"/>
                <a:ext cx="3" cy="33"/>
              </a:xfrm>
              <a:custGeom>
                <a:avLst/>
                <a:gdLst>
                  <a:gd name="T0" fmla="*/ 1 w 5"/>
                  <a:gd name="T1" fmla="*/ 0 h 66"/>
                  <a:gd name="T2" fmla="*/ 0 w 5"/>
                  <a:gd name="T3" fmla="*/ 1 h 66"/>
                  <a:gd name="T4" fmla="*/ 0 w 5"/>
                  <a:gd name="T5" fmla="*/ 1 h 66"/>
                  <a:gd name="T6" fmla="*/ 1 w 5"/>
                  <a:gd name="T7" fmla="*/ 1 h 66"/>
                  <a:gd name="T8" fmla="*/ 1 w 5"/>
                  <a:gd name="T9" fmla="*/ 0 h 66"/>
                  <a:gd name="T10" fmla="*/ 0 60000 65536"/>
                  <a:gd name="T11" fmla="*/ 0 60000 65536"/>
                  <a:gd name="T12" fmla="*/ 0 60000 65536"/>
                  <a:gd name="T13" fmla="*/ 0 60000 65536"/>
                  <a:gd name="T14" fmla="*/ 0 60000 65536"/>
                  <a:gd name="T15" fmla="*/ 0 w 5"/>
                  <a:gd name="T16" fmla="*/ 0 h 66"/>
                  <a:gd name="T17" fmla="*/ 5 w 5"/>
                  <a:gd name="T18" fmla="*/ 66 h 66"/>
                </a:gdLst>
                <a:ahLst/>
                <a:cxnLst>
                  <a:cxn ang="T10">
                    <a:pos x="T0" y="T1"/>
                  </a:cxn>
                  <a:cxn ang="T11">
                    <a:pos x="T2" y="T3"/>
                  </a:cxn>
                  <a:cxn ang="T12">
                    <a:pos x="T4" y="T5"/>
                  </a:cxn>
                  <a:cxn ang="T13">
                    <a:pos x="T6" y="T7"/>
                  </a:cxn>
                  <a:cxn ang="T14">
                    <a:pos x="T8" y="T9"/>
                  </a:cxn>
                </a:cxnLst>
                <a:rect l="T15" t="T16" r="T17" b="T18"/>
                <a:pathLst>
                  <a:path w="5" h="66">
                    <a:moveTo>
                      <a:pt x="5" y="0"/>
                    </a:moveTo>
                    <a:lnTo>
                      <a:pt x="0" y="1"/>
                    </a:lnTo>
                    <a:lnTo>
                      <a:pt x="0" y="66"/>
                    </a:lnTo>
                    <a:lnTo>
                      <a:pt x="5" y="64"/>
                    </a:lnTo>
                    <a:lnTo>
                      <a:pt x="5" y="0"/>
                    </a:lnTo>
                    <a:close/>
                  </a:path>
                </a:pathLst>
              </a:custGeom>
              <a:solidFill>
                <a:srgbClr val="000000"/>
              </a:solidFill>
              <a:ln w="0">
                <a:solidFill>
                  <a:srgbClr val="000000"/>
                </a:solidFill>
                <a:prstDash val="solid"/>
                <a:round/>
                <a:headEnd/>
                <a:tailEnd/>
              </a:ln>
            </p:spPr>
            <p:txBody>
              <a:bodyPr/>
              <a:lstStyle/>
              <a:p>
                <a:endParaRPr lang="en-GB"/>
              </a:p>
            </p:txBody>
          </p:sp>
          <p:sp>
            <p:nvSpPr>
              <p:cNvPr id="83206" name="Freeform 13">
                <a:extLst>
                  <a:ext uri="{FF2B5EF4-FFF2-40B4-BE49-F238E27FC236}">
                    <a16:creationId xmlns:a16="http://schemas.microsoft.com/office/drawing/2014/main" id="{6032A686-DA93-4D36-BA30-4D8031E7A038}"/>
                  </a:ext>
                </a:extLst>
              </p:cNvPr>
              <p:cNvSpPr>
                <a:spLocks/>
              </p:cNvSpPr>
              <p:nvPr/>
            </p:nvSpPr>
            <p:spPr bwMode="auto">
              <a:xfrm>
                <a:off x="4287" y="3527"/>
                <a:ext cx="3" cy="33"/>
              </a:xfrm>
              <a:custGeom>
                <a:avLst/>
                <a:gdLst>
                  <a:gd name="T0" fmla="*/ 1 w 5"/>
                  <a:gd name="T1" fmla="*/ 0 h 66"/>
                  <a:gd name="T2" fmla="*/ 0 w 5"/>
                  <a:gd name="T3" fmla="*/ 1 h 66"/>
                  <a:gd name="T4" fmla="*/ 0 w 5"/>
                  <a:gd name="T5" fmla="*/ 1 h 66"/>
                  <a:gd name="T6" fmla="*/ 1 w 5"/>
                  <a:gd name="T7" fmla="*/ 1 h 66"/>
                  <a:gd name="T8" fmla="*/ 1 w 5"/>
                  <a:gd name="T9" fmla="*/ 0 h 66"/>
                  <a:gd name="T10" fmla="*/ 0 60000 65536"/>
                  <a:gd name="T11" fmla="*/ 0 60000 65536"/>
                  <a:gd name="T12" fmla="*/ 0 60000 65536"/>
                  <a:gd name="T13" fmla="*/ 0 60000 65536"/>
                  <a:gd name="T14" fmla="*/ 0 60000 65536"/>
                  <a:gd name="T15" fmla="*/ 0 w 5"/>
                  <a:gd name="T16" fmla="*/ 0 h 66"/>
                  <a:gd name="T17" fmla="*/ 5 w 5"/>
                  <a:gd name="T18" fmla="*/ 66 h 66"/>
                </a:gdLst>
                <a:ahLst/>
                <a:cxnLst>
                  <a:cxn ang="T10">
                    <a:pos x="T0" y="T1"/>
                  </a:cxn>
                  <a:cxn ang="T11">
                    <a:pos x="T2" y="T3"/>
                  </a:cxn>
                  <a:cxn ang="T12">
                    <a:pos x="T4" y="T5"/>
                  </a:cxn>
                  <a:cxn ang="T13">
                    <a:pos x="T6" y="T7"/>
                  </a:cxn>
                  <a:cxn ang="T14">
                    <a:pos x="T8" y="T9"/>
                  </a:cxn>
                </a:cxnLst>
                <a:rect l="T15" t="T16" r="T17" b="T18"/>
                <a:pathLst>
                  <a:path w="5" h="66">
                    <a:moveTo>
                      <a:pt x="5" y="0"/>
                    </a:moveTo>
                    <a:lnTo>
                      <a:pt x="0" y="1"/>
                    </a:lnTo>
                    <a:lnTo>
                      <a:pt x="0" y="66"/>
                    </a:lnTo>
                    <a:lnTo>
                      <a:pt x="5" y="64"/>
                    </a:lnTo>
                    <a:lnTo>
                      <a:pt x="5" y="0"/>
                    </a:lnTo>
                    <a:close/>
                  </a:path>
                </a:pathLst>
              </a:custGeom>
              <a:solidFill>
                <a:srgbClr val="000000"/>
              </a:solidFill>
              <a:ln w="0">
                <a:solidFill>
                  <a:srgbClr val="000000"/>
                </a:solidFill>
                <a:prstDash val="solid"/>
                <a:round/>
                <a:headEnd/>
                <a:tailEnd/>
              </a:ln>
            </p:spPr>
            <p:txBody>
              <a:bodyPr/>
              <a:lstStyle/>
              <a:p>
                <a:endParaRPr lang="en-GB"/>
              </a:p>
            </p:txBody>
          </p:sp>
          <p:sp>
            <p:nvSpPr>
              <p:cNvPr id="83207" name="Line 14">
                <a:extLst>
                  <a:ext uri="{FF2B5EF4-FFF2-40B4-BE49-F238E27FC236}">
                    <a16:creationId xmlns:a16="http://schemas.microsoft.com/office/drawing/2014/main" id="{75A824F6-B764-402F-9100-C18EFABC8BBA}"/>
                  </a:ext>
                </a:extLst>
              </p:cNvPr>
              <p:cNvSpPr>
                <a:spLocks noChangeShapeType="1"/>
              </p:cNvSpPr>
              <p:nvPr/>
            </p:nvSpPr>
            <p:spPr bwMode="auto">
              <a:xfrm>
                <a:off x="1273"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08" name="Line 15">
                <a:extLst>
                  <a:ext uri="{FF2B5EF4-FFF2-40B4-BE49-F238E27FC236}">
                    <a16:creationId xmlns:a16="http://schemas.microsoft.com/office/drawing/2014/main" id="{49041CE0-A982-4FAF-8402-3FFAF8263480}"/>
                  </a:ext>
                </a:extLst>
              </p:cNvPr>
              <p:cNvSpPr>
                <a:spLocks noChangeShapeType="1"/>
              </p:cNvSpPr>
              <p:nvPr/>
            </p:nvSpPr>
            <p:spPr bwMode="auto">
              <a:xfrm>
                <a:off x="1737"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09" name="Line 16">
                <a:extLst>
                  <a:ext uri="{FF2B5EF4-FFF2-40B4-BE49-F238E27FC236}">
                    <a16:creationId xmlns:a16="http://schemas.microsoft.com/office/drawing/2014/main" id="{CF0E7C42-1CD6-4506-8932-3354E4C345EB}"/>
                  </a:ext>
                </a:extLst>
              </p:cNvPr>
              <p:cNvSpPr>
                <a:spLocks noChangeShapeType="1"/>
              </p:cNvSpPr>
              <p:nvPr/>
            </p:nvSpPr>
            <p:spPr bwMode="auto">
              <a:xfrm>
                <a:off x="2201"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10" name="Line 17">
                <a:extLst>
                  <a:ext uri="{FF2B5EF4-FFF2-40B4-BE49-F238E27FC236}">
                    <a16:creationId xmlns:a16="http://schemas.microsoft.com/office/drawing/2014/main" id="{C7459DCD-4D72-4D51-B12F-30232E7DE210}"/>
                  </a:ext>
                </a:extLst>
              </p:cNvPr>
              <p:cNvSpPr>
                <a:spLocks noChangeShapeType="1"/>
              </p:cNvSpPr>
              <p:nvPr/>
            </p:nvSpPr>
            <p:spPr bwMode="auto">
              <a:xfrm>
                <a:off x="2664"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11" name="Line 18">
                <a:extLst>
                  <a:ext uri="{FF2B5EF4-FFF2-40B4-BE49-F238E27FC236}">
                    <a16:creationId xmlns:a16="http://schemas.microsoft.com/office/drawing/2014/main" id="{043C81F2-3EFE-4752-B62C-CA445788EB01}"/>
                  </a:ext>
                </a:extLst>
              </p:cNvPr>
              <p:cNvSpPr>
                <a:spLocks noChangeShapeType="1"/>
              </p:cNvSpPr>
              <p:nvPr/>
            </p:nvSpPr>
            <p:spPr bwMode="auto">
              <a:xfrm>
                <a:off x="3128"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12" name="Line 19">
                <a:extLst>
                  <a:ext uri="{FF2B5EF4-FFF2-40B4-BE49-F238E27FC236}">
                    <a16:creationId xmlns:a16="http://schemas.microsoft.com/office/drawing/2014/main" id="{9E563983-A2DD-4910-B0B9-4C4B67E4CA31}"/>
                  </a:ext>
                </a:extLst>
              </p:cNvPr>
              <p:cNvSpPr>
                <a:spLocks noChangeShapeType="1"/>
              </p:cNvSpPr>
              <p:nvPr/>
            </p:nvSpPr>
            <p:spPr bwMode="auto">
              <a:xfrm>
                <a:off x="3592"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13" name="Line 20">
                <a:extLst>
                  <a:ext uri="{FF2B5EF4-FFF2-40B4-BE49-F238E27FC236}">
                    <a16:creationId xmlns:a16="http://schemas.microsoft.com/office/drawing/2014/main" id="{57425875-961A-4B48-98D9-6CA5BAF704B4}"/>
                  </a:ext>
                </a:extLst>
              </p:cNvPr>
              <p:cNvSpPr>
                <a:spLocks noChangeShapeType="1"/>
              </p:cNvSpPr>
              <p:nvPr/>
            </p:nvSpPr>
            <p:spPr bwMode="auto">
              <a:xfrm>
                <a:off x="4056" y="3544"/>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14" name="Freeform 21">
                <a:extLst>
                  <a:ext uri="{FF2B5EF4-FFF2-40B4-BE49-F238E27FC236}">
                    <a16:creationId xmlns:a16="http://schemas.microsoft.com/office/drawing/2014/main" id="{1110C627-5FAB-4B90-9459-27964957C51A}"/>
                  </a:ext>
                </a:extLst>
              </p:cNvPr>
              <p:cNvSpPr>
                <a:spLocks/>
              </p:cNvSpPr>
              <p:nvPr/>
            </p:nvSpPr>
            <p:spPr bwMode="auto">
              <a:xfrm>
                <a:off x="1041" y="1326"/>
                <a:ext cx="3248" cy="5"/>
              </a:xfrm>
              <a:custGeom>
                <a:avLst/>
                <a:gdLst>
                  <a:gd name="T0" fmla="*/ 1 w 6495"/>
                  <a:gd name="T1" fmla="*/ 0 h 11"/>
                  <a:gd name="T2" fmla="*/ 0 w 6495"/>
                  <a:gd name="T3" fmla="*/ 0 h 11"/>
                  <a:gd name="T4" fmla="*/ 1 w 6495"/>
                  <a:gd name="T5" fmla="*/ 0 h 11"/>
                  <a:gd name="T6" fmla="*/ 1 w 6495"/>
                  <a:gd name="T7" fmla="*/ 0 h 11"/>
                  <a:gd name="T8" fmla="*/ 1 w 6495"/>
                  <a:gd name="T9" fmla="*/ 0 h 11"/>
                  <a:gd name="T10" fmla="*/ 0 60000 65536"/>
                  <a:gd name="T11" fmla="*/ 0 60000 65536"/>
                  <a:gd name="T12" fmla="*/ 0 60000 65536"/>
                  <a:gd name="T13" fmla="*/ 0 60000 65536"/>
                  <a:gd name="T14" fmla="*/ 0 60000 65536"/>
                  <a:gd name="T15" fmla="*/ 0 w 6495"/>
                  <a:gd name="T16" fmla="*/ 0 h 11"/>
                  <a:gd name="T17" fmla="*/ 6495 w 6495"/>
                  <a:gd name="T18" fmla="*/ 11 h 11"/>
                </a:gdLst>
                <a:ahLst/>
                <a:cxnLst>
                  <a:cxn ang="T10">
                    <a:pos x="T0" y="T1"/>
                  </a:cxn>
                  <a:cxn ang="T11">
                    <a:pos x="T2" y="T3"/>
                  </a:cxn>
                  <a:cxn ang="T12">
                    <a:pos x="T4" y="T5"/>
                  </a:cxn>
                  <a:cxn ang="T13">
                    <a:pos x="T6" y="T7"/>
                  </a:cxn>
                  <a:cxn ang="T14">
                    <a:pos x="T8" y="T9"/>
                  </a:cxn>
                </a:cxnLst>
                <a:rect l="T15" t="T16" r="T17" b="T18"/>
                <a:pathLst>
                  <a:path w="6495" h="11">
                    <a:moveTo>
                      <a:pt x="2" y="0"/>
                    </a:moveTo>
                    <a:lnTo>
                      <a:pt x="0" y="11"/>
                    </a:lnTo>
                    <a:lnTo>
                      <a:pt x="6493" y="11"/>
                    </a:lnTo>
                    <a:lnTo>
                      <a:pt x="6495"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15" name="Freeform 22">
                <a:extLst>
                  <a:ext uri="{FF2B5EF4-FFF2-40B4-BE49-F238E27FC236}">
                    <a16:creationId xmlns:a16="http://schemas.microsoft.com/office/drawing/2014/main" id="{F76BBDE4-306E-4ED3-AEF9-F9398C3FD16F}"/>
                  </a:ext>
                </a:extLst>
              </p:cNvPr>
              <p:cNvSpPr>
                <a:spLocks/>
              </p:cNvSpPr>
              <p:nvPr/>
            </p:nvSpPr>
            <p:spPr bwMode="auto">
              <a:xfrm>
                <a:off x="1041" y="1327"/>
                <a:ext cx="2" cy="33"/>
              </a:xfrm>
              <a:custGeom>
                <a:avLst/>
                <a:gdLst>
                  <a:gd name="T0" fmla="*/ 0 w 4"/>
                  <a:gd name="T1" fmla="*/ 1 h 66"/>
                  <a:gd name="T2" fmla="*/ 1 w 4"/>
                  <a:gd name="T3" fmla="*/ 1 h 66"/>
                  <a:gd name="T4" fmla="*/ 1 w 4"/>
                  <a:gd name="T5" fmla="*/ 1 h 66"/>
                  <a:gd name="T6" fmla="*/ 0 w 4"/>
                  <a:gd name="T7" fmla="*/ 0 h 66"/>
                  <a:gd name="T8" fmla="*/ 0 w 4"/>
                  <a:gd name="T9" fmla="*/ 1 h 66"/>
                  <a:gd name="T10" fmla="*/ 0 60000 65536"/>
                  <a:gd name="T11" fmla="*/ 0 60000 65536"/>
                  <a:gd name="T12" fmla="*/ 0 60000 65536"/>
                  <a:gd name="T13" fmla="*/ 0 60000 65536"/>
                  <a:gd name="T14" fmla="*/ 0 60000 65536"/>
                  <a:gd name="T15" fmla="*/ 0 w 4"/>
                  <a:gd name="T16" fmla="*/ 0 h 66"/>
                  <a:gd name="T17" fmla="*/ 4 w 4"/>
                  <a:gd name="T18" fmla="*/ 66 h 66"/>
                </a:gdLst>
                <a:ahLst/>
                <a:cxnLst>
                  <a:cxn ang="T10">
                    <a:pos x="T0" y="T1"/>
                  </a:cxn>
                  <a:cxn ang="T11">
                    <a:pos x="T2" y="T3"/>
                  </a:cxn>
                  <a:cxn ang="T12">
                    <a:pos x="T4" y="T5"/>
                  </a:cxn>
                  <a:cxn ang="T13">
                    <a:pos x="T6" y="T7"/>
                  </a:cxn>
                  <a:cxn ang="T14">
                    <a:pos x="T8" y="T9"/>
                  </a:cxn>
                </a:cxnLst>
                <a:rect l="T15" t="T16" r="T17" b="T18"/>
                <a:pathLst>
                  <a:path w="4" h="66">
                    <a:moveTo>
                      <a:pt x="0" y="64"/>
                    </a:moveTo>
                    <a:lnTo>
                      <a:pt x="4" y="66"/>
                    </a:lnTo>
                    <a:lnTo>
                      <a:pt x="4"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16" name="Freeform 23">
                <a:extLst>
                  <a:ext uri="{FF2B5EF4-FFF2-40B4-BE49-F238E27FC236}">
                    <a16:creationId xmlns:a16="http://schemas.microsoft.com/office/drawing/2014/main" id="{87BE97D0-3589-41F3-916E-0C79D90B853D}"/>
                  </a:ext>
                </a:extLst>
              </p:cNvPr>
              <p:cNvSpPr>
                <a:spLocks/>
              </p:cNvSpPr>
              <p:nvPr/>
            </p:nvSpPr>
            <p:spPr bwMode="auto">
              <a:xfrm>
                <a:off x="1505" y="1327"/>
                <a:ext cx="2" cy="33"/>
              </a:xfrm>
              <a:custGeom>
                <a:avLst/>
                <a:gdLst>
                  <a:gd name="T0" fmla="*/ 0 w 3"/>
                  <a:gd name="T1" fmla="*/ 1 h 66"/>
                  <a:gd name="T2" fmla="*/ 1 w 3"/>
                  <a:gd name="T3" fmla="*/ 1 h 66"/>
                  <a:gd name="T4" fmla="*/ 1 w 3"/>
                  <a:gd name="T5" fmla="*/ 1 h 66"/>
                  <a:gd name="T6" fmla="*/ 0 w 3"/>
                  <a:gd name="T7" fmla="*/ 0 h 66"/>
                  <a:gd name="T8" fmla="*/ 0 w 3"/>
                  <a:gd name="T9" fmla="*/ 1 h 66"/>
                  <a:gd name="T10" fmla="*/ 0 60000 65536"/>
                  <a:gd name="T11" fmla="*/ 0 60000 65536"/>
                  <a:gd name="T12" fmla="*/ 0 60000 65536"/>
                  <a:gd name="T13" fmla="*/ 0 60000 65536"/>
                  <a:gd name="T14" fmla="*/ 0 60000 65536"/>
                  <a:gd name="T15" fmla="*/ 0 w 3"/>
                  <a:gd name="T16" fmla="*/ 0 h 66"/>
                  <a:gd name="T17" fmla="*/ 3 w 3"/>
                  <a:gd name="T18" fmla="*/ 66 h 66"/>
                </a:gdLst>
                <a:ahLst/>
                <a:cxnLst>
                  <a:cxn ang="T10">
                    <a:pos x="T0" y="T1"/>
                  </a:cxn>
                  <a:cxn ang="T11">
                    <a:pos x="T2" y="T3"/>
                  </a:cxn>
                  <a:cxn ang="T12">
                    <a:pos x="T4" y="T5"/>
                  </a:cxn>
                  <a:cxn ang="T13">
                    <a:pos x="T6" y="T7"/>
                  </a:cxn>
                  <a:cxn ang="T14">
                    <a:pos x="T8" y="T9"/>
                  </a:cxn>
                </a:cxnLst>
                <a:rect l="T15" t="T16" r="T17" b="T18"/>
                <a:pathLst>
                  <a:path w="3" h="66">
                    <a:moveTo>
                      <a:pt x="0" y="64"/>
                    </a:moveTo>
                    <a:lnTo>
                      <a:pt x="3" y="66"/>
                    </a:lnTo>
                    <a:lnTo>
                      <a:pt x="3"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17" name="Freeform 24">
                <a:extLst>
                  <a:ext uri="{FF2B5EF4-FFF2-40B4-BE49-F238E27FC236}">
                    <a16:creationId xmlns:a16="http://schemas.microsoft.com/office/drawing/2014/main" id="{5A197454-D24D-4E06-85F6-7C09C4A71FA5}"/>
                  </a:ext>
                </a:extLst>
              </p:cNvPr>
              <p:cNvSpPr>
                <a:spLocks/>
              </p:cNvSpPr>
              <p:nvPr/>
            </p:nvSpPr>
            <p:spPr bwMode="auto">
              <a:xfrm>
                <a:off x="1969" y="1327"/>
                <a:ext cx="2" cy="33"/>
              </a:xfrm>
              <a:custGeom>
                <a:avLst/>
                <a:gdLst>
                  <a:gd name="T0" fmla="*/ 0 w 3"/>
                  <a:gd name="T1" fmla="*/ 1 h 66"/>
                  <a:gd name="T2" fmla="*/ 1 w 3"/>
                  <a:gd name="T3" fmla="*/ 1 h 66"/>
                  <a:gd name="T4" fmla="*/ 1 w 3"/>
                  <a:gd name="T5" fmla="*/ 1 h 66"/>
                  <a:gd name="T6" fmla="*/ 0 w 3"/>
                  <a:gd name="T7" fmla="*/ 0 h 66"/>
                  <a:gd name="T8" fmla="*/ 0 w 3"/>
                  <a:gd name="T9" fmla="*/ 1 h 66"/>
                  <a:gd name="T10" fmla="*/ 0 60000 65536"/>
                  <a:gd name="T11" fmla="*/ 0 60000 65536"/>
                  <a:gd name="T12" fmla="*/ 0 60000 65536"/>
                  <a:gd name="T13" fmla="*/ 0 60000 65536"/>
                  <a:gd name="T14" fmla="*/ 0 60000 65536"/>
                  <a:gd name="T15" fmla="*/ 0 w 3"/>
                  <a:gd name="T16" fmla="*/ 0 h 66"/>
                  <a:gd name="T17" fmla="*/ 3 w 3"/>
                  <a:gd name="T18" fmla="*/ 66 h 66"/>
                </a:gdLst>
                <a:ahLst/>
                <a:cxnLst>
                  <a:cxn ang="T10">
                    <a:pos x="T0" y="T1"/>
                  </a:cxn>
                  <a:cxn ang="T11">
                    <a:pos x="T2" y="T3"/>
                  </a:cxn>
                  <a:cxn ang="T12">
                    <a:pos x="T4" y="T5"/>
                  </a:cxn>
                  <a:cxn ang="T13">
                    <a:pos x="T6" y="T7"/>
                  </a:cxn>
                  <a:cxn ang="T14">
                    <a:pos x="T8" y="T9"/>
                  </a:cxn>
                </a:cxnLst>
                <a:rect l="T15" t="T16" r="T17" b="T18"/>
                <a:pathLst>
                  <a:path w="3" h="66">
                    <a:moveTo>
                      <a:pt x="0" y="64"/>
                    </a:moveTo>
                    <a:lnTo>
                      <a:pt x="3" y="66"/>
                    </a:lnTo>
                    <a:lnTo>
                      <a:pt x="3"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18" name="Freeform 25">
                <a:extLst>
                  <a:ext uri="{FF2B5EF4-FFF2-40B4-BE49-F238E27FC236}">
                    <a16:creationId xmlns:a16="http://schemas.microsoft.com/office/drawing/2014/main" id="{49DE58F2-D53E-441E-9F18-8FC7D212EBBF}"/>
                  </a:ext>
                </a:extLst>
              </p:cNvPr>
              <p:cNvSpPr>
                <a:spLocks/>
              </p:cNvSpPr>
              <p:nvPr/>
            </p:nvSpPr>
            <p:spPr bwMode="auto">
              <a:xfrm>
                <a:off x="2433" y="1327"/>
                <a:ext cx="1" cy="33"/>
              </a:xfrm>
              <a:custGeom>
                <a:avLst/>
                <a:gdLst>
                  <a:gd name="T0" fmla="*/ 0 w 4"/>
                  <a:gd name="T1" fmla="*/ 1 h 66"/>
                  <a:gd name="T2" fmla="*/ 0 w 4"/>
                  <a:gd name="T3" fmla="*/ 1 h 66"/>
                  <a:gd name="T4" fmla="*/ 0 w 4"/>
                  <a:gd name="T5" fmla="*/ 1 h 66"/>
                  <a:gd name="T6" fmla="*/ 0 w 4"/>
                  <a:gd name="T7" fmla="*/ 0 h 66"/>
                  <a:gd name="T8" fmla="*/ 0 w 4"/>
                  <a:gd name="T9" fmla="*/ 1 h 66"/>
                  <a:gd name="T10" fmla="*/ 0 60000 65536"/>
                  <a:gd name="T11" fmla="*/ 0 60000 65536"/>
                  <a:gd name="T12" fmla="*/ 0 60000 65536"/>
                  <a:gd name="T13" fmla="*/ 0 60000 65536"/>
                  <a:gd name="T14" fmla="*/ 0 60000 65536"/>
                  <a:gd name="T15" fmla="*/ 0 w 4"/>
                  <a:gd name="T16" fmla="*/ 0 h 66"/>
                  <a:gd name="T17" fmla="*/ 4 w 4"/>
                  <a:gd name="T18" fmla="*/ 66 h 66"/>
                </a:gdLst>
                <a:ahLst/>
                <a:cxnLst>
                  <a:cxn ang="T10">
                    <a:pos x="T0" y="T1"/>
                  </a:cxn>
                  <a:cxn ang="T11">
                    <a:pos x="T2" y="T3"/>
                  </a:cxn>
                  <a:cxn ang="T12">
                    <a:pos x="T4" y="T5"/>
                  </a:cxn>
                  <a:cxn ang="T13">
                    <a:pos x="T6" y="T7"/>
                  </a:cxn>
                  <a:cxn ang="T14">
                    <a:pos x="T8" y="T9"/>
                  </a:cxn>
                </a:cxnLst>
                <a:rect l="T15" t="T16" r="T17" b="T18"/>
                <a:pathLst>
                  <a:path w="4" h="66">
                    <a:moveTo>
                      <a:pt x="0" y="64"/>
                    </a:moveTo>
                    <a:lnTo>
                      <a:pt x="4" y="66"/>
                    </a:lnTo>
                    <a:lnTo>
                      <a:pt x="4"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19" name="Freeform 26">
                <a:extLst>
                  <a:ext uri="{FF2B5EF4-FFF2-40B4-BE49-F238E27FC236}">
                    <a16:creationId xmlns:a16="http://schemas.microsoft.com/office/drawing/2014/main" id="{12ED469C-A4B7-4F5C-8901-07F14E45B416}"/>
                  </a:ext>
                </a:extLst>
              </p:cNvPr>
              <p:cNvSpPr>
                <a:spLocks/>
              </p:cNvSpPr>
              <p:nvPr/>
            </p:nvSpPr>
            <p:spPr bwMode="auto">
              <a:xfrm>
                <a:off x="2896" y="1327"/>
                <a:ext cx="2" cy="33"/>
              </a:xfrm>
              <a:custGeom>
                <a:avLst/>
                <a:gdLst>
                  <a:gd name="T0" fmla="*/ 0 w 3"/>
                  <a:gd name="T1" fmla="*/ 1 h 66"/>
                  <a:gd name="T2" fmla="*/ 1 w 3"/>
                  <a:gd name="T3" fmla="*/ 1 h 66"/>
                  <a:gd name="T4" fmla="*/ 1 w 3"/>
                  <a:gd name="T5" fmla="*/ 1 h 66"/>
                  <a:gd name="T6" fmla="*/ 0 w 3"/>
                  <a:gd name="T7" fmla="*/ 0 h 66"/>
                  <a:gd name="T8" fmla="*/ 0 w 3"/>
                  <a:gd name="T9" fmla="*/ 1 h 66"/>
                  <a:gd name="T10" fmla="*/ 0 60000 65536"/>
                  <a:gd name="T11" fmla="*/ 0 60000 65536"/>
                  <a:gd name="T12" fmla="*/ 0 60000 65536"/>
                  <a:gd name="T13" fmla="*/ 0 60000 65536"/>
                  <a:gd name="T14" fmla="*/ 0 60000 65536"/>
                  <a:gd name="T15" fmla="*/ 0 w 3"/>
                  <a:gd name="T16" fmla="*/ 0 h 66"/>
                  <a:gd name="T17" fmla="*/ 3 w 3"/>
                  <a:gd name="T18" fmla="*/ 66 h 66"/>
                </a:gdLst>
                <a:ahLst/>
                <a:cxnLst>
                  <a:cxn ang="T10">
                    <a:pos x="T0" y="T1"/>
                  </a:cxn>
                  <a:cxn ang="T11">
                    <a:pos x="T2" y="T3"/>
                  </a:cxn>
                  <a:cxn ang="T12">
                    <a:pos x="T4" y="T5"/>
                  </a:cxn>
                  <a:cxn ang="T13">
                    <a:pos x="T6" y="T7"/>
                  </a:cxn>
                  <a:cxn ang="T14">
                    <a:pos x="T8" y="T9"/>
                  </a:cxn>
                </a:cxnLst>
                <a:rect l="T15" t="T16" r="T17" b="T18"/>
                <a:pathLst>
                  <a:path w="3" h="66">
                    <a:moveTo>
                      <a:pt x="0" y="64"/>
                    </a:moveTo>
                    <a:lnTo>
                      <a:pt x="3" y="66"/>
                    </a:lnTo>
                    <a:lnTo>
                      <a:pt x="3"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20" name="Freeform 27">
                <a:extLst>
                  <a:ext uri="{FF2B5EF4-FFF2-40B4-BE49-F238E27FC236}">
                    <a16:creationId xmlns:a16="http://schemas.microsoft.com/office/drawing/2014/main" id="{8A94F055-60F0-4536-BB89-7605283842E6}"/>
                  </a:ext>
                </a:extLst>
              </p:cNvPr>
              <p:cNvSpPr>
                <a:spLocks/>
              </p:cNvSpPr>
              <p:nvPr/>
            </p:nvSpPr>
            <p:spPr bwMode="auto">
              <a:xfrm>
                <a:off x="3360" y="1327"/>
                <a:ext cx="2" cy="33"/>
              </a:xfrm>
              <a:custGeom>
                <a:avLst/>
                <a:gdLst>
                  <a:gd name="T0" fmla="*/ 0 w 4"/>
                  <a:gd name="T1" fmla="*/ 1 h 66"/>
                  <a:gd name="T2" fmla="*/ 1 w 4"/>
                  <a:gd name="T3" fmla="*/ 1 h 66"/>
                  <a:gd name="T4" fmla="*/ 1 w 4"/>
                  <a:gd name="T5" fmla="*/ 1 h 66"/>
                  <a:gd name="T6" fmla="*/ 0 w 4"/>
                  <a:gd name="T7" fmla="*/ 0 h 66"/>
                  <a:gd name="T8" fmla="*/ 0 w 4"/>
                  <a:gd name="T9" fmla="*/ 1 h 66"/>
                  <a:gd name="T10" fmla="*/ 0 60000 65536"/>
                  <a:gd name="T11" fmla="*/ 0 60000 65536"/>
                  <a:gd name="T12" fmla="*/ 0 60000 65536"/>
                  <a:gd name="T13" fmla="*/ 0 60000 65536"/>
                  <a:gd name="T14" fmla="*/ 0 60000 65536"/>
                  <a:gd name="T15" fmla="*/ 0 w 4"/>
                  <a:gd name="T16" fmla="*/ 0 h 66"/>
                  <a:gd name="T17" fmla="*/ 4 w 4"/>
                  <a:gd name="T18" fmla="*/ 66 h 66"/>
                </a:gdLst>
                <a:ahLst/>
                <a:cxnLst>
                  <a:cxn ang="T10">
                    <a:pos x="T0" y="T1"/>
                  </a:cxn>
                  <a:cxn ang="T11">
                    <a:pos x="T2" y="T3"/>
                  </a:cxn>
                  <a:cxn ang="T12">
                    <a:pos x="T4" y="T5"/>
                  </a:cxn>
                  <a:cxn ang="T13">
                    <a:pos x="T6" y="T7"/>
                  </a:cxn>
                  <a:cxn ang="T14">
                    <a:pos x="T8" y="T9"/>
                  </a:cxn>
                </a:cxnLst>
                <a:rect l="T15" t="T16" r="T17" b="T18"/>
                <a:pathLst>
                  <a:path w="4" h="66">
                    <a:moveTo>
                      <a:pt x="0" y="64"/>
                    </a:moveTo>
                    <a:lnTo>
                      <a:pt x="4" y="66"/>
                    </a:lnTo>
                    <a:lnTo>
                      <a:pt x="4"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21" name="Freeform 28">
                <a:extLst>
                  <a:ext uri="{FF2B5EF4-FFF2-40B4-BE49-F238E27FC236}">
                    <a16:creationId xmlns:a16="http://schemas.microsoft.com/office/drawing/2014/main" id="{5D8FC269-7BF4-470D-8F8E-09D4BB7C6F78}"/>
                  </a:ext>
                </a:extLst>
              </p:cNvPr>
              <p:cNvSpPr>
                <a:spLocks/>
              </p:cNvSpPr>
              <p:nvPr/>
            </p:nvSpPr>
            <p:spPr bwMode="auto">
              <a:xfrm>
                <a:off x="3824" y="1327"/>
                <a:ext cx="2" cy="33"/>
              </a:xfrm>
              <a:custGeom>
                <a:avLst/>
                <a:gdLst>
                  <a:gd name="T0" fmla="*/ 0 w 3"/>
                  <a:gd name="T1" fmla="*/ 1 h 66"/>
                  <a:gd name="T2" fmla="*/ 1 w 3"/>
                  <a:gd name="T3" fmla="*/ 1 h 66"/>
                  <a:gd name="T4" fmla="*/ 1 w 3"/>
                  <a:gd name="T5" fmla="*/ 1 h 66"/>
                  <a:gd name="T6" fmla="*/ 0 w 3"/>
                  <a:gd name="T7" fmla="*/ 0 h 66"/>
                  <a:gd name="T8" fmla="*/ 0 w 3"/>
                  <a:gd name="T9" fmla="*/ 1 h 66"/>
                  <a:gd name="T10" fmla="*/ 0 60000 65536"/>
                  <a:gd name="T11" fmla="*/ 0 60000 65536"/>
                  <a:gd name="T12" fmla="*/ 0 60000 65536"/>
                  <a:gd name="T13" fmla="*/ 0 60000 65536"/>
                  <a:gd name="T14" fmla="*/ 0 60000 65536"/>
                  <a:gd name="T15" fmla="*/ 0 w 3"/>
                  <a:gd name="T16" fmla="*/ 0 h 66"/>
                  <a:gd name="T17" fmla="*/ 3 w 3"/>
                  <a:gd name="T18" fmla="*/ 66 h 66"/>
                </a:gdLst>
                <a:ahLst/>
                <a:cxnLst>
                  <a:cxn ang="T10">
                    <a:pos x="T0" y="T1"/>
                  </a:cxn>
                  <a:cxn ang="T11">
                    <a:pos x="T2" y="T3"/>
                  </a:cxn>
                  <a:cxn ang="T12">
                    <a:pos x="T4" y="T5"/>
                  </a:cxn>
                  <a:cxn ang="T13">
                    <a:pos x="T6" y="T7"/>
                  </a:cxn>
                  <a:cxn ang="T14">
                    <a:pos x="T8" y="T9"/>
                  </a:cxn>
                </a:cxnLst>
                <a:rect l="T15" t="T16" r="T17" b="T18"/>
                <a:pathLst>
                  <a:path w="3" h="66">
                    <a:moveTo>
                      <a:pt x="0" y="64"/>
                    </a:moveTo>
                    <a:lnTo>
                      <a:pt x="3" y="66"/>
                    </a:lnTo>
                    <a:lnTo>
                      <a:pt x="3"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22" name="Freeform 29">
                <a:extLst>
                  <a:ext uri="{FF2B5EF4-FFF2-40B4-BE49-F238E27FC236}">
                    <a16:creationId xmlns:a16="http://schemas.microsoft.com/office/drawing/2014/main" id="{806B7D7C-7225-4C3A-8283-2A8E7B3953C2}"/>
                  </a:ext>
                </a:extLst>
              </p:cNvPr>
              <p:cNvSpPr>
                <a:spLocks/>
              </p:cNvSpPr>
              <p:nvPr/>
            </p:nvSpPr>
            <p:spPr bwMode="auto">
              <a:xfrm>
                <a:off x="4288" y="1327"/>
                <a:ext cx="2" cy="33"/>
              </a:xfrm>
              <a:custGeom>
                <a:avLst/>
                <a:gdLst>
                  <a:gd name="T0" fmla="*/ 0 w 4"/>
                  <a:gd name="T1" fmla="*/ 1 h 66"/>
                  <a:gd name="T2" fmla="*/ 1 w 4"/>
                  <a:gd name="T3" fmla="*/ 1 h 66"/>
                  <a:gd name="T4" fmla="*/ 1 w 4"/>
                  <a:gd name="T5" fmla="*/ 1 h 66"/>
                  <a:gd name="T6" fmla="*/ 0 w 4"/>
                  <a:gd name="T7" fmla="*/ 0 h 66"/>
                  <a:gd name="T8" fmla="*/ 0 w 4"/>
                  <a:gd name="T9" fmla="*/ 1 h 66"/>
                  <a:gd name="T10" fmla="*/ 0 60000 65536"/>
                  <a:gd name="T11" fmla="*/ 0 60000 65536"/>
                  <a:gd name="T12" fmla="*/ 0 60000 65536"/>
                  <a:gd name="T13" fmla="*/ 0 60000 65536"/>
                  <a:gd name="T14" fmla="*/ 0 60000 65536"/>
                  <a:gd name="T15" fmla="*/ 0 w 4"/>
                  <a:gd name="T16" fmla="*/ 0 h 66"/>
                  <a:gd name="T17" fmla="*/ 4 w 4"/>
                  <a:gd name="T18" fmla="*/ 66 h 66"/>
                </a:gdLst>
                <a:ahLst/>
                <a:cxnLst>
                  <a:cxn ang="T10">
                    <a:pos x="T0" y="T1"/>
                  </a:cxn>
                  <a:cxn ang="T11">
                    <a:pos x="T2" y="T3"/>
                  </a:cxn>
                  <a:cxn ang="T12">
                    <a:pos x="T4" y="T5"/>
                  </a:cxn>
                  <a:cxn ang="T13">
                    <a:pos x="T6" y="T7"/>
                  </a:cxn>
                  <a:cxn ang="T14">
                    <a:pos x="T8" y="T9"/>
                  </a:cxn>
                </a:cxnLst>
                <a:rect l="T15" t="T16" r="T17" b="T18"/>
                <a:pathLst>
                  <a:path w="4" h="66">
                    <a:moveTo>
                      <a:pt x="0" y="64"/>
                    </a:moveTo>
                    <a:lnTo>
                      <a:pt x="4" y="66"/>
                    </a:lnTo>
                    <a:lnTo>
                      <a:pt x="4" y="2"/>
                    </a:lnTo>
                    <a:lnTo>
                      <a:pt x="0" y="0"/>
                    </a:lnTo>
                    <a:lnTo>
                      <a:pt x="0" y="64"/>
                    </a:lnTo>
                    <a:close/>
                  </a:path>
                </a:pathLst>
              </a:custGeom>
              <a:solidFill>
                <a:srgbClr val="000000"/>
              </a:solidFill>
              <a:ln w="0">
                <a:solidFill>
                  <a:srgbClr val="000000"/>
                </a:solidFill>
                <a:prstDash val="solid"/>
                <a:round/>
                <a:headEnd/>
                <a:tailEnd/>
              </a:ln>
            </p:spPr>
            <p:txBody>
              <a:bodyPr/>
              <a:lstStyle/>
              <a:p>
                <a:endParaRPr lang="en-GB"/>
              </a:p>
            </p:txBody>
          </p:sp>
          <p:sp>
            <p:nvSpPr>
              <p:cNvPr id="83223" name="Line 30">
                <a:extLst>
                  <a:ext uri="{FF2B5EF4-FFF2-40B4-BE49-F238E27FC236}">
                    <a16:creationId xmlns:a16="http://schemas.microsoft.com/office/drawing/2014/main" id="{1B45B6AF-4E1A-4406-938A-390E73234383}"/>
                  </a:ext>
                </a:extLst>
              </p:cNvPr>
              <p:cNvSpPr>
                <a:spLocks noChangeShapeType="1"/>
              </p:cNvSpPr>
              <p:nvPr/>
            </p:nvSpPr>
            <p:spPr bwMode="auto">
              <a:xfrm flipV="1">
                <a:off x="1273"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24" name="Line 31">
                <a:extLst>
                  <a:ext uri="{FF2B5EF4-FFF2-40B4-BE49-F238E27FC236}">
                    <a16:creationId xmlns:a16="http://schemas.microsoft.com/office/drawing/2014/main" id="{C20880CD-B009-4830-86A2-89C3D9FED961}"/>
                  </a:ext>
                </a:extLst>
              </p:cNvPr>
              <p:cNvSpPr>
                <a:spLocks noChangeShapeType="1"/>
              </p:cNvSpPr>
              <p:nvPr/>
            </p:nvSpPr>
            <p:spPr bwMode="auto">
              <a:xfrm flipV="1">
                <a:off x="1737"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25" name="Line 32">
                <a:extLst>
                  <a:ext uri="{FF2B5EF4-FFF2-40B4-BE49-F238E27FC236}">
                    <a16:creationId xmlns:a16="http://schemas.microsoft.com/office/drawing/2014/main" id="{9A871B45-4C12-4D6C-914D-8B12A32B2AE3}"/>
                  </a:ext>
                </a:extLst>
              </p:cNvPr>
              <p:cNvSpPr>
                <a:spLocks noChangeShapeType="1"/>
              </p:cNvSpPr>
              <p:nvPr/>
            </p:nvSpPr>
            <p:spPr bwMode="auto">
              <a:xfrm flipV="1">
                <a:off x="2201"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26" name="Line 33">
                <a:extLst>
                  <a:ext uri="{FF2B5EF4-FFF2-40B4-BE49-F238E27FC236}">
                    <a16:creationId xmlns:a16="http://schemas.microsoft.com/office/drawing/2014/main" id="{3DD2338D-1A5D-42D0-8B2B-16C8E3463ACB}"/>
                  </a:ext>
                </a:extLst>
              </p:cNvPr>
              <p:cNvSpPr>
                <a:spLocks noChangeShapeType="1"/>
              </p:cNvSpPr>
              <p:nvPr/>
            </p:nvSpPr>
            <p:spPr bwMode="auto">
              <a:xfrm flipV="1">
                <a:off x="2664"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27" name="Line 34">
                <a:extLst>
                  <a:ext uri="{FF2B5EF4-FFF2-40B4-BE49-F238E27FC236}">
                    <a16:creationId xmlns:a16="http://schemas.microsoft.com/office/drawing/2014/main" id="{5243AD89-AFE1-432C-A7E0-9615C1D88D82}"/>
                  </a:ext>
                </a:extLst>
              </p:cNvPr>
              <p:cNvSpPr>
                <a:spLocks noChangeShapeType="1"/>
              </p:cNvSpPr>
              <p:nvPr/>
            </p:nvSpPr>
            <p:spPr bwMode="auto">
              <a:xfrm flipV="1">
                <a:off x="3128"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28" name="Line 35">
                <a:extLst>
                  <a:ext uri="{FF2B5EF4-FFF2-40B4-BE49-F238E27FC236}">
                    <a16:creationId xmlns:a16="http://schemas.microsoft.com/office/drawing/2014/main" id="{8D6154A3-EC8D-4B83-9507-EFD96F852A05}"/>
                  </a:ext>
                </a:extLst>
              </p:cNvPr>
              <p:cNvSpPr>
                <a:spLocks noChangeShapeType="1"/>
              </p:cNvSpPr>
              <p:nvPr/>
            </p:nvSpPr>
            <p:spPr bwMode="auto">
              <a:xfrm flipV="1">
                <a:off x="3592"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29" name="Line 36">
                <a:extLst>
                  <a:ext uri="{FF2B5EF4-FFF2-40B4-BE49-F238E27FC236}">
                    <a16:creationId xmlns:a16="http://schemas.microsoft.com/office/drawing/2014/main" id="{BC501FDC-2457-40CB-BC12-92EED56D3F8E}"/>
                  </a:ext>
                </a:extLst>
              </p:cNvPr>
              <p:cNvSpPr>
                <a:spLocks noChangeShapeType="1"/>
              </p:cNvSpPr>
              <p:nvPr/>
            </p:nvSpPr>
            <p:spPr bwMode="auto">
              <a:xfrm flipV="1">
                <a:off x="4056" y="1328"/>
                <a:ext cx="1" cy="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30" name="Rectangle 37">
                <a:extLst>
                  <a:ext uri="{FF2B5EF4-FFF2-40B4-BE49-F238E27FC236}">
                    <a16:creationId xmlns:a16="http://schemas.microsoft.com/office/drawing/2014/main" id="{145DB315-5138-405F-818E-FC70D3C56B44}"/>
                  </a:ext>
                </a:extLst>
              </p:cNvPr>
              <p:cNvSpPr>
                <a:spLocks noChangeArrowheads="1"/>
              </p:cNvSpPr>
              <p:nvPr/>
            </p:nvSpPr>
            <p:spPr bwMode="auto">
              <a:xfrm>
                <a:off x="1011"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0</a:t>
                </a:r>
                <a:endParaRPr lang="en-US" altLang="en-US" sz="1800">
                  <a:solidFill>
                    <a:schemeClr val="bg1"/>
                  </a:solidFill>
                </a:endParaRPr>
              </a:p>
            </p:txBody>
          </p:sp>
          <p:sp>
            <p:nvSpPr>
              <p:cNvPr id="83231" name="Rectangle 38">
                <a:extLst>
                  <a:ext uri="{FF2B5EF4-FFF2-40B4-BE49-F238E27FC236}">
                    <a16:creationId xmlns:a16="http://schemas.microsoft.com/office/drawing/2014/main" id="{4181AF57-C69C-4490-B446-C8C8B2D3FE3C}"/>
                  </a:ext>
                </a:extLst>
              </p:cNvPr>
              <p:cNvSpPr>
                <a:spLocks noChangeArrowheads="1"/>
              </p:cNvSpPr>
              <p:nvPr/>
            </p:nvSpPr>
            <p:spPr bwMode="auto">
              <a:xfrm>
                <a:off x="1475"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1</a:t>
                </a:r>
                <a:endParaRPr lang="en-US" altLang="en-US" sz="1800">
                  <a:solidFill>
                    <a:schemeClr val="bg1"/>
                  </a:solidFill>
                </a:endParaRPr>
              </a:p>
            </p:txBody>
          </p:sp>
          <p:sp>
            <p:nvSpPr>
              <p:cNvPr id="83232" name="Rectangle 39">
                <a:extLst>
                  <a:ext uri="{FF2B5EF4-FFF2-40B4-BE49-F238E27FC236}">
                    <a16:creationId xmlns:a16="http://schemas.microsoft.com/office/drawing/2014/main" id="{83F5109D-934B-4D04-8D40-E143E71B903E}"/>
                  </a:ext>
                </a:extLst>
              </p:cNvPr>
              <p:cNvSpPr>
                <a:spLocks noChangeArrowheads="1"/>
              </p:cNvSpPr>
              <p:nvPr/>
            </p:nvSpPr>
            <p:spPr bwMode="auto">
              <a:xfrm>
                <a:off x="1938"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2</a:t>
                </a:r>
                <a:endParaRPr lang="en-US" altLang="en-US" sz="1800">
                  <a:solidFill>
                    <a:schemeClr val="bg1"/>
                  </a:solidFill>
                </a:endParaRPr>
              </a:p>
            </p:txBody>
          </p:sp>
          <p:sp>
            <p:nvSpPr>
              <p:cNvPr id="83233" name="Rectangle 40">
                <a:extLst>
                  <a:ext uri="{FF2B5EF4-FFF2-40B4-BE49-F238E27FC236}">
                    <a16:creationId xmlns:a16="http://schemas.microsoft.com/office/drawing/2014/main" id="{E1531559-BF78-41AB-9216-93E338EB8A36}"/>
                  </a:ext>
                </a:extLst>
              </p:cNvPr>
              <p:cNvSpPr>
                <a:spLocks noChangeArrowheads="1"/>
              </p:cNvSpPr>
              <p:nvPr/>
            </p:nvSpPr>
            <p:spPr bwMode="auto">
              <a:xfrm>
                <a:off x="2402"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3</a:t>
                </a:r>
                <a:endParaRPr lang="en-US" altLang="en-US" sz="1800">
                  <a:solidFill>
                    <a:schemeClr val="bg1"/>
                  </a:solidFill>
                </a:endParaRPr>
              </a:p>
            </p:txBody>
          </p:sp>
          <p:sp>
            <p:nvSpPr>
              <p:cNvPr id="83234" name="Rectangle 41">
                <a:extLst>
                  <a:ext uri="{FF2B5EF4-FFF2-40B4-BE49-F238E27FC236}">
                    <a16:creationId xmlns:a16="http://schemas.microsoft.com/office/drawing/2014/main" id="{24B666BE-A4BB-433B-B330-DC12C4CA0EAE}"/>
                  </a:ext>
                </a:extLst>
              </p:cNvPr>
              <p:cNvSpPr>
                <a:spLocks noChangeArrowheads="1"/>
              </p:cNvSpPr>
              <p:nvPr/>
            </p:nvSpPr>
            <p:spPr bwMode="auto">
              <a:xfrm>
                <a:off x="2866"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4</a:t>
                </a:r>
                <a:endParaRPr lang="en-US" altLang="en-US" sz="1800">
                  <a:solidFill>
                    <a:schemeClr val="bg1"/>
                  </a:solidFill>
                </a:endParaRPr>
              </a:p>
            </p:txBody>
          </p:sp>
          <p:sp>
            <p:nvSpPr>
              <p:cNvPr id="83235" name="Rectangle 42">
                <a:extLst>
                  <a:ext uri="{FF2B5EF4-FFF2-40B4-BE49-F238E27FC236}">
                    <a16:creationId xmlns:a16="http://schemas.microsoft.com/office/drawing/2014/main" id="{4CC620A7-DAAC-454D-8C80-161780FD599F}"/>
                  </a:ext>
                </a:extLst>
              </p:cNvPr>
              <p:cNvSpPr>
                <a:spLocks noChangeArrowheads="1"/>
              </p:cNvSpPr>
              <p:nvPr/>
            </p:nvSpPr>
            <p:spPr bwMode="auto">
              <a:xfrm>
                <a:off x="3330"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5</a:t>
                </a:r>
                <a:endParaRPr lang="en-US" altLang="en-US" sz="1800">
                  <a:solidFill>
                    <a:schemeClr val="bg1"/>
                  </a:solidFill>
                </a:endParaRPr>
              </a:p>
            </p:txBody>
          </p:sp>
          <p:sp>
            <p:nvSpPr>
              <p:cNvPr id="83236" name="Rectangle 43">
                <a:extLst>
                  <a:ext uri="{FF2B5EF4-FFF2-40B4-BE49-F238E27FC236}">
                    <a16:creationId xmlns:a16="http://schemas.microsoft.com/office/drawing/2014/main" id="{98196C61-FB5A-44E0-A05C-C0247F753BBF}"/>
                  </a:ext>
                </a:extLst>
              </p:cNvPr>
              <p:cNvSpPr>
                <a:spLocks noChangeArrowheads="1"/>
              </p:cNvSpPr>
              <p:nvPr/>
            </p:nvSpPr>
            <p:spPr bwMode="auto">
              <a:xfrm>
                <a:off x="3794"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6</a:t>
                </a:r>
                <a:endParaRPr lang="en-US" altLang="en-US" sz="1800">
                  <a:solidFill>
                    <a:schemeClr val="bg1"/>
                  </a:solidFill>
                </a:endParaRPr>
              </a:p>
            </p:txBody>
          </p:sp>
          <p:sp>
            <p:nvSpPr>
              <p:cNvPr id="83237" name="Rectangle 44">
                <a:extLst>
                  <a:ext uri="{FF2B5EF4-FFF2-40B4-BE49-F238E27FC236}">
                    <a16:creationId xmlns:a16="http://schemas.microsoft.com/office/drawing/2014/main" id="{A273D21A-B904-4274-A05A-94D5B15CBFEC}"/>
                  </a:ext>
                </a:extLst>
              </p:cNvPr>
              <p:cNvSpPr>
                <a:spLocks noChangeArrowheads="1"/>
              </p:cNvSpPr>
              <p:nvPr/>
            </p:nvSpPr>
            <p:spPr bwMode="auto">
              <a:xfrm>
                <a:off x="4257" y="3681"/>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7</a:t>
                </a:r>
                <a:endParaRPr lang="en-US" altLang="en-US" sz="1800">
                  <a:solidFill>
                    <a:schemeClr val="bg1"/>
                  </a:solidFill>
                </a:endParaRPr>
              </a:p>
            </p:txBody>
          </p:sp>
          <p:sp>
            <p:nvSpPr>
              <p:cNvPr id="83238" name="Rectangle 45">
                <a:extLst>
                  <a:ext uri="{FF2B5EF4-FFF2-40B4-BE49-F238E27FC236}">
                    <a16:creationId xmlns:a16="http://schemas.microsoft.com/office/drawing/2014/main" id="{FCBBB394-A8E5-44CA-9BC5-AF96D49FA40A}"/>
                  </a:ext>
                </a:extLst>
              </p:cNvPr>
              <p:cNvSpPr>
                <a:spLocks noChangeArrowheads="1"/>
              </p:cNvSpPr>
              <p:nvPr/>
            </p:nvSpPr>
            <p:spPr bwMode="auto">
              <a:xfrm>
                <a:off x="2177" y="3851"/>
                <a:ext cx="88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Volume (1000 µm</a:t>
                </a:r>
                <a:endParaRPr lang="en-US" altLang="en-US" sz="1800">
                  <a:solidFill>
                    <a:schemeClr val="bg1"/>
                  </a:solidFill>
                </a:endParaRPr>
              </a:p>
            </p:txBody>
          </p:sp>
          <p:sp>
            <p:nvSpPr>
              <p:cNvPr id="83239" name="Rectangle 46">
                <a:extLst>
                  <a:ext uri="{FF2B5EF4-FFF2-40B4-BE49-F238E27FC236}">
                    <a16:creationId xmlns:a16="http://schemas.microsoft.com/office/drawing/2014/main" id="{ED147CD9-001B-4451-AA63-2D3950B8D862}"/>
                  </a:ext>
                </a:extLst>
              </p:cNvPr>
              <p:cNvSpPr>
                <a:spLocks noChangeArrowheads="1"/>
              </p:cNvSpPr>
              <p:nvPr/>
            </p:nvSpPr>
            <p:spPr bwMode="auto">
              <a:xfrm>
                <a:off x="3067" y="3807"/>
                <a:ext cx="49"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a:solidFill>
                      <a:srgbClr val="000000"/>
                    </a:solidFill>
                  </a:rPr>
                  <a:t>3</a:t>
                </a:r>
                <a:endParaRPr lang="en-US" altLang="en-US" sz="1800">
                  <a:solidFill>
                    <a:schemeClr val="bg1"/>
                  </a:solidFill>
                </a:endParaRPr>
              </a:p>
            </p:txBody>
          </p:sp>
          <p:sp>
            <p:nvSpPr>
              <p:cNvPr id="83240" name="Rectangle 47">
                <a:extLst>
                  <a:ext uri="{FF2B5EF4-FFF2-40B4-BE49-F238E27FC236}">
                    <a16:creationId xmlns:a16="http://schemas.microsoft.com/office/drawing/2014/main" id="{AEF6C60F-B1DD-4A7F-A9D7-EE1CA4BCF91F}"/>
                  </a:ext>
                </a:extLst>
              </p:cNvPr>
              <p:cNvSpPr>
                <a:spLocks noChangeArrowheads="1"/>
              </p:cNvSpPr>
              <p:nvPr/>
            </p:nvSpPr>
            <p:spPr bwMode="auto">
              <a:xfrm>
                <a:off x="3114" y="3851"/>
                <a:ext cx="3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a:t>
                </a:r>
                <a:endParaRPr lang="en-US" altLang="en-US" sz="1800">
                  <a:solidFill>
                    <a:schemeClr val="bg1"/>
                  </a:solidFill>
                </a:endParaRPr>
              </a:p>
            </p:txBody>
          </p:sp>
          <p:sp>
            <p:nvSpPr>
              <p:cNvPr id="83241" name="Freeform 48">
                <a:extLst>
                  <a:ext uri="{FF2B5EF4-FFF2-40B4-BE49-F238E27FC236}">
                    <a16:creationId xmlns:a16="http://schemas.microsoft.com/office/drawing/2014/main" id="{4EC26AE7-81F1-4D72-8761-0AE2D4917F5D}"/>
                  </a:ext>
                </a:extLst>
              </p:cNvPr>
              <p:cNvSpPr>
                <a:spLocks/>
              </p:cNvSpPr>
              <p:nvPr/>
            </p:nvSpPr>
            <p:spPr bwMode="auto">
              <a:xfrm>
                <a:off x="1039" y="1327"/>
                <a:ext cx="5" cy="2233"/>
              </a:xfrm>
              <a:custGeom>
                <a:avLst/>
                <a:gdLst>
                  <a:gd name="T0" fmla="*/ 0 w 9"/>
                  <a:gd name="T1" fmla="*/ 1 h 4465"/>
                  <a:gd name="T2" fmla="*/ 1 w 9"/>
                  <a:gd name="T3" fmla="*/ 1 h 4465"/>
                  <a:gd name="T4" fmla="*/ 1 w 9"/>
                  <a:gd name="T5" fmla="*/ 1 h 4465"/>
                  <a:gd name="T6" fmla="*/ 0 w 9"/>
                  <a:gd name="T7" fmla="*/ 0 h 4465"/>
                  <a:gd name="T8" fmla="*/ 0 w 9"/>
                  <a:gd name="T9" fmla="*/ 1 h 4465"/>
                  <a:gd name="T10" fmla="*/ 0 60000 65536"/>
                  <a:gd name="T11" fmla="*/ 0 60000 65536"/>
                  <a:gd name="T12" fmla="*/ 0 60000 65536"/>
                  <a:gd name="T13" fmla="*/ 0 60000 65536"/>
                  <a:gd name="T14" fmla="*/ 0 60000 65536"/>
                  <a:gd name="T15" fmla="*/ 0 w 9"/>
                  <a:gd name="T16" fmla="*/ 0 h 4465"/>
                  <a:gd name="T17" fmla="*/ 9 w 9"/>
                  <a:gd name="T18" fmla="*/ 4465 h 4465"/>
                </a:gdLst>
                <a:ahLst/>
                <a:cxnLst>
                  <a:cxn ang="T10">
                    <a:pos x="T0" y="T1"/>
                  </a:cxn>
                  <a:cxn ang="T11">
                    <a:pos x="T2" y="T3"/>
                  </a:cxn>
                  <a:cxn ang="T12">
                    <a:pos x="T4" y="T5"/>
                  </a:cxn>
                  <a:cxn ang="T13">
                    <a:pos x="T6" y="T7"/>
                  </a:cxn>
                  <a:cxn ang="T14">
                    <a:pos x="T8" y="T9"/>
                  </a:cxn>
                </a:cxnLst>
                <a:rect l="T15" t="T16" r="T17" b="T18"/>
                <a:pathLst>
                  <a:path w="9" h="4465">
                    <a:moveTo>
                      <a:pt x="0" y="4463"/>
                    </a:moveTo>
                    <a:lnTo>
                      <a:pt x="9" y="4465"/>
                    </a:lnTo>
                    <a:lnTo>
                      <a:pt x="9" y="2"/>
                    </a:lnTo>
                    <a:lnTo>
                      <a:pt x="0" y="0"/>
                    </a:lnTo>
                    <a:lnTo>
                      <a:pt x="0" y="4463"/>
                    </a:lnTo>
                    <a:close/>
                  </a:path>
                </a:pathLst>
              </a:custGeom>
              <a:solidFill>
                <a:srgbClr val="000000"/>
              </a:solidFill>
              <a:ln w="0">
                <a:solidFill>
                  <a:srgbClr val="000000"/>
                </a:solidFill>
                <a:prstDash val="solid"/>
                <a:round/>
                <a:headEnd/>
                <a:tailEnd/>
              </a:ln>
            </p:spPr>
            <p:txBody>
              <a:bodyPr/>
              <a:lstStyle/>
              <a:p>
                <a:endParaRPr lang="en-GB"/>
              </a:p>
            </p:txBody>
          </p:sp>
          <p:sp>
            <p:nvSpPr>
              <p:cNvPr id="83242" name="Freeform 49">
                <a:extLst>
                  <a:ext uri="{FF2B5EF4-FFF2-40B4-BE49-F238E27FC236}">
                    <a16:creationId xmlns:a16="http://schemas.microsoft.com/office/drawing/2014/main" id="{C5C41469-DE3B-4081-81E4-E1C2437E3EC5}"/>
                  </a:ext>
                </a:extLst>
              </p:cNvPr>
              <p:cNvSpPr>
                <a:spLocks/>
              </p:cNvSpPr>
              <p:nvPr/>
            </p:nvSpPr>
            <p:spPr bwMode="auto">
              <a:xfrm>
                <a:off x="1041" y="3558"/>
                <a:ext cx="33" cy="2"/>
              </a:xfrm>
              <a:custGeom>
                <a:avLst/>
                <a:gdLst>
                  <a:gd name="T0" fmla="*/ 1 w 66"/>
                  <a:gd name="T1" fmla="*/ 1 h 4"/>
                  <a:gd name="T2" fmla="*/ 1 w 66"/>
                  <a:gd name="T3" fmla="*/ 0 h 4"/>
                  <a:gd name="T4" fmla="*/ 0 w 66"/>
                  <a:gd name="T5" fmla="*/ 0 h 4"/>
                  <a:gd name="T6" fmla="*/ 1 w 66"/>
                  <a:gd name="T7" fmla="*/ 1 h 4"/>
                  <a:gd name="T8" fmla="*/ 1 w 66"/>
                  <a:gd name="T9" fmla="*/ 1 h 4"/>
                  <a:gd name="T10" fmla="*/ 0 60000 65536"/>
                  <a:gd name="T11" fmla="*/ 0 60000 65536"/>
                  <a:gd name="T12" fmla="*/ 0 60000 65536"/>
                  <a:gd name="T13" fmla="*/ 0 60000 65536"/>
                  <a:gd name="T14" fmla="*/ 0 60000 65536"/>
                  <a:gd name="T15" fmla="*/ 0 w 66"/>
                  <a:gd name="T16" fmla="*/ 0 h 4"/>
                  <a:gd name="T17" fmla="*/ 66 w 66"/>
                  <a:gd name="T18" fmla="*/ 4 h 4"/>
                </a:gdLst>
                <a:ahLst/>
                <a:cxnLst>
                  <a:cxn ang="T10">
                    <a:pos x="T0" y="T1"/>
                  </a:cxn>
                  <a:cxn ang="T11">
                    <a:pos x="T2" y="T3"/>
                  </a:cxn>
                  <a:cxn ang="T12">
                    <a:pos x="T4" y="T5"/>
                  </a:cxn>
                  <a:cxn ang="T13">
                    <a:pos x="T6" y="T7"/>
                  </a:cxn>
                  <a:cxn ang="T14">
                    <a:pos x="T8" y="T9"/>
                  </a:cxn>
                </a:cxnLst>
                <a:rect l="T15" t="T16" r="T17" b="T18"/>
                <a:pathLst>
                  <a:path w="66" h="4">
                    <a:moveTo>
                      <a:pt x="66" y="4"/>
                    </a:moveTo>
                    <a:lnTo>
                      <a:pt x="65" y="0"/>
                    </a:lnTo>
                    <a:lnTo>
                      <a:pt x="0" y="0"/>
                    </a:lnTo>
                    <a:lnTo>
                      <a:pt x="2" y="4"/>
                    </a:lnTo>
                    <a:lnTo>
                      <a:pt x="66" y="4"/>
                    </a:lnTo>
                    <a:close/>
                  </a:path>
                </a:pathLst>
              </a:custGeom>
              <a:solidFill>
                <a:srgbClr val="000000"/>
              </a:solidFill>
              <a:ln w="0">
                <a:solidFill>
                  <a:srgbClr val="000000"/>
                </a:solidFill>
                <a:prstDash val="solid"/>
                <a:round/>
                <a:headEnd/>
                <a:tailEnd/>
              </a:ln>
            </p:spPr>
            <p:txBody>
              <a:bodyPr/>
              <a:lstStyle/>
              <a:p>
                <a:endParaRPr lang="en-GB"/>
              </a:p>
            </p:txBody>
          </p:sp>
          <p:sp>
            <p:nvSpPr>
              <p:cNvPr id="83243" name="Freeform 50">
                <a:extLst>
                  <a:ext uri="{FF2B5EF4-FFF2-40B4-BE49-F238E27FC236}">
                    <a16:creationId xmlns:a16="http://schemas.microsoft.com/office/drawing/2014/main" id="{36140DDC-90C4-4DAE-ACC3-B9232A1EFC6A}"/>
                  </a:ext>
                </a:extLst>
              </p:cNvPr>
              <p:cNvSpPr>
                <a:spLocks/>
              </p:cNvSpPr>
              <p:nvPr/>
            </p:nvSpPr>
            <p:spPr bwMode="auto">
              <a:xfrm>
                <a:off x="1041" y="3186"/>
                <a:ext cx="33" cy="2"/>
              </a:xfrm>
              <a:custGeom>
                <a:avLst/>
                <a:gdLst>
                  <a:gd name="T0" fmla="*/ 1 w 66"/>
                  <a:gd name="T1" fmla="*/ 1 h 4"/>
                  <a:gd name="T2" fmla="*/ 1 w 66"/>
                  <a:gd name="T3" fmla="*/ 0 h 4"/>
                  <a:gd name="T4" fmla="*/ 0 w 66"/>
                  <a:gd name="T5" fmla="*/ 0 h 4"/>
                  <a:gd name="T6" fmla="*/ 1 w 66"/>
                  <a:gd name="T7" fmla="*/ 1 h 4"/>
                  <a:gd name="T8" fmla="*/ 1 w 66"/>
                  <a:gd name="T9" fmla="*/ 1 h 4"/>
                  <a:gd name="T10" fmla="*/ 0 60000 65536"/>
                  <a:gd name="T11" fmla="*/ 0 60000 65536"/>
                  <a:gd name="T12" fmla="*/ 0 60000 65536"/>
                  <a:gd name="T13" fmla="*/ 0 60000 65536"/>
                  <a:gd name="T14" fmla="*/ 0 60000 65536"/>
                  <a:gd name="T15" fmla="*/ 0 w 66"/>
                  <a:gd name="T16" fmla="*/ 0 h 4"/>
                  <a:gd name="T17" fmla="*/ 66 w 66"/>
                  <a:gd name="T18" fmla="*/ 4 h 4"/>
                </a:gdLst>
                <a:ahLst/>
                <a:cxnLst>
                  <a:cxn ang="T10">
                    <a:pos x="T0" y="T1"/>
                  </a:cxn>
                  <a:cxn ang="T11">
                    <a:pos x="T2" y="T3"/>
                  </a:cxn>
                  <a:cxn ang="T12">
                    <a:pos x="T4" y="T5"/>
                  </a:cxn>
                  <a:cxn ang="T13">
                    <a:pos x="T6" y="T7"/>
                  </a:cxn>
                  <a:cxn ang="T14">
                    <a:pos x="T8" y="T9"/>
                  </a:cxn>
                </a:cxnLst>
                <a:rect l="T15" t="T16" r="T17" b="T18"/>
                <a:pathLst>
                  <a:path w="66" h="4">
                    <a:moveTo>
                      <a:pt x="66" y="4"/>
                    </a:moveTo>
                    <a:lnTo>
                      <a:pt x="65" y="0"/>
                    </a:lnTo>
                    <a:lnTo>
                      <a:pt x="0" y="0"/>
                    </a:lnTo>
                    <a:lnTo>
                      <a:pt x="2" y="4"/>
                    </a:lnTo>
                    <a:lnTo>
                      <a:pt x="66" y="4"/>
                    </a:lnTo>
                    <a:close/>
                  </a:path>
                </a:pathLst>
              </a:custGeom>
              <a:solidFill>
                <a:srgbClr val="000000"/>
              </a:solidFill>
              <a:ln w="0">
                <a:solidFill>
                  <a:srgbClr val="000000"/>
                </a:solidFill>
                <a:prstDash val="solid"/>
                <a:round/>
                <a:headEnd/>
                <a:tailEnd/>
              </a:ln>
            </p:spPr>
            <p:txBody>
              <a:bodyPr/>
              <a:lstStyle/>
              <a:p>
                <a:endParaRPr lang="en-GB"/>
              </a:p>
            </p:txBody>
          </p:sp>
          <p:sp>
            <p:nvSpPr>
              <p:cNvPr id="83244" name="Freeform 51">
                <a:extLst>
                  <a:ext uri="{FF2B5EF4-FFF2-40B4-BE49-F238E27FC236}">
                    <a16:creationId xmlns:a16="http://schemas.microsoft.com/office/drawing/2014/main" id="{7FFEEC6D-CCF0-432F-B8B2-0AB1C42EEE9C}"/>
                  </a:ext>
                </a:extLst>
              </p:cNvPr>
              <p:cNvSpPr>
                <a:spLocks/>
              </p:cNvSpPr>
              <p:nvPr/>
            </p:nvSpPr>
            <p:spPr bwMode="auto">
              <a:xfrm>
                <a:off x="1041" y="2814"/>
                <a:ext cx="33" cy="2"/>
              </a:xfrm>
              <a:custGeom>
                <a:avLst/>
                <a:gdLst>
                  <a:gd name="T0" fmla="*/ 1 w 66"/>
                  <a:gd name="T1" fmla="*/ 1 h 4"/>
                  <a:gd name="T2" fmla="*/ 1 w 66"/>
                  <a:gd name="T3" fmla="*/ 0 h 4"/>
                  <a:gd name="T4" fmla="*/ 0 w 66"/>
                  <a:gd name="T5" fmla="*/ 0 h 4"/>
                  <a:gd name="T6" fmla="*/ 1 w 66"/>
                  <a:gd name="T7" fmla="*/ 1 h 4"/>
                  <a:gd name="T8" fmla="*/ 1 w 66"/>
                  <a:gd name="T9" fmla="*/ 1 h 4"/>
                  <a:gd name="T10" fmla="*/ 0 60000 65536"/>
                  <a:gd name="T11" fmla="*/ 0 60000 65536"/>
                  <a:gd name="T12" fmla="*/ 0 60000 65536"/>
                  <a:gd name="T13" fmla="*/ 0 60000 65536"/>
                  <a:gd name="T14" fmla="*/ 0 60000 65536"/>
                  <a:gd name="T15" fmla="*/ 0 w 66"/>
                  <a:gd name="T16" fmla="*/ 0 h 4"/>
                  <a:gd name="T17" fmla="*/ 66 w 66"/>
                  <a:gd name="T18" fmla="*/ 4 h 4"/>
                </a:gdLst>
                <a:ahLst/>
                <a:cxnLst>
                  <a:cxn ang="T10">
                    <a:pos x="T0" y="T1"/>
                  </a:cxn>
                  <a:cxn ang="T11">
                    <a:pos x="T2" y="T3"/>
                  </a:cxn>
                  <a:cxn ang="T12">
                    <a:pos x="T4" y="T5"/>
                  </a:cxn>
                  <a:cxn ang="T13">
                    <a:pos x="T6" y="T7"/>
                  </a:cxn>
                  <a:cxn ang="T14">
                    <a:pos x="T8" y="T9"/>
                  </a:cxn>
                </a:cxnLst>
                <a:rect l="T15" t="T16" r="T17" b="T18"/>
                <a:pathLst>
                  <a:path w="66" h="4">
                    <a:moveTo>
                      <a:pt x="66" y="4"/>
                    </a:moveTo>
                    <a:lnTo>
                      <a:pt x="65" y="0"/>
                    </a:lnTo>
                    <a:lnTo>
                      <a:pt x="0" y="0"/>
                    </a:lnTo>
                    <a:lnTo>
                      <a:pt x="2" y="4"/>
                    </a:lnTo>
                    <a:lnTo>
                      <a:pt x="66" y="4"/>
                    </a:lnTo>
                    <a:close/>
                  </a:path>
                </a:pathLst>
              </a:custGeom>
              <a:solidFill>
                <a:srgbClr val="000000"/>
              </a:solidFill>
              <a:ln w="0">
                <a:solidFill>
                  <a:srgbClr val="000000"/>
                </a:solidFill>
                <a:prstDash val="solid"/>
                <a:round/>
                <a:headEnd/>
                <a:tailEnd/>
              </a:ln>
            </p:spPr>
            <p:txBody>
              <a:bodyPr/>
              <a:lstStyle/>
              <a:p>
                <a:endParaRPr lang="en-GB"/>
              </a:p>
            </p:txBody>
          </p:sp>
          <p:sp>
            <p:nvSpPr>
              <p:cNvPr id="83245" name="Freeform 52">
                <a:extLst>
                  <a:ext uri="{FF2B5EF4-FFF2-40B4-BE49-F238E27FC236}">
                    <a16:creationId xmlns:a16="http://schemas.microsoft.com/office/drawing/2014/main" id="{4FE72E91-DA61-4038-8ADD-F7C46C45E84D}"/>
                  </a:ext>
                </a:extLst>
              </p:cNvPr>
              <p:cNvSpPr>
                <a:spLocks/>
              </p:cNvSpPr>
              <p:nvPr/>
            </p:nvSpPr>
            <p:spPr bwMode="auto">
              <a:xfrm>
                <a:off x="1041" y="2442"/>
                <a:ext cx="33" cy="2"/>
              </a:xfrm>
              <a:custGeom>
                <a:avLst/>
                <a:gdLst>
                  <a:gd name="T0" fmla="*/ 1 w 66"/>
                  <a:gd name="T1" fmla="*/ 1 h 3"/>
                  <a:gd name="T2" fmla="*/ 1 w 66"/>
                  <a:gd name="T3" fmla="*/ 0 h 3"/>
                  <a:gd name="T4" fmla="*/ 0 w 66"/>
                  <a:gd name="T5" fmla="*/ 0 h 3"/>
                  <a:gd name="T6" fmla="*/ 1 w 66"/>
                  <a:gd name="T7" fmla="*/ 1 h 3"/>
                  <a:gd name="T8" fmla="*/ 1 w 66"/>
                  <a:gd name="T9" fmla="*/ 1 h 3"/>
                  <a:gd name="T10" fmla="*/ 0 60000 65536"/>
                  <a:gd name="T11" fmla="*/ 0 60000 65536"/>
                  <a:gd name="T12" fmla="*/ 0 60000 65536"/>
                  <a:gd name="T13" fmla="*/ 0 60000 65536"/>
                  <a:gd name="T14" fmla="*/ 0 60000 65536"/>
                  <a:gd name="T15" fmla="*/ 0 w 66"/>
                  <a:gd name="T16" fmla="*/ 0 h 3"/>
                  <a:gd name="T17" fmla="*/ 66 w 66"/>
                  <a:gd name="T18" fmla="*/ 3 h 3"/>
                </a:gdLst>
                <a:ahLst/>
                <a:cxnLst>
                  <a:cxn ang="T10">
                    <a:pos x="T0" y="T1"/>
                  </a:cxn>
                  <a:cxn ang="T11">
                    <a:pos x="T2" y="T3"/>
                  </a:cxn>
                  <a:cxn ang="T12">
                    <a:pos x="T4" y="T5"/>
                  </a:cxn>
                  <a:cxn ang="T13">
                    <a:pos x="T6" y="T7"/>
                  </a:cxn>
                  <a:cxn ang="T14">
                    <a:pos x="T8" y="T9"/>
                  </a:cxn>
                </a:cxnLst>
                <a:rect l="T15" t="T16" r="T17" b="T18"/>
                <a:pathLst>
                  <a:path w="66" h="3">
                    <a:moveTo>
                      <a:pt x="66" y="3"/>
                    </a:moveTo>
                    <a:lnTo>
                      <a:pt x="65" y="0"/>
                    </a:lnTo>
                    <a:lnTo>
                      <a:pt x="0" y="0"/>
                    </a:lnTo>
                    <a:lnTo>
                      <a:pt x="2" y="3"/>
                    </a:lnTo>
                    <a:lnTo>
                      <a:pt x="66" y="3"/>
                    </a:lnTo>
                    <a:close/>
                  </a:path>
                </a:pathLst>
              </a:custGeom>
              <a:solidFill>
                <a:srgbClr val="000000"/>
              </a:solidFill>
              <a:ln w="0">
                <a:solidFill>
                  <a:srgbClr val="000000"/>
                </a:solidFill>
                <a:prstDash val="solid"/>
                <a:round/>
                <a:headEnd/>
                <a:tailEnd/>
              </a:ln>
            </p:spPr>
            <p:txBody>
              <a:bodyPr/>
              <a:lstStyle/>
              <a:p>
                <a:endParaRPr lang="en-GB"/>
              </a:p>
            </p:txBody>
          </p:sp>
          <p:sp>
            <p:nvSpPr>
              <p:cNvPr id="83246" name="Freeform 53">
                <a:extLst>
                  <a:ext uri="{FF2B5EF4-FFF2-40B4-BE49-F238E27FC236}">
                    <a16:creationId xmlns:a16="http://schemas.microsoft.com/office/drawing/2014/main" id="{6E1FF7AE-E130-435B-815D-1D0F85498994}"/>
                  </a:ext>
                </a:extLst>
              </p:cNvPr>
              <p:cNvSpPr>
                <a:spLocks/>
              </p:cNvSpPr>
              <p:nvPr/>
            </p:nvSpPr>
            <p:spPr bwMode="auto">
              <a:xfrm>
                <a:off x="1041" y="2070"/>
                <a:ext cx="33" cy="2"/>
              </a:xfrm>
              <a:custGeom>
                <a:avLst/>
                <a:gdLst>
                  <a:gd name="T0" fmla="*/ 1 w 66"/>
                  <a:gd name="T1" fmla="*/ 1 h 3"/>
                  <a:gd name="T2" fmla="*/ 1 w 66"/>
                  <a:gd name="T3" fmla="*/ 0 h 3"/>
                  <a:gd name="T4" fmla="*/ 0 w 66"/>
                  <a:gd name="T5" fmla="*/ 0 h 3"/>
                  <a:gd name="T6" fmla="*/ 1 w 66"/>
                  <a:gd name="T7" fmla="*/ 1 h 3"/>
                  <a:gd name="T8" fmla="*/ 1 w 66"/>
                  <a:gd name="T9" fmla="*/ 1 h 3"/>
                  <a:gd name="T10" fmla="*/ 0 60000 65536"/>
                  <a:gd name="T11" fmla="*/ 0 60000 65536"/>
                  <a:gd name="T12" fmla="*/ 0 60000 65536"/>
                  <a:gd name="T13" fmla="*/ 0 60000 65536"/>
                  <a:gd name="T14" fmla="*/ 0 60000 65536"/>
                  <a:gd name="T15" fmla="*/ 0 w 66"/>
                  <a:gd name="T16" fmla="*/ 0 h 3"/>
                  <a:gd name="T17" fmla="*/ 66 w 66"/>
                  <a:gd name="T18" fmla="*/ 3 h 3"/>
                </a:gdLst>
                <a:ahLst/>
                <a:cxnLst>
                  <a:cxn ang="T10">
                    <a:pos x="T0" y="T1"/>
                  </a:cxn>
                  <a:cxn ang="T11">
                    <a:pos x="T2" y="T3"/>
                  </a:cxn>
                  <a:cxn ang="T12">
                    <a:pos x="T4" y="T5"/>
                  </a:cxn>
                  <a:cxn ang="T13">
                    <a:pos x="T6" y="T7"/>
                  </a:cxn>
                  <a:cxn ang="T14">
                    <a:pos x="T8" y="T9"/>
                  </a:cxn>
                </a:cxnLst>
                <a:rect l="T15" t="T16" r="T17" b="T18"/>
                <a:pathLst>
                  <a:path w="66" h="3">
                    <a:moveTo>
                      <a:pt x="66" y="3"/>
                    </a:moveTo>
                    <a:lnTo>
                      <a:pt x="65" y="0"/>
                    </a:lnTo>
                    <a:lnTo>
                      <a:pt x="0" y="0"/>
                    </a:lnTo>
                    <a:lnTo>
                      <a:pt x="2" y="3"/>
                    </a:lnTo>
                    <a:lnTo>
                      <a:pt x="66" y="3"/>
                    </a:lnTo>
                    <a:close/>
                  </a:path>
                </a:pathLst>
              </a:custGeom>
              <a:solidFill>
                <a:srgbClr val="000000"/>
              </a:solidFill>
              <a:ln w="0">
                <a:solidFill>
                  <a:srgbClr val="000000"/>
                </a:solidFill>
                <a:prstDash val="solid"/>
                <a:round/>
                <a:headEnd/>
                <a:tailEnd/>
              </a:ln>
            </p:spPr>
            <p:txBody>
              <a:bodyPr/>
              <a:lstStyle/>
              <a:p>
                <a:endParaRPr lang="en-GB"/>
              </a:p>
            </p:txBody>
          </p:sp>
          <p:sp>
            <p:nvSpPr>
              <p:cNvPr id="83247" name="Freeform 54">
                <a:extLst>
                  <a:ext uri="{FF2B5EF4-FFF2-40B4-BE49-F238E27FC236}">
                    <a16:creationId xmlns:a16="http://schemas.microsoft.com/office/drawing/2014/main" id="{925F8F18-ACB0-46BB-A693-30D54933820A}"/>
                  </a:ext>
                </a:extLst>
              </p:cNvPr>
              <p:cNvSpPr>
                <a:spLocks/>
              </p:cNvSpPr>
              <p:nvPr/>
            </p:nvSpPr>
            <p:spPr bwMode="auto">
              <a:xfrm>
                <a:off x="1041" y="1698"/>
                <a:ext cx="33" cy="2"/>
              </a:xfrm>
              <a:custGeom>
                <a:avLst/>
                <a:gdLst>
                  <a:gd name="T0" fmla="*/ 1 w 66"/>
                  <a:gd name="T1" fmla="*/ 1 h 3"/>
                  <a:gd name="T2" fmla="*/ 1 w 66"/>
                  <a:gd name="T3" fmla="*/ 0 h 3"/>
                  <a:gd name="T4" fmla="*/ 0 w 66"/>
                  <a:gd name="T5" fmla="*/ 0 h 3"/>
                  <a:gd name="T6" fmla="*/ 1 w 66"/>
                  <a:gd name="T7" fmla="*/ 1 h 3"/>
                  <a:gd name="T8" fmla="*/ 1 w 66"/>
                  <a:gd name="T9" fmla="*/ 1 h 3"/>
                  <a:gd name="T10" fmla="*/ 0 60000 65536"/>
                  <a:gd name="T11" fmla="*/ 0 60000 65536"/>
                  <a:gd name="T12" fmla="*/ 0 60000 65536"/>
                  <a:gd name="T13" fmla="*/ 0 60000 65536"/>
                  <a:gd name="T14" fmla="*/ 0 60000 65536"/>
                  <a:gd name="T15" fmla="*/ 0 w 66"/>
                  <a:gd name="T16" fmla="*/ 0 h 3"/>
                  <a:gd name="T17" fmla="*/ 66 w 66"/>
                  <a:gd name="T18" fmla="*/ 3 h 3"/>
                </a:gdLst>
                <a:ahLst/>
                <a:cxnLst>
                  <a:cxn ang="T10">
                    <a:pos x="T0" y="T1"/>
                  </a:cxn>
                  <a:cxn ang="T11">
                    <a:pos x="T2" y="T3"/>
                  </a:cxn>
                  <a:cxn ang="T12">
                    <a:pos x="T4" y="T5"/>
                  </a:cxn>
                  <a:cxn ang="T13">
                    <a:pos x="T6" y="T7"/>
                  </a:cxn>
                  <a:cxn ang="T14">
                    <a:pos x="T8" y="T9"/>
                  </a:cxn>
                </a:cxnLst>
                <a:rect l="T15" t="T16" r="T17" b="T18"/>
                <a:pathLst>
                  <a:path w="66" h="3">
                    <a:moveTo>
                      <a:pt x="66" y="3"/>
                    </a:moveTo>
                    <a:lnTo>
                      <a:pt x="65" y="0"/>
                    </a:lnTo>
                    <a:lnTo>
                      <a:pt x="0" y="0"/>
                    </a:lnTo>
                    <a:lnTo>
                      <a:pt x="2" y="3"/>
                    </a:lnTo>
                    <a:lnTo>
                      <a:pt x="66" y="3"/>
                    </a:lnTo>
                    <a:close/>
                  </a:path>
                </a:pathLst>
              </a:custGeom>
              <a:solidFill>
                <a:srgbClr val="000000"/>
              </a:solidFill>
              <a:ln w="0">
                <a:solidFill>
                  <a:srgbClr val="000000"/>
                </a:solidFill>
                <a:prstDash val="solid"/>
                <a:round/>
                <a:headEnd/>
                <a:tailEnd/>
              </a:ln>
            </p:spPr>
            <p:txBody>
              <a:bodyPr/>
              <a:lstStyle/>
              <a:p>
                <a:endParaRPr lang="en-GB"/>
              </a:p>
            </p:txBody>
          </p:sp>
          <p:sp>
            <p:nvSpPr>
              <p:cNvPr id="83248" name="Freeform 55">
                <a:extLst>
                  <a:ext uri="{FF2B5EF4-FFF2-40B4-BE49-F238E27FC236}">
                    <a16:creationId xmlns:a16="http://schemas.microsoft.com/office/drawing/2014/main" id="{4BE1E624-D248-45D8-B75B-1F0465F32ABC}"/>
                  </a:ext>
                </a:extLst>
              </p:cNvPr>
              <p:cNvSpPr>
                <a:spLocks/>
              </p:cNvSpPr>
              <p:nvPr/>
            </p:nvSpPr>
            <p:spPr bwMode="auto">
              <a:xfrm>
                <a:off x="1041" y="1326"/>
                <a:ext cx="33" cy="2"/>
              </a:xfrm>
              <a:custGeom>
                <a:avLst/>
                <a:gdLst>
                  <a:gd name="T0" fmla="*/ 1 w 66"/>
                  <a:gd name="T1" fmla="*/ 1 h 4"/>
                  <a:gd name="T2" fmla="*/ 1 w 66"/>
                  <a:gd name="T3" fmla="*/ 0 h 4"/>
                  <a:gd name="T4" fmla="*/ 0 w 66"/>
                  <a:gd name="T5" fmla="*/ 0 h 4"/>
                  <a:gd name="T6" fmla="*/ 1 w 66"/>
                  <a:gd name="T7" fmla="*/ 1 h 4"/>
                  <a:gd name="T8" fmla="*/ 1 w 66"/>
                  <a:gd name="T9" fmla="*/ 1 h 4"/>
                  <a:gd name="T10" fmla="*/ 0 60000 65536"/>
                  <a:gd name="T11" fmla="*/ 0 60000 65536"/>
                  <a:gd name="T12" fmla="*/ 0 60000 65536"/>
                  <a:gd name="T13" fmla="*/ 0 60000 65536"/>
                  <a:gd name="T14" fmla="*/ 0 60000 65536"/>
                  <a:gd name="T15" fmla="*/ 0 w 66"/>
                  <a:gd name="T16" fmla="*/ 0 h 4"/>
                  <a:gd name="T17" fmla="*/ 66 w 66"/>
                  <a:gd name="T18" fmla="*/ 4 h 4"/>
                </a:gdLst>
                <a:ahLst/>
                <a:cxnLst>
                  <a:cxn ang="T10">
                    <a:pos x="T0" y="T1"/>
                  </a:cxn>
                  <a:cxn ang="T11">
                    <a:pos x="T2" y="T3"/>
                  </a:cxn>
                  <a:cxn ang="T12">
                    <a:pos x="T4" y="T5"/>
                  </a:cxn>
                  <a:cxn ang="T13">
                    <a:pos x="T6" y="T7"/>
                  </a:cxn>
                  <a:cxn ang="T14">
                    <a:pos x="T8" y="T9"/>
                  </a:cxn>
                </a:cxnLst>
                <a:rect l="T15" t="T16" r="T17" b="T18"/>
                <a:pathLst>
                  <a:path w="66" h="4">
                    <a:moveTo>
                      <a:pt x="66" y="4"/>
                    </a:moveTo>
                    <a:lnTo>
                      <a:pt x="65" y="0"/>
                    </a:lnTo>
                    <a:lnTo>
                      <a:pt x="0" y="0"/>
                    </a:lnTo>
                    <a:lnTo>
                      <a:pt x="2" y="4"/>
                    </a:lnTo>
                    <a:lnTo>
                      <a:pt x="66" y="4"/>
                    </a:lnTo>
                    <a:close/>
                  </a:path>
                </a:pathLst>
              </a:custGeom>
              <a:solidFill>
                <a:srgbClr val="000000"/>
              </a:solidFill>
              <a:ln w="0">
                <a:solidFill>
                  <a:srgbClr val="000000"/>
                </a:solidFill>
                <a:prstDash val="solid"/>
                <a:round/>
                <a:headEnd/>
                <a:tailEnd/>
              </a:ln>
            </p:spPr>
            <p:txBody>
              <a:bodyPr/>
              <a:lstStyle/>
              <a:p>
                <a:endParaRPr lang="en-GB"/>
              </a:p>
            </p:txBody>
          </p:sp>
          <p:sp>
            <p:nvSpPr>
              <p:cNvPr id="83249" name="Line 56">
                <a:extLst>
                  <a:ext uri="{FF2B5EF4-FFF2-40B4-BE49-F238E27FC236}">
                    <a16:creationId xmlns:a16="http://schemas.microsoft.com/office/drawing/2014/main" id="{38E18356-890C-433A-9251-A54B7E81E739}"/>
                  </a:ext>
                </a:extLst>
              </p:cNvPr>
              <p:cNvSpPr>
                <a:spLocks noChangeShapeType="1"/>
              </p:cNvSpPr>
              <p:nvPr/>
            </p:nvSpPr>
            <p:spPr bwMode="auto">
              <a:xfrm flipH="1">
                <a:off x="1041" y="3374"/>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50" name="Line 57">
                <a:extLst>
                  <a:ext uri="{FF2B5EF4-FFF2-40B4-BE49-F238E27FC236}">
                    <a16:creationId xmlns:a16="http://schemas.microsoft.com/office/drawing/2014/main" id="{A4AFCFF6-4D79-4029-9C86-60C12904739F}"/>
                  </a:ext>
                </a:extLst>
              </p:cNvPr>
              <p:cNvSpPr>
                <a:spLocks noChangeShapeType="1"/>
              </p:cNvSpPr>
              <p:nvPr/>
            </p:nvSpPr>
            <p:spPr bwMode="auto">
              <a:xfrm flipH="1">
                <a:off x="1041" y="3002"/>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51" name="Line 58">
                <a:extLst>
                  <a:ext uri="{FF2B5EF4-FFF2-40B4-BE49-F238E27FC236}">
                    <a16:creationId xmlns:a16="http://schemas.microsoft.com/office/drawing/2014/main" id="{2ED087CD-4BFA-4977-89E8-C3FDACB78AFB}"/>
                  </a:ext>
                </a:extLst>
              </p:cNvPr>
              <p:cNvSpPr>
                <a:spLocks noChangeShapeType="1"/>
              </p:cNvSpPr>
              <p:nvPr/>
            </p:nvSpPr>
            <p:spPr bwMode="auto">
              <a:xfrm flipH="1">
                <a:off x="1041" y="2630"/>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52" name="Line 59">
                <a:extLst>
                  <a:ext uri="{FF2B5EF4-FFF2-40B4-BE49-F238E27FC236}">
                    <a16:creationId xmlns:a16="http://schemas.microsoft.com/office/drawing/2014/main" id="{4868040E-B99F-43D2-B5A4-E80350947CAC}"/>
                  </a:ext>
                </a:extLst>
              </p:cNvPr>
              <p:cNvSpPr>
                <a:spLocks noChangeShapeType="1"/>
              </p:cNvSpPr>
              <p:nvPr/>
            </p:nvSpPr>
            <p:spPr bwMode="auto">
              <a:xfrm flipH="1">
                <a:off x="1041" y="2259"/>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53" name="Line 60">
                <a:extLst>
                  <a:ext uri="{FF2B5EF4-FFF2-40B4-BE49-F238E27FC236}">
                    <a16:creationId xmlns:a16="http://schemas.microsoft.com/office/drawing/2014/main" id="{D6A7A8DC-2FF5-4E46-BD89-CBB6B3B19CC4}"/>
                  </a:ext>
                </a:extLst>
              </p:cNvPr>
              <p:cNvSpPr>
                <a:spLocks noChangeShapeType="1"/>
              </p:cNvSpPr>
              <p:nvPr/>
            </p:nvSpPr>
            <p:spPr bwMode="auto">
              <a:xfrm flipH="1">
                <a:off x="1041" y="1887"/>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54" name="Line 61">
                <a:extLst>
                  <a:ext uri="{FF2B5EF4-FFF2-40B4-BE49-F238E27FC236}">
                    <a16:creationId xmlns:a16="http://schemas.microsoft.com/office/drawing/2014/main" id="{EB926589-E136-460E-A9D0-173841C20828}"/>
                  </a:ext>
                </a:extLst>
              </p:cNvPr>
              <p:cNvSpPr>
                <a:spLocks noChangeShapeType="1"/>
              </p:cNvSpPr>
              <p:nvPr/>
            </p:nvSpPr>
            <p:spPr bwMode="auto">
              <a:xfrm flipH="1">
                <a:off x="1041" y="1515"/>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55" name="Freeform 62">
                <a:extLst>
                  <a:ext uri="{FF2B5EF4-FFF2-40B4-BE49-F238E27FC236}">
                    <a16:creationId xmlns:a16="http://schemas.microsoft.com/office/drawing/2014/main" id="{0C9F844F-45ED-422E-8ED4-B923A18857D9}"/>
                  </a:ext>
                </a:extLst>
              </p:cNvPr>
              <p:cNvSpPr>
                <a:spLocks/>
              </p:cNvSpPr>
              <p:nvPr/>
            </p:nvSpPr>
            <p:spPr bwMode="auto">
              <a:xfrm>
                <a:off x="4286" y="1327"/>
                <a:ext cx="4" cy="2233"/>
              </a:xfrm>
              <a:custGeom>
                <a:avLst/>
                <a:gdLst>
                  <a:gd name="T0" fmla="*/ 0 w 9"/>
                  <a:gd name="T1" fmla="*/ 1 h 4465"/>
                  <a:gd name="T2" fmla="*/ 0 w 9"/>
                  <a:gd name="T3" fmla="*/ 1 h 4465"/>
                  <a:gd name="T4" fmla="*/ 0 w 9"/>
                  <a:gd name="T5" fmla="*/ 1 h 4465"/>
                  <a:gd name="T6" fmla="*/ 0 w 9"/>
                  <a:gd name="T7" fmla="*/ 0 h 4465"/>
                  <a:gd name="T8" fmla="*/ 0 w 9"/>
                  <a:gd name="T9" fmla="*/ 1 h 4465"/>
                  <a:gd name="T10" fmla="*/ 0 60000 65536"/>
                  <a:gd name="T11" fmla="*/ 0 60000 65536"/>
                  <a:gd name="T12" fmla="*/ 0 60000 65536"/>
                  <a:gd name="T13" fmla="*/ 0 60000 65536"/>
                  <a:gd name="T14" fmla="*/ 0 60000 65536"/>
                  <a:gd name="T15" fmla="*/ 0 w 9"/>
                  <a:gd name="T16" fmla="*/ 0 h 4465"/>
                  <a:gd name="T17" fmla="*/ 9 w 9"/>
                  <a:gd name="T18" fmla="*/ 4465 h 4465"/>
                </a:gdLst>
                <a:ahLst/>
                <a:cxnLst>
                  <a:cxn ang="T10">
                    <a:pos x="T0" y="T1"/>
                  </a:cxn>
                  <a:cxn ang="T11">
                    <a:pos x="T2" y="T3"/>
                  </a:cxn>
                  <a:cxn ang="T12">
                    <a:pos x="T4" y="T5"/>
                  </a:cxn>
                  <a:cxn ang="T13">
                    <a:pos x="T6" y="T7"/>
                  </a:cxn>
                  <a:cxn ang="T14">
                    <a:pos x="T8" y="T9"/>
                  </a:cxn>
                </a:cxnLst>
                <a:rect l="T15" t="T16" r="T17" b="T18"/>
                <a:pathLst>
                  <a:path w="9" h="4465">
                    <a:moveTo>
                      <a:pt x="0" y="4463"/>
                    </a:moveTo>
                    <a:lnTo>
                      <a:pt x="9" y="4465"/>
                    </a:lnTo>
                    <a:lnTo>
                      <a:pt x="9" y="2"/>
                    </a:lnTo>
                    <a:lnTo>
                      <a:pt x="0" y="0"/>
                    </a:lnTo>
                    <a:lnTo>
                      <a:pt x="0" y="4463"/>
                    </a:lnTo>
                    <a:close/>
                  </a:path>
                </a:pathLst>
              </a:custGeom>
              <a:solidFill>
                <a:srgbClr val="000000"/>
              </a:solidFill>
              <a:ln w="0">
                <a:solidFill>
                  <a:srgbClr val="000000"/>
                </a:solidFill>
                <a:prstDash val="solid"/>
                <a:round/>
                <a:headEnd/>
                <a:tailEnd/>
              </a:ln>
            </p:spPr>
            <p:txBody>
              <a:bodyPr/>
              <a:lstStyle/>
              <a:p>
                <a:endParaRPr lang="en-GB"/>
              </a:p>
            </p:txBody>
          </p:sp>
          <p:sp>
            <p:nvSpPr>
              <p:cNvPr id="83256" name="Freeform 63">
                <a:extLst>
                  <a:ext uri="{FF2B5EF4-FFF2-40B4-BE49-F238E27FC236}">
                    <a16:creationId xmlns:a16="http://schemas.microsoft.com/office/drawing/2014/main" id="{DCAE5484-6EA3-4529-B464-0292D61A1A5B}"/>
                  </a:ext>
                </a:extLst>
              </p:cNvPr>
              <p:cNvSpPr>
                <a:spLocks/>
              </p:cNvSpPr>
              <p:nvPr/>
            </p:nvSpPr>
            <p:spPr bwMode="auto">
              <a:xfrm>
                <a:off x="4256" y="3558"/>
                <a:ext cx="33" cy="3"/>
              </a:xfrm>
              <a:custGeom>
                <a:avLst/>
                <a:gdLst>
                  <a:gd name="T0" fmla="*/ 1 w 66"/>
                  <a:gd name="T1" fmla="*/ 0 h 5"/>
                  <a:gd name="T2" fmla="*/ 0 w 66"/>
                  <a:gd name="T3" fmla="*/ 1 h 5"/>
                  <a:gd name="T4" fmla="*/ 1 w 66"/>
                  <a:gd name="T5" fmla="*/ 1 h 5"/>
                  <a:gd name="T6" fmla="*/ 1 w 66"/>
                  <a:gd name="T7" fmla="*/ 0 h 5"/>
                  <a:gd name="T8" fmla="*/ 1 w 66"/>
                  <a:gd name="T9" fmla="*/ 0 h 5"/>
                  <a:gd name="T10" fmla="*/ 0 60000 65536"/>
                  <a:gd name="T11" fmla="*/ 0 60000 65536"/>
                  <a:gd name="T12" fmla="*/ 0 60000 65536"/>
                  <a:gd name="T13" fmla="*/ 0 60000 65536"/>
                  <a:gd name="T14" fmla="*/ 0 60000 65536"/>
                  <a:gd name="T15" fmla="*/ 0 w 66"/>
                  <a:gd name="T16" fmla="*/ 0 h 5"/>
                  <a:gd name="T17" fmla="*/ 66 w 66"/>
                  <a:gd name="T18" fmla="*/ 5 h 5"/>
                </a:gdLst>
                <a:ahLst/>
                <a:cxnLst>
                  <a:cxn ang="T10">
                    <a:pos x="T0" y="T1"/>
                  </a:cxn>
                  <a:cxn ang="T11">
                    <a:pos x="T2" y="T3"/>
                  </a:cxn>
                  <a:cxn ang="T12">
                    <a:pos x="T4" y="T5"/>
                  </a:cxn>
                  <a:cxn ang="T13">
                    <a:pos x="T6" y="T7"/>
                  </a:cxn>
                  <a:cxn ang="T14">
                    <a:pos x="T8" y="T9"/>
                  </a:cxn>
                </a:cxnLst>
                <a:rect l="T15" t="T16" r="T17" b="T18"/>
                <a:pathLst>
                  <a:path w="66" h="5">
                    <a:moveTo>
                      <a:pt x="2" y="0"/>
                    </a:moveTo>
                    <a:lnTo>
                      <a:pt x="0" y="5"/>
                    </a:lnTo>
                    <a:lnTo>
                      <a:pt x="64" y="5"/>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57" name="Freeform 64">
                <a:extLst>
                  <a:ext uri="{FF2B5EF4-FFF2-40B4-BE49-F238E27FC236}">
                    <a16:creationId xmlns:a16="http://schemas.microsoft.com/office/drawing/2014/main" id="{0C6C7EA4-6248-4DD8-9D20-8A050321C52C}"/>
                  </a:ext>
                </a:extLst>
              </p:cNvPr>
              <p:cNvSpPr>
                <a:spLocks/>
              </p:cNvSpPr>
              <p:nvPr/>
            </p:nvSpPr>
            <p:spPr bwMode="auto">
              <a:xfrm>
                <a:off x="4256" y="3186"/>
                <a:ext cx="33" cy="3"/>
              </a:xfrm>
              <a:custGeom>
                <a:avLst/>
                <a:gdLst>
                  <a:gd name="T0" fmla="*/ 1 w 66"/>
                  <a:gd name="T1" fmla="*/ 0 h 6"/>
                  <a:gd name="T2" fmla="*/ 0 w 66"/>
                  <a:gd name="T3" fmla="*/ 1 h 6"/>
                  <a:gd name="T4" fmla="*/ 1 w 66"/>
                  <a:gd name="T5" fmla="*/ 1 h 6"/>
                  <a:gd name="T6" fmla="*/ 1 w 66"/>
                  <a:gd name="T7" fmla="*/ 0 h 6"/>
                  <a:gd name="T8" fmla="*/ 1 w 66"/>
                  <a:gd name="T9" fmla="*/ 0 h 6"/>
                  <a:gd name="T10" fmla="*/ 0 60000 65536"/>
                  <a:gd name="T11" fmla="*/ 0 60000 65536"/>
                  <a:gd name="T12" fmla="*/ 0 60000 65536"/>
                  <a:gd name="T13" fmla="*/ 0 60000 65536"/>
                  <a:gd name="T14" fmla="*/ 0 60000 65536"/>
                  <a:gd name="T15" fmla="*/ 0 w 66"/>
                  <a:gd name="T16" fmla="*/ 0 h 6"/>
                  <a:gd name="T17" fmla="*/ 66 w 66"/>
                  <a:gd name="T18" fmla="*/ 6 h 6"/>
                </a:gdLst>
                <a:ahLst/>
                <a:cxnLst>
                  <a:cxn ang="T10">
                    <a:pos x="T0" y="T1"/>
                  </a:cxn>
                  <a:cxn ang="T11">
                    <a:pos x="T2" y="T3"/>
                  </a:cxn>
                  <a:cxn ang="T12">
                    <a:pos x="T4" y="T5"/>
                  </a:cxn>
                  <a:cxn ang="T13">
                    <a:pos x="T6" y="T7"/>
                  </a:cxn>
                  <a:cxn ang="T14">
                    <a:pos x="T8" y="T9"/>
                  </a:cxn>
                </a:cxnLst>
                <a:rect l="T15" t="T16" r="T17" b="T18"/>
                <a:pathLst>
                  <a:path w="66" h="6">
                    <a:moveTo>
                      <a:pt x="2" y="0"/>
                    </a:moveTo>
                    <a:lnTo>
                      <a:pt x="0" y="6"/>
                    </a:lnTo>
                    <a:lnTo>
                      <a:pt x="64" y="6"/>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58" name="Freeform 65">
                <a:extLst>
                  <a:ext uri="{FF2B5EF4-FFF2-40B4-BE49-F238E27FC236}">
                    <a16:creationId xmlns:a16="http://schemas.microsoft.com/office/drawing/2014/main" id="{9FB853C3-9161-4E2F-BE0B-95DE36E1F56E}"/>
                  </a:ext>
                </a:extLst>
              </p:cNvPr>
              <p:cNvSpPr>
                <a:spLocks/>
              </p:cNvSpPr>
              <p:nvPr/>
            </p:nvSpPr>
            <p:spPr bwMode="auto">
              <a:xfrm>
                <a:off x="4256" y="2814"/>
                <a:ext cx="33" cy="3"/>
              </a:xfrm>
              <a:custGeom>
                <a:avLst/>
                <a:gdLst>
                  <a:gd name="T0" fmla="*/ 1 w 66"/>
                  <a:gd name="T1" fmla="*/ 0 h 6"/>
                  <a:gd name="T2" fmla="*/ 0 w 66"/>
                  <a:gd name="T3" fmla="*/ 1 h 6"/>
                  <a:gd name="T4" fmla="*/ 1 w 66"/>
                  <a:gd name="T5" fmla="*/ 1 h 6"/>
                  <a:gd name="T6" fmla="*/ 1 w 66"/>
                  <a:gd name="T7" fmla="*/ 0 h 6"/>
                  <a:gd name="T8" fmla="*/ 1 w 66"/>
                  <a:gd name="T9" fmla="*/ 0 h 6"/>
                  <a:gd name="T10" fmla="*/ 0 60000 65536"/>
                  <a:gd name="T11" fmla="*/ 0 60000 65536"/>
                  <a:gd name="T12" fmla="*/ 0 60000 65536"/>
                  <a:gd name="T13" fmla="*/ 0 60000 65536"/>
                  <a:gd name="T14" fmla="*/ 0 60000 65536"/>
                  <a:gd name="T15" fmla="*/ 0 w 66"/>
                  <a:gd name="T16" fmla="*/ 0 h 6"/>
                  <a:gd name="T17" fmla="*/ 66 w 66"/>
                  <a:gd name="T18" fmla="*/ 6 h 6"/>
                </a:gdLst>
                <a:ahLst/>
                <a:cxnLst>
                  <a:cxn ang="T10">
                    <a:pos x="T0" y="T1"/>
                  </a:cxn>
                  <a:cxn ang="T11">
                    <a:pos x="T2" y="T3"/>
                  </a:cxn>
                  <a:cxn ang="T12">
                    <a:pos x="T4" y="T5"/>
                  </a:cxn>
                  <a:cxn ang="T13">
                    <a:pos x="T6" y="T7"/>
                  </a:cxn>
                  <a:cxn ang="T14">
                    <a:pos x="T8" y="T9"/>
                  </a:cxn>
                </a:cxnLst>
                <a:rect l="T15" t="T16" r="T17" b="T18"/>
                <a:pathLst>
                  <a:path w="66" h="6">
                    <a:moveTo>
                      <a:pt x="2" y="0"/>
                    </a:moveTo>
                    <a:lnTo>
                      <a:pt x="0" y="6"/>
                    </a:lnTo>
                    <a:lnTo>
                      <a:pt x="64" y="6"/>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59" name="Freeform 66">
                <a:extLst>
                  <a:ext uri="{FF2B5EF4-FFF2-40B4-BE49-F238E27FC236}">
                    <a16:creationId xmlns:a16="http://schemas.microsoft.com/office/drawing/2014/main" id="{21435D59-F4C4-4B0F-9952-12A36452DB0B}"/>
                  </a:ext>
                </a:extLst>
              </p:cNvPr>
              <p:cNvSpPr>
                <a:spLocks/>
              </p:cNvSpPr>
              <p:nvPr/>
            </p:nvSpPr>
            <p:spPr bwMode="auto">
              <a:xfrm>
                <a:off x="4256" y="2442"/>
                <a:ext cx="33" cy="3"/>
              </a:xfrm>
              <a:custGeom>
                <a:avLst/>
                <a:gdLst>
                  <a:gd name="T0" fmla="*/ 1 w 66"/>
                  <a:gd name="T1" fmla="*/ 0 h 5"/>
                  <a:gd name="T2" fmla="*/ 0 w 66"/>
                  <a:gd name="T3" fmla="*/ 1 h 5"/>
                  <a:gd name="T4" fmla="*/ 1 w 66"/>
                  <a:gd name="T5" fmla="*/ 1 h 5"/>
                  <a:gd name="T6" fmla="*/ 1 w 66"/>
                  <a:gd name="T7" fmla="*/ 0 h 5"/>
                  <a:gd name="T8" fmla="*/ 1 w 66"/>
                  <a:gd name="T9" fmla="*/ 0 h 5"/>
                  <a:gd name="T10" fmla="*/ 0 60000 65536"/>
                  <a:gd name="T11" fmla="*/ 0 60000 65536"/>
                  <a:gd name="T12" fmla="*/ 0 60000 65536"/>
                  <a:gd name="T13" fmla="*/ 0 60000 65536"/>
                  <a:gd name="T14" fmla="*/ 0 60000 65536"/>
                  <a:gd name="T15" fmla="*/ 0 w 66"/>
                  <a:gd name="T16" fmla="*/ 0 h 5"/>
                  <a:gd name="T17" fmla="*/ 66 w 66"/>
                  <a:gd name="T18" fmla="*/ 5 h 5"/>
                </a:gdLst>
                <a:ahLst/>
                <a:cxnLst>
                  <a:cxn ang="T10">
                    <a:pos x="T0" y="T1"/>
                  </a:cxn>
                  <a:cxn ang="T11">
                    <a:pos x="T2" y="T3"/>
                  </a:cxn>
                  <a:cxn ang="T12">
                    <a:pos x="T4" y="T5"/>
                  </a:cxn>
                  <a:cxn ang="T13">
                    <a:pos x="T6" y="T7"/>
                  </a:cxn>
                  <a:cxn ang="T14">
                    <a:pos x="T8" y="T9"/>
                  </a:cxn>
                </a:cxnLst>
                <a:rect l="T15" t="T16" r="T17" b="T18"/>
                <a:pathLst>
                  <a:path w="66" h="5">
                    <a:moveTo>
                      <a:pt x="2" y="0"/>
                    </a:moveTo>
                    <a:lnTo>
                      <a:pt x="0" y="5"/>
                    </a:lnTo>
                    <a:lnTo>
                      <a:pt x="64" y="5"/>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60" name="Freeform 67">
                <a:extLst>
                  <a:ext uri="{FF2B5EF4-FFF2-40B4-BE49-F238E27FC236}">
                    <a16:creationId xmlns:a16="http://schemas.microsoft.com/office/drawing/2014/main" id="{4C1739EB-016E-4E5F-B9D3-6E3495329085}"/>
                  </a:ext>
                </a:extLst>
              </p:cNvPr>
              <p:cNvSpPr>
                <a:spLocks/>
              </p:cNvSpPr>
              <p:nvPr/>
            </p:nvSpPr>
            <p:spPr bwMode="auto">
              <a:xfrm>
                <a:off x="4256" y="2070"/>
                <a:ext cx="33" cy="3"/>
              </a:xfrm>
              <a:custGeom>
                <a:avLst/>
                <a:gdLst>
                  <a:gd name="T0" fmla="*/ 1 w 66"/>
                  <a:gd name="T1" fmla="*/ 0 h 5"/>
                  <a:gd name="T2" fmla="*/ 0 w 66"/>
                  <a:gd name="T3" fmla="*/ 1 h 5"/>
                  <a:gd name="T4" fmla="*/ 1 w 66"/>
                  <a:gd name="T5" fmla="*/ 1 h 5"/>
                  <a:gd name="T6" fmla="*/ 1 w 66"/>
                  <a:gd name="T7" fmla="*/ 0 h 5"/>
                  <a:gd name="T8" fmla="*/ 1 w 66"/>
                  <a:gd name="T9" fmla="*/ 0 h 5"/>
                  <a:gd name="T10" fmla="*/ 0 60000 65536"/>
                  <a:gd name="T11" fmla="*/ 0 60000 65536"/>
                  <a:gd name="T12" fmla="*/ 0 60000 65536"/>
                  <a:gd name="T13" fmla="*/ 0 60000 65536"/>
                  <a:gd name="T14" fmla="*/ 0 60000 65536"/>
                  <a:gd name="T15" fmla="*/ 0 w 66"/>
                  <a:gd name="T16" fmla="*/ 0 h 5"/>
                  <a:gd name="T17" fmla="*/ 66 w 66"/>
                  <a:gd name="T18" fmla="*/ 5 h 5"/>
                </a:gdLst>
                <a:ahLst/>
                <a:cxnLst>
                  <a:cxn ang="T10">
                    <a:pos x="T0" y="T1"/>
                  </a:cxn>
                  <a:cxn ang="T11">
                    <a:pos x="T2" y="T3"/>
                  </a:cxn>
                  <a:cxn ang="T12">
                    <a:pos x="T4" y="T5"/>
                  </a:cxn>
                  <a:cxn ang="T13">
                    <a:pos x="T6" y="T7"/>
                  </a:cxn>
                  <a:cxn ang="T14">
                    <a:pos x="T8" y="T9"/>
                  </a:cxn>
                </a:cxnLst>
                <a:rect l="T15" t="T16" r="T17" b="T18"/>
                <a:pathLst>
                  <a:path w="66" h="5">
                    <a:moveTo>
                      <a:pt x="2" y="0"/>
                    </a:moveTo>
                    <a:lnTo>
                      <a:pt x="0" y="5"/>
                    </a:lnTo>
                    <a:lnTo>
                      <a:pt x="64" y="5"/>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61" name="Freeform 68">
                <a:extLst>
                  <a:ext uri="{FF2B5EF4-FFF2-40B4-BE49-F238E27FC236}">
                    <a16:creationId xmlns:a16="http://schemas.microsoft.com/office/drawing/2014/main" id="{2FA80F4E-F1DC-424E-9D36-F38DE78270E4}"/>
                  </a:ext>
                </a:extLst>
              </p:cNvPr>
              <p:cNvSpPr>
                <a:spLocks/>
              </p:cNvSpPr>
              <p:nvPr/>
            </p:nvSpPr>
            <p:spPr bwMode="auto">
              <a:xfrm>
                <a:off x="4256" y="1698"/>
                <a:ext cx="33" cy="3"/>
              </a:xfrm>
              <a:custGeom>
                <a:avLst/>
                <a:gdLst>
                  <a:gd name="T0" fmla="*/ 1 w 66"/>
                  <a:gd name="T1" fmla="*/ 0 h 5"/>
                  <a:gd name="T2" fmla="*/ 0 w 66"/>
                  <a:gd name="T3" fmla="*/ 1 h 5"/>
                  <a:gd name="T4" fmla="*/ 1 w 66"/>
                  <a:gd name="T5" fmla="*/ 1 h 5"/>
                  <a:gd name="T6" fmla="*/ 1 w 66"/>
                  <a:gd name="T7" fmla="*/ 0 h 5"/>
                  <a:gd name="T8" fmla="*/ 1 w 66"/>
                  <a:gd name="T9" fmla="*/ 0 h 5"/>
                  <a:gd name="T10" fmla="*/ 0 60000 65536"/>
                  <a:gd name="T11" fmla="*/ 0 60000 65536"/>
                  <a:gd name="T12" fmla="*/ 0 60000 65536"/>
                  <a:gd name="T13" fmla="*/ 0 60000 65536"/>
                  <a:gd name="T14" fmla="*/ 0 60000 65536"/>
                  <a:gd name="T15" fmla="*/ 0 w 66"/>
                  <a:gd name="T16" fmla="*/ 0 h 5"/>
                  <a:gd name="T17" fmla="*/ 66 w 66"/>
                  <a:gd name="T18" fmla="*/ 5 h 5"/>
                </a:gdLst>
                <a:ahLst/>
                <a:cxnLst>
                  <a:cxn ang="T10">
                    <a:pos x="T0" y="T1"/>
                  </a:cxn>
                  <a:cxn ang="T11">
                    <a:pos x="T2" y="T3"/>
                  </a:cxn>
                  <a:cxn ang="T12">
                    <a:pos x="T4" y="T5"/>
                  </a:cxn>
                  <a:cxn ang="T13">
                    <a:pos x="T6" y="T7"/>
                  </a:cxn>
                  <a:cxn ang="T14">
                    <a:pos x="T8" y="T9"/>
                  </a:cxn>
                </a:cxnLst>
                <a:rect l="T15" t="T16" r="T17" b="T18"/>
                <a:pathLst>
                  <a:path w="66" h="5">
                    <a:moveTo>
                      <a:pt x="2" y="0"/>
                    </a:moveTo>
                    <a:lnTo>
                      <a:pt x="0" y="5"/>
                    </a:lnTo>
                    <a:lnTo>
                      <a:pt x="64" y="5"/>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62" name="Freeform 69">
                <a:extLst>
                  <a:ext uri="{FF2B5EF4-FFF2-40B4-BE49-F238E27FC236}">
                    <a16:creationId xmlns:a16="http://schemas.microsoft.com/office/drawing/2014/main" id="{34C8AB55-31AD-41DC-AA03-B2FA72BB97FF}"/>
                  </a:ext>
                </a:extLst>
              </p:cNvPr>
              <p:cNvSpPr>
                <a:spLocks/>
              </p:cNvSpPr>
              <p:nvPr/>
            </p:nvSpPr>
            <p:spPr bwMode="auto">
              <a:xfrm>
                <a:off x="4256" y="1326"/>
                <a:ext cx="33" cy="3"/>
              </a:xfrm>
              <a:custGeom>
                <a:avLst/>
                <a:gdLst>
                  <a:gd name="T0" fmla="*/ 1 w 66"/>
                  <a:gd name="T1" fmla="*/ 0 h 5"/>
                  <a:gd name="T2" fmla="*/ 0 w 66"/>
                  <a:gd name="T3" fmla="*/ 1 h 5"/>
                  <a:gd name="T4" fmla="*/ 1 w 66"/>
                  <a:gd name="T5" fmla="*/ 1 h 5"/>
                  <a:gd name="T6" fmla="*/ 1 w 66"/>
                  <a:gd name="T7" fmla="*/ 0 h 5"/>
                  <a:gd name="T8" fmla="*/ 1 w 66"/>
                  <a:gd name="T9" fmla="*/ 0 h 5"/>
                  <a:gd name="T10" fmla="*/ 0 60000 65536"/>
                  <a:gd name="T11" fmla="*/ 0 60000 65536"/>
                  <a:gd name="T12" fmla="*/ 0 60000 65536"/>
                  <a:gd name="T13" fmla="*/ 0 60000 65536"/>
                  <a:gd name="T14" fmla="*/ 0 60000 65536"/>
                  <a:gd name="T15" fmla="*/ 0 w 66"/>
                  <a:gd name="T16" fmla="*/ 0 h 5"/>
                  <a:gd name="T17" fmla="*/ 66 w 66"/>
                  <a:gd name="T18" fmla="*/ 5 h 5"/>
                </a:gdLst>
                <a:ahLst/>
                <a:cxnLst>
                  <a:cxn ang="T10">
                    <a:pos x="T0" y="T1"/>
                  </a:cxn>
                  <a:cxn ang="T11">
                    <a:pos x="T2" y="T3"/>
                  </a:cxn>
                  <a:cxn ang="T12">
                    <a:pos x="T4" y="T5"/>
                  </a:cxn>
                  <a:cxn ang="T13">
                    <a:pos x="T6" y="T7"/>
                  </a:cxn>
                  <a:cxn ang="T14">
                    <a:pos x="T8" y="T9"/>
                  </a:cxn>
                </a:cxnLst>
                <a:rect l="T15" t="T16" r="T17" b="T18"/>
                <a:pathLst>
                  <a:path w="66" h="5">
                    <a:moveTo>
                      <a:pt x="2" y="0"/>
                    </a:moveTo>
                    <a:lnTo>
                      <a:pt x="0" y="5"/>
                    </a:lnTo>
                    <a:lnTo>
                      <a:pt x="64" y="5"/>
                    </a:lnTo>
                    <a:lnTo>
                      <a:pt x="6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263" name="Line 70">
                <a:extLst>
                  <a:ext uri="{FF2B5EF4-FFF2-40B4-BE49-F238E27FC236}">
                    <a16:creationId xmlns:a16="http://schemas.microsoft.com/office/drawing/2014/main" id="{BBAA7B7C-9F78-4595-9684-86558D8E6A95}"/>
                  </a:ext>
                </a:extLst>
              </p:cNvPr>
              <p:cNvSpPr>
                <a:spLocks noChangeShapeType="1"/>
              </p:cNvSpPr>
              <p:nvPr/>
            </p:nvSpPr>
            <p:spPr bwMode="auto">
              <a:xfrm>
                <a:off x="4272" y="3374"/>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64" name="Line 71">
                <a:extLst>
                  <a:ext uri="{FF2B5EF4-FFF2-40B4-BE49-F238E27FC236}">
                    <a16:creationId xmlns:a16="http://schemas.microsoft.com/office/drawing/2014/main" id="{ED9C0DCC-D1DB-4274-8935-2DAD83C962DB}"/>
                  </a:ext>
                </a:extLst>
              </p:cNvPr>
              <p:cNvSpPr>
                <a:spLocks noChangeShapeType="1"/>
              </p:cNvSpPr>
              <p:nvPr/>
            </p:nvSpPr>
            <p:spPr bwMode="auto">
              <a:xfrm>
                <a:off x="4272" y="3002"/>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65" name="Line 72">
                <a:extLst>
                  <a:ext uri="{FF2B5EF4-FFF2-40B4-BE49-F238E27FC236}">
                    <a16:creationId xmlns:a16="http://schemas.microsoft.com/office/drawing/2014/main" id="{1A9C03C8-D0BD-4D6F-B94D-E6C806880B05}"/>
                  </a:ext>
                </a:extLst>
              </p:cNvPr>
              <p:cNvSpPr>
                <a:spLocks noChangeShapeType="1"/>
              </p:cNvSpPr>
              <p:nvPr/>
            </p:nvSpPr>
            <p:spPr bwMode="auto">
              <a:xfrm>
                <a:off x="4272" y="2630"/>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66" name="Line 73">
                <a:extLst>
                  <a:ext uri="{FF2B5EF4-FFF2-40B4-BE49-F238E27FC236}">
                    <a16:creationId xmlns:a16="http://schemas.microsoft.com/office/drawing/2014/main" id="{FAE30992-A396-4E27-8C35-F93CF05C6403}"/>
                  </a:ext>
                </a:extLst>
              </p:cNvPr>
              <p:cNvSpPr>
                <a:spLocks noChangeShapeType="1"/>
              </p:cNvSpPr>
              <p:nvPr/>
            </p:nvSpPr>
            <p:spPr bwMode="auto">
              <a:xfrm>
                <a:off x="4272" y="2259"/>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67" name="Line 74">
                <a:extLst>
                  <a:ext uri="{FF2B5EF4-FFF2-40B4-BE49-F238E27FC236}">
                    <a16:creationId xmlns:a16="http://schemas.microsoft.com/office/drawing/2014/main" id="{07F0D017-F687-4EDB-85A4-04E71A4A81F8}"/>
                  </a:ext>
                </a:extLst>
              </p:cNvPr>
              <p:cNvSpPr>
                <a:spLocks noChangeShapeType="1"/>
              </p:cNvSpPr>
              <p:nvPr/>
            </p:nvSpPr>
            <p:spPr bwMode="auto">
              <a:xfrm>
                <a:off x="4272" y="1887"/>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68" name="Line 75">
                <a:extLst>
                  <a:ext uri="{FF2B5EF4-FFF2-40B4-BE49-F238E27FC236}">
                    <a16:creationId xmlns:a16="http://schemas.microsoft.com/office/drawing/2014/main" id="{061BE94F-B20B-45A0-AB2F-831B44A69AFF}"/>
                  </a:ext>
                </a:extLst>
              </p:cNvPr>
              <p:cNvSpPr>
                <a:spLocks noChangeShapeType="1"/>
              </p:cNvSpPr>
              <p:nvPr/>
            </p:nvSpPr>
            <p:spPr bwMode="auto">
              <a:xfrm>
                <a:off x="4272" y="1515"/>
                <a:ext cx="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3269" name="Rectangle 76">
                <a:extLst>
                  <a:ext uri="{FF2B5EF4-FFF2-40B4-BE49-F238E27FC236}">
                    <a16:creationId xmlns:a16="http://schemas.microsoft.com/office/drawing/2014/main" id="{A9BA28D8-F453-4B58-804F-6D74EAC44A23}"/>
                  </a:ext>
                </a:extLst>
              </p:cNvPr>
              <p:cNvSpPr>
                <a:spLocks noChangeArrowheads="1"/>
              </p:cNvSpPr>
              <p:nvPr/>
            </p:nvSpPr>
            <p:spPr bwMode="auto">
              <a:xfrm>
                <a:off x="939" y="3583"/>
                <a:ext cx="6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0</a:t>
                </a:r>
                <a:endParaRPr lang="en-US" altLang="en-US" sz="1800">
                  <a:solidFill>
                    <a:schemeClr val="bg1"/>
                  </a:solidFill>
                </a:endParaRPr>
              </a:p>
            </p:txBody>
          </p:sp>
          <p:sp>
            <p:nvSpPr>
              <p:cNvPr id="83270" name="Rectangle 77">
                <a:extLst>
                  <a:ext uri="{FF2B5EF4-FFF2-40B4-BE49-F238E27FC236}">
                    <a16:creationId xmlns:a16="http://schemas.microsoft.com/office/drawing/2014/main" id="{3A06A22F-443A-44C0-B9C2-0D312072D657}"/>
                  </a:ext>
                </a:extLst>
              </p:cNvPr>
              <p:cNvSpPr>
                <a:spLocks noChangeArrowheads="1"/>
              </p:cNvSpPr>
              <p:nvPr/>
            </p:nvSpPr>
            <p:spPr bwMode="auto">
              <a:xfrm>
                <a:off x="879" y="3211"/>
                <a:ext cx="12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10</a:t>
                </a:r>
                <a:endParaRPr lang="en-US" altLang="en-US" sz="1800">
                  <a:solidFill>
                    <a:schemeClr val="bg1"/>
                  </a:solidFill>
                </a:endParaRPr>
              </a:p>
            </p:txBody>
          </p:sp>
          <p:sp>
            <p:nvSpPr>
              <p:cNvPr id="83271" name="Rectangle 78">
                <a:extLst>
                  <a:ext uri="{FF2B5EF4-FFF2-40B4-BE49-F238E27FC236}">
                    <a16:creationId xmlns:a16="http://schemas.microsoft.com/office/drawing/2014/main" id="{72F46658-B4CA-4EC2-B266-71402B57EE8A}"/>
                  </a:ext>
                </a:extLst>
              </p:cNvPr>
              <p:cNvSpPr>
                <a:spLocks noChangeArrowheads="1"/>
              </p:cNvSpPr>
              <p:nvPr/>
            </p:nvSpPr>
            <p:spPr bwMode="auto">
              <a:xfrm>
                <a:off x="879" y="2839"/>
                <a:ext cx="12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20</a:t>
                </a:r>
                <a:endParaRPr lang="en-US" altLang="en-US" sz="1800">
                  <a:solidFill>
                    <a:schemeClr val="bg1"/>
                  </a:solidFill>
                </a:endParaRPr>
              </a:p>
            </p:txBody>
          </p:sp>
          <p:sp>
            <p:nvSpPr>
              <p:cNvPr id="83272" name="Rectangle 79">
                <a:extLst>
                  <a:ext uri="{FF2B5EF4-FFF2-40B4-BE49-F238E27FC236}">
                    <a16:creationId xmlns:a16="http://schemas.microsoft.com/office/drawing/2014/main" id="{50953E00-C85A-456E-A826-691109BC6389}"/>
                  </a:ext>
                </a:extLst>
              </p:cNvPr>
              <p:cNvSpPr>
                <a:spLocks noChangeArrowheads="1"/>
              </p:cNvSpPr>
              <p:nvPr/>
            </p:nvSpPr>
            <p:spPr bwMode="auto">
              <a:xfrm>
                <a:off x="879" y="2467"/>
                <a:ext cx="12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30</a:t>
                </a:r>
                <a:endParaRPr lang="en-US" altLang="en-US" sz="1800">
                  <a:solidFill>
                    <a:schemeClr val="bg1"/>
                  </a:solidFill>
                </a:endParaRPr>
              </a:p>
            </p:txBody>
          </p:sp>
          <p:sp>
            <p:nvSpPr>
              <p:cNvPr id="83273" name="Rectangle 80">
                <a:extLst>
                  <a:ext uri="{FF2B5EF4-FFF2-40B4-BE49-F238E27FC236}">
                    <a16:creationId xmlns:a16="http://schemas.microsoft.com/office/drawing/2014/main" id="{52B31D47-3C4A-4A64-86B9-5559FDF0C3FC}"/>
                  </a:ext>
                </a:extLst>
              </p:cNvPr>
              <p:cNvSpPr>
                <a:spLocks noChangeArrowheads="1"/>
              </p:cNvSpPr>
              <p:nvPr/>
            </p:nvSpPr>
            <p:spPr bwMode="auto">
              <a:xfrm>
                <a:off x="879" y="2095"/>
                <a:ext cx="12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40</a:t>
                </a:r>
                <a:endParaRPr lang="en-US" altLang="en-US" sz="1800">
                  <a:solidFill>
                    <a:schemeClr val="bg1"/>
                  </a:solidFill>
                </a:endParaRPr>
              </a:p>
            </p:txBody>
          </p:sp>
          <p:sp>
            <p:nvSpPr>
              <p:cNvPr id="83274" name="Rectangle 81">
                <a:extLst>
                  <a:ext uri="{FF2B5EF4-FFF2-40B4-BE49-F238E27FC236}">
                    <a16:creationId xmlns:a16="http://schemas.microsoft.com/office/drawing/2014/main" id="{B4E3B75F-A650-4065-8A9A-624BB3F6CC76}"/>
                  </a:ext>
                </a:extLst>
              </p:cNvPr>
              <p:cNvSpPr>
                <a:spLocks noChangeArrowheads="1"/>
              </p:cNvSpPr>
              <p:nvPr/>
            </p:nvSpPr>
            <p:spPr bwMode="auto">
              <a:xfrm>
                <a:off x="879" y="1723"/>
                <a:ext cx="12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50</a:t>
                </a:r>
                <a:endParaRPr lang="en-US" altLang="en-US" sz="1800">
                  <a:solidFill>
                    <a:schemeClr val="bg1"/>
                  </a:solidFill>
                </a:endParaRPr>
              </a:p>
            </p:txBody>
          </p:sp>
          <p:sp>
            <p:nvSpPr>
              <p:cNvPr id="83275" name="Rectangle 82">
                <a:extLst>
                  <a:ext uri="{FF2B5EF4-FFF2-40B4-BE49-F238E27FC236}">
                    <a16:creationId xmlns:a16="http://schemas.microsoft.com/office/drawing/2014/main" id="{525A75CE-5570-42CC-A8A0-54FE54E06189}"/>
                  </a:ext>
                </a:extLst>
              </p:cNvPr>
              <p:cNvSpPr>
                <a:spLocks noChangeArrowheads="1"/>
              </p:cNvSpPr>
              <p:nvPr/>
            </p:nvSpPr>
            <p:spPr bwMode="auto">
              <a:xfrm>
                <a:off x="879" y="1351"/>
                <a:ext cx="12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60</a:t>
                </a:r>
                <a:endParaRPr lang="en-US" altLang="en-US" sz="1800">
                  <a:solidFill>
                    <a:schemeClr val="bg1"/>
                  </a:solidFill>
                </a:endParaRPr>
              </a:p>
            </p:txBody>
          </p:sp>
          <p:sp>
            <p:nvSpPr>
              <p:cNvPr id="83276" name="Rectangle 83">
                <a:extLst>
                  <a:ext uri="{FF2B5EF4-FFF2-40B4-BE49-F238E27FC236}">
                    <a16:creationId xmlns:a16="http://schemas.microsoft.com/office/drawing/2014/main" id="{BCB02360-F644-4E42-9023-3EC624D11ADD}"/>
                  </a:ext>
                </a:extLst>
              </p:cNvPr>
              <p:cNvSpPr>
                <a:spLocks noChangeArrowheads="1"/>
              </p:cNvSpPr>
              <p:nvPr/>
            </p:nvSpPr>
            <p:spPr bwMode="auto">
              <a:xfrm rot="-5400000">
                <a:off x="222" y="2414"/>
                <a:ext cx="108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Sinking velocity (µm s</a:t>
                </a:r>
                <a:endParaRPr lang="en-US" altLang="en-US" sz="1800">
                  <a:solidFill>
                    <a:schemeClr val="bg1"/>
                  </a:solidFill>
                </a:endParaRPr>
              </a:p>
            </p:txBody>
          </p:sp>
          <p:sp>
            <p:nvSpPr>
              <p:cNvPr id="83277" name="Rectangle 84">
                <a:extLst>
                  <a:ext uri="{FF2B5EF4-FFF2-40B4-BE49-F238E27FC236}">
                    <a16:creationId xmlns:a16="http://schemas.microsoft.com/office/drawing/2014/main" id="{B5FDF903-8733-4EDD-82C9-3E50003D9E4A}"/>
                  </a:ext>
                </a:extLst>
              </p:cNvPr>
              <p:cNvSpPr>
                <a:spLocks noChangeArrowheads="1"/>
              </p:cNvSpPr>
              <p:nvPr/>
            </p:nvSpPr>
            <p:spPr bwMode="auto">
              <a:xfrm rot="-5400000">
                <a:off x="690" y="1862"/>
                <a:ext cx="78"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a:solidFill>
                      <a:srgbClr val="000000"/>
                    </a:solidFill>
                  </a:rPr>
                  <a:t>-1</a:t>
                </a:r>
                <a:endParaRPr lang="en-US" altLang="en-US" sz="1800">
                  <a:solidFill>
                    <a:schemeClr val="bg1"/>
                  </a:solidFill>
                </a:endParaRPr>
              </a:p>
            </p:txBody>
          </p:sp>
          <p:sp>
            <p:nvSpPr>
              <p:cNvPr id="83278" name="Rectangle 85">
                <a:extLst>
                  <a:ext uri="{FF2B5EF4-FFF2-40B4-BE49-F238E27FC236}">
                    <a16:creationId xmlns:a16="http://schemas.microsoft.com/office/drawing/2014/main" id="{CC38147F-280C-4495-8DB0-FCE0D58F28A6}"/>
                  </a:ext>
                </a:extLst>
              </p:cNvPr>
              <p:cNvSpPr>
                <a:spLocks noChangeArrowheads="1"/>
              </p:cNvSpPr>
              <p:nvPr/>
            </p:nvSpPr>
            <p:spPr bwMode="auto">
              <a:xfrm rot="-5400000">
                <a:off x="745" y="1792"/>
                <a:ext cx="3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solidFill>
                      <a:srgbClr val="000000"/>
                    </a:solidFill>
                  </a:rPr>
                  <a:t>)</a:t>
                </a:r>
                <a:endParaRPr lang="en-US" altLang="en-US" sz="1800">
                  <a:solidFill>
                    <a:schemeClr val="bg1"/>
                  </a:solidFill>
                </a:endParaRPr>
              </a:p>
            </p:txBody>
          </p:sp>
          <p:sp>
            <p:nvSpPr>
              <p:cNvPr id="83279" name="Freeform 86">
                <a:extLst>
                  <a:ext uri="{FF2B5EF4-FFF2-40B4-BE49-F238E27FC236}">
                    <a16:creationId xmlns:a16="http://schemas.microsoft.com/office/drawing/2014/main" id="{C84F390D-C7A3-48DB-A230-25A7DA4F6FEB}"/>
                  </a:ext>
                </a:extLst>
              </p:cNvPr>
              <p:cNvSpPr>
                <a:spLocks/>
              </p:cNvSpPr>
              <p:nvPr/>
            </p:nvSpPr>
            <p:spPr bwMode="auto">
              <a:xfrm>
                <a:off x="1041" y="1328"/>
                <a:ext cx="2232" cy="2193"/>
              </a:xfrm>
              <a:custGeom>
                <a:avLst/>
                <a:gdLst>
                  <a:gd name="T0" fmla="*/ 1 w 4463"/>
                  <a:gd name="T1" fmla="*/ 1 h 4386"/>
                  <a:gd name="T2" fmla="*/ 1 w 4463"/>
                  <a:gd name="T3" fmla="*/ 1 h 4386"/>
                  <a:gd name="T4" fmla="*/ 1 w 4463"/>
                  <a:gd name="T5" fmla="*/ 1 h 4386"/>
                  <a:gd name="T6" fmla="*/ 1 w 4463"/>
                  <a:gd name="T7" fmla="*/ 1 h 4386"/>
                  <a:gd name="T8" fmla="*/ 1 w 4463"/>
                  <a:gd name="T9" fmla="*/ 1 h 4386"/>
                  <a:gd name="T10" fmla="*/ 1 w 4463"/>
                  <a:gd name="T11" fmla="*/ 1 h 4386"/>
                  <a:gd name="T12" fmla="*/ 1 w 4463"/>
                  <a:gd name="T13" fmla="*/ 1 h 4386"/>
                  <a:gd name="T14" fmla="*/ 1 w 4463"/>
                  <a:gd name="T15" fmla="*/ 1 h 4386"/>
                  <a:gd name="T16" fmla="*/ 1 w 4463"/>
                  <a:gd name="T17" fmla="*/ 1 h 4386"/>
                  <a:gd name="T18" fmla="*/ 1 w 4463"/>
                  <a:gd name="T19" fmla="*/ 1 h 4386"/>
                  <a:gd name="T20" fmla="*/ 1 w 4463"/>
                  <a:gd name="T21" fmla="*/ 1 h 4386"/>
                  <a:gd name="T22" fmla="*/ 1 w 4463"/>
                  <a:gd name="T23" fmla="*/ 1 h 4386"/>
                  <a:gd name="T24" fmla="*/ 1 w 4463"/>
                  <a:gd name="T25" fmla="*/ 1 h 4386"/>
                  <a:gd name="T26" fmla="*/ 1 w 4463"/>
                  <a:gd name="T27" fmla="*/ 1 h 4386"/>
                  <a:gd name="T28" fmla="*/ 1 w 4463"/>
                  <a:gd name="T29" fmla="*/ 1 h 4386"/>
                  <a:gd name="T30" fmla="*/ 1 w 4463"/>
                  <a:gd name="T31" fmla="*/ 1 h 4386"/>
                  <a:gd name="T32" fmla="*/ 1 w 4463"/>
                  <a:gd name="T33" fmla="*/ 1 h 4386"/>
                  <a:gd name="T34" fmla="*/ 1 w 4463"/>
                  <a:gd name="T35" fmla="*/ 1 h 4386"/>
                  <a:gd name="T36" fmla="*/ 1 w 4463"/>
                  <a:gd name="T37" fmla="*/ 1 h 4386"/>
                  <a:gd name="T38" fmla="*/ 1 w 4463"/>
                  <a:gd name="T39" fmla="*/ 1 h 4386"/>
                  <a:gd name="T40" fmla="*/ 1 w 4463"/>
                  <a:gd name="T41" fmla="*/ 1 h 4386"/>
                  <a:gd name="T42" fmla="*/ 1 w 4463"/>
                  <a:gd name="T43" fmla="*/ 1 h 4386"/>
                  <a:gd name="T44" fmla="*/ 1 w 4463"/>
                  <a:gd name="T45" fmla="*/ 1 h 4386"/>
                  <a:gd name="T46" fmla="*/ 1 w 4463"/>
                  <a:gd name="T47" fmla="*/ 1 h 4386"/>
                  <a:gd name="T48" fmla="*/ 1 w 4463"/>
                  <a:gd name="T49" fmla="*/ 1 h 4386"/>
                  <a:gd name="T50" fmla="*/ 1 w 4463"/>
                  <a:gd name="T51" fmla="*/ 1 h 4386"/>
                  <a:gd name="T52" fmla="*/ 1 w 4463"/>
                  <a:gd name="T53" fmla="*/ 1 h 4386"/>
                  <a:gd name="T54" fmla="*/ 1 w 4463"/>
                  <a:gd name="T55" fmla="*/ 1 h 4386"/>
                  <a:gd name="T56" fmla="*/ 1 w 4463"/>
                  <a:gd name="T57" fmla="*/ 1 h 4386"/>
                  <a:gd name="T58" fmla="*/ 1 w 4463"/>
                  <a:gd name="T59" fmla="*/ 1 h 4386"/>
                  <a:gd name="T60" fmla="*/ 1 w 4463"/>
                  <a:gd name="T61" fmla="*/ 1 h 4386"/>
                  <a:gd name="T62" fmla="*/ 1 w 4463"/>
                  <a:gd name="T63" fmla="*/ 1 h 4386"/>
                  <a:gd name="T64" fmla="*/ 1 w 4463"/>
                  <a:gd name="T65" fmla="*/ 1 h 4386"/>
                  <a:gd name="T66" fmla="*/ 1 w 4463"/>
                  <a:gd name="T67" fmla="*/ 1 h 4386"/>
                  <a:gd name="T68" fmla="*/ 1 w 4463"/>
                  <a:gd name="T69" fmla="*/ 0 h 438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4463"/>
                  <a:gd name="T106" fmla="*/ 0 h 4386"/>
                  <a:gd name="T107" fmla="*/ 4463 w 4463"/>
                  <a:gd name="T108" fmla="*/ 4386 h 438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4463" h="4386">
                    <a:moveTo>
                      <a:pt x="0" y="4386"/>
                    </a:moveTo>
                    <a:lnTo>
                      <a:pt x="65" y="4291"/>
                    </a:lnTo>
                    <a:lnTo>
                      <a:pt x="131" y="4195"/>
                    </a:lnTo>
                    <a:lnTo>
                      <a:pt x="197" y="4099"/>
                    </a:lnTo>
                    <a:lnTo>
                      <a:pt x="263" y="4004"/>
                    </a:lnTo>
                    <a:lnTo>
                      <a:pt x="327" y="3910"/>
                    </a:lnTo>
                    <a:lnTo>
                      <a:pt x="393" y="3815"/>
                    </a:lnTo>
                    <a:lnTo>
                      <a:pt x="459" y="3721"/>
                    </a:lnTo>
                    <a:lnTo>
                      <a:pt x="525" y="3628"/>
                    </a:lnTo>
                    <a:lnTo>
                      <a:pt x="589" y="3535"/>
                    </a:lnTo>
                    <a:lnTo>
                      <a:pt x="655" y="3444"/>
                    </a:lnTo>
                    <a:lnTo>
                      <a:pt x="721" y="3355"/>
                    </a:lnTo>
                    <a:lnTo>
                      <a:pt x="787" y="3266"/>
                    </a:lnTo>
                    <a:lnTo>
                      <a:pt x="851" y="3177"/>
                    </a:lnTo>
                    <a:lnTo>
                      <a:pt x="917" y="3091"/>
                    </a:lnTo>
                    <a:lnTo>
                      <a:pt x="983" y="3005"/>
                    </a:lnTo>
                    <a:lnTo>
                      <a:pt x="1049" y="2921"/>
                    </a:lnTo>
                    <a:lnTo>
                      <a:pt x="1115" y="2838"/>
                    </a:lnTo>
                    <a:lnTo>
                      <a:pt x="1179" y="2757"/>
                    </a:lnTo>
                    <a:lnTo>
                      <a:pt x="1245" y="2677"/>
                    </a:lnTo>
                    <a:lnTo>
                      <a:pt x="1311" y="2600"/>
                    </a:lnTo>
                    <a:lnTo>
                      <a:pt x="1377" y="2524"/>
                    </a:lnTo>
                    <a:lnTo>
                      <a:pt x="1442" y="2449"/>
                    </a:lnTo>
                    <a:lnTo>
                      <a:pt x="1508" y="2374"/>
                    </a:lnTo>
                    <a:lnTo>
                      <a:pt x="1574" y="2302"/>
                    </a:lnTo>
                    <a:lnTo>
                      <a:pt x="1640" y="2233"/>
                    </a:lnTo>
                    <a:lnTo>
                      <a:pt x="1704" y="2163"/>
                    </a:lnTo>
                    <a:lnTo>
                      <a:pt x="1770" y="2097"/>
                    </a:lnTo>
                    <a:lnTo>
                      <a:pt x="1836" y="2031"/>
                    </a:lnTo>
                    <a:lnTo>
                      <a:pt x="1902" y="1967"/>
                    </a:lnTo>
                    <a:lnTo>
                      <a:pt x="1968" y="1905"/>
                    </a:lnTo>
                    <a:lnTo>
                      <a:pt x="2032" y="1844"/>
                    </a:lnTo>
                    <a:lnTo>
                      <a:pt x="2098" y="1785"/>
                    </a:lnTo>
                    <a:lnTo>
                      <a:pt x="2164" y="1726"/>
                    </a:lnTo>
                    <a:lnTo>
                      <a:pt x="2230" y="1669"/>
                    </a:lnTo>
                    <a:lnTo>
                      <a:pt x="2294" y="1614"/>
                    </a:lnTo>
                    <a:lnTo>
                      <a:pt x="2360" y="1559"/>
                    </a:lnTo>
                    <a:lnTo>
                      <a:pt x="2426" y="1505"/>
                    </a:lnTo>
                    <a:lnTo>
                      <a:pt x="2492" y="1452"/>
                    </a:lnTo>
                    <a:lnTo>
                      <a:pt x="2557" y="1400"/>
                    </a:lnTo>
                    <a:lnTo>
                      <a:pt x="2623" y="1346"/>
                    </a:lnTo>
                    <a:lnTo>
                      <a:pt x="2689" y="1295"/>
                    </a:lnTo>
                    <a:lnTo>
                      <a:pt x="2755" y="1245"/>
                    </a:lnTo>
                    <a:lnTo>
                      <a:pt x="2821" y="1193"/>
                    </a:lnTo>
                    <a:lnTo>
                      <a:pt x="2885" y="1141"/>
                    </a:lnTo>
                    <a:lnTo>
                      <a:pt x="2951" y="1091"/>
                    </a:lnTo>
                    <a:lnTo>
                      <a:pt x="3017" y="1041"/>
                    </a:lnTo>
                    <a:lnTo>
                      <a:pt x="3083" y="991"/>
                    </a:lnTo>
                    <a:lnTo>
                      <a:pt x="3147" y="941"/>
                    </a:lnTo>
                    <a:lnTo>
                      <a:pt x="3213" y="891"/>
                    </a:lnTo>
                    <a:lnTo>
                      <a:pt x="3279" y="842"/>
                    </a:lnTo>
                    <a:lnTo>
                      <a:pt x="3345" y="792"/>
                    </a:lnTo>
                    <a:lnTo>
                      <a:pt x="3409" y="743"/>
                    </a:lnTo>
                    <a:lnTo>
                      <a:pt x="3475" y="695"/>
                    </a:lnTo>
                    <a:lnTo>
                      <a:pt x="3541" y="647"/>
                    </a:lnTo>
                    <a:lnTo>
                      <a:pt x="3607" y="599"/>
                    </a:lnTo>
                    <a:lnTo>
                      <a:pt x="3671" y="551"/>
                    </a:lnTo>
                    <a:lnTo>
                      <a:pt x="3737" y="503"/>
                    </a:lnTo>
                    <a:lnTo>
                      <a:pt x="3803" y="456"/>
                    </a:lnTo>
                    <a:lnTo>
                      <a:pt x="3869" y="410"/>
                    </a:lnTo>
                    <a:lnTo>
                      <a:pt x="3935" y="363"/>
                    </a:lnTo>
                    <a:lnTo>
                      <a:pt x="4000" y="317"/>
                    </a:lnTo>
                    <a:lnTo>
                      <a:pt x="4066" y="271"/>
                    </a:lnTo>
                    <a:lnTo>
                      <a:pt x="4132" y="226"/>
                    </a:lnTo>
                    <a:lnTo>
                      <a:pt x="4198" y="180"/>
                    </a:lnTo>
                    <a:lnTo>
                      <a:pt x="4262" y="135"/>
                    </a:lnTo>
                    <a:lnTo>
                      <a:pt x="4328" y="91"/>
                    </a:lnTo>
                    <a:lnTo>
                      <a:pt x="4394" y="46"/>
                    </a:lnTo>
                    <a:lnTo>
                      <a:pt x="4460" y="1"/>
                    </a:lnTo>
                    <a:lnTo>
                      <a:pt x="4463" y="0"/>
                    </a:lnTo>
                  </a:path>
                </a:pathLst>
              </a:custGeom>
              <a:noFill/>
              <a:ln w="1905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280" name="Freeform 87">
                <a:extLst>
                  <a:ext uri="{FF2B5EF4-FFF2-40B4-BE49-F238E27FC236}">
                    <a16:creationId xmlns:a16="http://schemas.microsoft.com/office/drawing/2014/main" id="{AEEE5953-4020-46E9-8D07-5877792727A6}"/>
                  </a:ext>
                </a:extLst>
              </p:cNvPr>
              <p:cNvSpPr>
                <a:spLocks/>
              </p:cNvSpPr>
              <p:nvPr/>
            </p:nvSpPr>
            <p:spPr bwMode="auto">
              <a:xfrm>
                <a:off x="1039" y="3539"/>
                <a:ext cx="8" cy="12"/>
              </a:xfrm>
              <a:custGeom>
                <a:avLst/>
                <a:gdLst>
                  <a:gd name="T0" fmla="*/ 0 w 16"/>
                  <a:gd name="T1" fmla="*/ 1 h 23"/>
                  <a:gd name="T2" fmla="*/ 1 w 16"/>
                  <a:gd name="T3" fmla="*/ 1 h 23"/>
                  <a:gd name="T4" fmla="*/ 1 w 16"/>
                  <a:gd name="T5" fmla="*/ 1 h 23"/>
                  <a:gd name="T6" fmla="*/ 1 w 16"/>
                  <a:gd name="T7" fmla="*/ 0 h 23"/>
                  <a:gd name="T8" fmla="*/ 0 w 16"/>
                  <a:gd name="T9" fmla="*/ 1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3"/>
                    </a:moveTo>
                    <a:lnTo>
                      <a:pt x="9" y="23"/>
                    </a:lnTo>
                    <a:lnTo>
                      <a:pt x="16" y="19"/>
                    </a:lnTo>
                    <a:lnTo>
                      <a:pt x="7"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281" name="Freeform 88">
                <a:extLst>
                  <a:ext uri="{FF2B5EF4-FFF2-40B4-BE49-F238E27FC236}">
                    <a16:creationId xmlns:a16="http://schemas.microsoft.com/office/drawing/2014/main" id="{F6ED11F6-AC74-40E3-B257-A3D392A0CDB2}"/>
                  </a:ext>
                </a:extLst>
              </p:cNvPr>
              <p:cNvSpPr>
                <a:spLocks/>
              </p:cNvSpPr>
              <p:nvPr/>
            </p:nvSpPr>
            <p:spPr bwMode="auto">
              <a:xfrm>
                <a:off x="1063" y="3525"/>
                <a:ext cx="9" cy="13"/>
              </a:xfrm>
              <a:custGeom>
                <a:avLst/>
                <a:gdLst>
                  <a:gd name="T0" fmla="*/ 0 w 18"/>
                  <a:gd name="T1" fmla="*/ 1 h 25"/>
                  <a:gd name="T2" fmla="*/ 1 w 18"/>
                  <a:gd name="T3" fmla="*/ 1 h 25"/>
                  <a:gd name="T4" fmla="*/ 1 w 18"/>
                  <a:gd name="T5" fmla="*/ 1 h 25"/>
                  <a:gd name="T6" fmla="*/ 1 w 18"/>
                  <a:gd name="T7" fmla="*/ 0 h 25"/>
                  <a:gd name="T8" fmla="*/ 0 w 18"/>
                  <a:gd name="T9" fmla="*/ 1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5"/>
                    </a:moveTo>
                    <a:lnTo>
                      <a:pt x="9" y="25"/>
                    </a:lnTo>
                    <a:lnTo>
                      <a:pt x="18" y="20"/>
                    </a:lnTo>
                    <a:lnTo>
                      <a:pt x="9" y="0"/>
                    </a:lnTo>
                    <a:lnTo>
                      <a:pt x="0" y="5"/>
                    </a:lnTo>
                    <a:close/>
                  </a:path>
                </a:pathLst>
              </a:custGeom>
              <a:solidFill>
                <a:srgbClr val="000000"/>
              </a:solidFill>
              <a:ln w="0">
                <a:solidFill>
                  <a:srgbClr val="000000"/>
                </a:solidFill>
                <a:prstDash val="solid"/>
                <a:round/>
                <a:headEnd/>
                <a:tailEnd/>
              </a:ln>
            </p:spPr>
            <p:txBody>
              <a:bodyPr/>
              <a:lstStyle/>
              <a:p>
                <a:endParaRPr lang="en-GB"/>
              </a:p>
            </p:txBody>
          </p:sp>
          <p:sp>
            <p:nvSpPr>
              <p:cNvPr id="83282" name="Freeform 89">
                <a:extLst>
                  <a:ext uri="{FF2B5EF4-FFF2-40B4-BE49-F238E27FC236}">
                    <a16:creationId xmlns:a16="http://schemas.microsoft.com/office/drawing/2014/main" id="{FD94D983-EDE1-4E5B-AC6C-D796F6340126}"/>
                  </a:ext>
                </a:extLst>
              </p:cNvPr>
              <p:cNvSpPr>
                <a:spLocks/>
              </p:cNvSpPr>
              <p:nvPr/>
            </p:nvSpPr>
            <p:spPr bwMode="auto">
              <a:xfrm>
                <a:off x="1088" y="3513"/>
                <a:ext cx="8" cy="11"/>
              </a:xfrm>
              <a:custGeom>
                <a:avLst/>
                <a:gdLst>
                  <a:gd name="T0" fmla="*/ 0 w 16"/>
                  <a:gd name="T1" fmla="*/ 0 h 23"/>
                  <a:gd name="T2" fmla="*/ 1 w 16"/>
                  <a:gd name="T3" fmla="*/ 0 h 23"/>
                  <a:gd name="T4" fmla="*/ 1 w 16"/>
                  <a:gd name="T5" fmla="*/ 0 h 23"/>
                  <a:gd name="T6" fmla="*/ 1 w 16"/>
                  <a:gd name="T7" fmla="*/ 0 h 23"/>
                  <a:gd name="T8" fmla="*/ 0 w 16"/>
                  <a:gd name="T9" fmla="*/ 0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4"/>
                    </a:moveTo>
                    <a:lnTo>
                      <a:pt x="9" y="23"/>
                    </a:lnTo>
                    <a:lnTo>
                      <a:pt x="16" y="20"/>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283" name="Freeform 90">
                <a:extLst>
                  <a:ext uri="{FF2B5EF4-FFF2-40B4-BE49-F238E27FC236}">
                    <a16:creationId xmlns:a16="http://schemas.microsoft.com/office/drawing/2014/main" id="{8D5FBA9E-6A34-4575-A293-F7F6B4342BD4}"/>
                  </a:ext>
                </a:extLst>
              </p:cNvPr>
              <p:cNvSpPr>
                <a:spLocks/>
              </p:cNvSpPr>
              <p:nvPr/>
            </p:nvSpPr>
            <p:spPr bwMode="auto">
              <a:xfrm>
                <a:off x="1113" y="3500"/>
                <a:ext cx="8" cy="12"/>
              </a:xfrm>
              <a:custGeom>
                <a:avLst/>
                <a:gdLst>
                  <a:gd name="T0" fmla="*/ 0 w 16"/>
                  <a:gd name="T1" fmla="*/ 1 h 23"/>
                  <a:gd name="T2" fmla="*/ 1 w 16"/>
                  <a:gd name="T3" fmla="*/ 1 h 23"/>
                  <a:gd name="T4" fmla="*/ 1 w 16"/>
                  <a:gd name="T5" fmla="*/ 1 h 23"/>
                  <a:gd name="T6" fmla="*/ 1 w 16"/>
                  <a:gd name="T7" fmla="*/ 0 h 23"/>
                  <a:gd name="T8" fmla="*/ 0 w 16"/>
                  <a:gd name="T9" fmla="*/ 1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4"/>
                    </a:moveTo>
                    <a:lnTo>
                      <a:pt x="9" y="23"/>
                    </a:lnTo>
                    <a:lnTo>
                      <a:pt x="16" y="20"/>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284" name="Freeform 91">
                <a:extLst>
                  <a:ext uri="{FF2B5EF4-FFF2-40B4-BE49-F238E27FC236}">
                    <a16:creationId xmlns:a16="http://schemas.microsoft.com/office/drawing/2014/main" id="{450FB9F6-4053-47A2-B2B5-A11658BE47C2}"/>
                  </a:ext>
                </a:extLst>
              </p:cNvPr>
              <p:cNvSpPr>
                <a:spLocks/>
              </p:cNvSpPr>
              <p:nvPr/>
            </p:nvSpPr>
            <p:spPr bwMode="auto">
              <a:xfrm>
                <a:off x="1137" y="3488"/>
                <a:ext cx="5" cy="10"/>
              </a:xfrm>
              <a:custGeom>
                <a:avLst/>
                <a:gdLst>
                  <a:gd name="T0" fmla="*/ 0 w 11"/>
                  <a:gd name="T1" fmla="*/ 0 h 20"/>
                  <a:gd name="T2" fmla="*/ 0 w 11"/>
                  <a:gd name="T3" fmla="*/ 1 h 20"/>
                  <a:gd name="T4" fmla="*/ 0 w 11"/>
                  <a:gd name="T5" fmla="*/ 1 h 20"/>
                  <a:gd name="T6" fmla="*/ 0 w 11"/>
                  <a:gd name="T7" fmla="*/ 0 h 20"/>
                  <a:gd name="T8" fmla="*/ 0 w 11"/>
                  <a:gd name="T9" fmla="*/ 0 h 20"/>
                  <a:gd name="T10" fmla="*/ 0 60000 65536"/>
                  <a:gd name="T11" fmla="*/ 0 60000 65536"/>
                  <a:gd name="T12" fmla="*/ 0 60000 65536"/>
                  <a:gd name="T13" fmla="*/ 0 60000 65536"/>
                  <a:gd name="T14" fmla="*/ 0 60000 65536"/>
                  <a:gd name="T15" fmla="*/ 0 w 11"/>
                  <a:gd name="T16" fmla="*/ 0 h 20"/>
                  <a:gd name="T17" fmla="*/ 11 w 11"/>
                  <a:gd name="T18" fmla="*/ 20 h 20"/>
                </a:gdLst>
                <a:ahLst/>
                <a:cxnLst>
                  <a:cxn ang="T10">
                    <a:pos x="T0" y="T1"/>
                  </a:cxn>
                  <a:cxn ang="T11">
                    <a:pos x="T2" y="T3"/>
                  </a:cxn>
                  <a:cxn ang="T12">
                    <a:pos x="T4" y="T5"/>
                  </a:cxn>
                  <a:cxn ang="T13">
                    <a:pos x="T6" y="T7"/>
                  </a:cxn>
                  <a:cxn ang="T14">
                    <a:pos x="T8" y="T9"/>
                  </a:cxn>
                </a:cxnLst>
                <a:rect l="T15" t="T16" r="T17" b="T18"/>
                <a:pathLst>
                  <a:path w="11" h="20">
                    <a:moveTo>
                      <a:pt x="0" y="0"/>
                    </a:moveTo>
                    <a:lnTo>
                      <a:pt x="9" y="20"/>
                    </a:lnTo>
                    <a:lnTo>
                      <a:pt x="11" y="20"/>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285" name="Freeform 92">
                <a:extLst>
                  <a:ext uri="{FF2B5EF4-FFF2-40B4-BE49-F238E27FC236}">
                    <a16:creationId xmlns:a16="http://schemas.microsoft.com/office/drawing/2014/main" id="{84ABCD94-58B6-4563-9FEC-05B911AF82B7}"/>
                  </a:ext>
                </a:extLst>
              </p:cNvPr>
              <p:cNvSpPr>
                <a:spLocks/>
              </p:cNvSpPr>
              <p:nvPr/>
            </p:nvSpPr>
            <p:spPr bwMode="auto">
              <a:xfrm>
                <a:off x="1137" y="3487"/>
                <a:ext cx="9" cy="11"/>
              </a:xfrm>
              <a:custGeom>
                <a:avLst/>
                <a:gdLst>
                  <a:gd name="T0" fmla="*/ 0 w 16"/>
                  <a:gd name="T1" fmla="*/ 0 h 24"/>
                  <a:gd name="T2" fmla="*/ 1 w 16"/>
                  <a:gd name="T3" fmla="*/ 0 h 24"/>
                  <a:gd name="T4" fmla="*/ 1 w 16"/>
                  <a:gd name="T5" fmla="*/ 0 h 24"/>
                  <a:gd name="T6" fmla="*/ 1 w 16"/>
                  <a:gd name="T7" fmla="*/ 0 h 24"/>
                  <a:gd name="T8" fmla="*/ 0 w 16"/>
                  <a:gd name="T9" fmla="*/ 0 h 24"/>
                  <a:gd name="T10" fmla="*/ 0 60000 65536"/>
                  <a:gd name="T11" fmla="*/ 0 60000 65536"/>
                  <a:gd name="T12" fmla="*/ 0 60000 65536"/>
                  <a:gd name="T13" fmla="*/ 0 60000 65536"/>
                  <a:gd name="T14" fmla="*/ 0 60000 65536"/>
                  <a:gd name="T15" fmla="*/ 0 w 16"/>
                  <a:gd name="T16" fmla="*/ 0 h 24"/>
                  <a:gd name="T17" fmla="*/ 16 w 16"/>
                  <a:gd name="T18" fmla="*/ 24 h 24"/>
                </a:gdLst>
                <a:ahLst/>
                <a:cxnLst>
                  <a:cxn ang="T10">
                    <a:pos x="T0" y="T1"/>
                  </a:cxn>
                  <a:cxn ang="T11">
                    <a:pos x="T2" y="T3"/>
                  </a:cxn>
                  <a:cxn ang="T12">
                    <a:pos x="T4" y="T5"/>
                  </a:cxn>
                  <a:cxn ang="T13">
                    <a:pos x="T6" y="T7"/>
                  </a:cxn>
                  <a:cxn ang="T14">
                    <a:pos x="T8" y="T9"/>
                  </a:cxn>
                </a:cxnLst>
                <a:rect l="T15" t="T16" r="T17" b="T18"/>
                <a:pathLst>
                  <a:path w="16" h="24">
                    <a:moveTo>
                      <a:pt x="0" y="4"/>
                    </a:moveTo>
                    <a:lnTo>
                      <a:pt x="9" y="24"/>
                    </a:lnTo>
                    <a:lnTo>
                      <a:pt x="16" y="20"/>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286" name="Freeform 93">
                <a:extLst>
                  <a:ext uri="{FF2B5EF4-FFF2-40B4-BE49-F238E27FC236}">
                    <a16:creationId xmlns:a16="http://schemas.microsoft.com/office/drawing/2014/main" id="{0BD1C6B3-9C0C-4D04-8A18-B61A2EFAF2C9}"/>
                  </a:ext>
                </a:extLst>
              </p:cNvPr>
              <p:cNvSpPr>
                <a:spLocks/>
              </p:cNvSpPr>
              <p:nvPr/>
            </p:nvSpPr>
            <p:spPr bwMode="auto">
              <a:xfrm>
                <a:off x="1161" y="3473"/>
                <a:ext cx="9" cy="13"/>
              </a:xfrm>
              <a:custGeom>
                <a:avLst/>
                <a:gdLst>
                  <a:gd name="T0" fmla="*/ 0 w 18"/>
                  <a:gd name="T1" fmla="*/ 1 h 25"/>
                  <a:gd name="T2" fmla="*/ 1 w 18"/>
                  <a:gd name="T3" fmla="*/ 1 h 25"/>
                  <a:gd name="T4" fmla="*/ 1 w 18"/>
                  <a:gd name="T5" fmla="*/ 1 h 25"/>
                  <a:gd name="T6" fmla="*/ 1 w 18"/>
                  <a:gd name="T7" fmla="*/ 0 h 25"/>
                  <a:gd name="T8" fmla="*/ 0 w 18"/>
                  <a:gd name="T9" fmla="*/ 1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5"/>
                    </a:moveTo>
                    <a:lnTo>
                      <a:pt x="9" y="25"/>
                    </a:lnTo>
                    <a:lnTo>
                      <a:pt x="18" y="19"/>
                    </a:lnTo>
                    <a:lnTo>
                      <a:pt x="9" y="0"/>
                    </a:lnTo>
                    <a:lnTo>
                      <a:pt x="0" y="5"/>
                    </a:lnTo>
                    <a:close/>
                  </a:path>
                </a:pathLst>
              </a:custGeom>
              <a:solidFill>
                <a:srgbClr val="000000"/>
              </a:solidFill>
              <a:ln w="0">
                <a:solidFill>
                  <a:srgbClr val="000000"/>
                </a:solidFill>
                <a:prstDash val="solid"/>
                <a:round/>
                <a:headEnd/>
                <a:tailEnd/>
              </a:ln>
            </p:spPr>
            <p:txBody>
              <a:bodyPr/>
              <a:lstStyle/>
              <a:p>
                <a:endParaRPr lang="en-GB"/>
              </a:p>
            </p:txBody>
          </p:sp>
          <p:sp>
            <p:nvSpPr>
              <p:cNvPr id="83287" name="Freeform 94">
                <a:extLst>
                  <a:ext uri="{FF2B5EF4-FFF2-40B4-BE49-F238E27FC236}">
                    <a16:creationId xmlns:a16="http://schemas.microsoft.com/office/drawing/2014/main" id="{EBE4CFB3-17D9-42E9-8841-8E1FB75629A8}"/>
                  </a:ext>
                </a:extLst>
              </p:cNvPr>
              <p:cNvSpPr>
                <a:spLocks/>
              </p:cNvSpPr>
              <p:nvPr/>
            </p:nvSpPr>
            <p:spPr bwMode="auto">
              <a:xfrm>
                <a:off x="1137" y="3489"/>
                <a:ext cx="5" cy="10"/>
              </a:xfrm>
              <a:custGeom>
                <a:avLst/>
                <a:gdLst>
                  <a:gd name="T0" fmla="*/ 0 w 9"/>
                  <a:gd name="T1" fmla="*/ 0 h 19"/>
                  <a:gd name="T2" fmla="*/ 0 w 9"/>
                  <a:gd name="T3" fmla="*/ 0 h 19"/>
                  <a:gd name="T4" fmla="*/ 1 w 9"/>
                  <a:gd name="T5" fmla="*/ 1 h 19"/>
                  <a:gd name="T6" fmla="*/ 1 w 9"/>
                  <a:gd name="T7" fmla="*/ 1 h 19"/>
                  <a:gd name="T8" fmla="*/ 0 w 9"/>
                  <a:gd name="T9" fmla="*/ 0 h 19"/>
                  <a:gd name="T10" fmla="*/ 0 60000 65536"/>
                  <a:gd name="T11" fmla="*/ 0 60000 65536"/>
                  <a:gd name="T12" fmla="*/ 0 60000 65536"/>
                  <a:gd name="T13" fmla="*/ 0 60000 65536"/>
                  <a:gd name="T14" fmla="*/ 0 60000 65536"/>
                  <a:gd name="T15" fmla="*/ 0 w 9"/>
                  <a:gd name="T16" fmla="*/ 0 h 19"/>
                  <a:gd name="T17" fmla="*/ 9 w 9"/>
                  <a:gd name="T18" fmla="*/ 19 h 19"/>
                </a:gdLst>
                <a:ahLst/>
                <a:cxnLst>
                  <a:cxn ang="T10">
                    <a:pos x="T0" y="T1"/>
                  </a:cxn>
                  <a:cxn ang="T11">
                    <a:pos x="T2" y="T3"/>
                  </a:cxn>
                  <a:cxn ang="T12">
                    <a:pos x="T4" y="T5"/>
                  </a:cxn>
                  <a:cxn ang="T13">
                    <a:pos x="T6" y="T7"/>
                  </a:cxn>
                  <a:cxn ang="T14">
                    <a:pos x="T8" y="T9"/>
                  </a:cxn>
                </a:cxnLst>
                <a:rect l="T15" t="T16" r="T17" b="T18"/>
                <a:pathLst>
                  <a:path w="9" h="19">
                    <a:moveTo>
                      <a:pt x="0" y="0"/>
                    </a:moveTo>
                    <a:lnTo>
                      <a:pt x="0" y="0"/>
                    </a:lnTo>
                    <a:lnTo>
                      <a:pt x="9" y="19"/>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288" name="Freeform 95">
                <a:extLst>
                  <a:ext uri="{FF2B5EF4-FFF2-40B4-BE49-F238E27FC236}">
                    <a16:creationId xmlns:a16="http://schemas.microsoft.com/office/drawing/2014/main" id="{D791B80C-5A1C-4266-98CC-DDC16DEBEE6F}"/>
                  </a:ext>
                </a:extLst>
              </p:cNvPr>
              <p:cNvSpPr>
                <a:spLocks/>
              </p:cNvSpPr>
              <p:nvPr/>
            </p:nvSpPr>
            <p:spPr bwMode="auto">
              <a:xfrm>
                <a:off x="1186" y="3461"/>
                <a:ext cx="8" cy="11"/>
              </a:xfrm>
              <a:custGeom>
                <a:avLst/>
                <a:gdLst>
                  <a:gd name="T0" fmla="*/ 0 w 16"/>
                  <a:gd name="T1" fmla="*/ 0 h 23"/>
                  <a:gd name="T2" fmla="*/ 1 w 16"/>
                  <a:gd name="T3" fmla="*/ 0 h 23"/>
                  <a:gd name="T4" fmla="*/ 1 w 16"/>
                  <a:gd name="T5" fmla="*/ 0 h 23"/>
                  <a:gd name="T6" fmla="*/ 1 w 16"/>
                  <a:gd name="T7" fmla="*/ 0 h 23"/>
                  <a:gd name="T8" fmla="*/ 0 w 16"/>
                  <a:gd name="T9" fmla="*/ 0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3"/>
                    </a:moveTo>
                    <a:lnTo>
                      <a:pt x="9" y="23"/>
                    </a:lnTo>
                    <a:lnTo>
                      <a:pt x="16" y="19"/>
                    </a:lnTo>
                    <a:lnTo>
                      <a:pt x="7"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289" name="Freeform 96">
                <a:extLst>
                  <a:ext uri="{FF2B5EF4-FFF2-40B4-BE49-F238E27FC236}">
                    <a16:creationId xmlns:a16="http://schemas.microsoft.com/office/drawing/2014/main" id="{360FAD0D-4869-4AB5-847E-869C991F877F}"/>
                  </a:ext>
                </a:extLst>
              </p:cNvPr>
              <p:cNvSpPr>
                <a:spLocks/>
              </p:cNvSpPr>
              <p:nvPr/>
            </p:nvSpPr>
            <p:spPr bwMode="auto">
              <a:xfrm>
                <a:off x="1210" y="3448"/>
                <a:ext cx="8" cy="12"/>
              </a:xfrm>
              <a:custGeom>
                <a:avLst/>
                <a:gdLst>
                  <a:gd name="T0" fmla="*/ 0 w 17"/>
                  <a:gd name="T1" fmla="*/ 1 h 23"/>
                  <a:gd name="T2" fmla="*/ 0 w 17"/>
                  <a:gd name="T3" fmla="*/ 1 h 23"/>
                  <a:gd name="T4" fmla="*/ 0 w 17"/>
                  <a:gd name="T5" fmla="*/ 1 h 23"/>
                  <a:gd name="T6" fmla="*/ 0 w 17"/>
                  <a:gd name="T7" fmla="*/ 0 h 23"/>
                  <a:gd name="T8" fmla="*/ 0 w 17"/>
                  <a:gd name="T9" fmla="*/ 1 h 23"/>
                  <a:gd name="T10" fmla="*/ 0 60000 65536"/>
                  <a:gd name="T11" fmla="*/ 0 60000 65536"/>
                  <a:gd name="T12" fmla="*/ 0 60000 65536"/>
                  <a:gd name="T13" fmla="*/ 0 60000 65536"/>
                  <a:gd name="T14" fmla="*/ 0 60000 65536"/>
                  <a:gd name="T15" fmla="*/ 0 w 17"/>
                  <a:gd name="T16" fmla="*/ 0 h 23"/>
                  <a:gd name="T17" fmla="*/ 17 w 17"/>
                  <a:gd name="T18" fmla="*/ 23 h 23"/>
                </a:gdLst>
                <a:ahLst/>
                <a:cxnLst>
                  <a:cxn ang="T10">
                    <a:pos x="T0" y="T1"/>
                  </a:cxn>
                  <a:cxn ang="T11">
                    <a:pos x="T2" y="T3"/>
                  </a:cxn>
                  <a:cxn ang="T12">
                    <a:pos x="T4" y="T5"/>
                  </a:cxn>
                  <a:cxn ang="T13">
                    <a:pos x="T6" y="T7"/>
                  </a:cxn>
                  <a:cxn ang="T14">
                    <a:pos x="T8" y="T9"/>
                  </a:cxn>
                </a:cxnLst>
                <a:rect l="T15" t="T16" r="T17" b="T18"/>
                <a:pathLst>
                  <a:path w="17" h="23">
                    <a:moveTo>
                      <a:pt x="0" y="3"/>
                    </a:moveTo>
                    <a:lnTo>
                      <a:pt x="9" y="23"/>
                    </a:lnTo>
                    <a:lnTo>
                      <a:pt x="17" y="19"/>
                    </a:lnTo>
                    <a:lnTo>
                      <a:pt x="8"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290" name="Freeform 97">
                <a:extLst>
                  <a:ext uri="{FF2B5EF4-FFF2-40B4-BE49-F238E27FC236}">
                    <a16:creationId xmlns:a16="http://schemas.microsoft.com/office/drawing/2014/main" id="{427F802B-C1A9-4738-90AA-A407418F9595}"/>
                  </a:ext>
                </a:extLst>
              </p:cNvPr>
              <p:cNvSpPr>
                <a:spLocks/>
              </p:cNvSpPr>
              <p:nvPr/>
            </p:nvSpPr>
            <p:spPr bwMode="auto">
              <a:xfrm>
                <a:off x="1234" y="3437"/>
                <a:ext cx="6" cy="10"/>
              </a:xfrm>
              <a:custGeom>
                <a:avLst/>
                <a:gdLst>
                  <a:gd name="T0" fmla="*/ 0 w 12"/>
                  <a:gd name="T1" fmla="*/ 0 h 22"/>
                  <a:gd name="T2" fmla="*/ 1 w 12"/>
                  <a:gd name="T3" fmla="*/ 0 h 22"/>
                  <a:gd name="T4" fmla="*/ 1 w 12"/>
                  <a:gd name="T5" fmla="*/ 0 h 22"/>
                  <a:gd name="T6" fmla="*/ 1 w 12"/>
                  <a:gd name="T7" fmla="*/ 0 h 22"/>
                  <a:gd name="T8" fmla="*/ 0 w 12"/>
                  <a:gd name="T9" fmla="*/ 0 h 22"/>
                  <a:gd name="T10" fmla="*/ 0 60000 65536"/>
                  <a:gd name="T11" fmla="*/ 0 60000 65536"/>
                  <a:gd name="T12" fmla="*/ 0 60000 65536"/>
                  <a:gd name="T13" fmla="*/ 0 60000 65536"/>
                  <a:gd name="T14" fmla="*/ 0 60000 65536"/>
                  <a:gd name="T15" fmla="*/ 0 w 12"/>
                  <a:gd name="T16" fmla="*/ 0 h 22"/>
                  <a:gd name="T17" fmla="*/ 12 w 12"/>
                  <a:gd name="T18" fmla="*/ 22 h 22"/>
                </a:gdLst>
                <a:ahLst/>
                <a:cxnLst>
                  <a:cxn ang="T10">
                    <a:pos x="T0" y="T1"/>
                  </a:cxn>
                  <a:cxn ang="T11">
                    <a:pos x="T2" y="T3"/>
                  </a:cxn>
                  <a:cxn ang="T12">
                    <a:pos x="T4" y="T5"/>
                  </a:cxn>
                  <a:cxn ang="T13">
                    <a:pos x="T6" y="T7"/>
                  </a:cxn>
                  <a:cxn ang="T14">
                    <a:pos x="T8" y="T9"/>
                  </a:cxn>
                </a:cxnLst>
                <a:rect l="T15" t="T16" r="T17" b="T18"/>
                <a:pathLst>
                  <a:path w="12" h="22">
                    <a:moveTo>
                      <a:pt x="0" y="2"/>
                    </a:moveTo>
                    <a:lnTo>
                      <a:pt x="9" y="22"/>
                    </a:lnTo>
                    <a:lnTo>
                      <a:pt x="12" y="20"/>
                    </a:lnTo>
                    <a:lnTo>
                      <a:pt x="3"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291" name="Freeform 98">
                <a:extLst>
                  <a:ext uri="{FF2B5EF4-FFF2-40B4-BE49-F238E27FC236}">
                    <a16:creationId xmlns:a16="http://schemas.microsoft.com/office/drawing/2014/main" id="{0FFB93FA-0E99-4136-B90D-6D34601C2887}"/>
                  </a:ext>
                </a:extLst>
              </p:cNvPr>
              <p:cNvSpPr>
                <a:spLocks/>
              </p:cNvSpPr>
              <p:nvPr/>
            </p:nvSpPr>
            <p:spPr bwMode="auto">
              <a:xfrm>
                <a:off x="1236" y="3436"/>
                <a:ext cx="7" cy="11"/>
              </a:xfrm>
              <a:custGeom>
                <a:avLst/>
                <a:gdLst>
                  <a:gd name="T0" fmla="*/ 0 w 14"/>
                  <a:gd name="T1" fmla="*/ 1 h 21"/>
                  <a:gd name="T2" fmla="*/ 1 w 14"/>
                  <a:gd name="T3" fmla="*/ 1 h 21"/>
                  <a:gd name="T4" fmla="*/ 1 w 14"/>
                  <a:gd name="T5" fmla="*/ 1 h 21"/>
                  <a:gd name="T6" fmla="*/ 1 w 14"/>
                  <a:gd name="T7" fmla="*/ 0 h 21"/>
                  <a:gd name="T8" fmla="*/ 0 w 14"/>
                  <a:gd name="T9" fmla="*/ 1 h 21"/>
                  <a:gd name="T10" fmla="*/ 0 60000 65536"/>
                  <a:gd name="T11" fmla="*/ 0 60000 65536"/>
                  <a:gd name="T12" fmla="*/ 0 60000 65536"/>
                  <a:gd name="T13" fmla="*/ 0 60000 65536"/>
                  <a:gd name="T14" fmla="*/ 0 60000 65536"/>
                  <a:gd name="T15" fmla="*/ 0 w 14"/>
                  <a:gd name="T16" fmla="*/ 0 h 21"/>
                  <a:gd name="T17" fmla="*/ 14 w 14"/>
                  <a:gd name="T18" fmla="*/ 21 h 21"/>
                </a:gdLst>
                <a:ahLst/>
                <a:cxnLst>
                  <a:cxn ang="T10">
                    <a:pos x="T0" y="T1"/>
                  </a:cxn>
                  <a:cxn ang="T11">
                    <a:pos x="T2" y="T3"/>
                  </a:cxn>
                  <a:cxn ang="T12">
                    <a:pos x="T4" y="T5"/>
                  </a:cxn>
                  <a:cxn ang="T13">
                    <a:pos x="T6" y="T7"/>
                  </a:cxn>
                  <a:cxn ang="T14">
                    <a:pos x="T8" y="T9"/>
                  </a:cxn>
                </a:cxnLst>
                <a:rect l="T15" t="T16" r="T17" b="T18"/>
                <a:pathLst>
                  <a:path w="14" h="21">
                    <a:moveTo>
                      <a:pt x="0" y="1"/>
                    </a:moveTo>
                    <a:lnTo>
                      <a:pt x="9" y="21"/>
                    </a:lnTo>
                    <a:lnTo>
                      <a:pt x="14" y="19"/>
                    </a:lnTo>
                    <a:lnTo>
                      <a:pt x="6"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292" name="Freeform 99">
                <a:extLst>
                  <a:ext uri="{FF2B5EF4-FFF2-40B4-BE49-F238E27FC236}">
                    <a16:creationId xmlns:a16="http://schemas.microsoft.com/office/drawing/2014/main" id="{03140CA3-39B7-4786-9493-5B02026DDB2B}"/>
                  </a:ext>
                </a:extLst>
              </p:cNvPr>
              <p:cNvSpPr>
                <a:spLocks/>
              </p:cNvSpPr>
              <p:nvPr/>
            </p:nvSpPr>
            <p:spPr bwMode="auto">
              <a:xfrm>
                <a:off x="1259" y="3423"/>
                <a:ext cx="8" cy="12"/>
              </a:xfrm>
              <a:custGeom>
                <a:avLst/>
                <a:gdLst>
                  <a:gd name="T0" fmla="*/ 0 w 16"/>
                  <a:gd name="T1" fmla="*/ 1 h 23"/>
                  <a:gd name="T2" fmla="*/ 1 w 16"/>
                  <a:gd name="T3" fmla="*/ 1 h 23"/>
                  <a:gd name="T4" fmla="*/ 1 w 16"/>
                  <a:gd name="T5" fmla="*/ 1 h 23"/>
                  <a:gd name="T6" fmla="*/ 1 w 16"/>
                  <a:gd name="T7" fmla="*/ 0 h 23"/>
                  <a:gd name="T8" fmla="*/ 0 w 16"/>
                  <a:gd name="T9" fmla="*/ 1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3"/>
                    </a:moveTo>
                    <a:lnTo>
                      <a:pt x="9" y="23"/>
                    </a:lnTo>
                    <a:lnTo>
                      <a:pt x="16" y="19"/>
                    </a:lnTo>
                    <a:lnTo>
                      <a:pt x="7"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293" name="Freeform 100">
                <a:extLst>
                  <a:ext uri="{FF2B5EF4-FFF2-40B4-BE49-F238E27FC236}">
                    <a16:creationId xmlns:a16="http://schemas.microsoft.com/office/drawing/2014/main" id="{69A1758D-6BC4-4D95-B2C9-7D25EC7E15F6}"/>
                  </a:ext>
                </a:extLst>
              </p:cNvPr>
              <p:cNvSpPr>
                <a:spLocks/>
              </p:cNvSpPr>
              <p:nvPr/>
            </p:nvSpPr>
            <p:spPr bwMode="auto">
              <a:xfrm>
                <a:off x="1236" y="3438"/>
                <a:ext cx="4" cy="9"/>
              </a:xfrm>
              <a:custGeom>
                <a:avLst/>
                <a:gdLst>
                  <a:gd name="T0" fmla="*/ 0 w 9"/>
                  <a:gd name="T1" fmla="*/ 0 h 20"/>
                  <a:gd name="T2" fmla="*/ 0 w 9"/>
                  <a:gd name="T3" fmla="*/ 0 h 20"/>
                  <a:gd name="T4" fmla="*/ 0 w 9"/>
                  <a:gd name="T5" fmla="*/ 0 h 20"/>
                  <a:gd name="T6" fmla="*/ 0 w 9"/>
                  <a:gd name="T7" fmla="*/ 0 h 20"/>
                  <a:gd name="T8" fmla="*/ 0 w 9"/>
                  <a:gd name="T9" fmla="*/ 0 h 20"/>
                  <a:gd name="T10" fmla="*/ 0 60000 65536"/>
                  <a:gd name="T11" fmla="*/ 0 60000 65536"/>
                  <a:gd name="T12" fmla="*/ 0 60000 65536"/>
                  <a:gd name="T13" fmla="*/ 0 60000 65536"/>
                  <a:gd name="T14" fmla="*/ 0 60000 65536"/>
                  <a:gd name="T15" fmla="*/ 0 w 9"/>
                  <a:gd name="T16" fmla="*/ 0 h 20"/>
                  <a:gd name="T17" fmla="*/ 9 w 9"/>
                  <a:gd name="T18" fmla="*/ 20 h 20"/>
                </a:gdLst>
                <a:ahLst/>
                <a:cxnLst>
                  <a:cxn ang="T10">
                    <a:pos x="T0" y="T1"/>
                  </a:cxn>
                  <a:cxn ang="T11">
                    <a:pos x="T2" y="T3"/>
                  </a:cxn>
                  <a:cxn ang="T12">
                    <a:pos x="T4" y="T5"/>
                  </a:cxn>
                  <a:cxn ang="T13">
                    <a:pos x="T6" y="T7"/>
                  </a:cxn>
                  <a:cxn ang="T14">
                    <a:pos x="T8" y="T9"/>
                  </a:cxn>
                </a:cxnLst>
                <a:rect l="T15" t="T16" r="T17" b="T18"/>
                <a:pathLst>
                  <a:path w="9" h="20">
                    <a:moveTo>
                      <a:pt x="0" y="0"/>
                    </a:moveTo>
                    <a:lnTo>
                      <a:pt x="0" y="0"/>
                    </a:lnTo>
                    <a:lnTo>
                      <a:pt x="9" y="2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294" name="Freeform 101">
                <a:extLst>
                  <a:ext uri="{FF2B5EF4-FFF2-40B4-BE49-F238E27FC236}">
                    <a16:creationId xmlns:a16="http://schemas.microsoft.com/office/drawing/2014/main" id="{672F6514-A808-4CEA-BD9C-5AC757156634}"/>
                  </a:ext>
                </a:extLst>
              </p:cNvPr>
              <p:cNvSpPr>
                <a:spLocks/>
              </p:cNvSpPr>
              <p:nvPr/>
            </p:nvSpPr>
            <p:spPr bwMode="auto">
              <a:xfrm>
                <a:off x="1283" y="3411"/>
                <a:ext cx="8" cy="11"/>
              </a:xfrm>
              <a:custGeom>
                <a:avLst/>
                <a:gdLst>
                  <a:gd name="T0" fmla="*/ 0 w 16"/>
                  <a:gd name="T1" fmla="*/ 0 h 23"/>
                  <a:gd name="T2" fmla="*/ 1 w 16"/>
                  <a:gd name="T3" fmla="*/ 0 h 23"/>
                  <a:gd name="T4" fmla="*/ 1 w 16"/>
                  <a:gd name="T5" fmla="*/ 0 h 23"/>
                  <a:gd name="T6" fmla="*/ 1 w 16"/>
                  <a:gd name="T7" fmla="*/ 0 h 23"/>
                  <a:gd name="T8" fmla="*/ 0 w 16"/>
                  <a:gd name="T9" fmla="*/ 0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3"/>
                    </a:moveTo>
                    <a:lnTo>
                      <a:pt x="9" y="23"/>
                    </a:lnTo>
                    <a:lnTo>
                      <a:pt x="16" y="19"/>
                    </a:lnTo>
                    <a:lnTo>
                      <a:pt x="7"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295" name="Freeform 102">
                <a:extLst>
                  <a:ext uri="{FF2B5EF4-FFF2-40B4-BE49-F238E27FC236}">
                    <a16:creationId xmlns:a16="http://schemas.microsoft.com/office/drawing/2014/main" id="{59927E7B-9728-4635-9A65-A81E7DDD2CED}"/>
                  </a:ext>
                </a:extLst>
              </p:cNvPr>
              <p:cNvSpPr>
                <a:spLocks/>
              </p:cNvSpPr>
              <p:nvPr/>
            </p:nvSpPr>
            <p:spPr bwMode="auto">
              <a:xfrm>
                <a:off x="1307" y="3398"/>
                <a:ext cx="9" cy="12"/>
              </a:xfrm>
              <a:custGeom>
                <a:avLst/>
                <a:gdLst>
                  <a:gd name="T0" fmla="*/ 0 w 18"/>
                  <a:gd name="T1" fmla="*/ 0 h 25"/>
                  <a:gd name="T2" fmla="*/ 1 w 18"/>
                  <a:gd name="T3" fmla="*/ 0 h 25"/>
                  <a:gd name="T4" fmla="*/ 1 w 18"/>
                  <a:gd name="T5" fmla="*/ 0 h 25"/>
                  <a:gd name="T6" fmla="*/ 1 w 18"/>
                  <a:gd name="T7" fmla="*/ 0 h 25"/>
                  <a:gd name="T8" fmla="*/ 0 w 18"/>
                  <a:gd name="T9" fmla="*/ 0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5"/>
                    </a:moveTo>
                    <a:lnTo>
                      <a:pt x="9" y="25"/>
                    </a:lnTo>
                    <a:lnTo>
                      <a:pt x="18" y="20"/>
                    </a:lnTo>
                    <a:lnTo>
                      <a:pt x="9" y="0"/>
                    </a:lnTo>
                    <a:lnTo>
                      <a:pt x="0" y="5"/>
                    </a:lnTo>
                    <a:close/>
                  </a:path>
                </a:pathLst>
              </a:custGeom>
              <a:solidFill>
                <a:srgbClr val="000000"/>
              </a:solidFill>
              <a:ln w="0">
                <a:solidFill>
                  <a:srgbClr val="000000"/>
                </a:solidFill>
                <a:prstDash val="solid"/>
                <a:round/>
                <a:headEnd/>
                <a:tailEnd/>
              </a:ln>
            </p:spPr>
            <p:txBody>
              <a:bodyPr/>
              <a:lstStyle/>
              <a:p>
                <a:endParaRPr lang="en-GB"/>
              </a:p>
            </p:txBody>
          </p:sp>
          <p:sp>
            <p:nvSpPr>
              <p:cNvPr id="83296" name="Freeform 103">
                <a:extLst>
                  <a:ext uri="{FF2B5EF4-FFF2-40B4-BE49-F238E27FC236}">
                    <a16:creationId xmlns:a16="http://schemas.microsoft.com/office/drawing/2014/main" id="{C9478D34-62E6-416B-A70D-CFE662343D63}"/>
                  </a:ext>
                </a:extLst>
              </p:cNvPr>
              <p:cNvSpPr>
                <a:spLocks/>
              </p:cNvSpPr>
              <p:nvPr/>
            </p:nvSpPr>
            <p:spPr bwMode="auto">
              <a:xfrm>
                <a:off x="1331" y="3386"/>
                <a:ext cx="7" cy="11"/>
              </a:xfrm>
              <a:custGeom>
                <a:avLst/>
                <a:gdLst>
                  <a:gd name="T0" fmla="*/ 0 w 14"/>
                  <a:gd name="T1" fmla="*/ 1 h 21"/>
                  <a:gd name="T2" fmla="*/ 1 w 14"/>
                  <a:gd name="T3" fmla="*/ 1 h 21"/>
                  <a:gd name="T4" fmla="*/ 1 w 14"/>
                  <a:gd name="T5" fmla="*/ 1 h 21"/>
                  <a:gd name="T6" fmla="*/ 1 w 14"/>
                  <a:gd name="T7" fmla="*/ 0 h 21"/>
                  <a:gd name="T8" fmla="*/ 0 w 14"/>
                  <a:gd name="T9" fmla="*/ 1 h 21"/>
                  <a:gd name="T10" fmla="*/ 0 60000 65536"/>
                  <a:gd name="T11" fmla="*/ 0 60000 65536"/>
                  <a:gd name="T12" fmla="*/ 0 60000 65536"/>
                  <a:gd name="T13" fmla="*/ 0 60000 65536"/>
                  <a:gd name="T14" fmla="*/ 0 60000 65536"/>
                  <a:gd name="T15" fmla="*/ 0 w 14"/>
                  <a:gd name="T16" fmla="*/ 0 h 21"/>
                  <a:gd name="T17" fmla="*/ 14 w 14"/>
                  <a:gd name="T18" fmla="*/ 21 h 21"/>
                </a:gdLst>
                <a:ahLst/>
                <a:cxnLst>
                  <a:cxn ang="T10">
                    <a:pos x="T0" y="T1"/>
                  </a:cxn>
                  <a:cxn ang="T11">
                    <a:pos x="T2" y="T3"/>
                  </a:cxn>
                  <a:cxn ang="T12">
                    <a:pos x="T4" y="T5"/>
                  </a:cxn>
                  <a:cxn ang="T13">
                    <a:pos x="T6" y="T7"/>
                  </a:cxn>
                  <a:cxn ang="T14">
                    <a:pos x="T8" y="T9"/>
                  </a:cxn>
                </a:cxnLst>
                <a:rect l="T15" t="T16" r="T17" b="T18"/>
                <a:pathLst>
                  <a:path w="14" h="21">
                    <a:moveTo>
                      <a:pt x="0" y="2"/>
                    </a:moveTo>
                    <a:lnTo>
                      <a:pt x="9" y="21"/>
                    </a:lnTo>
                    <a:lnTo>
                      <a:pt x="14" y="19"/>
                    </a:lnTo>
                    <a:lnTo>
                      <a:pt x="5"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297" name="Freeform 104">
                <a:extLst>
                  <a:ext uri="{FF2B5EF4-FFF2-40B4-BE49-F238E27FC236}">
                    <a16:creationId xmlns:a16="http://schemas.microsoft.com/office/drawing/2014/main" id="{B75AAAC0-613A-4EDF-8F23-199861A92CBE}"/>
                  </a:ext>
                </a:extLst>
              </p:cNvPr>
              <p:cNvSpPr>
                <a:spLocks/>
              </p:cNvSpPr>
              <p:nvPr/>
            </p:nvSpPr>
            <p:spPr bwMode="auto">
              <a:xfrm>
                <a:off x="1334" y="3385"/>
                <a:ext cx="6" cy="11"/>
              </a:xfrm>
              <a:custGeom>
                <a:avLst/>
                <a:gdLst>
                  <a:gd name="T0" fmla="*/ 0 w 13"/>
                  <a:gd name="T1" fmla="*/ 1 h 21"/>
                  <a:gd name="T2" fmla="*/ 0 w 13"/>
                  <a:gd name="T3" fmla="*/ 1 h 21"/>
                  <a:gd name="T4" fmla="*/ 0 w 13"/>
                  <a:gd name="T5" fmla="*/ 1 h 21"/>
                  <a:gd name="T6" fmla="*/ 0 w 13"/>
                  <a:gd name="T7" fmla="*/ 0 h 21"/>
                  <a:gd name="T8" fmla="*/ 0 w 13"/>
                  <a:gd name="T9" fmla="*/ 1 h 21"/>
                  <a:gd name="T10" fmla="*/ 0 60000 65536"/>
                  <a:gd name="T11" fmla="*/ 0 60000 65536"/>
                  <a:gd name="T12" fmla="*/ 0 60000 65536"/>
                  <a:gd name="T13" fmla="*/ 0 60000 65536"/>
                  <a:gd name="T14" fmla="*/ 0 60000 65536"/>
                  <a:gd name="T15" fmla="*/ 0 w 13"/>
                  <a:gd name="T16" fmla="*/ 0 h 21"/>
                  <a:gd name="T17" fmla="*/ 13 w 13"/>
                  <a:gd name="T18" fmla="*/ 21 h 21"/>
                </a:gdLst>
                <a:ahLst/>
                <a:cxnLst>
                  <a:cxn ang="T10">
                    <a:pos x="T0" y="T1"/>
                  </a:cxn>
                  <a:cxn ang="T11">
                    <a:pos x="T2" y="T3"/>
                  </a:cxn>
                  <a:cxn ang="T12">
                    <a:pos x="T4" y="T5"/>
                  </a:cxn>
                  <a:cxn ang="T13">
                    <a:pos x="T6" y="T7"/>
                  </a:cxn>
                  <a:cxn ang="T14">
                    <a:pos x="T8" y="T9"/>
                  </a:cxn>
                </a:cxnLst>
                <a:rect l="T15" t="T16" r="T17" b="T18"/>
                <a:pathLst>
                  <a:path w="13" h="21">
                    <a:moveTo>
                      <a:pt x="0" y="2"/>
                    </a:moveTo>
                    <a:lnTo>
                      <a:pt x="9" y="21"/>
                    </a:lnTo>
                    <a:lnTo>
                      <a:pt x="13" y="20"/>
                    </a:lnTo>
                    <a:lnTo>
                      <a:pt x="4"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298" name="Freeform 105">
                <a:extLst>
                  <a:ext uri="{FF2B5EF4-FFF2-40B4-BE49-F238E27FC236}">
                    <a16:creationId xmlns:a16="http://schemas.microsoft.com/office/drawing/2014/main" id="{F2922076-AFB6-445E-B89F-A0B56BE49C9C}"/>
                  </a:ext>
                </a:extLst>
              </p:cNvPr>
              <p:cNvSpPr>
                <a:spLocks/>
              </p:cNvSpPr>
              <p:nvPr/>
            </p:nvSpPr>
            <p:spPr bwMode="auto">
              <a:xfrm>
                <a:off x="1356" y="3373"/>
                <a:ext cx="8" cy="11"/>
              </a:xfrm>
              <a:custGeom>
                <a:avLst/>
                <a:gdLst>
                  <a:gd name="T0" fmla="*/ 0 w 16"/>
                  <a:gd name="T1" fmla="*/ 0 h 23"/>
                  <a:gd name="T2" fmla="*/ 1 w 16"/>
                  <a:gd name="T3" fmla="*/ 0 h 23"/>
                  <a:gd name="T4" fmla="*/ 1 w 16"/>
                  <a:gd name="T5" fmla="*/ 0 h 23"/>
                  <a:gd name="T6" fmla="*/ 1 w 16"/>
                  <a:gd name="T7" fmla="*/ 0 h 23"/>
                  <a:gd name="T8" fmla="*/ 0 w 16"/>
                  <a:gd name="T9" fmla="*/ 0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4"/>
                    </a:moveTo>
                    <a:lnTo>
                      <a:pt x="9" y="23"/>
                    </a:lnTo>
                    <a:lnTo>
                      <a:pt x="16" y="20"/>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299" name="Freeform 106">
                <a:extLst>
                  <a:ext uri="{FF2B5EF4-FFF2-40B4-BE49-F238E27FC236}">
                    <a16:creationId xmlns:a16="http://schemas.microsoft.com/office/drawing/2014/main" id="{3243DA1D-6196-45CC-85EC-7C0697F21DE5}"/>
                  </a:ext>
                </a:extLst>
              </p:cNvPr>
              <p:cNvSpPr>
                <a:spLocks/>
              </p:cNvSpPr>
              <p:nvPr/>
            </p:nvSpPr>
            <p:spPr bwMode="auto">
              <a:xfrm>
                <a:off x="1334" y="3387"/>
                <a:ext cx="4" cy="10"/>
              </a:xfrm>
              <a:custGeom>
                <a:avLst/>
                <a:gdLst>
                  <a:gd name="T0" fmla="*/ 0 w 9"/>
                  <a:gd name="T1" fmla="*/ 0 h 19"/>
                  <a:gd name="T2" fmla="*/ 0 w 9"/>
                  <a:gd name="T3" fmla="*/ 0 h 19"/>
                  <a:gd name="T4" fmla="*/ 0 w 9"/>
                  <a:gd name="T5" fmla="*/ 1 h 19"/>
                  <a:gd name="T6" fmla="*/ 0 w 9"/>
                  <a:gd name="T7" fmla="*/ 1 h 19"/>
                  <a:gd name="T8" fmla="*/ 0 w 9"/>
                  <a:gd name="T9" fmla="*/ 0 h 19"/>
                  <a:gd name="T10" fmla="*/ 0 60000 65536"/>
                  <a:gd name="T11" fmla="*/ 0 60000 65536"/>
                  <a:gd name="T12" fmla="*/ 0 60000 65536"/>
                  <a:gd name="T13" fmla="*/ 0 60000 65536"/>
                  <a:gd name="T14" fmla="*/ 0 60000 65536"/>
                  <a:gd name="T15" fmla="*/ 0 w 9"/>
                  <a:gd name="T16" fmla="*/ 0 h 19"/>
                  <a:gd name="T17" fmla="*/ 9 w 9"/>
                  <a:gd name="T18" fmla="*/ 19 h 19"/>
                </a:gdLst>
                <a:ahLst/>
                <a:cxnLst>
                  <a:cxn ang="T10">
                    <a:pos x="T0" y="T1"/>
                  </a:cxn>
                  <a:cxn ang="T11">
                    <a:pos x="T2" y="T3"/>
                  </a:cxn>
                  <a:cxn ang="T12">
                    <a:pos x="T4" y="T5"/>
                  </a:cxn>
                  <a:cxn ang="T13">
                    <a:pos x="T6" y="T7"/>
                  </a:cxn>
                  <a:cxn ang="T14">
                    <a:pos x="T8" y="T9"/>
                  </a:cxn>
                </a:cxnLst>
                <a:rect l="T15" t="T16" r="T17" b="T18"/>
                <a:pathLst>
                  <a:path w="9" h="19">
                    <a:moveTo>
                      <a:pt x="0" y="0"/>
                    </a:moveTo>
                    <a:lnTo>
                      <a:pt x="0" y="0"/>
                    </a:lnTo>
                    <a:lnTo>
                      <a:pt x="9" y="19"/>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00" name="Freeform 107">
                <a:extLst>
                  <a:ext uri="{FF2B5EF4-FFF2-40B4-BE49-F238E27FC236}">
                    <a16:creationId xmlns:a16="http://schemas.microsoft.com/office/drawing/2014/main" id="{F4FCCCD3-96D4-46B5-BCE0-CAD04F734EDB}"/>
                  </a:ext>
                </a:extLst>
              </p:cNvPr>
              <p:cNvSpPr>
                <a:spLocks/>
              </p:cNvSpPr>
              <p:nvPr/>
            </p:nvSpPr>
            <p:spPr bwMode="auto">
              <a:xfrm>
                <a:off x="1380" y="3360"/>
                <a:ext cx="8" cy="12"/>
              </a:xfrm>
              <a:custGeom>
                <a:avLst/>
                <a:gdLst>
                  <a:gd name="T0" fmla="*/ 0 w 16"/>
                  <a:gd name="T1" fmla="*/ 1 h 23"/>
                  <a:gd name="T2" fmla="*/ 1 w 16"/>
                  <a:gd name="T3" fmla="*/ 1 h 23"/>
                  <a:gd name="T4" fmla="*/ 1 w 16"/>
                  <a:gd name="T5" fmla="*/ 1 h 23"/>
                  <a:gd name="T6" fmla="*/ 1 w 16"/>
                  <a:gd name="T7" fmla="*/ 0 h 23"/>
                  <a:gd name="T8" fmla="*/ 0 w 16"/>
                  <a:gd name="T9" fmla="*/ 1 h 23"/>
                  <a:gd name="T10" fmla="*/ 0 60000 65536"/>
                  <a:gd name="T11" fmla="*/ 0 60000 65536"/>
                  <a:gd name="T12" fmla="*/ 0 60000 65536"/>
                  <a:gd name="T13" fmla="*/ 0 60000 65536"/>
                  <a:gd name="T14" fmla="*/ 0 60000 65536"/>
                  <a:gd name="T15" fmla="*/ 0 w 16"/>
                  <a:gd name="T16" fmla="*/ 0 h 23"/>
                  <a:gd name="T17" fmla="*/ 16 w 16"/>
                  <a:gd name="T18" fmla="*/ 23 h 23"/>
                </a:gdLst>
                <a:ahLst/>
                <a:cxnLst>
                  <a:cxn ang="T10">
                    <a:pos x="T0" y="T1"/>
                  </a:cxn>
                  <a:cxn ang="T11">
                    <a:pos x="T2" y="T3"/>
                  </a:cxn>
                  <a:cxn ang="T12">
                    <a:pos x="T4" y="T5"/>
                  </a:cxn>
                  <a:cxn ang="T13">
                    <a:pos x="T6" y="T7"/>
                  </a:cxn>
                  <a:cxn ang="T14">
                    <a:pos x="T8" y="T9"/>
                  </a:cxn>
                </a:cxnLst>
                <a:rect l="T15" t="T16" r="T17" b="T18"/>
                <a:pathLst>
                  <a:path w="16" h="23">
                    <a:moveTo>
                      <a:pt x="0" y="4"/>
                    </a:moveTo>
                    <a:lnTo>
                      <a:pt x="9" y="23"/>
                    </a:lnTo>
                    <a:lnTo>
                      <a:pt x="16" y="20"/>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01" name="Freeform 108">
                <a:extLst>
                  <a:ext uri="{FF2B5EF4-FFF2-40B4-BE49-F238E27FC236}">
                    <a16:creationId xmlns:a16="http://schemas.microsoft.com/office/drawing/2014/main" id="{8EC75B6D-A966-4273-ADDC-CC9FBB1A0086}"/>
                  </a:ext>
                </a:extLst>
              </p:cNvPr>
              <p:cNvSpPr>
                <a:spLocks/>
              </p:cNvSpPr>
              <p:nvPr/>
            </p:nvSpPr>
            <p:spPr bwMode="auto">
              <a:xfrm>
                <a:off x="1404" y="3348"/>
                <a:ext cx="9" cy="12"/>
              </a:xfrm>
              <a:custGeom>
                <a:avLst/>
                <a:gdLst>
                  <a:gd name="T0" fmla="*/ 0 w 18"/>
                  <a:gd name="T1" fmla="*/ 0 h 25"/>
                  <a:gd name="T2" fmla="*/ 1 w 18"/>
                  <a:gd name="T3" fmla="*/ 0 h 25"/>
                  <a:gd name="T4" fmla="*/ 1 w 18"/>
                  <a:gd name="T5" fmla="*/ 0 h 25"/>
                  <a:gd name="T6" fmla="*/ 1 w 18"/>
                  <a:gd name="T7" fmla="*/ 0 h 25"/>
                  <a:gd name="T8" fmla="*/ 0 w 18"/>
                  <a:gd name="T9" fmla="*/ 0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4"/>
                    </a:moveTo>
                    <a:lnTo>
                      <a:pt x="9" y="25"/>
                    </a:lnTo>
                    <a:lnTo>
                      <a:pt x="18" y="22"/>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02" name="Freeform 109">
                <a:extLst>
                  <a:ext uri="{FF2B5EF4-FFF2-40B4-BE49-F238E27FC236}">
                    <a16:creationId xmlns:a16="http://schemas.microsoft.com/office/drawing/2014/main" id="{460CDD83-C014-4FFC-830E-D3E20FF8AC15}"/>
                  </a:ext>
                </a:extLst>
              </p:cNvPr>
              <p:cNvSpPr>
                <a:spLocks/>
              </p:cNvSpPr>
              <p:nvPr/>
            </p:nvSpPr>
            <p:spPr bwMode="auto">
              <a:xfrm>
                <a:off x="1429" y="3336"/>
                <a:ext cx="8" cy="12"/>
              </a:xfrm>
              <a:custGeom>
                <a:avLst/>
                <a:gdLst>
                  <a:gd name="T0" fmla="*/ 0 w 16"/>
                  <a:gd name="T1" fmla="*/ 0 h 25"/>
                  <a:gd name="T2" fmla="*/ 1 w 16"/>
                  <a:gd name="T3" fmla="*/ 0 h 25"/>
                  <a:gd name="T4" fmla="*/ 1 w 16"/>
                  <a:gd name="T5" fmla="*/ 0 h 25"/>
                  <a:gd name="T6" fmla="*/ 1 w 16"/>
                  <a:gd name="T7" fmla="*/ 0 h 25"/>
                  <a:gd name="T8" fmla="*/ 0 w 16"/>
                  <a:gd name="T9" fmla="*/ 0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3"/>
                    </a:moveTo>
                    <a:lnTo>
                      <a:pt x="9" y="25"/>
                    </a:lnTo>
                    <a:lnTo>
                      <a:pt x="16" y="21"/>
                    </a:lnTo>
                    <a:lnTo>
                      <a:pt x="7"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03" name="Freeform 110">
                <a:extLst>
                  <a:ext uri="{FF2B5EF4-FFF2-40B4-BE49-F238E27FC236}">
                    <a16:creationId xmlns:a16="http://schemas.microsoft.com/office/drawing/2014/main" id="{B8F877AA-FA50-4406-97D2-5DB760C6F0B3}"/>
                  </a:ext>
                </a:extLst>
              </p:cNvPr>
              <p:cNvSpPr>
                <a:spLocks/>
              </p:cNvSpPr>
              <p:nvPr/>
            </p:nvSpPr>
            <p:spPr bwMode="auto">
              <a:xfrm>
                <a:off x="1433" y="3336"/>
                <a:ext cx="5" cy="11"/>
              </a:xfrm>
              <a:custGeom>
                <a:avLst/>
                <a:gdLst>
                  <a:gd name="T0" fmla="*/ 0 w 11"/>
                  <a:gd name="T1" fmla="*/ 0 h 21"/>
                  <a:gd name="T2" fmla="*/ 0 w 11"/>
                  <a:gd name="T3" fmla="*/ 1 h 21"/>
                  <a:gd name="T4" fmla="*/ 0 w 11"/>
                  <a:gd name="T5" fmla="*/ 1 h 21"/>
                  <a:gd name="T6" fmla="*/ 0 w 11"/>
                  <a:gd name="T7" fmla="*/ 0 h 21"/>
                  <a:gd name="T8" fmla="*/ 0 w 11"/>
                  <a:gd name="T9" fmla="*/ 0 h 21"/>
                  <a:gd name="T10" fmla="*/ 0 60000 65536"/>
                  <a:gd name="T11" fmla="*/ 0 60000 65536"/>
                  <a:gd name="T12" fmla="*/ 0 60000 65536"/>
                  <a:gd name="T13" fmla="*/ 0 60000 65536"/>
                  <a:gd name="T14" fmla="*/ 0 60000 65536"/>
                  <a:gd name="T15" fmla="*/ 0 w 11"/>
                  <a:gd name="T16" fmla="*/ 0 h 21"/>
                  <a:gd name="T17" fmla="*/ 11 w 11"/>
                  <a:gd name="T18" fmla="*/ 21 h 21"/>
                </a:gdLst>
                <a:ahLst/>
                <a:cxnLst>
                  <a:cxn ang="T10">
                    <a:pos x="T0" y="T1"/>
                  </a:cxn>
                  <a:cxn ang="T11">
                    <a:pos x="T2" y="T3"/>
                  </a:cxn>
                  <a:cxn ang="T12">
                    <a:pos x="T4" y="T5"/>
                  </a:cxn>
                  <a:cxn ang="T13">
                    <a:pos x="T6" y="T7"/>
                  </a:cxn>
                  <a:cxn ang="T14">
                    <a:pos x="T8" y="T9"/>
                  </a:cxn>
                </a:cxnLst>
                <a:rect l="T15" t="T16" r="T17" b="T18"/>
                <a:pathLst>
                  <a:path w="11" h="21">
                    <a:moveTo>
                      <a:pt x="0" y="0"/>
                    </a:moveTo>
                    <a:lnTo>
                      <a:pt x="9" y="21"/>
                    </a:lnTo>
                    <a:lnTo>
                      <a:pt x="11" y="21"/>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04" name="Freeform 111">
                <a:extLst>
                  <a:ext uri="{FF2B5EF4-FFF2-40B4-BE49-F238E27FC236}">
                    <a16:creationId xmlns:a16="http://schemas.microsoft.com/office/drawing/2014/main" id="{9F60F118-E012-433B-9F41-E34B6823994A}"/>
                  </a:ext>
                </a:extLst>
              </p:cNvPr>
              <p:cNvSpPr>
                <a:spLocks/>
              </p:cNvSpPr>
              <p:nvPr/>
            </p:nvSpPr>
            <p:spPr bwMode="auto">
              <a:xfrm>
                <a:off x="1454" y="3323"/>
                <a:ext cx="9" cy="13"/>
              </a:xfrm>
              <a:custGeom>
                <a:avLst/>
                <a:gdLst>
                  <a:gd name="T0" fmla="*/ 0 w 18"/>
                  <a:gd name="T1" fmla="*/ 1 h 25"/>
                  <a:gd name="T2" fmla="*/ 1 w 18"/>
                  <a:gd name="T3" fmla="*/ 1 h 25"/>
                  <a:gd name="T4" fmla="*/ 1 w 18"/>
                  <a:gd name="T5" fmla="*/ 1 h 25"/>
                  <a:gd name="T6" fmla="*/ 1 w 18"/>
                  <a:gd name="T7" fmla="*/ 0 h 25"/>
                  <a:gd name="T8" fmla="*/ 0 w 18"/>
                  <a:gd name="T9" fmla="*/ 1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4"/>
                    </a:moveTo>
                    <a:lnTo>
                      <a:pt x="9" y="25"/>
                    </a:lnTo>
                    <a:lnTo>
                      <a:pt x="18" y="21"/>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05" name="Freeform 112">
                <a:extLst>
                  <a:ext uri="{FF2B5EF4-FFF2-40B4-BE49-F238E27FC236}">
                    <a16:creationId xmlns:a16="http://schemas.microsoft.com/office/drawing/2014/main" id="{BF3C2C6C-347F-47F4-BEB8-4F5C791A4545}"/>
                  </a:ext>
                </a:extLst>
              </p:cNvPr>
              <p:cNvSpPr>
                <a:spLocks/>
              </p:cNvSpPr>
              <p:nvPr/>
            </p:nvSpPr>
            <p:spPr bwMode="auto">
              <a:xfrm>
                <a:off x="1433" y="3336"/>
                <a:ext cx="4" cy="11"/>
              </a:xfrm>
              <a:custGeom>
                <a:avLst/>
                <a:gdLst>
                  <a:gd name="T0" fmla="*/ 0 w 9"/>
                  <a:gd name="T1" fmla="*/ 0 h 21"/>
                  <a:gd name="T2" fmla="*/ 0 w 9"/>
                  <a:gd name="T3" fmla="*/ 0 h 21"/>
                  <a:gd name="T4" fmla="*/ 0 w 9"/>
                  <a:gd name="T5" fmla="*/ 1 h 21"/>
                  <a:gd name="T6" fmla="*/ 0 w 9"/>
                  <a:gd name="T7" fmla="*/ 1 h 21"/>
                  <a:gd name="T8" fmla="*/ 0 w 9"/>
                  <a:gd name="T9" fmla="*/ 0 h 21"/>
                  <a:gd name="T10" fmla="*/ 0 60000 65536"/>
                  <a:gd name="T11" fmla="*/ 0 60000 65536"/>
                  <a:gd name="T12" fmla="*/ 0 60000 65536"/>
                  <a:gd name="T13" fmla="*/ 0 60000 65536"/>
                  <a:gd name="T14" fmla="*/ 0 60000 65536"/>
                  <a:gd name="T15" fmla="*/ 0 w 9"/>
                  <a:gd name="T16" fmla="*/ 0 h 21"/>
                  <a:gd name="T17" fmla="*/ 9 w 9"/>
                  <a:gd name="T18" fmla="*/ 21 h 21"/>
                </a:gdLst>
                <a:ahLst/>
                <a:cxnLst>
                  <a:cxn ang="T10">
                    <a:pos x="T0" y="T1"/>
                  </a:cxn>
                  <a:cxn ang="T11">
                    <a:pos x="T2" y="T3"/>
                  </a:cxn>
                  <a:cxn ang="T12">
                    <a:pos x="T4" y="T5"/>
                  </a:cxn>
                  <a:cxn ang="T13">
                    <a:pos x="T6" y="T7"/>
                  </a:cxn>
                  <a:cxn ang="T14">
                    <a:pos x="T8" y="T9"/>
                  </a:cxn>
                </a:cxnLst>
                <a:rect l="T15" t="T16" r="T17" b="T18"/>
                <a:pathLst>
                  <a:path w="9" h="21">
                    <a:moveTo>
                      <a:pt x="0" y="0"/>
                    </a:moveTo>
                    <a:lnTo>
                      <a:pt x="0" y="0"/>
                    </a:lnTo>
                    <a:lnTo>
                      <a:pt x="9" y="21"/>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06" name="Freeform 113">
                <a:extLst>
                  <a:ext uri="{FF2B5EF4-FFF2-40B4-BE49-F238E27FC236}">
                    <a16:creationId xmlns:a16="http://schemas.microsoft.com/office/drawing/2014/main" id="{029B32C8-7448-46AA-8D63-2137AF341E0E}"/>
                  </a:ext>
                </a:extLst>
              </p:cNvPr>
              <p:cNvSpPr>
                <a:spLocks/>
              </p:cNvSpPr>
              <p:nvPr/>
            </p:nvSpPr>
            <p:spPr bwMode="auto">
              <a:xfrm>
                <a:off x="1479" y="3311"/>
                <a:ext cx="9" cy="12"/>
              </a:xfrm>
              <a:custGeom>
                <a:avLst/>
                <a:gdLst>
                  <a:gd name="T0" fmla="*/ 0 w 18"/>
                  <a:gd name="T1" fmla="*/ 0 h 25"/>
                  <a:gd name="T2" fmla="*/ 1 w 18"/>
                  <a:gd name="T3" fmla="*/ 0 h 25"/>
                  <a:gd name="T4" fmla="*/ 1 w 18"/>
                  <a:gd name="T5" fmla="*/ 0 h 25"/>
                  <a:gd name="T6" fmla="*/ 1 w 18"/>
                  <a:gd name="T7" fmla="*/ 0 h 25"/>
                  <a:gd name="T8" fmla="*/ 0 w 18"/>
                  <a:gd name="T9" fmla="*/ 0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4"/>
                    </a:moveTo>
                    <a:lnTo>
                      <a:pt x="9" y="25"/>
                    </a:lnTo>
                    <a:lnTo>
                      <a:pt x="18" y="21"/>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07" name="Freeform 114">
                <a:extLst>
                  <a:ext uri="{FF2B5EF4-FFF2-40B4-BE49-F238E27FC236}">
                    <a16:creationId xmlns:a16="http://schemas.microsoft.com/office/drawing/2014/main" id="{52FD0A1A-8640-4005-9F5C-93C1DBC28F20}"/>
                  </a:ext>
                </a:extLst>
              </p:cNvPr>
              <p:cNvSpPr>
                <a:spLocks/>
              </p:cNvSpPr>
              <p:nvPr/>
            </p:nvSpPr>
            <p:spPr bwMode="auto">
              <a:xfrm>
                <a:off x="1505" y="3299"/>
                <a:ext cx="8" cy="13"/>
              </a:xfrm>
              <a:custGeom>
                <a:avLst/>
                <a:gdLst>
                  <a:gd name="T0" fmla="*/ 0 w 16"/>
                  <a:gd name="T1" fmla="*/ 1 h 25"/>
                  <a:gd name="T2" fmla="*/ 1 w 16"/>
                  <a:gd name="T3" fmla="*/ 1 h 25"/>
                  <a:gd name="T4" fmla="*/ 1 w 16"/>
                  <a:gd name="T5" fmla="*/ 1 h 25"/>
                  <a:gd name="T6" fmla="*/ 1 w 16"/>
                  <a:gd name="T7" fmla="*/ 0 h 25"/>
                  <a:gd name="T8" fmla="*/ 0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3"/>
                    </a:moveTo>
                    <a:lnTo>
                      <a:pt x="7" y="25"/>
                    </a:lnTo>
                    <a:lnTo>
                      <a:pt x="16"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08" name="Freeform 115">
                <a:extLst>
                  <a:ext uri="{FF2B5EF4-FFF2-40B4-BE49-F238E27FC236}">
                    <a16:creationId xmlns:a16="http://schemas.microsoft.com/office/drawing/2014/main" id="{0DCAE644-87CD-42BD-A915-4B981C8B030D}"/>
                  </a:ext>
                </a:extLst>
              </p:cNvPr>
              <p:cNvSpPr>
                <a:spLocks/>
              </p:cNvSpPr>
              <p:nvPr/>
            </p:nvSpPr>
            <p:spPr bwMode="auto">
              <a:xfrm>
                <a:off x="1530" y="3289"/>
                <a:ext cx="5" cy="11"/>
              </a:xfrm>
              <a:custGeom>
                <a:avLst/>
                <a:gdLst>
                  <a:gd name="T0" fmla="*/ 0 w 11"/>
                  <a:gd name="T1" fmla="*/ 0 h 24"/>
                  <a:gd name="T2" fmla="*/ 0 w 11"/>
                  <a:gd name="T3" fmla="*/ 0 h 24"/>
                  <a:gd name="T4" fmla="*/ 0 w 11"/>
                  <a:gd name="T5" fmla="*/ 0 h 24"/>
                  <a:gd name="T6" fmla="*/ 0 w 11"/>
                  <a:gd name="T7" fmla="*/ 0 h 24"/>
                  <a:gd name="T8" fmla="*/ 0 w 11"/>
                  <a:gd name="T9" fmla="*/ 0 h 24"/>
                  <a:gd name="T10" fmla="*/ 0 60000 65536"/>
                  <a:gd name="T11" fmla="*/ 0 60000 65536"/>
                  <a:gd name="T12" fmla="*/ 0 60000 65536"/>
                  <a:gd name="T13" fmla="*/ 0 60000 65536"/>
                  <a:gd name="T14" fmla="*/ 0 60000 65536"/>
                  <a:gd name="T15" fmla="*/ 0 w 11"/>
                  <a:gd name="T16" fmla="*/ 0 h 24"/>
                  <a:gd name="T17" fmla="*/ 11 w 11"/>
                  <a:gd name="T18" fmla="*/ 24 h 24"/>
                </a:gdLst>
                <a:ahLst/>
                <a:cxnLst>
                  <a:cxn ang="T10">
                    <a:pos x="T0" y="T1"/>
                  </a:cxn>
                  <a:cxn ang="T11">
                    <a:pos x="T2" y="T3"/>
                  </a:cxn>
                  <a:cxn ang="T12">
                    <a:pos x="T4" y="T5"/>
                  </a:cxn>
                  <a:cxn ang="T13">
                    <a:pos x="T6" y="T7"/>
                  </a:cxn>
                  <a:cxn ang="T14">
                    <a:pos x="T8" y="T9"/>
                  </a:cxn>
                </a:cxnLst>
                <a:rect l="T15" t="T16" r="T17" b="T18"/>
                <a:pathLst>
                  <a:path w="11" h="24">
                    <a:moveTo>
                      <a:pt x="0" y="2"/>
                    </a:moveTo>
                    <a:lnTo>
                      <a:pt x="7" y="24"/>
                    </a:lnTo>
                    <a:lnTo>
                      <a:pt x="11" y="22"/>
                    </a:lnTo>
                    <a:lnTo>
                      <a:pt x="3"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09" name="Freeform 116">
                <a:extLst>
                  <a:ext uri="{FF2B5EF4-FFF2-40B4-BE49-F238E27FC236}">
                    <a16:creationId xmlns:a16="http://schemas.microsoft.com/office/drawing/2014/main" id="{AE0A3EFD-826E-47A3-8A69-ACEAFF1FC976}"/>
                  </a:ext>
                </a:extLst>
              </p:cNvPr>
              <p:cNvSpPr>
                <a:spLocks/>
              </p:cNvSpPr>
              <p:nvPr/>
            </p:nvSpPr>
            <p:spPr bwMode="auto">
              <a:xfrm>
                <a:off x="1532" y="3288"/>
                <a:ext cx="6" cy="11"/>
              </a:xfrm>
              <a:custGeom>
                <a:avLst/>
                <a:gdLst>
                  <a:gd name="T0" fmla="*/ 0 w 13"/>
                  <a:gd name="T1" fmla="*/ 0 h 23"/>
                  <a:gd name="T2" fmla="*/ 0 w 13"/>
                  <a:gd name="T3" fmla="*/ 0 h 23"/>
                  <a:gd name="T4" fmla="*/ 0 w 13"/>
                  <a:gd name="T5" fmla="*/ 0 h 23"/>
                  <a:gd name="T6" fmla="*/ 0 w 13"/>
                  <a:gd name="T7" fmla="*/ 0 h 23"/>
                  <a:gd name="T8" fmla="*/ 0 w 13"/>
                  <a:gd name="T9" fmla="*/ 0 h 23"/>
                  <a:gd name="T10" fmla="*/ 0 60000 65536"/>
                  <a:gd name="T11" fmla="*/ 0 60000 65536"/>
                  <a:gd name="T12" fmla="*/ 0 60000 65536"/>
                  <a:gd name="T13" fmla="*/ 0 60000 65536"/>
                  <a:gd name="T14" fmla="*/ 0 60000 65536"/>
                  <a:gd name="T15" fmla="*/ 0 w 13"/>
                  <a:gd name="T16" fmla="*/ 0 h 23"/>
                  <a:gd name="T17" fmla="*/ 13 w 13"/>
                  <a:gd name="T18" fmla="*/ 23 h 23"/>
                </a:gdLst>
                <a:ahLst/>
                <a:cxnLst>
                  <a:cxn ang="T10">
                    <a:pos x="T0" y="T1"/>
                  </a:cxn>
                  <a:cxn ang="T11">
                    <a:pos x="T2" y="T3"/>
                  </a:cxn>
                  <a:cxn ang="T12">
                    <a:pos x="T4" y="T5"/>
                  </a:cxn>
                  <a:cxn ang="T13">
                    <a:pos x="T6" y="T7"/>
                  </a:cxn>
                  <a:cxn ang="T14">
                    <a:pos x="T8" y="T9"/>
                  </a:cxn>
                </a:cxnLst>
                <a:rect l="T15" t="T16" r="T17" b="T18"/>
                <a:pathLst>
                  <a:path w="13" h="23">
                    <a:moveTo>
                      <a:pt x="0" y="1"/>
                    </a:moveTo>
                    <a:lnTo>
                      <a:pt x="8" y="23"/>
                    </a:lnTo>
                    <a:lnTo>
                      <a:pt x="13" y="21"/>
                    </a:lnTo>
                    <a:lnTo>
                      <a:pt x="6"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10" name="Freeform 117">
                <a:extLst>
                  <a:ext uri="{FF2B5EF4-FFF2-40B4-BE49-F238E27FC236}">
                    <a16:creationId xmlns:a16="http://schemas.microsoft.com/office/drawing/2014/main" id="{AC2EFB59-3DD8-4B8A-A280-E42C24B3C674}"/>
                  </a:ext>
                </a:extLst>
              </p:cNvPr>
              <p:cNvSpPr>
                <a:spLocks/>
              </p:cNvSpPr>
              <p:nvPr/>
            </p:nvSpPr>
            <p:spPr bwMode="auto">
              <a:xfrm>
                <a:off x="1555" y="3276"/>
                <a:ext cx="8" cy="13"/>
              </a:xfrm>
              <a:custGeom>
                <a:avLst/>
                <a:gdLst>
                  <a:gd name="T0" fmla="*/ 0 w 16"/>
                  <a:gd name="T1" fmla="*/ 1 h 25"/>
                  <a:gd name="T2" fmla="*/ 1 w 16"/>
                  <a:gd name="T3" fmla="*/ 1 h 25"/>
                  <a:gd name="T4" fmla="*/ 1 w 16"/>
                  <a:gd name="T5" fmla="*/ 1 h 25"/>
                  <a:gd name="T6" fmla="*/ 1 w 16"/>
                  <a:gd name="T7" fmla="*/ 0 h 25"/>
                  <a:gd name="T8" fmla="*/ 0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4"/>
                    </a:moveTo>
                    <a:lnTo>
                      <a:pt x="7" y="25"/>
                    </a:lnTo>
                    <a:lnTo>
                      <a:pt x="16" y="22"/>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11" name="Freeform 118">
                <a:extLst>
                  <a:ext uri="{FF2B5EF4-FFF2-40B4-BE49-F238E27FC236}">
                    <a16:creationId xmlns:a16="http://schemas.microsoft.com/office/drawing/2014/main" id="{B51148B9-4797-47DC-A91E-E094D750A096}"/>
                  </a:ext>
                </a:extLst>
              </p:cNvPr>
              <p:cNvSpPr>
                <a:spLocks/>
              </p:cNvSpPr>
              <p:nvPr/>
            </p:nvSpPr>
            <p:spPr bwMode="auto">
              <a:xfrm>
                <a:off x="1531" y="3289"/>
                <a:ext cx="3" cy="10"/>
              </a:xfrm>
              <a:custGeom>
                <a:avLst/>
                <a:gdLst>
                  <a:gd name="T0" fmla="*/ 0 w 7"/>
                  <a:gd name="T1" fmla="*/ 0 h 22"/>
                  <a:gd name="T2" fmla="*/ 0 w 7"/>
                  <a:gd name="T3" fmla="*/ 0 h 22"/>
                  <a:gd name="T4" fmla="*/ 0 w 7"/>
                  <a:gd name="T5" fmla="*/ 0 h 22"/>
                  <a:gd name="T6" fmla="*/ 0 w 7"/>
                  <a:gd name="T7" fmla="*/ 0 h 22"/>
                  <a:gd name="T8" fmla="*/ 0 w 7"/>
                  <a:gd name="T9" fmla="*/ 0 h 22"/>
                  <a:gd name="T10" fmla="*/ 0 60000 65536"/>
                  <a:gd name="T11" fmla="*/ 0 60000 65536"/>
                  <a:gd name="T12" fmla="*/ 0 60000 65536"/>
                  <a:gd name="T13" fmla="*/ 0 60000 65536"/>
                  <a:gd name="T14" fmla="*/ 0 60000 65536"/>
                  <a:gd name="T15" fmla="*/ 0 w 7"/>
                  <a:gd name="T16" fmla="*/ 0 h 22"/>
                  <a:gd name="T17" fmla="*/ 7 w 7"/>
                  <a:gd name="T18" fmla="*/ 22 h 22"/>
                </a:gdLst>
                <a:ahLst/>
                <a:cxnLst>
                  <a:cxn ang="T10">
                    <a:pos x="T0" y="T1"/>
                  </a:cxn>
                  <a:cxn ang="T11">
                    <a:pos x="T2" y="T3"/>
                  </a:cxn>
                  <a:cxn ang="T12">
                    <a:pos x="T4" y="T5"/>
                  </a:cxn>
                  <a:cxn ang="T13">
                    <a:pos x="T6" y="T7"/>
                  </a:cxn>
                  <a:cxn ang="T14">
                    <a:pos x="T8" y="T9"/>
                  </a:cxn>
                </a:cxnLst>
                <a:rect l="T15" t="T16" r="T17" b="T18"/>
                <a:pathLst>
                  <a:path w="7" h="22">
                    <a:moveTo>
                      <a:pt x="0" y="0"/>
                    </a:moveTo>
                    <a:lnTo>
                      <a:pt x="0" y="0"/>
                    </a:lnTo>
                    <a:lnTo>
                      <a:pt x="7" y="22"/>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12" name="Freeform 119">
                <a:extLst>
                  <a:ext uri="{FF2B5EF4-FFF2-40B4-BE49-F238E27FC236}">
                    <a16:creationId xmlns:a16="http://schemas.microsoft.com/office/drawing/2014/main" id="{E76AD6CF-FEF4-464A-A596-06C2EBBABCB7}"/>
                  </a:ext>
                </a:extLst>
              </p:cNvPr>
              <p:cNvSpPr>
                <a:spLocks/>
              </p:cNvSpPr>
              <p:nvPr/>
            </p:nvSpPr>
            <p:spPr bwMode="auto">
              <a:xfrm>
                <a:off x="1580" y="3265"/>
                <a:ext cx="8" cy="12"/>
              </a:xfrm>
              <a:custGeom>
                <a:avLst/>
                <a:gdLst>
                  <a:gd name="T0" fmla="*/ 0 w 16"/>
                  <a:gd name="T1" fmla="*/ 0 h 25"/>
                  <a:gd name="T2" fmla="*/ 1 w 16"/>
                  <a:gd name="T3" fmla="*/ 0 h 25"/>
                  <a:gd name="T4" fmla="*/ 1 w 16"/>
                  <a:gd name="T5" fmla="*/ 0 h 25"/>
                  <a:gd name="T6" fmla="*/ 1 w 16"/>
                  <a:gd name="T7" fmla="*/ 0 h 25"/>
                  <a:gd name="T8" fmla="*/ 0 w 16"/>
                  <a:gd name="T9" fmla="*/ 0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4"/>
                    </a:moveTo>
                    <a:lnTo>
                      <a:pt x="7" y="25"/>
                    </a:lnTo>
                    <a:lnTo>
                      <a:pt x="16" y="22"/>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13" name="Freeform 120">
                <a:extLst>
                  <a:ext uri="{FF2B5EF4-FFF2-40B4-BE49-F238E27FC236}">
                    <a16:creationId xmlns:a16="http://schemas.microsoft.com/office/drawing/2014/main" id="{CBF2A32C-456E-4993-BFB7-3A0B8B417D4E}"/>
                  </a:ext>
                </a:extLst>
              </p:cNvPr>
              <p:cNvSpPr>
                <a:spLocks/>
              </p:cNvSpPr>
              <p:nvPr/>
            </p:nvSpPr>
            <p:spPr bwMode="auto">
              <a:xfrm>
                <a:off x="1604" y="3253"/>
                <a:ext cx="9" cy="12"/>
              </a:xfrm>
              <a:custGeom>
                <a:avLst/>
                <a:gdLst>
                  <a:gd name="T0" fmla="*/ 0 w 18"/>
                  <a:gd name="T1" fmla="*/ 0 h 25"/>
                  <a:gd name="T2" fmla="*/ 1 w 18"/>
                  <a:gd name="T3" fmla="*/ 0 h 25"/>
                  <a:gd name="T4" fmla="*/ 1 w 18"/>
                  <a:gd name="T5" fmla="*/ 0 h 25"/>
                  <a:gd name="T6" fmla="*/ 1 w 18"/>
                  <a:gd name="T7" fmla="*/ 0 h 25"/>
                  <a:gd name="T8" fmla="*/ 0 w 18"/>
                  <a:gd name="T9" fmla="*/ 0 h 25"/>
                  <a:gd name="T10" fmla="*/ 0 60000 65536"/>
                  <a:gd name="T11" fmla="*/ 0 60000 65536"/>
                  <a:gd name="T12" fmla="*/ 0 60000 65536"/>
                  <a:gd name="T13" fmla="*/ 0 60000 65536"/>
                  <a:gd name="T14" fmla="*/ 0 60000 65536"/>
                  <a:gd name="T15" fmla="*/ 0 w 18"/>
                  <a:gd name="T16" fmla="*/ 0 h 25"/>
                  <a:gd name="T17" fmla="*/ 18 w 18"/>
                  <a:gd name="T18" fmla="*/ 25 h 25"/>
                </a:gdLst>
                <a:ahLst/>
                <a:cxnLst>
                  <a:cxn ang="T10">
                    <a:pos x="T0" y="T1"/>
                  </a:cxn>
                  <a:cxn ang="T11">
                    <a:pos x="T2" y="T3"/>
                  </a:cxn>
                  <a:cxn ang="T12">
                    <a:pos x="T4" y="T5"/>
                  </a:cxn>
                  <a:cxn ang="T13">
                    <a:pos x="T6" y="T7"/>
                  </a:cxn>
                  <a:cxn ang="T14">
                    <a:pos x="T8" y="T9"/>
                  </a:cxn>
                </a:cxnLst>
                <a:rect l="T15" t="T16" r="T17" b="T18"/>
                <a:pathLst>
                  <a:path w="18" h="25">
                    <a:moveTo>
                      <a:pt x="0" y="4"/>
                    </a:moveTo>
                    <a:lnTo>
                      <a:pt x="9" y="25"/>
                    </a:lnTo>
                    <a:lnTo>
                      <a:pt x="18" y="21"/>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14" name="Freeform 121">
                <a:extLst>
                  <a:ext uri="{FF2B5EF4-FFF2-40B4-BE49-F238E27FC236}">
                    <a16:creationId xmlns:a16="http://schemas.microsoft.com/office/drawing/2014/main" id="{06210004-773B-46B2-98EA-CB5B148A5CC4}"/>
                  </a:ext>
                </a:extLst>
              </p:cNvPr>
              <p:cNvSpPr>
                <a:spLocks/>
              </p:cNvSpPr>
              <p:nvPr/>
            </p:nvSpPr>
            <p:spPr bwMode="auto">
              <a:xfrm>
                <a:off x="1630" y="3241"/>
                <a:ext cx="8" cy="13"/>
              </a:xfrm>
              <a:custGeom>
                <a:avLst/>
                <a:gdLst>
                  <a:gd name="T0" fmla="*/ 0 w 16"/>
                  <a:gd name="T1" fmla="*/ 1 h 25"/>
                  <a:gd name="T2" fmla="*/ 1 w 16"/>
                  <a:gd name="T3" fmla="*/ 1 h 25"/>
                  <a:gd name="T4" fmla="*/ 1 w 16"/>
                  <a:gd name="T5" fmla="*/ 1 h 25"/>
                  <a:gd name="T6" fmla="*/ 1 w 16"/>
                  <a:gd name="T7" fmla="*/ 0 h 25"/>
                  <a:gd name="T8" fmla="*/ 0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3"/>
                    </a:moveTo>
                    <a:lnTo>
                      <a:pt x="7" y="25"/>
                    </a:lnTo>
                    <a:lnTo>
                      <a:pt x="16"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15" name="Freeform 122">
                <a:extLst>
                  <a:ext uri="{FF2B5EF4-FFF2-40B4-BE49-F238E27FC236}">
                    <a16:creationId xmlns:a16="http://schemas.microsoft.com/office/drawing/2014/main" id="{A418B397-D444-4F27-BA95-AFD459E6A510}"/>
                  </a:ext>
                </a:extLst>
              </p:cNvPr>
              <p:cNvSpPr>
                <a:spLocks/>
              </p:cNvSpPr>
              <p:nvPr/>
            </p:nvSpPr>
            <p:spPr bwMode="auto">
              <a:xfrm>
                <a:off x="1656" y="3231"/>
                <a:ext cx="7" cy="12"/>
              </a:xfrm>
              <a:custGeom>
                <a:avLst/>
                <a:gdLst>
                  <a:gd name="T0" fmla="*/ 0 w 15"/>
                  <a:gd name="T1" fmla="*/ 0 h 25"/>
                  <a:gd name="T2" fmla="*/ 0 w 15"/>
                  <a:gd name="T3" fmla="*/ 0 h 25"/>
                  <a:gd name="T4" fmla="*/ 0 w 15"/>
                  <a:gd name="T5" fmla="*/ 0 h 25"/>
                  <a:gd name="T6" fmla="*/ 0 w 15"/>
                  <a:gd name="T7" fmla="*/ 0 h 25"/>
                  <a:gd name="T8" fmla="*/ 0 w 15"/>
                  <a:gd name="T9" fmla="*/ 0 h 25"/>
                  <a:gd name="T10" fmla="*/ 0 60000 65536"/>
                  <a:gd name="T11" fmla="*/ 0 60000 65536"/>
                  <a:gd name="T12" fmla="*/ 0 60000 65536"/>
                  <a:gd name="T13" fmla="*/ 0 60000 65536"/>
                  <a:gd name="T14" fmla="*/ 0 60000 65536"/>
                  <a:gd name="T15" fmla="*/ 0 w 15"/>
                  <a:gd name="T16" fmla="*/ 0 h 25"/>
                  <a:gd name="T17" fmla="*/ 15 w 15"/>
                  <a:gd name="T18" fmla="*/ 25 h 25"/>
                </a:gdLst>
                <a:ahLst/>
                <a:cxnLst>
                  <a:cxn ang="T10">
                    <a:pos x="T0" y="T1"/>
                  </a:cxn>
                  <a:cxn ang="T11">
                    <a:pos x="T2" y="T3"/>
                  </a:cxn>
                  <a:cxn ang="T12">
                    <a:pos x="T4" y="T5"/>
                  </a:cxn>
                  <a:cxn ang="T13">
                    <a:pos x="T6" y="T7"/>
                  </a:cxn>
                  <a:cxn ang="T14">
                    <a:pos x="T8" y="T9"/>
                  </a:cxn>
                </a:cxnLst>
                <a:rect l="T15" t="T16" r="T17" b="T18"/>
                <a:pathLst>
                  <a:path w="15" h="25">
                    <a:moveTo>
                      <a:pt x="0" y="4"/>
                    </a:moveTo>
                    <a:lnTo>
                      <a:pt x="8" y="25"/>
                    </a:lnTo>
                    <a:lnTo>
                      <a:pt x="15" y="22"/>
                    </a:lnTo>
                    <a:lnTo>
                      <a:pt x="8"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16" name="Freeform 123">
                <a:extLst>
                  <a:ext uri="{FF2B5EF4-FFF2-40B4-BE49-F238E27FC236}">
                    <a16:creationId xmlns:a16="http://schemas.microsoft.com/office/drawing/2014/main" id="{FB481FA2-85F8-4D17-9DD3-D38BC4885A0D}"/>
                  </a:ext>
                </a:extLst>
              </p:cNvPr>
              <p:cNvSpPr>
                <a:spLocks/>
              </p:cNvSpPr>
              <p:nvPr/>
            </p:nvSpPr>
            <p:spPr bwMode="auto">
              <a:xfrm>
                <a:off x="1629" y="3243"/>
                <a:ext cx="4" cy="11"/>
              </a:xfrm>
              <a:custGeom>
                <a:avLst/>
                <a:gdLst>
                  <a:gd name="T0" fmla="*/ 0 w 9"/>
                  <a:gd name="T1" fmla="*/ 0 h 22"/>
                  <a:gd name="T2" fmla="*/ 0 w 9"/>
                  <a:gd name="T3" fmla="*/ 0 h 22"/>
                  <a:gd name="T4" fmla="*/ 0 w 9"/>
                  <a:gd name="T5" fmla="*/ 1 h 22"/>
                  <a:gd name="T6" fmla="*/ 0 w 9"/>
                  <a:gd name="T7" fmla="*/ 1 h 22"/>
                  <a:gd name="T8" fmla="*/ 0 w 9"/>
                  <a:gd name="T9" fmla="*/ 0 h 22"/>
                  <a:gd name="T10" fmla="*/ 0 60000 65536"/>
                  <a:gd name="T11" fmla="*/ 0 60000 65536"/>
                  <a:gd name="T12" fmla="*/ 0 60000 65536"/>
                  <a:gd name="T13" fmla="*/ 0 60000 65536"/>
                  <a:gd name="T14" fmla="*/ 0 60000 65536"/>
                  <a:gd name="T15" fmla="*/ 0 w 9"/>
                  <a:gd name="T16" fmla="*/ 0 h 22"/>
                  <a:gd name="T17" fmla="*/ 9 w 9"/>
                  <a:gd name="T18" fmla="*/ 22 h 22"/>
                </a:gdLst>
                <a:ahLst/>
                <a:cxnLst>
                  <a:cxn ang="T10">
                    <a:pos x="T0" y="T1"/>
                  </a:cxn>
                  <a:cxn ang="T11">
                    <a:pos x="T2" y="T3"/>
                  </a:cxn>
                  <a:cxn ang="T12">
                    <a:pos x="T4" y="T5"/>
                  </a:cxn>
                  <a:cxn ang="T13">
                    <a:pos x="T6" y="T7"/>
                  </a:cxn>
                  <a:cxn ang="T14">
                    <a:pos x="T8" y="T9"/>
                  </a:cxn>
                </a:cxnLst>
                <a:rect l="T15" t="T16" r="T17" b="T18"/>
                <a:pathLst>
                  <a:path w="9" h="22">
                    <a:moveTo>
                      <a:pt x="0" y="0"/>
                    </a:moveTo>
                    <a:lnTo>
                      <a:pt x="0" y="0"/>
                    </a:lnTo>
                    <a:lnTo>
                      <a:pt x="9" y="22"/>
                    </a:lnTo>
                    <a:lnTo>
                      <a:pt x="7" y="22"/>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17" name="Freeform 124">
                <a:extLst>
                  <a:ext uri="{FF2B5EF4-FFF2-40B4-BE49-F238E27FC236}">
                    <a16:creationId xmlns:a16="http://schemas.microsoft.com/office/drawing/2014/main" id="{25DC26DE-B152-47DD-BC64-FA2D1BE60245}"/>
                  </a:ext>
                </a:extLst>
              </p:cNvPr>
              <p:cNvSpPr>
                <a:spLocks/>
              </p:cNvSpPr>
              <p:nvPr/>
            </p:nvSpPr>
            <p:spPr bwMode="auto">
              <a:xfrm>
                <a:off x="1681" y="3219"/>
                <a:ext cx="8" cy="13"/>
              </a:xfrm>
              <a:custGeom>
                <a:avLst/>
                <a:gdLst>
                  <a:gd name="T0" fmla="*/ 0 w 16"/>
                  <a:gd name="T1" fmla="*/ 1 h 25"/>
                  <a:gd name="T2" fmla="*/ 1 w 16"/>
                  <a:gd name="T3" fmla="*/ 1 h 25"/>
                  <a:gd name="T4" fmla="*/ 1 w 16"/>
                  <a:gd name="T5" fmla="*/ 1 h 25"/>
                  <a:gd name="T6" fmla="*/ 1 w 16"/>
                  <a:gd name="T7" fmla="*/ 0 h 25"/>
                  <a:gd name="T8" fmla="*/ 0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4"/>
                    </a:moveTo>
                    <a:lnTo>
                      <a:pt x="7" y="25"/>
                    </a:lnTo>
                    <a:lnTo>
                      <a:pt x="16" y="22"/>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18" name="Freeform 125">
                <a:extLst>
                  <a:ext uri="{FF2B5EF4-FFF2-40B4-BE49-F238E27FC236}">
                    <a16:creationId xmlns:a16="http://schemas.microsoft.com/office/drawing/2014/main" id="{F2718F90-9055-45A1-83E7-ABE2124A09CD}"/>
                  </a:ext>
                </a:extLst>
              </p:cNvPr>
              <p:cNvSpPr>
                <a:spLocks/>
              </p:cNvSpPr>
              <p:nvPr/>
            </p:nvSpPr>
            <p:spPr bwMode="auto">
              <a:xfrm>
                <a:off x="1707" y="3208"/>
                <a:ext cx="8" cy="13"/>
              </a:xfrm>
              <a:custGeom>
                <a:avLst/>
                <a:gdLst>
                  <a:gd name="T0" fmla="*/ 0 w 16"/>
                  <a:gd name="T1" fmla="*/ 1 h 25"/>
                  <a:gd name="T2" fmla="*/ 1 w 16"/>
                  <a:gd name="T3" fmla="*/ 1 h 25"/>
                  <a:gd name="T4" fmla="*/ 1 w 16"/>
                  <a:gd name="T5" fmla="*/ 1 h 25"/>
                  <a:gd name="T6" fmla="*/ 1 w 16"/>
                  <a:gd name="T7" fmla="*/ 0 h 25"/>
                  <a:gd name="T8" fmla="*/ 0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3"/>
                    </a:moveTo>
                    <a:lnTo>
                      <a:pt x="7" y="25"/>
                    </a:lnTo>
                    <a:lnTo>
                      <a:pt x="16"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19" name="Freeform 126">
                <a:extLst>
                  <a:ext uri="{FF2B5EF4-FFF2-40B4-BE49-F238E27FC236}">
                    <a16:creationId xmlns:a16="http://schemas.microsoft.com/office/drawing/2014/main" id="{DEEB4A6E-0A02-4111-B69C-A859EA10BCA1}"/>
                  </a:ext>
                </a:extLst>
              </p:cNvPr>
              <p:cNvSpPr>
                <a:spLocks/>
              </p:cNvSpPr>
              <p:nvPr/>
            </p:nvSpPr>
            <p:spPr bwMode="auto">
              <a:xfrm>
                <a:off x="1732" y="3198"/>
                <a:ext cx="8" cy="11"/>
              </a:xfrm>
              <a:custGeom>
                <a:avLst/>
                <a:gdLst>
                  <a:gd name="T0" fmla="*/ 0 w 14"/>
                  <a:gd name="T1" fmla="*/ 0 h 24"/>
                  <a:gd name="T2" fmla="*/ 1 w 14"/>
                  <a:gd name="T3" fmla="*/ 0 h 24"/>
                  <a:gd name="T4" fmla="*/ 1 w 14"/>
                  <a:gd name="T5" fmla="*/ 0 h 24"/>
                  <a:gd name="T6" fmla="*/ 1 w 14"/>
                  <a:gd name="T7" fmla="*/ 0 h 24"/>
                  <a:gd name="T8" fmla="*/ 0 w 14"/>
                  <a:gd name="T9" fmla="*/ 0 h 24"/>
                  <a:gd name="T10" fmla="*/ 0 60000 65536"/>
                  <a:gd name="T11" fmla="*/ 0 60000 65536"/>
                  <a:gd name="T12" fmla="*/ 0 60000 65536"/>
                  <a:gd name="T13" fmla="*/ 0 60000 65536"/>
                  <a:gd name="T14" fmla="*/ 0 60000 65536"/>
                  <a:gd name="T15" fmla="*/ 0 w 14"/>
                  <a:gd name="T16" fmla="*/ 0 h 24"/>
                  <a:gd name="T17" fmla="*/ 14 w 14"/>
                  <a:gd name="T18" fmla="*/ 24 h 24"/>
                </a:gdLst>
                <a:ahLst/>
                <a:cxnLst>
                  <a:cxn ang="T10">
                    <a:pos x="T0" y="T1"/>
                  </a:cxn>
                  <a:cxn ang="T11">
                    <a:pos x="T2" y="T3"/>
                  </a:cxn>
                  <a:cxn ang="T12">
                    <a:pos x="T4" y="T5"/>
                  </a:cxn>
                  <a:cxn ang="T13">
                    <a:pos x="T6" y="T7"/>
                  </a:cxn>
                  <a:cxn ang="T14">
                    <a:pos x="T8" y="T9"/>
                  </a:cxn>
                </a:cxnLst>
                <a:rect l="T15" t="T16" r="T17" b="T18"/>
                <a:pathLst>
                  <a:path w="14" h="24">
                    <a:moveTo>
                      <a:pt x="0" y="2"/>
                    </a:moveTo>
                    <a:lnTo>
                      <a:pt x="7" y="24"/>
                    </a:lnTo>
                    <a:lnTo>
                      <a:pt x="14" y="22"/>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20" name="Freeform 127">
                <a:extLst>
                  <a:ext uri="{FF2B5EF4-FFF2-40B4-BE49-F238E27FC236}">
                    <a16:creationId xmlns:a16="http://schemas.microsoft.com/office/drawing/2014/main" id="{440C4F24-5595-4F3A-BA3B-AB837DD7B289}"/>
                  </a:ext>
                </a:extLst>
              </p:cNvPr>
              <p:cNvSpPr>
                <a:spLocks/>
              </p:cNvSpPr>
              <p:nvPr/>
            </p:nvSpPr>
            <p:spPr bwMode="auto">
              <a:xfrm>
                <a:off x="1757" y="3187"/>
                <a:ext cx="8" cy="12"/>
              </a:xfrm>
              <a:custGeom>
                <a:avLst/>
                <a:gdLst>
                  <a:gd name="T0" fmla="*/ 0 w 14"/>
                  <a:gd name="T1" fmla="*/ 0 h 25"/>
                  <a:gd name="T2" fmla="*/ 1 w 14"/>
                  <a:gd name="T3" fmla="*/ 0 h 25"/>
                  <a:gd name="T4" fmla="*/ 1 w 14"/>
                  <a:gd name="T5" fmla="*/ 0 h 25"/>
                  <a:gd name="T6" fmla="*/ 1 w 14"/>
                  <a:gd name="T7" fmla="*/ 0 h 25"/>
                  <a:gd name="T8" fmla="*/ 0 w 14"/>
                  <a:gd name="T9" fmla="*/ 0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4"/>
                    </a:moveTo>
                    <a:lnTo>
                      <a:pt x="7" y="25"/>
                    </a:lnTo>
                    <a:lnTo>
                      <a:pt x="14" y="21"/>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21" name="Freeform 128">
                <a:extLst>
                  <a:ext uri="{FF2B5EF4-FFF2-40B4-BE49-F238E27FC236}">
                    <a16:creationId xmlns:a16="http://schemas.microsoft.com/office/drawing/2014/main" id="{2121B06A-4AC6-481C-8F0F-E5626647A2A0}"/>
                  </a:ext>
                </a:extLst>
              </p:cNvPr>
              <p:cNvSpPr>
                <a:spLocks/>
              </p:cNvSpPr>
              <p:nvPr/>
            </p:nvSpPr>
            <p:spPr bwMode="auto">
              <a:xfrm>
                <a:off x="1761" y="3187"/>
                <a:ext cx="4" cy="11"/>
              </a:xfrm>
              <a:custGeom>
                <a:avLst/>
                <a:gdLst>
                  <a:gd name="T0" fmla="*/ 0 w 9"/>
                  <a:gd name="T1" fmla="*/ 0 h 21"/>
                  <a:gd name="T2" fmla="*/ 0 w 9"/>
                  <a:gd name="T3" fmla="*/ 1 h 21"/>
                  <a:gd name="T4" fmla="*/ 0 w 9"/>
                  <a:gd name="T5" fmla="*/ 1 h 21"/>
                  <a:gd name="T6" fmla="*/ 0 w 9"/>
                  <a:gd name="T7" fmla="*/ 0 h 21"/>
                  <a:gd name="T8" fmla="*/ 0 w 9"/>
                  <a:gd name="T9" fmla="*/ 0 h 21"/>
                  <a:gd name="T10" fmla="*/ 0 60000 65536"/>
                  <a:gd name="T11" fmla="*/ 0 60000 65536"/>
                  <a:gd name="T12" fmla="*/ 0 60000 65536"/>
                  <a:gd name="T13" fmla="*/ 0 60000 65536"/>
                  <a:gd name="T14" fmla="*/ 0 60000 65536"/>
                  <a:gd name="T15" fmla="*/ 0 w 9"/>
                  <a:gd name="T16" fmla="*/ 0 h 21"/>
                  <a:gd name="T17" fmla="*/ 9 w 9"/>
                  <a:gd name="T18" fmla="*/ 21 h 21"/>
                </a:gdLst>
                <a:ahLst/>
                <a:cxnLst>
                  <a:cxn ang="T10">
                    <a:pos x="T0" y="T1"/>
                  </a:cxn>
                  <a:cxn ang="T11">
                    <a:pos x="T2" y="T3"/>
                  </a:cxn>
                  <a:cxn ang="T12">
                    <a:pos x="T4" y="T5"/>
                  </a:cxn>
                  <a:cxn ang="T13">
                    <a:pos x="T6" y="T7"/>
                  </a:cxn>
                  <a:cxn ang="T14">
                    <a:pos x="T8" y="T9"/>
                  </a:cxn>
                </a:cxnLst>
                <a:rect l="T15" t="T16" r="T17" b="T18"/>
                <a:pathLst>
                  <a:path w="9" h="21">
                    <a:moveTo>
                      <a:pt x="0" y="0"/>
                    </a:moveTo>
                    <a:lnTo>
                      <a:pt x="7" y="21"/>
                    </a:lnTo>
                    <a:lnTo>
                      <a:pt x="9" y="21"/>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22" name="Freeform 129">
                <a:extLst>
                  <a:ext uri="{FF2B5EF4-FFF2-40B4-BE49-F238E27FC236}">
                    <a16:creationId xmlns:a16="http://schemas.microsoft.com/office/drawing/2014/main" id="{5946367E-921B-4513-A6DF-A57396822A62}"/>
                  </a:ext>
                </a:extLst>
              </p:cNvPr>
              <p:cNvSpPr>
                <a:spLocks/>
              </p:cNvSpPr>
              <p:nvPr/>
            </p:nvSpPr>
            <p:spPr bwMode="auto">
              <a:xfrm>
                <a:off x="1783" y="3176"/>
                <a:ext cx="8" cy="13"/>
              </a:xfrm>
              <a:custGeom>
                <a:avLst/>
                <a:gdLst>
                  <a:gd name="T0" fmla="*/ 0 w 17"/>
                  <a:gd name="T1" fmla="*/ 1 h 25"/>
                  <a:gd name="T2" fmla="*/ 0 w 17"/>
                  <a:gd name="T3" fmla="*/ 1 h 25"/>
                  <a:gd name="T4" fmla="*/ 0 w 17"/>
                  <a:gd name="T5" fmla="*/ 1 h 25"/>
                  <a:gd name="T6" fmla="*/ 0 w 17"/>
                  <a:gd name="T7" fmla="*/ 0 h 25"/>
                  <a:gd name="T8" fmla="*/ 0 w 17"/>
                  <a:gd name="T9" fmla="*/ 1 h 25"/>
                  <a:gd name="T10" fmla="*/ 0 60000 65536"/>
                  <a:gd name="T11" fmla="*/ 0 60000 65536"/>
                  <a:gd name="T12" fmla="*/ 0 60000 65536"/>
                  <a:gd name="T13" fmla="*/ 0 60000 65536"/>
                  <a:gd name="T14" fmla="*/ 0 60000 65536"/>
                  <a:gd name="T15" fmla="*/ 0 w 17"/>
                  <a:gd name="T16" fmla="*/ 0 h 25"/>
                  <a:gd name="T17" fmla="*/ 17 w 17"/>
                  <a:gd name="T18" fmla="*/ 25 h 25"/>
                </a:gdLst>
                <a:ahLst/>
                <a:cxnLst>
                  <a:cxn ang="T10">
                    <a:pos x="T0" y="T1"/>
                  </a:cxn>
                  <a:cxn ang="T11">
                    <a:pos x="T2" y="T3"/>
                  </a:cxn>
                  <a:cxn ang="T12">
                    <a:pos x="T4" y="T5"/>
                  </a:cxn>
                  <a:cxn ang="T13">
                    <a:pos x="T6" y="T7"/>
                  </a:cxn>
                  <a:cxn ang="T14">
                    <a:pos x="T8" y="T9"/>
                  </a:cxn>
                </a:cxnLst>
                <a:rect l="T15" t="T16" r="T17" b="T18"/>
                <a:pathLst>
                  <a:path w="17" h="25">
                    <a:moveTo>
                      <a:pt x="0" y="3"/>
                    </a:moveTo>
                    <a:lnTo>
                      <a:pt x="8" y="25"/>
                    </a:lnTo>
                    <a:lnTo>
                      <a:pt x="17"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23" name="Freeform 130">
                <a:extLst>
                  <a:ext uri="{FF2B5EF4-FFF2-40B4-BE49-F238E27FC236}">
                    <a16:creationId xmlns:a16="http://schemas.microsoft.com/office/drawing/2014/main" id="{77C6813C-971F-43D7-BAB4-E10DFC2F897D}"/>
                  </a:ext>
                </a:extLst>
              </p:cNvPr>
              <p:cNvSpPr>
                <a:spLocks/>
              </p:cNvSpPr>
              <p:nvPr/>
            </p:nvSpPr>
            <p:spPr bwMode="auto">
              <a:xfrm>
                <a:off x="1760" y="3187"/>
                <a:ext cx="4" cy="11"/>
              </a:xfrm>
              <a:custGeom>
                <a:avLst/>
                <a:gdLst>
                  <a:gd name="T0" fmla="*/ 0 w 7"/>
                  <a:gd name="T1" fmla="*/ 0 h 21"/>
                  <a:gd name="T2" fmla="*/ 0 w 7"/>
                  <a:gd name="T3" fmla="*/ 0 h 21"/>
                  <a:gd name="T4" fmla="*/ 1 w 7"/>
                  <a:gd name="T5" fmla="*/ 1 h 21"/>
                  <a:gd name="T6" fmla="*/ 1 w 7"/>
                  <a:gd name="T7" fmla="*/ 1 h 21"/>
                  <a:gd name="T8" fmla="*/ 0 w 7"/>
                  <a:gd name="T9" fmla="*/ 0 h 21"/>
                  <a:gd name="T10" fmla="*/ 0 60000 65536"/>
                  <a:gd name="T11" fmla="*/ 0 60000 65536"/>
                  <a:gd name="T12" fmla="*/ 0 60000 65536"/>
                  <a:gd name="T13" fmla="*/ 0 60000 65536"/>
                  <a:gd name="T14" fmla="*/ 0 60000 65536"/>
                  <a:gd name="T15" fmla="*/ 0 w 7"/>
                  <a:gd name="T16" fmla="*/ 0 h 21"/>
                  <a:gd name="T17" fmla="*/ 7 w 7"/>
                  <a:gd name="T18" fmla="*/ 21 h 21"/>
                </a:gdLst>
                <a:ahLst/>
                <a:cxnLst>
                  <a:cxn ang="T10">
                    <a:pos x="T0" y="T1"/>
                  </a:cxn>
                  <a:cxn ang="T11">
                    <a:pos x="T2" y="T3"/>
                  </a:cxn>
                  <a:cxn ang="T12">
                    <a:pos x="T4" y="T5"/>
                  </a:cxn>
                  <a:cxn ang="T13">
                    <a:pos x="T6" y="T7"/>
                  </a:cxn>
                  <a:cxn ang="T14">
                    <a:pos x="T8" y="T9"/>
                  </a:cxn>
                </a:cxnLst>
                <a:rect l="T15" t="T16" r="T17" b="T18"/>
                <a:pathLst>
                  <a:path w="7" h="21">
                    <a:moveTo>
                      <a:pt x="0" y="0"/>
                    </a:moveTo>
                    <a:lnTo>
                      <a:pt x="0" y="0"/>
                    </a:lnTo>
                    <a:lnTo>
                      <a:pt x="7" y="21"/>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24" name="Freeform 131">
                <a:extLst>
                  <a:ext uri="{FF2B5EF4-FFF2-40B4-BE49-F238E27FC236}">
                    <a16:creationId xmlns:a16="http://schemas.microsoft.com/office/drawing/2014/main" id="{6698E296-311F-4C59-BFD4-4C6056D7CEE4}"/>
                  </a:ext>
                </a:extLst>
              </p:cNvPr>
              <p:cNvSpPr>
                <a:spLocks/>
              </p:cNvSpPr>
              <p:nvPr/>
            </p:nvSpPr>
            <p:spPr bwMode="auto">
              <a:xfrm>
                <a:off x="1809" y="3166"/>
                <a:ext cx="7" cy="12"/>
              </a:xfrm>
              <a:custGeom>
                <a:avLst/>
                <a:gdLst>
                  <a:gd name="T0" fmla="*/ 0 w 14"/>
                  <a:gd name="T1" fmla="*/ 0 h 25"/>
                  <a:gd name="T2" fmla="*/ 1 w 14"/>
                  <a:gd name="T3" fmla="*/ 0 h 25"/>
                  <a:gd name="T4" fmla="*/ 1 w 14"/>
                  <a:gd name="T5" fmla="*/ 0 h 25"/>
                  <a:gd name="T6" fmla="*/ 1 w 14"/>
                  <a:gd name="T7" fmla="*/ 0 h 25"/>
                  <a:gd name="T8" fmla="*/ 0 w 14"/>
                  <a:gd name="T9" fmla="*/ 0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4"/>
                    </a:moveTo>
                    <a:lnTo>
                      <a:pt x="7" y="25"/>
                    </a:lnTo>
                    <a:lnTo>
                      <a:pt x="14" y="22"/>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25" name="Freeform 132">
                <a:extLst>
                  <a:ext uri="{FF2B5EF4-FFF2-40B4-BE49-F238E27FC236}">
                    <a16:creationId xmlns:a16="http://schemas.microsoft.com/office/drawing/2014/main" id="{BB0A76C1-34C8-4E6D-A822-427991DE153C}"/>
                  </a:ext>
                </a:extLst>
              </p:cNvPr>
              <p:cNvSpPr>
                <a:spLocks/>
              </p:cNvSpPr>
              <p:nvPr/>
            </p:nvSpPr>
            <p:spPr bwMode="auto">
              <a:xfrm>
                <a:off x="1834" y="3156"/>
                <a:ext cx="8" cy="12"/>
              </a:xfrm>
              <a:custGeom>
                <a:avLst/>
                <a:gdLst>
                  <a:gd name="T0" fmla="*/ 0 w 16"/>
                  <a:gd name="T1" fmla="*/ 0 h 25"/>
                  <a:gd name="T2" fmla="*/ 1 w 16"/>
                  <a:gd name="T3" fmla="*/ 0 h 25"/>
                  <a:gd name="T4" fmla="*/ 1 w 16"/>
                  <a:gd name="T5" fmla="*/ 0 h 25"/>
                  <a:gd name="T6" fmla="*/ 1 w 16"/>
                  <a:gd name="T7" fmla="*/ 0 h 25"/>
                  <a:gd name="T8" fmla="*/ 0 w 16"/>
                  <a:gd name="T9" fmla="*/ 0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3"/>
                    </a:moveTo>
                    <a:lnTo>
                      <a:pt x="7" y="25"/>
                    </a:lnTo>
                    <a:lnTo>
                      <a:pt x="16"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26" name="Freeform 133">
                <a:extLst>
                  <a:ext uri="{FF2B5EF4-FFF2-40B4-BE49-F238E27FC236}">
                    <a16:creationId xmlns:a16="http://schemas.microsoft.com/office/drawing/2014/main" id="{A75B3BE9-080E-4CD2-A737-36AFAD7DB30A}"/>
                  </a:ext>
                </a:extLst>
              </p:cNvPr>
              <p:cNvSpPr>
                <a:spLocks/>
              </p:cNvSpPr>
              <p:nvPr/>
            </p:nvSpPr>
            <p:spPr bwMode="auto">
              <a:xfrm>
                <a:off x="1860" y="3146"/>
                <a:ext cx="8" cy="12"/>
              </a:xfrm>
              <a:custGeom>
                <a:avLst/>
                <a:gdLst>
                  <a:gd name="T0" fmla="*/ 0 w 16"/>
                  <a:gd name="T1" fmla="*/ 0 h 25"/>
                  <a:gd name="T2" fmla="*/ 1 w 16"/>
                  <a:gd name="T3" fmla="*/ 0 h 25"/>
                  <a:gd name="T4" fmla="*/ 1 w 16"/>
                  <a:gd name="T5" fmla="*/ 0 h 25"/>
                  <a:gd name="T6" fmla="*/ 1 w 16"/>
                  <a:gd name="T7" fmla="*/ 0 h 25"/>
                  <a:gd name="T8" fmla="*/ 0 w 16"/>
                  <a:gd name="T9" fmla="*/ 0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4"/>
                    </a:moveTo>
                    <a:lnTo>
                      <a:pt x="7" y="25"/>
                    </a:lnTo>
                    <a:lnTo>
                      <a:pt x="16" y="21"/>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27" name="Freeform 134">
                <a:extLst>
                  <a:ext uri="{FF2B5EF4-FFF2-40B4-BE49-F238E27FC236}">
                    <a16:creationId xmlns:a16="http://schemas.microsoft.com/office/drawing/2014/main" id="{08819C1F-3F93-454D-A6C9-B7407B4A0D05}"/>
                  </a:ext>
                </a:extLst>
              </p:cNvPr>
              <p:cNvSpPr>
                <a:spLocks/>
              </p:cNvSpPr>
              <p:nvPr/>
            </p:nvSpPr>
            <p:spPr bwMode="auto">
              <a:xfrm>
                <a:off x="1886" y="3136"/>
                <a:ext cx="7" cy="13"/>
              </a:xfrm>
              <a:custGeom>
                <a:avLst/>
                <a:gdLst>
                  <a:gd name="T0" fmla="*/ 0 w 14"/>
                  <a:gd name="T1" fmla="*/ 1 h 25"/>
                  <a:gd name="T2" fmla="*/ 1 w 14"/>
                  <a:gd name="T3" fmla="*/ 1 h 25"/>
                  <a:gd name="T4" fmla="*/ 1 w 14"/>
                  <a:gd name="T5" fmla="*/ 1 h 25"/>
                  <a:gd name="T6" fmla="*/ 1 w 14"/>
                  <a:gd name="T7" fmla="*/ 0 h 25"/>
                  <a:gd name="T8" fmla="*/ 0 w 14"/>
                  <a:gd name="T9" fmla="*/ 1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4"/>
                    </a:moveTo>
                    <a:lnTo>
                      <a:pt x="7" y="25"/>
                    </a:lnTo>
                    <a:lnTo>
                      <a:pt x="14" y="22"/>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28" name="Freeform 135">
                <a:extLst>
                  <a:ext uri="{FF2B5EF4-FFF2-40B4-BE49-F238E27FC236}">
                    <a16:creationId xmlns:a16="http://schemas.microsoft.com/office/drawing/2014/main" id="{78554776-AAE9-45F4-8A64-6951A24187D4}"/>
                  </a:ext>
                </a:extLst>
              </p:cNvPr>
              <p:cNvSpPr>
                <a:spLocks/>
              </p:cNvSpPr>
              <p:nvPr/>
            </p:nvSpPr>
            <p:spPr bwMode="auto">
              <a:xfrm>
                <a:off x="1859" y="3148"/>
                <a:ext cx="4" cy="10"/>
              </a:xfrm>
              <a:custGeom>
                <a:avLst/>
                <a:gdLst>
                  <a:gd name="T0" fmla="*/ 0 w 7"/>
                  <a:gd name="T1" fmla="*/ 0 h 21"/>
                  <a:gd name="T2" fmla="*/ 0 w 7"/>
                  <a:gd name="T3" fmla="*/ 0 h 21"/>
                  <a:gd name="T4" fmla="*/ 1 w 7"/>
                  <a:gd name="T5" fmla="*/ 0 h 21"/>
                  <a:gd name="T6" fmla="*/ 1 w 7"/>
                  <a:gd name="T7" fmla="*/ 0 h 21"/>
                  <a:gd name="T8" fmla="*/ 0 w 7"/>
                  <a:gd name="T9" fmla="*/ 0 h 21"/>
                  <a:gd name="T10" fmla="*/ 0 60000 65536"/>
                  <a:gd name="T11" fmla="*/ 0 60000 65536"/>
                  <a:gd name="T12" fmla="*/ 0 60000 65536"/>
                  <a:gd name="T13" fmla="*/ 0 60000 65536"/>
                  <a:gd name="T14" fmla="*/ 0 60000 65536"/>
                  <a:gd name="T15" fmla="*/ 0 w 7"/>
                  <a:gd name="T16" fmla="*/ 0 h 21"/>
                  <a:gd name="T17" fmla="*/ 7 w 7"/>
                  <a:gd name="T18" fmla="*/ 21 h 21"/>
                </a:gdLst>
                <a:ahLst/>
                <a:cxnLst>
                  <a:cxn ang="T10">
                    <a:pos x="T0" y="T1"/>
                  </a:cxn>
                  <a:cxn ang="T11">
                    <a:pos x="T2" y="T3"/>
                  </a:cxn>
                  <a:cxn ang="T12">
                    <a:pos x="T4" y="T5"/>
                  </a:cxn>
                  <a:cxn ang="T13">
                    <a:pos x="T6" y="T7"/>
                  </a:cxn>
                  <a:cxn ang="T14">
                    <a:pos x="T8" y="T9"/>
                  </a:cxn>
                </a:cxnLst>
                <a:rect l="T15" t="T16" r="T17" b="T18"/>
                <a:pathLst>
                  <a:path w="7" h="21">
                    <a:moveTo>
                      <a:pt x="0" y="0"/>
                    </a:moveTo>
                    <a:lnTo>
                      <a:pt x="0" y="0"/>
                    </a:lnTo>
                    <a:lnTo>
                      <a:pt x="7" y="21"/>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29" name="Freeform 136">
                <a:extLst>
                  <a:ext uri="{FF2B5EF4-FFF2-40B4-BE49-F238E27FC236}">
                    <a16:creationId xmlns:a16="http://schemas.microsoft.com/office/drawing/2014/main" id="{FB03AF27-4493-47FC-B19C-0006A0F1C32B}"/>
                  </a:ext>
                </a:extLst>
              </p:cNvPr>
              <p:cNvSpPr>
                <a:spLocks/>
              </p:cNvSpPr>
              <p:nvPr/>
            </p:nvSpPr>
            <p:spPr bwMode="auto">
              <a:xfrm>
                <a:off x="1911" y="3126"/>
                <a:ext cx="8" cy="13"/>
              </a:xfrm>
              <a:custGeom>
                <a:avLst/>
                <a:gdLst>
                  <a:gd name="T0" fmla="*/ 0 w 16"/>
                  <a:gd name="T1" fmla="*/ 1 h 25"/>
                  <a:gd name="T2" fmla="*/ 1 w 16"/>
                  <a:gd name="T3" fmla="*/ 1 h 25"/>
                  <a:gd name="T4" fmla="*/ 1 w 16"/>
                  <a:gd name="T5" fmla="*/ 1 h 25"/>
                  <a:gd name="T6" fmla="*/ 1 w 16"/>
                  <a:gd name="T7" fmla="*/ 0 h 25"/>
                  <a:gd name="T8" fmla="*/ 0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0" y="3"/>
                    </a:moveTo>
                    <a:lnTo>
                      <a:pt x="7" y="25"/>
                    </a:lnTo>
                    <a:lnTo>
                      <a:pt x="16" y="21"/>
                    </a:lnTo>
                    <a:lnTo>
                      <a:pt x="8"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30" name="Freeform 137">
                <a:extLst>
                  <a:ext uri="{FF2B5EF4-FFF2-40B4-BE49-F238E27FC236}">
                    <a16:creationId xmlns:a16="http://schemas.microsoft.com/office/drawing/2014/main" id="{3434ED2F-A222-454B-A6FA-35EF19DC2976}"/>
                  </a:ext>
                </a:extLst>
              </p:cNvPr>
              <p:cNvSpPr>
                <a:spLocks/>
              </p:cNvSpPr>
              <p:nvPr/>
            </p:nvSpPr>
            <p:spPr bwMode="auto">
              <a:xfrm>
                <a:off x="1937" y="3117"/>
                <a:ext cx="7" cy="12"/>
              </a:xfrm>
              <a:custGeom>
                <a:avLst/>
                <a:gdLst>
                  <a:gd name="T0" fmla="*/ 0 w 15"/>
                  <a:gd name="T1" fmla="*/ 1 h 23"/>
                  <a:gd name="T2" fmla="*/ 0 w 15"/>
                  <a:gd name="T3" fmla="*/ 1 h 23"/>
                  <a:gd name="T4" fmla="*/ 0 w 15"/>
                  <a:gd name="T5" fmla="*/ 1 h 23"/>
                  <a:gd name="T6" fmla="*/ 0 w 15"/>
                  <a:gd name="T7" fmla="*/ 0 h 23"/>
                  <a:gd name="T8" fmla="*/ 0 w 15"/>
                  <a:gd name="T9" fmla="*/ 1 h 23"/>
                  <a:gd name="T10" fmla="*/ 0 60000 65536"/>
                  <a:gd name="T11" fmla="*/ 0 60000 65536"/>
                  <a:gd name="T12" fmla="*/ 0 60000 65536"/>
                  <a:gd name="T13" fmla="*/ 0 60000 65536"/>
                  <a:gd name="T14" fmla="*/ 0 60000 65536"/>
                  <a:gd name="T15" fmla="*/ 0 w 15"/>
                  <a:gd name="T16" fmla="*/ 0 h 23"/>
                  <a:gd name="T17" fmla="*/ 15 w 15"/>
                  <a:gd name="T18" fmla="*/ 23 h 23"/>
                </a:gdLst>
                <a:ahLst/>
                <a:cxnLst>
                  <a:cxn ang="T10">
                    <a:pos x="T0" y="T1"/>
                  </a:cxn>
                  <a:cxn ang="T11">
                    <a:pos x="T2" y="T3"/>
                  </a:cxn>
                  <a:cxn ang="T12">
                    <a:pos x="T4" y="T5"/>
                  </a:cxn>
                  <a:cxn ang="T13">
                    <a:pos x="T6" y="T7"/>
                  </a:cxn>
                  <a:cxn ang="T14">
                    <a:pos x="T8" y="T9"/>
                  </a:cxn>
                </a:cxnLst>
                <a:rect l="T15" t="T16" r="T17" b="T18"/>
                <a:pathLst>
                  <a:path w="15" h="23">
                    <a:moveTo>
                      <a:pt x="0" y="2"/>
                    </a:moveTo>
                    <a:lnTo>
                      <a:pt x="6" y="23"/>
                    </a:lnTo>
                    <a:lnTo>
                      <a:pt x="15" y="21"/>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31" name="Freeform 138">
                <a:extLst>
                  <a:ext uri="{FF2B5EF4-FFF2-40B4-BE49-F238E27FC236}">
                    <a16:creationId xmlns:a16="http://schemas.microsoft.com/office/drawing/2014/main" id="{3D33E67F-CAA0-40B1-AA3D-EC604275DC8F}"/>
                  </a:ext>
                </a:extLst>
              </p:cNvPr>
              <p:cNvSpPr>
                <a:spLocks/>
              </p:cNvSpPr>
              <p:nvPr/>
            </p:nvSpPr>
            <p:spPr bwMode="auto">
              <a:xfrm>
                <a:off x="1963" y="3108"/>
                <a:ext cx="7"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4"/>
                    </a:moveTo>
                    <a:lnTo>
                      <a:pt x="5" y="25"/>
                    </a:lnTo>
                    <a:lnTo>
                      <a:pt x="12" y="22"/>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32" name="Freeform 139">
                <a:extLst>
                  <a:ext uri="{FF2B5EF4-FFF2-40B4-BE49-F238E27FC236}">
                    <a16:creationId xmlns:a16="http://schemas.microsoft.com/office/drawing/2014/main" id="{F462E442-5EB0-4918-BFEB-7B2D5B93B474}"/>
                  </a:ext>
                </a:extLst>
              </p:cNvPr>
              <p:cNvSpPr>
                <a:spLocks/>
              </p:cNvSpPr>
              <p:nvPr/>
            </p:nvSpPr>
            <p:spPr bwMode="auto">
              <a:xfrm>
                <a:off x="1989" y="3100"/>
                <a:ext cx="5" cy="11"/>
              </a:xfrm>
              <a:custGeom>
                <a:avLst/>
                <a:gdLst>
                  <a:gd name="T0" fmla="*/ 0 w 8"/>
                  <a:gd name="T1" fmla="*/ 0 h 23"/>
                  <a:gd name="T2" fmla="*/ 1 w 8"/>
                  <a:gd name="T3" fmla="*/ 0 h 23"/>
                  <a:gd name="T4" fmla="*/ 1 w 8"/>
                  <a:gd name="T5" fmla="*/ 0 h 23"/>
                  <a:gd name="T6" fmla="*/ 1 w 8"/>
                  <a:gd name="T7" fmla="*/ 0 h 23"/>
                  <a:gd name="T8" fmla="*/ 0 w 8"/>
                  <a:gd name="T9" fmla="*/ 0 h 23"/>
                  <a:gd name="T10" fmla="*/ 0 60000 65536"/>
                  <a:gd name="T11" fmla="*/ 0 60000 65536"/>
                  <a:gd name="T12" fmla="*/ 0 60000 65536"/>
                  <a:gd name="T13" fmla="*/ 0 60000 65536"/>
                  <a:gd name="T14" fmla="*/ 0 60000 65536"/>
                  <a:gd name="T15" fmla="*/ 0 w 8"/>
                  <a:gd name="T16" fmla="*/ 0 h 23"/>
                  <a:gd name="T17" fmla="*/ 8 w 8"/>
                  <a:gd name="T18" fmla="*/ 23 h 23"/>
                </a:gdLst>
                <a:ahLst/>
                <a:cxnLst>
                  <a:cxn ang="T10">
                    <a:pos x="T0" y="T1"/>
                  </a:cxn>
                  <a:cxn ang="T11">
                    <a:pos x="T2" y="T3"/>
                  </a:cxn>
                  <a:cxn ang="T12">
                    <a:pos x="T4" y="T5"/>
                  </a:cxn>
                  <a:cxn ang="T13">
                    <a:pos x="T6" y="T7"/>
                  </a:cxn>
                  <a:cxn ang="T14">
                    <a:pos x="T8" y="T9"/>
                  </a:cxn>
                </a:cxnLst>
                <a:rect l="T15" t="T16" r="T17" b="T18"/>
                <a:pathLst>
                  <a:path w="8" h="23">
                    <a:moveTo>
                      <a:pt x="0" y="2"/>
                    </a:moveTo>
                    <a:lnTo>
                      <a:pt x="5" y="23"/>
                    </a:lnTo>
                    <a:lnTo>
                      <a:pt x="8" y="22"/>
                    </a:lnTo>
                    <a:lnTo>
                      <a:pt x="3"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33" name="Freeform 140">
                <a:extLst>
                  <a:ext uri="{FF2B5EF4-FFF2-40B4-BE49-F238E27FC236}">
                    <a16:creationId xmlns:a16="http://schemas.microsoft.com/office/drawing/2014/main" id="{CFA2D44F-ED6C-44EC-8551-1DCA6FBBDA49}"/>
                  </a:ext>
                </a:extLst>
              </p:cNvPr>
              <p:cNvSpPr>
                <a:spLocks/>
              </p:cNvSpPr>
              <p:nvPr/>
            </p:nvSpPr>
            <p:spPr bwMode="auto">
              <a:xfrm>
                <a:off x="1991" y="3099"/>
                <a:ext cx="5" cy="11"/>
              </a:xfrm>
              <a:custGeom>
                <a:avLst/>
                <a:gdLst>
                  <a:gd name="T0" fmla="*/ 0 w 11"/>
                  <a:gd name="T1" fmla="*/ 0 h 24"/>
                  <a:gd name="T2" fmla="*/ 0 w 11"/>
                  <a:gd name="T3" fmla="*/ 0 h 24"/>
                  <a:gd name="T4" fmla="*/ 0 w 11"/>
                  <a:gd name="T5" fmla="*/ 0 h 24"/>
                  <a:gd name="T6" fmla="*/ 0 w 11"/>
                  <a:gd name="T7" fmla="*/ 0 h 24"/>
                  <a:gd name="T8" fmla="*/ 0 w 11"/>
                  <a:gd name="T9" fmla="*/ 0 h 24"/>
                  <a:gd name="T10" fmla="*/ 0 60000 65536"/>
                  <a:gd name="T11" fmla="*/ 0 60000 65536"/>
                  <a:gd name="T12" fmla="*/ 0 60000 65536"/>
                  <a:gd name="T13" fmla="*/ 0 60000 65536"/>
                  <a:gd name="T14" fmla="*/ 0 60000 65536"/>
                  <a:gd name="T15" fmla="*/ 0 w 11"/>
                  <a:gd name="T16" fmla="*/ 0 h 24"/>
                  <a:gd name="T17" fmla="*/ 11 w 11"/>
                  <a:gd name="T18" fmla="*/ 24 h 24"/>
                </a:gdLst>
                <a:ahLst/>
                <a:cxnLst>
                  <a:cxn ang="T10">
                    <a:pos x="T0" y="T1"/>
                  </a:cxn>
                  <a:cxn ang="T11">
                    <a:pos x="T2" y="T3"/>
                  </a:cxn>
                  <a:cxn ang="T12">
                    <a:pos x="T4" y="T5"/>
                  </a:cxn>
                  <a:cxn ang="T13">
                    <a:pos x="T6" y="T7"/>
                  </a:cxn>
                  <a:cxn ang="T14">
                    <a:pos x="T8" y="T9"/>
                  </a:cxn>
                </a:cxnLst>
                <a:rect l="T15" t="T16" r="T17" b="T18"/>
                <a:pathLst>
                  <a:path w="11" h="24">
                    <a:moveTo>
                      <a:pt x="0" y="2"/>
                    </a:moveTo>
                    <a:lnTo>
                      <a:pt x="5" y="24"/>
                    </a:lnTo>
                    <a:lnTo>
                      <a:pt x="11" y="22"/>
                    </a:lnTo>
                    <a:lnTo>
                      <a:pt x="5"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34" name="Freeform 141">
                <a:extLst>
                  <a:ext uri="{FF2B5EF4-FFF2-40B4-BE49-F238E27FC236}">
                    <a16:creationId xmlns:a16="http://schemas.microsoft.com/office/drawing/2014/main" id="{4CD498B8-24DD-43CE-B312-A907375CDC40}"/>
                  </a:ext>
                </a:extLst>
              </p:cNvPr>
              <p:cNvSpPr>
                <a:spLocks/>
              </p:cNvSpPr>
              <p:nvPr/>
            </p:nvSpPr>
            <p:spPr bwMode="auto">
              <a:xfrm>
                <a:off x="2016" y="3090"/>
                <a:ext cx="6" cy="11"/>
              </a:xfrm>
              <a:custGeom>
                <a:avLst/>
                <a:gdLst>
                  <a:gd name="T0" fmla="*/ 0 w 13"/>
                  <a:gd name="T1" fmla="*/ 0 h 23"/>
                  <a:gd name="T2" fmla="*/ 0 w 13"/>
                  <a:gd name="T3" fmla="*/ 0 h 23"/>
                  <a:gd name="T4" fmla="*/ 0 w 13"/>
                  <a:gd name="T5" fmla="*/ 0 h 23"/>
                  <a:gd name="T6" fmla="*/ 0 w 13"/>
                  <a:gd name="T7" fmla="*/ 0 h 23"/>
                  <a:gd name="T8" fmla="*/ 0 w 13"/>
                  <a:gd name="T9" fmla="*/ 0 h 23"/>
                  <a:gd name="T10" fmla="*/ 0 60000 65536"/>
                  <a:gd name="T11" fmla="*/ 0 60000 65536"/>
                  <a:gd name="T12" fmla="*/ 0 60000 65536"/>
                  <a:gd name="T13" fmla="*/ 0 60000 65536"/>
                  <a:gd name="T14" fmla="*/ 0 60000 65536"/>
                  <a:gd name="T15" fmla="*/ 0 w 13"/>
                  <a:gd name="T16" fmla="*/ 0 h 23"/>
                  <a:gd name="T17" fmla="*/ 13 w 13"/>
                  <a:gd name="T18" fmla="*/ 23 h 23"/>
                </a:gdLst>
                <a:ahLst/>
                <a:cxnLst>
                  <a:cxn ang="T10">
                    <a:pos x="T0" y="T1"/>
                  </a:cxn>
                  <a:cxn ang="T11">
                    <a:pos x="T2" y="T3"/>
                  </a:cxn>
                  <a:cxn ang="T12">
                    <a:pos x="T4" y="T5"/>
                  </a:cxn>
                  <a:cxn ang="T13">
                    <a:pos x="T6" y="T7"/>
                  </a:cxn>
                  <a:cxn ang="T14">
                    <a:pos x="T8" y="T9"/>
                  </a:cxn>
                </a:cxnLst>
                <a:rect l="T15" t="T16" r="T17" b="T18"/>
                <a:pathLst>
                  <a:path w="13" h="23">
                    <a:moveTo>
                      <a:pt x="0" y="1"/>
                    </a:moveTo>
                    <a:lnTo>
                      <a:pt x="5" y="23"/>
                    </a:lnTo>
                    <a:lnTo>
                      <a:pt x="13" y="21"/>
                    </a:lnTo>
                    <a:lnTo>
                      <a:pt x="7"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35" name="Freeform 142">
                <a:extLst>
                  <a:ext uri="{FF2B5EF4-FFF2-40B4-BE49-F238E27FC236}">
                    <a16:creationId xmlns:a16="http://schemas.microsoft.com/office/drawing/2014/main" id="{34527C08-B569-4317-9504-B6EE27B46058}"/>
                  </a:ext>
                </a:extLst>
              </p:cNvPr>
              <p:cNvSpPr>
                <a:spLocks/>
              </p:cNvSpPr>
              <p:nvPr/>
            </p:nvSpPr>
            <p:spPr bwMode="auto">
              <a:xfrm>
                <a:off x="1991" y="3100"/>
                <a:ext cx="3" cy="10"/>
              </a:xfrm>
              <a:custGeom>
                <a:avLst/>
                <a:gdLst>
                  <a:gd name="T0" fmla="*/ 0 w 5"/>
                  <a:gd name="T1" fmla="*/ 0 h 22"/>
                  <a:gd name="T2" fmla="*/ 0 w 5"/>
                  <a:gd name="T3" fmla="*/ 0 h 22"/>
                  <a:gd name="T4" fmla="*/ 1 w 5"/>
                  <a:gd name="T5" fmla="*/ 0 h 22"/>
                  <a:gd name="T6" fmla="*/ 1 w 5"/>
                  <a:gd name="T7" fmla="*/ 0 h 22"/>
                  <a:gd name="T8" fmla="*/ 0 w 5"/>
                  <a:gd name="T9" fmla="*/ 0 h 22"/>
                  <a:gd name="T10" fmla="*/ 0 60000 65536"/>
                  <a:gd name="T11" fmla="*/ 0 60000 65536"/>
                  <a:gd name="T12" fmla="*/ 0 60000 65536"/>
                  <a:gd name="T13" fmla="*/ 0 60000 65536"/>
                  <a:gd name="T14" fmla="*/ 0 60000 65536"/>
                  <a:gd name="T15" fmla="*/ 0 w 5"/>
                  <a:gd name="T16" fmla="*/ 0 h 22"/>
                  <a:gd name="T17" fmla="*/ 5 w 5"/>
                  <a:gd name="T18" fmla="*/ 22 h 22"/>
                </a:gdLst>
                <a:ahLst/>
                <a:cxnLst>
                  <a:cxn ang="T10">
                    <a:pos x="T0" y="T1"/>
                  </a:cxn>
                  <a:cxn ang="T11">
                    <a:pos x="T2" y="T3"/>
                  </a:cxn>
                  <a:cxn ang="T12">
                    <a:pos x="T4" y="T5"/>
                  </a:cxn>
                  <a:cxn ang="T13">
                    <a:pos x="T6" y="T7"/>
                  </a:cxn>
                  <a:cxn ang="T14">
                    <a:pos x="T8" y="T9"/>
                  </a:cxn>
                </a:cxnLst>
                <a:rect l="T15" t="T16" r="T17" b="T18"/>
                <a:pathLst>
                  <a:path w="5" h="22">
                    <a:moveTo>
                      <a:pt x="0" y="0"/>
                    </a:moveTo>
                    <a:lnTo>
                      <a:pt x="0" y="0"/>
                    </a:lnTo>
                    <a:lnTo>
                      <a:pt x="5" y="22"/>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36" name="Freeform 143">
                <a:extLst>
                  <a:ext uri="{FF2B5EF4-FFF2-40B4-BE49-F238E27FC236}">
                    <a16:creationId xmlns:a16="http://schemas.microsoft.com/office/drawing/2014/main" id="{48CEF7D5-B972-4DA6-842D-F6AF5FF57D19}"/>
                  </a:ext>
                </a:extLst>
              </p:cNvPr>
              <p:cNvSpPr>
                <a:spLocks/>
              </p:cNvSpPr>
              <p:nvPr/>
            </p:nvSpPr>
            <p:spPr bwMode="auto">
              <a:xfrm>
                <a:off x="2042" y="3080"/>
                <a:ext cx="7" cy="12"/>
              </a:xfrm>
              <a:custGeom>
                <a:avLst/>
                <a:gdLst>
                  <a:gd name="T0" fmla="*/ 0 w 14"/>
                  <a:gd name="T1" fmla="*/ 0 h 25"/>
                  <a:gd name="T2" fmla="*/ 1 w 14"/>
                  <a:gd name="T3" fmla="*/ 0 h 25"/>
                  <a:gd name="T4" fmla="*/ 1 w 14"/>
                  <a:gd name="T5" fmla="*/ 0 h 25"/>
                  <a:gd name="T6" fmla="*/ 1 w 14"/>
                  <a:gd name="T7" fmla="*/ 0 h 25"/>
                  <a:gd name="T8" fmla="*/ 0 w 14"/>
                  <a:gd name="T9" fmla="*/ 0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4"/>
                    </a:moveTo>
                    <a:lnTo>
                      <a:pt x="5" y="25"/>
                    </a:lnTo>
                    <a:lnTo>
                      <a:pt x="14" y="21"/>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37" name="Freeform 144">
                <a:extLst>
                  <a:ext uri="{FF2B5EF4-FFF2-40B4-BE49-F238E27FC236}">
                    <a16:creationId xmlns:a16="http://schemas.microsoft.com/office/drawing/2014/main" id="{88F35C2F-B0D6-46C5-97F7-D8DA7DC9C084}"/>
                  </a:ext>
                </a:extLst>
              </p:cNvPr>
              <p:cNvSpPr>
                <a:spLocks/>
              </p:cNvSpPr>
              <p:nvPr/>
            </p:nvSpPr>
            <p:spPr bwMode="auto">
              <a:xfrm>
                <a:off x="2068" y="3071"/>
                <a:ext cx="7" cy="13"/>
              </a:xfrm>
              <a:custGeom>
                <a:avLst/>
                <a:gdLst>
                  <a:gd name="T0" fmla="*/ 0 w 14"/>
                  <a:gd name="T1" fmla="*/ 1 h 25"/>
                  <a:gd name="T2" fmla="*/ 1 w 14"/>
                  <a:gd name="T3" fmla="*/ 1 h 25"/>
                  <a:gd name="T4" fmla="*/ 1 w 14"/>
                  <a:gd name="T5" fmla="*/ 1 h 25"/>
                  <a:gd name="T6" fmla="*/ 1 w 14"/>
                  <a:gd name="T7" fmla="*/ 0 h 25"/>
                  <a:gd name="T8" fmla="*/ 0 w 14"/>
                  <a:gd name="T9" fmla="*/ 1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4"/>
                    </a:moveTo>
                    <a:lnTo>
                      <a:pt x="5" y="25"/>
                    </a:lnTo>
                    <a:lnTo>
                      <a:pt x="14" y="22"/>
                    </a:lnTo>
                    <a:lnTo>
                      <a:pt x="8"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38" name="Freeform 145">
                <a:extLst>
                  <a:ext uri="{FF2B5EF4-FFF2-40B4-BE49-F238E27FC236}">
                    <a16:creationId xmlns:a16="http://schemas.microsoft.com/office/drawing/2014/main" id="{F43FA03F-1814-4D73-93FF-407852035AA9}"/>
                  </a:ext>
                </a:extLst>
              </p:cNvPr>
              <p:cNvSpPr>
                <a:spLocks/>
              </p:cNvSpPr>
              <p:nvPr/>
            </p:nvSpPr>
            <p:spPr bwMode="auto">
              <a:xfrm>
                <a:off x="2095" y="3063"/>
                <a:ext cx="6" cy="12"/>
              </a:xfrm>
              <a:custGeom>
                <a:avLst/>
                <a:gdLst>
                  <a:gd name="T0" fmla="*/ 0 w 13"/>
                  <a:gd name="T1" fmla="*/ 1 h 23"/>
                  <a:gd name="T2" fmla="*/ 0 w 13"/>
                  <a:gd name="T3" fmla="*/ 1 h 23"/>
                  <a:gd name="T4" fmla="*/ 0 w 13"/>
                  <a:gd name="T5" fmla="*/ 1 h 23"/>
                  <a:gd name="T6" fmla="*/ 0 w 13"/>
                  <a:gd name="T7" fmla="*/ 0 h 23"/>
                  <a:gd name="T8" fmla="*/ 0 w 13"/>
                  <a:gd name="T9" fmla="*/ 1 h 23"/>
                  <a:gd name="T10" fmla="*/ 0 60000 65536"/>
                  <a:gd name="T11" fmla="*/ 0 60000 65536"/>
                  <a:gd name="T12" fmla="*/ 0 60000 65536"/>
                  <a:gd name="T13" fmla="*/ 0 60000 65536"/>
                  <a:gd name="T14" fmla="*/ 0 60000 65536"/>
                  <a:gd name="T15" fmla="*/ 0 w 13"/>
                  <a:gd name="T16" fmla="*/ 0 h 23"/>
                  <a:gd name="T17" fmla="*/ 13 w 13"/>
                  <a:gd name="T18" fmla="*/ 23 h 23"/>
                </a:gdLst>
                <a:ahLst/>
                <a:cxnLst>
                  <a:cxn ang="T10">
                    <a:pos x="T0" y="T1"/>
                  </a:cxn>
                  <a:cxn ang="T11">
                    <a:pos x="T2" y="T3"/>
                  </a:cxn>
                  <a:cxn ang="T12">
                    <a:pos x="T4" y="T5"/>
                  </a:cxn>
                  <a:cxn ang="T13">
                    <a:pos x="T6" y="T7"/>
                  </a:cxn>
                  <a:cxn ang="T14">
                    <a:pos x="T8" y="T9"/>
                  </a:cxn>
                </a:cxnLst>
                <a:rect l="T15" t="T16" r="T17" b="T18"/>
                <a:pathLst>
                  <a:path w="13" h="23">
                    <a:moveTo>
                      <a:pt x="0" y="2"/>
                    </a:moveTo>
                    <a:lnTo>
                      <a:pt x="5" y="23"/>
                    </a:lnTo>
                    <a:lnTo>
                      <a:pt x="13" y="21"/>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39" name="Freeform 146">
                <a:extLst>
                  <a:ext uri="{FF2B5EF4-FFF2-40B4-BE49-F238E27FC236}">
                    <a16:creationId xmlns:a16="http://schemas.microsoft.com/office/drawing/2014/main" id="{C68F9AE5-FD16-49C7-8A2B-FE60D99D6870}"/>
                  </a:ext>
                </a:extLst>
              </p:cNvPr>
              <p:cNvSpPr>
                <a:spLocks/>
              </p:cNvSpPr>
              <p:nvPr/>
            </p:nvSpPr>
            <p:spPr bwMode="auto">
              <a:xfrm>
                <a:off x="2120" y="3055"/>
                <a:ext cx="5" cy="12"/>
              </a:xfrm>
              <a:custGeom>
                <a:avLst/>
                <a:gdLst>
                  <a:gd name="T0" fmla="*/ 0 w 9"/>
                  <a:gd name="T1" fmla="*/ 1 h 23"/>
                  <a:gd name="T2" fmla="*/ 1 w 9"/>
                  <a:gd name="T3" fmla="*/ 1 h 23"/>
                  <a:gd name="T4" fmla="*/ 1 w 9"/>
                  <a:gd name="T5" fmla="*/ 1 h 23"/>
                  <a:gd name="T6" fmla="*/ 1 w 9"/>
                  <a:gd name="T7" fmla="*/ 0 h 23"/>
                  <a:gd name="T8" fmla="*/ 0 w 9"/>
                  <a:gd name="T9" fmla="*/ 1 h 23"/>
                  <a:gd name="T10" fmla="*/ 0 60000 65536"/>
                  <a:gd name="T11" fmla="*/ 0 60000 65536"/>
                  <a:gd name="T12" fmla="*/ 0 60000 65536"/>
                  <a:gd name="T13" fmla="*/ 0 60000 65536"/>
                  <a:gd name="T14" fmla="*/ 0 60000 65536"/>
                  <a:gd name="T15" fmla="*/ 0 w 9"/>
                  <a:gd name="T16" fmla="*/ 0 h 23"/>
                  <a:gd name="T17" fmla="*/ 9 w 9"/>
                  <a:gd name="T18" fmla="*/ 23 h 23"/>
                </a:gdLst>
                <a:ahLst/>
                <a:cxnLst>
                  <a:cxn ang="T10">
                    <a:pos x="T0" y="T1"/>
                  </a:cxn>
                  <a:cxn ang="T11">
                    <a:pos x="T2" y="T3"/>
                  </a:cxn>
                  <a:cxn ang="T12">
                    <a:pos x="T4" y="T5"/>
                  </a:cxn>
                  <a:cxn ang="T13">
                    <a:pos x="T6" y="T7"/>
                  </a:cxn>
                  <a:cxn ang="T14">
                    <a:pos x="T8" y="T9"/>
                  </a:cxn>
                </a:cxnLst>
                <a:rect l="T15" t="T16" r="T17" b="T18"/>
                <a:pathLst>
                  <a:path w="9" h="23">
                    <a:moveTo>
                      <a:pt x="0" y="2"/>
                    </a:moveTo>
                    <a:lnTo>
                      <a:pt x="5" y="23"/>
                    </a:lnTo>
                    <a:lnTo>
                      <a:pt x="9" y="21"/>
                    </a:lnTo>
                    <a:lnTo>
                      <a:pt x="3"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0" name="Freeform 147">
                <a:extLst>
                  <a:ext uri="{FF2B5EF4-FFF2-40B4-BE49-F238E27FC236}">
                    <a16:creationId xmlns:a16="http://schemas.microsoft.com/office/drawing/2014/main" id="{17B3352F-067A-4FA9-85DC-B2CBD19A993B}"/>
                  </a:ext>
                </a:extLst>
              </p:cNvPr>
              <p:cNvSpPr>
                <a:spLocks/>
              </p:cNvSpPr>
              <p:nvPr/>
            </p:nvSpPr>
            <p:spPr bwMode="auto">
              <a:xfrm>
                <a:off x="2122" y="3054"/>
                <a:ext cx="6" cy="12"/>
              </a:xfrm>
              <a:custGeom>
                <a:avLst/>
                <a:gdLst>
                  <a:gd name="T0" fmla="*/ 0 w 11"/>
                  <a:gd name="T1" fmla="*/ 1 h 23"/>
                  <a:gd name="T2" fmla="*/ 1 w 11"/>
                  <a:gd name="T3" fmla="*/ 1 h 23"/>
                  <a:gd name="T4" fmla="*/ 1 w 11"/>
                  <a:gd name="T5" fmla="*/ 1 h 23"/>
                  <a:gd name="T6" fmla="*/ 1 w 11"/>
                  <a:gd name="T7" fmla="*/ 0 h 23"/>
                  <a:gd name="T8" fmla="*/ 0 w 11"/>
                  <a:gd name="T9" fmla="*/ 1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0" y="2"/>
                    </a:moveTo>
                    <a:lnTo>
                      <a:pt x="6" y="23"/>
                    </a:lnTo>
                    <a:lnTo>
                      <a:pt x="11" y="22"/>
                    </a:lnTo>
                    <a:lnTo>
                      <a:pt x="6"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1" name="Freeform 148">
                <a:extLst>
                  <a:ext uri="{FF2B5EF4-FFF2-40B4-BE49-F238E27FC236}">
                    <a16:creationId xmlns:a16="http://schemas.microsoft.com/office/drawing/2014/main" id="{E7DFB24E-50F4-4CDB-A85F-475DE4024789}"/>
                  </a:ext>
                </a:extLst>
              </p:cNvPr>
              <p:cNvSpPr>
                <a:spLocks/>
              </p:cNvSpPr>
              <p:nvPr/>
            </p:nvSpPr>
            <p:spPr bwMode="auto">
              <a:xfrm>
                <a:off x="2147" y="3046"/>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4"/>
                    </a:moveTo>
                    <a:lnTo>
                      <a:pt x="6" y="25"/>
                    </a:lnTo>
                    <a:lnTo>
                      <a:pt x="13" y="22"/>
                    </a:lnTo>
                    <a:lnTo>
                      <a:pt x="7"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42" name="Freeform 149">
                <a:extLst>
                  <a:ext uri="{FF2B5EF4-FFF2-40B4-BE49-F238E27FC236}">
                    <a16:creationId xmlns:a16="http://schemas.microsoft.com/office/drawing/2014/main" id="{168D7F75-9EB0-45A6-A24D-DFB968A8D5CE}"/>
                  </a:ext>
                </a:extLst>
              </p:cNvPr>
              <p:cNvSpPr>
                <a:spLocks/>
              </p:cNvSpPr>
              <p:nvPr/>
            </p:nvSpPr>
            <p:spPr bwMode="auto">
              <a:xfrm>
                <a:off x="2122" y="3055"/>
                <a:ext cx="3" cy="11"/>
              </a:xfrm>
              <a:custGeom>
                <a:avLst/>
                <a:gdLst>
                  <a:gd name="T0" fmla="*/ 0 w 6"/>
                  <a:gd name="T1" fmla="*/ 0 h 21"/>
                  <a:gd name="T2" fmla="*/ 0 w 6"/>
                  <a:gd name="T3" fmla="*/ 0 h 21"/>
                  <a:gd name="T4" fmla="*/ 1 w 6"/>
                  <a:gd name="T5" fmla="*/ 1 h 21"/>
                  <a:gd name="T6" fmla="*/ 1 w 6"/>
                  <a:gd name="T7" fmla="*/ 1 h 21"/>
                  <a:gd name="T8" fmla="*/ 0 w 6"/>
                  <a:gd name="T9" fmla="*/ 0 h 21"/>
                  <a:gd name="T10" fmla="*/ 0 60000 65536"/>
                  <a:gd name="T11" fmla="*/ 0 60000 65536"/>
                  <a:gd name="T12" fmla="*/ 0 60000 65536"/>
                  <a:gd name="T13" fmla="*/ 0 60000 65536"/>
                  <a:gd name="T14" fmla="*/ 0 60000 65536"/>
                  <a:gd name="T15" fmla="*/ 0 w 6"/>
                  <a:gd name="T16" fmla="*/ 0 h 21"/>
                  <a:gd name="T17" fmla="*/ 6 w 6"/>
                  <a:gd name="T18" fmla="*/ 21 h 21"/>
                </a:gdLst>
                <a:ahLst/>
                <a:cxnLst>
                  <a:cxn ang="T10">
                    <a:pos x="T0" y="T1"/>
                  </a:cxn>
                  <a:cxn ang="T11">
                    <a:pos x="T2" y="T3"/>
                  </a:cxn>
                  <a:cxn ang="T12">
                    <a:pos x="T4" y="T5"/>
                  </a:cxn>
                  <a:cxn ang="T13">
                    <a:pos x="T6" y="T7"/>
                  </a:cxn>
                  <a:cxn ang="T14">
                    <a:pos x="T8" y="T9"/>
                  </a:cxn>
                </a:cxnLst>
                <a:rect l="T15" t="T16" r="T17" b="T18"/>
                <a:pathLst>
                  <a:path w="6" h="21">
                    <a:moveTo>
                      <a:pt x="0" y="0"/>
                    </a:moveTo>
                    <a:lnTo>
                      <a:pt x="0" y="0"/>
                    </a:lnTo>
                    <a:lnTo>
                      <a:pt x="6" y="21"/>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43" name="Freeform 150">
                <a:extLst>
                  <a:ext uri="{FF2B5EF4-FFF2-40B4-BE49-F238E27FC236}">
                    <a16:creationId xmlns:a16="http://schemas.microsoft.com/office/drawing/2014/main" id="{98B4F9ED-544A-4EFE-9FAA-C38DA31BB012}"/>
                  </a:ext>
                </a:extLst>
              </p:cNvPr>
              <p:cNvSpPr>
                <a:spLocks/>
              </p:cNvSpPr>
              <p:nvPr/>
            </p:nvSpPr>
            <p:spPr bwMode="auto">
              <a:xfrm>
                <a:off x="2173" y="3038"/>
                <a:ext cx="7" cy="12"/>
              </a:xfrm>
              <a:custGeom>
                <a:avLst/>
                <a:gdLst>
                  <a:gd name="T0" fmla="*/ 0 w 14"/>
                  <a:gd name="T1" fmla="*/ 1 h 23"/>
                  <a:gd name="T2" fmla="*/ 1 w 14"/>
                  <a:gd name="T3" fmla="*/ 1 h 23"/>
                  <a:gd name="T4" fmla="*/ 1 w 14"/>
                  <a:gd name="T5" fmla="*/ 1 h 23"/>
                  <a:gd name="T6" fmla="*/ 1 w 14"/>
                  <a:gd name="T7" fmla="*/ 0 h 23"/>
                  <a:gd name="T8" fmla="*/ 0 w 14"/>
                  <a:gd name="T9" fmla="*/ 1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0" y="2"/>
                    </a:moveTo>
                    <a:lnTo>
                      <a:pt x="5" y="23"/>
                    </a:lnTo>
                    <a:lnTo>
                      <a:pt x="14" y="22"/>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4" name="Freeform 151">
                <a:extLst>
                  <a:ext uri="{FF2B5EF4-FFF2-40B4-BE49-F238E27FC236}">
                    <a16:creationId xmlns:a16="http://schemas.microsoft.com/office/drawing/2014/main" id="{17298869-5DAD-43CE-A56A-532472B26BD3}"/>
                  </a:ext>
                </a:extLst>
              </p:cNvPr>
              <p:cNvSpPr>
                <a:spLocks/>
              </p:cNvSpPr>
              <p:nvPr/>
            </p:nvSpPr>
            <p:spPr bwMode="auto">
              <a:xfrm>
                <a:off x="2199" y="3030"/>
                <a:ext cx="7" cy="12"/>
              </a:xfrm>
              <a:custGeom>
                <a:avLst/>
                <a:gdLst>
                  <a:gd name="T0" fmla="*/ 0 w 14"/>
                  <a:gd name="T1" fmla="*/ 1 h 23"/>
                  <a:gd name="T2" fmla="*/ 1 w 14"/>
                  <a:gd name="T3" fmla="*/ 1 h 23"/>
                  <a:gd name="T4" fmla="*/ 1 w 14"/>
                  <a:gd name="T5" fmla="*/ 1 h 23"/>
                  <a:gd name="T6" fmla="*/ 1 w 14"/>
                  <a:gd name="T7" fmla="*/ 0 h 23"/>
                  <a:gd name="T8" fmla="*/ 0 w 14"/>
                  <a:gd name="T9" fmla="*/ 1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0" y="2"/>
                    </a:moveTo>
                    <a:lnTo>
                      <a:pt x="5" y="23"/>
                    </a:lnTo>
                    <a:lnTo>
                      <a:pt x="14" y="21"/>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5" name="Freeform 152">
                <a:extLst>
                  <a:ext uri="{FF2B5EF4-FFF2-40B4-BE49-F238E27FC236}">
                    <a16:creationId xmlns:a16="http://schemas.microsoft.com/office/drawing/2014/main" id="{00ADB42A-6A36-4CFF-A6FD-06A3DADFB6BB}"/>
                  </a:ext>
                </a:extLst>
              </p:cNvPr>
              <p:cNvSpPr>
                <a:spLocks/>
              </p:cNvSpPr>
              <p:nvPr/>
            </p:nvSpPr>
            <p:spPr bwMode="auto">
              <a:xfrm>
                <a:off x="2226" y="3022"/>
                <a:ext cx="6" cy="12"/>
              </a:xfrm>
              <a:custGeom>
                <a:avLst/>
                <a:gdLst>
                  <a:gd name="T0" fmla="*/ 0 w 13"/>
                  <a:gd name="T1" fmla="*/ 1 h 23"/>
                  <a:gd name="T2" fmla="*/ 0 w 13"/>
                  <a:gd name="T3" fmla="*/ 1 h 23"/>
                  <a:gd name="T4" fmla="*/ 0 w 13"/>
                  <a:gd name="T5" fmla="*/ 1 h 23"/>
                  <a:gd name="T6" fmla="*/ 0 w 13"/>
                  <a:gd name="T7" fmla="*/ 0 h 23"/>
                  <a:gd name="T8" fmla="*/ 0 w 13"/>
                  <a:gd name="T9" fmla="*/ 1 h 23"/>
                  <a:gd name="T10" fmla="*/ 0 60000 65536"/>
                  <a:gd name="T11" fmla="*/ 0 60000 65536"/>
                  <a:gd name="T12" fmla="*/ 0 60000 65536"/>
                  <a:gd name="T13" fmla="*/ 0 60000 65536"/>
                  <a:gd name="T14" fmla="*/ 0 60000 65536"/>
                  <a:gd name="T15" fmla="*/ 0 w 13"/>
                  <a:gd name="T16" fmla="*/ 0 h 23"/>
                  <a:gd name="T17" fmla="*/ 13 w 13"/>
                  <a:gd name="T18" fmla="*/ 23 h 23"/>
                </a:gdLst>
                <a:ahLst/>
                <a:cxnLst>
                  <a:cxn ang="T10">
                    <a:pos x="T0" y="T1"/>
                  </a:cxn>
                  <a:cxn ang="T11">
                    <a:pos x="T2" y="T3"/>
                  </a:cxn>
                  <a:cxn ang="T12">
                    <a:pos x="T4" y="T5"/>
                  </a:cxn>
                  <a:cxn ang="T13">
                    <a:pos x="T6" y="T7"/>
                  </a:cxn>
                  <a:cxn ang="T14">
                    <a:pos x="T8" y="T9"/>
                  </a:cxn>
                </a:cxnLst>
                <a:rect l="T15" t="T16" r="T17" b="T18"/>
                <a:pathLst>
                  <a:path w="13" h="23">
                    <a:moveTo>
                      <a:pt x="0" y="2"/>
                    </a:moveTo>
                    <a:lnTo>
                      <a:pt x="6" y="23"/>
                    </a:lnTo>
                    <a:lnTo>
                      <a:pt x="13" y="21"/>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6" name="Freeform 153">
                <a:extLst>
                  <a:ext uri="{FF2B5EF4-FFF2-40B4-BE49-F238E27FC236}">
                    <a16:creationId xmlns:a16="http://schemas.microsoft.com/office/drawing/2014/main" id="{8DFAFF7C-A820-425D-9B6A-E10B51F494D6}"/>
                  </a:ext>
                </a:extLst>
              </p:cNvPr>
              <p:cNvSpPr>
                <a:spLocks/>
              </p:cNvSpPr>
              <p:nvPr/>
            </p:nvSpPr>
            <p:spPr bwMode="auto">
              <a:xfrm>
                <a:off x="2251" y="3015"/>
                <a:ext cx="5" cy="11"/>
              </a:xfrm>
              <a:custGeom>
                <a:avLst/>
                <a:gdLst>
                  <a:gd name="T0" fmla="*/ 0 w 9"/>
                  <a:gd name="T1" fmla="*/ 0 h 23"/>
                  <a:gd name="T2" fmla="*/ 1 w 9"/>
                  <a:gd name="T3" fmla="*/ 0 h 23"/>
                  <a:gd name="T4" fmla="*/ 1 w 9"/>
                  <a:gd name="T5" fmla="*/ 0 h 23"/>
                  <a:gd name="T6" fmla="*/ 1 w 9"/>
                  <a:gd name="T7" fmla="*/ 0 h 23"/>
                  <a:gd name="T8" fmla="*/ 0 w 9"/>
                  <a:gd name="T9" fmla="*/ 0 h 23"/>
                  <a:gd name="T10" fmla="*/ 0 60000 65536"/>
                  <a:gd name="T11" fmla="*/ 0 60000 65536"/>
                  <a:gd name="T12" fmla="*/ 0 60000 65536"/>
                  <a:gd name="T13" fmla="*/ 0 60000 65536"/>
                  <a:gd name="T14" fmla="*/ 0 60000 65536"/>
                  <a:gd name="T15" fmla="*/ 0 w 9"/>
                  <a:gd name="T16" fmla="*/ 0 h 23"/>
                  <a:gd name="T17" fmla="*/ 9 w 9"/>
                  <a:gd name="T18" fmla="*/ 23 h 23"/>
                </a:gdLst>
                <a:ahLst/>
                <a:cxnLst>
                  <a:cxn ang="T10">
                    <a:pos x="T0" y="T1"/>
                  </a:cxn>
                  <a:cxn ang="T11">
                    <a:pos x="T2" y="T3"/>
                  </a:cxn>
                  <a:cxn ang="T12">
                    <a:pos x="T4" y="T5"/>
                  </a:cxn>
                  <a:cxn ang="T13">
                    <a:pos x="T6" y="T7"/>
                  </a:cxn>
                  <a:cxn ang="T14">
                    <a:pos x="T8" y="T9"/>
                  </a:cxn>
                </a:cxnLst>
                <a:rect l="T15" t="T16" r="T17" b="T18"/>
                <a:pathLst>
                  <a:path w="9" h="23">
                    <a:moveTo>
                      <a:pt x="0" y="2"/>
                    </a:moveTo>
                    <a:lnTo>
                      <a:pt x="5" y="23"/>
                    </a:lnTo>
                    <a:lnTo>
                      <a:pt x="9" y="21"/>
                    </a:lnTo>
                    <a:lnTo>
                      <a:pt x="4"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7" name="Freeform 154">
                <a:extLst>
                  <a:ext uri="{FF2B5EF4-FFF2-40B4-BE49-F238E27FC236}">
                    <a16:creationId xmlns:a16="http://schemas.microsoft.com/office/drawing/2014/main" id="{DBA18E2B-5C9B-4BFD-99F9-769A68AF0509}"/>
                  </a:ext>
                </a:extLst>
              </p:cNvPr>
              <p:cNvSpPr>
                <a:spLocks/>
              </p:cNvSpPr>
              <p:nvPr/>
            </p:nvSpPr>
            <p:spPr bwMode="auto">
              <a:xfrm>
                <a:off x="2253" y="3014"/>
                <a:ext cx="6" cy="12"/>
              </a:xfrm>
              <a:custGeom>
                <a:avLst/>
                <a:gdLst>
                  <a:gd name="T0" fmla="*/ 0 w 10"/>
                  <a:gd name="T1" fmla="*/ 1 h 23"/>
                  <a:gd name="T2" fmla="*/ 1 w 10"/>
                  <a:gd name="T3" fmla="*/ 1 h 23"/>
                  <a:gd name="T4" fmla="*/ 1 w 10"/>
                  <a:gd name="T5" fmla="*/ 1 h 23"/>
                  <a:gd name="T6" fmla="*/ 1 w 10"/>
                  <a:gd name="T7" fmla="*/ 0 h 23"/>
                  <a:gd name="T8" fmla="*/ 0 w 10"/>
                  <a:gd name="T9" fmla="*/ 1 h 23"/>
                  <a:gd name="T10" fmla="*/ 0 60000 65536"/>
                  <a:gd name="T11" fmla="*/ 0 60000 65536"/>
                  <a:gd name="T12" fmla="*/ 0 60000 65536"/>
                  <a:gd name="T13" fmla="*/ 0 60000 65536"/>
                  <a:gd name="T14" fmla="*/ 0 60000 65536"/>
                  <a:gd name="T15" fmla="*/ 0 w 10"/>
                  <a:gd name="T16" fmla="*/ 0 h 23"/>
                  <a:gd name="T17" fmla="*/ 10 w 10"/>
                  <a:gd name="T18" fmla="*/ 23 h 23"/>
                </a:gdLst>
                <a:ahLst/>
                <a:cxnLst>
                  <a:cxn ang="T10">
                    <a:pos x="T0" y="T1"/>
                  </a:cxn>
                  <a:cxn ang="T11">
                    <a:pos x="T2" y="T3"/>
                  </a:cxn>
                  <a:cxn ang="T12">
                    <a:pos x="T4" y="T5"/>
                  </a:cxn>
                  <a:cxn ang="T13">
                    <a:pos x="T6" y="T7"/>
                  </a:cxn>
                  <a:cxn ang="T14">
                    <a:pos x="T8" y="T9"/>
                  </a:cxn>
                </a:cxnLst>
                <a:rect l="T15" t="T16" r="T17" b="T18"/>
                <a:pathLst>
                  <a:path w="10" h="23">
                    <a:moveTo>
                      <a:pt x="0" y="2"/>
                    </a:moveTo>
                    <a:lnTo>
                      <a:pt x="5" y="23"/>
                    </a:lnTo>
                    <a:lnTo>
                      <a:pt x="10" y="21"/>
                    </a:lnTo>
                    <a:lnTo>
                      <a:pt x="5"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48" name="Freeform 155">
                <a:extLst>
                  <a:ext uri="{FF2B5EF4-FFF2-40B4-BE49-F238E27FC236}">
                    <a16:creationId xmlns:a16="http://schemas.microsoft.com/office/drawing/2014/main" id="{B04B5B7C-7B69-4C05-9701-8478F6A30907}"/>
                  </a:ext>
                </a:extLst>
              </p:cNvPr>
              <p:cNvSpPr>
                <a:spLocks/>
              </p:cNvSpPr>
              <p:nvPr/>
            </p:nvSpPr>
            <p:spPr bwMode="auto">
              <a:xfrm>
                <a:off x="2278" y="3006"/>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3"/>
                    </a:moveTo>
                    <a:lnTo>
                      <a:pt x="6" y="25"/>
                    </a:lnTo>
                    <a:lnTo>
                      <a:pt x="13" y="21"/>
                    </a:lnTo>
                    <a:lnTo>
                      <a:pt x="8"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49" name="Freeform 156">
                <a:extLst>
                  <a:ext uri="{FF2B5EF4-FFF2-40B4-BE49-F238E27FC236}">
                    <a16:creationId xmlns:a16="http://schemas.microsoft.com/office/drawing/2014/main" id="{BAD1AEAD-0911-4366-B551-5B20EC6CABB2}"/>
                  </a:ext>
                </a:extLst>
              </p:cNvPr>
              <p:cNvSpPr>
                <a:spLocks/>
              </p:cNvSpPr>
              <p:nvPr/>
            </p:nvSpPr>
            <p:spPr bwMode="auto">
              <a:xfrm>
                <a:off x="2253" y="3015"/>
                <a:ext cx="3" cy="11"/>
              </a:xfrm>
              <a:custGeom>
                <a:avLst/>
                <a:gdLst>
                  <a:gd name="T0" fmla="*/ 0 w 5"/>
                  <a:gd name="T1" fmla="*/ 0 h 21"/>
                  <a:gd name="T2" fmla="*/ 0 w 5"/>
                  <a:gd name="T3" fmla="*/ 0 h 21"/>
                  <a:gd name="T4" fmla="*/ 1 w 5"/>
                  <a:gd name="T5" fmla="*/ 1 h 21"/>
                  <a:gd name="T6" fmla="*/ 1 w 5"/>
                  <a:gd name="T7" fmla="*/ 1 h 21"/>
                  <a:gd name="T8" fmla="*/ 0 w 5"/>
                  <a:gd name="T9" fmla="*/ 0 h 21"/>
                  <a:gd name="T10" fmla="*/ 0 60000 65536"/>
                  <a:gd name="T11" fmla="*/ 0 60000 65536"/>
                  <a:gd name="T12" fmla="*/ 0 60000 65536"/>
                  <a:gd name="T13" fmla="*/ 0 60000 65536"/>
                  <a:gd name="T14" fmla="*/ 0 60000 65536"/>
                  <a:gd name="T15" fmla="*/ 0 w 5"/>
                  <a:gd name="T16" fmla="*/ 0 h 21"/>
                  <a:gd name="T17" fmla="*/ 5 w 5"/>
                  <a:gd name="T18" fmla="*/ 21 h 21"/>
                </a:gdLst>
                <a:ahLst/>
                <a:cxnLst>
                  <a:cxn ang="T10">
                    <a:pos x="T0" y="T1"/>
                  </a:cxn>
                  <a:cxn ang="T11">
                    <a:pos x="T2" y="T3"/>
                  </a:cxn>
                  <a:cxn ang="T12">
                    <a:pos x="T4" y="T5"/>
                  </a:cxn>
                  <a:cxn ang="T13">
                    <a:pos x="T6" y="T7"/>
                  </a:cxn>
                  <a:cxn ang="T14">
                    <a:pos x="T8" y="T9"/>
                  </a:cxn>
                </a:cxnLst>
                <a:rect l="T15" t="T16" r="T17" b="T18"/>
                <a:pathLst>
                  <a:path w="5" h="21">
                    <a:moveTo>
                      <a:pt x="0" y="0"/>
                    </a:moveTo>
                    <a:lnTo>
                      <a:pt x="0" y="0"/>
                    </a:lnTo>
                    <a:lnTo>
                      <a:pt x="5" y="21"/>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50" name="Freeform 157">
                <a:extLst>
                  <a:ext uri="{FF2B5EF4-FFF2-40B4-BE49-F238E27FC236}">
                    <a16:creationId xmlns:a16="http://schemas.microsoft.com/office/drawing/2014/main" id="{5491435C-259A-421E-B173-166F6F2C5167}"/>
                  </a:ext>
                </a:extLst>
              </p:cNvPr>
              <p:cNvSpPr>
                <a:spLocks/>
              </p:cNvSpPr>
              <p:nvPr/>
            </p:nvSpPr>
            <p:spPr bwMode="auto">
              <a:xfrm>
                <a:off x="2304" y="2998"/>
                <a:ext cx="7" cy="12"/>
              </a:xfrm>
              <a:custGeom>
                <a:avLst/>
                <a:gdLst>
                  <a:gd name="T0" fmla="*/ 0 w 15"/>
                  <a:gd name="T1" fmla="*/ 0 h 25"/>
                  <a:gd name="T2" fmla="*/ 0 w 15"/>
                  <a:gd name="T3" fmla="*/ 0 h 25"/>
                  <a:gd name="T4" fmla="*/ 0 w 15"/>
                  <a:gd name="T5" fmla="*/ 0 h 25"/>
                  <a:gd name="T6" fmla="*/ 0 w 15"/>
                  <a:gd name="T7" fmla="*/ 0 h 25"/>
                  <a:gd name="T8" fmla="*/ 0 w 15"/>
                  <a:gd name="T9" fmla="*/ 0 h 25"/>
                  <a:gd name="T10" fmla="*/ 0 60000 65536"/>
                  <a:gd name="T11" fmla="*/ 0 60000 65536"/>
                  <a:gd name="T12" fmla="*/ 0 60000 65536"/>
                  <a:gd name="T13" fmla="*/ 0 60000 65536"/>
                  <a:gd name="T14" fmla="*/ 0 60000 65536"/>
                  <a:gd name="T15" fmla="*/ 0 w 15"/>
                  <a:gd name="T16" fmla="*/ 0 h 25"/>
                  <a:gd name="T17" fmla="*/ 15 w 15"/>
                  <a:gd name="T18" fmla="*/ 25 h 25"/>
                </a:gdLst>
                <a:ahLst/>
                <a:cxnLst>
                  <a:cxn ang="T10">
                    <a:pos x="T0" y="T1"/>
                  </a:cxn>
                  <a:cxn ang="T11">
                    <a:pos x="T2" y="T3"/>
                  </a:cxn>
                  <a:cxn ang="T12">
                    <a:pos x="T4" y="T5"/>
                  </a:cxn>
                  <a:cxn ang="T13">
                    <a:pos x="T6" y="T7"/>
                  </a:cxn>
                  <a:cxn ang="T14">
                    <a:pos x="T8" y="T9"/>
                  </a:cxn>
                </a:cxnLst>
                <a:rect l="T15" t="T16" r="T17" b="T18"/>
                <a:pathLst>
                  <a:path w="15" h="25">
                    <a:moveTo>
                      <a:pt x="0" y="3"/>
                    </a:moveTo>
                    <a:lnTo>
                      <a:pt x="6" y="25"/>
                    </a:lnTo>
                    <a:lnTo>
                      <a:pt x="15"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51" name="Freeform 158">
                <a:extLst>
                  <a:ext uri="{FF2B5EF4-FFF2-40B4-BE49-F238E27FC236}">
                    <a16:creationId xmlns:a16="http://schemas.microsoft.com/office/drawing/2014/main" id="{1C633821-294B-43E6-8CF5-00A7B1C8BBB6}"/>
                  </a:ext>
                </a:extLst>
              </p:cNvPr>
              <p:cNvSpPr>
                <a:spLocks/>
              </p:cNvSpPr>
              <p:nvPr/>
            </p:nvSpPr>
            <p:spPr bwMode="auto">
              <a:xfrm>
                <a:off x="2332" y="2990"/>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3"/>
                    </a:lnTo>
                    <a:lnTo>
                      <a:pt x="8"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52" name="Freeform 159">
                <a:extLst>
                  <a:ext uri="{FF2B5EF4-FFF2-40B4-BE49-F238E27FC236}">
                    <a16:creationId xmlns:a16="http://schemas.microsoft.com/office/drawing/2014/main" id="{EA240607-7A0B-44DC-BD51-A9B322B97FB3}"/>
                  </a:ext>
                </a:extLst>
              </p:cNvPr>
              <p:cNvSpPr>
                <a:spLocks/>
              </p:cNvSpPr>
              <p:nvPr/>
            </p:nvSpPr>
            <p:spPr bwMode="auto">
              <a:xfrm>
                <a:off x="2358" y="2984"/>
                <a:ext cx="6" cy="11"/>
              </a:xfrm>
              <a:custGeom>
                <a:avLst/>
                <a:gdLst>
                  <a:gd name="T0" fmla="*/ 0 w 13"/>
                  <a:gd name="T1" fmla="*/ 0 h 24"/>
                  <a:gd name="T2" fmla="*/ 0 w 13"/>
                  <a:gd name="T3" fmla="*/ 0 h 24"/>
                  <a:gd name="T4" fmla="*/ 0 w 13"/>
                  <a:gd name="T5" fmla="*/ 0 h 24"/>
                  <a:gd name="T6" fmla="*/ 0 w 13"/>
                  <a:gd name="T7" fmla="*/ 0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2"/>
                    </a:moveTo>
                    <a:lnTo>
                      <a:pt x="6" y="24"/>
                    </a:lnTo>
                    <a:lnTo>
                      <a:pt x="13" y="22"/>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53" name="Freeform 160">
                <a:extLst>
                  <a:ext uri="{FF2B5EF4-FFF2-40B4-BE49-F238E27FC236}">
                    <a16:creationId xmlns:a16="http://schemas.microsoft.com/office/drawing/2014/main" id="{3C55B15B-0332-4559-AE0B-D784BCE0A29A}"/>
                  </a:ext>
                </a:extLst>
              </p:cNvPr>
              <p:cNvSpPr>
                <a:spLocks/>
              </p:cNvSpPr>
              <p:nvPr/>
            </p:nvSpPr>
            <p:spPr bwMode="auto">
              <a:xfrm>
                <a:off x="2383" y="2977"/>
                <a:ext cx="4" cy="10"/>
              </a:xfrm>
              <a:custGeom>
                <a:avLst/>
                <a:gdLst>
                  <a:gd name="T0" fmla="*/ 0 w 7"/>
                  <a:gd name="T1" fmla="*/ 0 h 21"/>
                  <a:gd name="T2" fmla="*/ 1 w 7"/>
                  <a:gd name="T3" fmla="*/ 0 h 21"/>
                  <a:gd name="T4" fmla="*/ 1 w 7"/>
                  <a:gd name="T5" fmla="*/ 0 h 21"/>
                  <a:gd name="T6" fmla="*/ 1 w 7"/>
                  <a:gd name="T7" fmla="*/ 0 h 21"/>
                  <a:gd name="T8" fmla="*/ 0 w 7"/>
                  <a:gd name="T9" fmla="*/ 0 h 21"/>
                  <a:gd name="T10" fmla="*/ 0 60000 65536"/>
                  <a:gd name="T11" fmla="*/ 0 60000 65536"/>
                  <a:gd name="T12" fmla="*/ 0 60000 65536"/>
                  <a:gd name="T13" fmla="*/ 0 60000 65536"/>
                  <a:gd name="T14" fmla="*/ 0 60000 65536"/>
                  <a:gd name="T15" fmla="*/ 0 w 7"/>
                  <a:gd name="T16" fmla="*/ 0 h 21"/>
                  <a:gd name="T17" fmla="*/ 7 w 7"/>
                  <a:gd name="T18" fmla="*/ 21 h 21"/>
                </a:gdLst>
                <a:ahLst/>
                <a:cxnLst>
                  <a:cxn ang="T10">
                    <a:pos x="T0" y="T1"/>
                  </a:cxn>
                  <a:cxn ang="T11">
                    <a:pos x="T2" y="T3"/>
                  </a:cxn>
                  <a:cxn ang="T12">
                    <a:pos x="T4" y="T5"/>
                  </a:cxn>
                  <a:cxn ang="T13">
                    <a:pos x="T6" y="T7"/>
                  </a:cxn>
                  <a:cxn ang="T14">
                    <a:pos x="T8" y="T9"/>
                  </a:cxn>
                </a:cxnLst>
                <a:rect l="T15" t="T16" r="T17" b="T18"/>
                <a:pathLst>
                  <a:path w="7" h="21">
                    <a:moveTo>
                      <a:pt x="0" y="0"/>
                    </a:moveTo>
                    <a:lnTo>
                      <a:pt x="5" y="21"/>
                    </a:lnTo>
                    <a:lnTo>
                      <a:pt x="7" y="21"/>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54" name="Freeform 161">
                <a:extLst>
                  <a:ext uri="{FF2B5EF4-FFF2-40B4-BE49-F238E27FC236}">
                    <a16:creationId xmlns:a16="http://schemas.microsoft.com/office/drawing/2014/main" id="{7114DAD3-7152-41CF-B626-70577BD0340E}"/>
                  </a:ext>
                </a:extLst>
              </p:cNvPr>
              <p:cNvSpPr>
                <a:spLocks/>
              </p:cNvSpPr>
              <p:nvPr/>
            </p:nvSpPr>
            <p:spPr bwMode="auto">
              <a:xfrm>
                <a:off x="2385" y="2975"/>
                <a:ext cx="6" cy="12"/>
              </a:xfrm>
              <a:custGeom>
                <a:avLst/>
                <a:gdLst>
                  <a:gd name="T0" fmla="*/ 0 w 10"/>
                  <a:gd name="T1" fmla="*/ 0 h 25"/>
                  <a:gd name="T2" fmla="*/ 1 w 10"/>
                  <a:gd name="T3" fmla="*/ 0 h 25"/>
                  <a:gd name="T4" fmla="*/ 1 w 10"/>
                  <a:gd name="T5" fmla="*/ 0 h 25"/>
                  <a:gd name="T6" fmla="*/ 1 w 10"/>
                  <a:gd name="T7" fmla="*/ 0 h 25"/>
                  <a:gd name="T8" fmla="*/ 0 w 10"/>
                  <a:gd name="T9" fmla="*/ 0 h 25"/>
                  <a:gd name="T10" fmla="*/ 0 60000 65536"/>
                  <a:gd name="T11" fmla="*/ 0 60000 65536"/>
                  <a:gd name="T12" fmla="*/ 0 60000 65536"/>
                  <a:gd name="T13" fmla="*/ 0 60000 65536"/>
                  <a:gd name="T14" fmla="*/ 0 60000 65536"/>
                  <a:gd name="T15" fmla="*/ 0 w 10"/>
                  <a:gd name="T16" fmla="*/ 0 h 25"/>
                  <a:gd name="T17" fmla="*/ 10 w 10"/>
                  <a:gd name="T18" fmla="*/ 25 h 25"/>
                </a:gdLst>
                <a:ahLst/>
                <a:cxnLst>
                  <a:cxn ang="T10">
                    <a:pos x="T0" y="T1"/>
                  </a:cxn>
                  <a:cxn ang="T11">
                    <a:pos x="T2" y="T3"/>
                  </a:cxn>
                  <a:cxn ang="T12">
                    <a:pos x="T4" y="T5"/>
                  </a:cxn>
                  <a:cxn ang="T13">
                    <a:pos x="T6" y="T7"/>
                  </a:cxn>
                  <a:cxn ang="T14">
                    <a:pos x="T8" y="T9"/>
                  </a:cxn>
                </a:cxnLst>
                <a:rect l="T15" t="T16" r="T17" b="T18"/>
                <a:pathLst>
                  <a:path w="10" h="25">
                    <a:moveTo>
                      <a:pt x="0" y="2"/>
                    </a:moveTo>
                    <a:lnTo>
                      <a:pt x="3" y="25"/>
                    </a:lnTo>
                    <a:lnTo>
                      <a:pt x="10" y="24"/>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55" name="Freeform 162">
                <a:extLst>
                  <a:ext uri="{FF2B5EF4-FFF2-40B4-BE49-F238E27FC236}">
                    <a16:creationId xmlns:a16="http://schemas.microsoft.com/office/drawing/2014/main" id="{E409751D-F08B-4AC7-8765-70EBB2F1B811}"/>
                  </a:ext>
                </a:extLst>
              </p:cNvPr>
              <p:cNvSpPr>
                <a:spLocks/>
              </p:cNvSpPr>
              <p:nvPr/>
            </p:nvSpPr>
            <p:spPr bwMode="auto">
              <a:xfrm>
                <a:off x="2411" y="2968"/>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56" name="Freeform 163">
                <a:extLst>
                  <a:ext uri="{FF2B5EF4-FFF2-40B4-BE49-F238E27FC236}">
                    <a16:creationId xmlns:a16="http://schemas.microsoft.com/office/drawing/2014/main" id="{8C6D8E03-3FE2-44EC-9E34-700465CC9709}"/>
                  </a:ext>
                </a:extLst>
              </p:cNvPr>
              <p:cNvSpPr>
                <a:spLocks/>
              </p:cNvSpPr>
              <p:nvPr/>
            </p:nvSpPr>
            <p:spPr bwMode="auto">
              <a:xfrm>
                <a:off x="2384" y="2977"/>
                <a:ext cx="3" cy="11"/>
              </a:xfrm>
              <a:custGeom>
                <a:avLst/>
                <a:gdLst>
                  <a:gd name="T0" fmla="*/ 0 w 5"/>
                  <a:gd name="T1" fmla="*/ 0 h 23"/>
                  <a:gd name="T2" fmla="*/ 0 w 5"/>
                  <a:gd name="T3" fmla="*/ 0 h 23"/>
                  <a:gd name="T4" fmla="*/ 1 w 5"/>
                  <a:gd name="T5" fmla="*/ 0 h 23"/>
                  <a:gd name="T6" fmla="*/ 1 w 5"/>
                  <a:gd name="T7" fmla="*/ 0 h 23"/>
                  <a:gd name="T8" fmla="*/ 0 w 5"/>
                  <a:gd name="T9" fmla="*/ 0 h 23"/>
                  <a:gd name="T10" fmla="*/ 0 60000 65536"/>
                  <a:gd name="T11" fmla="*/ 0 60000 65536"/>
                  <a:gd name="T12" fmla="*/ 0 60000 65536"/>
                  <a:gd name="T13" fmla="*/ 0 60000 65536"/>
                  <a:gd name="T14" fmla="*/ 0 60000 65536"/>
                  <a:gd name="T15" fmla="*/ 0 w 5"/>
                  <a:gd name="T16" fmla="*/ 0 h 23"/>
                  <a:gd name="T17" fmla="*/ 5 w 5"/>
                  <a:gd name="T18" fmla="*/ 23 h 23"/>
                </a:gdLst>
                <a:ahLst/>
                <a:cxnLst>
                  <a:cxn ang="T10">
                    <a:pos x="T0" y="T1"/>
                  </a:cxn>
                  <a:cxn ang="T11">
                    <a:pos x="T2" y="T3"/>
                  </a:cxn>
                  <a:cxn ang="T12">
                    <a:pos x="T4" y="T5"/>
                  </a:cxn>
                  <a:cxn ang="T13">
                    <a:pos x="T6" y="T7"/>
                  </a:cxn>
                  <a:cxn ang="T14">
                    <a:pos x="T8" y="T9"/>
                  </a:cxn>
                </a:cxnLst>
                <a:rect l="T15" t="T16" r="T17" b="T18"/>
                <a:pathLst>
                  <a:path w="5" h="23">
                    <a:moveTo>
                      <a:pt x="0" y="0"/>
                    </a:moveTo>
                    <a:lnTo>
                      <a:pt x="0" y="0"/>
                    </a:lnTo>
                    <a:lnTo>
                      <a:pt x="5" y="21"/>
                    </a:lnTo>
                    <a:lnTo>
                      <a:pt x="3"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57" name="Freeform 164">
                <a:extLst>
                  <a:ext uri="{FF2B5EF4-FFF2-40B4-BE49-F238E27FC236}">
                    <a16:creationId xmlns:a16="http://schemas.microsoft.com/office/drawing/2014/main" id="{4EE5B95A-3495-471C-A5B6-68FCD584CBAD}"/>
                  </a:ext>
                </a:extLst>
              </p:cNvPr>
              <p:cNvSpPr>
                <a:spLocks/>
              </p:cNvSpPr>
              <p:nvPr/>
            </p:nvSpPr>
            <p:spPr bwMode="auto">
              <a:xfrm>
                <a:off x="2437" y="2960"/>
                <a:ext cx="7" cy="13"/>
              </a:xfrm>
              <a:custGeom>
                <a:avLst/>
                <a:gdLst>
                  <a:gd name="T0" fmla="*/ 0 w 14"/>
                  <a:gd name="T1" fmla="*/ 1 h 25"/>
                  <a:gd name="T2" fmla="*/ 1 w 14"/>
                  <a:gd name="T3" fmla="*/ 1 h 25"/>
                  <a:gd name="T4" fmla="*/ 1 w 14"/>
                  <a:gd name="T5" fmla="*/ 1 h 25"/>
                  <a:gd name="T6" fmla="*/ 1 w 14"/>
                  <a:gd name="T7" fmla="*/ 0 h 25"/>
                  <a:gd name="T8" fmla="*/ 0 w 14"/>
                  <a:gd name="T9" fmla="*/ 1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4"/>
                    </a:moveTo>
                    <a:lnTo>
                      <a:pt x="5" y="25"/>
                    </a:lnTo>
                    <a:lnTo>
                      <a:pt x="14" y="21"/>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58" name="Freeform 165">
                <a:extLst>
                  <a:ext uri="{FF2B5EF4-FFF2-40B4-BE49-F238E27FC236}">
                    <a16:creationId xmlns:a16="http://schemas.microsoft.com/office/drawing/2014/main" id="{97E15902-2C41-4935-AA7E-6D49F081420F}"/>
                  </a:ext>
                </a:extLst>
              </p:cNvPr>
              <p:cNvSpPr>
                <a:spLocks/>
              </p:cNvSpPr>
              <p:nvPr/>
            </p:nvSpPr>
            <p:spPr bwMode="auto">
              <a:xfrm>
                <a:off x="2464" y="2952"/>
                <a:ext cx="6"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5" y="25"/>
                    </a:lnTo>
                    <a:lnTo>
                      <a:pt x="12"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59" name="Freeform 166">
                <a:extLst>
                  <a:ext uri="{FF2B5EF4-FFF2-40B4-BE49-F238E27FC236}">
                    <a16:creationId xmlns:a16="http://schemas.microsoft.com/office/drawing/2014/main" id="{57E6F77C-F352-4BDB-B346-DF9E8B6EBC80}"/>
                  </a:ext>
                </a:extLst>
              </p:cNvPr>
              <p:cNvSpPr>
                <a:spLocks/>
              </p:cNvSpPr>
              <p:nvPr/>
            </p:nvSpPr>
            <p:spPr bwMode="auto">
              <a:xfrm>
                <a:off x="2491" y="2945"/>
                <a:ext cx="6" cy="12"/>
              </a:xfrm>
              <a:custGeom>
                <a:avLst/>
                <a:gdLst>
                  <a:gd name="T0" fmla="*/ 0 w 13"/>
                  <a:gd name="T1" fmla="*/ 1 h 23"/>
                  <a:gd name="T2" fmla="*/ 0 w 13"/>
                  <a:gd name="T3" fmla="*/ 1 h 23"/>
                  <a:gd name="T4" fmla="*/ 0 w 13"/>
                  <a:gd name="T5" fmla="*/ 1 h 23"/>
                  <a:gd name="T6" fmla="*/ 0 w 13"/>
                  <a:gd name="T7" fmla="*/ 0 h 23"/>
                  <a:gd name="T8" fmla="*/ 0 w 13"/>
                  <a:gd name="T9" fmla="*/ 1 h 23"/>
                  <a:gd name="T10" fmla="*/ 0 60000 65536"/>
                  <a:gd name="T11" fmla="*/ 0 60000 65536"/>
                  <a:gd name="T12" fmla="*/ 0 60000 65536"/>
                  <a:gd name="T13" fmla="*/ 0 60000 65536"/>
                  <a:gd name="T14" fmla="*/ 0 60000 65536"/>
                  <a:gd name="T15" fmla="*/ 0 w 13"/>
                  <a:gd name="T16" fmla="*/ 0 h 23"/>
                  <a:gd name="T17" fmla="*/ 13 w 13"/>
                  <a:gd name="T18" fmla="*/ 23 h 23"/>
                </a:gdLst>
                <a:ahLst/>
                <a:cxnLst>
                  <a:cxn ang="T10">
                    <a:pos x="T0" y="T1"/>
                  </a:cxn>
                  <a:cxn ang="T11">
                    <a:pos x="T2" y="T3"/>
                  </a:cxn>
                  <a:cxn ang="T12">
                    <a:pos x="T4" y="T5"/>
                  </a:cxn>
                  <a:cxn ang="T13">
                    <a:pos x="T6" y="T7"/>
                  </a:cxn>
                  <a:cxn ang="T14">
                    <a:pos x="T8" y="T9"/>
                  </a:cxn>
                </a:cxnLst>
                <a:rect l="T15" t="T16" r="T17" b="T18"/>
                <a:pathLst>
                  <a:path w="13" h="23">
                    <a:moveTo>
                      <a:pt x="0" y="1"/>
                    </a:moveTo>
                    <a:lnTo>
                      <a:pt x="5" y="23"/>
                    </a:lnTo>
                    <a:lnTo>
                      <a:pt x="13" y="21"/>
                    </a:lnTo>
                    <a:lnTo>
                      <a:pt x="7"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60" name="Freeform 167">
                <a:extLst>
                  <a:ext uri="{FF2B5EF4-FFF2-40B4-BE49-F238E27FC236}">
                    <a16:creationId xmlns:a16="http://schemas.microsoft.com/office/drawing/2014/main" id="{7877DC7F-365C-4A92-8B93-E1CE3AEF0994}"/>
                  </a:ext>
                </a:extLst>
              </p:cNvPr>
              <p:cNvSpPr>
                <a:spLocks/>
              </p:cNvSpPr>
              <p:nvPr/>
            </p:nvSpPr>
            <p:spPr bwMode="auto">
              <a:xfrm>
                <a:off x="2517" y="2936"/>
                <a:ext cx="7" cy="14"/>
              </a:xfrm>
              <a:custGeom>
                <a:avLst/>
                <a:gdLst>
                  <a:gd name="T0" fmla="*/ 0 w 12"/>
                  <a:gd name="T1" fmla="*/ 1 h 27"/>
                  <a:gd name="T2" fmla="*/ 1 w 12"/>
                  <a:gd name="T3" fmla="*/ 1 h 27"/>
                  <a:gd name="T4" fmla="*/ 1 w 12"/>
                  <a:gd name="T5" fmla="*/ 1 h 27"/>
                  <a:gd name="T6" fmla="*/ 1 w 12"/>
                  <a:gd name="T7" fmla="*/ 0 h 27"/>
                  <a:gd name="T8" fmla="*/ 0 w 12"/>
                  <a:gd name="T9" fmla="*/ 1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3"/>
                    </a:moveTo>
                    <a:lnTo>
                      <a:pt x="3" y="27"/>
                    </a:lnTo>
                    <a:lnTo>
                      <a:pt x="12" y="23"/>
                    </a:lnTo>
                    <a:lnTo>
                      <a:pt x="8"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61" name="Freeform 168">
                <a:extLst>
                  <a:ext uri="{FF2B5EF4-FFF2-40B4-BE49-F238E27FC236}">
                    <a16:creationId xmlns:a16="http://schemas.microsoft.com/office/drawing/2014/main" id="{0EDAF1D9-05EB-4BD7-B583-D19597E8F4EF}"/>
                  </a:ext>
                </a:extLst>
              </p:cNvPr>
              <p:cNvSpPr>
                <a:spLocks/>
              </p:cNvSpPr>
              <p:nvPr/>
            </p:nvSpPr>
            <p:spPr bwMode="auto">
              <a:xfrm>
                <a:off x="2544" y="2929"/>
                <a:ext cx="6" cy="14"/>
              </a:xfrm>
              <a:custGeom>
                <a:avLst/>
                <a:gdLst>
                  <a:gd name="T0" fmla="*/ 0 w 13"/>
                  <a:gd name="T1" fmla="*/ 1 h 26"/>
                  <a:gd name="T2" fmla="*/ 0 w 13"/>
                  <a:gd name="T3" fmla="*/ 1 h 26"/>
                  <a:gd name="T4" fmla="*/ 0 w 13"/>
                  <a:gd name="T5" fmla="*/ 1 h 26"/>
                  <a:gd name="T6" fmla="*/ 0 w 13"/>
                  <a:gd name="T7" fmla="*/ 0 h 26"/>
                  <a:gd name="T8" fmla="*/ 0 w 13"/>
                  <a:gd name="T9" fmla="*/ 1 h 26"/>
                  <a:gd name="T10" fmla="*/ 0 60000 65536"/>
                  <a:gd name="T11" fmla="*/ 0 60000 65536"/>
                  <a:gd name="T12" fmla="*/ 0 60000 65536"/>
                  <a:gd name="T13" fmla="*/ 0 60000 65536"/>
                  <a:gd name="T14" fmla="*/ 0 60000 65536"/>
                  <a:gd name="T15" fmla="*/ 0 w 13"/>
                  <a:gd name="T16" fmla="*/ 0 h 26"/>
                  <a:gd name="T17" fmla="*/ 13 w 13"/>
                  <a:gd name="T18" fmla="*/ 26 h 26"/>
                </a:gdLst>
                <a:ahLst/>
                <a:cxnLst>
                  <a:cxn ang="T10">
                    <a:pos x="T0" y="T1"/>
                  </a:cxn>
                  <a:cxn ang="T11">
                    <a:pos x="T2" y="T3"/>
                  </a:cxn>
                  <a:cxn ang="T12">
                    <a:pos x="T4" y="T5"/>
                  </a:cxn>
                  <a:cxn ang="T13">
                    <a:pos x="T6" y="T7"/>
                  </a:cxn>
                  <a:cxn ang="T14">
                    <a:pos x="T8" y="T9"/>
                  </a:cxn>
                </a:cxnLst>
                <a:rect l="T15" t="T16" r="T17" b="T18"/>
                <a:pathLst>
                  <a:path w="13" h="26">
                    <a:moveTo>
                      <a:pt x="0" y="3"/>
                    </a:moveTo>
                    <a:lnTo>
                      <a:pt x="4" y="26"/>
                    </a:lnTo>
                    <a:lnTo>
                      <a:pt x="13" y="23"/>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62" name="Freeform 169">
                <a:extLst>
                  <a:ext uri="{FF2B5EF4-FFF2-40B4-BE49-F238E27FC236}">
                    <a16:creationId xmlns:a16="http://schemas.microsoft.com/office/drawing/2014/main" id="{6C2D032E-C197-4572-BE7E-B4812E7E5D57}"/>
                  </a:ext>
                </a:extLst>
              </p:cNvPr>
              <p:cNvSpPr>
                <a:spLocks/>
              </p:cNvSpPr>
              <p:nvPr/>
            </p:nvSpPr>
            <p:spPr bwMode="auto">
              <a:xfrm>
                <a:off x="2571" y="2922"/>
                <a:ext cx="6"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63" name="Freeform 170">
                <a:extLst>
                  <a:ext uri="{FF2B5EF4-FFF2-40B4-BE49-F238E27FC236}">
                    <a16:creationId xmlns:a16="http://schemas.microsoft.com/office/drawing/2014/main" id="{46F693F1-51D1-4C87-A0AF-355514ABA9F4}"/>
                  </a:ext>
                </a:extLst>
              </p:cNvPr>
              <p:cNvSpPr>
                <a:spLocks/>
              </p:cNvSpPr>
              <p:nvPr/>
            </p:nvSpPr>
            <p:spPr bwMode="auto">
              <a:xfrm>
                <a:off x="2598" y="2915"/>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5" y="25"/>
                    </a:lnTo>
                    <a:lnTo>
                      <a:pt x="13"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64" name="Freeform 171">
                <a:extLst>
                  <a:ext uri="{FF2B5EF4-FFF2-40B4-BE49-F238E27FC236}">
                    <a16:creationId xmlns:a16="http://schemas.microsoft.com/office/drawing/2014/main" id="{2C19ABA6-D9A2-41F3-B412-3DAC5CA054CC}"/>
                  </a:ext>
                </a:extLst>
              </p:cNvPr>
              <p:cNvSpPr>
                <a:spLocks/>
              </p:cNvSpPr>
              <p:nvPr/>
            </p:nvSpPr>
            <p:spPr bwMode="auto">
              <a:xfrm>
                <a:off x="2623" y="2908"/>
                <a:ext cx="8" cy="12"/>
              </a:xfrm>
              <a:custGeom>
                <a:avLst/>
                <a:gdLst>
                  <a:gd name="T0" fmla="*/ 0 w 14"/>
                  <a:gd name="T1" fmla="*/ 0 h 25"/>
                  <a:gd name="T2" fmla="*/ 1 w 14"/>
                  <a:gd name="T3" fmla="*/ 0 h 25"/>
                  <a:gd name="T4" fmla="*/ 1 w 14"/>
                  <a:gd name="T5" fmla="*/ 0 h 25"/>
                  <a:gd name="T6" fmla="*/ 1 w 14"/>
                  <a:gd name="T7" fmla="*/ 0 h 25"/>
                  <a:gd name="T8" fmla="*/ 0 w 14"/>
                  <a:gd name="T9" fmla="*/ 0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3"/>
                    </a:moveTo>
                    <a:lnTo>
                      <a:pt x="5" y="25"/>
                    </a:lnTo>
                    <a:lnTo>
                      <a:pt x="14" y="21"/>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65" name="Freeform 172">
                <a:extLst>
                  <a:ext uri="{FF2B5EF4-FFF2-40B4-BE49-F238E27FC236}">
                    <a16:creationId xmlns:a16="http://schemas.microsoft.com/office/drawing/2014/main" id="{B4478E60-6FAB-4576-B12F-AB43F85B013A}"/>
                  </a:ext>
                </a:extLst>
              </p:cNvPr>
              <p:cNvSpPr>
                <a:spLocks/>
              </p:cNvSpPr>
              <p:nvPr/>
            </p:nvSpPr>
            <p:spPr bwMode="auto">
              <a:xfrm>
                <a:off x="2651" y="2900"/>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1"/>
                    </a:moveTo>
                    <a:lnTo>
                      <a:pt x="4" y="25"/>
                    </a:lnTo>
                    <a:lnTo>
                      <a:pt x="13"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66" name="Freeform 173">
                <a:extLst>
                  <a:ext uri="{FF2B5EF4-FFF2-40B4-BE49-F238E27FC236}">
                    <a16:creationId xmlns:a16="http://schemas.microsoft.com/office/drawing/2014/main" id="{F110C981-9D65-4BB0-9647-0396E9D305E7}"/>
                  </a:ext>
                </a:extLst>
              </p:cNvPr>
              <p:cNvSpPr>
                <a:spLocks/>
              </p:cNvSpPr>
              <p:nvPr/>
            </p:nvSpPr>
            <p:spPr bwMode="auto">
              <a:xfrm>
                <a:off x="2678" y="2893"/>
                <a:ext cx="4" cy="12"/>
              </a:xfrm>
              <a:custGeom>
                <a:avLst/>
                <a:gdLst>
                  <a:gd name="T0" fmla="*/ 0 w 9"/>
                  <a:gd name="T1" fmla="*/ 0 h 25"/>
                  <a:gd name="T2" fmla="*/ 0 w 9"/>
                  <a:gd name="T3" fmla="*/ 0 h 25"/>
                  <a:gd name="T4" fmla="*/ 0 w 9"/>
                  <a:gd name="T5" fmla="*/ 0 h 25"/>
                  <a:gd name="T6" fmla="*/ 0 w 9"/>
                  <a:gd name="T7" fmla="*/ 0 h 25"/>
                  <a:gd name="T8" fmla="*/ 0 w 9"/>
                  <a:gd name="T9" fmla="*/ 0 h 25"/>
                  <a:gd name="T10" fmla="*/ 0 60000 65536"/>
                  <a:gd name="T11" fmla="*/ 0 60000 65536"/>
                  <a:gd name="T12" fmla="*/ 0 60000 65536"/>
                  <a:gd name="T13" fmla="*/ 0 60000 65536"/>
                  <a:gd name="T14" fmla="*/ 0 60000 65536"/>
                  <a:gd name="T15" fmla="*/ 0 w 9"/>
                  <a:gd name="T16" fmla="*/ 0 h 25"/>
                  <a:gd name="T17" fmla="*/ 9 w 9"/>
                  <a:gd name="T18" fmla="*/ 25 h 25"/>
                </a:gdLst>
                <a:ahLst/>
                <a:cxnLst>
                  <a:cxn ang="T10">
                    <a:pos x="T0" y="T1"/>
                  </a:cxn>
                  <a:cxn ang="T11">
                    <a:pos x="T2" y="T3"/>
                  </a:cxn>
                  <a:cxn ang="T12">
                    <a:pos x="T4" y="T5"/>
                  </a:cxn>
                  <a:cxn ang="T13">
                    <a:pos x="T6" y="T7"/>
                  </a:cxn>
                  <a:cxn ang="T14">
                    <a:pos x="T8" y="T9"/>
                  </a:cxn>
                </a:cxnLst>
                <a:rect l="T15" t="T16" r="T17" b="T18"/>
                <a:pathLst>
                  <a:path w="9" h="25">
                    <a:moveTo>
                      <a:pt x="0" y="2"/>
                    </a:moveTo>
                    <a:lnTo>
                      <a:pt x="3" y="25"/>
                    </a:lnTo>
                    <a:lnTo>
                      <a:pt x="9" y="24"/>
                    </a:lnTo>
                    <a:lnTo>
                      <a:pt x="5"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67" name="Freeform 174">
                <a:extLst>
                  <a:ext uri="{FF2B5EF4-FFF2-40B4-BE49-F238E27FC236}">
                    <a16:creationId xmlns:a16="http://schemas.microsoft.com/office/drawing/2014/main" id="{E3A043E7-5967-4912-99DE-F7E748011A0F}"/>
                  </a:ext>
                </a:extLst>
              </p:cNvPr>
              <p:cNvSpPr>
                <a:spLocks/>
              </p:cNvSpPr>
              <p:nvPr/>
            </p:nvSpPr>
            <p:spPr bwMode="auto">
              <a:xfrm>
                <a:off x="2681" y="2892"/>
                <a:ext cx="3" cy="12"/>
              </a:xfrm>
              <a:custGeom>
                <a:avLst/>
                <a:gdLst>
                  <a:gd name="T0" fmla="*/ 0 w 7"/>
                  <a:gd name="T1" fmla="*/ 0 h 25"/>
                  <a:gd name="T2" fmla="*/ 0 w 7"/>
                  <a:gd name="T3" fmla="*/ 0 h 25"/>
                  <a:gd name="T4" fmla="*/ 0 w 7"/>
                  <a:gd name="T5" fmla="*/ 0 h 25"/>
                  <a:gd name="T6" fmla="*/ 0 w 7"/>
                  <a:gd name="T7" fmla="*/ 0 h 25"/>
                  <a:gd name="T8" fmla="*/ 0 w 7"/>
                  <a:gd name="T9" fmla="*/ 0 h 25"/>
                  <a:gd name="T10" fmla="*/ 0 60000 65536"/>
                  <a:gd name="T11" fmla="*/ 0 60000 65536"/>
                  <a:gd name="T12" fmla="*/ 0 60000 65536"/>
                  <a:gd name="T13" fmla="*/ 0 60000 65536"/>
                  <a:gd name="T14" fmla="*/ 0 60000 65536"/>
                  <a:gd name="T15" fmla="*/ 0 w 7"/>
                  <a:gd name="T16" fmla="*/ 0 h 25"/>
                  <a:gd name="T17" fmla="*/ 7 w 7"/>
                  <a:gd name="T18" fmla="*/ 25 h 25"/>
                </a:gdLst>
                <a:ahLst/>
                <a:cxnLst>
                  <a:cxn ang="T10">
                    <a:pos x="T0" y="T1"/>
                  </a:cxn>
                  <a:cxn ang="T11">
                    <a:pos x="T2" y="T3"/>
                  </a:cxn>
                  <a:cxn ang="T12">
                    <a:pos x="T4" y="T5"/>
                  </a:cxn>
                  <a:cxn ang="T13">
                    <a:pos x="T6" y="T7"/>
                  </a:cxn>
                  <a:cxn ang="T14">
                    <a:pos x="T8" y="T9"/>
                  </a:cxn>
                </a:cxnLst>
                <a:rect l="T15" t="T16" r="T17" b="T18"/>
                <a:pathLst>
                  <a:path w="7" h="25">
                    <a:moveTo>
                      <a:pt x="0" y="1"/>
                    </a:moveTo>
                    <a:lnTo>
                      <a:pt x="4" y="25"/>
                    </a:lnTo>
                    <a:lnTo>
                      <a:pt x="7" y="23"/>
                    </a:lnTo>
                    <a:lnTo>
                      <a:pt x="4"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68" name="Freeform 175">
                <a:extLst>
                  <a:ext uri="{FF2B5EF4-FFF2-40B4-BE49-F238E27FC236}">
                    <a16:creationId xmlns:a16="http://schemas.microsoft.com/office/drawing/2014/main" id="{F393024C-926D-4FC3-997D-9E7C5999B379}"/>
                  </a:ext>
                </a:extLst>
              </p:cNvPr>
              <p:cNvSpPr>
                <a:spLocks/>
              </p:cNvSpPr>
              <p:nvPr/>
            </p:nvSpPr>
            <p:spPr bwMode="auto">
              <a:xfrm>
                <a:off x="2705" y="2885"/>
                <a:ext cx="6" cy="13"/>
              </a:xfrm>
              <a:custGeom>
                <a:avLst/>
                <a:gdLst>
                  <a:gd name="T0" fmla="*/ 0 w 13"/>
                  <a:gd name="T1" fmla="*/ 0 h 27"/>
                  <a:gd name="T2" fmla="*/ 0 w 13"/>
                  <a:gd name="T3" fmla="*/ 0 h 27"/>
                  <a:gd name="T4" fmla="*/ 0 w 13"/>
                  <a:gd name="T5" fmla="*/ 0 h 27"/>
                  <a:gd name="T6" fmla="*/ 0 w 13"/>
                  <a:gd name="T7" fmla="*/ 0 h 27"/>
                  <a:gd name="T8" fmla="*/ 0 w 13"/>
                  <a:gd name="T9" fmla="*/ 0 h 27"/>
                  <a:gd name="T10" fmla="*/ 0 60000 65536"/>
                  <a:gd name="T11" fmla="*/ 0 60000 65536"/>
                  <a:gd name="T12" fmla="*/ 0 60000 65536"/>
                  <a:gd name="T13" fmla="*/ 0 60000 65536"/>
                  <a:gd name="T14" fmla="*/ 0 60000 65536"/>
                  <a:gd name="T15" fmla="*/ 0 w 13"/>
                  <a:gd name="T16" fmla="*/ 0 h 27"/>
                  <a:gd name="T17" fmla="*/ 13 w 13"/>
                  <a:gd name="T18" fmla="*/ 27 h 27"/>
                </a:gdLst>
                <a:ahLst/>
                <a:cxnLst>
                  <a:cxn ang="T10">
                    <a:pos x="T0" y="T1"/>
                  </a:cxn>
                  <a:cxn ang="T11">
                    <a:pos x="T2" y="T3"/>
                  </a:cxn>
                  <a:cxn ang="T12">
                    <a:pos x="T4" y="T5"/>
                  </a:cxn>
                  <a:cxn ang="T13">
                    <a:pos x="T6" y="T7"/>
                  </a:cxn>
                  <a:cxn ang="T14">
                    <a:pos x="T8" y="T9"/>
                  </a:cxn>
                </a:cxnLst>
                <a:rect l="T15" t="T16" r="T17" b="T18"/>
                <a:pathLst>
                  <a:path w="13" h="27">
                    <a:moveTo>
                      <a:pt x="0" y="4"/>
                    </a:moveTo>
                    <a:lnTo>
                      <a:pt x="4" y="27"/>
                    </a:lnTo>
                    <a:lnTo>
                      <a:pt x="13" y="24"/>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69" name="Freeform 176">
                <a:extLst>
                  <a:ext uri="{FF2B5EF4-FFF2-40B4-BE49-F238E27FC236}">
                    <a16:creationId xmlns:a16="http://schemas.microsoft.com/office/drawing/2014/main" id="{E7F56DFB-A981-4B07-BD48-4880A4289AF0}"/>
                  </a:ext>
                </a:extLst>
              </p:cNvPr>
              <p:cNvSpPr>
                <a:spLocks/>
              </p:cNvSpPr>
              <p:nvPr/>
            </p:nvSpPr>
            <p:spPr bwMode="auto">
              <a:xfrm>
                <a:off x="2680" y="2894"/>
                <a:ext cx="1" cy="11"/>
              </a:xfrm>
              <a:custGeom>
                <a:avLst/>
                <a:gdLst>
                  <a:gd name="T0" fmla="*/ 0 w 4"/>
                  <a:gd name="T1" fmla="*/ 0 h 23"/>
                  <a:gd name="T2" fmla="*/ 0 w 4"/>
                  <a:gd name="T3" fmla="*/ 0 h 23"/>
                  <a:gd name="T4" fmla="*/ 0 w 4"/>
                  <a:gd name="T5" fmla="*/ 0 h 23"/>
                  <a:gd name="T6" fmla="*/ 0 w 4"/>
                  <a:gd name="T7" fmla="*/ 0 h 23"/>
                  <a:gd name="T8" fmla="*/ 0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0" y="0"/>
                    </a:moveTo>
                    <a:lnTo>
                      <a:pt x="0" y="0"/>
                    </a:lnTo>
                    <a:lnTo>
                      <a:pt x="4"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70" name="Freeform 177">
                <a:extLst>
                  <a:ext uri="{FF2B5EF4-FFF2-40B4-BE49-F238E27FC236}">
                    <a16:creationId xmlns:a16="http://schemas.microsoft.com/office/drawing/2014/main" id="{4B3A4731-422F-4CF9-BF9C-3F5D73DA83FC}"/>
                  </a:ext>
                </a:extLst>
              </p:cNvPr>
              <p:cNvSpPr>
                <a:spLocks/>
              </p:cNvSpPr>
              <p:nvPr/>
            </p:nvSpPr>
            <p:spPr bwMode="auto">
              <a:xfrm>
                <a:off x="2730" y="2878"/>
                <a:ext cx="8" cy="12"/>
              </a:xfrm>
              <a:custGeom>
                <a:avLst/>
                <a:gdLst>
                  <a:gd name="T0" fmla="*/ 0 w 14"/>
                  <a:gd name="T1" fmla="*/ 0 h 25"/>
                  <a:gd name="T2" fmla="*/ 1 w 14"/>
                  <a:gd name="T3" fmla="*/ 0 h 25"/>
                  <a:gd name="T4" fmla="*/ 1 w 14"/>
                  <a:gd name="T5" fmla="*/ 0 h 25"/>
                  <a:gd name="T6" fmla="*/ 1 w 14"/>
                  <a:gd name="T7" fmla="*/ 0 h 25"/>
                  <a:gd name="T8" fmla="*/ 0 w 14"/>
                  <a:gd name="T9" fmla="*/ 0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0" y="2"/>
                    </a:moveTo>
                    <a:lnTo>
                      <a:pt x="5" y="25"/>
                    </a:lnTo>
                    <a:lnTo>
                      <a:pt x="14"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71" name="Freeform 178">
                <a:extLst>
                  <a:ext uri="{FF2B5EF4-FFF2-40B4-BE49-F238E27FC236}">
                    <a16:creationId xmlns:a16="http://schemas.microsoft.com/office/drawing/2014/main" id="{FAEEE963-7204-4B18-A40A-896263071691}"/>
                  </a:ext>
                </a:extLst>
              </p:cNvPr>
              <p:cNvSpPr>
                <a:spLocks/>
              </p:cNvSpPr>
              <p:nvPr/>
            </p:nvSpPr>
            <p:spPr bwMode="auto">
              <a:xfrm>
                <a:off x="2759" y="2870"/>
                <a:ext cx="5" cy="13"/>
              </a:xfrm>
              <a:custGeom>
                <a:avLst/>
                <a:gdLst>
                  <a:gd name="T0" fmla="*/ 0 w 11"/>
                  <a:gd name="T1" fmla="*/ 1 h 25"/>
                  <a:gd name="T2" fmla="*/ 0 w 11"/>
                  <a:gd name="T3" fmla="*/ 1 h 25"/>
                  <a:gd name="T4" fmla="*/ 0 w 11"/>
                  <a:gd name="T5" fmla="*/ 1 h 25"/>
                  <a:gd name="T6" fmla="*/ 0 w 11"/>
                  <a:gd name="T7" fmla="*/ 0 h 25"/>
                  <a:gd name="T8" fmla="*/ 0 w 11"/>
                  <a:gd name="T9" fmla="*/ 1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4" y="25"/>
                    </a:lnTo>
                    <a:lnTo>
                      <a:pt x="11"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72" name="Freeform 179">
                <a:extLst>
                  <a:ext uri="{FF2B5EF4-FFF2-40B4-BE49-F238E27FC236}">
                    <a16:creationId xmlns:a16="http://schemas.microsoft.com/office/drawing/2014/main" id="{FEF69C67-EA61-4F84-8F44-AD9C446299C2}"/>
                  </a:ext>
                </a:extLst>
              </p:cNvPr>
              <p:cNvSpPr>
                <a:spLocks/>
              </p:cNvSpPr>
              <p:nvPr/>
            </p:nvSpPr>
            <p:spPr bwMode="auto">
              <a:xfrm>
                <a:off x="2786" y="2863"/>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4"/>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73" name="Freeform 180">
                <a:extLst>
                  <a:ext uri="{FF2B5EF4-FFF2-40B4-BE49-F238E27FC236}">
                    <a16:creationId xmlns:a16="http://schemas.microsoft.com/office/drawing/2014/main" id="{59B525BD-EA48-415F-82B0-10C3323DCB88}"/>
                  </a:ext>
                </a:extLst>
              </p:cNvPr>
              <p:cNvSpPr>
                <a:spLocks/>
              </p:cNvSpPr>
              <p:nvPr/>
            </p:nvSpPr>
            <p:spPr bwMode="auto">
              <a:xfrm>
                <a:off x="2813" y="2855"/>
                <a:ext cx="6" cy="14"/>
              </a:xfrm>
              <a:custGeom>
                <a:avLst/>
                <a:gdLst>
                  <a:gd name="T0" fmla="*/ 0 w 12"/>
                  <a:gd name="T1" fmla="*/ 1 h 27"/>
                  <a:gd name="T2" fmla="*/ 1 w 12"/>
                  <a:gd name="T3" fmla="*/ 1 h 27"/>
                  <a:gd name="T4" fmla="*/ 1 w 12"/>
                  <a:gd name="T5" fmla="*/ 1 h 27"/>
                  <a:gd name="T6" fmla="*/ 1 w 12"/>
                  <a:gd name="T7" fmla="*/ 0 h 27"/>
                  <a:gd name="T8" fmla="*/ 0 w 12"/>
                  <a:gd name="T9" fmla="*/ 1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4"/>
                    </a:moveTo>
                    <a:lnTo>
                      <a:pt x="4" y="27"/>
                    </a:lnTo>
                    <a:lnTo>
                      <a:pt x="12" y="24"/>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74" name="Freeform 181">
                <a:extLst>
                  <a:ext uri="{FF2B5EF4-FFF2-40B4-BE49-F238E27FC236}">
                    <a16:creationId xmlns:a16="http://schemas.microsoft.com/office/drawing/2014/main" id="{92361A02-E6C8-415E-B028-323C7104A0BB}"/>
                  </a:ext>
                </a:extLst>
              </p:cNvPr>
              <p:cNvSpPr>
                <a:spLocks/>
              </p:cNvSpPr>
              <p:nvPr/>
            </p:nvSpPr>
            <p:spPr bwMode="auto">
              <a:xfrm>
                <a:off x="2839" y="2848"/>
                <a:ext cx="7" cy="13"/>
              </a:xfrm>
              <a:custGeom>
                <a:avLst/>
                <a:gdLst>
                  <a:gd name="T0" fmla="*/ 0 w 12"/>
                  <a:gd name="T1" fmla="*/ 0 h 27"/>
                  <a:gd name="T2" fmla="*/ 1 w 12"/>
                  <a:gd name="T3" fmla="*/ 0 h 27"/>
                  <a:gd name="T4" fmla="*/ 1 w 12"/>
                  <a:gd name="T5" fmla="*/ 0 h 27"/>
                  <a:gd name="T6" fmla="*/ 1 w 12"/>
                  <a:gd name="T7" fmla="*/ 0 h 27"/>
                  <a:gd name="T8" fmla="*/ 0 w 12"/>
                  <a:gd name="T9" fmla="*/ 0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4"/>
                    </a:moveTo>
                    <a:lnTo>
                      <a:pt x="3" y="27"/>
                    </a:lnTo>
                    <a:lnTo>
                      <a:pt x="12" y="23"/>
                    </a:lnTo>
                    <a:lnTo>
                      <a:pt x="8"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75" name="Freeform 182">
                <a:extLst>
                  <a:ext uri="{FF2B5EF4-FFF2-40B4-BE49-F238E27FC236}">
                    <a16:creationId xmlns:a16="http://schemas.microsoft.com/office/drawing/2014/main" id="{73F4BB64-599D-4D6C-9E68-6C430E6C6E54}"/>
                  </a:ext>
                </a:extLst>
              </p:cNvPr>
              <p:cNvSpPr>
                <a:spLocks/>
              </p:cNvSpPr>
              <p:nvPr/>
            </p:nvSpPr>
            <p:spPr bwMode="auto">
              <a:xfrm>
                <a:off x="2866" y="2842"/>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1"/>
                    </a:moveTo>
                    <a:lnTo>
                      <a:pt x="4" y="25"/>
                    </a:lnTo>
                    <a:lnTo>
                      <a:pt x="13"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76" name="Freeform 183">
                <a:extLst>
                  <a:ext uri="{FF2B5EF4-FFF2-40B4-BE49-F238E27FC236}">
                    <a16:creationId xmlns:a16="http://schemas.microsoft.com/office/drawing/2014/main" id="{505D7C85-2467-431D-AA0A-DE08509FC974}"/>
                  </a:ext>
                </a:extLst>
              </p:cNvPr>
              <p:cNvSpPr>
                <a:spLocks/>
              </p:cNvSpPr>
              <p:nvPr/>
            </p:nvSpPr>
            <p:spPr bwMode="auto">
              <a:xfrm>
                <a:off x="2894" y="2835"/>
                <a:ext cx="5" cy="12"/>
              </a:xfrm>
              <a:custGeom>
                <a:avLst/>
                <a:gdLst>
                  <a:gd name="T0" fmla="*/ 0 w 11"/>
                  <a:gd name="T1" fmla="*/ 0 h 25"/>
                  <a:gd name="T2" fmla="*/ 0 w 11"/>
                  <a:gd name="T3" fmla="*/ 0 h 25"/>
                  <a:gd name="T4" fmla="*/ 0 w 11"/>
                  <a:gd name="T5" fmla="*/ 0 h 25"/>
                  <a:gd name="T6" fmla="*/ 0 w 11"/>
                  <a:gd name="T7" fmla="*/ 0 h 25"/>
                  <a:gd name="T8" fmla="*/ 0 w 11"/>
                  <a:gd name="T9" fmla="*/ 0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4" y="25"/>
                    </a:lnTo>
                    <a:lnTo>
                      <a:pt x="11" y="24"/>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77" name="Freeform 184">
                <a:extLst>
                  <a:ext uri="{FF2B5EF4-FFF2-40B4-BE49-F238E27FC236}">
                    <a16:creationId xmlns:a16="http://schemas.microsoft.com/office/drawing/2014/main" id="{11FFA51E-9B5C-4863-B49F-1B0044AF7F35}"/>
                  </a:ext>
                </a:extLst>
              </p:cNvPr>
              <p:cNvSpPr>
                <a:spLocks/>
              </p:cNvSpPr>
              <p:nvPr/>
            </p:nvSpPr>
            <p:spPr bwMode="auto">
              <a:xfrm>
                <a:off x="2920" y="2828"/>
                <a:ext cx="7"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78" name="Freeform 185">
                <a:extLst>
                  <a:ext uri="{FF2B5EF4-FFF2-40B4-BE49-F238E27FC236}">
                    <a16:creationId xmlns:a16="http://schemas.microsoft.com/office/drawing/2014/main" id="{C1E79961-4C20-47AE-A41C-215F424A0F17}"/>
                  </a:ext>
                </a:extLst>
              </p:cNvPr>
              <p:cNvSpPr>
                <a:spLocks/>
              </p:cNvSpPr>
              <p:nvPr/>
            </p:nvSpPr>
            <p:spPr bwMode="auto">
              <a:xfrm>
                <a:off x="2947" y="2820"/>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79" name="Freeform 186">
                <a:extLst>
                  <a:ext uri="{FF2B5EF4-FFF2-40B4-BE49-F238E27FC236}">
                    <a16:creationId xmlns:a16="http://schemas.microsoft.com/office/drawing/2014/main" id="{9C368021-3C55-46D1-BFD3-8E0E4BFDEF27}"/>
                  </a:ext>
                </a:extLst>
              </p:cNvPr>
              <p:cNvSpPr>
                <a:spLocks/>
              </p:cNvSpPr>
              <p:nvPr/>
            </p:nvSpPr>
            <p:spPr bwMode="auto">
              <a:xfrm>
                <a:off x="2974" y="2814"/>
                <a:ext cx="4" cy="12"/>
              </a:xfrm>
              <a:custGeom>
                <a:avLst/>
                <a:gdLst>
                  <a:gd name="T0" fmla="*/ 0 w 7"/>
                  <a:gd name="T1" fmla="*/ 0 h 24"/>
                  <a:gd name="T2" fmla="*/ 1 w 7"/>
                  <a:gd name="T3" fmla="*/ 1 h 24"/>
                  <a:gd name="T4" fmla="*/ 1 w 7"/>
                  <a:gd name="T5" fmla="*/ 1 h 24"/>
                  <a:gd name="T6" fmla="*/ 1 w 7"/>
                  <a:gd name="T7" fmla="*/ 0 h 24"/>
                  <a:gd name="T8" fmla="*/ 0 w 7"/>
                  <a:gd name="T9" fmla="*/ 0 h 24"/>
                  <a:gd name="T10" fmla="*/ 0 60000 65536"/>
                  <a:gd name="T11" fmla="*/ 0 60000 65536"/>
                  <a:gd name="T12" fmla="*/ 0 60000 65536"/>
                  <a:gd name="T13" fmla="*/ 0 60000 65536"/>
                  <a:gd name="T14" fmla="*/ 0 60000 65536"/>
                  <a:gd name="T15" fmla="*/ 0 w 7"/>
                  <a:gd name="T16" fmla="*/ 0 h 24"/>
                  <a:gd name="T17" fmla="*/ 7 w 7"/>
                  <a:gd name="T18" fmla="*/ 24 h 24"/>
                </a:gdLst>
                <a:ahLst/>
                <a:cxnLst>
                  <a:cxn ang="T10">
                    <a:pos x="T0" y="T1"/>
                  </a:cxn>
                  <a:cxn ang="T11">
                    <a:pos x="T2" y="T3"/>
                  </a:cxn>
                  <a:cxn ang="T12">
                    <a:pos x="T4" y="T5"/>
                  </a:cxn>
                  <a:cxn ang="T13">
                    <a:pos x="T6" y="T7"/>
                  </a:cxn>
                  <a:cxn ang="T14">
                    <a:pos x="T8" y="T9"/>
                  </a:cxn>
                </a:cxnLst>
                <a:rect l="T15" t="T16" r="T17" b="T18"/>
                <a:pathLst>
                  <a:path w="7" h="24">
                    <a:moveTo>
                      <a:pt x="0" y="0"/>
                    </a:moveTo>
                    <a:lnTo>
                      <a:pt x="3" y="24"/>
                    </a:lnTo>
                    <a:lnTo>
                      <a:pt x="7" y="24"/>
                    </a:lnTo>
                    <a:lnTo>
                      <a:pt x="3"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80" name="Freeform 187">
                <a:extLst>
                  <a:ext uri="{FF2B5EF4-FFF2-40B4-BE49-F238E27FC236}">
                    <a16:creationId xmlns:a16="http://schemas.microsoft.com/office/drawing/2014/main" id="{0A8CEBAE-4608-445B-96E5-EB3CA005B62D}"/>
                  </a:ext>
                </a:extLst>
              </p:cNvPr>
              <p:cNvSpPr>
                <a:spLocks/>
              </p:cNvSpPr>
              <p:nvPr/>
            </p:nvSpPr>
            <p:spPr bwMode="auto">
              <a:xfrm>
                <a:off x="2976" y="2813"/>
                <a:ext cx="4" cy="13"/>
              </a:xfrm>
              <a:custGeom>
                <a:avLst/>
                <a:gdLst>
                  <a:gd name="T0" fmla="*/ 0 w 9"/>
                  <a:gd name="T1" fmla="*/ 1 h 25"/>
                  <a:gd name="T2" fmla="*/ 0 w 9"/>
                  <a:gd name="T3" fmla="*/ 1 h 25"/>
                  <a:gd name="T4" fmla="*/ 0 w 9"/>
                  <a:gd name="T5" fmla="*/ 1 h 25"/>
                  <a:gd name="T6" fmla="*/ 0 w 9"/>
                  <a:gd name="T7" fmla="*/ 0 h 25"/>
                  <a:gd name="T8" fmla="*/ 0 w 9"/>
                  <a:gd name="T9" fmla="*/ 1 h 25"/>
                  <a:gd name="T10" fmla="*/ 0 60000 65536"/>
                  <a:gd name="T11" fmla="*/ 0 60000 65536"/>
                  <a:gd name="T12" fmla="*/ 0 60000 65536"/>
                  <a:gd name="T13" fmla="*/ 0 60000 65536"/>
                  <a:gd name="T14" fmla="*/ 0 60000 65536"/>
                  <a:gd name="T15" fmla="*/ 0 w 9"/>
                  <a:gd name="T16" fmla="*/ 0 h 25"/>
                  <a:gd name="T17" fmla="*/ 9 w 9"/>
                  <a:gd name="T18" fmla="*/ 25 h 25"/>
                </a:gdLst>
                <a:ahLst/>
                <a:cxnLst>
                  <a:cxn ang="T10">
                    <a:pos x="T0" y="T1"/>
                  </a:cxn>
                  <a:cxn ang="T11">
                    <a:pos x="T2" y="T3"/>
                  </a:cxn>
                  <a:cxn ang="T12">
                    <a:pos x="T4" y="T5"/>
                  </a:cxn>
                  <a:cxn ang="T13">
                    <a:pos x="T6" y="T7"/>
                  </a:cxn>
                  <a:cxn ang="T14">
                    <a:pos x="T8" y="T9"/>
                  </a:cxn>
                </a:cxnLst>
                <a:rect l="T15" t="T16" r="T17" b="T18"/>
                <a:pathLst>
                  <a:path w="9" h="25">
                    <a:moveTo>
                      <a:pt x="0" y="1"/>
                    </a:moveTo>
                    <a:lnTo>
                      <a:pt x="4" y="25"/>
                    </a:lnTo>
                    <a:lnTo>
                      <a:pt x="9" y="23"/>
                    </a:lnTo>
                    <a:lnTo>
                      <a:pt x="6"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81" name="Freeform 188">
                <a:extLst>
                  <a:ext uri="{FF2B5EF4-FFF2-40B4-BE49-F238E27FC236}">
                    <a16:creationId xmlns:a16="http://schemas.microsoft.com/office/drawing/2014/main" id="{BF7F70F2-1FD1-4C16-AD01-E38C717AB933}"/>
                  </a:ext>
                </a:extLst>
              </p:cNvPr>
              <p:cNvSpPr>
                <a:spLocks/>
              </p:cNvSpPr>
              <p:nvPr/>
            </p:nvSpPr>
            <p:spPr bwMode="auto">
              <a:xfrm>
                <a:off x="3001" y="2806"/>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4"/>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82" name="Freeform 189">
                <a:extLst>
                  <a:ext uri="{FF2B5EF4-FFF2-40B4-BE49-F238E27FC236}">
                    <a16:creationId xmlns:a16="http://schemas.microsoft.com/office/drawing/2014/main" id="{C03B00BE-6066-4260-AE58-3CB836AD990E}"/>
                  </a:ext>
                </a:extLst>
              </p:cNvPr>
              <p:cNvSpPr>
                <a:spLocks/>
              </p:cNvSpPr>
              <p:nvPr/>
            </p:nvSpPr>
            <p:spPr bwMode="auto">
              <a:xfrm>
                <a:off x="2975" y="2815"/>
                <a:ext cx="2" cy="12"/>
              </a:xfrm>
              <a:custGeom>
                <a:avLst/>
                <a:gdLst>
                  <a:gd name="T0" fmla="*/ 0 w 3"/>
                  <a:gd name="T1" fmla="*/ 0 h 23"/>
                  <a:gd name="T2" fmla="*/ 0 w 3"/>
                  <a:gd name="T3" fmla="*/ 0 h 23"/>
                  <a:gd name="T4" fmla="*/ 1 w 3"/>
                  <a:gd name="T5" fmla="*/ 1 h 23"/>
                  <a:gd name="T6" fmla="*/ 1 w 3"/>
                  <a:gd name="T7" fmla="*/ 1 h 23"/>
                  <a:gd name="T8" fmla="*/ 0 w 3"/>
                  <a:gd name="T9" fmla="*/ 0 h 23"/>
                  <a:gd name="T10" fmla="*/ 0 60000 65536"/>
                  <a:gd name="T11" fmla="*/ 0 60000 65536"/>
                  <a:gd name="T12" fmla="*/ 0 60000 65536"/>
                  <a:gd name="T13" fmla="*/ 0 60000 65536"/>
                  <a:gd name="T14" fmla="*/ 0 60000 65536"/>
                  <a:gd name="T15" fmla="*/ 0 w 3"/>
                  <a:gd name="T16" fmla="*/ 0 h 23"/>
                  <a:gd name="T17" fmla="*/ 3 w 3"/>
                  <a:gd name="T18" fmla="*/ 23 h 23"/>
                </a:gdLst>
                <a:ahLst/>
                <a:cxnLst>
                  <a:cxn ang="T10">
                    <a:pos x="T0" y="T1"/>
                  </a:cxn>
                  <a:cxn ang="T11">
                    <a:pos x="T2" y="T3"/>
                  </a:cxn>
                  <a:cxn ang="T12">
                    <a:pos x="T4" y="T5"/>
                  </a:cxn>
                  <a:cxn ang="T13">
                    <a:pos x="T6" y="T7"/>
                  </a:cxn>
                  <a:cxn ang="T14">
                    <a:pos x="T8" y="T9"/>
                  </a:cxn>
                </a:cxnLst>
                <a:rect l="T15" t="T16" r="T17" b="T18"/>
                <a:pathLst>
                  <a:path w="3" h="23">
                    <a:moveTo>
                      <a:pt x="0" y="0"/>
                    </a:moveTo>
                    <a:lnTo>
                      <a:pt x="0" y="0"/>
                    </a:lnTo>
                    <a:lnTo>
                      <a:pt x="3"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83" name="Freeform 190">
                <a:extLst>
                  <a:ext uri="{FF2B5EF4-FFF2-40B4-BE49-F238E27FC236}">
                    <a16:creationId xmlns:a16="http://schemas.microsoft.com/office/drawing/2014/main" id="{D1DB963A-59BA-45A9-8F2A-2130A703BC48}"/>
                  </a:ext>
                </a:extLst>
              </p:cNvPr>
              <p:cNvSpPr>
                <a:spLocks/>
              </p:cNvSpPr>
              <p:nvPr/>
            </p:nvSpPr>
            <p:spPr bwMode="auto">
              <a:xfrm>
                <a:off x="3027" y="2799"/>
                <a:ext cx="7" cy="13"/>
              </a:xfrm>
              <a:custGeom>
                <a:avLst/>
                <a:gdLst>
                  <a:gd name="T0" fmla="*/ 0 w 12"/>
                  <a:gd name="T1" fmla="*/ 0 h 27"/>
                  <a:gd name="T2" fmla="*/ 1 w 12"/>
                  <a:gd name="T3" fmla="*/ 0 h 27"/>
                  <a:gd name="T4" fmla="*/ 1 w 12"/>
                  <a:gd name="T5" fmla="*/ 0 h 27"/>
                  <a:gd name="T6" fmla="*/ 1 w 12"/>
                  <a:gd name="T7" fmla="*/ 0 h 27"/>
                  <a:gd name="T8" fmla="*/ 0 w 12"/>
                  <a:gd name="T9" fmla="*/ 0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4"/>
                    </a:moveTo>
                    <a:lnTo>
                      <a:pt x="3" y="27"/>
                    </a:lnTo>
                    <a:lnTo>
                      <a:pt x="12" y="23"/>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84" name="Freeform 191">
                <a:extLst>
                  <a:ext uri="{FF2B5EF4-FFF2-40B4-BE49-F238E27FC236}">
                    <a16:creationId xmlns:a16="http://schemas.microsoft.com/office/drawing/2014/main" id="{5E795F5E-4526-4FA4-84D6-E5ADD85786E3}"/>
                  </a:ext>
                </a:extLst>
              </p:cNvPr>
              <p:cNvSpPr>
                <a:spLocks/>
              </p:cNvSpPr>
              <p:nvPr/>
            </p:nvSpPr>
            <p:spPr bwMode="auto">
              <a:xfrm>
                <a:off x="3055" y="2792"/>
                <a:ext cx="5" cy="13"/>
              </a:xfrm>
              <a:custGeom>
                <a:avLst/>
                <a:gdLst>
                  <a:gd name="T0" fmla="*/ 0 w 11"/>
                  <a:gd name="T1" fmla="*/ 0 h 27"/>
                  <a:gd name="T2" fmla="*/ 0 w 11"/>
                  <a:gd name="T3" fmla="*/ 0 h 27"/>
                  <a:gd name="T4" fmla="*/ 0 w 11"/>
                  <a:gd name="T5" fmla="*/ 0 h 27"/>
                  <a:gd name="T6" fmla="*/ 0 w 11"/>
                  <a:gd name="T7" fmla="*/ 0 h 27"/>
                  <a:gd name="T8" fmla="*/ 0 w 11"/>
                  <a:gd name="T9" fmla="*/ 0 h 27"/>
                  <a:gd name="T10" fmla="*/ 0 60000 65536"/>
                  <a:gd name="T11" fmla="*/ 0 60000 65536"/>
                  <a:gd name="T12" fmla="*/ 0 60000 65536"/>
                  <a:gd name="T13" fmla="*/ 0 60000 65536"/>
                  <a:gd name="T14" fmla="*/ 0 60000 65536"/>
                  <a:gd name="T15" fmla="*/ 0 w 11"/>
                  <a:gd name="T16" fmla="*/ 0 h 27"/>
                  <a:gd name="T17" fmla="*/ 11 w 11"/>
                  <a:gd name="T18" fmla="*/ 27 h 27"/>
                </a:gdLst>
                <a:ahLst/>
                <a:cxnLst>
                  <a:cxn ang="T10">
                    <a:pos x="T0" y="T1"/>
                  </a:cxn>
                  <a:cxn ang="T11">
                    <a:pos x="T2" y="T3"/>
                  </a:cxn>
                  <a:cxn ang="T12">
                    <a:pos x="T4" y="T5"/>
                  </a:cxn>
                  <a:cxn ang="T13">
                    <a:pos x="T6" y="T7"/>
                  </a:cxn>
                  <a:cxn ang="T14">
                    <a:pos x="T8" y="T9"/>
                  </a:cxn>
                </a:cxnLst>
                <a:rect l="T15" t="T16" r="T17" b="T18"/>
                <a:pathLst>
                  <a:path w="11" h="27">
                    <a:moveTo>
                      <a:pt x="0" y="3"/>
                    </a:moveTo>
                    <a:lnTo>
                      <a:pt x="4" y="27"/>
                    </a:lnTo>
                    <a:lnTo>
                      <a:pt x="11" y="23"/>
                    </a:lnTo>
                    <a:lnTo>
                      <a:pt x="7"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3385" name="Freeform 192">
                <a:extLst>
                  <a:ext uri="{FF2B5EF4-FFF2-40B4-BE49-F238E27FC236}">
                    <a16:creationId xmlns:a16="http://schemas.microsoft.com/office/drawing/2014/main" id="{AECFB0DE-421A-4D0C-B701-14D70BFA716E}"/>
                  </a:ext>
                </a:extLst>
              </p:cNvPr>
              <p:cNvSpPr>
                <a:spLocks/>
              </p:cNvSpPr>
              <p:nvPr/>
            </p:nvSpPr>
            <p:spPr bwMode="auto">
              <a:xfrm>
                <a:off x="3082" y="2786"/>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86" name="Freeform 193">
                <a:extLst>
                  <a:ext uri="{FF2B5EF4-FFF2-40B4-BE49-F238E27FC236}">
                    <a16:creationId xmlns:a16="http://schemas.microsoft.com/office/drawing/2014/main" id="{4E4A40FE-513A-4322-9634-11B9CF085AEA}"/>
                  </a:ext>
                </a:extLst>
              </p:cNvPr>
              <p:cNvSpPr>
                <a:spLocks/>
              </p:cNvSpPr>
              <p:nvPr/>
            </p:nvSpPr>
            <p:spPr bwMode="auto">
              <a:xfrm>
                <a:off x="3109" y="2779"/>
                <a:ext cx="6" cy="13"/>
              </a:xfrm>
              <a:custGeom>
                <a:avLst/>
                <a:gdLst>
                  <a:gd name="T0" fmla="*/ 0 w 13"/>
                  <a:gd name="T1" fmla="*/ 0 h 27"/>
                  <a:gd name="T2" fmla="*/ 0 w 13"/>
                  <a:gd name="T3" fmla="*/ 0 h 27"/>
                  <a:gd name="T4" fmla="*/ 0 w 13"/>
                  <a:gd name="T5" fmla="*/ 0 h 27"/>
                  <a:gd name="T6" fmla="*/ 0 w 13"/>
                  <a:gd name="T7" fmla="*/ 0 h 27"/>
                  <a:gd name="T8" fmla="*/ 0 w 13"/>
                  <a:gd name="T9" fmla="*/ 0 h 27"/>
                  <a:gd name="T10" fmla="*/ 0 60000 65536"/>
                  <a:gd name="T11" fmla="*/ 0 60000 65536"/>
                  <a:gd name="T12" fmla="*/ 0 60000 65536"/>
                  <a:gd name="T13" fmla="*/ 0 60000 65536"/>
                  <a:gd name="T14" fmla="*/ 0 60000 65536"/>
                  <a:gd name="T15" fmla="*/ 0 w 13"/>
                  <a:gd name="T16" fmla="*/ 0 h 27"/>
                  <a:gd name="T17" fmla="*/ 13 w 13"/>
                  <a:gd name="T18" fmla="*/ 27 h 27"/>
                </a:gdLst>
                <a:ahLst/>
                <a:cxnLst>
                  <a:cxn ang="T10">
                    <a:pos x="T0" y="T1"/>
                  </a:cxn>
                  <a:cxn ang="T11">
                    <a:pos x="T2" y="T3"/>
                  </a:cxn>
                  <a:cxn ang="T12">
                    <a:pos x="T4" y="T5"/>
                  </a:cxn>
                  <a:cxn ang="T13">
                    <a:pos x="T6" y="T7"/>
                  </a:cxn>
                  <a:cxn ang="T14">
                    <a:pos x="T8" y="T9"/>
                  </a:cxn>
                </a:cxnLst>
                <a:rect l="T15" t="T16" r="T17" b="T18"/>
                <a:pathLst>
                  <a:path w="13" h="27">
                    <a:moveTo>
                      <a:pt x="0" y="4"/>
                    </a:moveTo>
                    <a:lnTo>
                      <a:pt x="4" y="27"/>
                    </a:lnTo>
                    <a:lnTo>
                      <a:pt x="13" y="23"/>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87" name="Freeform 194">
                <a:extLst>
                  <a:ext uri="{FF2B5EF4-FFF2-40B4-BE49-F238E27FC236}">
                    <a16:creationId xmlns:a16="http://schemas.microsoft.com/office/drawing/2014/main" id="{D160F26C-AC7F-441A-8A5A-A21D5EF8BEA5}"/>
                  </a:ext>
                </a:extLst>
              </p:cNvPr>
              <p:cNvSpPr>
                <a:spLocks/>
              </p:cNvSpPr>
              <p:nvPr/>
            </p:nvSpPr>
            <p:spPr bwMode="auto">
              <a:xfrm>
                <a:off x="3135" y="2772"/>
                <a:ext cx="7"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1"/>
                    </a:moveTo>
                    <a:lnTo>
                      <a:pt x="3" y="25"/>
                    </a:lnTo>
                    <a:lnTo>
                      <a:pt x="12"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88" name="Freeform 195">
                <a:extLst>
                  <a:ext uri="{FF2B5EF4-FFF2-40B4-BE49-F238E27FC236}">
                    <a16:creationId xmlns:a16="http://schemas.microsoft.com/office/drawing/2014/main" id="{529EAD0C-0D3E-4D93-BBEB-26F64CEC604A}"/>
                  </a:ext>
                </a:extLst>
              </p:cNvPr>
              <p:cNvSpPr>
                <a:spLocks/>
              </p:cNvSpPr>
              <p:nvPr/>
            </p:nvSpPr>
            <p:spPr bwMode="auto">
              <a:xfrm>
                <a:off x="3162" y="2765"/>
                <a:ext cx="6" cy="14"/>
              </a:xfrm>
              <a:custGeom>
                <a:avLst/>
                <a:gdLst>
                  <a:gd name="T0" fmla="*/ 0 w 13"/>
                  <a:gd name="T1" fmla="*/ 1 h 27"/>
                  <a:gd name="T2" fmla="*/ 0 w 13"/>
                  <a:gd name="T3" fmla="*/ 1 h 27"/>
                  <a:gd name="T4" fmla="*/ 0 w 13"/>
                  <a:gd name="T5" fmla="*/ 1 h 27"/>
                  <a:gd name="T6" fmla="*/ 0 w 13"/>
                  <a:gd name="T7" fmla="*/ 0 h 27"/>
                  <a:gd name="T8" fmla="*/ 0 w 13"/>
                  <a:gd name="T9" fmla="*/ 1 h 27"/>
                  <a:gd name="T10" fmla="*/ 0 60000 65536"/>
                  <a:gd name="T11" fmla="*/ 0 60000 65536"/>
                  <a:gd name="T12" fmla="*/ 0 60000 65536"/>
                  <a:gd name="T13" fmla="*/ 0 60000 65536"/>
                  <a:gd name="T14" fmla="*/ 0 60000 65536"/>
                  <a:gd name="T15" fmla="*/ 0 w 13"/>
                  <a:gd name="T16" fmla="*/ 0 h 27"/>
                  <a:gd name="T17" fmla="*/ 13 w 13"/>
                  <a:gd name="T18" fmla="*/ 27 h 27"/>
                </a:gdLst>
                <a:ahLst/>
                <a:cxnLst>
                  <a:cxn ang="T10">
                    <a:pos x="T0" y="T1"/>
                  </a:cxn>
                  <a:cxn ang="T11">
                    <a:pos x="T2" y="T3"/>
                  </a:cxn>
                  <a:cxn ang="T12">
                    <a:pos x="T4" y="T5"/>
                  </a:cxn>
                  <a:cxn ang="T13">
                    <a:pos x="T6" y="T7"/>
                  </a:cxn>
                  <a:cxn ang="T14">
                    <a:pos x="T8" y="T9"/>
                  </a:cxn>
                </a:cxnLst>
                <a:rect l="T15" t="T16" r="T17" b="T18"/>
                <a:pathLst>
                  <a:path w="13" h="27">
                    <a:moveTo>
                      <a:pt x="0" y="4"/>
                    </a:moveTo>
                    <a:lnTo>
                      <a:pt x="4" y="27"/>
                    </a:lnTo>
                    <a:lnTo>
                      <a:pt x="13" y="23"/>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89" name="Freeform 196">
                <a:extLst>
                  <a:ext uri="{FF2B5EF4-FFF2-40B4-BE49-F238E27FC236}">
                    <a16:creationId xmlns:a16="http://schemas.microsoft.com/office/drawing/2014/main" id="{A992DBFC-D984-4E4E-A3AC-08A82B41653F}"/>
                  </a:ext>
                </a:extLst>
              </p:cNvPr>
              <p:cNvSpPr>
                <a:spLocks/>
              </p:cNvSpPr>
              <p:nvPr/>
            </p:nvSpPr>
            <p:spPr bwMode="auto">
              <a:xfrm>
                <a:off x="3189" y="2758"/>
                <a:ext cx="6" cy="13"/>
              </a:xfrm>
              <a:custGeom>
                <a:avLst/>
                <a:gdLst>
                  <a:gd name="T0" fmla="*/ 0 w 12"/>
                  <a:gd name="T1" fmla="*/ 0 h 27"/>
                  <a:gd name="T2" fmla="*/ 1 w 12"/>
                  <a:gd name="T3" fmla="*/ 0 h 27"/>
                  <a:gd name="T4" fmla="*/ 1 w 12"/>
                  <a:gd name="T5" fmla="*/ 0 h 27"/>
                  <a:gd name="T6" fmla="*/ 1 w 12"/>
                  <a:gd name="T7" fmla="*/ 0 h 27"/>
                  <a:gd name="T8" fmla="*/ 0 w 12"/>
                  <a:gd name="T9" fmla="*/ 0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4"/>
                    </a:moveTo>
                    <a:lnTo>
                      <a:pt x="3" y="27"/>
                    </a:lnTo>
                    <a:lnTo>
                      <a:pt x="12" y="23"/>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90" name="Freeform 197">
                <a:extLst>
                  <a:ext uri="{FF2B5EF4-FFF2-40B4-BE49-F238E27FC236}">
                    <a16:creationId xmlns:a16="http://schemas.microsoft.com/office/drawing/2014/main" id="{76009AE4-9AAE-4679-80B7-7060F03959CF}"/>
                  </a:ext>
                </a:extLst>
              </p:cNvPr>
              <p:cNvSpPr>
                <a:spLocks/>
              </p:cNvSpPr>
              <p:nvPr/>
            </p:nvSpPr>
            <p:spPr bwMode="auto">
              <a:xfrm>
                <a:off x="3217" y="2752"/>
                <a:ext cx="6" cy="12"/>
              </a:xfrm>
              <a:custGeom>
                <a:avLst/>
                <a:gdLst>
                  <a:gd name="T0" fmla="*/ 0 w 13"/>
                  <a:gd name="T1" fmla="*/ 1 h 24"/>
                  <a:gd name="T2" fmla="*/ 0 w 13"/>
                  <a:gd name="T3" fmla="*/ 1 h 24"/>
                  <a:gd name="T4" fmla="*/ 0 w 13"/>
                  <a:gd name="T5" fmla="*/ 1 h 24"/>
                  <a:gd name="T6" fmla="*/ 0 w 13"/>
                  <a:gd name="T7" fmla="*/ 0 h 24"/>
                  <a:gd name="T8" fmla="*/ 0 w 13"/>
                  <a:gd name="T9" fmla="*/ 1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1"/>
                    </a:moveTo>
                    <a:lnTo>
                      <a:pt x="4" y="24"/>
                    </a:lnTo>
                    <a:lnTo>
                      <a:pt x="13"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3391" name="Freeform 198">
                <a:extLst>
                  <a:ext uri="{FF2B5EF4-FFF2-40B4-BE49-F238E27FC236}">
                    <a16:creationId xmlns:a16="http://schemas.microsoft.com/office/drawing/2014/main" id="{8B7FF4DA-EF7C-4DE9-8959-A68C8F46DC95}"/>
                  </a:ext>
                </a:extLst>
              </p:cNvPr>
              <p:cNvSpPr>
                <a:spLocks/>
              </p:cNvSpPr>
              <p:nvPr/>
            </p:nvSpPr>
            <p:spPr bwMode="auto">
              <a:xfrm>
                <a:off x="3243" y="2745"/>
                <a:ext cx="7" cy="13"/>
              </a:xfrm>
              <a:custGeom>
                <a:avLst/>
                <a:gdLst>
                  <a:gd name="T0" fmla="*/ 0 w 12"/>
                  <a:gd name="T1" fmla="*/ 0 h 27"/>
                  <a:gd name="T2" fmla="*/ 1 w 12"/>
                  <a:gd name="T3" fmla="*/ 0 h 27"/>
                  <a:gd name="T4" fmla="*/ 1 w 12"/>
                  <a:gd name="T5" fmla="*/ 0 h 27"/>
                  <a:gd name="T6" fmla="*/ 1 w 12"/>
                  <a:gd name="T7" fmla="*/ 0 h 27"/>
                  <a:gd name="T8" fmla="*/ 0 w 12"/>
                  <a:gd name="T9" fmla="*/ 0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4"/>
                    </a:moveTo>
                    <a:lnTo>
                      <a:pt x="3" y="27"/>
                    </a:lnTo>
                    <a:lnTo>
                      <a:pt x="12" y="23"/>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92" name="Freeform 199">
                <a:extLst>
                  <a:ext uri="{FF2B5EF4-FFF2-40B4-BE49-F238E27FC236}">
                    <a16:creationId xmlns:a16="http://schemas.microsoft.com/office/drawing/2014/main" id="{9ED33B2B-554E-4D24-A02E-9F0CD35E89CF}"/>
                  </a:ext>
                </a:extLst>
              </p:cNvPr>
              <p:cNvSpPr>
                <a:spLocks/>
              </p:cNvSpPr>
              <p:nvPr/>
            </p:nvSpPr>
            <p:spPr bwMode="auto">
              <a:xfrm>
                <a:off x="3270" y="2739"/>
                <a:ext cx="3" cy="12"/>
              </a:xfrm>
              <a:custGeom>
                <a:avLst/>
                <a:gdLst>
                  <a:gd name="T0" fmla="*/ 0 w 5"/>
                  <a:gd name="T1" fmla="*/ 0 h 23"/>
                  <a:gd name="T2" fmla="*/ 1 w 5"/>
                  <a:gd name="T3" fmla="*/ 1 h 23"/>
                  <a:gd name="T4" fmla="*/ 1 w 5"/>
                  <a:gd name="T5" fmla="*/ 1 h 23"/>
                  <a:gd name="T6" fmla="*/ 1 w 5"/>
                  <a:gd name="T7" fmla="*/ 0 h 23"/>
                  <a:gd name="T8" fmla="*/ 0 w 5"/>
                  <a:gd name="T9" fmla="*/ 0 h 23"/>
                  <a:gd name="T10" fmla="*/ 0 60000 65536"/>
                  <a:gd name="T11" fmla="*/ 0 60000 65536"/>
                  <a:gd name="T12" fmla="*/ 0 60000 65536"/>
                  <a:gd name="T13" fmla="*/ 0 60000 65536"/>
                  <a:gd name="T14" fmla="*/ 0 60000 65536"/>
                  <a:gd name="T15" fmla="*/ 0 w 5"/>
                  <a:gd name="T16" fmla="*/ 0 h 23"/>
                  <a:gd name="T17" fmla="*/ 5 w 5"/>
                  <a:gd name="T18" fmla="*/ 23 h 23"/>
                </a:gdLst>
                <a:ahLst/>
                <a:cxnLst>
                  <a:cxn ang="T10">
                    <a:pos x="T0" y="T1"/>
                  </a:cxn>
                  <a:cxn ang="T11">
                    <a:pos x="T2" y="T3"/>
                  </a:cxn>
                  <a:cxn ang="T12">
                    <a:pos x="T4" y="T5"/>
                  </a:cxn>
                  <a:cxn ang="T13">
                    <a:pos x="T6" y="T7"/>
                  </a:cxn>
                  <a:cxn ang="T14">
                    <a:pos x="T8" y="T9"/>
                  </a:cxn>
                </a:cxnLst>
                <a:rect l="T15" t="T16" r="T17" b="T18"/>
                <a:pathLst>
                  <a:path w="5" h="23">
                    <a:moveTo>
                      <a:pt x="0" y="0"/>
                    </a:moveTo>
                    <a:lnTo>
                      <a:pt x="4" y="23"/>
                    </a:lnTo>
                    <a:lnTo>
                      <a:pt x="5" y="23"/>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93" name="Freeform 200">
                <a:extLst>
                  <a:ext uri="{FF2B5EF4-FFF2-40B4-BE49-F238E27FC236}">
                    <a16:creationId xmlns:a16="http://schemas.microsoft.com/office/drawing/2014/main" id="{A30544A0-A9FF-43FF-A4AF-8265794589D4}"/>
                  </a:ext>
                </a:extLst>
              </p:cNvPr>
              <p:cNvSpPr>
                <a:spLocks/>
              </p:cNvSpPr>
              <p:nvPr/>
            </p:nvSpPr>
            <p:spPr bwMode="auto">
              <a:xfrm>
                <a:off x="3271" y="2738"/>
                <a:ext cx="5" cy="13"/>
              </a:xfrm>
              <a:custGeom>
                <a:avLst/>
                <a:gdLst>
                  <a:gd name="T0" fmla="*/ 0 w 11"/>
                  <a:gd name="T1" fmla="*/ 1 h 25"/>
                  <a:gd name="T2" fmla="*/ 0 w 11"/>
                  <a:gd name="T3" fmla="*/ 1 h 25"/>
                  <a:gd name="T4" fmla="*/ 0 w 11"/>
                  <a:gd name="T5" fmla="*/ 1 h 25"/>
                  <a:gd name="T6" fmla="*/ 0 w 11"/>
                  <a:gd name="T7" fmla="*/ 0 h 25"/>
                  <a:gd name="T8" fmla="*/ 0 w 11"/>
                  <a:gd name="T9" fmla="*/ 1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3" y="25"/>
                    </a:lnTo>
                    <a:lnTo>
                      <a:pt x="11"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94" name="Freeform 201">
                <a:extLst>
                  <a:ext uri="{FF2B5EF4-FFF2-40B4-BE49-F238E27FC236}">
                    <a16:creationId xmlns:a16="http://schemas.microsoft.com/office/drawing/2014/main" id="{C6BCA1DA-F037-4E30-ACD9-BC71F0E5AC37}"/>
                  </a:ext>
                </a:extLst>
              </p:cNvPr>
              <p:cNvSpPr>
                <a:spLocks/>
              </p:cNvSpPr>
              <p:nvPr/>
            </p:nvSpPr>
            <p:spPr bwMode="auto">
              <a:xfrm>
                <a:off x="3297" y="2731"/>
                <a:ext cx="6" cy="14"/>
              </a:xfrm>
              <a:custGeom>
                <a:avLst/>
                <a:gdLst>
                  <a:gd name="T0" fmla="*/ 0 w 12"/>
                  <a:gd name="T1" fmla="*/ 1 h 27"/>
                  <a:gd name="T2" fmla="*/ 1 w 12"/>
                  <a:gd name="T3" fmla="*/ 1 h 27"/>
                  <a:gd name="T4" fmla="*/ 1 w 12"/>
                  <a:gd name="T5" fmla="*/ 1 h 27"/>
                  <a:gd name="T6" fmla="*/ 1 w 12"/>
                  <a:gd name="T7" fmla="*/ 0 h 27"/>
                  <a:gd name="T8" fmla="*/ 0 w 12"/>
                  <a:gd name="T9" fmla="*/ 1 h 27"/>
                  <a:gd name="T10" fmla="*/ 0 60000 65536"/>
                  <a:gd name="T11" fmla="*/ 0 60000 65536"/>
                  <a:gd name="T12" fmla="*/ 0 60000 65536"/>
                  <a:gd name="T13" fmla="*/ 0 60000 65536"/>
                  <a:gd name="T14" fmla="*/ 0 60000 65536"/>
                  <a:gd name="T15" fmla="*/ 0 w 12"/>
                  <a:gd name="T16" fmla="*/ 0 h 27"/>
                  <a:gd name="T17" fmla="*/ 12 w 12"/>
                  <a:gd name="T18" fmla="*/ 27 h 27"/>
                </a:gdLst>
                <a:ahLst/>
                <a:cxnLst>
                  <a:cxn ang="T10">
                    <a:pos x="T0" y="T1"/>
                  </a:cxn>
                  <a:cxn ang="T11">
                    <a:pos x="T2" y="T3"/>
                  </a:cxn>
                  <a:cxn ang="T12">
                    <a:pos x="T4" y="T5"/>
                  </a:cxn>
                  <a:cxn ang="T13">
                    <a:pos x="T6" y="T7"/>
                  </a:cxn>
                  <a:cxn ang="T14">
                    <a:pos x="T8" y="T9"/>
                  </a:cxn>
                </a:cxnLst>
                <a:rect l="T15" t="T16" r="T17" b="T18"/>
                <a:pathLst>
                  <a:path w="12" h="27">
                    <a:moveTo>
                      <a:pt x="0" y="4"/>
                    </a:moveTo>
                    <a:lnTo>
                      <a:pt x="3" y="27"/>
                    </a:lnTo>
                    <a:lnTo>
                      <a:pt x="12" y="24"/>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3395" name="Freeform 202">
                <a:extLst>
                  <a:ext uri="{FF2B5EF4-FFF2-40B4-BE49-F238E27FC236}">
                    <a16:creationId xmlns:a16="http://schemas.microsoft.com/office/drawing/2014/main" id="{8993B6EC-574A-42B8-9669-A2B5A9EC52A8}"/>
                  </a:ext>
                </a:extLst>
              </p:cNvPr>
              <p:cNvSpPr>
                <a:spLocks/>
              </p:cNvSpPr>
              <p:nvPr/>
            </p:nvSpPr>
            <p:spPr bwMode="auto">
              <a:xfrm>
                <a:off x="3270" y="2740"/>
                <a:ext cx="2" cy="12"/>
              </a:xfrm>
              <a:custGeom>
                <a:avLst/>
                <a:gdLst>
                  <a:gd name="T0" fmla="*/ 0 w 4"/>
                  <a:gd name="T1" fmla="*/ 0 h 24"/>
                  <a:gd name="T2" fmla="*/ 0 w 4"/>
                  <a:gd name="T3" fmla="*/ 0 h 24"/>
                  <a:gd name="T4" fmla="*/ 1 w 4"/>
                  <a:gd name="T5" fmla="*/ 1 h 24"/>
                  <a:gd name="T6" fmla="*/ 1 w 4"/>
                  <a:gd name="T7" fmla="*/ 1 h 24"/>
                  <a:gd name="T8" fmla="*/ 0 w 4"/>
                  <a:gd name="T9" fmla="*/ 0 h 24"/>
                  <a:gd name="T10" fmla="*/ 0 60000 65536"/>
                  <a:gd name="T11" fmla="*/ 0 60000 65536"/>
                  <a:gd name="T12" fmla="*/ 0 60000 65536"/>
                  <a:gd name="T13" fmla="*/ 0 60000 65536"/>
                  <a:gd name="T14" fmla="*/ 0 60000 65536"/>
                  <a:gd name="T15" fmla="*/ 0 w 4"/>
                  <a:gd name="T16" fmla="*/ 0 h 24"/>
                  <a:gd name="T17" fmla="*/ 4 w 4"/>
                  <a:gd name="T18" fmla="*/ 24 h 24"/>
                </a:gdLst>
                <a:ahLst/>
                <a:cxnLst>
                  <a:cxn ang="T10">
                    <a:pos x="T0" y="T1"/>
                  </a:cxn>
                  <a:cxn ang="T11">
                    <a:pos x="T2" y="T3"/>
                  </a:cxn>
                  <a:cxn ang="T12">
                    <a:pos x="T4" y="T5"/>
                  </a:cxn>
                  <a:cxn ang="T13">
                    <a:pos x="T6" y="T7"/>
                  </a:cxn>
                  <a:cxn ang="T14">
                    <a:pos x="T8" y="T9"/>
                  </a:cxn>
                </a:cxnLst>
                <a:rect l="T15" t="T16" r="T17" b="T18"/>
                <a:pathLst>
                  <a:path w="4" h="24">
                    <a:moveTo>
                      <a:pt x="0" y="0"/>
                    </a:moveTo>
                    <a:lnTo>
                      <a:pt x="0" y="0"/>
                    </a:lnTo>
                    <a:lnTo>
                      <a:pt x="4" y="24"/>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3396" name="Freeform 203">
                <a:extLst>
                  <a:ext uri="{FF2B5EF4-FFF2-40B4-BE49-F238E27FC236}">
                    <a16:creationId xmlns:a16="http://schemas.microsoft.com/office/drawing/2014/main" id="{026C0F6D-FA39-4576-B372-02C53E256AE7}"/>
                  </a:ext>
                </a:extLst>
              </p:cNvPr>
              <p:cNvSpPr>
                <a:spLocks/>
              </p:cNvSpPr>
              <p:nvPr/>
            </p:nvSpPr>
            <p:spPr bwMode="auto">
              <a:xfrm>
                <a:off x="3324" y="2725"/>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3397" name="Freeform 204">
                <a:extLst>
                  <a:ext uri="{FF2B5EF4-FFF2-40B4-BE49-F238E27FC236}">
                    <a16:creationId xmlns:a16="http://schemas.microsoft.com/office/drawing/2014/main" id="{071BF262-874F-4DB4-8D3E-AB3D43D86EEA}"/>
                  </a:ext>
                </a:extLst>
              </p:cNvPr>
              <p:cNvSpPr>
                <a:spLocks/>
              </p:cNvSpPr>
              <p:nvPr/>
            </p:nvSpPr>
            <p:spPr bwMode="auto">
              <a:xfrm>
                <a:off x="3351" y="2719"/>
                <a:ext cx="6" cy="12"/>
              </a:xfrm>
              <a:custGeom>
                <a:avLst/>
                <a:gdLst>
                  <a:gd name="T0" fmla="*/ 0 w 11"/>
                  <a:gd name="T1" fmla="*/ 1 h 24"/>
                  <a:gd name="T2" fmla="*/ 1 w 11"/>
                  <a:gd name="T3" fmla="*/ 1 h 24"/>
                  <a:gd name="T4" fmla="*/ 1 w 11"/>
                  <a:gd name="T5" fmla="*/ 1 h 24"/>
                  <a:gd name="T6" fmla="*/ 1 w 11"/>
                  <a:gd name="T7" fmla="*/ 0 h 24"/>
                  <a:gd name="T8" fmla="*/ 0 w 11"/>
                  <a:gd name="T9" fmla="*/ 1 h 24"/>
                  <a:gd name="T10" fmla="*/ 0 60000 65536"/>
                  <a:gd name="T11" fmla="*/ 0 60000 65536"/>
                  <a:gd name="T12" fmla="*/ 0 60000 65536"/>
                  <a:gd name="T13" fmla="*/ 0 60000 65536"/>
                  <a:gd name="T14" fmla="*/ 0 60000 65536"/>
                  <a:gd name="T15" fmla="*/ 0 w 11"/>
                  <a:gd name="T16" fmla="*/ 0 h 24"/>
                  <a:gd name="T17" fmla="*/ 11 w 11"/>
                  <a:gd name="T18" fmla="*/ 24 h 24"/>
                </a:gdLst>
                <a:ahLst/>
                <a:cxnLst>
                  <a:cxn ang="T10">
                    <a:pos x="T0" y="T1"/>
                  </a:cxn>
                  <a:cxn ang="T11">
                    <a:pos x="T2" y="T3"/>
                  </a:cxn>
                  <a:cxn ang="T12">
                    <a:pos x="T4" y="T5"/>
                  </a:cxn>
                  <a:cxn ang="T13">
                    <a:pos x="T6" y="T7"/>
                  </a:cxn>
                  <a:cxn ang="T14">
                    <a:pos x="T8" y="T9"/>
                  </a:cxn>
                </a:cxnLst>
                <a:rect l="T15" t="T16" r="T17" b="T18"/>
                <a:pathLst>
                  <a:path w="11" h="24">
                    <a:moveTo>
                      <a:pt x="0" y="1"/>
                    </a:moveTo>
                    <a:lnTo>
                      <a:pt x="4" y="24"/>
                    </a:lnTo>
                    <a:lnTo>
                      <a:pt x="11" y="23"/>
                    </a:lnTo>
                    <a:lnTo>
                      <a:pt x="8" y="0"/>
                    </a:lnTo>
                    <a:lnTo>
                      <a:pt x="0" y="1"/>
                    </a:lnTo>
                    <a:close/>
                  </a:path>
                </a:pathLst>
              </a:custGeom>
              <a:solidFill>
                <a:srgbClr val="000000"/>
              </a:solidFill>
              <a:ln w="0">
                <a:solidFill>
                  <a:srgbClr val="000000"/>
                </a:solidFill>
                <a:prstDash val="solid"/>
                <a:round/>
                <a:headEnd/>
                <a:tailEnd/>
              </a:ln>
            </p:spPr>
            <p:txBody>
              <a:bodyPr/>
              <a:lstStyle/>
              <a:p>
                <a:endParaRPr lang="en-GB"/>
              </a:p>
            </p:txBody>
          </p:sp>
        </p:grpSp>
        <p:sp>
          <p:nvSpPr>
            <p:cNvPr id="82950" name="Freeform 205">
              <a:extLst>
                <a:ext uri="{FF2B5EF4-FFF2-40B4-BE49-F238E27FC236}">
                  <a16:creationId xmlns:a16="http://schemas.microsoft.com/office/drawing/2014/main" id="{2496AD17-F245-4785-A838-A7FF4D8E3A24}"/>
                </a:ext>
              </a:extLst>
            </p:cNvPr>
            <p:cNvSpPr>
              <a:spLocks/>
            </p:cNvSpPr>
            <p:nvPr/>
          </p:nvSpPr>
          <p:spPr bwMode="auto">
            <a:xfrm>
              <a:off x="3378" y="2713"/>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4" y="25"/>
                  </a:lnTo>
                  <a:lnTo>
                    <a:pt x="12"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51" name="Freeform 206">
              <a:extLst>
                <a:ext uri="{FF2B5EF4-FFF2-40B4-BE49-F238E27FC236}">
                  <a16:creationId xmlns:a16="http://schemas.microsoft.com/office/drawing/2014/main" id="{70A5D9CB-FDB8-4DE9-9CC2-479740F0AEAF}"/>
                </a:ext>
              </a:extLst>
            </p:cNvPr>
            <p:cNvSpPr>
              <a:spLocks/>
            </p:cNvSpPr>
            <p:nvPr/>
          </p:nvSpPr>
          <p:spPr bwMode="auto">
            <a:xfrm>
              <a:off x="3405" y="2706"/>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1"/>
                  </a:moveTo>
                  <a:lnTo>
                    <a:pt x="4" y="25"/>
                  </a:lnTo>
                  <a:lnTo>
                    <a:pt x="13"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52" name="Freeform 207">
              <a:extLst>
                <a:ext uri="{FF2B5EF4-FFF2-40B4-BE49-F238E27FC236}">
                  <a16:creationId xmlns:a16="http://schemas.microsoft.com/office/drawing/2014/main" id="{6730F1FE-02B9-4C93-976F-200B3B0321FF}"/>
                </a:ext>
              </a:extLst>
            </p:cNvPr>
            <p:cNvSpPr>
              <a:spLocks/>
            </p:cNvSpPr>
            <p:nvPr/>
          </p:nvSpPr>
          <p:spPr bwMode="auto">
            <a:xfrm>
              <a:off x="3431" y="2700"/>
              <a:ext cx="6" cy="13"/>
            </a:xfrm>
            <a:custGeom>
              <a:avLst/>
              <a:gdLst>
                <a:gd name="T0" fmla="*/ 0 w 11"/>
                <a:gd name="T1" fmla="*/ 1 h 25"/>
                <a:gd name="T2" fmla="*/ 1 w 11"/>
                <a:gd name="T3" fmla="*/ 1 h 25"/>
                <a:gd name="T4" fmla="*/ 1 w 11"/>
                <a:gd name="T5" fmla="*/ 1 h 25"/>
                <a:gd name="T6" fmla="*/ 1 w 11"/>
                <a:gd name="T7" fmla="*/ 0 h 25"/>
                <a:gd name="T8" fmla="*/ 0 w 11"/>
                <a:gd name="T9" fmla="*/ 1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4" y="25"/>
                  </a:lnTo>
                  <a:lnTo>
                    <a:pt x="11"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53" name="Freeform 208">
              <a:extLst>
                <a:ext uri="{FF2B5EF4-FFF2-40B4-BE49-F238E27FC236}">
                  <a16:creationId xmlns:a16="http://schemas.microsoft.com/office/drawing/2014/main" id="{16769418-672D-4E18-9625-98A59C8ECA6A}"/>
                </a:ext>
              </a:extLst>
            </p:cNvPr>
            <p:cNvSpPr>
              <a:spLocks/>
            </p:cNvSpPr>
            <p:nvPr/>
          </p:nvSpPr>
          <p:spPr bwMode="auto">
            <a:xfrm>
              <a:off x="3435" y="2700"/>
              <a:ext cx="3" cy="12"/>
            </a:xfrm>
            <a:custGeom>
              <a:avLst/>
              <a:gdLst>
                <a:gd name="T0" fmla="*/ 0 w 5"/>
                <a:gd name="T1" fmla="*/ 0 h 23"/>
                <a:gd name="T2" fmla="*/ 1 w 5"/>
                <a:gd name="T3" fmla="*/ 1 h 23"/>
                <a:gd name="T4" fmla="*/ 1 w 5"/>
                <a:gd name="T5" fmla="*/ 1 h 23"/>
                <a:gd name="T6" fmla="*/ 1 w 5"/>
                <a:gd name="T7" fmla="*/ 0 h 23"/>
                <a:gd name="T8" fmla="*/ 0 w 5"/>
                <a:gd name="T9" fmla="*/ 0 h 23"/>
                <a:gd name="T10" fmla="*/ 0 60000 65536"/>
                <a:gd name="T11" fmla="*/ 0 60000 65536"/>
                <a:gd name="T12" fmla="*/ 0 60000 65536"/>
                <a:gd name="T13" fmla="*/ 0 60000 65536"/>
                <a:gd name="T14" fmla="*/ 0 60000 65536"/>
                <a:gd name="T15" fmla="*/ 0 w 5"/>
                <a:gd name="T16" fmla="*/ 0 h 23"/>
                <a:gd name="T17" fmla="*/ 5 w 5"/>
                <a:gd name="T18" fmla="*/ 23 h 23"/>
              </a:gdLst>
              <a:ahLst/>
              <a:cxnLst>
                <a:cxn ang="T10">
                  <a:pos x="T0" y="T1"/>
                </a:cxn>
                <a:cxn ang="T11">
                  <a:pos x="T2" y="T3"/>
                </a:cxn>
                <a:cxn ang="T12">
                  <a:pos x="T4" y="T5"/>
                </a:cxn>
                <a:cxn ang="T13">
                  <a:pos x="T6" y="T7"/>
                </a:cxn>
                <a:cxn ang="T14">
                  <a:pos x="T8" y="T9"/>
                </a:cxn>
              </a:cxnLst>
              <a:rect l="T15" t="T16" r="T17" b="T18"/>
              <a:pathLst>
                <a:path w="5" h="23">
                  <a:moveTo>
                    <a:pt x="0" y="0"/>
                  </a:moveTo>
                  <a:lnTo>
                    <a:pt x="4" y="23"/>
                  </a:lnTo>
                  <a:lnTo>
                    <a:pt x="5" y="23"/>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54" name="Freeform 209">
              <a:extLst>
                <a:ext uri="{FF2B5EF4-FFF2-40B4-BE49-F238E27FC236}">
                  <a16:creationId xmlns:a16="http://schemas.microsoft.com/office/drawing/2014/main" id="{887459FD-D0CC-459F-9E04-EF9276A8E624}"/>
                </a:ext>
              </a:extLst>
            </p:cNvPr>
            <p:cNvSpPr>
              <a:spLocks/>
            </p:cNvSpPr>
            <p:nvPr/>
          </p:nvSpPr>
          <p:spPr bwMode="auto">
            <a:xfrm>
              <a:off x="3458" y="2693"/>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55" name="Freeform 210">
              <a:extLst>
                <a:ext uri="{FF2B5EF4-FFF2-40B4-BE49-F238E27FC236}">
                  <a16:creationId xmlns:a16="http://schemas.microsoft.com/office/drawing/2014/main" id="{C6D620DA-B1AF-4B0E-9013-83E103910246}"/>
                </a:ext>
              </a:extLst>
            </p:cNvPr>
            <p:cNvSpPr>
              <a:spLocks/>
            </p:cNvSpPr>
            <p:nvPr/>
          </p:nvSpPr>
          <p:spPr bwMode="auto">
            <a:xfrm>
              <a:off x="3434" y="2701"/>
              <a:ext cx="2" cy="12"/>
            </a:xfrm>
            <a:custGeom>
              <a:avLst/>
              <a:gdLst>
                <a:gd name="T0" fmla="*/ 0 w 4"/>
                <a:gd name="T1" fmla="*/ 0 h 23"/>
                <a:gd name="T2" fmla="*/ 0 w 4"/>
                <a:gd name="T3" fmla="*/ 0 h 23"/>
                <a:gd name="T4" fmla="*/ 1 w 4"/>
                <a:gd name="T5" fmla="*/ 1 h 23"/>
                <a:gd name="T6" fmla="*/ 1 w 4"/>
                <a:gd name="T7" fmla="*/ 1 h 23"/>
                <a:gd name="T8" fmla="*/ 0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0" y="0"/>
                  </a:moveTo>
                  <a:lnTo>
                    <a:pt x="0" y="0"/>
                  </a:lnTo>
                  <a:lnTo>
                    <a:pt x="4"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56" name="Freeform 211">
              <a:extLst>
                <a:ext uri="{FF2B5EF4-FFF2-40B4-BE49-F238E27FC236}">
                  <a16:creationId xmlns:a16="http://schemas.microsoft.com/office/drawing/2014/main" id="{4E56BA49-9EC3-4839-B00F-DB5DC64239DF}"/>
                </a:ext>
              </a:extLst>
            </p:cNvPr>
            <p:cNvSpPr>
              <a:spLocks/>
            </p:cNvSpPr>
            <p:nvPr/>
          </p:nvSpPr>
          <p:spPr bwMode="auto">
            <a:xfrm>
              <a:off x="3485" y="2687"/>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4" y="25"/>
                  </a:lnTo>
                  <a:lnTo>
                    <a:pt x="12"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57" name="Freeform 212">
              <a:extLst>
                <a:ext uri="{FF2B5EF4-FFF2-40B4-BE49-F238E27FC236}">
                  <a16:creationId xmlns:a16="http://schemas.microsoft.com/office/drawing/2014/main" id="{66E924AE-0871-4283-997B-843C5E77286D}"/>
                </a:ext>
              </a:extLst>
            </p:cNvPr>
            <p:cNvSpPr>
              <a:spLocks/>
            </p:cNvSpPr>
            <p:nvPr/>
          </p:nvSpPr>
          <p:spPr bwMode="auto">
            <a:xfrm>
              <a:off x="3513" y="2680"/>
              <a:ext cx="6" cy="13"/>
            </a:xfrm>
            <a:custGeom>
              <a:avLst/>
              <a:gdLst>
                <a:gd name="T0" fmla="*/ 0 w 13"/>
                <a:gd name="T1" fmla="*/ 0 h 27"/>
                <a:gd name="T2" fmla="*/ 0 w 13"/>
                <a:gd name="T3" fmla="*/ 0 h 27"/>
                <a:gd name="T4" fmla="*/ 0 w 13"/>
                <a:gd name="T5" fmla="*/ 0 h 27"/>
                <a:gd name="T6" fmla="*/ 0 w 13"/>
                <a:gd name="T7" fmla="*/ 0 h 27"/>
                <a:gd name="T8" fmla="*/ 0 w 13"/>
                <a:gd name="T9" fmla="*/ 0 h 27"/>
                <a:gd name="T10" fmla="*/ 0 60000 65536"/>
                <a:gd name="T11" fmla="*/ 0 60000 65536"/>
                <a:gd name="T12" fmla="*/ 0 60000 65536"/>
                <a:gd name="T13" fmla="*/ 0 60000 65536"/>
                <a:gd name="T14" fmla="*/ 0 60000 65536"/>
                <a:gd name="T15" fmla="*/ 0 w 13"/>
                <a:gd name="T16" fmla="*/ 0 h 27"/>
                <a:gd name="T17" fmla="*/ 13 w 13"/>
                <a:gd name="T18" fmla="*/ 27 h 27"/>
              </a:gdLst>
              <a:ahLst/>
              <a:cxnLst>
                <a:cxn ang="T10">
                  <a:pos x="T0" y="T1"/>
                </a:cxn>
                <a:cxn ang="T11">
                  <a:pos x="T2" y="T3"/>
                </a:cxn>
                <a:cxn ang="T12">
                  <a:pos x="T4" y="T5"/>
                </a:cxn>
                <a:cxn ang="T13">
                  <a:pos x="T6" y="T7"/>
                </a:cxn>
                <a:cxn ang="T14">
                  <a:pos x="T8" y="T9"/>
                </a:cxn>
              </a:cxnLst>
              <a:rect l="T15" t="T16" r="T17" b="T18"/>
              <a:pathLst>
                <a:path w="13" h="27">
                  <a:moveTo>
                    <a:pt x="0" y="4"/>
                  </a:moveTo>
                  <a:lnTo>
                    <a:pt x="4" y="27"/>
                  </a:lnTo>
                  <a:lnTo>
                    <a:pt x="13" y="23"/>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2958" name="Freeform 213">
              <a:extLst>
                <a:ext uri="{FF2B5EF4-FFF2-40B4-BE49-F238E27FC236}">
                  <a16:creationId xmlns:a16="http://schemas.microsoft.com/office/drawing/2014/main" id="{76D2DFF4-CF21-4132-974A-2CB842A81304}"/>
                </a:ext>
              </a:extLst>
            </p:cNvPr>
            <p:cNvSpPr>
              <a:spLocks/>
            </p:cNvSpPr>
            <p:nvPr/>
          </p:nvSpPr>
          <p:spPr bwMode="auto">
            <a:xfrm>
              <a:off x="3539" y="2673"/>
              <a:ext cx="7" cy="14"/>
            </a:xfrm>
            <a:custGeom>
              <a:avLst/>
              <a:gdLst>
                <a:gd name="T0" fmla="*/ 0 w 12"/>
                <a:gd name="T1" fmla="*/ 1 h 26"/>
                <a:gd name="T2" fmla="*/ 1 w 12"/>
                <a:gd name="T3" fmla="*/ 1 h 26"/>
                <a:gd name="T4" fmla="*/ 1 w 12"/>
                <a:gd name="T5" fmla="*/ 1 h 26"/>
                <a:gd name="T6" fmla="*/ 1 w 12"/>
                <a:gd name="T7" fmla="*/ 0 h 26"/>
                <a:gd name="T8" fmla="*/ 0 w 12"/>
                <a:gd name="T9" fmla="*/ 1 h 26"/>
                <a:gd name="T10" fmla="*/ 0 60000 65536"/>
                <a:gd name="T11" fmla="*/ 0 60000 65536"/>
                <a:gd name="T12" fmla="*/ 0 60000 65536"/>
                <a:gd name="T13" fmla="*/ 0 60000 65536"/>
                <a:gd name="T14" fmla="*/ 0 60000 65536"/>
                <a:gd name="T15" fmla="*/ 0 w 12"/>
                <a:gd name="T16" fmla="*/ 0 h 26"/>
                <a:gd name="T17" fmla="*/ 12 w 12"/>
                <a:gd name="T18" fmla="*/ 26 h 26"/>
              </a:gdLst>
              <a:ahLst/>
              <a:cxnLst>
                <a:cxn ang="T10">
                  <a:pos x="T0" y="T1"/>
                </a:cxn>
                <a:cxn ang="T11">
                  <a:pos x="T2" y="T3"/>
                </a:cxn>
                <a:cxn ang="T12">
                  <a:pos x="T4" y="T5"/>
                </a:cxn>
                <a:cxn ang="T13">
                  <a:pos x="T6" y="T7"/>
                </a:cxn>
                <a:cxn ang="T14">
                  <a:pos x="T8" y="T9"/>
                </a:cxn>
              </a:cxnLst>
              <a:rect l="T15" t="T16" r="T17" b="T18"/>
              <a:pathLst>
                <a:path w="12" h="26">
                  <a:moveTo>
                    <a:pt x="0" y="3"/>
                  </a:moveTo>
                  <a:lnTo>
                    <a:pt x="3" y="26"/>
                  </a:lnTo>
                  <a:lnTo>
                    <a:pt x="12" y="23"/>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2959" name="Freeform 214">
              <a:extLst>
                <a:ext uri="{FF2B5EF4-FFF2-40B4-BE49-F238E27FC236}">
                  <a16:creationId xmlns:a16="http://schemas.microsoft.com/office/drawing/2014/main" id="{454DA2D7-E683-4365-ACB9-DE4903407A62}"/>
                </a:ext>
              </a:extLst>
            </p:cNvPr>
            <p:cNvSpPr>
              <a:spLocks/>
            </p:cNvSpPr>
            <p:nvPr/>
          </p:nvSpPr>
          <p:spPr bwMode="auto">
            <a:xfrm>
              <a:off x="3566" y="2668"/>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0" name="Freeform 215">
              <a:extLst>
                <a:ext uri="{FF2B5EF4-FFF2-40B4-BE49-F238E27FC236}">
                  <a16:creationId xmlns:a16="http://schemas.microsoft.com/office/drawing/2014/main" id="{2B026951-6501-4CE8-ADE8-C974A4CC76DB}"/>
                </a:ext>
              </a:extLst>
            </p:cNvPr>
            <p:cNvSpPr>
              <a:spLocks/>
            </p:cNvSpPr>
            <p:nvPr/>
          </p:nvSpPr>
          <p:spPr bwMode="auto">
            <a:xfrm>
              <a:off x="3593" y="2661"/>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1"/>
                  </a:moveTo>
                  <a:lnTo>
                    <a:pt x="3" y="25"/>
                  </a:lnTo>
                  <a:lnTo>
                    <a:pt x="12"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61" name="Freeform 216">
              <a:extLst>
                <a:ext uri="{FF2B5EF4-FFF2-40B4-BE49-F238E27FC236}">
                  <a16:creationId xmlns:a16="http://schemas.microsoft.com/office/drawing/2014/main" id="{7EB1B7C2-F800-443B-8269-F008604F15C4}"/>
                </a:ext>
              </a:extLst>
            </p:cNvPr>
            <p:cNvSpPr>
              <a:spLocks/>
            </p:cNvSpPr>
            <p:nvPr/>
          </p:nvSpPr>
          <p:spPr bwMode="auto">
            <a:xfrm>
              <a:off x="3565" y="2670"/>
              <a:ext cx="2" cy="11"/>
            </a:xfrm>
            <a:custGeom>
              <a:avLst/>
              <a:gdLst>
                <a:gd name="T0" fmla="*/ 0 w 3"/>
                <a:gd name="T1" fmla="*/ 0 h 24"/>
                <a:gd name="T2" fmla="*/ 0 w 3"/>
                <a:gd name="T3" fmla="*/ 0 h 24"/>
                <a:gd name="T4" fmla="*/ 1 w 3"/>
                <a:gd name="T5" fmla="*/ 0 h 24"/>
                <a:gd name="T6" fmla="*/ 1 w 3"/>
                <a:gd name="T7" fmla="*/ 0 h 24"/>
                <a:gd name="T8" fmla="*/ 0 w 3"/>
                <a:gd name="T9" fmla="*/ 0 h 24"/>
                <a:gd name="T10" fmla="*/ 0 60000 65536"/>
                <a:gd name="T11" fmla="*/ 0 60000 65536"/>
                <a:gd name="T12" fmla="*/ 0 60000 65536"/>
                <a:gd name="T13" fmla="*/ 0 60000 65536"/>
                <a:gd name="T14" fmla="*/ 0 60000 65536"/>
                <a:gd name="T15" fmla="*/ 0 w 3"/>
                <a:gd name="T16" fmla="*/ 0 h 24"/>
                <a:gd name="T17" fmla="*/ 3 w 3"/>
                <a:gd name="T18" fmla="*/ 24 h 24"/>
              </a:gdLst>
              <a:ahLst/>
              <a:cxnLst>
                <a:cxn ang="T10">
                  <a:pos x="T0" y="T1"/>
                </a:cxn>
                <a:cxn ang="T11">
                  <a:pos x="T2" y="T3"/>
                </a:cxn>
                <a:cxn ang="T12">
                  <a:pos x="T4" y="T5"/>
                </a:cxn>
                <a:cxn ang="T13">
                  <a:pos x="T6" y="T7"/>
                </a:cxn>
                <a:cxn ang="T14">
                  <a:pos x="T8" y="T9"/>
                </a:cxn>
              </a:cxnLst>
              <a:rect l="T15" t="T16" r="T17" b="T18"/>
              <a:pathLst>
                <a:path w="3" h="24">
                  <a:moveTo>
                    <a:pt x="0" y="0"/>
                  </a:moveTo>
                  <a:lnTo>
                    <a:pt x="0" y="0"/>
                  </a:lnTo>
                  <a:lnTo>
                    <a:pt x="3" y="24"/>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62" name="Freeform 217">
              <a:extLst>
                <a:ext uri="{FF2B5EF4-FFF2-40B4-BE49-F238E27FC236}">
                  <a16:creationId xmlns:a16="http://schemas.microsoft.com/office/drawing/2014/main" id="{6625F0E8-AA8D-4DF8-A854-151F1302D3A1}"/>
                </a:ext>
              </a:extLst>
            </p:cNvPr>
            <p:cNvSpPr>
              <a:spLocks/>
            </p:cNvSpPr>
            <p:nvPr/>
          </p:nvSpPr>
          <p:spPr bwMode="auto">
            <a:xfrm>
              <a:off x="3620" y="2655"/>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3" name="Freeform 218">
              <a:extLst>
                <a:ext uri="{FF2B5EF4-FFF2-40B4-BE49-F238E27FC236}">
                  <a16:creationId xmlns:a16="http://schemas.microsoft.com/office/drawing/2014/main" id="{196DB6FB-7C8D-4912-8332-DD235D31418C}"/>
                </a:ext>
              </a:extLst>
            </p:cNvPr>
            <p:cNvSpPr>
              <a:spLocks/>
            </p:cNvSpPr>
            <p:nvPr/>
          </p:nvSpPr>
          <p:spPr bwMode="auto">
            <a:xfrm>
              <a:off x="3647" y="2649"/>
              <a:ext cx="6" cy="13"/>
            </a:xfrm>
            <a:custGeom>
              <a:avLst/>
              <a:gdLst>
                <a:gd name="T0" fmla="*/ 0 w 10"/>
                <a:gd name="T1" fmla="*/ 1 h 25"/>
                <a:gd name="T2" fmla="*/ 1 w 10"/>
                <a:gd name="T3" fmla="*/ 1 h 25"/>
                <a:gd name="T4" fmla="*/ 1 w 10"/>
                <a:gd name="T5" fmla="*/ 1 h 25"/>
                <a:gd name="T6" fmla="*/ 1 w 10"/>
                <a:gd name="T7" fmla="*/ 0 h 25"/>
                <a:gd name="T8" fmla="*/ 0 w 10"/>
                <a:gd name="T9" fmla="*/ 1 h 25"/>
                <a:gd name="T10" fmla="*/ 0 60000 65536"/>
                <a:gd name="T11" fmla="*/ 0 60000 65536"/>
                <a:gd name="T12" fmla="*/ 0 60000 65536"/>
                <a:gd name="T13" fmla="*/ 0 60000 65536"/>
                <a:gd name="T14" fmla="*/ 0 60000 65536"/>
                <a:gd name="T15" fmla="*/ 0 w 10"/>
                <a:gd name="T16" fmla="*/ 0 h 25"/>
                <a:gd name="T17" fmla="*/ 10 w 10"/>
                <a:gd name="T18" fmla="*/ 25 h 25"/>
              </a:gdLst>
              <a:ahLst/>
              <a:cxnLst>
                <a:cxn ang="T10">
                  <a:pos x="T0" y="T1"/>
                </a:cxn>
                <a:cxn ang="T11">
                  <a:pos x="T2" y="T3"/>
                </a:cxn>
                <a:cxn ang="T12">
                  <a:pos x="T4" y="T5"/>
                </a:cxn>
                <a:cxn ang="T13">
                  <a:pos x="T6" y="T7"/>
                </a:cxn>
                <a:cxn ang="T14">
                  <a:pos x="T8" y="T9"/>
                </a:cxn>
              </a:cxnLst>
              <a:rect l="T15" t="T16" r="T17" b="T18"/>
              <a:pathLst>
                <a:path w="10" h="25">
                  <a:moveTo>
                    <a:pt x="0" y="2"/>
                  </a:moveTo>
                  <a:lnTo>
                    <a:pt x="3" y="25"/>
                  </a:lnTo>
                  <a:lnTo>
                    <a:pt x="10" y="24"/>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4" name="Freeform 219">
              <a:extLst>
                <a:ext uri="{FF2B5EF4-FFF2-40B4-BE49-F238E27FC236}">
                  <a16:creationId xmlns:a16="http://schemas.microsoft.com/office/drawing/2014/main" id="{56DD71B8-F7AF-468F-A5AC-BA83F04727A0}"/>
                </a:ext>
              </a:extLst>
            </p:cNvPr>
            <p:cNvSpPr>
              <a:spLocks/>
            </p:cNvSpPr>
            <p:nvPr/>
          </p:nvSpPr>
          <p:spPr bwMode="auto">
            <a:xfrm>
              <a:off x="3674" y="2643"/>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5" name="Freeform 220">
              <a:extLst>
                <a:ext uri="{FF2B5EF4-FFF2-40B4-BE49-F238E27FC236}">
                  <a16:creationId xmlns:a16="http://schemas.microsoft.com/office/drawing/2014/main" id="{41752152-DCBD-46BE-A6B5-71C2FC55800D}"/>
                </a:ext>
              </a:extLst>
            </p:cNvPr>
            <p:cNvSpPr>
              <a:spLocks/>
            </p:cNvSpPr>
            <p:nvPr/>
          </p:nvSpPr>
          <p:spPr bwMode="auto">
            <a:xfrm>
              <a:off x="3701" y="2637"/>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4"/>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6" name="Freeform 221">
              <a:extLst>
                <a:ext uri="{FF2B5EF4-FFF2-40B4-BE49-F238E27FC236}">
                  <a16:creationId xmlns:a16="http://schemas.microsoft.com/office/drawing/2014/main" id="{62DC0F61-967C-4DA8-81B7-A5F49E6E2941}"/>
                </a:ext>
              </a:extLst>
            </p:cNvPr>
            <p:cNvSpPr>
              <a:spLocks/>
            </p:cNvSpPr>
            <p:nvPr/>
          </p:nvSpPr>
          <p:spPr bwMode="auto">
            <a:xfrm>
              <a:off x="3728" y="2630"/>
              <a:ext cx="3" cy="12"/>
            </a:xfrm>
            <a:custGeom>
              <a:avLst/>
              <a:gdLst>
                <a:gd name="T0" fmla="*/ 0 w 7"/>
                <a:gd name="T1" fmla="*/ 0 h 23"/>
                <a:gd name="T2" fmla="*/ 0 w 7"/>
                <a:gd name="T3" fmla="*/ 1 h 23"/>
                <a:gd name="T4" fmla="*/ 0 w 7"/>
                <a:gd name="T5" fmla="*/ 1 h 23"/>
                <a:gd name="T6" fmla="*/ 0 w 7"/>
                <a:gd name="T7" fmla="*/ 0 h 23"/>
                <a:gd name="T8" fmla="*/ 0 w 7"/>
                <a:gd name="T9" fmla="*/ 0 h 23"/>
                <a:gd name="T10" fmla="*/ 0 60000 65536"/>
                <a:gd name="T11" fmla="*/ 0 60000 65536"/>
                <a:gd name="T12" fmla="*/ 0 60000 65536"/>
                <a:gd name="T13" fmla="*/ 0 60000 65536"/>
                <a:gd name="T14" fmla="*/ 0 60000 65536"/>
                <a:gd name="T15" fmla="*/ 0 w 7"/>
                <a:gd name="T16" fmla="*/ 0 h 23"/>
                <a:gd name="T17" fmla="*/ 7 w 7"/>
                <a:gd name="T18" fmla="*/ 23 h 23"/>
              </a:gdLst>
              <a:ahLst/>
              <a:cxnLst>
                <a:cxn ang="T10">
                  <a:pos x="T0" y="T1"/>
                </a:cxn>
                <a:cxn ang="T11">
                  <a:pos x="T2" y="T3"/>
                </a:cxn>
                <a:cxn ang="T12">
                  <a:pos x="T4" y="T5"/>
                </a:cxn>
                <a:cxn ang="T13">
                  <a:pos x="T6" y="T7"/>
                </a:cxn>
                <a:cxn ang="T14">
                  <a:pos x="T8" y="T9"/>
                </a:cxn>
              </a:cxnLst>
              <a:rect l="T15" t="T16" r="T17" b="T18"/>
              <a:pathLst>
                <a:path w="7" h="23">
                  <a:moveTo>
                    <a:pt x="0" y="0"/>
                  </a:moveTo>
                  <a:lnTo>
                    <a:pt x="4" y="23"/>
                  </a:lnTo>
                  <a:lnTo>
                    <a:pt x="7" y="23"/>
                  </a:lnTo>
                  <a:lnTo>
                    <a:pt x="4"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67" name="Freeform 222">
              <a:extLst>
                <a:ext uri="{FF2B5EF4-FFF2-40B4-BE49-F238E27FC236}">
                  <a16:creationId xmlns:a16="http://schemas.microsoft.com/office/drawing/2014/main" id="{24EA568E-6021-44ED-A2D4-C85069F4463B}"/>
                </a:ext>
              </a:extLst>
            </p:cNvPr>
            <p:cNvSpPr>
              <a:spLocks/>
            </p:cNvSpPr>
            <p:nvPr/>
          </p:nvSpPr>
          <p:spPr bwMode="auto">
            <a:xfrm>
              <a:off x="3729" y="2630"/>
              <a:ext cx="5" cy="12"/>
            </a:xfrm>
            <a:custGeom>
              <a:avLst/>
              <a:gdLst>
                <a:gd name="T0" fmla="*/ 0 w 9"/>
                <a:gd name="T1" fmla="*/ 0 h 25"/>
                <a:gd name="T2" fmla="*/ 1 w 9"/>
                <a:gd name="T3" fmla="*/ 0 h 25"/>
                <a:gd name="T4" fmla="*/ 1 w 9"/>
                <a:gd name="T5" fmla="*/ 0 h 25"/>
                <a:gd name="T6" fmla="*/ 1 w 9"/>
                <a:gd name="T7" fmla="*/ 0 h 25"/>
                <a:gd name="T8" fmla="*/ 0 w 9"/>
                <a:gd name="T9" fmla="*/ 0 h 25"/>
                <a:gd name="T10" fmla="*/ 0 60000 65536"/>
                <a:gd name="T11" fmla="*/ 0 60000 65536"/>
                <a:gd name="T12" fmla="*/ 0 60000 65536"/>
                <a:gd name="T13" fmla="*/ 0 60000 65536"/>
                <a:gd name="T14" fmla="*/ 0 60000 65536"/>
                <a:gd name="T15" fmla="*/ 0 w 9"/>
                <a:gd name="T16" fmla="*/ 0 h 25"/>
                <a:gd name="T17" fmla="*/ 9 w 9"/>
                <a:gd name="T18" fmla="*/ 25 h 25"/>
              </a:gdLst>
              <a:ahLst/>
              <a:cxnLst>
                <a:cxn ang="T10">
                  <a:pos x="T0" y="T1"/>
                </a:cxn>
                <a:cxn ang="T11">
                  <a:pos x="T2" y="T3"/>
                </a:cxn>
                <a:cxn ang="T12">
                  <a:pos x="T4" y="T5"/>
                </a:cxn>
                <a:cxn ang="T13">
                  <a:pos x="T6" y="T7"/>
                </a:cxn>
                <a:cxn ang="T14">
                  <a:pos x="T8" y="T9"/>
                </a:cxn>
              </a:cxnLst>
              <a:rect l="T15" t="T16" r="T17" b="T18"/>
              <a:pathLst>
                <a:path w="9" h="25">
                  <a:moveTo>
                    <a:pt x="0" y="2"/>
                  </a:moveTo>
                  <a:lnTo>
                    <a:pt x="3" y="25"/>
                  </a:lnTo>
                  <a:lnTo>
                    <a:pt x="9" y="23"/>
                  </a:lnTo>
                  <a:lnTo>
                    <a:pt x="5"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8" name="Freeform 223">
              <a:extLst>
                <a:ext uri="{FF2B5EF4-FFF2-40B4-BE49-F238E27FC236}">
                  <a16:creationId xmlns:a16="http://schemas.microsoft.com/office/drawing/2014/main" id="{84102CF3-7E2C-4BC7-A794-BC33FCF05907}"/>
                </a:ext>
              </a:extLst>
            </p:cNvPr>
            <p:cNvSpPr>
              <a:spLocks/>
            </p:cNvSpPr>
            <p:nvPr/>
          </p:nvSpPr>
          <p:spPr bwMode="auto">
            <a:xfrm>
              <a:off x="3754" y="2624"/>
              <a:ext cx="7"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4"/>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69" name="Freeform 224">
              <a:extLst>
                <a:ext uri="{FF2B5EF4-FFF2-40B4-BE49-F238E27FC236}">
                  <a16:creationId xmlns:a16="http://schemas.microsoft.com/office/drawing/2014/main" id="{23B5B92A-3330-4307-B37A-041F7C2D81A3}"/>
                </a:ext>
              </a:extLst>
            </p:cNvPr>
            <p:cNvSpPr>
              <a:spLocks/>
            </p:cNvSpPr>
            <p:nvPr/>
          </p:nvSpPr>
          <p:spPr bwMode="auto">
            <a:xfrm>
              <a:off x="3728" y="2631"/>
              <a:ext cx="2" cy="12"/>
            </a:xfrm>
            <a:custGeom>
              <a:avLst/>
              <a:gdLst>
                <a:gd name="T0" fmla="*/ 0 w 4"/>
                <a:gd name="T1" fmla="*/ 0 h 23"/>
                <a:gd name="T2" fmla="*/ 0 w 4"/>
                <a:gd name="T3" fmla="*/ 0 h 23"/>
                <a:gd name="T4" fmla="*/ 1 w 4"/>
                <a:gd name="T5" fmla="*/ 1 h 23"/>
                <a:gd name="T6" fmla="*/ 1 w 4"/>
                <a:gd name="T7" fmla="*/ 1 h 23"/>
                <a:gd name="T8" fmla="*/ 0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0" y="0"/>
                  </a:moveTo>
                  <a:lnTo>
                    <a:pt x="0" y="0"/>
                  </a:lnTo>
                  <a:lnTo>
                    <a:pt x="4"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70" name="Freeform 225">
              <a:extLst>
                <a:ext uri="{FF2B5EF4-FFF2-40B4-BE49-F238E27FC236}">
                  <a16:creationId xmlns:a16="http://schemas.microsoft.com/office/drawing/2014/main" id="{A1DCB23D-DC37-4035-A0DE-70F73991A7C0}"/>
                </a:ext>
              </a:extLst>
            </p:cNvPr>
            <p:cNvSpPr>
              <a:spLocks/>
            </p:cNvSpPr>
            <p:nvPr/>
          </p:nvSpPr>
          <p:spPr bwMode="auto">
            <a:xfrm>
              <a:off x="3781" y="2618"/>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1" name="Freeform 226">
              <a:extLst>
                <a:ext uri="{FF2B5EF4-FFF2-40B4-BE49-F238E27FC236}">
                  <a16:creationId xmlns:a16="http://schemas.microsoft.com/office/drawing/2014/main" id="{6335CCEC-BB28-4A77-80C2-B17DF1F41AB9}"/>
                </a:ext>
              </a:extLst>
            </p:cNvPr>
            <p:cNvSpPr>
              <a:spLocks/>
            </p:cNvSpPr>
            <p:nvPr/>
          </p:nvSpPr>
          <p:spPr bwMode="auto">
            <a:xfrm>
              <a:off x="3809" y="2612"/>
              <a:ext cx="5" cy="12"/>
            </a:xfrm>
            <a:custGeom>
              <a:avLst/>
              <a:gdLst>
                <a:gd name="T0" fmla="*/ 0 w 10"/>
                <a:gd name="T1" fmla="*/ 0 h 25"/>
                <a:gd name="T2" fmla="*/ 1 w 10"/>
                <a:gd name="T3" fmla="*/ 0 h 25"/>
                <a:gd name="T4" fmla="*/ 1 w 10"/>
                <a:gd name="T5" fmla="*/ 0 h 25"/>
                <a:gd name="T6" fmla="*/ 1 w 10"/>
                <a:gd name="T7" fmla="*/ 0 h 25"/>
                <a:gd name="T8" fmla="*/ 0 w 10"/>
                <a:gd name="T9" fmla="*/ 0 h 25"/>
                <a:gd name="T10" fmla="*/ 0 60000 65536"/>
                <a:gd name="T11" fmla="*/ 0 60000 65536"/>
                <a:gd name="T12" fmla="*/ 0 60000 65536"/>
                <a:gd name="T13" fmla="*/ 0 60000 65536"/>
                <a:gd name="T14" fmla="*/ 0 60000 65536"/>
                <a:gd name="T15" fmla="*/ 0 w 10"/>
                <a:gd name="T16" fmla="*/ 0 h 25"/>
                <a:gd name="T17" fmla="*/ 10 w 10"/>
                <a:gd name="T18" fmla="*/ 25 h 25"/>
              </a:gdLst>
              <a:ahLst/>
              <a:cxnLst>
                <a:cxn ang="T10">
                  <a:pos x="T0" y="T1"/>
                </a:cxn>
                <a:cxn ang="T11">
                  <a:pos x="T2" y="T3"/>
                </a:cxn>
                <a:cxn ang="T12">
                  <a:pos x="T4" y="T5"/>
                </a:cxn>
                <a:cxn ang="T13">
                  <a:pos x="T6" y="T7"/>
                </a:cxn>
                <a:cxn ang="T14">
                  <a:pos x="T8" y="T9"/>
                </a:cxn>
              </a:cxnLst>
              <a:rect l="T15" t="T16" r="T17" b="T18"/>
              <a:pathLst>
                <a:path w="10" h="25">
                  <a:moveTo>
                    <a:pt x="0" y="2"/>
                  </a:moveTo>
                  <a:lnTo>
                    <a:pt x="3" y="25"/>
                  </a:lnTo>
                  <a:lnTo>
                    <a:pt x="10" y="24"/>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2" name="Freeform 227">
              <a:extLst>
                <a:ext uri="{FF2B5EF4-FFF2-40B4-BE49-F238E27FC236}">
                  <a16:creationId xmlns:a16="http://schemas.microsoft.com/office/drawing/2014/main" id="{4C605C1A-FBEA-423E-A387-9C8B8BF7D561}"/>
                </a:ext>
              </a:extLst>
            </p:cNvPr>
            <p:cNvSpPr>
              <a:spLocks/>
            </p:cNvSpPr>
            <p:nvPr/>
          </p:nvSpPr>
          <p:spPr bwMode="auto">
            <a:xfrm>
              <a:off x="3836" y="2605"/>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3" name="Freeform 228">
              <a:extLst>
                <a:ext uri="{FF2B5EF4-FFF2-40B4-BE49-F238E27FC236}">
                  <a16:creationId xmlns:a16="http://schemas.microsoft.com/office/drawing/2014/main" id="{B2E758F9-B1E9-450A-B54B-3622187E5434}"/>
                </a:ext>
              </a:extLst>
            </p:cNvPr>
            <p:cNvSpPr>
              <a:spLocks/>
            </p:cNvSpPr>
            <p:nvPr/>
          </p:nvSpPr>
          <p:spPr bwMode="auto">
            <a:xfrm>
              <a:off x="3862" y="2599"/>
              <a:ext cx="7"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4"/>
                  </a:lnTo>
                  <a:lnTo>
                    <a:pt x="8"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4" name="Freeform 229">
              <a:extLst>
                <a:ext uri="{FF2B5EF4-FFF2-40B4-BE49-F238E27FC236}">
                  <a16:creationId xmlns:a16="http://schemas.microsoft.com/office/drawing/2014/main" id="{1C101764-4E87-444D-8DDA-DCD9055D213E}"/>
                </a:ext>
              </a:extLst>
            </p:cNvPr>
            <p:cNvSpPr>
              <a:spLocks/>
            </p:cNvSpPr>
            <p:nvPr/>
          </p:nvSpPr>
          <p:spPr bwMode="auto">
            <a:xfrm>
              <a:off x="3889" y="2593"/>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5" name="Freeform 230">
              <a:extLst>
                <a:ext uri="{FF2B5EF4-FFF2-40B4-BE49-F238E27FC236}">
                  <a16:creationId xmlns:a16="http://schemas.microsoft.com/office/drawing/2014/main" id="{E9422169-A101-4EEF-8231-E00F9C05AA10}"/>
                </a:ext>
              </a:extLst>
            </p:cNvPr>
            <p:cNvSpPr>
              <a:spLocks/>
            </p:cNvSpPr>
            <p:nvPr/>
          </p:nvSpPr>
          <p:spPr bwMode="auto">
            <a:xfrm>
              <a:off x="3916" y="2587"/>
              <a:ext cx="6" cy="13"/>
            </a:xfrm>
            <a:custGeom>
              <a:avLst/>
              <a:gdLst>
                <a:gd name="T0" fmla="*/ 0 w 12"/>
                <a:gd name="T1" fmla="*/ 1 h 26"/>
                <a:gd name="T2" fmla="*/ 1 w 12"/>
                <a:gd name="T3" fmla="*/ 1 h 26"/>
                <a:gd name="T4" fmla="*/ 1 w 12"/>
                <a:gd name="T5" fmla="*/ 1 h 26"/>
                <a:gd name="T6" fmla="*/ 1 w 12"/>
                <a:gd name="T7" fmla="*/ 0 h 26"/>
                <a:gd name="T8" fmla="*/ 0 w 12"/>
                <a:gd name="T9" fmla="*/ 1 h 26"/>
                <a:gd name="T10" fmla="*/ 0 60000 65536"/>
                <a:gd name="T11" fmla="*/ 0 60000 65536"/>
                <a:gd name="T12" fmla="*/ 0 60000 65536"/>
                <a:gd name="T13" fmla="*/ 0 60000 65536"/>
                <a:gd name="T14" fmla="*/ 0 60000 65536"/>
                <a:gd name="T15" fmla="*/ 0 w 12"/>
                <a:gd name="T16" fmla="*/ 0 h 26"/>
                <a:gd name="T17" fmla="*/ 12 w 12"/>
                <a:gd name="T18" fmla="*/ 26 h 26"/>
              </a:gdLst>
              <a:ahLst/>
              <a:cxnLst>
                <a:cxn ang="T10">
                  <a:pos x="T0" y="T1"/>
                </a:cxn>
                <a:cxn ang="T11">
                  <a:pos x="T2" y="T3"/>
                </a:cxn>
                <a:cxn ang="T12">
                  <a:pos x="T4" y="T5"/>
                </a:cxn>
                <a:cxn ang="T13">
                  <a:pos x="T6" y="T7"/>
                </a:cxn>
                <a:cxn ang="T14">
                  <a:pos x="T8" y="T9"/>
                </a:cxn>
              </a:cxnLst>
              <a:rect l="T15" t="T16" r="T17" b="T18"/>
              <a:pathLst>
                <a:path w="12" h="26">
                  <a:moveTo>
                    <a:pt x="0" y="3"/>
                  </a:moveTo>
                  <a:lnTo>
                    <a:pt x="3" y="26"/>
                  </a:lnTo>
                  <a:lnTo>
                    <a:pt x="12" y="23"/>
                  </a:lnTo>
                  <a:lnTo>
                    <a:pt x="9" y="0"/>
                  </a:lnTo>
                  <a:lnTo>
                    <a:pt x="0" y="3"/>
                  </a:lnTo>
                  <a:close/>
                </a:path>
              </a:pathLst>
            </a:custGeom>
            <a:solidFill>
              <a:srgbClr val="000000"/>
            </a:solidFill>
            <a:ln w="0">
              <a:solidFill>
                <a:srgbClr val="000000"/>
              </a:solidFill>
              <a:prstDash val="solid"/>
              <a:round/>
              <a:headEnd/>
              <a:tailEnd/>
            </a:ln>
          </p:spPr>
          <p:txBody>
            <a:bodyPr/>
            <a:lstStyle/>
            <a:p>
              <a:endParaRPr lang="en-GB"/>
            </a:p>
          </p:txBody>
        </p:sp>
        <p:sp>
          <p:nvSpPr>
            <p:cNvPr id="82976" name="Freeform 231">
              <a:extLst>
                <a:ext uri="{FF2B5EF4-FFF2-40B4-BE49-F238E27FC236}">
                  <a16:creationId xmlns:a16="http://schemas.microsoft.com/office/drawing/2014/main" id="{B068AF03-DD25-42EE-B229-BC319C6B3939}"/>
                </a:ext>
              </a:extLst>
            </p:cNvPr>
            <p:cNvSpPr>
              <a:spLocks/>
            </p:cNvSpPr>
            <p:nvPr/>
          </p:nvSpPr>
          <p:spPr bwMode="auto">
            <a:xfrm>
              <a:off x="3943" y="2581"/>
              <a:ext cx="6" cy="13"/>
            </a:xfrm>
            <a:custGeom>
              <a:avLst/>
              <a:gdLst>
                <a:gd name="T0" fmla="*/ 0 w 11"/>
                <a:gd name="T1" fmla="*/ 1 h 25"/>
                <a:gd name="T2" fmla="*/ 1 w 11"/>
                <a:gd name="T3" fmla="*/ 1 h 25"/>
                <a:gd name="T4" fmla="*/ 1 w 11"/>
                <a:gd name="T5" fmla="*/ 1 h 25"/>
                <a:gd name="T6" fmla="*/ 1 w 11"/>
                <a:gd name="T7" fmla="*/ 0 h 25"/>
                <a:gd name="T8" fmla="*/ 0 w 11"/>
                <a:gd name="T9" fmla="*/ 1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3" y="25"/>
                  </a:lnTo>
                  <a:lnTo>
                    <a:pt x="11"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7" name="Freeform 232">
              <a:extLst>
                <a:ext uri="{FF2B5EF4-FFF2-40B4-BE49-F238E27FC236}">
                  <a16:creationId xmlns:a16="http://schemas.microsoft.com/office/drawing/2014/main" id="{BD7BABE7-50CA-4081-9847-243FCD482B13}"/>
                </a:ext>
              </a:extLst>
            </p:cNvPr>
            <p:cNvSpPr>
              <a:spLocks/>
            </p:cNvSpPr>
            <p:nvPr/>
          </p:nvSpPr>
          <p:spPr bwMode="auto">
            <a:xfrm>
              <a:off x="3970" y="2575"/>
              <a:ext cx="6" cy="13"/>
            </a:xfrm>
            <a:custGeom>
              <a:avLst/>
              <a:gdLst>
                <a:gd name="T0" fmla="*/ 0 w 13"/>
                <a:gd name="T1" fmla="*/ 1 h 25"/>
                <a:gd name="T2" fmla="*/ 0 w 13"/>
                <a:gd name="T3" fmla="*/ 1 h 25"/>
                <a:gd name="T4" fmla="*/ 0 w 13"/>
                <a:gd name="T5" fmla="*/ 1 h 25"/>
                <a:gd name="T6" fmla="*/ 0 w 13"/>
                <a:gd name="T7" fmla="*/ 0 h 25"/>
                <a:gd name="T8" fmla="*/ 0 w 13"/>
                <a:gd name="T9" fmla="*/ 1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4"/>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8" name="Freeform 233">
              <a:extLst>
                <a:ext uri="{FF2B5EF4-FFF2-40B4-BE49-F238E27FC236}">
                  <a16:creationId xmlns:a16="http://schemas.microsoft.com/office/drawing/2014/main" id="{B4934823-A380-4FF5-9801-9D35E8131EFA}"/>
                </a:ext>
              </a:extLst>
            </p:cNvPr>
            <p:cNvSpPr>
              <a:spLocks/>
            </p:cNvSpPr>
            <p:nvPr/>
          </p:nvSpPr>
          <p:spPr bwMode="auto">
            <a:xfrm>
              <a:off x="3997" y="2569"/>
              <a:ext cx="6" cy="12"/>
            </a:xfrm>
            <a:custGeom>
              <a:avLst/>
              <a:gdLst>
                <a:gd name="T0" fmla="*/ 0 w 12"/>
                <a:gd name="T1" fmla="*/ 0 h 25"/>
                <a:gd name="T2" fmla="*/ 1 w 12"/>
                <a:gd name="T3" fmla="*/ 0 h 25"/>
                <a:gd name="T4" fmla="*/ 1 w 12"/>
                <a:gd name="T5" fmla="*/ 0 h 25"/>
                <a:gd name="T6" fmla="*/ 1 w 12"/>
                <a:gd name="T7" fmla="*/ 0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2"/>
                  </a:moveTo>
                  <a:lnTo>
                    <a:pt x="3" y="25"/>
                  </a:lnTo>
                  <a:lnTo>
                    <a:pt x="12"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79" name="Freeform 234">
              <a:extLst>
                <a:ext uri="{FF2B5EF4-FFF2-40B4-BE49-F238E27FC236}">
                  <a16:creationId xmlns:a16="http://schemas.microsoft.com/office/drawing/2014/main" id="{D2386006-808D-45FF-ADB6-D3B69253C2DE}"/>
                </a:ext>
              </a:extLst>
            </p:cNvPr>
            <p:cNvSpPr>
              <a:spLocks/>
            </p:cNvSpPr>
            <p:nvPr/>
          </p:nvSpPr>
          <p:spPr bwMode="auto">
            <a:xfrm>
              <a:off x="4024" y="2564"/>
              <a:ext cx="2" cy="11"/>
            </a:xfrm>
            <a:custGeom>
              <a:avLst/>
              <a:gdLst>
                <a:gd name="T0" fmla="*/ 0 w 6"/>
                <a:gd name="T1" fmla="*/ 0 h 23"/>
                <a:gd name="T2" fmla="*/ 0 w 6"/>
                <a:gd name="T3" fmla="*/ 0 h 23"/>
                <a:gd name="T4" fmla="*/ 0 w 6"/>
                <a:gd name="T5" fmla="*/ 0 h 23"/>
                <a:gd name="T6" fmla="*/ 0 w 6"/>
                <a:gd name="T7" fmla="*/ 0 h 23"/>
                <a:gd name="T8" fmla="*/ 0 w 6"/>
                <a:gd name="T9" fmla="*/ 0 h 23"/>
                <a:gd name="T10" fmla="*/ 0 60000 65536"/>
                <a:gd name="T11" fmla="*/ 0 60000 65536"/>
                <a:gd name="T12" fmla="*/ 0 60000 65536"/>
                <a:gd name="T13" fmla="*/ 0 60000 65536"/>
                <a:gd name="T14" fmla="*/ 0 60000 65536"/>
                <a:gd name="T15" fmla="*/ 0 w 6"/>
                <a:gd name="T16" fmla="*/ 0 h 23"/>
                <a:gd name="T17" fmla="*/ 6 w 6"/>
                <a:gd name="T18" fmla="*/ 23 h 23"/>
              </a:gdLst>
              <a:ahLst/>
              <a:cxnLst>
                <a:cxn ang="T10">
                  <a:pos x="T0" y="T1"/>
                </a:cxn>
                <a:cxn ang="T11">
                  <a:pos x="T2" y="T3"/>
                </a:cxn>
                <a:cxn ang="T12">
                  <a:pos x="T4" y="T5"/>
                </a:cxn>
                <a:cxn ang="T13">
                  <a:pos x="T6" y="T7"/>
                </a:cxn>
                <a:cxn ang="T14">
                  <a:pos x="T8" y="T9"/>
                </a:cxn>
              </a:cxnLst>
              <a:rect l="T15" t="T16" r="T17" b="T18"/>
              <a:pathLst>
                <a:path w="6" h="23">
                  <a:moveTo>
                    <a:pt x="0" y="0"/>
                  </a:moveTo>
                  <a:lnTo>
                    <a:pt x="4" y="23"/>
                  </a:lnTo>
                  <a:lnTo>
                    <a:pt x="6" y="23"/>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80" name="Freeform 235">
              <a:extLst>
                <a:ext uri="{FF2B5EF4-FFF2-40B4-BE49-F238E27FC236}">
                  <a16:creationId xmlns:a16="http://schemas.microsoft.com/office/drawing/2014/main" id="{F49DCF2B-A8E1-4063-9D3D-6BDA1FBAD44A}"/>
                </a:ext>
              </a:extLst>
            </p:cNvPr>
            <p:cNvSpPr>
              <a:spLocks/>
            </p:cNvSpPr>
            <p:nvPr/>
          </p:nvSpPr>
          <p:spPr bwMode="auto">
            <a:xfrm>
              <a:off x="4025" y="2563"/>
              <a:ext cx="5" cy="12"/>
            </a:xfrm>
            <a:custGeom>
              <a:avLst/>
              <a:gdLst>
                <a:gd name="T0" fmla="*/ 0 w 11"/>
                <a:gd name="T1" fmla="*/ 0 h 25"/>
                <a:gd name="T2" fmla="*/ 0 w 11"/>
                <a:gd name="T3" fmla="*/ 0 h 25"/>
                <a:gd name="T4" fmla="*/ 0 w 11"/>
                <a:gd name="T5" fmla="*/ 0 h 25"/>
                <a:gd name="T6" fmla="*/ 0 w 11"/>
                <a:gd name="T7" fmla="*/ 0 h 25"/>
                <a:gd name="T8" fmla="*/ 0 w 11"/>
                <a:gd name="T9" fmla="*/ 0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4" y="25"/>
                  </a:lnTo>
                  <a:lnTo>
                    <a:pt x="11" y="24"/>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81" name="Freeform 236">
              <a:extLst>
                <a:ext uri="{FF2B5EF4-FFF2-40B4-BE49-F238E27FC236}">
                  <a16:creationId xmlns:a16="http://schemas.microsoft.com/office/drawing/2014/main" id="{8D5C5DF9-9F56-44FA-9BC3-75075DDF0CAC}"/>
                </a:ext>
              </a:extLst>
            </p:cNvPr>
            <p:cNvSpPr>
              <a:spLocks/>
            </p:cNvSpPr>
            <p:nvPr/>
          </p:nvSpPr>
          <p:spPr bwMode="auto">
            <a:xfrm>
              <a:off x="4050" y="2557"/>
              <a:ext cx="7"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1"/>
                  </a:moveTo>
                  <a:lnTo>
                    <a:pt x="4" y="25"/>
                  </a:lnTo>
                  <a:lnTo>
                    <a:pt x="12"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82" name="Freeform 237">
              <a:extLst>
                <a:ext uri="{FF2B5EF4-FFF2-40B4-BE49-F238E27FC236}">
                  <a16:creationId xmlns:a16="http://schemas.microsoft.com/office/drawing/2014/main" id="{EA832E96-6A60-4EFE-8067-C9B169D01299}"/>
                </a:ext>
              </a:extLst>
            </p:cNvPr>
            <p:cNvSpPr>
              <a:spLocks/>
            </p:cNvSpPr>
            <p:nvPr/>
          </p:nvSpPr>
          <p:spPr bwMode="auto">
            <a:xfrm>
              <a:off x="4024" y="2564"/>
              <a:ext cx="1" cy="12"/>
            </a:xfrm>
            <a:custGeom>
              <a:avLst/>
              <a:gdLst>
                <a:gd name="T0" fmla="*/ 0 w 4"/>
                <a:gd name="T1" fmla="*/ 0 h 23"/>
                <a:gd name="T2" fmla="*/ 0 w 4"/>
                <a:gd name="T3" fmla="*/ 0 h 23"/>
                <a:gd name="T4" fmla="*/ 0 w 4"/>
                <a:gd name="T5" fmla="*/ 1 h 23"/>
                <a:gd name="T6" fmla="*/ 0 w 4"/>
                <a:gd name="T7" fmla="*/ 1 h 23"/>
                <a:gd name="T8" fmla="*/ 0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0" y="0"/>
                  </a:moveTo>
                  <a:lnTo>
                    <a:pt x="0" y="0"/>
                  </a:lnTo>
                  <a:lnTo>
                    <a:pt x="4"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83" name="Freeform 238">
              <a:extLst>
                <a:ext uri="{FF2B5EF4-FFF2-40B4-BE49-F238E27FC236}">
                  <a16:creationId xmlns:a16="http://schemas.microsoft.com/office/drawing/2014/main" id="{CB277A79-5686-4911-A070-88CE47A9CF5A}"/>
                </a:ext>
              </a:extLst>
            </p:cNvPr>
            <p:cNvSpPr>
              <a:spLocks/>
            </p:cNvSpPr>
            <p:nvPr/>
          </p:nvSpPr>
          <p:spPr bwMode="auto">
            <a:xfrm>
              <a:off x="4077" y="2550"/>
              <a:ext cx="6" cy="14"/>
            </a:xfrm>
            <a:custGeom>
              <a:avLst/>
              <a:gdLst>
                <a:gd name="T0" fmla="*/ 0 w 13"/>
                <a:gd name="T1" fmla="*/ 1 h 27"/>
                <a:gd name="T2" fmla="*/ 0 w 13"/>
                <a:gd name="T3" fmla="*/ 1 h 27"/>
                <a:gd name="T4" fmla="*/ 0 w 13"/>
                <a:gd name="T5" fmla="*/ 1 h 27"/>
                <a:gd name="T6" fmla="*/ 0 w 13"/>
                <a:gd name="T7" fmla="*/ 0 h 27"/>
                <a:gd name="T8" fmla="*/ 0 w 13"/>
                <a:gd name="T9" fmla="*/ 1 h 27"/>
                <a:gd name="T10" fmla="*/ 0 60000 65536"/>
                <a:gd name="T11" fmla="*/ 0 60000 65536"/>
                <a:gd name="T12" fmla="*/ 0 60000 65536"/>
                <a:gd name="T13" fmla="*/ 0 60000 65536"/>
                <a:gd name="T14" fmla="*/ 0 60000 65536"/>
                <a:gd name="T15" fmla="*/ 0 w 13"/>
                <a:gd name="T16" fmla="*/ 0 h 27"/>
                <a:gd name="T17" fmla="*/ 13 w 13"/>
                <a:gd name="T18" fmla="*/ 27 h 27"/>
              </a:gdLst>
              <a:ahLst/>
              <a:cxnLst>
                <a:cxn ang="T10">
                  <a:pos x="T0" y="T1"/>
                </a:cxn>
                <a:cxn ang="T11">
                  <a:pos x="T2" y="T3"/>
                </a:cxn>
                <a:cxn ang="T12">
                  <a:pos x="T4" y="T5"/>
                </a:cxn>
                <a:cxn ang="T13">
                  <a:pos x="T6" y="T7"/>
                </a:cxn>
                <a:cxn ang="T14">
                  <a:pos x="T8" y="T9"/>
                </a:cxn>
              </a:cxnLst>
              <a:rect l="T15" t="T16" r="T17" b="T18"/>
              <a:pathLst>
                <a:path w="13" h="27">
                  <a:moveTo>
                    <a:pt x="0" y="4"/>
                  </a:moveTo>
                  <a:lnTo>
                    <a:pt x="4" y="27"/>
                  </a:lnTo>
                  <a:lnTo>
                    <a:pt x="13" y="24"/>
                  </a:lnTo>
                  <a:lnTo>
                    <a:pt x="9" y="0"/>
                  </a:lnTo>
                  <a:lnTo>
                    <a:pt x="0" y="4"/>
                  </a:lnTo>
                  <a:close/>
                </a:path>
              </a:pathLst>
            </a:custGeom>
            <a:solidFill>
              <a:srgbClr val="000000"/>
            </a:solidFill>
            <a:ln w="0">
              <a:solidFill>
                <a:srgbClr val="000000"/>
              </a:solidFill>
              <a:prstDash val="solid"/>
              <a:round/>
              <a:headEnd/>
              <a:tailEnd/>
            </a:ln>
          </p:spPr>
          <p:txBody>
            <a:bodyPr/>
            <a:lstStyle/>
            <a:p>
              <a:endParaRPr lang="en-GB"/>
            </a:p>
          </p:txBody>
        </p:sp>
        <p:sp>
          <p:nvSpPr>
            <p:cNvPr id="82984" name="Freeform 239">
              <a:extLst>
                <a:ext uri="{FF2B5EF4-FFF2-40B4-BE49-F238E27FC236}">
                  <a16:creationId xmlns:a16="http://schemas.microsoft.com/office/drawing/2014/main" id="{379376D3-2B99-4E32-83DC-9804B5A981BD}"/>
                </a:ext>
              </a:extLst>
            </p:cNvPr>
            <p:cNvSpPr>
              <a:spLocks/>
            </p:cNvSpPr>
            <p:nvPr/>
          </p:nvSpPr>
          <p:spPr bwMode="auto">
            <a:xfrm>
              <a:off x="4105" y="2545"/>
              <a:ext cx="5" cy="12"/>
            </a:xfrm>
            <a:custGeom>
              <a:avLst/>
              <a:gdLst>
                <a:gd name="T0" fmla="*/ 0 w 10"/>
                <a:gd name="T1" fmla="*/ 0 h 25"/>
                <a:gd name="T2" fmla="*/ 1 w 10"/>
                <a:gd name="T3" fmla="*/ 0 h 25"/>
                <a:gd name="T4" fmla="*/ 1 w 10"/>
                <a:gd name="T5" fmla="*/ 0 h 25"/>
                <a:gd name="T6" fmla="*/ 1 w 10"/>
                <a:gd name="T7" fmla="*/ 0 h 25"/>
                <a:gd name="T8" fmla="*/ 0 w 10"/>
                <a:gd name="T9" fmla="*/ 0 h 25"/>
                <a:gd name="T10" fmla="*/ 0 60000 65536"/>
                <a:gd name="T11" fmla="*/ 0 60000 65536"/>
                <a:gd name="T12" fmla="*/ 0 60000 65536"/>
                <a:gd name="T13" fmla="*/ 0 60000 65536"/>
                <a:gd name="T14" fmla="*/ 0 60000 65536"/>
                <a:gd name="T15" fmla="*/ 0 w 10"/>
                <a:gd name="T16" fmla="*/ 0 h 25"/>
                <a:gd name="T17" fmla="*/ 10 w 10"/>
                <a:gd name="T18" fmla="*/ 25 h 25"/>
              </a:gdLst>
              <a:ahLst/>
              <a:cxnLst>
                <a:cxn ang="T10">
                  <a:pos x="T0" y="T1"/>
                </a:cxn>
                <a:cxn ang="T11">
                  <a:pos x="T2" y="T3"/>
                </a:cxn>
                <a:cxn ang="T12">
                  <a:pos x="T4" y="T5"/>
                </a:cxn>
                <a:cxn ang="T13">
                  <a:pos x="T6" y="T7"/>
                </a:cxn>
                <a:cxn ang="T14">
                  <a:pos x="T8" y="T9"/>
                </a:cxn>
              </a:cxnLst>
              <a:rect l="T15" t="T16" r="T17" b="T18"/>
              <a:pathLst>
                <a:path w="10" h="25">
                  <a:moveTo>
                    <a:pt x="0" y="1"/>
                  </a:moveTo>
                  <a:lnTo>
                    <a:pt x="3" y="25"/>
                  </a:lnTo>
                  <a:lnTo>
                    <a:pt x="10" y="23"/>
                  </a:lnTo>
                  <a:lnTo>
                    <a:pt x="7"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85" name="Freeform 240">
              <a:extLst>
                <a:ext uri="{FF2B5EF4-FFF2-40B4-BE49-F238E27FC236}">
                  <a16:creationId xmlns:a16="http://schemas.microsoft.com/office/drawing/2014/main" id="{7818239F-8A0D-4EF4-9D9C-13B7372A0134}"/>
                </a:ext>
              </a:extLst>
            </p:cNvPr>
            <p:cNvSpPr>
              <a:spLocks/>
            </p:cNvSpPr>
            <p:nvPr/>
          </p:nvSpPr>
          <p:spPr bwMode="auto">
            <a:xfrm>
              <a:off x="4132" y="2539"/>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86" name="Freeform 241">
              <a:extLst>
                <a:ext uri="{FF2B5EF4-FFF2-40B4-BE49-F238E27FC236}">
                  <a16:creationId xmlns:a16="http://schemas.microsoft.com/office/drawing/2014/main" id="{9941B347-16BE-4965-B007-4C3CA5CA8472}"/>
                </a:ext>
              </a:extLst>
            </p:cNvPr>
            <p:cNvSpPr>
              <a:spLocks/>
            </p:cNvSpPr>
            <p:nvPr/>
          </p:nvSpPr>
          <p:spPr bwMode="auto">
            <a:xfrm>
              <a:off x="4158" y="2532"/>
              <a:ext cx="7"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1"/>
                  </a:moveTo>
                  <a:lnTo>
                    <a:pt x="3" y="25"/>
                  </a:lnTo>
                  <a:lnTo>
                    <a:pt x="12"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87" name="Freeform 242">
              <a:extLst>
                <a:ext uri="{FF2B5EF4-FFF2-40B4-BE49-F238E27FC236}">
                  <a16:creationId xmlns:a16="http://schemas.microsoft.com/office/drawing/2014/main" id="{85765272-3DA4-4F89-923B-5F2FF8ACD845}"/>
                </a:ext>
              </a:extLst>
            </p:cNvPr>
            <p:cNvSpPr>
              <a:spLocks/>
            </p:cNvSpPr>
            <p:nvPr/>
          </p:nvSpPr>
          <p:spPr bwMode="auto">
            <a:xfrm>
              <a:off x="4185" y="2527"/>
              <a:ext cx="6" cy="12"/>
            </a:xfrm>
            <a:custGeom>
              <a:avLst/>
              <a:gdLst>
                <a:gd name="T0" fmla="*/ 0 w 11"/>
                <a:gd name="T1" fmla="*/ 0 h 25"/>
                <a:gd name="T2" fmla="*/ 1 w 11"/>
                <a:gd name="T3" fmla="*/ 0 h 25"/>
                <a:gd name="T4" fmla="*/ 1 w 11"/>
                <a:gd name="T5" fmla="*/ 0 h 25"/>
                <a:gd name="T6" fmla="*/ 1 w 11"/>
                <a:gd name="T7" fmla="*/ 0 h 25"/>
                <a:gd name="T8" fmla="*/ 0 w 11"/>
                <a:gd name="T9" fmla="*/ 0 h 25"/>
                <a:gd name="T10" fmla="*/ 0 60000 65536"/>
                <a:gd name="T11" fmla="*/ 0 60000 65536"/>
                <a:gd name="T12" fmla="*/ 0 60000 65536"/>
                <a:gd name="T13" fmla="*/ 0 60000 65536"/>
                <a:gd name="T14" fmla="*/ 0 60000 65536"/>
                <a:gd name="T15" fmla="*/ 0 w 11"/>
                <a:gd name="T16" fmla="*/ 0 h 25"/>
                <a:gd name="T17" fmla="*/ 11 w 11"/>
                <a:gd name="T18" fmla="*/ 25 h 25"/>
              </a:gdLst>
              <a:ahLst/>
              <a:cxnLst>
                <a:cxn ang="T10">
                  <a:pos x="T0" y="T1"/>
                </a:cxn>
                <a:cxn ang="T11">
                  <a:pos x="T2" y="T3"/>
                </a:cxn>
                <a:cxn ang="T12">
                  <a:pos x="T4" y="T5"/>
                </a:cxn>
                <a:cxn ang="T13">
                  <a:pos x="T6" y="T7"/>
                </a:cxn>
                <a:cxn ang="T14">
                  <a:pos x="T8" y="T9"/>
                </a:cxn>
              </a:cxnLst>
              <a:rect l="T15" t="T16" r="T17" b="T18"/>
              <a:pathLst>
                <a:path w="11" h="25">
                  <a:moveTo>
                    <a:pt x="0" y="2"/>
                  </a:moveTo>
                  <a:lnTo>
                    <a:pt x="4" y="25"/>
                  </a:lnTo>
                  <a:lnTo>
                    <a:pt x="11" y="23"/>
                  </a:lnTo>
                  <a:lnTo>
                    <a:pt x="7"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88" name="Freeform 243">
              <a:extLst>
                <a:ext uri="{FF2B5EF4-FFF2-40B4-BE49-F238E27FC236}">
                  <a16:creationId xmlns:a16="http://schemas.microsoft.com/office/drawing/2014/main" id="{C8823FAA-99BA-45A9-84AC-D6A1AAD30A07}"/>
                </a:ext>
              </a:extLst>
            </p:cNvPr>
            <p:cNvSpPr>
              <a:spLocks/>
            </p:cNvSpPr>
            <p:nvPr/>
          </p:nvSpPr>
          <p:spPr bwMode="auto">
            <a:xfrm>
              <a:off x="4189" y="2527"/>
              <a:ext cx="2" cy="12"/>
            </a:xfrm>
            <a:custGeom>
              <a:avLst/>
              <a:gdLst>
                <a:gd name="T0" fmla="*/ 0 w 6"/>
                <a:gd name="T1" fmla="*/ 0 h 23"/>
                <a:gd name="T2" fmla="*/ 0 w 6"/>
                <a:gd name="T3" fmla="*/ 1 h 23"/>
                <a:gd name="T4" fmla="*/ 0 w 6"/>
                <a:gd name="T5" fmla="*/ 1 h 23"/>
                <a:gd name="T6" fmla="*/ 0 w 6"/>
                <a:gd name="T7" fmla="*/ 0 h 23"/>
                <a:gd name="T8" fmla="*/ 0 w 6"/>
                <a:gd name="T9" fmla="*/ 0 h 23"/>
                <a:gd name="T10" fmla="*/ 0 60000 65536"/>
                <a:gd name="T11" fmla="*/ 0 60000 65536"/>
                <a:gd name="T12" fmla="*/ 0 60000 65536"/>
                <a:gd name="T13" fmla="*/ 0 60000 65536"/>
                <a:gd name="T14" fmla="*/ 0 60000 65536"/>
                <a:gd name="T15" fmla="*/ 0 w 6"/>
                <a:gd name="T16" fmla="*/ 0 h 23"/>
                <a:gd name="T17" fmla="*/ 6 w 6"/>
                <a:gd name="T18" fmla="*/ 23 h 23"/>
              </a:gdLst>
              <a:ahLst/>
              <a:cxnLst>
                <a:cxn ang="T10">
                  <a:pos x="T0" y="T1"/>
                </a:cxn>
                <a:cxn ang="T11">
                  <a:pos x="T2" y="T3"/>
                </a:cxn>
                <a:cxn ang="T12">
                  <a:pos x="T4" y="T5"/>
                </a:cxn>
                <a:cxn ang="T13">
                  <a:pos x="T6" y="T7"/>
                </a:cxn>
                <a:cxn ang="T14">
                  <a:pos x="T8" y="T9"/>
                </a:cxn>
              </a:cxnLst>
              <a:rect l="T15" t="T16" r="T17" b="T18"/>
              <a:pathLst>
                <a:path w="6" h="23">
                  <a:moveTo>
                    <a:pt x="0" y="0"/>
                  </a:moveTo>
                  <a:lnTo>
                    <a:pt x="4" y="23"/>
                  </a:lnTo>
                  <a:lnTo>
                    <a:pt x="6" y="23"/>
                  </a:lnTo>
                  <a:lnTo>
                    <a:pt x="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89" name="Freeform 244">
              <a:extLst>
                <a:ext uri="{FF2B5EF4-FFF2-40B4-BE49-F238E27FC236}">
                  <a16:creationId xmlns:a16="http://schemas.microsoft.com/office/drawing/2014/main" id="{B9A3179C-6BFB-45FF-BA35-9785CE06AE6D}"/>
                </a:ext>
              </a:extLst>
            </p:cNvPr>
            <p:cNvSpPr>
              <a:spLocks/>
            </p:cNvSpPr>
            <p:nvPr/>
          </p:nvSpPr>
          <p:spPr bwMode="auto">
            <a:xfrm>
              <a:off x="4212" y="2521"/>
              <a:ext cx="6" cy="12"/>
            </a:xfrm>
            <a:custGeom>
              <a:avLst/>
              <a:gdLst>
                <a:gd name="T0" fmla="*/ 0 w 12"/>
                <a:gd name="T1" fmla="*/ 1 h 24"/>
                <a:gd name="T2" fmla="*/ 1 w 12"/>
                <a:gd name="T3" fmla="*/ 1 h 24"/>
                <a:gd name="T4" fmla="*/ 1 w 12"/>
                <a:gd name="T5" fmla="*/ 1 h 24"/>
                <a:gd name="T6" fmla="*/ 1 w 12"/>
                <a:gd name="T7" fmla="*/ 0 h 24"/>
                <a:gd name="T8" fmla="*/ 0 w 12"/>
                <a:gd name="T9" fmla="*/ 1 h 24"/>
                <a:gd name="T10" fmla="*/ 0 60000 65536"/>
                <a:gd name="T11" fmla="*/ 0 60000 65536"/>
                <a:gd name="T12" fmla="*/ 0 60000 65536"/>
                <a:gd name="T13" fmla="*/ 0 60000 65536"/>
                <a:gd name="T14" fmla="*/ 0 60000 65536"/>
                <a:gd name="T15" fmla="*/ 0 w 12"/>
                <a:gd name="T16" fmla="*/ 0 h 24"/>
                <a:gd name="T17" fmla="*/ 12 w 12"/>
                <a:gd name="T18" fmla="*/ 24 h 24"/>
              </a:gdLst>
              <a:ahLst/>
              <a:cxnLst>
                <a:cxn ang="T10">
                  <a:pos x="T0" y="T1"/>
                </a:cxn>
                <a:cxn ang="T11">
                  <a:pos x="T2" y="T3"/>
                </a:cxn>
                <a:cxn ang="T12">
                  <a:pos x="T4" y="T5"/>
                </a:cxn>
                <a:cxn ang="T13">
                  <a:pos x="T6" y="T7"/>
                </a:cxn>
                <a:cxn ang="T14">
                  <a:pos x="T8" y="T9"/>
                </a:cxn>
              </a:cxnLst>
              <a:rect l="T15" t="T16" r="T17" b="T18"/>
              <a:pathLst>
                <a:path w="12" h="24">
                  <a:moveTo>
                    <a:pt x="0" y="1"/>
                  </a:moveTo>
                  <a:lnTo>
                    <a:pt x="3" y="24"/>
                  </a:lnTo>
                  <a:lnTo>
                    <a:pt x="12"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90" name="Freeform 245">
              <a:extLst>
                <a:ext uri="{FF2B5EF4-FFF2-40B4-BE49-F238E27FC236}">
                  <a16:creationId xmlns:a16="http://schemas.microsoft.com/office/drawing/2014/main" id="{0E400688-3723-4552-8204-03804CD4DDA8}"/>
                </a:ext>
              </a:extLst>
            </p:cNvPr>
            <p:cNvSpPr>
              <a:spLocks/>
            </p:cNvSpPr>
            <p:nvPr/>
          </p:nvSpPr>
          <p:spPr bwMode="auto">
            <a:xfrm>
              <a:off x="4188" y="2528"/>
              <a:ext cx="2" cy="11"/>
            </a:xfrm>
            <a:custGeom>
              <a:avLst/>
              <a:gdLst>
                <a:gd name="T0" fmla="*/ 0 w 3"/>
                <a:gd name="T1" fmla="*/ 0 h 23"/>
                <a:gd name="T2" fmla="*/ 0 w 3"/>
                <a:gd name="T3" fmla="*/ 0 h 23"/>
                <a:gd name="T4" fmla="*/ 1 w 3"/>
                <a:gd name="T5" fmla="*/ 0 h 23"/>
                <a:gd name="T6" fmla="*/ 1 w 3"/>
                <a:gd name="T7" fmla="*/ 0 h 23"/>
                <a:gd name="T8" fmla="*/ 0 w 3"/>
                <a:gd name="T9" fmla="*/ 0 h 23"/>
                <a:gd name="T10" fmla="*/ 0 60000 65536"/>
                <a:gd name="T11" fmla="*/ 0 60000 65536"/>
                <a:gd name="T12" fmla="*/ 0 60000 65536"/>
                <a:gd name="T13" fmla="*/ 0 60000 65536"/>
                <a:gd name="T14" fmla="*/ 0 60000 65536"/>
                <a:gd name="T15" fmla="*/ 0 w 3"/>
                <a:gd name="T16" fmla="*/ 0 h 23"/>
                <a:gd name="T17" fmla="*/ 3 w 3"/>
                <a:gd name="T18" fmla="*/ 23 h 23"/>
              </a:gdLst>
              <a:ahLst/>
              <a:cxnLst>
                <a:cxn ang="T10">
                  <a:pos x="T0" y="T1"/>
                </a:cxn>
                <a:cxn ang="T11">
                  <a:pos x="T2" y="T3"/>
                </a:cxn>
                <a:cxn ang="T12">
                  <a:pos x="T4" y="T5"/>
                </a:cxn>
                <a:cxn ang="T13">
                  <a:pos x="T6" y="T7"/>
                </a:cxn>
                <a:cxn ang="T14">
                  <a:pos x="T8" y="T9"/>
                </a:cxn>
              </a:cxnLst>
              <a:rect l="T15" t="T16" r="T17" b="T18"/>
              <a:pathLst>
                <a:path w="3" h="23">
                  <a:moveTo>
                    <a:pt x="0" y="0"/>
                  </a:moveTo>
                  <a:lnTo>
                    <a:pt x="0" y="0"/>
                  </a:lnTo>
                  <a:lnTo>
                    <a:pt x="3" y="23"/>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82991" name="Freeform 246">
              <a:extLst>
                <a:ext uri="{FF2B5EF4-FFF2-40B4-BE49-F238E27FC236}">
                  <a16:creationId xmlns:a16="http://schemas.microsoft.com/office/drawing/2014/main" id="{01002714-DB48-4368-9BB2-CBF6E612E6C1}"/>
                </a:ext>
              </a:extLst>
            </p:cNvPr>
            <p:cNvSpPr>
              <a:spLocks/>
            </p:cNvSpPr>
            <p:nvPr/>
          </p:nvSpPr>
          <p:spPr bwMode="auto">
            <a:xfrm>
              <a:off x="4239" y="2515"/>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2"/>
                  </a:moveTo>
                  <a:lnTo>
                    <a:pt x="4" y="25"/>
                  </a:lnTo>
                  <a:lnTo>
                    <a:pt x="13" y="23"/>
                  </a:lnTo>
                  <a:lnTo>
                    <a:pt x="9" y="0"/>
                  </a:lnTo>
                  <a:lnTo>
                    <a:pt x="0" y="2"/>
                  </a:lnTo>
                  <a:close/>
                </a:path>
              </a:pathLst>
            </a:custGeom>
            <a:solidFill>
              <a:srgbClr val="000000"/>
            </a:solidFill>
            <a:ln w="0">
              <a:solidFill>
                <a:srgbClr val="000000"/>
              </a:solidFill>
              <a:prstDash val="solid"/>
              <a:round/>
              <a:headEnd/>
              <a:tailEnd/>
            </a:ln>
          </p:spPr>
          <p:txBody>
            <a:bodyPr/>
            <a:lstStyle/>
            <a:p>
              <a:endParaRPr lang="en-GB"/>
            </a:p>
          </p:txBody>
        </p:sp>
        <p:sp>
          <p:nvSpPr>
            <p:cNvPr id="82992" name="Freeform 247">
              <a:extLst>
                <a:ext uri="{FF2B5EF4-FFF2-40B4-BE49-F238E27FC236}">
                  <a16:creationId xmlns:a16="http://schemas.microsoft.com/office/drawing/2014/main" id="{EC9EF615-355A-4FDF-A5B5-79B511B8BAD2}"/>
                </a:ext>
              </a:extLst>
            </p:cNvPr>
            <p:cNvSpPr>
              <a:spLocks/>
            </p:cNvSpPr>
            <p:nvPr/>
          </p:nvSpPr>
          <p:spPr bwMode="auto">
            <a:xfrm>
              <a:off x="4266" y="2508"/>
              <a:ext cx="7" cy="13"/>
            </a:xfrm>
            <a:custGeom>
              <a:avLst/>
              <a:gdLst>
                <a:gd name="T0" fmla="*/ 0 w 12"/>
                <a:gd name="T1" fmla="*/ 1 h 25"/>
                <a:gd name="T2" fmla="*/ 1 w 12"/>
                <a:gd name="T3" fmla="*/ 1 h 25"/>
                <a:gd name="T4" fmla="*/ 1 w 12"/>
                <a:gd name="T5" fmla="*/ 1 h 25"/>
                <a:gd name="T6" fmla="*/ 1 w 12"/>
                <a:gd name="T7" fmla="*/ 0 h 25"/>
                <a:gd name="T8" fmla="*/ 0 w 12"/>
                <a:gd name="T9" fmla="*/ 1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1"/>
                  </a:moveTo>
                  <a:lnTo>
                    <a:pt x="3" y="25"/>
                  </a:lnTo>
                  <a:lnTo>
                    <a:pt x="12" y="23"/>
                  </a:lnTo>
                  <a:lnTo>
                    <a:pt x="9" y="0"/>
                  </a:lnTo>
                  <a:lnTo>
                    <a:pt x="0" y="1"/>
                  </a:lnTo>
                  <a:close/>
                </a:path>
              </a:pathLst>
            </a:custGeom>
            <a:solidFill>
              <a:srgbClr val="000000"/>
            </a:solidFill>
            <a:ln w="0">
              <a:solidFill>
                <a:srgbClr val="000000"/>
              </a:solidFill>
              <a:prstDash val="solid"/>
              <a:round/>
              <a:headEnd/>
              <a:tailEnd/>
            </a:ln>
          </p:spPr>
          <p:txBody>
            <a:bodyPr/>
            <a:lstStyle/>
            <a:p>
              <a:endParaRPr lang="en-GB"/>
            </a:p>
          </p:txBody>
        </p:sp>
        <p:sp>
          <p:nvSpPr>
            <p:cNvPr id="82993" name="Rectangle 248">
              <a:extLst>
                <a:ext uri="{FF2B5EF4-FFF2-40B4-BE49-F238E27FC236}">
                  <a16:creationId xmlns:a16="http://schemas.microsoft.com/office/drawing/2014/main" id="{4463ADB4-0370-4524-9036-72D47BC7A786}"/>
                </a:ext>
              </a:extLst>
            </p:cNvPr>
            <p:cNvSpPr>
              <a:spLocks noChangeArrowheads="1"/>
            </p:cNvSpPr>
            <p:nvPr/>
          </p:nvSpPr>
          <p:spPr bwMode="auto">
            <a:xfrm>
              <a:off x="2544" y="1968"/>
              <a:ext cx="1390" cy="57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2994" name="Freeform 249">
              <a:extLst>
                <a:ext uri="{FF2B5EF4-FFF2-40B4-BE49-F238E27FC236}">
                  <a16:creationId xmlns:a16="http://schemas.microsoft.com/office/drawing/2014/main" id="{4B07BC00-E943-47D4-9028-A7F30D6CE704}"/>
                </a:ext>
              </a:extLst>
            </p:cNvPr>
            <p:cNvSpPr>
              <a:spLocks/>
            </p:cNvSpPr>
            <p:nvPr/>
          </p:nvSpPr>
          <p:spPr bwMode="auto">
            <a:xfrm>
              <a:off x="2591" y="2117"/>
              <a:ext cx="280" cy="19"/>
            </a:xfrm>
            <a:custGeom>
              <a:avLst/>
              <a:gdLst>
                <a:gd name="T0" fmla="*/ 1 w 488"/>
                <a:gd name="T1" fmla="*/ 0 h 23"/>
                <a:gd name="T2" fmla="*/ 0 w 488"/>
                <a:gd name="T3" fmla="*/ 2 h 23"/>
                <a:gd name="T4" fmla="*/ 1 w 488"/>
                <a:gd name="T5" fmla="*/ 2 h 23"/>
                <a:gd name="T6" fmla="*/ 1 w 488"/>
                <a:gd name="T7" fmla="*/ 0 h 23"/>
                <a:gd name="T8" fmla="*/ 1 w 488"/>
                <a:gd name="T9" fmla="*/ 0 h 23"/>
                <a:gd name="T10" fmla="*/ 0 60000 65536"/>
                <a:gd name="T11" fmla="*/ 0 60000 65536"/>
                <a:gd name="T12" fmla="*/ 0 60000 65536"/>
                <a:gd name="T13" fmla="*/ 0 60000 65536"/>
                <a:gd name="T14" fmla="*/ 0 60000 65536"/>
                <a:gd name="T15" fmla="*/ 0 w 488"/>
                <a:gd name="T16" fmla="*/ 0 h 23"/>
                <a:gd name="T17" fmla="*/ 488 w 488"/>
                <a:gd name="T18" fmla="*/ 23 h 23"/>
              </a:gdLst>
              <a:ahLst/>
              <a:cxnLst>
                <a:cxn ang="T10">
                  <a:pos x="T0" y="T1"/>
                </a:cxn>
                <a:cxn ang="T11">
                  <a:pos x="T2" y="T3"/>
                </a:cxn>
                <a:cxn ang="T12">
                  <a:pos x="T4" y="T5"/>
                </a:cxn>
                <a:cxn ang="T13">
                  <a:pos x="T6" y="T7"/>
                </a:cxn>
                <a:cxn ang="T14">
                  <a:pos x="T8" y="T9"/>
                </a:cxn>
              </a:cxnLst>
              <a:rect l="T15" t="T16" r="T17" b="T18"/>
              <a:pathLst>
                <a:path w="488" h="23">
                  <a:moveTo>
                    <a:pt x="1" y="0"/>
                  </a:moveTo>
                  <a:lnTo>
                    <a:pt x="0" y="23"/>
                  </a:lnTo>
                  <a:lnTo>
                    <a:pt x="487" y="23"/>
                  </a:lnTo>
                  <a:lnTo>
                    <a:pt x="488"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2995" name="Rectangle 250">
              <a:extLst>
                <a:ext uri="{FF2B5EF4-FFF2-40B4-BE49-F238E27FC236}">
                  <a16:creationId xmlns:a16="http://schemas.microsoft.com/office/drawing/2014/main" id="{02124DC2-7671-4DED-B596-251D4C01FF38}"/>
                </a:ext>
              </a:extLst>
            </p:cNvPr>
            <p:cNvSpPr>
              <a:spLocks noChangeArrowheads="1"/>
            </p:cNvSpPr>
            <p:nvPr/>
          </p:nvSpPr>
          <p:spPr bwMode="auto">
            <a:xfrm>
              <a:off x="2963" y="2071"/>
              <a:ext cx="722"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a:solidFill>
                    <a:srgbClr val="000000"/>
                  </a:solidFill>
                </a:rPr>
                <a:t>Sphere (1.25 g cm</a:t>
              </a:r>
              <a:endParaRPr lang="en-US" altLang="en-US" sz="1800">
                <a:solidFill>
                  <a:schemeClr val="bg1"/>
                </a:solidFill>
              </a:endParaRPr>
            </a:p>
          </p:txBody>
        </p:sp>
        <p:sp>
          <p:nvSpPr>
            <p:cNvPr id="82996" name="Rectangle 251">
              <a:extLst>
                <a:ext uri="{FF2B5EF4-FFF2-40B4-BE49-F238E27FC236}">
                  <a16:creationId xmlns:a16="http://schemas.microsoft.com/office/drawing/2014/main" id="{9591E9AD-9D16-4C73-9E98-943A1188E54F}"/>
                </a:ext>
              </a:extLst>
            </p:cNvPr>
            <p:cNvSpPr>
              <a:spLocks noChangeArrowheads="1"/>
            </p:cNvSpPr>
            <p:nvPr/>
          </p:nvSpPr>
          <p:spPr bwMode="auto">
            <a:xfrm>
              <a:off x="3667" y="2031"/>
              <a:ext cx="6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900">
                  <a:solidFill>
                    <a:srgbClr val="000000"/>
                  </a:solidFill>
                </a:rPr>
                <a:t>-3</a:t>
              </a:r>
              <a:endParaRPr lang="en-US" altLang="en-US" sz="1800">
                <a:solidFill>
                  <a:schemeClr val="bg1"/>
                </a:solidFill>
              </a:endParaRPr>
            </a:p>
          </p:txBody>
        </p:sp>
        <p:sp>
          <p:nvSpPr>
            <p:cNvPr id="82997" name="Rectangle 252">
              <a:extLst>
                <a:ext uri="{FF2B5EF4-FFF2-40B4-BE49-F238E27FC236}">
                  <a16:creationId xmlns:a16="http://schemas.microsoft.com/office/drawing/2014/main" id="{8C1CD44E-9DFA-4EAA-AF70-07198AF13A8A}"/>
                </a:ext>
              </a:extLst>
            </p:cNvPr>
            <p:cNvSpPr>
              <a:spLocks noChangeArrowheads="1"/>
            </p:cNvSpPr>
            <p:nvPr/>
          </p:nvSpPr>
          <p:spPr bwMode="auto">
            <a:xfrm>
              <a:off x="3760" y="2071"/>
              <a:ext cx="29"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a:solidFill>
                    <a:srgbClr val="000000"/>
                  </a:solidFill>
                </a:rPr>
                <a:t>)</a:t>
              </a:r>
              <a:endParaRPr lang="en-US" altLang="en-US" sz="1800">
                <a:solidFill>
                  <a:schemeClr val="bg1"/>
                </a:solidFill>
              </a:endParaRPr>
            </a:p>
          </p:txBody>
        </p:sp>
        <p:grpSp>
          <p:nvGrpSpPr>
            <p:cNvPr id="82998" name="Group 253">
              <a:extLst>
                <a:ext uri="{FF2B5EF4-FFF2-40B4-BE49-F238E27FC236}">
                  <a16:creationId xmlns:a16="http://schemas.microsoft.com/office/drawing/2014/main" id="{967CA273-7DE3-42B8-BBA0-D2CC98F34031}"/>
                </a:ext>
              </a:extLst>
            </p:cNvPr>
            <p:cNvGrpSpPr>
              <a:grpSpLocks/>
            </p:cNvGrpSpPr>
            <p:nvPr/>
          </p:nvGrpSpPr>
          <p:grpSpPr bwMode="auto">
            <a:xfrm>
              <a:off x="2591" y="2295"/>
              <a:ext cx="260" cy="17"/>
              <a:chOff x="2591" y="2247"/>
              <a:chExt cx="260" cy="17"/>
            </a:xfrm>
          </p:grpSpPr>
          <p:sp>
            <p:nvSpPr>
              <p:cNvPr id="83189" name="Freeform 254">
                <a:extLst>
                  <a:ext uri="{FF2B5EF4-FFF2-40B4-BE49-F238E27FC236}">
                    <a16:creationId xmlns:a16="http://schemas.microsoft.com/office/drawing/2014/main" id="{11384353-3D4B-44FA-AF30-9EDF81D02712}"/>
                  </a:ext>
                </a:extLst>
              </p:cNvPr>
              <p:cNvSpPr>
                <a:spLocks/>
              </p:cNvSpPr>
              <p:nvPr/>
            </p:nvSpPr>
            <p:spPr bwMode="auto">
              <a:xfrm>
                <a:off x="2591" y="2247"/>
                <a:ext cx="7" cy="17"/>
              </a:xfrm>
              <a:custGeom>
                <a:avLst/>
                <a:gdLst>
                  <a:gd name="T0" fmla="*/ 1 w 10"/>
                  <a:gd name="T1" fmla="*/ 0 h 23"/>
                  <a:gd name="T2" fmla="*/ 0 w 10"/>
                  <a:gd name="T3" fmla="*/ 1 h 23"/>
                  <a:gd name="T4" fmla="*/ 1 w 10"/>
                  <a:gd name="T5" fmla="*/ 1 h 23"/>
                  <a:gd name="T6" fmla="*/ 1 w 10"/>
                  <a:gd name="T7" fmla="*/ 0 h 23"/>
                  <a:gd name="T8" fmla="*/ 1 w 10"/>
                  <a:gd name="T9" fmla="*/ 0 h 23"/>
                  <a:gd name="T10" fmla="*/ 0 60000 65536"/>
                  <a:gd name="T11" fmla="*/ 0 60000 65536"/>
                  <a:gd name="T12" fmla="*/ 0 60000 65536"/>
                  <a:gd name="T13" fmla="*/ 0 60000 65536"/>
                  <a:gd name="T14" fmla="*/ 0 60000 65536"/>
                  <a:gd name="T15" fmla="*/ 0 w 10"/>
                  <a:gd name="T16" fmla="*/ 0 h 23"/>
                  <a:gd name="T17" fmla="*/ 10 w 10"/>
                  <a:gd name="T18" fmla="*/ 23 h 23"/>
                </a:gdLst>
                <a:ahLst/>
                <a:cxnLst>
                  <a:cxn ang="T10">
                    <a:pos x="T0" y="T1"/>
                  </a:cxn>
                  <a:cxn ang="T11">
                    <a:pos x="T2" y="T3"/>
                  </a:cxn>
                  <a:cxn ang="T12">
                    <a:pos x="T4" y="T5"/>
                  </a:cxn>
                  <a:cxn ang="T13">
                    <a:pos x="T6" y="T7"/>
                  </a:cxn>
                  <a:cxn ang="T14">
                    <a:pos x="T8" y="T9"/>
                  </a:cxn>
                </a:cxnLst>
                <a:rect l="T15" t="T16" r="T17" b="T18"/>
                <a:pathLst>
                  <a:path w="10" h="23">
                    <a:moveTo>
                      <a:pt x="1" y="0"/>
                    </a:moveTo>
                    <a:lnTo>
                      <a:pt x="0" y="23"/>
                    </a:lnTo>
                    <a:lnTo>
                      <a:pt x="9" y="23"/>
                    </a:lnTo>
                    <a:lnTo>
                      <a:pt x="10"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90" name="Freeform 255">
                <a:extLst>
                  <a:ext uri="{FF2B5EF4-FFF2-40B4-BE49-F238E27FC236}">
                    <a16:creationId xmlns:a16="http://schemas.microsoft.com/office/drawing/2014/main" id="{1A1844F6-C8A6-4A49-9416-3E7FDF48C91E}"/>
                  </a:ext>
                </a:extLst>
              </p:cNvPr>
              <p:cNvSpPr>
                <a:spLocks/>
              </p:cNvSpPr>
              <p:nvPr/>
            </p:nvSpPr>
            <p:spPr bwMode="auto">
              <a:xfrm>
                <a:off x="2623" y="2247"/>
                <a:ext cx="6" cy="17"/>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1" name="Freeform 256">
                <a:extLst>
                  <a:ext uri="{FF2B5EF4-FFF2-40B4-BE49-F238E27FC236}">
                    <a16:creationId xmlns:a16="http://schemas.microsoft.com/office/drawing/2014/main" id="{19CD3B2F-D0DE-44A7-94DD-67BA1B22B1EE}"/>
                  </a:ext>
                </a:extLst>
              </p:cNvPr>
              <p:cNvSpPr>
                <a:spLocks/>
              </p:cNvSpPr>
              <p:nvPr/>
            </p:nvSpPr>
            <p:spPr bwMode="auto">
              <a:xfrm>
                <a:off x="2655" y="2247"/>
                <a:ext cx="6" cy="17"/>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2" name="Freeform 257">
                <a:extLst>
                  <a:ext uri="{FF2B5EF4-FFF2-40B4-BE49-F238E27FC236}">
                    <a16:creationId xmlns:a16="http://schemas.microsoft.com/office/drawing/2014/main" id="{170E0BE2-1DBC-43F7-83B9-7319F63E63A7}"/>
                  </a:ext>
                </a:extLst>
              </p:cNvPr>
              <p:cNvSpPr>
                <a:spLocks/>
              </p:cNvSpPr>
              <p:nvPr/>
            </p:nvSpPr>
            <p:spPr bwMode="auto">
              <a:xfrm>
                <a:off x="2686" y="2247"/>
                <a:ext cx="7" cy="17"/>
              </a:xfrm>
              <a:custGeom>
                <a:avLst/>
                <a:gdLst>
                  <a:gd name="T0" fmla="*/ 1 w 10"/>
                  <a:gd name="T1" fmla="*/ 0 h 23"/>
                  <a:gd name="T2" fmla="*/ 0 w 10"/>
                  <a:gd name="T3" fmla="*/ 1 h 23"/>
                  <a:gd name="T4" fmla="*/ 1 w 10"/>
                  <a:gd name="T5" fmla="*/ 1 h 23"/>
                  <a:gd name="T6" fmla="*/ 1 w 10"/>
                  <a:gd name="T7" fmla="*/ 0 h 23"/>
                  <a:gd name="T8" fmla="*/ 1 w 10"/>
                  <a:gd name="T9" fmla="*/ 0 h 23"/>
                  <a:gd name="T10" fmla="*/ 0 60000 65536"/>
                  <a:gd name="T11" fmla="*/ 0 60000 65536"/>
                  <a:gd name="T12" fmla="*/ 0 60000 65536"/>
                  <a:gd name="T13" fmla="*/ 0 60000 65536"/>
                  <a:gd name="T14" fmla="*/ 0 60000 65536"/>
                  <a:gd name="T15" fmla="*/ 0 w 10"/>
                  <a:gd name="T16" fmla="*/ 0 h 23"/>
                  <a:gd name="T17" fmla="*/ 10 w 10"/>
                  <a:gd name="T18" fmla="*/ 23 h 23"/>
                </a:gdLst>
                <a:ahLst/>
                <a:cxnLst>
                  <a:cxn ang="T10">
                    <a:pos x="T0" y="T1"/>
                  </a:cxn>
                  <a:cxn ang="T11">
                    <a:pos x="T2" y="T3"/>
                  </a:cxn>
                  <a:cxn ang="T12">
                    <a:pos x="T4" y="T5"/>
                  </a:cxn>
                  <a:cxn ang="T13">
                    <a:pos x="T6" y="T7"/>
                  </a:cxn>
                  <a:cxn ang="T14">
                    <a:pos x="T8" y="T9"/>
                  </a:cxn>
                </a:cxnLst>
                <a:rect l="T15" t="T16" r="T17" b="T18"/>
                <a:pathLst>
                  <a:path w="10" h="23">
                    <a:moveTo>
                      <a:pt x="1" y="0"/>
                    </a:moveTo>
                    <a:lnTo>
                      <a:pt x="0" y="23"/>
                    </a:lnTo>
                    <a:lnTo>
                      <a:pt x="8" y="23"/>
                    </a:lnTo>
                    <a:lnTo>
                      <a:pt x="10"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93" name="Freeform 258">
                <a:extLst>
                  <a:ext uri="{FF2B5EF4-FFF2-40B4-BE49-F238E27FC236}">
                    <a16:creationId xmlns:a16="http://schemas.microsoft.com/office/drawing/2014/main" id="{D8F47C5E-F64B-4298-90A8-2EE238B0A42A}"/>
                  </a:ext>
                </a:extLst>
              </p:cNvPr>
              <p:cNvSpPr>
                <a:spLocks/>
              </p:cNvSpPr>
              <p:nvPr/>
            </p:nvSpPr>
            <p:spPr bwMode="auto">
              <a:xfrm>
                <a:off x="2718" y="2247"/>
                <a:ext cx="6" cy="17"/>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4" name="Freeform 259">
                <a:extLst>
                  <a:ext uri="{FF2B5EF4-FFF2-40B4-BE49-F238E27FC236}">
                    <a16:creationId xmlns:a16="http://schemas.microsoft.com/office/drawing/2014/main" id="{AA4B688D-0CBF-4B9B-8C89-8FD16E1D72F4}"/>
                  </a:ext>
                </a:extLst>
              </p:cNvPr>
              <p:cNvSpPr>
                <a:spLocks/>
              </p:cNvSpPr>
              <p:nvPr/>
            </p:nvSpPr>
            <p:spPr bwMode="auto">
              <a:xfrm>
                <a:off x="2750" y="2247"/>
                <a:ext cx="6" cy="17"/>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5" name="Freeform 260">
                <a:extLst>
                  <a:ext uri="{FF2B5EF4-FFF2-40B4-BE49-F238E27FC236}">
                    <a16:creationId xmlns:a16="http://schemas.microsoft.com/office/drawing/2014/main" id="{CAC5C09B-4A03-4116-86AF-ACFCE0C79843}"/>
                  </a:ext>
                </a:extLst>
              </p:cNvPr>
              <p:cNvSpPr>
                <a:spLocks/>
              </p:cNvSpPr>
              <p:nvPr/>
            </p:nvSpPr>
            <p:spPr bwMode="auto">
              <a:xfrm>
                <a:off x="2781" y="2247"/>
                <a:ext cx="7" cy="17"/>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6" name="Freeform 261">
                <a:extLst>
                  <a:ext uri="{FF2B5EF4-FFF2-40B4-BE49-F238E27FC236}">
                    <a16:creationId xmlns:a16="http://schemas.microsoft.com/office/drawing/2014/main" id="{F3CC2119-34F1-45EE-856B-6D5859E0DF4C}"/>
                  </a:ext>
                </a:extLst>
              </p:cNvPr>
              <p:cNvSpPr>
                <a:spLocks/>
              </p:cNvSpPr>
              <p:nvPr/>
            </p:nvSpPr>
            <p:spPr bwMode="auto">
              <a:xfrm>
                <a:off x="2813" y="2247"/>
                <a:ext cx="6" cy="17"/>
              </a:xfrm>
              <a:custGeom>
                <a:avLst/>
                <a:gdLst>
                  <a:gd name="T0" fmla="*/ 1 w 10"/>
                  <a:gd name="T1" fmla="*/ 0 h 23"/>
                  <a:gd name="T2" fmla="*/ 0 w 10"/>
                  <a:gd name="T3" fmla="*/ 1 h 23"/>
                  <a:gd name="T4" fmla="*/ 1 w 10"/>
                  <a:gd name="T5" fmla="*/ 1 h 23"/>
                  <a:gd name="T6" fmla="*/ 1 w 10"/>
                  <a:gd name="T7" fmla="*/ 0 h 23"/>
                  <a:gd name="T8" fmla="*/ 1 w 10"/>
                  <a:gd name="T9" fmla="*/ 0 h 23"/>
                  <a:gd name="T10" fmla="*/ 0 60000 65536"/>
                  <a:gd name="T11" fmla="*/ 0 60000 65536"/>
                  <a:gd name="T12" fmla="*/ 0 60000 65536"/>
                  <a:gd name="T13" fmla="*/ 0 60000 65536"/>
                  <a:gd name="T14" fmla="*/ 0 60000 65536"/>
                  <a:gd name="T15" fmla="*/ 0 w 10"/>
                  <a:gd name="T16" fmla="*/ 0 h 23"/>
                  <a:gd name="T17" fmla="*/ 10 w 10"/>
                  <a:gd name="T18" fmla="*/ 23 h 23"/>
                </a:gdLst>
                <a:ahLst/>
                <a:cxnLst>
                  <a:cxn ang="T10">
                    <a:pos x="T0" y="T1"/>
                  </a:cxn>
                  <a:cxn ang="T11">
                    <a:pos x="T2" y="T3"/>
                  </a:cxn>
                  <a:cxn ang="T12">
                    <a:pos x="T4" y="T5"/>
                  </a:cxn>
                  <a:cxn ang="T13">
                    <a:pos x="T6" y="T7"/>
                  </a:cxn>
                  <a:cxn ang="T14">
                    <a:pos x="T8" y="T9"/>
                  </a:cxn>
                </a:cxnLst>
                <a:rect l="T15" t="T16" r="T17" b="T18"/>
                <a:pathLst>
                  <a:path w="10" h="23">
                    <a:moveTo>
                      <a:pt x="2" y="0"/>
                    </a:moveTo>
                    <a:lnTo>
                      <a:pt x="0" y="23"/>
                    </a:lnTo>
                    <a:lnTo>
                      <a:pt x="9" y="23"/>
                    </a:lnTo>
                    <a:lnTo>
                      <a:pt x="10"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97" name="Freeform 262">
                <a:extLst>
                  <a:ext uri="{FF2B5EF4-FFF2-40B4-BE49-F238E27FC236}">
                    <a16:creationId xmlns:a16="http://schemas.microsoft.com/office/drawing/2014/main" id="{F2315CB0-063B-4AD8-B75B-1D7798415CF1}"/>
                  </a:ext>
                </a:extLst>
              </p:cNvPr>
              <p:cNvSpPr>
                <a:spLocks/>
              </p:cNvSpPr>
              <p:nvPr/>
            </p:nvSpPr>
            <p:spPr bwMode="auto">
              <a:xfrm>
                <a:off x="2845" y="2247"/>
                <a:ext cx="6" cy="17"/>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grpSp>
        <p:sp>
          <p:nvSpPr>
            <p:cNvPr id="82999" name="Rectangle 263">
              <a:extLst>
                <a:ext uri="{FF2B5EF4-FFF2-40B4-BE49-F238E27FC236}">
                  <a16:creationId xmlns:a16="http://schemas.microsoft.com/office/drawing/2014/main" id="{804C053E-0473-4C91-B468-0EEA27397865}"/>
                </a:ext>
              </a:extLst>
            </p:cNvPr>
            <p:cNvSpPr>
              <a:spLocks noChangeArrowheads="1"/>
            </p:cNvSpPr>
            <p:nvPr/>
          </p:nvSpPr>
          <p:spPr bwMode="auto">
            <a:xfrm>
              <a:off x="2963" y="2247"/>
              <a:ext cx="722"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a:solidFill>
                    <a:srgbClr val="000000"/>
                  </a:solidFill>
                </a:rPr>
                <a:t>Sphere (1.09 g cm</a:t>
              </a:r>
              <a:endParaRPr lang="en-US" altLang="en-US" sz="1800">
                <a:solidFill>
                  <a:schemeClr val="bg1"/>
                </a:solidFill>
              </a:endParaRPr>
            </a:p>
          </p:txBody>
        </p:sp>
        <p:sp>
          <p:nvSpPr>
            <p:cNvPr id="83000" name="Rectangle 264">
              <a:extLst>
                <a:ext uri="{FF2B5EF4-FFF2-40B4-BE49-F238E27FC236}">
                  <a16:creationId xmlns:a16="http://schemas.microsoft.com/office/drawing/2014/main" id="{79AEFF5D-8C9F-48BC-8533-2E3853429D29}"/>
                </a:ext>
              </a:extLst>
            </p:cNvPr>
            <p:cNvSpPr>
              <a:spLocks noChangeArrowheads="1"/>
            </p:cNvSpPr>
            <p:nvPr/>
          </p:nvSpPr>
          <p:spPr bwMode="auto">
            <a:xfrm>
              <a:off x="3667" y="2207"/>
              <a:ext cx="6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900">
                  <a:solidFill>
                    <a:srgbClr val="000000"/>
                  </a:solidFill>
                </a:rPr>
                <a:t>-3</a:t>
              </a:r>
              <a:endParaRPr lang="en-US" altLang="en-US" sz="1800">
                <a:solidFill>
                  <a:schemeClr val="bg1"/>
                </a:solidFill>
              </a:endParaRPr>
            </a:p>
          </p:txBody>
        </p:sp>
        <p:sp>
          <p:nvSpPr>
            <p:cNvPr id="83001" name="Rectangle 265">
              <a:extLst>
                <a:ext uri="{FF2B5EF4-FFF2-40B4-BE49-F238E27FC236}">
                  <a16:creationId xmlns:a16="http://schemas.microsoft.com/office/drawing/2014/main" id="{A4B47E0D-989E-4202-A991-B57017C99939}"/>
                </a:ext>
              </a:extLst>
            </p:cNvPr>
            <p:cNvSpPr>
              <a:spLocks noChangeArrowheads="1"/>
            </p:cNvSpPr>
            <p:nvPr/>
          </p:nvSpPr>
          <p:spPr bwMode="auto">
            <a:xfrm>
              <a:off x="3760" y="2247"/>
              <a:ext cx="29"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a:solidFill>
                    <a:srgbClr val="000000"/>
                  </a:solidFill>
                </a:rPr>
                <a:t>)</a:t>
              </a:r>
              <a:endParaRPr lang="en-US" altLang="en-US" sz="1800">
                <a:solidFill>
                  <a:schemeClr val="bg1"/>
                </a:solidFill>
              </a:endParaRPr>
            </a:p>
          </p:txBody>
        </p:sp>
        <p:grpSp>
          <p:nvGrpSpPr>
            <p:cNvPr id="83002" name="Group 266">
              <a:extLst>
                <a:ext uri="{FF2B5EF4-FFF2-40B4-BE49-F238E27FC236}">
                  <a16:creationId xmlns:a16="http://schemas.microsoft.com/office/drawing/2014/main" id="{D8FB1176-9F27-491F-82E8-ABBC4287233A}"/>
                </a:ext>
              </a:extLst>
            </p:cNvPr>
            <p:cNvGrpSpPr>
              <a:grpSpLocks/>
            </p:cNvGrpSpPr>
            <p:nvPr/>
          </p:nvGrpSpPr>
          <p:grpSpPr bwMode="auto">
            <a:xfrm>
              <a:off x="2591" y="2464"/>
              <a:ext cx="280" cy="19"/>
              <a:chOff x="2591" y="2423"/>
              <a:chExt cx="280" cy="19"/>
            </a:xfrm>
          </p:grpSpPr>
          <p:sp>
            <p:nvSpPr>
              <p:cNvPr id="83184" name="Freeform 267">
                <a:extLst>
                  <a:ext uri="{FF2B5EF4-FFF2-40B4-BE49-F238E27FC236}">
                    <a16:creationId xmlns:a16="http://schemas.microsoft.com/office/drawing/2014/main" id="{F422F3D8-5219-48A3-B4A1-EA221F556239}"/>
                  </a:ext>
                </a:extLst>
              </p:cNvPr>
              <p:cNvSpPr>
                <a:spLocks/>
              </p:cNvSpPr>
              <p:nvPr/>
            </p:nvSpPr>
            <p:spPr bwMode="auto">
              <a:xfrm>
                <a:off x="2591" y="2423"/>
                <a:ext cx="33" cy="19"/>
              </a:xfrm>
              <a:custGeom>
                <a:avLst/>
                <a:gdLst>
                  <a:gd name="T0" fmla="*/ 1 w 57"/>
                  <a:gd name="T1" fmla="*/ 0 h 23"/>
                  <a:gd name="T2" fmla="*/ 0 w 57"/>
                  <a:gd name="T3" fmla="*/ 2 h 23"/>
                  <a:gd name="T4" fmla="*/ 1 w 57"/>
                  <a:gd name="T5" fmla="*/ 2 h 23"/>
                  <a:gd name="T6" fmla="*/ 1 w 57"/>
                  <a:gd name="T7" fmla="*/ 0 h 23"/>
                  <a:gd name="T8" fmla="*/ 1 w 57"/>
                  <a:gd name="T9" fmla="*/ 0 h 23"/>
                  <a:gd name="T10" fmla="*/ 0 60000 65536"/>
                  <a:gd name="T11" fmla="*/ 0 60000 65536"/>
                  <a:gd name="T12" fmla="*/ 0 60000 65536"/>
                  <a:gd name="T13" fmla="*/ 0 60000 65536"/>
                  <a:gd name="T14" fmla="*/ 0 60000 65536"/>
                  <a:gd name="T15" fmla="*/ 0 w 57"/>
                  <a:gd name="T16" fmla="*/ 0 h 23"/>
                  <a:gd name="T17" fmla="*/ 57 w 57"/>
                  <a:gd name="T18" fmla="*/ 23 h 23"/>
                </a:gdLst>
                <a:ahLst/>
                <a:cxnLst>
                  <a:cxn ang="T10">
                    <a:pos x="T0" y="T1"/>
                  </a:cxn>
                  <a:cxn ang="T11">
                    <a:pos x="T2" y="T3"/>
                  </a:cxn>
                  <a:cxn ang="T12">
                    <a:pos x="T4" y="T5"/>
                  </a:cxn>
                  <a:cxn ang="T13">
                    <a:pos x="T6" y="T7"/>
                  </a:cxn>
                  <a:cxn ang="T14">
                    <a:pos x="T8" y="T9"/>
                  </a:cxn>
                </a:cxnLst>
                <a:rect l="T15" t="T16" r="T17" b="T18"/>
                <a:pathLst>
                  <a:path w="57" h="23">
                    <a:moveTo>
                      <a:pt x="1" y="0"/>
                    </a:moveTo>
                    <a:lnTo>
                      <a:pt x="0" y="23"/>
                    </a:lnTo>
                    <a:lnTo>
                      <a:pt x="55" y="23"/>
                    </a:lnTo>
                    <a:lnTo>
                      <a:pt x="57"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85" name="Freeform 268">
                <a:extLst>
                  <a:ext uri="{FF2B5EF4-FFF2-40B4-BE49-F238E27FC236}">
                    <a16:creationId xmlns:a16="http://schemas.microsoft.com/office/drawing/2014/main" id="{646DDE00-763E-437A-B255-108E80B17E66}"/>
                  </a:ext>
                </a:extLst>
              </p:cNvPr>
              <p:cNvSpPr>
                <a:spLocks/>
              </p:cNvSpPr>
              <p:nvPr/>
            </p:nvSpPr>
            <p:spPr bwMode="auto">
              <a:xfrm>
                <a:off x="2644" y="2423"/>
                <a:ext cx="61" cy="19"/>
              </a:xfrm>
              <a:custGeom>
                <a:avLst/>
                <a:gdLst>
                  <a:gd name="T0" fmla="*/ 1 w 108"/>
                  <a:gd name="T1" fmla="*/ 0 h 23"/>
                  <a:gd name="T2" fmla="*/ 0 w 108"/>
                  <a:gd name="T3" fmla="*/ 2 h 23"/>
                  <a:gd name="T4" fmla="*/ 1 w 108"/>
                  <a:gd name="T5" fmla="*/ 2 h 23"/>
                  <a:gd name="T6" fmla="*/ 1 w 108"/>
                  <a:gd name="T7" fmla="*/ 0 h 23"/>
                  <a:gd name="T8" fmla="*/ 1 w 108"/>
                  <a:gd name="T9" fmla="*/ 0 h 23"/>
                  <a:gd name="T10" fmla="*/ 0 60000 65536"/>
                  <a:gd name="T11" fmla="*/ 0 60000 65536"/>
                  <a:gd name="T12" fmla="*/ 0 60000 65536"/>
                  <a:gd name="T13" fmla="*/ 0 60000 65536"/>
                  <a:gd name="T14" fmla="*/ 0 60000 65536"/>
                  <a:gd name="T15" fmla="*/ 0 w 108"/>
                  <a:gd name="T16" fmla="*/ 0 h 23"/>
                  <a:gd name="T17" fmla="*/ 108 w 108"/>
                  <a:gd name="T18" fmla="*/ 23 h 23"/>
                </a:gdLst>
                <a:ahLst/>
                <a:cxnLst>
                  <a:cxn ang="T10">
                    <a:pos x="T0" y="T1"/>
                  </a:cxn>
                  <a:cxn ang="T11">
                    <a:pos x="T2" y="T3"/>
                  </a:cxn>
                  <a:cxn ang="T12">
                    <a:pos x="T4" y="T5"/>
                  </a:cxn>
                  <a:cxn ang="T13">
                    <a:pos x="T6" y="T7"/>
                  </a:cxn>
                  <a:cxn ang="T14">
                    <a:pos x="T8" y="T9"/>
                  </a:cxn>
                </a:cxnLst>
                <a:rect l="T15" t="T16" r="T17" b="T18"/>
                <a:pathLst>
                  <a:path w="108" h="23">
                    <a:moveTo>
                      <a:pt x="1" y="0"/>
                    </a:moveTo>
                    <a:lnTo>
                      <a:pt x="0" y="23"/>
                    </a:lnTo>
                    <a:lnTo>
                      <a:pt x="107" y="23"/>
                    </a:lnTo>
                    <a:lnTo>
                      <a:pt x="108"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86" name="Freeform 269">
                <a:extLst>
                  <a:ext uri="{FF2B5EF4-FFF2-40B4-BE49-F238E27FC236}">
                    <a16:creationId xmlns:a16="http://schemas.microsoft.com/office/drawing/2014/main" id="{8D543F26-2511-4CCE-86B2-82A70BC75F21}"/>
                  </a:ext>
                </a:extLst>
              </p:cNvPr>
              <p:cNvSpPr>
                <a:spLocks/>
              </p:cNvSpPr>
              <p:nvPr/>
            </p:nvSpPr>
            <p:spPr bwMode="auto">
              <a:xfrm>
                <a:off x="2725" y="2423"/>
                <a:ext cx="33" cy="19"/>
              </a:xfrm>
              <a:custGeom>
                <a:avLst/>
                <a:gdLst>
                  <a:gd name="T0" fmla="*/ 1 w 57"/>
                  <a:gd name="T1" fmla="*/ 0 h 23"/>
                  <a:gd name="T2" fmla="*/ 0 w 57"/>
                  <a:gd name="T3" fmla="*/ 2 h 23"/>
                  <a:gd name="T4" fmla="*/ 1 w 57"/>
                  <a:gd name="T5" fmla="*/ 2 h 23"/>
                  <a:gd name="T6" fmla="*/ 1 w 57"/>
                  <a:gd name="T7" fmla="*/ 0 h 23"/>
                  <a:gd name="T8" fmla="*/ 1 w 57"/>
                  <a:gd name="T9" fmla="*/ 0 h 23"/>
                  <a:gd name="T10" fmla="*/ 0 60000 65536"/>
                  <a:gd name="T11" fmla="*/ 0 60000 65536"/>
                  <a:gd name="T12" fmla="*/ 0 60000 65536"/>
                  <a:gd name="T13" fmla="*/ 0 60000 65536"/>
                  <a:gd name="T14" fmla="*/ 0 60000 65536"/>
                  <a:gd name="T15" fmla="*/ 0 w 57"/>
                  <a:gd name="T16" fmla="*/ 0 h 23"/>
                  <a:gd name="T17" fmla="*/ 57 w 57"/>
                  <a:gd name="T18" fmla="*/ 23 h 23"/>
                </a:gdLst>
                <a:ahLst/>
                <a:cxnLst>
                  <a:cxn ang="T10">
                    <a:pos x="T0" y="T1"/>
                  </a:cxn>
                  <a:cxn ang="T11">
                    <a:pos x="T2" y="T3"/>
                  </a:cxn>
                  <a:cxn ang="T12">
                    <a:pos x="T4" y="T5"/>
                  </a:cxn>
                  <a:cxn ang="T13">
                    <a:pos x="T6" y="T7"/>
                  </a:cxn>
                  <a:cxn ang="T14">
                    <a:pos x="T8" y="T9"/>
                  </a:cxn>
                </a:cxnLst>
                <a:rect l="T15" t="T16" r="T17" b="T18"/>
                <a:pathLst>
                  <a:path w="57" h="23">
                    <a:moveTo>
                      <a:pt x="2" y="0"/>
                    </a:moveTo>
                    <a:lnTo>
                      <a:pt x="0" y="23"/>
                    </a:lnTo>
                    <a:lnTo>
                      <a:pt x="56" y="23"/>
                    </a:lnTo>
                    <a:lnTo>
                      <a:pt x="57"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87" name="Freeform 270">
                <a:extLst>
                  <a:ext uri="{FF2B5EF4-FFF2-40B4-BE49-F238E27FC236}">
                    <a16:creationId xmlns:a16="http://schemas.microsoft.com/office/drawing/2014/main" id="{9ECC645E-22F2-4F7D-993D-6F26AC6110F7}"/>
                  </a:ext>
                </a:extLst>
              </p:cNvPr>
              <p:cNvSpPr>
                <a:spLocks/>
              </p:cNvSpPr>
              <p:nvPr/>
            </p:nvSpPr>
            <p:spPr bwMode="auto">
              <a:xfrm>
                <a:off x="2778" y="2423"/>
                <a:ext cx="61" cy="19"/>
              </a:xfrm>
              <a:custGeom>
                <a:avLst/>
                <a:gdLst>
                  <a:gd name="T0" fmla="*/ 1 w 109"/>
                  <a:gd name="T1" fmla="*/ 0 h 23"/>
                  <a:gd name="T2" fmla="*/ 0 w 109"/>
                  <a:gd name="T3" fmla="*/ 2 h 23"/>
                  <a:gd name="T4" fmla="*/ 1 w 109"/>
                  <a:gd name="T5" fmla="*/ 2 h 23"/>
                  <a:gd name="T6" fmla="*/ 1 w 109"/>
                  <a:gd name="T7" fmla="*/ 0 h 23"/>
                  <a:gd name="T8" fmla="*/ 1 w 109"/>
                  <a:gd name="T9" fmla="*/ 0 h 23"/>
                  <a:gd name="T10" fmla="*/ 0 60000 65536"/>
                  <a:gd name="T11" fmla="*/ 0 60000 65536"/>
                  <a:gd name="T12" fmla="*/ 0 60000 65536"/>
                  <a:gd name="T13" fmla="*/ 0 60000 65536"/>
                  <a:gd name="T14" fmla="*/ 0 60000 65536"/>
                  <a:gd name="T15" fmla="*/ 0 w 109"/>
                  <a:gd name="T16" fmla="*/ 0 h 23"/>
                  <a:gd name="T17" fmla="*/ 109 w 109"/>
                  <a:gd name="T18" fmla="*/ 23 h 23"/>
                </a:gdLst>
                <a:ahLst/>
                <a:cxnLst>
                  <a:cxn ang="T10">
                    <a:pos x="T0" y="T1"/>
                  </a:cxn>
                  <a:cxn ang="T11">
                    <a:pos x="T2" y="T3"/>
                  </a:cxn>
                  <a:cxn ang="T12">
                    <a:pos x="T4" y="T5"/>
                  </a:cxn>
                  <a:cxn ang="T13">
                    <a:pos x="T6" y="T7"/>
                  </a:cxn>
                  <a:cxn ang="T14">
                    <a:pos x="T8" y="T9"/>
                  </a:cxn>
                </a:cxnLst>
                <a:rect l="T15" t="T16" r="T17" b="T18"/>
                <a:pathLst>
                  <a:path w="109" h="23">
                    <a:moveTo>
                      <a:pt x="2" y="0"/>
                    </a:moveTo>
                    <a:lnTo>
                      <a:pt x="0" y="23"/>
                    </a:lnTo>
                    <a:lnTo>
                      <a:pt x="107" y="23"/>
                    </a:lnTo>
                    <a:lnTo>
                      <a:pt x="109"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88" name="Freeform 271">
                <a:extLst>
                  <a:ext uri="{FF2B5EF4-FFF2-40B4-BE49-F238E27FC236}">
                    <a16:creationId xmlns:a16="http://schemas.microsoft.com/office/drawing/2014/main" id="{FCD9B12E-578C-43F6-AE42-C0E77EC2703F}"/>
                  </a:ext>
                </a:extLst>
              </p:cNvPr>
              <p:cNvSpPr>
                <a:spLocks/>
              </p:cNvSpPr>
              <p:nvPr/>
            </p:nvSpPr>
            <p:spPr bwMode="auto">
              <a:xfrm>
                <a:off x="2859" y="2423"/>
                <a:ext cx="12" cy="19"/>
              </a:xfrm>
              <a:custGeom>
                <a:avLst/>
                <a:gdLst>
                  <a:gd name="T0" fmla="*/ 1 w 21"/>
                  <a:gd name="T1" fmla="*/ 0 h 23"/>
                  <a:gd name="T2" fmla="*/ 0 w 21"/>
                  <a:gd name="T3" fmla="*/ 2 h 23"/>
                  <a:gd name="T4" fmla="*/ 1 w 21"/>
                  <a:gd name="T5" fmla="*/ 2 h 23"/>
                  <a:gd name="T6" fmla="*/ 1 w 21"/>
                  <a:gd name="T7" fmla="*/ 0 h 23"/>
                  <a:gd name="T8" fmla="*/ 1 w 21"/>
                  <a:gd name="T9" fmla="*/ 0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2" y="0"/>
                    </a:moveTo>
                    <a:lnTo>
                      <a:pt x="0" y="23"/>
                    </a:lnTo>
                    <a:lnTo>
                      <a:pt x="20" y="23"/>
                    </a:lnTo>
                    <a:lnTo>
                      <a:pt x="21" y="0"/>
                    </a:lnTo>
                    <a:lnTo>
                      <a:pt x="2" y="0"/>
                    </a:lnTo>
                    <a:close/>
                  </a:path>
                </a:pathLst>
              </a:custGeom>
              <a:solidFill>
                <a:srgbClr val="000000"/>
              </a:solidFill>
              <a:ln w="0">
                <a:solidFill>
                  <a:srgbClr val="000000"/>
                </a:solidFill>
                <a:prstDash val="solid"/>
                <a:round/>
                <a:headEnd/>
                <a:tailEnd/>
              </a:ln>
            </p:spPr>
            <p:txBody>
              <a:bodyPr/>
              <a:lstStyle/>
              <a:p>
                <a:endParaRPr lang="en-GB"/>
              </a:p>
            </p:txBody>
          </p:sp>
        </p:grpSp>
        <p:sp>
          <p:nvSpPr>
            <p:cNvPr id="83003" name="Rectangle 272">
              <a:extLst>
                <a:ext uri="{FF2B5EF4-FFF2-40B4-BE49-F238E27FC236}">
                  <a16:creationId xmlns:a16="http://schemas.microsoft.com/office/drawing/2014/main" id="{3A2A221B-C72E-43BA-BCB1-E034CC04AEBC}"/>
                </a:ext>
              </a:extLst>
            </p:cNvPr>
            <p:cNvSpPr>
              <a:spLocks noChangeArrowheads="1"/>
            </p:cNvSpPr>
            <p:nvPr/>
          </p:nvSpPr>
          <p:spPr bwMode="auto">
            <a:xfrm>
              <a:off x="2963" y="2425"/>
              <a:ext cx="583"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100" i="1">
                  <a:solidFill>
                    <a:srgbClr val="000000"/>
                  </a:solidFill>
                </a:rPr>
                <a:t>Melosira italica</a:t>
              </a:r>
              <a:endParaRPr lang="en-US" altLang="en-US" sz="1800">
                <a:solidFill>
                  <a:schemeClr val="bg1"/>
                </a:solidFill>
              </a:endParaRPr>
            </a:p>
          </p:txBody>
        </p:sp>
        <p:sp>
          <p:nvSpPr>
            <p:cNvPr id="83004" name="Freeform 273">
              <a:extLst>
                <a:ext uri="{FF2B5EF4-FFF2-40B4-BE49-F238E27FC236}">
                  <a16:creationId xmlns:a16="http://schemas.microsoft.com/office/drawing/2014/main" id="{103F821E-2EFE-4A71-BC4E-83BD79604F82}"/>
                </a:ext>
              </a:extLst>
            </p:cNvPr>
            <p:cNvSpPr>
              <a:spLocks/>
            </p:cNvSpPr>
            <p:nvPr/>
          </p:nvSpPr>
          <p:spPr bwMode="auto">
            <a:xfrm>
              <a:off x="1505" y="3291"/>
              <a:ext cx="29" cy="15"/>
            </a:xfrm>
            <a:custGeom>
              <a:avLst/>
              <a:gdLst>
                <a:gd name="T0" fmla="*/ 1 w 57"/>
                <a:gd name="T1" fmla="*/ 1 h 28"/>
                <a:gd name="T2" fmla="*/ 0 w 57"/>
                <a:gd name="T3" fmla="*/ 1 h 28"/>
                <a:gd name="T4" fmla="*/ 1 w 57"/>
                <a:gd name="T5" fmla="*/ 1 h 28"/>
                <a:gd name="T6" fmla="*/ 1 w 57"/>
                <a:gd name="T7" fmla="*/ 0 h 28"/>
                <a:gd name="T8" fmla="*/ 1 w 57"/>
                <a:gd name="T9" fmla="*/ 1 h 28"/>
                <a:gd name="T10" fmla="*/ 0 60000 65536"/>
                <a:gd name="T11" fmla="*/ 0 60000 65536"/>
                <a:gd name="T12" fmla="*/ 0 60000 65536"/>
                <a:gd name="T13" fmla="*/ 0 60000 65536"/>
                <a:gd name="T14" fmla="*/ 0 60000 65536"/>
                <a:gd name="T15" fmla="*/ 0 w 57"/>
                <a:gd name="T16" fmla="*/ 0 h 28"/>
                <a:gd name="T17" fmla="*/ 57 w 57"/>
                <a:gd name="T18" fmla="*/ 28 h 28"/>
              </a:gdLst>
              <a:ahLst/>
              <a:cxnLst>
                <a:cxn ang="T10">
                  <a:pos x="T0" y="T1"/>
                </a:cxn>
                <a:cxn ang="T11">
                  <a:pos x="T2" y="T3"/>
                </a:cxn>
                <a:cxn ang="T12">
                  <a:pos x="T4" y="T5"/>
                </a:cxn>
                <a:cxn ang="T13">
                  <a:pos x="T6" y="T7"/>
                </a:cxn>
                <a:cxn ang="T14">
                  <a:pos x="T8" y="T9"/>
                </a:cxn>
              </a:cxnLst>
              <a:rect l="T15" t="T16" r="T17" b="T18"/>
              <a:pathLst>
                <a:path w="57" h="28">
                  <a:moveTo>
                    <a:pt x="2" y="5"/>
                  </a:moveTo>
                  <a:lnTo>
                    <a:pt x="0" y="28"/>
                  </a:lnTo>
                  <a:lnTo>
                    <a:pt x="55" y="23"/>
                  </a:lnTo>
                  <a:lnTo>
                    <a:pt x="57" y="0"/>
                  </a:lnTo>
                  <a:lnTo>
                    <a:pt x="2" y="5"/>
                  </a:lnTo>
                  <a:close/>
                </a:path>
              </a:pathLst>
            </a:custGeom>
            <a:solidFill>
              <a:srgbClr val="000000"/>
            </a:solidFill>
            <a:ln w="0">
              <a:solidFill>
                <a:srgbClr val="000000"/>
              </a:solidFill>
              <a:prstDash val="solid"/>
              <a:round/>
              <a:headEnd/>
              <a:tailEnd/>
            </a:ln>
          </p:spPr>
          <p:txBody>
            <a:bodyPr/>
            <a:lstStyle/>
            <a:p>
              <a:endParaRPr lang="en-GB"/>
            </a:p>
          </p:txBody>
        </p:sp>
        <p:sp>
          <p:nvSpPr>
            <p:cNvPr id="83005" name="Freeform 274">
              <a:extLst>
                <a:ext uri="{FF2B5EF4-FFF2-40B4-BE49-F238E27FC236}">
                  <a16:creationId xmlns:a16="http://schemas.microsoft.com/office/drawing/2014/main" id="{442A25CF-9880-4004-B89D-C772E4AD10EA}"/>
                </a:ext>
              </a:extLst>
            </p:cNvPr>
            <p:cNvSpPr>
              <a:spLocks/>
            </p:cNvSpPr>
            <p:nvPr/>
          </p:nvSpPr>
          <p:spPr bwMode="auto">
            <a:xfrm>
              <a:off x="1550" y="3290"/>
              <a:ext cx="12" cy="12"/>
            </a:xfrm>
            <a:custGeom>
              <a:avLst/>
              <a:gdLst>
                <a:gd name="T0" fmla="*/ 1 w 23"/>
                <a:gd name="T1" fmla="*/ 0 h 25"/>
                <a:gd name="T2" fmla="*/ 0 w 23"/>
                <a:gd name="T3" fmla="*/ 0 h 25"/>
                <a:gd name="T4" fmla="*/ 1 w 23"/>
                <a:gd name="T5" fmla="*/ 0 h 25"/>
                <a:gd name="T6" fmla="*/ 1 w 23"/>
                <a:gd name="T7" fmla="*/ 0 h 25"/>
                <a:gd name="T8" fmla="*/ 1 w 23"/>
                <a:gd name="T9" fmla="*/ 0 h 25"/>
                <a:gd name="T10" fmla="*/ 0 60000 65536"/>
                <a:gd name="T11" fmla="*/ 0 60000 65536"/>
                <a:gd name="T12" fmla="*/ 0 60000 65536"/>
                <a:gd name="T13" fmla="*/ 0 60000 65536"/>
                <a:gd name="T14" fmla="*/ 0 60000 65536"/>
                <a:gd name="T15" fmla="*/ 0 w 23"/>
                <a:gd name="T16" fmla="*/ 0 h 25"/>
                <a:gd name="T17" fmla="*/ 23 w 23"/>
                <a:gd name="T18" fmla="*/ 25 h 25"/>
              </a:gdLst>
              <a:ahLst/>
              <a:cxnLst>
                <a:cxn ang="T10">
                  <a:pos x="T0" y="T1"/>
                </a:cxn>
                <a:cxn ang="T11">
                  <a:pos x="T2" y="T3"/>
                </a:cxn>
                <a:cxn ang="T12">
                  <a:pos x="T4" y="T5"/>
                </a:cxn>
                <a:cxn ang="T13">
                  <a:pos x="T6" y="T7"/>
                </a:cxn>
                <a:cxn ang="T14">
                  <a:pos x="T8" y="T9"/>
                </a:cxn>
              </a:cxnLst>
              <a:rect l="T15" t="T16" r="T17" b="T18"/>
              <a:pathLst>
                <a:path w="23" h="25">
                  <a:moveTo>
                    <a:pt x="2" y="2"/>
                  </a:moveTo>
                  <a:lnTo>
                    <a:pt x="0" y="25"/>
                  </a:lnTo>
                  <a:lnTo>
                    <a:pt x="21" y="23"/>
                  </a:lnTo>
                  <a:lnTo>
                    <a:pt x="23"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06" name="Freeform 275">
              <a:extLst>
                <a:ext uri="{FF2B5EF4-FFF2-40B4-BE49-F238E27FC236}">
                  <a16:creationId xmlns:a16="http://schemas.microsoft.com/office/drawing/2014/main" id="{9B950BD0-6064-4BDD-8CC9-7AFCA2FD948D}"/>
                </a:ext>
              </a:extLst>
            </p:cNvPr>
            <p:cNvSpPr>
              <a:spLocks/>
            </p:cNvSpPr>
            <p:nvPr/>
          </p:nvSpPr>
          <p:spPr bwMode="auto">
            <a:xfrm>
              <a:off x="1561" y="3287"/>
              <a:ext cx="29" cy="14"/>
            </a:xfrm>
            <a:custGeom>
              <a:avLst/>
              <a:gdLst>
                <a:gd name="T0" fmla="*/ 1 w 57"/>
                <a:gd name="T1" fmla="*/ 1 h 28"/>
                <a:gd name="T2" fmla="*/ 0 w 57"/>
                <a:gd name="T3" fmla="*/ 1 h 28"/>
                <a:gd name="T4" fmla="*/ 1 w 57"/>
                <a:gd name="T5" fmla="*/ 1 h 28"/>
                <a:gd name="T6" fmla="*/ 1 w 57"/>
                <a:gd name="T7" fmla="*/ 0 h 28"/>
                <a:gd name="T8" fmla="*/ 1 w 57"/>
                <a:gd name="T9" fmla="*/ 1 h 28"/>
                <a:gd name="T10" fmla="*/ 0 60000 65536"/>
                <a:gd name="T11" fmla="*/ 0 60000 65536"/>
                <a:gd name="T12" fmla="*/ 0 60000 65536"/>
                <a:gd name="T13" fmla="*/ 0 60000 65536"/>
                <a:gd name="T14" fmla="*/ 0 60000 65536"/>
                <a:gd name="T15" fmla="*/ 0 w 57"/>
                <a:gd name="T16" fmla="*/ 0 h 28"/>
                <a:gd name="T17" fmla="*/ 57 w 57"/>
                <a:gd name="T18" fmla="*/ 28 h 28"/>
              </a:gdLst>
              <a:ahLst/>
              <a:cxnLst>
                <a:cxn ang="T10">
                  <a:pos x="T0" y="T1"/>
                </a:cxn>
                <a:cxn ang="T11">
                  <a:pos x="T2" y="T3"/>
                </a:cxn>
                <a:cxn ang="T12">
                  <a:pos x="T4" y="T5"/>
                </a:cxn>
                <a:cxn ang="T13">
                  <a:pos x="T6" y="T7"/>
                </a:cxn>
                <a:cxn ang="T14">
                  <a:pos x="T8" y="T9"/>
                </a:cxn>
              </a:cxnLst>
              <a:rect l="T15" t="T16" r="T17" b="T18"/>
              <a:pathLst>
                <a:path w="57" h="28">
                  <a:moveTo>
                    <a:pt x="2" y="5"/>
                  </a:moveTo>
                  <a:lnTo>
                    <a:pt x="0" y="28"/>
                  </a:lnTo>
                  <a:lnTo>
                    <a:pt x="56" y="23"/>
                  </a:lnTo>
                  <a:lnTo>
                    <a:pt x="57" y="0"/>
                  </a:lnTo>
                  <a:lnTo>
                    <a:pt x="2" y="5"/>
                  </a:lnTo>
                  <a:close/>
                </a:path>
              </a:pathLst>
            </a:custGeom>
            <a:solidFill>
              <a:srgbClr val="000000"/>
            </a:solidFill>
            <a:ln w="0">
              <a:solidFill>
                <a:srgbClr val="000000"/>
              </a:solidFill>
              <a:prstDash val="solid"/>
              <a:round/>
              <a:headEnd/>
              <a:tailEnd/>
            </a:ln>
          </p:spPr>
          <p:txBody>
            <a:bodyPr/>
            <a:lstStyle/>
            <a:p>
              <a:endParaRPr lang="en-GB"/>
            </a:p>
          </p:txBody>
        </p:sp>
        <p:sp>
          <p:nvSpPr>
            <p:cNvPr id="83007" name="Rectangle 276">
              <a:extLst>
                <a:ext uri="{FF2B5EF4-FFF2-40B4-BE49-F238E27FC236}">
                  <a16:creationId xmlns:a16="http://schemas.microsoft.com/office/drawing/2014/main" id="{CE2A77A0-BFCB-4A48-BB75-DF3CB8A9879F}"/>
                </a:ext>
              </a:extLst>
            </p:cNvPr>
            <p:cNvSpPr>
              <a:spLocks noChangeArrowheads="1"/>
            </p:cNvSpPr>
            <p:nvPr/>
          </p:nvSpPr>
          <p:spPr bwMode="auto">
            <a:xfrm>
              <a:off x="1561" y="3290"/>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08" name="Freeform 277">
              <a:extLst>
                <a:ext uri="{FF2B5EF4-FFF2-40B4-BE49-F238E27FC236}">
                  <a16:creationId xmlns:a16="http://schemas.microsoft.com/office/drawing/2014/main" id="{286FA638-BA74-48E7-AD96-575DFE355FF5}"/>
                </a:ext>
              </a:extLst>
            </p:cNvPr>
            <p:cNvSpPr>
              <a:spLocks/>
            </p:cNvSpPr>
            <p:nvPr/>
          </p:nvSpPr>
          <p:spPr bwMode="auto">
            <a:xfrm>
              <a:off x="1589" y="3286"/>
              <a:ext cx="16" cy="12"/>
            </a:xfrm>
            <a:custGeom>
              <a:avLst/>
              <a:gdLst>
                <a:gd name="T0" fmla="*/ 1 w 32"/>
                <a:gd name="T1" fmla="*/ 0 h 25"/>
                <a:gd name="T2" fmla="*/ 0 w 32"/>
                <a:gd name="T3" fmla="*/ 0 h 25"/>
                <a:gd name="T4" fmla="*/ 1 w 32"/>
                <a:gd name="T5" fmla="*/ 0 h 25"/>
                <a:gd name="T6" fmla="*/ 1 w 32"/>
                <a:gd name="T7" fmla="*/ 0 h 25"/>
                <a:gd name="T8" fmla="*/ 1 w 32"/>
                <a:gd name="T9" fmla="*/ 0 h 25"/>
                <a:gd name="T10" fmla="*/ 0 60000 65536"/>
                <a:gd name="T11" fmla="*/ 0 60000 65536"/>
                <a:gd name="T12" fmla="*/ 0 60000 65536"/>
                <a:gd name="T13" fmla="*/ 0 60000 65536"/>
                <a:gd name="T14" fmla="*/ 0 60000 65536"/>
                <a:gd name="T15" fmla="*/ 0 w 32"/>
                <a:gd name="T16" fmla="*/ 0 h 25"/>
                <a:gd name="T17" fmla="*/ 32 w 32"/>
                <a:gd name="T18" fmla="*/ 25 h 25"/>
              </a:gdLst>
              <a:ahLst/>
              <a:cxnLst>
                <a:cxn ang="T10">
                  <a:pos x="T0" y="T1"/>
                </a:cxn>
                <a:cxn ang="T11">
                  <a:pos x="T2" y="T3"/>
                </a:cxn>
                <a:cxn ang="T12">
                  <a:pos x="T4" y="T5"/>
                </a:cxn>
                <a:cxn ang="T13">
                  <a:pos x="T6" y="T7"/>
                </a:cxn>
                <a:cxn ang="T14">
                  <a:pos x="T8" y="T9"/>
                </a:cxn>
              </a:cxnLst>
              <a:rect l="T15" t="T16" r="T17" b="T18"/>
              <a:pathLst>
                <a:path w="32" h="25">
                  <a:moveTo>
                    <a:pt x="1" y="2"/>
                  </a:moveTo>
                  <a:lnTo>
                    <a:pt x="0" y="25"/>
                  </a:lnTo>
                  <a:lnTo>
                    <a:pt x="30" y="23"/>
                  </a:lnTo>
                  <a:lnTo>
                    <a:pt x="32"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009" name="Rectangle 278">
              <a:extLst>
                <a:ext uri="{FF2B5EF4-FFF2-40B4-BE49-F238E27FC236}">
                  <a16:creationId xmlns:a16="http://schemas.microsoft.com/office/drawing/2014/main" id="{310D5549-4DC1-4679-82A7-8F84DAA9AD48}"/>
                </a:ext>
              </a:extLst>
            </p:cNvPr>
            <p:cNvSpPr>
              <a:spLocks noChangeArrowheads="1"/>
            </p:cNvSpPr>
            <p:nvPr/>
          </p:nvSpPr>
          <p:spPr bwMode="auto">
            <a:xfrm>
              <a:off x="1589" y="3288"/>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10" name="Freeform 279">
              <a:extLst>
                <a:ext uri="{FF2B5EF4-FFF2-40B4-BE49-F238E27FC236}">
                  <a16:creationId xmlns:a16="http://schemas.microsoft.com/office/drawing/2014/main" id="{49061BCF-EA5B-4C9D-AD11-1F58673443CD}"/>
                </a:ext>
              </a:extLst>
            </p:cNvPr>
            <p:cNvSpPr>
              <a:spLocks/>
            </p:cNvSpPr>
            <p:nvPr/>
          </p:nvSpPr>
          <p:spPr bwMode="auto">
            <a:xfrm>
              <a:off x="1622" y="3282"/>
              <a:ext cx="24" cy="15"/>
            </a:xfrm>
            <a:custGeom>
              <a:avLst/>
              <a:gdLst>
                <a:gd name="T0" fmla="*/ 1 w 48"/>
                <a:gd name="T1" fmla="*/ 1 h 28"/>
                <a:gd name="T2" fmla="*/ 0 w 48"/>
                <a:gd name="T3" fmla="*/ 1 h 28"/>
                <a:gd name="T4" fmla="*/ 1 w 48"/>
                <a:gd name="T5" fmla="*/ 1 h 28"/>
                <a:gd name="T6" fmla="*/ 1 w 48"/>
                <a:gd name="T7" fmla="*/ 0 h 28"/>
                <a:gd name="T8" fmla="*/ 1 w 48"/>
                <a:gd name="T9" fmla="*/ 1 h 28"/>
                <a:gd name="T10" fmla="*/ 0 60000 65536"/>
                <a:gd name="T11" fmla="*/ 0 60000 65536"/>
                <a:gd name="T12" fmla="*/ 0 60000 65536"/>
                <a:gd name="T13" fmla="*/ 0 60000 65536"/>
                <a:gd name="T14" fmla="*/ 0 60000 65536"/>
                <a:gd name="T15" fmla="*/ 0 w 48"/>
                <a:gd name="T16" fmla="*/ 0 h 28"/>
                <a:gd name="T17" fmla="*/ 48 w 48"/>
                <a:gd name="T18" fmla="*/ 28 h 28"/>
              </a:gdLst>
              <a:ahLst/>
              <a:cxnLst>
                <a:cxn ang="T10">
                  <a:pos x="T0" y="T1"/>
                </a:cxn>
                <a:cxn ang="T11">
                  <a:pos x="T2" y="T3"/>
                </a:cxn>
                <a:cxn ang="T12">
                  <a:pos x="T4" y="T5"/>
                </a:cxn>
                <a:cxn ang="T13">
                  <a:pos x="T6" y="T7"/>
                </a:cxn>
                <a:cxn ang="T14">
                  <a:pos x="T8" y="T9"/>
                </a:cxn>
              </a:cxnLst>
              <a:rect l="T15" t="T16" r="T17" b="T18"/>
              <a:pathLst>
                <a:path w="48" h="28">
                  <a:moveTo>
                    <a:pt x="1" y="5"/>
                  </a:moveTo>
                  <a:lnTo>
                    <a:pt x="0" y="28"/>
                  </a:lnTo>
                  <a:lnTo>
                    <a:pt x="46" y="23"/>
                  </a:lnTo>
                  <a:lnTo>
                    <a:pt x="48" y="0"/>
                  </a:lnTo>
                  <a:lnTo>
                    <a:pt x="1" y="5"/>
                  </a:lnTo>
                  <a:close/>
                </a:path>
              </a:pathLst>
            </a:custGeom>
            <a:solidFill>
              <a:srgbClr val="000000"/>
            </a:solidFill>
            <a:ln w="0">
              <a:solidFill>
                <a:srgbClr val="000000"/>
              </a:solidFill>
              <a:prstDash val="solid"/>
              <a:round/>
              <a:headEnd/>
              <a:tailEnd/>
            </a:ln>
          </p:spPr>
          <p:txBody>
            <a:bodyPr/>
            <a:lstStyle/>
            <a:p>
              <a:endParaRPr lang="en-GB"/>
            </a:p>
          </p:txBody>
        </p:sp>
        <p:sp>
          <p:nvSpPr>
            <p:cNvPr id="83011" name="Freeform 280">
              <a:extLst>
                <a:ext uri="{FF2B5EF4-FFF2-40B4-BE49-F238E27FC236}">
                  <a16:creationId xmlns:a16="http://schemas.microsoft.com/office/drawing/2014/main" id="{F5A1EC77-09CC-4636-8EFA-0A10BFF68761}"/>
                </a:ext>
              </a:extLst>
            </p:cNvPr>
            <p:cNvSpPr>
              <a:spLocks/>
            </p:cNvSpPr>
            <p:nvPr/>
          </p:nvSpPr>
          <p:spPr bwMode="auto">
            <a:xfrm>
              <a:off x="1645" y="3282"/>
              <a:ext cx="5" cy="12"/>
            </a:xfrm>
            <a:custGeom>
              <a:avLst/>
              <a:gdLst>
                <a:gd name="T0" fmla="*/ 0 w 11"/>
                <a:gd name="T1" fmla="*/ 0 h 23"/>
                <a:gd name="T2" fmla="*/ 0 w 11"/>
                <a:gd name="T3" fmla="*/ 1 h 23"/>
                <a:gd name="T4" fmla="*/ 0 w 11"/>
                <a:gd name="T5" fmla="*/ 1 h 23"/>
                <a:gd name="T6" fmla="*/ 0 w 11"/>
                <a:gd name="T7" fmla="*/ 0 h 23"/>
                <a:gd name="T8" fmla="*/ 0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12" name="Freeform 281">
              <a:extLst>
                <a:ext uri="{FF2B5EF4-FFF2-40B4-BE49-F238E27FC236}">
                  <a16:creationId xmlns:a16="http://schemas.microsoft.com/office/drawing/2014/main" id="{43962DAC-0FC5-4A1F-AD12-12AA2B44F1BB}"/>
                </a:ext>
              </a:extLst>
            </p:cNvPr>
            <p:cNvSpPr>
              <a:spLocks/>
            </p:cNvSpPr>
            <p:nvPr/>
          </p:nvSpPr>
          <p:spPr bwMode="auto">
            <a:xfrm>
              <a:off x="1667" y="3280"/>
              <a:ext cx="7" cy="12"/>
            </a:xfrm>
            <a:custGeom>
              <a:avLst/>
              <a:gdLst>
                <a:gd name="T0" fmla="*/ 1 w 14"/>
                <a:gd name="T1" fmla="*/ 0 h 25"/>
                <a:gd name="T2" fmla="*/ 0 w 14"/>
                <a:gd name="T3" fmla="*/ 0 h 25"/>
                <a:gd name="T4" fmla="*/ 1 w 14"/>
                <a:gd name="T5" fmla="*/ 0 h 25"/>
                <a:gd name="T6" fmla="*/ 1 w 14"/>
                <a:gd name="T7" fmla="*/ 0 h 25"/>
                <a:gd name="T8" fmla="*/ 1 w 14"/>
                <a:gd name="T9" fmla="*/ 0 h 25"/>
                <a:gd name="T10" fmla="*/ 0 60000 65536"/>
                <a:gd name="T11" fmla="*/ 0 60000 65536"/>
                <a:gd name="T12" fmla="*/ 0 60000 65536"/>
                <a:gd name="T13" fmla="*/ 0 60000 65536"/>
                <a:gd name="T14" fmla="*/ 0 60000 65536"/>
                <a:gd name="T15" fmla="*/ 0 w 14"/>
                <a:gd name="T16" fmla="*/ 0 h 25"/>
                <a:gd name="T17" fmla="*/ 14 w 14"/>
                <a:gd name="T18" fmla="*/ 25 h 25"/>
              </a:gdLst>
              <a:ahLst/>
              <a:cxnLst>
                <a:cxn ang="T10">
                  <a:pos x="T0" y="T1"/>
                </a:cxn>
                <a:cxn ang="T11">
                  <a:pos x="T2" y="T3"/>
                </a:cxn>
                <a:cxn ang="T12">
                  <a:pos x="T4" y="T5"/>
                </a:cxn>
                <a:cxn ang="T13">
                  <a:pos x="T6" y="T7"/>
                </a:cxn>
                <a:cxn ang="T14">
                  <a:pos x="T8" y="T9"/>
                </a:cxn>
              </a:cxnLst>
              <a:rect l="T15" t="T16" r="T17" b="T18"/>
              <a:pathLst>
                <a:path w="14" h="25">
                  <a:moveTo>
                    <a:pt x="1" y="1"/>
                  </a:moveTo>
                  <a:lnTo>
                    <a:pt x="0" y="25"/>
                  </a:lnTo>
                  <a:lnTo>
                    <a:pt x="12" y="23"/>
                  </a:lnTo>
                  <a:lnTo>
                    <a:pt x="14" y="0"/>
                  </a:lnTo>
                  <a:lnTo>
                    <a:pt x="1" y="1"/>
                  </a:lnTo>
                  <a:close/>
                </a:path>
              </a:pathLst>
            </a:custGeom>
            <a:solidFill>
              <a:srgbClr val="000000"/>
            </a:solidFill>
            <a:ln w="0">
              <a:solidFill>
                <a:srgbClr val="000000"/>
              </a:solidFill>
              <a:prstDash val="solid"/>
              <a:round/>
              <a:headEnd/>
              <a:tailEnd/>
            </a:ln>
          </p:spPr>
          <p:txBody>
            <a:bodyPr/>
            <a:lstStyle/>
            <a:p>
              <a:endParaRPr lang="en-GB"/>
            </a:p>
          </p:txBody>
        </p:sp>
        <p:sp>
          <p:nvSpPr>
            <p:cNvPr id="83013" name="Rectangle 282">
              <a:extLst>
                <a:ext uri="{FF2B5EF4-FFF2-40B4-BE49-F238E27FC236}">
                  <a16:creationId xmlns:a16="http://schemas.microsoft.com/office/drawing/2014/main" id="{DB290E25-CF0C-4E06-92A3-A9CF8A86F174}"/>
                </a:ext>
              </a:extLst>
            </p:cNvPr>
            <p:cNvSpPr>
              <a:spLocks noChangeArrowheads="1"/>
            </p:cNvSpPr>
            <p:nvPr/>
          </p:nvSpPr>
          <p:spPr bwMode="auto">
            <a:xfrm>
              <a:off x="1645" y="3283"/>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14" name="Freeform 283">
              <a:extLst>
                <a:ext uri="{FF2B5EF4-FFF2-40B4-BE49-F238E27FC236}">
                  <a16:creationId xmlns:a16="http://schemas.microsoft.com/office/drawing/2014/main" id="{3C91617B-D823-4C7F-8AE6-859406EFF672}"/>
                </a:ext>
              </a:extLst>
            </p:cNvPr>
            <p:cNvSpPr>
              <a:spLocks/>
            </p:cNvSpPr>
            <p:nvPr/>
          </p:nvSpPr>
          <p:spPr bwMode="auto">
            <a:xfrm>
              <a:off x="1674" y="3278"/>
              <a:ext cx="28" cy="13"/>
            </a:xfrm>
            <a:custGeom>
              <a:avLst/>
              <a:gdLst>
                <a:gd name="T0" fmla="*/ 0 w 57"/>
                <a:gd name="T1" fmla="*/ 0 h 27"/>
                <a:gd name="T2" fmla="*/ 0 w 57"/>
                <a:gd name="T3" fmla="*/ 0 h 27"/>
                <a:gd name="T4" fmla="*/ 0 w 57"/>
                <a:gd name="T5" fmla="*/ 0 h 27"/>
                <a:gd name="T6" fmla="*/ 0 w 57"/>
                <a:gd name="T7" fmla="*/ 0 h 27"/>
                <a:gd name="T8" fmla="*/ 0 w 57"/>
                <a:gd name="T9" fmla="*/ 0 h 27"/>
                <a:gd name="T10" fmla="*/ 0 60000 65536"/>
                <a:gd name="T11" fmla="*/ 0 60000 65536"/>
                <a:gd name="T12" fmla="*/ 0 60000 65536"/>
                <a:gd name="T13" fmla="*/ 0 60000 65536"/>
                <a:gd name="T14" fmla="*/ 0 60000 65536"/>
                <a:gd name="T15" fmla="*/ 0 w 57"/>
                <a:gd name="T16" fmla="*/ 0 h 27"/>
                <a:gd name="T17" fmla="*/ 57 w 57"/>
                <a:gd name="T18" fmla="*/ 27 h 27"/>
              </a:gdLst>
              <a:ahLst/>
              <a:cxnLst>
                <a:cxn ang="T10">
                  <a:pos x="T0" y="T1"/>
                </a:cxn>
                <a:cxn ang="T11">
                  <a:pos x="T2" y="T3"/>
                </a:cxn>
                <a:cxn ang="T12">
                  <a:pos x="T4" y="T5"/>
                </a:cxn>
                <a:cxn ang="T13">
                  <a:pos x="T6" y="T7"/>
                </a:cxn>
                <a:cxn ang="T14">
                  <a:pos x="T8" y="T9"/>
                </a:cxn>
              </a:cxnLst>
              <a:rect l="T15" t="T16" r="T17" b="T18"/>
              <a:pathLst>
                <a:path w="57" h="27">
                  <a:moveTo>
                    <a:pt x="2" y="4"/>
                  </a:moveTo>
                  <a:lnTo>
                    <a:pt x="0" y="27"/>
                  </a:lnTo>
                  <a:lnTo>
                    <a:pt x="55" y="23"/>
                  </a:lnTo>
                  <a:lnTo>
                    <a:pt x="57"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15" name="Rectangle 284">
              <a:extLst>
                <a:ext uri="{FF2B5EF4-FFF2-40B4-BE49-F238E27FC236}">
                  <a16:creationId xmlns:a16="http://schemas.microsoft.com/office/drawing/2014/main" id="{5370E70C-E97E-442F-BCDE-71340D017401}"/>
                </a:ext>
              </a:extLst>
            </p:cNvPr>
            <p:cNvSpPr>
              <a:spLocks noChangeArrowheads="1"/>
            </p:cNvSpPr>
            <p:nvPr/>
          </p:nvSpPr>
          <p:spPr bwMode="auto">
            <a:xfrm>
              <a:off x="1674" y="3281"/>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16" name="Freeform 285">
              <a:extLst>
                <a:ext uri="{FF2B5EF4-FFF2-40B4-BE49-F238E27FC236}">
                  <a16:creationId xmlns:a16="http://schemas.microsoft.com/office/drawing/2014/main" id="{7EA7622C-A7D5-42F1-B252-641F3EFB8C00}"/>
                </a:ext>
              </a:extLst>
            </p:cNvPr>
            <p:cNvSpPr>
              <a:spLocks/>
            </p:cNvSpPr>
            <p:nvPr/>
          </p:nvSpPr>
          <p:spPr bwMode="auto">
            <a:xfrm>
              <a:off x="1701" y="3276"/>
              <a:ext cx="21" cy="14"/>
            </a:xfrm>
            <a:custGeom>
              <a:avLst/>
              <a:gdLst>
                <a:gd name="T0" fmla="*/ 1 w 41"/>
                <a:gd name="T1" fmla="*/ 1 h 27"/>
                <a:gd name="T2" fmla="*/ 0 w 41"/>
                <a:gd name="T3" fmla="*/ 1 h 27"/>
                <a:gd name="T4" fmla="*/ 1 w 41"/>
                <a:gd name="T5" fmla="*/ 1 h 27"/>
                <a:gd name="T6" fmla="*/ 1 w 41"/>
                <a:gd name="T7" fmla="*/ 0 h 27"/>
                <a:gd name="T8" fmla="*/ 1 w 41"/>
                <a:gd name="T9" fmla="*/ 1 h 27"/>
                <a:gd name="T10" fmla="*/ 0 60000 65536"/>
                <a:gd name="T11" fmla="*/ 0 60000 65536"/>
                <a:gd name="T12" fmla="*/ 0 60000 65536"/>
                <a:gd name="T13" fmla="*/ 0 60000 65536"/>
                <a:gd name="T14" fmla="*/ 0 60000 65536"/>
                <a:gd name="T15" fmla="*/ 0 w 41"/>
                <a:gd name="T16" fmla="*/ 0 h 27"/>
                <a:gd name="T17" fmla="*/ 41 w 41"/>
                <a:gd name="T18" fmla="*/ 27 h 27"/>
              </a:gdLst>
              <a:ahLst/>
              <a:cxnLst>
                <a:cxn ang="T10">
                  <a:pos x="T0" y="T1"/>
                </a:cxn>
                <a:cxn ang="T11">
                  <a:pos x="T2" y="T3"/>
                </a:cxn>
                <a:cxn ang="T12">
                  <a:pos x="T4" y="T5"/>
                </a:cxn>
                <a:cxn ang="T13">
                  <a:pos x="T6" y="T7"/>
                </a:cxn>
                <a:cxn ang="T14">
                  <a:pos x="T8" y="T9"/>
                </a:cxn>
              </a:cxnLst>
              <a:rect l="T15" t="T16" r="T17" b="T18"/>
              <a:pathLst>
                <a:path w="41" h="27">
                  <a:moveTo>
                    <a:pt x="2" y="4"/>
                  </a:moveTo>
                  <a:lnTo>
                    <a:pt x="0" y="27"/>
                  </a:lnTo>
                  <a:lnTo>
                    <a:pt x="40" y="24"/>
                  </a:lnTo>
                  <a:lnTo>
                    <a:pt x="41"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17" name="Rectangle 286">
              <a:extLst>
                <a:ext uri="{FF2B5EF4-FFF2-40B4-BE49-F238E27FC236}">
                  <a16:creationId xmlns:a16="http://schemas.microsoft.com/office/drawing/2014/main" id="{37FDEF71-8E1F-4747-9899-EF4DA16D81BF}"/>
                </a:ext>
              </a:extLst>
            </p:cNvPr>
            <p:cNvSpPr>
              <a:spLocks noChangeArrowheads="1"/>
            </p:cNvSpPr>
            <p:nvPr/>
          </p:nvSpPr>
          <p:spPr bwMode="auto">
            <a:xfrm>
              <a:off x="1701" y="3279"/>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18" name="Freeform 287">
              <a:extLst>
                <a:ext uri="{FF2B5EF4-FFF2-40B4-BE49-F238E27FC236}">
                  <a16:creationId xmlns:a16="http://schemas.microsoft.com/office/drawing/2014/main" id="{22068E1C-E941-4921-BD61-167374246A66}"/>
                </a:ext>
              </a:extLst>
            </p:cNvPr>
            <p:cNvSpPr>
              <a:spLocks/>
            </p:cNvSpPr>
            <p:nvPr/>
          </p:nvSpPr>
          <p:spPr bwMode="auto">
            <a:xfrm>
              <a:off x="1739" y="3274"/>
              <a:ext cx="19" cy="12"/>
            </a:xfrm>
            <a:custGeom>
              <a:avLst/>
              <a:gdLst>
                <a:gd name="T0" fmla="*/ 0 w 40"/>
                <a:gd name="T1" fmla="*/ 0 h 25"/>
                <a:gd name="T2" fmla="*/ 0 w 40"/>
                <a:gd name="T3" fmla="*/ 0 h 25"/>
                <a:gd name="T4" fmla="*/ 0 w 40"/>
                <a:gd name="T5" fmla="*/ 0 h 25"/>
                <a:gd name="T6" fmla="*/ 0 w 40"/>
                <a:gd name="T7" fmla="*/ 0 h 25"/>
                <a:gd name="T8" fmla="*/ 0 w 40"/>
                <a:gd name="T9" fmla="*/ 0 h 25"/>
                <a:gd name="T10" fmla="*/ 0 60000 65536"/>
                <a:gd name="T11" fmla="*/ 0 60000 65536"/>
                <a:gd name="T12" fmla="*/ 0 60000 65536"/>
                <a:gd name="T13" fmla="*/ 0 60000 65536"/>
                <a:gd name="T14" fmla="*/ 0 60000 65536"/>
                <a:gd name="T15" fmla="*/ 0 w 40"/>
                <a:gd name="T16" fmla="*/ 0 h 25"/>
                <a:gd name="T17" fmla="*/ 40 w 40"/>
                <a:gd name="T18" fmla="*/ 25 h 25"/>
              </a:gdLst>
              <a:ahLst/>
              <a:cxnLst>
                <a:cxn ang="T10">
                  <a:pos x="T0" y="T1"/>
                </a:cxn>
                <a:cxn ang="T11">
                  <a:pos x="T2" y="T3"/>
                </a:cxn>
                <a:cxn ang="T12">
                  <a:pos x="T4" y="T5"/>
                </a:cxn>
                <a:cxn ang="T13">
                  <a:pos x="T6" y="T7"/>
                </a:cxn>
                <a:cxn ang="T14">
                  <a:pos x="T8" y="T9"/>
                </a:cxn>
              </a:cxnLst>
              <a:rect l="T15" t="T16" r="T17" b="T18"/>
              <a:pathLst>
                <a:path w="40" h="25">
                  <a:moveTo>
                    <a:pt x="2" y="2"/>
                  </a:moveTo>
                  <a:lnTo>
                    <a:pt x="0" y="25"/>
                  </a:lnTo>
                  <a:lnTo>
                    <a:pt x="38" y="23"/>
                  </a:lnTo>
                  <a:lnTo>
                    <a:pt x="40"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19" name="Freeform 288">
              <a:extLst>
                <a:ext uri="{FF2B5EF4-FFF2-40B4-BE49-F238E27FC236}">
                  <a16:creationId xmlns:a16="http://schemas.microsoft.com/office/drawing/2014/main" id="{D0843F5C-D351-46A7-8ED9-0FDE7499323B}"/>
                </a:ext>
              </a:extLst>
            </p:cNvPr>
            <p:cNvSpPr>
              <a:spLocks/>
            </p:cNvSpPr>
            <p:nvPr/>
          </p:nvSpPr>
          <p:spPr bwMode="auto">
            <a:xfrm>
              <a:off x="1757" y="3273"/>
              <a:ext cx="10" cy="12"/>
            </a:xfrm>
            <a:custGeom>
              <a:avLst/>
              <a:gdLst>
                <a:gd name="T0" fmla="*/ 1 w 19"/>
                <a:gd name="T1" fmla="*/ 0 h 25"/>
                <a:gd name="T2" fmla="*/ 0 w 19"/>
                <a:gd name="T3" fmla="*/ 0 h 25"/>
                <a:gd name="T4" fmla="*/ 1 w 19"/>
                <a:gd name="T5" fmla="*/ 0 h 25"/>
                <a:gd name="T6" fmla="*/ 1 w 19"/>
                <a:gd name="T7" fmla="*/ 0 h 25"/>
                <a:gd name="T8" fmla="*/ 1 w 19"/>
                <a:gd name="T9" fmla="*/ 0 h 25"/>
                <a:gd name="T10" fmla="*/ 0 60000 65536"/>
                <a:gd name="T11" fmla="*/ 0 60000 65536"/>
                <a:gd name="T12" fmla="*/ 0 60000 65536"/>
                <a:gd name="T13" fmla="*/ 0 60000 65536"/>
                <a:gd name="T14" fmla="*/ 0 60000 65536"/>
                <a:gd name="T15" fmla="*/ 0 w 19"/>
                <a:gd name="T16" fmla="*/ 0 h 25"/>
                <a:gd name="T17" fmla="*/ 19 w 19"/>
                <a:gd name="T18" fmla="*/ 25 h 25"/>
              </a:gdLst>
              <a:ahLst/>
              <a:cxnLst>
                <a:cxn ang="T10">
                  <a:pos x="T0" y="T1"/>
                </a:cxn>
                <a:cxn ang="T11">
                  <a:pos x="T2" y="T3"/>
                </a:cxn>
                <a:cxn ang="T12">
                  <a:pos x="T4" y="T5"/>
                </a:cxn>
                <a:cxn ang="T13">
                  <a:pos x="T6" y="T7"/>
                </a:cxn>
                <a:cxn ang="T14">
                  <a:pos x="T8" y="T9"/>
                </a:cxn>
              </a:cxnLst>
              <a:rect l="T15" t="T16" r="T17" b="T18"/>
              <a:pathLst>
                <a:path w="19" h="25">
                  <a:moveTo>
                    <a:pt x="2" y="2"/>
                  </a:moveTo>
                  <a:lnTo>
                    <a:pt x="0" y="25"/>
                  </a:lnTo>
                  <a:lnTo>
                    <a:pt x="18" y="23"/>
                  </a:lnTo>
                  <a:lnTo>
                    <a:pt x="1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20" name="Freeform 289">
              <a:extLst>
                <a:ext uri="{FF2B5EF4-FFF2-40B4-BE49-F238E27FC236}">
                  <a16:creationId xmlns:a16="http://schemas.microsoft.com/office/drawing/2014/main" id="{DFF17744-EA7D-4DDF-83E9-959C385B1F05}"/>
                </a:ext>
              </a:extLst>
            </p:cNvPr>
            <p:cNvSpPr>
              <a:spLocks/>
            </p:cNvSpPr>
            <p:nvPr/>
          </p:nvSpPr>
          <p:spPr bwMode="auto">
            <a:xfrm>
              <a:off x="1784" y="3271"/>
              <a:ext cx="3" cy="11"/>
            </a:xfrm>
            <a:custGeom>
              <a:avLst/>
              <a:gdLst>
                <a:gd name="T0" fmla="*/ 1 w 6"/>
                <a:gd name="T1" fmla="*/ 0 h 23"/>
                <a:gd name="T2" fmla="*/ 0 w 6"/>
                <a:gd name="T3" fmla="*/ 0 h 23"/>
                <a:gd name="T4" fmla="*/ 1 w 6"/>
                <a:gd name="T5" fmla="*/ 0 h 23"/>
                <a:gd name="T6" fmla="*/ 1 w 6"/>
                <a:gd name="T7" fmla="*/ 0 h 23"/>
                <a:gd name="T8" fmla="*/ 1 w 6"/>
                <a:gd name="T9" fmla="*/ 0 h 23"/>
                <a:gd name="T10" fmla="*/ 0 60000 65536"/>
                <a:gd name="T11" fmla="*/ 0 60000 65536"/>
                <a:gd name="T12" fmla="*/ 0 60000 65536"/>
                <a:gd name="T13" fmla="*/ 0 60000 65536"/>
                <a:gd name="T14" fmla="*/ 0 60000 65536"/>
                <a:gd name="T15" fmla="*/ 0 w 6"/>
                <a:gd name="T16" fmla="*/ 0 h 23"/>
                <a:gd name="T17" fmla="*/ 6 w 6"/>
                <a:gd name="T18" fmla="*/ 23 h 23"/>
              </a:gdLst>
              <a:ahLst/>
              <a:cxnLst>
                <a:cxn ang="T10">
                  <a:pos x="T0" y="T1"/>
                </a:cxn>
                <a:cxn ang="T11">
                  <a:pos x="T2" y="T3"/>
                </a:cxn>
                <a:cxn ang="T12">
                  <a:pos x="T4" y="T5"/>
                </a:cxn>
                <a:cxn ang="T13">
                  <a:pos x="T6" y="T7"/>
                </a:cxn>
                <a:cxn ang="T14">
                  <a:pos x="T8" y="T9"/>
                </a:cxn>
              </a:cxnLst>
              <a:rect l="T15" t="T16" r="T17" b="T18"/>
              <a:pathLst>
                <a:path w="6" h="23">
                  <a:moveTo>
                    <a:pt x="2" y="0"/>
                  </a:moveTo>
                  <a:lnTo>
                    <a:pt x="0" y="23"/>
                  </a:lnTo>
                  <a:lnTo>
                    <a:pt x="4" y="23"/>
                  </a:lnTo>
                  <a:lnTo>
                    <a:pt x="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21" name="Rectangle 290">
              <a:extLst>
                <a:ext uri="{FF2B5EF4-FFF2-40B4-BE49-F238E27FC236}">
                  <a16:creationId xmlns:a16="http://schemas.microsoft.com/office/drawing/2014/main" id="{7ACC061D-5C0A-4485-B711-689CE43F662C}"/>
                </a:ext>
              </a:extLst>
            </p:cNvPr>
            <p:cNvSpPr>
              <a:spLocks noChangeArrowheads="1"/>
            </p:cNvSpPr>
            <p:nvPr/>
          </p:nvSpPr>
          <p:spPr bwMode="auto">
            <a:xfrm>
              <a:off x="1757" y="3274"/>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22" name="Freeform 291">
              <a:extLst>
                <a:ext uri="{FF2B5EF4-FFF2-40B4-BE49-F238E27FC236}">
                  <a16:creationId xmlns:a16="http://schemas.microsoft.com/office/drawing/2014/main" id="{2FBC7DC1-7809-4095-844B-5EE79905A4CD}"/>
                </a:ext>
              </a:extLst>
            </p:cNvPr>
            <p:cNvSpPr>
              <a:spLocks/>
            </p:cNvSpPr>
            <p:nvPr/>
          </p:nvSpPr>
          <p:spPr bwMode="auto">
            <a:xfrm>
              <a:off x="1786" y="3269"/>
              <a:ext cx="28" cy="13"/>
            </a:xfrm>
            <a:custGeom>
              <a:avLst/>
              <a:gdLst>
                <a:gd name="T0" fmla="*/ 0 w 57"/>
                <a:gd name="T1" fmla="*/ 0 h 27"/>
                <a:gd name="T2" fmla="*/ 0 w 57"/>
                <a:gd name="T3" fmla="*/ 0 h 27"/>
                <a:gd name="T4" fmla="*/ 0 w 57"/>
                <a:gd name="T5" fmla="*/ 0 h 27"/>
                <a:gd name="T6" fmla="*/ 0 w 57"/>
                <a:gd name="T7" fmla="*/ 0 h 27"/>
                <a:gd name="T8" fmla="*/ 0 w 57"/>
                <a:gd name="T9" fmla="*/ 0 h 27"/>
                <a:gd name="T10" fmla="*/ 0 60000 65536"/>
                <a:gd name="T11" fmla="*/ 0 60000 65536"/>
                <a:gd name="T12" fmla="*/ 0 60000 65536"/>
                <a:gd name="T13" fmla="*/ 0 60000 65536"/>
                <a:gd name="T14" fmla="*/ 0 60000 65536"/>
                <a:gd name="T15" fmla="*/ 0 w 57"/>
                <a:gd name="T16" fmla="*/ 0 h 27"/>
                <a:gd name="T17" fmla="*/ 57 w 57"/>
                <a:gd name="T18" fmla="*/ 27 h 27"/>
              </a:gdLst>
              <a:ahLst/>
              <a:cxnLst>
                <a:cxn ang="T10">
                  <a:pos x="T0" y="T1"/>
                </a:cxn>
                <a:cxn ang="T11">
                  <a:pos x="T2" y="T3"/>
                </a:cxn>
                <a:cxn ang="T12">
                  <a:pos x="T4" y="T5"/>
                </a:cxn>
                <a:cxn ang="T13">
                  <a:pos x="T6" y="T7"/>
                </a:cxn>
                <a:cxn ang="T14">
                  <a:pos x="T8" y="T9"/>
                </a:cxn>
              </a:cxnLst>
              <a:rect l="T15" t="T16" r="T17" b="T18"/>
              <a:pathLst>
                <a:path w="57" h="27">
                  <a:moveTo>
                    <a:pt x="2" y="4"/>
                  </a:moveTo>
                  <a:lnTo>
                    <a:pt x="0" y="27"/>
                  </a:lnTo>
                  <a:lnTo>
                    <a:pt x="55" y="23"/>
                  </a:lnTo>
                  <a:lnTo>
                    <a:pt x="57"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23" name="Rectangle 292">
              <a:extLst>
                <a:ext uri="{FF2B5EF4-FFF2-40B4-BE49-F238E27FC236}">
                  <a16:creationId xmlns:a16="http://schemas.microsoft.com/office/drawing/2014/main" id="{4FD91860-3572-494F-9E77-68282691288E}"/>
                </a:ext>
              </a:extLst>
            </p:cNvPr>
            <p:cNvSpPr>
              <a:spLocks noChangeArrowheads="1"/>
            </p:cNvSpPr>
            <p:nvPr/>
          </p:nvSpPr>
          <p:spPr bwMode="auto">
            <a:xfrm>
              <a:off x="1786" y="3272"/>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24" name="Freeform 293">
              <a:extLst>
                <a:ext uri="{FF2B5EF4-FFF2-40B4-BE49-F238E27FC236}">
                  <a16:creationId xmlns:a16="http://schemas.microsoft.com/office/drawing/2014/main" id="{E266A4FD-CEEB-4E87-9F5F-5B563E2AFDFE}"/>
                </a:ext>
              </a:extLst>
            </p:cNvPr>
            <p:cNvSpPr>
              <a:spLocks/>
            </p:cNvSpPr>
            <p:nvPr/>
          </p:nvSpPr>
          <p:spPr bwMode="auto">
            <a:xfrm>
              <a:off x="1814" y="3266"/>
              <a:ext cx="25" cy="15"/>
            </a:xfrm>
            <a:custGeom>
              <a:avLst/>
              <a:gdLst>
                <a:gd name="T0" fmla="*/ 1 w 50"/>
                <a:gd name="T1" fmla="*/ 1 h 28"/>
                <a:gd name="T2" fmla="*/ 0 w 50"/>
                <a:gd name="T3" fmla="*/ 1 h 28"/>
                <a:gd name="T4" fmla="*/ 1 w 50"/>
                <a:gd name="T5" fmla="*/ 1 h 28"/>
                <a:gd name="T6" fmla="*/ 1 w 50"/>
                <a:gd name="T7" fmla="*/ 0 h 28"/>
                <a:gd name="T8" fmla="*/ 1 w 50"/>
                <a:gd name="T9" fmla="*/ 1 h 28"/>
                <a:gd name="T10" fmla="*/ 0 60000 65536"/>
                <a:gd name="T11" fmla="*/ 0 60000 65536"/>
                <a:gd name="T12" fmla="*/ 0 60000 65536"/>
                <a:gd name="T13" fmla="*/ 0 60000 65536"/>
                <a:gd name="T14" fmla="*/ 0 60000 65536"/>
                <a:gd name="T15" fmla="*/ 0 w 50"/>
                <a:gd name="T16" fmla="*/ 0 h 28"/>
                <a:gd name="T17" fmla="*/ 50 w 50"/>
                <a:gd name="T18" fmla="*/ 28 h 28"/>
              </a:gdLst>
              <a:ahLst/>
              <a:cxnLst>
                <a:cxn ang="T10">
                  <a:pos x="T0" y="T1"/>
                </a:cxn>
                <a:cxn ang="T11">
                  <a:pos x="T2" y="T3"/>
                </a:cxn>
                <a:cxn ang="T12">
                  <a:pos x="T4" y="T5"/>
                </a:cxn>
                <a:cxn ang="T13">
                  <a:pos x="T6" y="T7"/>
                </a:cxn>
                <a:cxn ang="T14">
                  <a:pos x="T8" y="T9"/>
                </a:cxn>
              </a:cxnLst>
              <a:rect l="T15" t="T16" r="T17" b="T18"/>
              <a:pathLst>
                <a:path w="50" h="28">
                  <a:moveTo>
                    <a:pt x="2" y="5"/>
                  </a:moveTo>
                  <a:lnTo>
                    <a:pt x="0" y="28"/>
                  </a:lnTo>
                  <a:lnTo>
                    <a:pt x="48" y="23"/>
                  </a:lnTo>
                  <a:lnTo>
                    <a:pt x="50" y="0"/>
                  </a:lnTo>
                  <a:lnTo>
                    <a:pt x="2" y="5"/>
                  </a:lnTo>
                  <a:close/>
                </a:path>
              </a:pathLst>
            </a:custGeom>
            <a:solidFill>
              <a:srgbClr val="000000"/>
            </a:solidFill>
            <a:ln w="0">
              <a:solidFill>
                <a:srgbClr val="000000"/>
              </a:solidFill>
              <a:prstDash val="solid"/>
              <a:round/>
              <a:headEnd/>
              <a:tailEnd/>
            </a:ln>
          </p:spPr>
          <p:txBody>
            <a:bodyPr/>
            <a:lstStyle/>
            <a:p>
              <a:endParaRPr lang="en-GB"/>
            </a:p>
          </p:txBody>
        </p:sp>
        <p:sp>
          <p:nvSpPr>
            <p:cNvPr id="83025" name="Rectangle 294">
              <a:extLst>
                <a:ext uri="{FF2B5EF4-FFF2-40B4-BE49-F238E27FC236}">
                  <a16:creationId xmlns:a16="http://schemas.microsoft.com/office/drawing/2014/main" id="{99EE811D-AA59-45E7-A982-3FF69341E4C9}"/>
                </a:ext>
              </a:extLst>
            </p:cNvPr>
            <p:cNvSpPr>
              <a:spLocks noChangeArrowheads="1"/>
            </p:cNvSpPr>
            <p:nvPr/>
          </p:nvSpPr>
          <p:spPr bwMode="auto">
            <a:xfrm>
              <a:off x="1814" y="3270"/>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26" name="Freeform 295">
              <a:extLst>
                <a:ext uri="{FF2B5EF4-FFF2-40B4-BE49-F238E27FC236}">
                  <a16:creationId xmlns:a16="http://schemas.microsoft.com/office/drawing/2014/main" id="{7DA9597D-8E13-46E8-A146-1719EA3FB2F2}"/>
                </a:ext>
              </a:extLst>
            </p:cNvPr>
            <p:cNvSpPr>
              <a:spLocks/>
            </p:cNvSpPr>
            <p:nvPr/>
          </p:nvSpPr>
          <p:spPr bwMode="auto">
            <a:xfrm>
              <a:off x="1855" y="3265"/>
              <a:ext cx="16" cy="12"/>
            </a:xfrm>
            <a:custGeom>
              <a:avLst/>
              <a:gdLst>
                <a:gd name="T0" fmla="*/ 1 w 30"/>
                <a:gd name="T1" fmla="*/ 0 h 25"/>
                <a:gd name="T2" fmla="*/ 0 w 30"/>
                <a:gd name="T3" fmla="*/ 0 h 25"/>
                <a:gd name="T4" fmla="*/ 1 w 30"/>
                <a:gd name="T5" fmla="*/ 0 h 25"/>
                <a:gd name="T6" fmla="*/ 1 w 30"/>
                <a:gd name="T7" fmla="*/ 0 h 25"/>
                <a:gd name="T8" fmla="*/ 1 w 30"/>
                <a:gd name="T9" fmla="*/ 0 h 25"/>
                <a:gd name="T10" fmla="*/ 0 60000 65536"/>
                <a:gd name="T11" fmla="*/ 0 60000 65536"/>
                <a:gd name="T12" fmla="*/ 0 60000 65536"/>
                <a:gd name="T13" fmla="*/ 0 60000 65536"/>
                <a:gd name="T14" fmla="*/ 0 60000 65536"/>
                <a:gd name="T15" fmla="*/ 0 w 30"/>
                <a:gd name="T16" fmla="*/ 0 h 25"/>
                <a:gd name="T17" fmla="*/ 30 w 30"/>
                <a:gd name="T18" fmla="*/ 25 h 25"/>
              </a:gdLst>
              <a:ahLst/>
              <a:cxnLst>
                <a:cxn ang="T10">
                  <a:pos x="T0" y="T1"/>
                </a:cxn>
                <a:cxn ang="T11">
                  <a:pos x="T2" y="T3"/>
                </a:cxn>
                <a:cxn ang="T12">
                  <a:pos x="T4" y="T5"/>
                </a:cxn>
                <a:cxn ang="T13">
                  <a:pos x="T6" y="T7"/>
                </a:cxn>
                <a:cxn ang="T14">
                  <a:pos x="T8" y="T9"/>
                </a:cxn>
              </a:cxnLst>
              <a:rect l="T15" t="T16" r="T17" b="T18"/>
              <a:pathLst>
                <a:path w="30" h="25">
                  <a:moveTo>
                    <a:pt x="2" y="2"/>
                  </a:moveTo>
                  <a:lnTo>
                    <a:pt x="0" y="25"/>
                  </a:lnTo>
                  <a:lnTo>
                    <a:pt x="29" y="23"/>
                  </a:lnTo>
                  <a:lnTo>
                    <a:pt x="30"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27" name="Freeform 296">
              <a:extLst>
                <a:ext uri="{FF2B5EF4-FFF2-40B4-BE49-F238E27FC236}">
                  <a16:creationId xmlns:a16="http://schemas.microsoft.com/office/drawing/2014/main" id="{E5F91BCC-0B33-40F5-AEF9-14260CA0AE53}"/>
                </a:ext>
              </a:extLst>
            </p:cNvPr>
            <p:cNvSpPr>
              <a:spLocks/>
            </p:cNvSpPr>
            <p:nvPr/>
          </p:nvSpPr>
          <p:spPr bwMode="auto">
            <a:xfrm>
              <a:off x="1870" y="3264"/>
              <a:ext cx="14" cy="12"/>
            </a:xfrm>
            <a:custGeom>
              <a:avLst/>
              <a:gdLst>
                <a:gd name="T0" fmla="*/ 1 w 28"/>
                <a:gd name="T1" fmla="*/ 0 h 25"/>
                <a:gd name="T2" fmla="*/ 0 w 28"/>
                <a:gd name="T3" fmla="*/ 0 h 25"/>
                <a:gd name="T4" fmla="*/ 1 w 28"/>
                <a:gd name="T5" fmla="*/ 0 h 25"/>
                <a:gd name="T6" fmla="*/ 1 w 28"/>
                <a:gd name="T7" fmla="*/ 0 h 25"/>
                <a:gd name="T8" fmla="*/ 1 w 28"/>
                <a:gd name="T9" fmla="*/ 0 h 25"/>
                <a:gd name="T10" fmla="*/ 0 60000 65536"/>
                <a:gd name="T11" fmla="*/ 0 60000 65536"/>
                <a:gd name="T12" fmla="*/ 0 60000 65536"/>
                <a:gd name="T13" fmla="*/ 0 60000 65536"/>
                <a:gd name="T14" fmla="*/ 0 60000 65536"/>
                <a:gd name="T15" fmla="*/ 0 w 28"/>
                <a:gd name="T16" fmla="*/ 0 h 25"/>
                <a:gd name="T17" fmla="*/ 28 w 28"/>
                <a:gd name="T18" fmla="*/ 25 h 25"/>
              </a:gdLst>
              <a:ahLst/>
              <a:cxnLst>
                <a:cxn ang="T10">
                  <a:pos x="T0" y="T1"/>
                </a:cxn>
                <a:cxn ang="T11">
                  <a:pos x="T2" y="T3"/>
                </a:cxn>
                <a:cxn ang="T12">
                  <a:pos x="T4" y="T5"/>
                </a:cxn>
                <a:cxn ang="T13">
                  <a:pos x="T6" y="T7"/>
                </a:cxn>
                <a:cxn ang="T14">
                  <a:pos x="T8" y="T9"/>
                </a:cxn>
              </a:cxnLst>
              <a:rect l="T15" t="T16" r="T17" b="T18"/>
              <a:pathLst>
                <a:path w="28" h="25">
                  <a:moveTo>
                    <a:pt x="1" y="2"/>
                  </a:moveTo>
                  <a:lnTo>
                    <a:pt x="0" y="25"/>
                  </a:lnTo>
                  <a:lnTo>
                    <a:pt x="26" y="24"/>
                  </a:lnTo>
                  <a:lnTo>
                    <a:pt x="28"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028" name="Rectangle 297">
              <a:extLst>
                <a:ext uri="{FF2B5EF4-FFF2-40B4-BE49-F238E27FC236}">
                  <a16:creationId xmlns:a16="http://schemas.microsoft.com/office/drawing/2014/main" id="{FD4C4FE6-85FD-499F-B463-0F428E14C013}"/>
                </a:ext>
              </a:extLst>
            </p:cNvPr>
            <p:cNvSpPr>
              <a:spLocks noChangeArrowheads="1"/>
            </p:cNvSpPr>
            <p:nvPr/>
          </p:nvSpPr>
          <p:spPr bwMode="auto">
            <a:xfrm>
              <a:off x="1870" y="3265"/>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29" name="Freeform 298">
              <a:extLst>
                <a:ext uri="{FF2B5EF4-FFF2-40B4-BE49-F238E27FC236}">
                  <a16:creationId xmlns:a16="http://schemas.microsoft.com/office/drawing/2014/main" id="{3563BE73-CF7F-4983-9E5D-EA930DDDDE83}"/>
                </a:ext>
              </a:extLst>
            </p:cNvPr>
            <p:cNvSpPr>
              <a:spLocks/>
            </p:cNvSpPr>
            <p:nvPr/>
          </p:nvSpPr>
          <p:spPr bwMode="auto">
            <a:xfrm>
              <a:off x="1901" y="3260"/>
              <a:ext cx="26" cy="14"/>
            </a:xfrm>
            <a:custGeom>
              <a:avLst/>
              <a:gdLst>
                <a:gd name="T0" fmla="*/ 1 w 52"/>
                <a:gd name="T1" fmla="*/ 1 h 27"/>
                <a:gd name="T2" fmla="*/ 0 w 52"/>
                <a:gd name="T3" fmla="*/ 1 h 27"/>
                <a:gd name="T4" fmla="*/ 1 w 52"/>
                <a:gd name="T5" fmla="*/ 1 h 27"/>
                <a:gd name="T6" fmla="*/ 1 w 52"/>
                <a:gd name="T7" fmla="*/ 0 h 27"/>
                <a:gd name="T8" fmla="*/ 1 w 52"/>
                <a:gd name="T9" fmla="*/ 1 h 27"/>
                <a:gd name="T10" fmla="*/ 0 60000 65536"/>
                <a:gd name="T11" fmla="*/ 0 60000 65536"/>
                <a:gd name="T12" fmla="*/ 0 60000 65536"/>
                <a:gd name="T13" fmla="*/ 0 60000 65536"/>
                <a:gd name="T14" fmla="*/ 0 60000 65536"/>
                <a:gd name="T15" fmla="*/ 0 w 52"/>
                <a:gd name="T16" fmla="*/ 0 h 27"/>
                <a:gd name="T17" fmla="*/ 52 w 52"/>
                <a:gd name="T18" fmla="*/ 27 h 27"/>
              </a:gdLst>
              <a:ahLst/>
              <a:cxnLst>
                <a:cxn ang="T10">
                  <a:pos x="T0" y="T1"/>
                </a:cxn>
                <a:cxn ang="T11">
                  <a:pos x="T2" y="T3"/>
                </a:cxn>
                <a:cxn ang="T12">
                  <a:pos x="T4" y="T5"/>
                </a:cxn>
                <a:cxn ang="T13">
                  <a:pos x="T6" y="T7"/>
                </a:cxn>
                <a:cxn ang="T14">
                  <a:pos x="T8" y="T9"/>
                </a:cxn>
              </a:cxnLst>
              <a:rect l="T15" t="T16" r="T17" b="T18"/>
              <a:pathLst>
                <a:path w="52" h="27">
                  <a:moveTo>
                    <a:pt x="2" y="4"/>
                  </a:moveTo>
                  <a:lnTo>
                    <a:pt x="0" y="27"/>
                  </a:lnTo>
                  <a:lnTo>
                    <a:pt x="50" y="23"/>
                  </a:lnTo>
                  <a:lnTo>
                    <a:pt x="52"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30" name="Freeform 299">
              <a:extLst>
                <a:ext uri="{FF2B5EF4-FFF2-40B4-BE49-F238E27FC236}">
                  <a16:creationId xmlns:a16="http://schemas.microsoft.com/office/drawing/2014/main" id="{E06BA598-12A1-46C8-9849-D74510BC3019}"/>
                </a:ext>
              </a:extLst>
            </p:cNvPr>
            <p:cNvSpPr>
              <a:spLocks/>
            </p:cNvSpPr>
            <p:nvPr/>
          </p:nvSpPr>
          <p:spPr bwMode="auto">
            <a:xfrm>
              <a:off x="1926" y="3257"/>
              <a:ext cx="29" cy="15"/>
            </a:xfrm>
            <a:custGeom>
              <a:avLst/>
              <a:gdLst>
                <a:gd name="T0" fmla="*/ 0 w 59"/>
                <a:gd name="T1" fmla="*/ 1 h 28"/>
                <a:gd name="T2" fmla="*/ 0 w 59"/>
                <a:gd name="T3" fmla="*/ 1 h 28"/>
                <a:gd name="T4" fmla="*/ 0 w 59"/>
                <a:gd name="T5" fmla="*/ 1 h 28"/>
                <a:gd name="T6" fmla="*/ 0 w 59"/>
                <a:gd name="T7" fmla="*/ 0 h 28"/>
                <a:gd name="T8" fmla="*/ 0 w 59"/>
                <a:gd name="T9" fmla="*/ 1 h 28"/>
                <a:gd name="T10" fmla="*/ 0 60000 65536"/>
                <a:gd name="T11" fmla="*/ 0 60000 65536"/>
                <a:gd name="T12" fmla="*/ 0 60000 65536"/>
                <a:gd name="T13" fmla="*/ 0 60000 65536"/>
                <a:gd name="T14" fmla="*/ 0 60000 65536"/>
                <a:gd name="T15" fmla="*/ 0 w 59"/>
                <a:gd name="T16" fmla="*/ 0 h 28"/>
                <a:gd name="T17" fmla="*/ 59 w 59"/>
                <a:gd name="T18" fmla="*/ 28 h 28"/>
              </a:gdLst>
              <a:ahLst/>
              <a:cxnLst>
                <a:cxn ang="T10">
                  <a:pos x="T0" y="T1"/>
                </a:cxn>
                <a:cxn ang="T11">
                  <a:pos x="T2" y="T3"/>
                </a:cxn>
                <a:cxn ang="T12">
                  <a:pos x="T4" y="T5"/>
                </a:cxn>
                <a:cxn ang="T13">
                  <a:pos x="T6" y="T7"/>
                </a:cxn>
                <a:cxn ang="T14">
                  <a:pos x="T8" y="T9"/>
                </a:cxn>
              </a:cxnLst>
              <a:rect l="T15" t="T16" r="T17" b="T18"/>
              <a:pathLst>
                <a:path w="59" h="28">
                  <a:moveTo>
                    <a:pt x="2" y="5"/>
                  </a:moveTo>
                  <a:lnTo>
                    <a:pt x="0" y="28"/>
                  </a:lnTo>
                  <a:lnTo>
                    <a:pt x="57" y="23"/>
                  </a:lnTo>
                  <a:lnTo>
                    <a:pt x="59" y="0"/>
                  </a:lnTo>
                  <a:lnTo>
                    <a:pt x="2" y="5"/>
                  </a:lnTo>
                  <a:close/>
                </a:path>
              </a:pathLst>
            </a:custGeom>
            <a:solidFill>
              <a:srgbClr val="000000"/>
            </a:solidFill>
            <a:ln w="0">
              <a:solidFill>
                <a:srgbClr val="000000"/>
              </a:solidFill>
              <a:prstDash val="solid"/>
              <a:round/>
              <a:headEnd/>
              <a:tailEnd/>
            </a:ln>
          </p:spPr>
          <p:txBody>
            <a:bodyPr/>
            <a:lstStyle/>
            <a:p>
              <a:endParaRPr lang="en-GB"/>
            </a:p>
          </p:txBody>
        </p:sp>
        <p:sp>
          <p:nvSpPr>
            <p:cNvPr id="83031" name="Rectangle 300">
              <a:extLst>
                <a:ext uri="{FF2B5EF4-FFF2-40B4-BE49-F238E27FC236}">
                  <a16:creationId xmlns:a16="http://schemas.microsoft.com/office/drawing/2014/main" id="{C31B2B6A-0A0A-4E74-94E0-86635E560E0A}"/>
                </a:ext>
              </a:extLst>
            </p:cNvPr>
            <p:cNvSpPr>
              <a:spLocks noChangeArrowheads="1"/>
            </p:cNvSpPr>
            <p:nvPr/>
          </p:nvSpPr>
          <p:spPr bwMode="auto">
            <a:xfrm>
              <a:off x="1926" y="3261"/>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32" name="Freeform 301">
              <a:extLst>
                <a:ext uri="{FF2B5EF4-FFF2-40B4-BE49-F238E27FC236}">
                  <a16:creationId xmlns:a16="http://schemas.microsoft.com/office/drawing/2014/main" id="{346F41A8-AA33-4343-84D5-3B95D87DA476}"/>
                </a:ext>
              </a:extLst>
            </p:cNvPr>
            <p:cNvSpPr>
              <a:spLocks/>
            </p:cNvSpPr>
            <p:nvPr/>
          </p:nvSpPr>
          <p:spPr bwMode="auto">
            <a:xfrm>
              <a:off x="1972" y="3256"/>
              <a:ext cx="11" cy="12"/>
            </a:xfrm>
            <a:custGeom>
              <a:avLst/>
              <a:gdLst>
                <a:gd name="T0" fmla="*/ 1 w 21"/>
                <a:gd name="T1" fmla="*/ 0 h 25"/>
                <a:gd name="T2" fmla="*/ 0 w 21"/>
                <a:gd name="T3" fmla="*/ 0 h 25"/>
                <a:gd name="T4" fmla="*/ 1 w 21"/>
                <a:gd name="T5" fmla="*/ 0 h 25"/>
                <a:gd name="T6" fmla="*/ 1 w 21"/>
                <a:gd name="T7" fmla="*/ 0 h 25"/>
                <a:gd name="T8" fmla="*/ 1 w 21"/>
                <a:gd name="T9" fmla="*/ 0 h 25"/>
                <a:gd name="T10" fmla="*/ 0 60000 65536"/>
                <a:gd name="T11" fmla="*/ 0 60000 65536"/>
                <a:gd name="T12" fmla="*/ 0 60000 65536"/>
                <a:gd name="T13" fmla="*/ 0 60000 65536"/>
                <a:gd name="T14" fmla="*/ 0 60000 65536"/>
                <a:gd name="T15" fmla="*/ 0 w 21"/>
                <a:gd name="T16" fmla="*/ 0 h 25"/>
                <a:gd name="T17" fmla="*/ 21 w 21"/>
                <a:gd name="T18" fmla="*/ 25 h 25"/>
              </a:gdLst>
              <a:ahLst/>
              <a:cxnLst>
                <a:cxn ang="T10">
                  <a:pos x="T0" y="T1"/>
                </a:cxn>
                <a:cxn ang="T11">
                  <a:pos x="T2" y="T3"/>
                </a:cxn>
                <a:cxn ang="T12">
                  <a:pos x="T4" y="T5"/>
                </a:cxn>
                <a:cxn ang="T13">
                  <a:pos x="T6" y="T7"/>
                </a:cxn>
                <a:cxn ang="T14">
                  <a:pos x="T8" y="T9"/>
                </a:cxn>
              </a:cxnLst>
              <a:rect l="T15" t="T16" r="T17" b="T18"/>
              <a:pathLst>
                <a:path w="21" h="25">
                  <a:moveTo>
                    <a:pt x="1" y="2"/>
                  </a:moveTo>
                  <a:lnTo>
                    <a:pt x="0" y="25"/>
                  </a:lnTo>
                  <a:lnTo>
                    <a:pt x="19" y="24"/>
                  </a:lnTo>
                  <a:lnTo>
                    <a:pt x="21"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033" name="Freeform 302">
              <a:extLst>
                <a:ext uri="{FF2B5EF4-FFF2-40B4-BE49-F238E27FC236}">
                  <a16:creationId xmlns:a16="http://schemas.microsoft.com/office/drawing/2014/main" id="{68D98843-3638-47DC-8737-F8D17175F652}"/>
                </a:ext>
              </a:extLst>
            </p:cNvPr>
            <p:cNvSpPr>
              <a:spLocks/>
            </p:cNvSpPr>
            <p:nvPr/>
          </p:nvSpPr>
          <p:spPr bwMode="auto">
            <a:xfrm>
              <a:off x="1982" y="3254"/>
              <a:ext cx="19" cy="13"/>
            </a:xfrm>
            <a:custGeom>
              <a:avLst/>
              <a:gdLst>
                <a:gd name="T0" fmla="*/ 1 w 38"/>
                <a:gd name="T1" fmla="*/ 0 h 27"/>
                <a:gd name="T2" fmla="*/ 0 w 38"/>
                <a:gd name="T3" fmla="*/ 0 h 27"/>
                <a:gd name="T4" fmla="*/ 1 w 38"/>
                <a:gd name="T5" fmla="*/ 0 h 27"/>
                <a:gd name="T6" fmla="*/ 1 w 38"/>
                <a:gd name="T7" fmla="*/ 0 h 27"/>
                <a:gd name="T8" fmla="*/ 1 w 38"/>
                <a:gd name="T9" fmla="*/ 0 h 27"/>
                <a:gd name="T10" fmla="*/ 0 60000 65536"/>
                <a:gd name="T11" fmla="*/ 0 60000 65536"/>
                <a:gd name="T12" fmla="*/ 0 60000 65536"/>
                <a:gd name="T13" fmla="*/ 0 60000 65536"/>
                <a:gd name="T14" fmla="*/ 0 60000 65536"/>
                <a:gd name="T15" fmla="*/ 0 w 38"/>
                <a:gd name="T16" fmla="*/ 0 h 27"/>
                <a:gd name="T17" fmla="*/ 38 w 38"/>
                <a:gd name="T18" fmla="*/ 27 h 27"/>
              </a:gdLst>
              <a:ahLst/>
              <a:cxnLst>
                <a:cxn ang="T10">
                  <a:pos x="T0" y="T1"/>
                </a:cxn>
                <a:cxn ang="T11">
                  <a:pos x="T2" y="T3"/>
                </a:cxn>
                <a:cxn ang="T12">
                  <a:pos x="T4" y="T5"/>
                </a:cxn>
                <a:cxn ang="T13">
                  <a:pos x="T6" y="T7"/>
                </a:cxn>
                <a:cxn ang="T14">
                  <a:pos x="T8" y="T9"/>
                </a:cxn>
              </a:cxnLst>
              <a:rect l="T15" t="T16" r="T17" b="T18"/>
              <a:pathLst>
                <a:path w="38" h="27">
                  <a:moveTo>
                    <a:pt x="2" y="3"/>
                  </a:moveTo>
                  <a:lnTo>
                    <a:pt x="0" y="27"/>
                  </a:lnTo>
                  <a:lnTo>
                    <a:pt x="36" y="23"/>
                  </a:lnTo>
                  <a:lnTo>
                    <a:pt x="38"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34" name="Rectangle 303">
              <a:extLst>
                <a:ext uri="{FF2B5EF4-FFF2-40B4-BE49-F238E27FC236}">
                  <a16:creationId xmlns:a16="http://schemas.microsoft.com/office/drawing/2014/main" id="{28B3F332-13EB-4468-AA07-AC626E09BA2E}"/>
                </a:ext>
              </a:extLst>
            </p:cNvPr>
            <p:cNvSpPr>
              <a:spLocks noChangeArrowheads="1"/>
            </p:cNvSpPr>
            <p:nvPr/>
          </p:nvSpPr>
          <p:spPr bwMode="auto">
            <a:xfrm>
              <a:off x="1982" y="3257"/>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35" name="Freeform 304">
              <a:extLst>
                <a:ext uri="{FF2B5EF4-FFF2-40B4-BE49-F238E27FC236}">
                  <a16:creationId xmlns:a16="http://schemas.microsoft.com/office/drawing/2014/main" id="{7CFD1FD1-F5FC-4259-8A01-F01FC095A818}"/>
                </a:ext>
              </a:extLst>
            </p:cNvPr>
            <p:cNvSpPr>
              <a:spLocks/>
            </p:cNvSpPr>
            <p:nvPr/>
          </p:nvSpPr>
          <p:spPr bwMode="auto">
            <a:xfrm>
              <a:off x="2018" y="3250"/>
              <a:ext cx="21" cy="14"/>
            </a:xfrm>
            <a:custGeom>
              <a:avLst/>
              <a:gdLst>
                <a:gd name="T0" fmla="*/ 1 w 42"/>
                <a:gd name="T1" fmla="*/ 1 h 26"/>
                <a:gd name="T2" fmla="*/ 0 w 42"/>
                <a:gd name="T3" fmla="*/ 1 h 26"/>
                <a:gd name="T4" fmla="*/ 1 w 42"/>
                <a:gd name="T5" fmla="*/ 1 h 26"/>
                <a:gd name="T6" fmla="*/ 1 w 42"/>
                <a:gd name="T7" fmla="*/ 0 h 26"/>
                <a:gd name="T8" fmla="*/ 1 w 42"/>
                <a:gd name="T9" fmla="*/ 1 h 26"/>
                <a:gd name="T10" fmla="*/ 0 60000 65536"/>
                <a:gd name="T11" fmla="*/ 0 60000 65536"/>
                <a:gd name="T12" fmla="*/ 0 60000 65536"/>
                <a:gd name="T13" fmla="*/ 0 60000 65536"/>
                <a:gd name="T14" fmla="*/ 0 60000 65536"/>
                <a:gd name="T15" fmla="*/ 0 w 42"/>
                <a:gd name="T16" fmla="*/ 0 h 26"/>
                <a:gd name="T17" fmla="*/ 42 w 42"/>
                <a:gd name="T18" fmla="*/ 26 h 26"/>
              </a:gdLst>
              <a:ahLst/>
              <a:cxnLst>
                <a:cxn ang="T10">
                  <a:pos x="T0" y="T1"/>
                </a:cxn>
                <a:cxn ang="T11">
                  <a:pos x="T2" y="T3"/>
                </a:cxn>
                <a:cxn ang="T12">
                  <a:pos x="T4" y="T5"/>
                </a:cxn>
                <a:cxn ang="T13">
                  <a:pos x="T6" y="T7"/>
                </a:cxn>
                <a:cxn ang="T14">
                  <a:pos x="T8" y="T9"/>
                </a:cxn>
              </a:cxnLst>
              <a:rect l="T15" t="T16" r="T17" b="T18"/>
              <a:pathLst>
                <a:path w="42" h="26">
                  <a:moveTo>
                    <a:pt x="1" y="3"/>
                  </a:moveTo>
                  <a:lnTo>
                    <a:pt x="0" y="26"/>
                  </a:lnTo>
                  <a:lnTo>
                    <a:pt x="41" y="23"/>
                  </a:lnTo>
                  <a:lnTo>
                    <a:pt x="42" y="0"/>
                  </a:lnTo>
                  <a:lnTo>
                    <a:pt x="1" y="3"/>
                  </a:lnTo>
                  <a:close/>
                </a:path>
              </a:pathLst>
            </a:custGeom>
            <a:solidFill>
              <a:srgbClr val="000000"/>
            </a:solidFill>
            <a:ln w="0">
              <a:solidFill>
                <a:srgbClr val="000000"/>
              </a:solidFill>
              <a:prstDash val="solid"/>
              <a:round/>
              <a:headEnd/>
              <a:tailEnd/>
            </a:ln>
          </p:spPr>
          <p:txBody>
            <a:bodyPr/>
            <a:lstStyle/>
            <a:p>
              <a:endParaRPr lang="en-GB"/>
            </a:p>
          </p:txBody>
        </p:sp>
        <p:sp>
          <p:nvSpPr>
            <p:cNvPr id="83036" name="Freeform 305">
              <a:extLst>
                <a:ext uri="{FF2B5EF4-FFF2-40B4-BE49-F238E27FC236}">
                  <a16:creationId xmlns:a16="http://schemas.microsoft.com/office/drawing/2014/main" id="{B50248CF-B91E-408F-94E0-431E91975936}"/>
                </a:ext>
              </a:extLst>
            </p:cNvPr>
            <p:cNvSpPr>
              <a:spLocks/>
            </p:cNvSpPr>
            <p:nvPr/>
          </p:nvSpPr>
          <p:spPr bwMode="auto">
            <a:xfrm>
              <a:off x="2038" y="3249"/>
              <a:ext cx="30" cy="13"/>
            </a:xfrm>
            <a:custGeom>
              <a:avLst/>
              <a:gdLst>
                <a:gd name="T0" fmla="*/ 1 w 59"/>
                <a:gd name="T1" fmla="*/ 0 h 27"/>
                <a:gd name="T2" fmla="*/ 0 w 59"/>
                <a:gd name="T3" fmla="*/ 0 h 27"/>
                <a:gd name="T4" fmla="*/ 1 w 59"/>
                <a:gd name="T5" fmla="*/ 0 h 27"/>
                <a:gd name="T6" fmla="*/ 1 w 59"/>
                <a:gd name="T7" fmla="*/ 0 h 27"/>
                <a:gd name="T8" fmla="*/ 1 w 59"/>
                <a:gd name="T9" fmla="*/ 0 h 27"/>
                <a:gd name="T10" fmla="*/ 0 60000 65536"/>
                <a:gd name="T11" fmla="*/ 0 60000 65536"/>
                <a:gd name="T12" fmla="*/ 0 60000 65536"/>
                <a:gd name="T13" fmla="*/ 0 60000 65536"/>
                <a:gd name="T14" fmla="*/ 0 60000 65536"/>
                <a:gd name="T15" fmla="*/ 0 w 59"/>
                <a:gd name="T16" fmla="*/ 0 h 27"/>
                <a:gd name="T17" fmla="*/ 59 w 59"/>
                <a:gd name="T18" fmla="*/ 27 h 27"/>
              </a:gdLst>
              <a:ahLst/>
              <a:cxnLst>
                <a:cxn ang="T10">
                  <a:pos x="T0" y="T1"/>
                </a:cxn>
                <a:cxn ang="T11">
                  <a:pos x="T2" y="T3"/>
                </a:cxn>
                <a:cxn ang="T12">
                  <a:pos x="T4" y="T5"/>
                </a:cxn>
                <a:cxn ang="T13">
                  <a:pos x="T6" y="T7"/>
                </a:cxn>
                <a:cxn ang="T14">
                  <a:pos x="T8" y="T9"/>
                </a:cxn>
              </a:cxnLst>
              <a:rect l="T15" t="T16" r="T17" b="T18"/>
              <a:pathLst>
                <a:path w="59" h="27">
                  <a:moveTo>
                    <a:pt x="1" y="4"/>
                  </a:moveTo>
                  <a:lnTo>
                    <a:pt x="0" y="27"/>
                  </a:lnTo>
                  <a:lnTo>
                    <a:pt x="57" y="23"/>
                  </a:lnTo>
                  <a:lnTo>
                    <a:pt x="59" y="0"/>
                  </a:lnTo>
                  <a:lnTo>
                    <a:pt x="1" y="4"/>
                  </a:lnTo>
                  <a:close/>
                </a:path>
              </a:pathLst>
            </a:custGeom>
            <a:solidFill>
              <a:srgbClr val="000000"/>
            </a:solidFill>
            <a:ln w="0">
              <a:solidFill>
                <a:srgbClr val="000000"/>
              </a:solidFill>
              <a:prstDash val="solid"/>
              <a:round/>
              <a:headEnd/>
              <a:tailEnd/>
            </a:ln>
          </p:spPr>
          <p:txBody>
            <a:bodyPr/>
            <a:lstStyle/>
            <a:p>
              <a:endParaRPr lang="en-GB"/>
            </a:p>
          </p:txBody>
        </p:sp>
        <p:sp>
          <p:nvSpPr>
            <p:cNvPr id="83037" name="Rectangle 306">
              <a:extLst>
                <a:ext uri="{FF2B5EF4-FFF2-40B4-BE49-F238E27FC236}">
                  <a16:creationId xmlns:a16="http://schemas.microsoft.com/office/drawing/2014/main" id="{6AF5494C-1C0B-4AD8-A0B1-449DF2CD80A8}"/>
                </a:ext>
              </a:extLst>
            </p:cNvPr>
            <p:cNvSpPr>
              <a:spLocks noChangeArrowheads="1"/>
            </p:cNvSpPr>
            <p:nvPr/>
          </p:nvSpPr>
          <p:spPr bwMode="auto">
            <a:xfrm>
              <a:off x="2038" y="3251"/>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38" name="Freeform 307">
              <a:extLst>
                <a:ext uri="{FF2B5EF4-FFF2-40B4-BE49-F238E27FC236}">
                  <a16:creationId xmlns:a16="http://schemas.microsoft.com/office/drawing/2014/main" id="{20E25CE3-126A-4A0D-9EF2-F9C44057430A}"/>
                </a:ext>
              </a:extLst>
            </p:cNvPr>
            <p:cNvSpPr>
              <a:spLocks/>
            </p:cNvSpPr>
            <p:nvPr/>
          </p:nvSpPr>
          <p:spPr bwMode="auto">
            <a:xfrm>
              <a:off x="2067" y="3249"/>
              <a:ext cx="5" cy="11"/>
            </a:xfrm>
            <a:custGeom>
              <a:avLst/>
              <a:gdLst>
                <a:gd name="T0" fmla="*/ 1 w 10"/>
                <a:gd name="T1" fmla="*/ 0 h 23"/>
                <a:gd name="T2" fmla="*/ 0 w 10"/>
                <a:gd name="T3" fmla="*/ 0 h 23"/>
                <a:gd name="T4" fmla="*/ 1 w 10"/>
                <a:gd name="T5" fmla="*/ 0 h 23"/>
                <a:gd name="T6" fmla="*/ 1 w 10"/>
                <a:gd name="T7" fmla="*/ 0 h 23"/>
                <a:gd name="T8" fmla="*/ 1 w 10"/>
                <a:gd name="T9" fmla="*/ 0 h 23"/>
                <a:gd name="T10" fmla="*/ 0 60000 65536"/>
                <a:gd name="T11" fmla="*/ 0 60000 65536"/>
                <a:gd name="T12" fmla="*/ 0 60000 65536"/>
                <a:gd name="T13" fmla="*/ 0 60000 65536"/>
                <a:gd name="T14" fmla="*/ 0 60000 65536"/>
                <a:gd name="T15" fmla="*/ 0 w 10"/>
                <a:gd name="T16" fmla="*/ 0 h 23"/>
                <a:gd name="T17" fmla="*/ 10 w 10"/>
                <a:gd name="T18" fmla="*/ 23 h 23"/>
              </a:gdLst>
              <a:ahLst/>
              <a:cxnLst>
                <a:cxn ang="T10">
                  <a:pos x="T0" y="T1"/>
                </a:cxn>
                <a:cxn ang="T11">
                  <a:pos x="T2" y="T3"/>
                </a:cxn>
                <a:cxn ang="T12">
                  <a:pos x="T4" y="T5"/>
                </a:cxn>
                <a:cxn ang="T13">
                  <a:pos x="T6" y="T7"/>
                </a:cxn>
                <a:cxn ang="T14">
                  <a:pos x="T8" y="T9"/>
                </a:cxn>
              </a:cxnLst>
              <a:rect l="T15" t="T16" r="T17" b="T18"/>
              <a:pathLst>
                <a:path w="10" h="23">
                  <a:moveTo>
                    <a:pt x="2" y="0"/>
                  </a:moveTo>
                  <a:lnTo>
                    <a:pt x="0" y="23"/>
                  </a:lnTo>
                  <a:lnTo>
                    <a:pt x="9" y="23"/>
                  </a:lnTo>
                  <a:lnTo>
                    <a:pt x="10"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39" name="Freeform 308">
              <a:extLst>
                <a:ext uri="{FF2B5EF4-FFF2-40B4-BE49-F238E27FC236}">
                  <a16:creationId xmlns:a16="http://schemas.microsoft.com/office/drawing/2014/main" id="{819DB340-7233-4717-8F99-6DBED94B11B4}"/>
                </a:ext>
              </a:extLst>
            </p:cNvPr>
            <p:cNvSpPr>
              <a:spLocks/>
            </p:cNvSpPr>
            <p:nvPr/>
          </p:nvSpPr>
          <p:spPr bwMode="auto">
            <a:xfrm>
              <a:off x="2089" y="3246"/>
              <a:ext cx="6" cy="12"/>
            </a:xfrm>
            <a:custGeom>
              <a:avLst/>
              <a:gdLst>
                <a:gd name="T0" fmla="*/ 0 w 13"/>
                <a:gd name="T1" fmla="*/ 0 h 25"/>
                <a:gd name="T2" fmla="*/ 0 w 13"/>
                <a:gd name="T3" fmla="*/ 0 h 25"/>
                <a:gd name="T4" fmla="*/ 0 w 13"/>
                <a:gd name="T5" fmla="*/ 0 h 25"/>
                <a:gd name="T6" fmla="*/ 0 w 13"/>
                <a:gd name="T7" fmla="*/ 0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2" y="2"/>
                  </a:moveTo>
                  <a:lnTo>
                    <a:pt x="0" y="25"/>
                  </a:lnTo>
                  <a:lnTo>
                    <a:pt x="11" y="23"/>
                  </a:lnTo>
                  <a:lnTo>
                    <a:pt x="13"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40" name="Rectangle 309">
              <a:extLst>
                <a:ext uri="{FF2B5EF4-FFF2-40B4-BE49-F238E27FC236}">
                  <a16:creationId xmlns:a16="http://schemas.microsoft.com/office/drawing/2014/main" id="{325CA166-9BF0-4470-AA02-CC8E07F20055}"/>
                </a:ext>
              </a:extLst>
            </p:cNvPr>
            <p:cNvSpPr>
              <a:spLocks noChangeArrowheads="1"/>
            </p:cNvSpPr>
            <p:nvPr/>
          </p:nvSpPr>
          <p:spPr bwMode="auto">
            <a:xfrm>
              <a:off x="2067" y="3249"/>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41" name="Freeform 310">
              <a:extLst>
                <a:ext uri="{FF2B5EF4-FFF2-40B4-BE49-F238E27FC236}">
                  <a16:creationId xmlns:a16="http://schemas.microsoft.com/office/drawing/2014/main" id="{DA2294C2-CB7E-480F-B83B-9F4CA89E1E55}"/>
                </a:ext>
              </a:extLst>
            </p:cNvPr>
            <p:cNvSpPr>
              <a:spLocks/>
            </p:cNvSpPr>
            <p:nvPr/>
          </p:nvSpPr>
          <p:spPr bwMode="auto">
            <a:xfrm>
              <a:off x="2095" y="3244"/>
              <a:ext cx="23" cy="13"/>
            </a:xfrm>
            <a:custGeom>
              <a:avLst/>
              <a:gdLst>
                <a:gd name="T0" fmla="*/ 1 w 46"/>
                <a:gd name="T1" fmla="*/ 0 h 27"/>
                <a:gd name="T2" fmla="*/ 0 w 46"/>
                <a:gd name="T3" fmla="*/ 0 h 27"/>
                <a:gd name="T4" fmla="*/ 1 w 46"/>
                <a:gd name="T5" fmla="*/ 0 h 27"/>
                <a:gd name="T6" fmla="*/ 1 w 46"/>
                <a:gd name="T7" fmla="*/ 0 h 27"/>
                <a:gd name="T8" fmla="*/ 1 w 46"/>
                <a:gd name="T9" fmla="*/ 0 h 27"/>
                <a:gd name="T10" fmla="*/ 0 60000 65536"/>
                <a:gd name="T11" fmla="*/ 0 60000 65536"/>
                <a:gd name="T12" fmla="*/ 0 60000 65536"/>
                <a:gd name="T13" fmla="*/ 0 60000 65536"/>
                <a:gd name="T14" fmla="*/ 0 60000 65536"/>
                <a:gd name="T15" fmla="*/ 0 w 46"/>
                <a:gd name="T16" fmla="*/ 0 h 27"/>
                <a:gd name="T17" fmla="*/ 46 w 46"/>
                <a:gd name="T18" fmla="*/ 27 h 27"/>
              </a:gdLst>
              <a:ahLst/>
              <a:cxnLst>
                <a:cxn ang="T10">
                  <a:pos x="T0" y="T1"/>
                </a:cxn>
                <a:cxn ang="T11">
                  <a:pos x="T2" y="T3"/>
                </a:cxn>
                <a:cxn ang="T12">
                  <a:pos x="T4" y="T5"/>
                </a:cxn>
                <a:cxn ang="T13">
                  <a:pos x="T6" y="T7"/>
                </a:cxn>
                <a:cxn ang="T14">
                  <a:pos x="T8" y="T9"/>
                </a:cxn>
              </a:cxnLst>
              <a:rect l="T15" t="T16" r="T17" b="T18"/>
              <a:pathLst>
                <a:path w="46" h="27">
                  <a:moveTo>
                    <a:pt x="2" y="4"/>
                  </a:moveTo>
                  <a:lnTo>
                    <a:pt x="0" y="27"/>
                  </a:lnTo>
                  <a:lnTo>
                    <a:pt x="45" y="23"/>
                  </a:lnTo>
                  <a:lnTo>
                    <a:pt x="46"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42" name="Rectangle 311">
              <a:extLst>
                <a:ext uri="{FF2B5EF4-FFF2-40B4-BE49-F238E27FC236}">
                  <a16:creationId xmlns:a16="http://schemas.microsoft.com/office/drawing/2014/main" id="{B9BF6ACB-5B3D-478B-907F-FE730733C2A3}"/>
                </a:ext>
              </a:extLst>
            </p:cNvPr>
            <p:cNvSpPr>
              <a:spLocks noChangeArrowheads="1"/>
            </p:cNvSpPr>
            <p:nvPr/>
          </p:nvSpPr>
          <p:spPr bwMode="auto">
            <a:xfrm>
              <a:off x="2095" y="3247"/>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43" name="Freeform 312">
              <a:extLst>
                <a:ext uri="{FF2B5EF4-FFF2-40B4-BE49-F238E27FC236}">
                  <a16:creationId xmlns:a16="http://schemas.microsoft.com/office/drawing/2014/main" id="{A7BFC040-39FC-42AB-AE12-4277AD49CCB5}"/>
                </a:ext>
              </a:extLst>
            </p:cNvPr>
            <p:cNvSpPr>
              <a:spLocks/>
            </p:cNvSpPr>
            <p:nvPr/>
          </p:nvSpPr>
          <p:spPr bwMode="auto">
            <a:xfrm>
              <a:off x="2135" y="3241"/>
              <a:ext cx="17" cy="14"/>
            </a:xfrm>
            <a:custGeom>
              <a:avLst/>
              <a:gdLst>
                <a:gd name="T0" fmla="*/ 1 w 34"/>
                <a:gd name="T1" fmla="*/ 1 h 27"/>
                <a:gd name="T2" fmla="*/ 0 w 34"/>
                <a:gd name="T3" fmla="*/ 1 h 27"/>
                <a:gd name="T4" fmla="*/ 1 w 34"/>
                <a:gd name="T5" fmla="*/ 1 h 27"/>
                <a:gd name="T6" fmla="*/ 1 w 34"/>
                <a:gd name="T7" fmla="*/ 0 h 27"/>
                <a:gd name="T8" fmla="*/ 1 w 34"/>
                <a:gd name="T9" fmla="*/ 1 h 27"/>
                <a:gd name="T10" fmla="*/ 0 60000 65536"/>
                <a:gd name="T11" fmla="*/ 0 60000 65536"/>
                <a:gd name="T12" fmla="*/ 0 60000 65536"/>
                <a:gd name="T13" fmla="*/ 0 60000 65536"/>
                <a:gd name="T14" fmla="*/ 0 60000 65536"/>
                <a:gd name="T15" fmla="*/ 0 w 34"/>
                <a:gd name="T16" fmla="*/ 0 h 27"/>
                <a:gd name="T17" fmla="*/ 34 w 34"/>
                <a:gd name="T18" fmla="*/ 27 h 27"/>
              </a:gdLst>
              <a:ahLst/>
              <a:cxnLst>
                <a:cxn ang="T10">
                  <a:pos x="T0" y="T1"/>
                </a:cxn>
                <a:cxn ang="T11">
                  <a:pos x="T2" y="T3"/>
                </a:cxn>
                <a:cxn ang="T12">
                  <a:pos x="T4" y="T5"/>
                </a:cxn>
                <a:cxn ang="T13">
                  <a:pos x="T6" y="T7"/>
                </a:cxn>
                <a:cxn ang="T14">
                  <a:pos x="T8" y="T9"/>
                </a:cxn>
              </a:cxnLst>
              <a:rect l="T15" t="T16" r="T17" b="T18"/>
              <a:pathLst>
                <a:path w="34" h="27">
                  <a:moveTo>
                    <a:pt x="2" y="3"/>
                  </a:moveTo>
                  <a:lnTo>
                    <a:pt x="0" y="27"/>
                  </a:lnTo>
                  <a:lnTo>
                    <a:pt x="32" y="23"/>
                  </a:lnTo>
                  <a:lnTo>
                    <a:pt x="34"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44" name="Freeform 313">
              <a:extLst>
                <a:ext uri="{FF2B5EF4-FFF2-40B4-BE49-F238E27FC236}">
                  <a16:creationId xmlns:a16="http://schemas.microsoft.com/office/drawing/2014/main" id="{C2386D03-6B23-4791-B368-46EE34CEA7B3}"/>
                </a:ext>
              </a:extLst>
            </p:cNvPr>
            <p:cNvSpPr>
              <a:spLocks/>
            </p:cNvSpPr>
            <p:nvPr/>
          </p:nvSpPr>
          <p:spPr bwMode="auto">
            <a:xfrm>
              <a:off x="2151" y="3240"/>
              <a:ext cx="29" cy="13"/>
            </a:xfrm>
            <a:custGeom>
              <a:avLst/>
              <a:gdLst>
                <a:gd name="T0" fmla="*/ 0 w 59"/>
                <a:gd name="T1" fmla="*/ 0 h 27"/>
                <a:gd name="T2" fmla="*/ 0 w 59"/>
                <a:gd name="T3" fmla="*/ 0 h 27"/>
                <a:gd name="T4" fmla="*/ 0 w 59"/>
                <a:gd name="T5" fmla="*/ 0 h 27"/>
                <a:gd name="T6" fmla="*/ 0 w 59"/>
                <a:gd name="T7" fmla="*/ 0 h 27"/>
                <a:gd name="T8" fmla="*/ 0 w 59"/>
                <a:gd name="T9" fmla="*/ 0 h 27"/>
                <a:gd name="T10" fmla="*/ 0 60000 65536"/>
                <a:gd name="T11" fmla="*/ 0 60000 65536"/>
                <a:gd name="T12" fmla="*/ 0 60000 65536"/>
                <a:gd name="T13" fmla="*/ 0 60000 65536"/>
                <a:gd name="T14" fmla="*/ 0 60000 65536"/>
                <a:gd name="T15" fmla="*/ 0 w 59"/>
                <a:gd name="T16" fmla="*/ 0 h 27"/>
                <a:gd name="T17" fmla="*/ 59 w 59"/>
                <a:gd name="T18" fmla="*/ 27 h 27"/>
              </a:gdLst>
              <a:ahLst/>
              <a:cxnLst>
                <a:cxn ang="T10">
                  <a:pos x="T0" y="T1"/>
                </a:cxn>
                <a:cxn ang="T11">
                  <a:pos x="T2" y="T3"/>
                </a:cxn>
                <a:cxn ang="T12">
                  <a:pos x="T4" y="T5"/>
                </a:cxn>
                <a:cxn ang="T13">
                  <a:pos x="T6" y="T7"/>
                </a:cxn>
                <a:cxn ang="T14">
                  <a:pos x="T8" y="T9"/>
                </a:cxn>
              </a:cxnLst>
              <a:rect l="T15" t="T16" r="T17" b="T18"/>
              <a:pathLst>
                <a:path w="59" h="27">
                  <a:moveTo>
                    <a:pt x="2" y="4"/>
                  </a:moveTo>
                  <a:lnTo>
                    <a:pt x="0" y="27"/>
                  </a:lnTo>
                  <a:lnTo>
                    <a:pt x="57" y="23"/>
                  </a:lnTo>
                  <a:lnTo>
                    <a:pt x="59"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45" name="Rectangle 314">
              <a:extLst>
                <a:ext uri="{FF2B5EF4-FFF2-40B4-BE49-F238E27FC236}">
                  <a16:creationId xmlns:a16="http://schemas.microsoft.com/office/drawing/2014/main" id="{2185BC54-9493-4C85-A2C8-37EA7A41AFD7}"/>
                </a:ext>
              </a:extLst>
            </p:cNvPr>
            <p:cNvSpPr>
              <a:spLocks noChangeArrowheads="1"/>
            </p:cNvSpPr>
            <p:nvPr/>
          </p:nvSpPr>
          <p:spPr bwMode="auto">
            <a:xfrm>
              <a:off x="2151" y="3242"/>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46" name="Freeform 315">
              <a:extLst>
                <a:ext uri="{FF2B5EF4-FFF2-40B4-BE49-F238E27FC236}">
                  <a16:creationId xmlns:a16="http://schemas.microsoft.com/office/drawing/2014/main" id="{BE06DC38-3823-4D7B-A544-925A549FCD66}"/>
                </a:ext>
              </a:extLst>
            </p:cNvPr>
            <p:cNvSpPr>
              <a:spLocks/>
            </p:cNvSpPr>
            <p:nvPr/>
          </p:nvSpPr>
          <p:spPr bwMode="auto">
            <a:xfrm>
              <a:off x="2179" y="3239"/>
              <a:ext cx="10" cy="12"/>
            </a:xfrm>
            <a:custGeom>
              <a:avLst/>
              <a:gdLst>
                <a:gd name="T0" fmla="*/ 1 w 20"/>
                <a:gd name="T1" fmla="*/ 0 h 25"/>
                <a:gd name="T2" fmla="*/ 0 w 20"/>
                <a:gd name="T3" fmla="*/ 0 h 25"/>
                <a:gd name="T4" fmla="*/ 1 w 20"/>
                <a:gd name="T5" fmla="*/ 0 h 25"/>
                <a:gd name="T6" fmla="*/ 1 w 20"/>
                <a:gd name="T7" fmla="*/ 0 h 25"/>
                <a:gd name="T8" fmla="*/ 1 w 20"/>
                <a:gd name="T9" fmla="*/ 0 h 25"/>
                <a:gd name="T10" fmla="*/ 0 60000 65536"/>
                <a:gd name="T11" fmla="*/ 0 60000 65536"/>
                <a:gd name="T12" fmla="*/ 0 60000 65536"/>
                <a:gd name="T13" fmla="*/ 0 60000 65536"/>
                <a:gd name="T14" fmla="*/ 0 60000 65536"/>
                <a:gd name="T15" fmla="*/ 0 w 20"/>
                <a:gd name="T16" fmla="*/ 0 h 25"/>
                <a:gd name="T17" fmla="*/ 20 w 20"/>
                <a:gd name="T18" fmla="*/ 25 h 25"/>
              </a:gdLst>
              <a:ahLst/>
              <a:cxnLst>
                <a:cxn ang="T10">
                  <a:pos x="T0" y="T1"/>
                </a:cxn>
                <a:cxn ang="T11">
                  <a:pos x="T2" y="T3"/>
                </a:cxn>
                <a:cxn ang="T12">
                  <a:pos x="T4" y="T5"/>
                </a:cxn>
                <a:cxn ang="T13">
                  <a:pos x="T6" y="T7"/>
                </a:cxn>
                <a:cxn ang="T14">
                  <a:pos x="T8" y="T9"/>
                </a:cxn>
              </a:cxnLst>
              <a:rect l="T15" t="T16" r="T17" b="T18"/>
              <a:pathLst>
                <a:path w="20" h="25">
                  <a:moveTo>
                    <a:pt x="2" y="2"/>
                  </a:moveTo>
                  <a:lnTo>
                    <a:pt x="0" y="25"/>
                  </a:lnTo>
                  <a:lnTo>
                    <a:pt x="18" y="24"/>
                  </a:lnTo>
                  <a:lnTo>
                    <a:pt x="20"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47" name="Freeform 316">
              <a:extLst>
                <a:ext uri="{FF2B5EF4-FFF2-40B4-BE49-F238E27FC236}">
                  <a16:creationId xmlns:a16="http://schemas.microsoft.com/office/drawing/2014/main" id="{2106C457-D1F3-426F-8337-BAA63786368D}"/>
                </a:ext>
              </a:extLst>
            </p:cNvPr>
            <p:cNvSpPr>
              <a:spLocks/>
            </p:cNvSpPr>
            <p:nvPr/>
          </p:nvSpPr>
          <p:spPr bwMode="auto">
            <a:xfrm>
              <a:off x="2206" y="3237"/>
              <a:ext cx="2" cy="12"/>
            </a:xfrm>
            <a:custGeom>
              <a:avLst/>
              <a:gdLst>
                <a:gd name="T0" fmla="*/ 1 w 4"/>
                <a:gd name="T1" fmla="*/ 0 h 23"/>
                <a:gd name="T2" fmla="*/ 0 w 4"/>
                <a:gd name="T3" fmla="*/ 1 h 23"/>
                <a:gd name="T4" fmla="*/ 1 w 4"/>
                <a:gd name="T5" fmla="*/ 1 h 23"/>
                <a:gd name="T6" fmla="*/ 1 w 4"/>
                <a:gd name="T7" fmla="*/ 0 h 23"/>
                <a:gd name="T8" fmla="*/ 1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2" y="0"/>
                  </a:moveTo>
                  <a:lnTo>
                    <a:pt x="0" y="23"/>
                  </a:lnTo>
                  <a:lnTo>
                    <a:pt x="2" y="23"/>
                  </a:lnTo>
                  <a:lnTo>
                    <a:pt x="4"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48" name="Rectangle 317">
              <a:extLst>
                <a:ext uri="{FF2B5EF4-FFF2-40B4-BE49-F238E27FC236}">
                  <a16:creationId xmlns:a16="http://schemas.microsoft.com/office/drawing/2014/main" id="{9661DA58-D4EB-4BDE-A81C-FFBD2C79DFA5}"/>
                </a:ext>
              </a:extLst>
            </p:cNvPr>
            <p:cNvSpPr>
              <a:spLocks noChangeArrowheads="1"/>
            </p:cNvSpPr>
            <p:nvPr/>
          </p:nvSpPr>
          <p:spPr bwMode="auto">
            <a:xfrm>
              <a:off x="2179" y="3241"/>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49" name="Freeform 318">
              <a:extLst>
                <a:ext uri="{FF2B5EF4-FFF2-40B4-BE49-F238E27FC236}">
                  <a16:creationId xmlns:a16="http://schemas.microsoft.com/office/drawing/2014/main" id="{619F8309-7C82-417D-9A34-7381CE0E45F3}"/>
                </a:ext>
              </a:extLst>
            </p:cNvPr>
            <p:cNvSpPr>
              <a:spLocks/>
            </p:cNvSpPr>
            <p:nvPr/>
          </p:nvSpPr>
          <p:spPr bwMode="auto">
            <a:xfrm>
              <a:off x="2207" y="3234"/>
              <a:ext cx="28" cy="15"/>
            </a:xfrm>
            <a:custGeom>
              <a:avLst/>
              <a:gdLst>
                <a:gd name="T0" fmla="*/ 1 w 55"/>
                <a:gd name="T1" fmla="*/ 1 h 28"/>
                <a:gd name="T2" fmla="*/ 0 w 55"/>
                <a:gd name="T3" fmla="*/ 1 h 28"/>
                <a:gd name="T4" fmla="*/ 1 w 55"/>
                <a:gd name="T5" fmla="*/ 1 h 28"/>
                <a:gd name="T6" fmla="*/ 1 w 55"/>
                <a:gd name="T7" fmla="*/ 0 h 28"/>
                <a:gd name="T8" fmla="*/ 1 w 55"/>
                <a:gd name="T9" fmla="*/ 1 h 28"/>
                <a:gd name="T10" fmla="*/ 0 60000 65536"/>
                <a:gd name="T11" fmla="*/ 0 60000 65536"/>
                <a:gd name="T12" fmla="*/ 0 60000 65536"/>
                <a:gd name="T13" fmla="*/ 0 60000 65536"/>
                <a:gd name="T14" fmla="*/ 0 60000 65536"/>
                <a:gd name="T15" fmla="*/ 0 w 55"/>
                <a:gd name="T16" fmla="*/ 0 h 28"/>
                <a:gd name="T17" fmla="*/ 55 w 55"/>
                <a:gd name="T18" fmla="*/ 28 h 28"/>
              </a:gdLst>
              <a:ahLst/>
              <a:cxnLst>
                <a:cxn ang="T10">
                  <a:pos x="T0" y="T1"/>
                </a:cxn>
                <a:cxn ang="T11">
                  <a:pos x="T2" y="T3"/>
                </a:cxn>
                <a:cxn ang="T12">
                  <a:pos x="T4" y="T5"/>
                </a:cxn>
                <a:cxn ang="T13">
                  <a:pos x="T6" y="T7"/>
                </a:cxn>
                <a:cxn ang="T14">
                  <a:pos x="T8" y="T9"/>
                </a:cxn>
              </a:cxnLst>
              <a:rect l="T15" t="T16" r="T17" b="T18"/>
              <a:pathLst>
                <a:path w="55" h="28">
                  <a:moveTo>
                    <a:pt x="2" y="5"/>
                  </a:moveTo>
                  <a:lnTo>
                    <a:pt x="0" y="28"/>
                  </a:lnTo>
                  <a:lnTo>
                    <a:pt x="53" y="23"/>
                  </a:lnTo>
                  <a:lnTo>
                    <a:pt x="55" y="0"/>
                  </a:lnTo>
                  <a:lnTo>
                    <a:pt x="2" y="5"/>
                  </a:lnTo>
                  <a:close/>
                </a:path>
              </a:pathLst>
            </a:custGeom>
            <a:solidFill>
              <a:srgbClr val="000000"/>
            </a:solidFill>
            <a:ln w="0">
              <a:solidFill>
                <a:srgbClr val="000000"/>
              </a:solidFill>
              <a:prstDash val="solid"/>
              <a:round/>
              <a:headEnd/>
              <a:tailEnd/>
            </a:ln>
          </p:spPr>
          <p:txBody>
            <a:bodyPr/>
            <a:lstStyle/>
            <a:p>
              <a:endParaRPr lang="en-GB"/>
            </a:p>
          </p:txBody>
        </p:sp>
        <p:sp>
          <p:nvSpPr>
            <p:cNvPr id="83050" name="Rectangle 319">
              <a:extLst>
                <a:ext uri="{FF2B5EF4-FFF2-40B4-BE49-F238E27FC236}">
                  <a16:creationId xmlns:a16="http://schemas.microsoft.com/office/drawing/2014/main" id="{CA4491DA-BF91-4D07-95B6-05DDD4684C3E}"/>
                </a:ext>
              </a:extLst>
            </p:cNvPr>
            <p:cNvSpPr>
              <a:spLocks noChangeArrowheads="1"/>
            </p:cNvSpPr>
            <p:nvPr/>
          </p:nvSpPr>
          <p:spPr bwMode="auto">
            <a:xfrm>
              <a:off x="2207" y="3238"/>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51" name="Freeform 320">
              <a:extLst>
                <a:ext uri="{FF2B5EF4-FFF2-40B4-BE49-F238E27FC236}">
                  <a16:creationId xmlns:a16="http://schemas.microsoft.com/office/drawing/2014/main" id="{84EE27D9-EED7-4424-BF92-46F9741C4865}"/>
                </a:ext>
              </a:extLst>
            </p:cNvPr>
            <p:cNvSpPr>
              <a:spLocks/>
            </p:cNvSpPr>
            <p:nvPr/>
          </p:nvSpPr>
          <p:spPr bwMode="auto">
            <a:xfrm>
              <a:off x="2251" y="3232"/>
              <a:ext cx="13" cy="13"/>
            </a:xfrm>
            <a:custGeom>
              <a:avLst/>
              <a:gdLst>
                <a:gd name="T0" fmla="*/ 1 w 25"/>
                <a:gd name="T1" fmla="*/ 1 h 25"/>
                <a:gd name="T2" fmla="*/ 0 w 25"/>
                <a:gd name="T3" fmla="*/ 1 h 25"/>
                <a:gd name="T4" fmla="*/ 1 w 25"/>
                <a:gd name="T5" fmla="*/ 1 h 25"/>
                <a:gd name="T6" fmla="*/ 1 w 25"/>
                <a:gd name="T7" fmla="*/ 0 h 25"/>
                <a:gd name="T8" fmla="*/ 1 w 25"/>
                <a:gd name="T9" fmla="*/ 1 h 25"/>
                <a:gd name="T10" fmla="*/ 0 60000 65536"/>
                <a:gd name="T11" fmla="*/ 0 60000 65536"/>
                <a:gd name="T12" fmla="*/ 0 60000 65536"/>
                <a:gd name="T13" fmla="*/ 0 60000 65536"/>
                <a:gd name="T14" fmla="*/ 0 60000 65536"/>
                <a:gd name="T15" fmla="*/ 0 w 25"/>
                <a:gd name="T16" fmla="*/ 0 h 25"/>
                <a:gd name="T17" fmla="*/ 25 w 25"/>
                <a:gd name="T18" fmla="*/ 25 h 25"/>
              </a:gdLst>
              <a:ahLst/>
              <a:cxnLst>
                <a:cxn ang="T10">
                  <a:pos x="T0" y="T1"/>
                </a:cxn>
                <a:cxn ang="T11">
                  <a:pos x="T2" y="T3"/>
                </a:cxn>
                <a:cxn ang="T12">
                  <a:pos x="T4" y="T5"/>
                </a:cxn>
                <a:cxn ang="T13">
                  <a:pos x="T6" y="T7"/>
                </a:cxn>
                <a:cxn ang="T14">
                  <a:pos x="T8" y="T9"/>
                </a:cxn>
              </a:cxnLst>
              <a:rect l="T15" t="T16" r="T17" b="T18"/>
              <a:pathLst>
                <a:path w="25" h="25">
                  <a:moveTo>
                    <a:pt x="2" y="2"/>
                  </a:moveTo>
                  <a:lnTo>
                    <a:pt x="0" y="25"/>
                  </a:lnTo>
                  <a:lnTo>
                    <a:pt x="23" y="23"/>
                  </a:lnTo>
                  <a:lnTo>
                    <a:pt x="25"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52" name="Freeform 321">
              <a:extLst>
                <a:ext uri="{FF2B5EF4-FFF2-40B4-BE49-F238E27FC236}">
                  <a16:creationId xmlns:a16="http://schemas.microsoft.com/office/drawing/2014/main" id="{1F3E999D-D696-4012-8DDB-4BF624F2694E}"/>
                </a:ext>
              </a:extLst>
            </p:cNvPr>
            <p:cNvSpPr>
              <a:spLocks/>
            </p:cNvSpPr>
            <p:nvPr/>
          </p:nvSpPr>
          <p:spPr bwMode="auto">
            <a:xfrm>
              <a:off x="2263" y="3230"/>
              <a:ext cx="30" cy="14"/>
            </a:xfrm>
            <a:custGeom>
              <a:avLst/>
              <a:gdLst>
                <a:gd name="T0" fmla="*/ 1 w 59"/>
                <a:gd name="T1" fmla="*/ 1 h 28"/>
                <a:gd name="T2" fmla="*/ 0 w 59"/>
                <a:gd name="T3" fmla="*/ 1 h 28"/>
                <a:gd name="T4" fmla="*/ 1 w 59"/>
                <a:gd name="T5" fmla="*/ 1 h 28"/>
                <a:gd name="T6" fmla="*/ 1 w 59"/>
                <a:gd name="T7" fmla="*/ 0 h 28"/>
                <a:gd name="T8" fmla="*/ 1 w 59"/>
                <a:gd name="T9" fmla="*/ 1 h 28"/>
                <a:gd name="T10" fmla="*/ 0 60000 65536"/>
                <a:gd name="T11" fmla="*/ 0 60000 65536"/>
                <a:gd name="T12" fmla="*/ 0 60000 65536"/>
                <a:gd name="T13" fmla="*/ 0 60000 65536"/>
                <a:gd name="T14" fmla="*/ 0 60000 65536"/>
                <a:gd name="T15" fmla="*/ 0 w 59"/>
                <a:gd name="T16" fmla="*/ 0 h 28"/>
                <a:gd name="T17" fmla="*/ 59 w 59"/>
                <a:gd name="T18" fmla="*/ 28 h 28"/>
              </a:gdLst>
              <a:ahLst/>
              <a:cxnLst>
                <a:cxn ang="T10">
                  <a:pos x="T0" y="T1"/>
                </a:cxn>
                <a:cxn ang="T11">
                  <a:pos x="T2" y="T3"/>
                </a:cxn>
                <a:cxn ang="T12">
                  <a:pos x="T4" y="T5"/>
                </a:cxn>
                <a:cxn ang="T13">
                  <a:pos x="T6" y="T7"/>
                </a:cxn>
                <a:cxn ang="T14">
                  <a:pos x="T8" y="T9"/>
                </a:cxn>
              </a:cxnLst>
              <a:rect l="T15" t="T16" r="T17" b="T18"/>
              <a:pathLst>
                <a:path w="59" h="28">
                  <a:moveTo>
                    <a:pt x="2" y="5"/>
                  </a:moveTo>
                  <a:lnTo>
                    <a:pt x="0" y="28"/>
                  </a:lnTo>
                  <a:lnTo>
                    <a:pt x="57" y="23"/>
                  </a:lnTo>
                  <a:lnTo>
                    <a:pt x="59" y="0"/>
                  </a:lnTo>
                  <a:lnTo>
                    <a:pt x="2" y="5"/>
                  </a:lnTo>
                  <a:close/>
                </a:path>
              </a:pathLst>
            </a:custGeom>
            <a:solidFill>
              <a:srgbClr val="000000"/>
            </a:solidFill>
            <a:ln w="0">
              <a:solidFill>
                <a:srgbClr val="000000"/>
              </a:solidFill>
              <a:prstDash val="solid"/>
              <a:round/>
              <a:headEnd/>
              <a:tailEnd/>
            </a:ln>
          </p:spPr>
          <p:txBody>
            <a:bodyPr/>
            <a:lstStyle/>
            <a:p>
              <a:endParaRPr lang="en-GB"/>
            </a:p>
          </p:txBody>
        </p:sp>
        <p:sp>
          <p:nvSpPr>
            <p:cNvPr id="83053" name="Rectangle 322">
              <a:extLst>
                <a:ext uri="{FF2B5EF4-FFF2-40B4-BE49-F238E27FC236}">
                  <a16:creationId xmlns:a16="http://schemas.microsoft.com/office/drawing/2014/main" id="{C1DE29E9-1CD4-472C-A359-2DF25CF8B61A}"/>
                </a:ext>
              </a:extLst>
            </p:cNvPr>
            <p:cNvSpPr>
              <a:spLocks noChangeArrowheads="1"/>
            </p:cNvSpPr>
            <p:nvPr/>
          </p:nvSpPr>
          <p:spPr bwMode="auto">
            <a:xfrm>
              <a:off x="2263" y="3233"/>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54" name="Freeform 323">
              <a:extLst>
                <a:ext uri="{FF2B5EF4-FFF2-40B4-BE49-F238E27FC236}">
                  <a16:creationId xmlns:a16="http://schemas.microsoft.com/office/drawing/2014/main" id="{CBFF1ADF-25FA-4197-81B4-D3BF5967FC97}"/>
                </a:ext>
              </a:extLst>
            </p:cNvPr>
            <p:cNvSpPr>
              <a:spLocks/>
            </p:cNvSpPr>
            <p:nvPr/>
          </p:nvSpPr>
          <p:spPr bwMode="auto">
            <a:xfrm>
              <a:off x="2292" y="3229"/>
              <a:ext cx="14" cy="12"/>
            </a:xfrm>
            <a:custGeom>
              <a:avLst/>
              <a:gdLst>
                <a:gd name="T0" fmla="*/ 0 w 29"/>
                <a:gd name="T1" fmla="*/ 0 h 25"/>
                <a:gd name="T2" fmla="*/ 0 w 29"/>
                <a:gd name="T3" fmla="*/ 0 h 25"/>
                <a:gd name="T4" fmla="*/ 0 w 29"/>
                <a:gd name="T5" fmla="*/ 0 h 25"/>
                <a:gd name="T6" fmla="*/ 0 w 29"/>
                <a:gd name="T7" fmla="*/ 0 h 25"/>
                <a:gd name="T8" fmla="*/ 0 w 29"/>
                <a:gd name="T9" fmla="*/ 0 h 25"/>
                <a:gd name="T10" fmla="*/ 0 60000 65536"/>
                <a:gd name="T11" fmla="*/ 0 60000 65536"/>
                <a:gd name="T12" fmla="*/ 0 60000 65536"/>
                <a:gd name="T13" fmla="*/ 0 60000 65536"/>
                <a:gd name="T14" fmla="*/ 0 60000 65536"/>
                <a:gd name="T15" fmla="*/ 0 w 29"/>
                <a:gd name="T16" fmla="*/ 0 h 25"/>
                <a:gd name="T17" fmla="*/ 29 w 29"/>
                <a:gd name="T18" fmla="*/ 25 h 25"/>
              </a:gdLst>
              <a:ahLst/>
              <a:cxnLst>
                <a:cxn ang="T10">
                  <a:pos x="T0" y="T1"/>
                </a:cxn>
                <a:cxn ang="T11">
                  <a:pos x="T2" y="T3"/>
                </a:cxn>
                <a:cxn ang="T12">
                  <a:pos x="T4" y="T5"/>
                </a:cxn>
                <a:cxn ang="T13">
                  <a:pos x="T6" y="T7"/>
                </a:cxn>
                <a:cxn ang="T14">
                  <a:pos x="T8" y="T9"/>
                </a:cxn>
              </a:cxnLst>
              <a:rect l="T15" t="T16" r="T17" b="T18"/>
              <a:pathLst>
                <a:path w="29" h="25">
                  <a:moveTo>
                    <a:pt x="2" y="2"/>
                  </a:moveTo>
                  <a:lnTo>
                    <a:pt x="0" y="25"/>
                  </a:lnTo>
                  <a:lnTo>
                    <a:pt x="27" y="23"/>
                  </a:lnTo>
                  <a:lnTo>
                    <a:pt x="2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55" name="Rectangle 324">
              <a:extLst>
                <a:ext uri="{FF2B5EF4-FFF2-40B4-BE49-F238E27FC236}">
                  <a16:creationId xmlns:a16="http://schemas.microsoft.com/office/drawing/2014/main" id="{B09FD892-7B68-42CA-8CCB-E2E6A4613545}"/>
                </a:ext>
              </a:extLst>
            </p:cNvPr>
            <p:cNvSpPr>
              <a:spLocks noChangeArrowheads="1"/>
            </p:cNvSpPr>
            <p:nvPr/>
          </p:nvSpPr>
          <p:spPr bwMode="auto">
            <a:xfrm>
              <a:off x="2292" y="3231"/>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56" name="Freeform 325">
              <a:extLst>
                <a:ext uri="{FF2B5EF4-FFF2-40B4-BE49-F238E27FC236}">
                  <a16:creationId xmlns:a16="http://schemas.microsoft.com/office/drawing/2014/main" id="{79E34549-4B1F-43C8-A02B-6DCA19FE1D4B}"/>
                </a:ext>
              </a:extLst>
            </p:cNvPr>
            <p:cNvSpPr>
              <a:spLocks/>
            </p:cNvSpPr>
            <p:nvPr/>
          </p:nvSpPr>
          <p:spPr bwMode="auto">
            <a:xfrm>
              <a:off x="2323" y="3225"/>
              <a:ext cx="26" cy="15"/>
            </a:xfrm>
            <a:custGeom>
              <a:avLst/>
              <a:gdLst>
                <a:gd name="T0" fmla="*/ 1 w 51"/>
                <a:gd name="T1" fmla="*/ 1 h 28"/>
                <a:gd name="T2" fmla="*/ 0 w 51"/>
                <a:gd name="T3" fmla="*/ 1 h 28"/>
                <a:gd name="T4" fmla="*/ 1 w 51"/>
                <a:gd name="T5" fmla="*/ 1 h 28"/>
                <a:gd name="T6" fmla="*/ 1 w 51"/>
                <a:gd name="T7" fmla="*/ 0 h 28"/>
                <a:gd name="T8" fmla="*/ 1 w 51"/>
                <a:gd name="T9" fmla="*/ 1 h 28"/>
                <a:gd name="T10" fmla="*/ 0 60000 65536"/>
                <a:gd name="T11" fmla="*/ 0 60000 65536"/>
                <a:gd name="T12" fmla="*/ 0 60000 65536"/>
                <a:gd name="T13" fmla="*/ 0 60000 65536"/>
                <a:gd name="T14" fmla="*/ 0 60000 65536"/>
                <a:gd name="T15" fmla="*/ 0 w 51"/>
                <a:gd name="T16" fmla="*/ 0 h 28"/>
                <a:gd name="T17" fmla="*/ 51 w 51"/>
                <a:gd name="T18" fmla="*/ 28 h 28"/>
              </a:gdLst>
              <a:ahLst/>
              <a:cxnLst>
                <a:cxn ang="T10">
                  <a:pos x="T0" y="T1"/>
                </a:cxn>
                <a:cxn ang="T11">
                  <a:pos x="T2" y="T3"/>
                </a:cxn>
                <a:cxn ang="T12">
                  <a:pos x="T4" y="T5"/>
                </a:cxn>
                <a:cxn ang="T13">
                  <a:pos x="T6" y="T7"/>
                </a:cxn>
                <a:cxn ang="T14">
                  <a:pos x="T8" y="T9"/>
                </a:cxn>
              </a:cxnLst>
              <a:rect l="T15" t="T16" r="T17" b="T18"/>
              <a:pathLst>
                <a:path w="51" h="28">
                  <a:moveTo>
                    <a:pt x="1" y="5"/>
                  </a:moveTo>
                  <a:lnTo>
                    <a:pt x="0" y="28"/>
                  </a:lnTo>
                  <a:lnTo>
                    <a:pt x="50" y="23"/>
                  </a:lnTo>
                  <a:lnTo>
                    <a:pt x="51" y="0"/>
                  </a:lnTo>
                  <a:lnTo>
                    <a:pt x="1" y="5"/>
                  </a:lnTo>
                  <a:close/>
                </a:path>
              </a:pathLst>
            </a:custGeom>
            <a:solidFill>
              <a:srgbClr val="000000"/>
            </a:solidFill>
            <a:ln w="0">
              <a:solidFill>
                <a:srgbClr val="000000"/>
              </a:solidFill>
              <a:prstDash val="solid"/>
              <a:round/>
              <a:headEnd/>
              <a:tailEnd/>
            </a:ln>
          </p:spPr>
          <p:txBody>
            <a:bodyPr/>
            <a:lstStyle/>
            <a:p>
              <a:endParaRPr lang="en-GB"/>
            </a:p>
          </p:txBody>
        </p:sp>
        <p:sp>
          <p:nvSpPr>
            <p:cNvPr id="83057" name="Freeform 326">
              <a:extLst>
                <a:ext uri="{FF2B5EF4-FFF2-40B4-BE49-F238E27FC236}">
                  <a16:creationId xmlns:a16="http://schemas.microsoft.com/office/drawing/2014/main" id="{6A672866-CCC8-457C-A60F-643A313D0809}"/>
                </a:ext>
              </a:extLst>
            </p:cNvPr>
            <p:cNvSpPr>
              <a:spLocks/>
            </p:cNvSpPr>
            <p:nvPr/>
          </p:nvSpPr>
          <p:spPr bwMode="auto">
            <a:xfrm>
              <a:off x="2348" y="3225"/>
              <a:ext cx="3" cy="12"/>
            </a:xfrm>
            <a:custGeom>
              <a:avLst/>
              <a:gdLst>
                <a:gd name="T0" fmla="*/ 0 w 7"/>
                <a:gd name="T1" fmla="*/ 0 h 23"/>
                <a:gd name="T2" fmla="*/ 0 w 7"/>
                <a:gd name="T3" fmla="*/ 1 h 23"/>
                <a:gd name="T4" fmla="*/ 0 w 7"/>
                <a:gd name="T5" fmla="*/ 1 h 23"/>
                <a:gd name="T6" fmla="*/ 0 w 7"/>
                <a:gd name="T7" fmla="*/ 0 h 23"/>
                <a:gd name="T8" fmla="*/ 0 w 7"/>
                <a:gd name="T9" fmla="*/ 0 h 23"/>
                <a:gd name="T10" fmla="*/ 0 60000 65536"/>
                <a:gd name="T11" fmla="*/ 0 60000 65536"/>
                <a:gd name="T12" fmla="*/ 0 60000 65536"/>
                <a:gd name="T13" fmla="*/ 0 60000 65536"/>
                <a:gd name="T14" fmla="*/ 0 60000 65536"/>
                <a:gd name="T15" fmla="*/ 0 w 7"/>
                <a:gd name="T16" fmla="*/ 0 h 23"/>
                <a:gd name="T17" fmla="*/ 7 w 7"/>
                <a:gd name="T18" fmla="*/ 23 h 23"/>
              </a:gdLst>
              <a:ahLst/>
              <a:cxnLst>
                <a:cxn ang="T10">
                  <a:pos x="T0" y="T1"/>
                </a:cxn>
                <a:cxn ang="T11">
                  <a:pos x="T2" y="T3"/>
                </a:cxn>
                <a:cxn ang="T12">
                  <a:pos x="T4" y="T5"/>
                </a:cxn>
                <a:cxn ang="T13">
                  <a:pos x="T6" y="T7"/>
                </a:cxn>
                <a:cxn ang="T14">
                  <a:pos x="T8" y="T9"/>
                </a:cxn>
              </a:cxnLst>
              <a:rect l="T15" t="T16" r="T17" b="T18"/>
              <a:pathLst>
                <a:path w="7" h="23">
                  <a:moveTo>
                    <a:pt x="1" y="0"/>
                  </a:moveTo>
                  <a:lnTo>
                    <a:pt x="0" y="23"/>
                  </a:lnTo>
                  <a:lnTo>
                    <a:pt x="5" y="23"/>
                  </a:lnTo>
                  <a:lnTo>
                    <a:pt x="7"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058" name="Freeform 327">
              <a:extLst>
                <a:ext uri="{FF2B5EF4-FFF2-40B4-BE49-F238E27FC236}">
                  <a16:creationId xmlns:a16="http://schemas.microsoft.com/office/drawing/2014/main" id="{52A5C32C-CF2D-4B02-BA09-ABB058EF0813}"/>
                </a:ext>
              </a:extLst>
            </p:cNvPr>
            <p:cNvSpPr>
              <a:spLocks/>
            </p:cNvSpPr>
            <p:nvPr/>
          </p:nvSpPr>
          <p:spPr bwMode="auto">
            <a:xfrm>
              <a:off x="2368" y="3224"/>
              <a:ext cx="8" cy="12"/>
            </a:xfrm>
            <a:custGeom>
              <a:avLst/>
              <a:gdLst>
                <a:gd name="T0" fmla="*/ 1 w 16"/>
                <a:gd name="T1" fmla="*/ 0 h 25"/>
                <a:gd name="T2" fmla="*/ 0 w 16"/>
                <a:gd name="T3" fmla="*/ 0 h 25"/>
                <a:gd name="T4" fmla="*/ 1 w 16"/>
                <a:gd name="T5" fmla="*/ 0 h 25"/>
                <a:gd name="T6" fmla="*/ 1 w 16"/>
                <a:gd name="T7" fmla="*/ 0 h 25"/>
                <a:gd name="T8" fmla="*/ 1 w 16"/>
                <a:gd name="T9" fmla="*/ 0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1" y="2"/>
                  </a:moveTo>
                  <a:lnTo>
                    <a:pt x="0" y="25"/>
                  </a:lnTo>
                  <a:lnTo>
                    <a:pt x="14" y="23"/>
                  </a:lnTo>
                  <a:lnTo>
                    <a:pt x="16"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059" name="Rectangle 328">
              <a:extLst>
                <a:ext uri="{FF2B5EF4-FFF2-40B4-BE49-F238E27FC236}">
                  <a16:creationId xmlns:a16="http://schemas.microsoft.com/office/drawing/2014/main" id="{31151F8C-0478-4FF3-B372-2CA5E992D960}"/>
                </a:ext>
              </a:extLst>
            </p:cNvPr>
            <p:cNvSpPr>
              <a:spLocks noChangeArrowheads="1"/>
            </p:cNvSpPr>
            <p:nvPr/>
          </p:nvSpPr>
          <p:spPr bwMode="auto">
            <a:xfrm>
              <a:off x="2348" y="3226"/>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60" name="Freeform 329">
              <a:extLst>
                <a:ext uri="{FF2B5EF4-FFF2-40B4-BE49-F238E27FC236}">
                  <a16:creationId xmlns:a16="http://schemas.microsoft.com/office/drawing/2014/main" id="{05ED14A5-7378-496C-A75C-18BCE5BD222C}"/>
                </a:ext>
              </a:extLst>
            </p:cNvPr>
            <p:cNvSpPr>
              <a:spLocks/>
            </p:cNvSpPr>
            <p:nvPr/>
          </p:nvSpPr>
          <p:spPr bwMode="auto">
            <a:xfrm>
              <a:off x="2375" y="3222"/>
              <a:ext cx="30" cy="13"/>
            </a:xfrm>
            <a:custGeom>
              <a:avLst/>
              <a:gdLst>
                <a:gd name="T0" fmla="*/ 1 w 59"/>
                <a:gd name="T1" fmla="*/ 1 h 26"/>
                <a:gd name="T2" fmla="*/ 0 w 59"/>
                <a:gd name="T3" fmla="*/ 1 h 26"/>
                <a:gd name="T4" fmla="*/ 1 w 59"/>
                <a:gd name="T5" fmla="*/ 1 h 26"/>
                <a:gd name="T6" fmla="*/ 1 w 59"/>
                <a:gd name="T7" fmla="*/ 0 h 26"/>
                <a:gd name="T8" fmla="*/ 1 w 59"/>
                <a:gd name="T9" fmla="*/ 1 h 26"/>
                <a:gd name="T10" fmla="*/ 0 60000 65536"/>
                <a:gd name="T11" fmla="*/ 0 60000 65536"/>
                <a:gd name="T12" fmla="*/ 0 60000 65536"/>
                <a:gd name="T13" fmla="*/ 0 60000 65536"/>
                <a:gd name="T14" fmla="*/ 0 60000 65536"/>
                <a:gd name="T15" fmla="*/ 0 w 59"/>
                <a:gd name="T16" fmla="*/ 0 h 26"/>
                <a:gd name="T17" fmla="*/ 59 w 59"/>
                <a:gd name="T18" fmla="*/ 26 h 26"/>
              </a:gdLst>
              <a:ahLst/>
              <a:cxnLst>
                <a:cxn ang="T10">
                  <a:pos x="T0" y="T1"/>
                </a:cxn>
                <a:cxn ang="T11">
                  <a:pos x="T2" y="T3"/>
                </a:cxn>
                <a:cxn ang="T12">
                  <a:pos x="T4" y="T5"/>
                </a:cxn>
                <a:cxn ang="T13">
                  <a:pos x="T6" y="T7"/>
                </a:cxn>
                <a:cxn ang="T14">
                  <a:pos x="T8" y="T9"/>
                </a:cxn>
              </a:cxnLst>
              <a:rect l="T15" t="T16" r="T17" b="T18"/>
              <a:pathLst>
                <a:path w="59" h="26">
                  <a:moveTo>
                    <a:pt x="2" y="3"/>
                  </a:moveTo>
                  <a:lnTo>
                    <a:pt x="0" y="26"/>
                  </a:lnTo>
                  <a:lnTo>
                    <a:pt x="57" y="23"/>
                  </a:lnTo>
                  <a:lnTo>
                    <a:pt x="59"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61" name="Rectangle 330">
              <a:extLst>
                <a:ext uri="{FF2B5EF4-FFF2-40B4-BE49-F238E27FC236}">
                  <a16:creationId xmlns:a16="http://schemas.microsoft.com/office/drawing/2014/main" id="{44BEF76E-223F-4E7D-B20B-74E8CACA045A}"/>
                </a:ext>
              </a:extLst>
            </p:cNvPr>
            <p:cNvSpPr>
              <a:spLocks noChangeArrowheads="1"/>
            </p:cNvSpPr>
            <p:nvPr/>
          </p:nvSpPr>
          <p:spPr bwMode="auto">
            <a:xfrm>
              <a:off x="2375" y="3224"/>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62" name="Freeform 331">
              <a:extLst>
                <a:ext uri="{FF2B5EF4-FFF2-40B4-BE49-F238E27FC236}">
                  <a16:creationId xmlns:a16="http://schemas.microsoft.com/office/drawing/2014/main" id="{FE9456DB-58CA-4188-8667-D24B2BE11245}"/>
                </a:ext>
              </a:extLst>
            </p:cNvPr>
            <p:cNvSpPr>
              <a:spLocks/>
            </p:cNvSpPr>
            <p:nvPr/>
          </p:nvSpPr>
          <p:spPr bwMode="auto">
            <a:xfrm>
              <a:off x="2404" y="3220"/>
              <a:ext cx="19" cy="13"/>
            </a:xfrm>
            <a:custGeom>
              <a:avLst/>
              <a:gdLst>
                <a:gd name="T0" fmla="*/ 1 w 37"/>
                <a:gd name="T1" fmla="*/ 0 h 27"/>
                <a:gd name="T2" fmla="*/ 0 w 37"/>
                <a:gd name="T3" fmla="*/ 0 h 27"/>
                <a:gd name="T4" fmla="*/ 1 w 37"/>
                <a:gd name="T5" fmla="*/ 0 h 27"/>
                <a:gd name="T6" fmla="*/ 1 w 37"/>
                <a:gd name="T7" fmla="*/ 0 h 27"/>
                <a:gd name="T8" fmla="*/ 1 w 37"/>
                <a:gd name="T9" fmla="*/ 0 h 27"/>
                <a:gd name="T10" fmla="*/ 0 60000 65536"/>
                <a:gd name="T11" fmla="*/ 0 60000 65536"/>
                <a:gd name="T12" fmla="*/ 0 60000 65536"/>
                <a:gd name="T13" fmla="*/ 0 60000 65536"/>
                <a:gd name="T14" fmla="*/ 0 60000 65536"/>
                <a:gd name="T15" fmla="*/ 0 w 37"/>
                <a:gd name="T16" fmla="*/ 0 h 27"/>
                <a:gd name="T17" fmla="*/ 37 w 37"/>
                <a:gd name="T18" fmla="*/ 27 h 27"/>
              </a:gdLst>
              <a:ahLst/>
              <a:cxnLst>
                <a:cxn ang="T10">
                  <a:pos x="T0" y="T1"/>
                </a:cxn>
                <a:cxn ang="T11">
                  <a:pos x="T2" y="T3"/>
                </a:cxn>
                <a:cxn ang="T12">
                  <a:pos x="T4" y="T5"/>
                </a:cxn>
                <a:cxn ang="T13">
                  <a:pos x="T6" y="T7"/>
                </a:cxn>
                <a:cxn ang="T14">
                  <a:pos x="T8" y="T9"/>
                </a:cxn>
              </a:cxnLst>
              <a:rect l="T15" t="T16" r="T17" b="T18"/>
              <a:pathLst>
                <a:path w="37" h="27">
                  <a:moveTo>
                    <a:pt x="2" y="4"/>
                  </a:moveTo>
                  <a:lnTo>
                    <a:pt x="0" y="27"/>
                  </a:lnTo>
                  <a:lnTo>
                    <a:pt x="36" y="23"/>
                  </a:lnTo>
                  <a:lnTo>
                    <a:pt x="37"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63" name="Rectangle 332">
              <a:extLst>
                <a:ext uri="{FF2B5EF4-FFF2-40B4-BE49-F238E27FC236}">
                  <a16:creationId xmlns:a16="http://schemas.microsoft.com/office/drawing/2014/main" id="{C08D87BC-E3F3-4643-A12B-108AAB1933B9}"/>
                </a:ext>
              </a:extLst>
            </p:cNvPr>
            <p:cNvSpPr>
              <a:spLocks noChangeArrowheads="1"/>
            </p:cNvSpPr>
            <p:nvPr/>
          </p:nvSpPr>
          <p:spPr bwMode="auto">
            <a:xfrm>
              <a:off x="2404" y="3223"/>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64" name="Freeform 333">
              <a:extLst>
                <a:ext uri="{FF2B5EF4-FFF2-40B4-BE49-F238E27FC236}">
                  <a16:creationId xmlns:a16="http://schemas.microsoft.com/office/drawing/2014/main" id="{6A803807-A7CB-4D5A-9106-7672CF8420C4}"/>
                </a:ext>
              </a:extLst>
            </p:cNvPr>
            <p:cNvSpPr>
              <a:spLocks/>
            </p:cNvSpPr>
            <p:nvPr/>
          </p:nvSpPr>
          <p:spPr bwMode="auto">
            <a:xfrm>
              <a:off x="2440" y="3217"/>
              <a:ext cx="21" cy="13"/>
            </a:xfrm>
            <a:custGeom>
              <a:avLst/>
              <a:gdLst>
                <a:gd name="T0" fmla="*/ 0 w 43"/>
                <a:gd name="T1" fmla="*/ 1 h 25"/>
                <a:gd name="T2" fmla="*/ 0 w 43"/>
                <a:gd name="T3" fmla="*/ 1 h 25"/>
                <a:gd name="T4" fmla="*/ 0 w 43"/>
                <a:gd name="T5" fmla="*/ 1 h 25"/>
                <a:gd name="T6" fmla="*/ 0 w 43"/>
                <a:gd name="T7" fmla="*/ 0 h 25"/>
                <a:gd name="T8" fmla="*/ 0 w 43"/>
                <a:gd name="T9" fmla="*/ 1 h 25"/>
                <a:gd name="T10" fmla="*/ 0 60000 65536"/>
                <a:gd name="T11" fmla="*/ 0 60000 65536"/>
                <a:gd name="T12" fmla="*/ 0 60000 65536"/>
                <a:gd name="T13" fmla="*/ 0 60000 65536"/>
                <a:gd name="T14" fmla="*/ 0 60000 65536"/>
                <a:gd name="T15" fmla="*/ 0 w 43"/>
                <a:gd name="T16" fmla="*/ 0 h 25"/>
                <a:gd name="T17" fmla="*/ 43 w 43"/>
                <a:gd name="T18" fmla="*/ 25 h 25"/>
              </a:gdLst>
              <a:ahLst/>
              <a:cxnLst>
                <a:cxn ang="T10">
                  <a:pos x="T0" y="T1"/>
                </a:cxn>
                <a:cxn ang="T11">
                  <a:pos x="T2" y="T3"/>
                </a:cxn>
                <a:cxn ang="T12">
                  <a:pos x="T4" y="T5"/>
                </a:cxn>
                <a:cxn ang="T13">
                  <a:pos x="T6" y="T7"/>
                </a:cxn>
                <a:cxn ang="T14">
                  <a:pos x="T8" y="T9"/>
                </a:cxn>
              </a:cxnLst>
              <a:rect l="T15" t="T16" r="T17" b="T18"/>
              <a:pathLst>
                <a:path w="43" h="25">
                  <a:moveTo>
                    <a:pt x="2" y="1"/>
                  </a:moveTo>
                  <a:lnTo>
                    <a:pt x="0" y="25"/>
                  </a:lnTo>
                  <a:lnTo>
                    <a:pt x="41" y="23"/>
                  </a:lnTo>
                  <a:lnTo>
                    <a:pt x="43"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065" name="Freeform 334">
              <a:extLst>
                <a:ext uri="{FF2B5EF4-FFF2-40B4-BE49-F238E27FC236}">
                  <a16:creationId xmlns:a16="http://schemas.microsoft.com/office/drawing/2014/main" id="{04C604C4-36F0-46A1-9361-EB7C3F19B0E1}"/>
                </a:ext>
              </a:extLst>
            </p:cNvPr>
            <p:cNvSpPr>
              <a:spLocks/>
            </p:cNvSpPr>
            <p:nvPr/>
          </p:nvSpPr>
          <p:spPr bwMode="auto">
            <a:xfrm>
              <a:off x="2460" y="3216"/>
              <a:ext cx="8" cy="13"/>
            </a:xfrm>
            <a:custGeom>
              <a:avLst/>
              <a:gdLst>
                <a:gd name="T0" fmla="*/ 1 w 16"/>
                <a:gd name="T1" fmla="*/ 1 h 25"/>
                <a:gd name="T2" fmla="*/ 0 w 16"/>
                <a:gd name="T3" fmla="*/ 1 h 25"/>
                <a:gd name="T4" fmla="*/ 1 w 16"/>
                <a:gd name="T5" fmla="*/ 1 h 25"/>
                <a:gd name="T6" fmla="*/ 1 w 16"/>
                <a:gd name="T7" fmla="*/ 0 h 25"/>
                <a:gd name="T8" fmla="*/ 1 w 16"/>
                <a:gd name="T9" fmla="*/ 1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2" y="2"/>
                  </a:moveTo>
                  <a:lnTo>
                    <a:pt x="0" y="25"/>
                  </a:lnTo>
                  <a:lnTo>
                    <a:pt x="15" y="23"/>
                  </a:lnTo>
                  <a:lnTo>
                    <a:pt x="16"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66" name="Freeform 335">
              <a:extLst>
                <a:ext uri="{FF2B5EF4-FFF2-40B4-BE49-F238E27FC236}">
                  <a16:creationId xmlns:a16="http://schemas.microsoft.com/office/drawing/2014/main" id="{C48DBB1C-C79B-4CE2-A30A-3F9F0D435575}"/>
                </a:ext>
              </a:extLst>
            </p:cNvPr>
            <p:cNvSpPr>
              <a:spLocks/>
            </p:cNvSpPr>
            <p:nvPr/>
          </p:nvSpPr>
          <p:spPr bwMode="auto">
            <a:xfrm>
              <a:off x="2485" y="3215"/>
              <a:ext cx="5" cy="11"/>
            </a:xfrm>
            <a:custGeom>
              <a:avLst/>
              <a:gdLst>
                <a:gd name="T0" fmla="*/ 1 w 9"/>
                <a:gd name="T1" fmla="*/ 0 h 24"/>
                <a:gd name="T2" fmla="*/ 0 w 9"/>
                <a:gd name="T3" fmla="*/ 0 h 24"/>
                <a:gd name="T4" fmla="*/ 1 w 9"/>
                <a:gd name="T5" fmla="*/ 0 h 24"/>
                <a:gd name="T6" fmla="*/ 1 w 9"/>
                <a:gd name="T7" fmla="*/ 0 h 24"/>
                <a:gd name="T8" fmla="*/ 1 w 9"/>
                <a:gd name="T9" fmla="*/ 0 h 24"/>
                <a:gd name="T10" fmla="*/ 0 60000 65536"/>
                <a:gd name="T11" fmla="*/ 0 60000 65536"/>
                <a:gd name="T12" fmla="*/ 0 60000 65536"/>
                <a:gd name="T13" fmla="*/ 0 60000 65536"/>
                <a:gd name="T14" fmla="*/ 0 60000 65536"/>
                <a:gd name="T15" fmla="*/ 0 w 9"/>
                <a:gd name="T16" fmla="*/ 0 h 24"/>
                <a:gd name="T17" fmla="*/ 9 w 9"/>
                <a:gd name="T18" fmla="*/ 24 h 24"/>
              </a:gdLst>
              <a:ahLst/>
              <a:cxnLst>
                <a:cxn ang="T10">
                  <a:pos x="T0" y="T1"/>
                </a:cxn>
                <a:cxn ang="T11">
                  <a:pos x="T2" y="T3"/>
                </a:cxn>
                <a:cxn ang="T12">
                  <a:pos x="T4" y="T5"/>
                </a:cxn>
                <a:cxn ang="T13">
                  <a:pos x="T6" y="T7"/>
                </a:cxn>
                <a:cxn ang="T14">
                  <a:pos x="T8" y="T9"/>
                </a:cxn>
              </a:cxnLst>
              <a:rect l="T15" t="T16" r="T17" b="T18"/>
              <a:pathLst>
                <a:path w="9" h="24">
                  <a:moveTo>
                    <a:pt x="2" y="0"/>
                  </a:moveTo>
                  <a:lnTo>
                    <a:pt x="0" y="24"/>
                  </a:lnTo>
                  <a:lnTo>
                    <a:pt x="7" y="24"/>
                  </a:lnTo>
                  <a:lnTo>
                    <a:pt x="9"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67" name="Rectangle 336">
              <a:extLst>
                <a:ext uri="{FF2B5EF4-FFF2-40B4-BE49-F238E27FC236}">
                  <a16:creationId xmlns:a16="http://schemas.microsoft.com/office/drawing/2014/main" id="{78187664-6459-45DA-9B92-EAC1E7E27708}"/>
                </a:ext>
              </a:extLst>
            </p:cNvPr>
            <p:cNvSpPr>
              <a:spLocks noChangeArrowheads="1"/>
            </p:cNvSpPr>
            <p:nvPr/>
          </p:nvSpPr>
          <p:spPr bwMode="auto">
            <a:xfrm>
              <a:off x="2460" y="3218"/>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68" name="Freeform 337">
              <a:extLst>
                <a:ext uri="{FF2B5EF4-FFF2-40B4-BE49-F238E27FC236}">
                  <a16:creationId xmlns:a16="http://schemas.microsoft.com/office/drawing/2014/main" id="{96746647-C502-45AC-ACDD-06DBDAA9A2B9}"/>
                </a:ext>
              </a:extLst>
            </p:cNvPr>
            <p:cNvSpPr>
              <a:spLocks/>
            </p:cNvSpPr>
            <p:nvPr/>
          </p:nvSpPr>
          <p:spPr bwMode="auto">
            <a:xfrm>
              <a:off x="2489" y="3213"/>
              <a:ext cx="28" cy="13"/>
            </a:xfrm>
            <a:custGeom>
              <a:avLst/>
              <a:gdLst>
                <a:gd name="T0" fmla="*/ 0 w 58"/>
                <a:gd name="T1" fmla="*/ 0 h 27"/>
                <a:gd name="T2" fmla="*/ 0 w 58"/>
                <a:gd name="T3" fmla="*/ 0 h 27"/>
                <a:gd name="T4" fmla="*/ 0 w 58"/>
                <a:gd name="T5" fmla="*/ 0 h 27"/>
                <a:gd name="T6" fmla="*/ 0 w 58"/>
                <a:gd name="T7" fmla="*/ 0 h 27"/>
                <a:gd name="T8" fmla="*/ 0 w 58"/>
                <a:gd name="T9" fmla="*/ 0 h 27"/>
                <a:gd name="T10" fmla="*/ 0 60000 65536"/>
                <a:gd name="T11" fmla="*/ 0 60000 65536"/>
                <a:gd name="T12" fmla="*/ 0 60000 65536"/>
                <a:gd name="T13" fmla="*/ 0 60000 65536"/>
                <a:gd name="T14" fmla="*/ 0 60000 65536"/>
                <a:gd name="T15" fmla="*/ 0 w 58"/>
                <a:gd name="T16" fmla="*/ 0 h 27"/>
                <a:gd name="T17" fmla="*/ 58 w 58"/>
                <a:gd name="T18" fmla="*/ 27 h 27"/>
              </a:gdLst>
              <a:ahLst/>
              <a:cxnLst>
                <a:cxn ang="T10">
                  <a:pos x="T0" y="T1"/>
                </a:cxn>
                <a:cxn ang="T11">
                  <a:pos x="T2" y="T3"/>
                </a:cxn>
                <a:cxn ang="T12">
                  <a:pos x="T4" y="T5"/>
                </a:cxn>
                <a:cxn ang="T13">
                  <a:pos x="T6" y="T7"/>
                </a:cxn>
                <a:cxn ang="T14">
                  <a:pos x="T8" y="T9"/>
                </a:cxn>
              </a:cxnLst>
              <a:rect l="T15" t="T16" r="T17" b="T18"/>
              <a:pathLst>
                <a:path w="58" h="27">
                  <a:moveTo>
                    <a:pt x="2" y="3"/>
                  </a:moveTo>
                  <a:lnTo>
                    <a:pt x="0" y="27"/>
                  </a:lnTo>
                  <a:lnTo>
                    <a:pt x="56" y="23"/>
                  </a:lnTo>
                  <a:lnTo>
                    <a:pt x="58"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69" name="Rectangle 338">
              <a:extLst>
                <a:ext uri="{FF2B5EF4-FFF2-40B4-BE49-F238E27FC236}">
                  <a16:creationId xmlns:a16="http://schemas.microsoft.com/office/drawing/2014/main" id="{2CF7CEBC-014E-43E9-9D6B-3AA88127333A}"/>
                </a:ext>
              </a:extLst>
            </p:cNvPr>
            <p:cNvSpPr>
              <a:spLocks noChangeArrowheads="1"/>
            </p:cNvSpPr>
            <p:nvPr/>
          </p:nvSpPr>
          <p:spPr bwMode="auto">
            <a:xfrm>
              <a:off x="2489" y="3216"/>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70" name="Freeform 339">
              <a:extLst>
                <a:ext uri="{FF2B5EF4-FFF2-40B4-BE49-F238E27FC236}">
                  <a16:creationId xmlns:a16="http://schemas.microsoft.com/office/drawing/2014/main" id="{D0ED8658-DC47-49DC-9CD6-6629A76489E7}"/>
                </a:ext>
              </a:extLst>
            </p:cNvPr>
            <p:cNvSpPr>
              <a:spLocks/>
            </p:cNvSpPr>
            <p:nvPr/>
          </p:nvSpPr>
          <p:spPr bwMode="auto">
            <a:xfrm>
              <a:off x="2516" y="3211"/>
              <a:ext cx="24" cy="13"/>
            </a:xfrm>
            <a:custGeom>
              <a:avLst/>
              <a:gdLst>
                <a:gd name="T0" fmla="*/ 1 w 46"/>
                <a:gd name="T1" fmla="*/ 0 h 27"/>
                <a:gd name="T2" fmla="*/ 0 w 46"/>
                <a:gd name="T3" fmla="*/ 0 h 27"/>
                <a:gd name="T4" fmla="*/ 1 w 46"/>
                <a:gd name="T5" fmla="*/ 0 h 27"/>
                <a:gd name="T6" fmla="*/ 1 w 46"/>
                <a:gd name="T7" fmla="*/ 0 h 27"/>
                <a:gd name="T8" fmla="*/ 1 w 46"/>
                <a:gd name="T9" fmla="*/ 0 h 27"/>
                <a:gd name="T10" fmla="*/ 0 60000 65536"/>
                <a:gd name="T11" fmla="*/ 0 60000 65536"/>
                <a:gd name="T12" fmla="*/ 0 60000 65536"/>
                <a:gd name="T13" fmla="*/ 0 60000 65536"/>
                <a:gd name="T14" fmla="*/ 0 60000 65536"/>
                <a:gd name="T15" fmla="*/ 0 w 46"/>
                <a:gd name="T16" fmla="*/ 0 h 27"/>
                <a:gd name="T17" fmla="*/ 46 w 46"/>
                <a:gd name="T18" fmla="*/ 27 h 27"/>
              </a:gdLst>
              <a:ahLst/>
              <a:cxnLst>
                <a:cxn ang="T10">
                  <a:pos x="T0" y="T1"/>
                </a:cxn>
                <a:cxn ang="T11">
                  <a:pos x="T2" y="T3"/>
                </a:cxn>
                <a:cxn ang="T12">
                  <a:pos x="T4" y="T5"/>
                </a:cxn>
                <a:cxn ang="T13">
                  <a:pos x="T6" y="T7"/>
                </a:cxn>
                <a:cxn ang="T14">
                  <a:pos x="T8" y="T9"/>
                </a:cxn>
              </a:cxnLst>
              <a:rect l="T15" t="T16" r="T17" b="T18"/>
              <a:pathLst>
                <a:path w="46" h="27">
                  <a:moveTo>
                    <a:pt x="2" y="4"/>
                  </a:moveTo>
                  <a:lnTo>
                    <a:pt x="0" y="27"/>
                  </a:lnTo>
                  <a:lnTo>
                    <a:pt x="44" y="23"/>
                  </a:lnTo>
                  <a:lnTo>
                    <a:pt x="46"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71" name="Rectangle 340">
              <a:extLst>
                <a:ext uri="{FF2B5EF4-FFF2-40B4-BE49-F238E27FC236}">
                  <a16:creationId xmlns:a16="http://schemas.microsoft.com/office/drawing/2014/main" id="{BCDB1BE7-74A3-4FC4-B1FB-B890BA50F897}"/>
                </a:ext>
              </a:extLst>
            </p:cNvPr>
            <p:cNvSpPr>
              <a:spLocks noChangeArrowheads="1"/>
            </p:cNvSpPr>
            <p:nvPr/>
          </p:nvSpPr>
          <p:spPr bwMode="auto">
            <a:xfrm>
              <a:off x="2516" y="3214"/>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72" name="Freeform 341">
              <a:extLst>
                <a:ext uri="{FF2B5EF4-FFF2-40B4-BE49-F238E27FC236}">
                  <a16:creationId xmlns:a16="http://schemas.microsoft.com/office/drawing/2014/main" id="{AD70914B-A15C-4DC4-A928-216598571271}"/>
                </a:ext>
              </a:extLst>
            </p:cNvPr>
            <p:cNvSpPr>
              <a:spLocks/>
            </p:cNvSpPr>
            <p:nvPr/>
          </p:nvSpPr>
          <p:spPr bwMode="auto">
            <a:xfrm>
              <a:off x="2557" y="3208"/>
              <a:ext cx="16" cy="14"/>
            </a:xfrm>
            <a:custGeom>
              <a:avLst/>
              <a:gdLst>
                <a:gd name="T0" fmla="*/ 0 w 34"/>
                <a:gd name="T1" fmla="*/ 1 h 27"/>
                <a:gd name="T2" fmla="*/ 0 w 34"/>
                <a:gd name="T3" fmla="*/ 1 h 27"/>
                <a:gd name="T4" fmla="*/ 0 w 34"/>
                <a:gd name="T5" fmla="*/ 1 h 27"/>
                <a:gd name="T6" fmla="*/ 0 w 34"/>
                <a:gd name="T7" fmla="*/ 0 h 27"/>
                <a:gd name="T8" fmla="*/ 0 w 34"/>
                <a:gd name="T9" fmla="*/ 1 h 27"/>
                <a:gd name="T10" fmla="*/ 0 60000 65536"/>
                <a:gd name="T11" fmla="*/ 0 60000 65536"/>
                <a:gd name="T12" fmla="*/ 0 60000 65536"/>
                <a:gd name="T13" fmla="*/ 0 60000 65536"/>
                <a:gd name="T14" fmla="*/ 0 60000 65536"/>
                <a:gd name="T15" fmla="*/ 0 w 34"/>
                <a:gd name="T16" fmla="*/ 0 h 27"/>
                <a:gd name="T17" fmla="*/ 34 w 34"/>
                <a:gd name="T18" fmla="*/ 27 h 27"/>
              </a:gdLst>
              <a:ahLst/>
              <a:cxnLst>
                <a:cxn ang="T10">
                  <a:pos x="T0" y="T1"/>
                </a:cxn>
                <a:cxn ang="T11">
                  <a:pos x="T2" y="T3"/>
                </a:cxn>
                <a:cxn ang="T12">
                  <a:pos x="T4" y="T5"/>
                </a:cxn>
                <a:cxn ang="T13">
                  <a:pos x="T6" y="T7"/>
                </a:cxn>
                <a:cxn ang="T14">
                  <a:pos x="T8" y="T9"/>
                </a:cxn>
              </a:cxnLst>
              <a:rect l="T15" t="T16" r="T17" b="T18"/>
              <a:pathLst>
                <a:path w="34" h="27">
                  <a:moveTo>
                    <a:pt x="2" y="3"/>
                  </a:moveTo>
                  <a:lnTo>
                    <a:pt x="0" y="27"/>
                  </a:lnTo>
                  <a:lnTo>
                    <a:pt x="32" y="23"/>
                  </a:lnTo>
                  <a:lnTo>
                    <a:pt x="34"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73" name="Freeform 342">
              <a:extLst>
                <a:ext uri="{FF2B5EF4-FFF2-40B4-BE49-F238E27FC236}">
                  <a16:creationId xmlns:a16="http://schemas.microsoft.com/office/drawing/2014/main" id="{12F62002-871C-4A36-874D-682595AC9035}"/>
                </a:ext>
              </a:extLst>
            </p:cNvPr>
            <p:cNvSpPr>
              <a:spLocks/>
            </p:cNvSpPr>
            <p:nvPr/>
          </p:nvSpPr>
          <p:spPr bwMode="auto">
            <a:xfrm>
              <a:off x="2573" y="3208"/>
              <a:ext cx="12" cy="12"/>
            </a:xfrm>
            <a:custGeom>
              <a:avLst/>
              <a:gdLst>
                <a:gd name="T0" fmla="*/ 0 w 25"/>
                <a:gd name="T1" fmla="*/ 0 h 25"/>
                <a:gd name="T2" fmla="*/ 0 w 25"/>
                <a:gd name="T3" fmla="*/ 0 h 25"/>
                <a:gd name="T4" fmla="*/ 0 w 25"/>
                <a:gd name="T5" fmla="*/ 0 h 25"/>
                <a:gd name="T6" fmla="*/ 0 w 25"/>
                <a:gd name="T7" fmla="*/ 0 h 25"/>
                <a:gd name="T8" fmla="*/ 0 w 25"/>
                <a:gd name="T9" fmla="*/ 0 h 25"/>
                <a:gd name="T10" fmla="*/ 0 60000 65536"/>
                <a:gd name="T11" fmla="*/ 0 60000 65536"/>
                <a:gd name="T12" fmla="*/ 0 60000 65536"/>
                <a:gd name="T13" fmla="*/ 0 60000 65536"/>
                <a:gd name="T14" fmla="*/ 0 60000 65536"/>
                <a:gd name="T15" fmla="*/ 0 w 25"/>
                <a:gd name="T16" fmla="*/ 0 h 25"/>
                <a:gd name="T17" fmla="*/ 25 w 25"/>
                <a:gd name="T18" fmla="*/ 25 h 25"/>
              </a:gdLst>
              <a:ahLst/>
              <a:cxnLst>
                <a:cxn ang="T10">
                  <a:pos x="T0" y="T1"/>
                </a:cxn>
                <a:cxn ang="T11">
                  <a:pos x="T2" y="T3"/>
                </a:cxn>
                <a:cxn ang="T12">
                  <a:pos x="T4" y="T5"/>
                </a:cxn>
                <a:cxn ang="T13">
                  <a:pos x="T6" y="T7"/>
                </a:cxn>
                <a:cxn ang="T14">
                  <a:pos x="T8" y="T9"/>
                </a:cxn>
              </a:cxnLst>
              <a:rect l="T15" t="T16" r="T17" b="T18"/>
              <a:pathLst>
                <a:path w="25" h="25">
                  <a:moveTo>
                    <a:pt x="2" y="2"/>
                  </a:moveTo>
                  <a:lnTo>
                    <a:pt x="0" y="25"/>
                  </a:lnTo>
                  <a:lnTo>
                    <a:pt x="23" y="23"/>
                  </a:lnTo>
                  <a:lnTo>
                    <a:pt x="25"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74" name="Rectangle 343">
              <a:extLst>
                <a:ext uri="{FF2B5EF4-FFF2-40B4-BE49-F238E27FC236}">
                  <a16:creationId xmlns:a16="http://schemas.microsoft.com/office/drawing/2014/main" id="{85F23079-1B01-4C4F-B700-370F698DC0A9}"/>
                </a:ext>
              </a:extLst>
            </p:cNvPr>
            <p:cNvSpPr>
              <a:spLocks noChangeArrowheads="1"/>
            </p:cNvSpPr>
            <p:nvPr/>
          </p:nvSpPr>
          <p:spPr bwMode="auto">
            <a:xfrm>
              <a:off x="2573" y="3209"/>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75" name="Freeform 344">
              <a:extLst>
                <a:ext uri="{FF2B5EF4-FFF2-40B4-BE49-F238E27FC236}">
                  <a16:creationId xmlns:a16="http://schemas.microsoft.com/office/drawing/2014/main" id="{4B99508E-DFD0-4E50-AAAC-EC8D4025A1D8}"/>
                </a:ext>
              </a:extLst>
            </p:cNvPr>
            <p:cNvSpPr>
              <a:spLocks/>
            </p:cNvSpPr>
            <p:nvPr/>
          </p:nvSpPr>
          <p:spPr bwMode="auto">
            <a:xfrm>
              <a:off x="2602" y="3205"/>
              <a:ext cx="28" cy="13"/>
            </a:xfrm>
            <a:custGeom>
              <a:avLst/>
              <a:gdLst>
                <a:gd name="T0" fmla="*/ 1 w 55"/>
                <a:gd name="T1" fmla="*/ 1 h 26"/>
                <a:gd name="T2" fmla="*/ 0 w 55"/>
                <a:gd name="T3" fmla="*/ 1 h 26"/>
                <a:gd name="T4" fmla="*/ 1 w 55"/>
                <a:gd name="T5" fmla="*/ 1 h 26"/>
                <a:gd name="T6" fmla="*/ 1 w 55"/>
                <a:gd name="T7" fmla="*/ 0 h 26"/>
                <a:gd name="T8" fmla="*/ 1 w 55"/>
                <a:gd name="T9" fmla="*/ 1 h 26"/>
                <a:gd name="T10" fmla="*/ 0 60000 65536"/>
                <a:gd name="T11" fmla="*/ 0 60000 65536"/>
                <a:gd name="T12" fmla="*/ 0 60000 65536"/>
                <a:gd name="T13" fmla="*/ 0 60000 65536"/>
                <a:gd name="T14" fmla="*/ 0 60000 65536"/>
                <a:gd name="T15" fmla="*/ 0 w 55"/>
                <a:gd name="T16" fmla="*/ 0 h 26"/>
                <a:gd name="T17" fmla="*/ 55 w 55"/>
                <a:gd name="T18" fmla="*/ 26 h 26"/>
              </a:gdLst>
              <a:ahLst/>
              <a:cxnLst>
                <a:cxn ang="T10">
                  <a:pos x="T0" y="T1"/>
                </a:cxn>
                <a:cxn ang="T11">
                  <a:pos x="T2" y="T3"/>
                </a:cxn>
                <a:cxn ang="T12">
                  <a:pos x="T4" y="T5"/>
                </a:cxn>
                <a:cxn ang="T13">
                  <a:pos x="T6" y="T7"/>
                </a:cxn>
                <a:cxn ang="T14">
                  <a:pos x="T8" y="T9"/>
                </a:cxn>
              </a:cxnLst>
              <a:rect l="T15" t="T16" r="T17" b="T18"/>
              <a:pathLst>
                <a:path w="55" h="26">
                  <a:moveTo>
                    <a:pt x="2" y="3"/>
                  </a:moveTo>
                  <a:lnTo>
                    <a:pt x="0" y="26"/>
                  </a:lnTo>
                  <a:lnTo>
                    <a:pt x="54" y="23"/>
                  </a:lnTo>
                  <a:lnTo>
                    <a:pt x="55"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76" name="Freeform 345">
              <a:extLst>
                <a:ext uri="{FF2B5EF4-FFF2-40B4-BE49-F238E27FC236}">
                  <a16:creationId xmlns:a16="http://schemas.microsoft.com/office/drawing/2014/main" id="{A1EF4CA1-F65F-42CB-A59E-9212D3E781FB}"/>
                </a:ext>
              </a:extLst>
            </p:cNvPr>
            <p:cNvSpPr>
              <a:spLocks/>
            </p:cNvSpPr>
            <p:nvPr/>
          </p:nvSpPr>
          <p:spPr bwMode="auto">
            <a:xfrm>
              <a:off x="2629" y="3203"/>
              <a:ext cx="27" cy="13"/>
            </a:xfrm>
            <a:custGeom>
              <a:avLst/>
              <a:gdLst>
                <a:gd name="T0" fmla="*/ 0 w 55"/>
                <a:gd name="T1" fmla="*/ 0 h 27"/>
                <a:gd name="T2" fmla="*/ 0 w 55"/>
                <a:gd name="T3" fmla="*/ 0 h 27"/>
                <a:gd name="T4" fmla="*/ 0 w 55"/>
                <a:gd name="T5" fmla="*/ 0 h 27"/>
                <a:gd name="T6" fmla="*/ 0 w 55"/>
                <a:gd name="T7" fmla="*/ 0 h 27"/>
                <a:gd name="T8" fmla="*/ 0 w 55"/>
                <a:gd name="T9" fmla="*/ 0 h 27"/>
                <a:gd name="T10" fmla="*/ 0 60000 65536"/>
                <a:gd name="T11" fmla="*/ 0 60000 65536"/>
                <a:gd name="T12" fmla="*/ 0 60000 65536"/>
                <a:gd name="T13" fmla="*/ 0 60000 65536"/>
                <a:gd name="T14" fmla="*/ 0 60000 65536"/>
                <a:gd name="T15" fmla="*/ 0 w 55"/>
                <a:gd name="T16" fmla="*/ 0 h 27"/>
                <a:gd name="T17" fmla="*/ 55 w 55"/>
                <a:gd name="T18" fmla="*/ 27 h 27"/>
              </a:gdLst>
              <a:ahLst/>
              <a:cxnLst>
                <a:cxn ang="T10">
                  <a:pos x="T0" y="T1"/>
                </a:cxn>
                <a:cxn ang="T11">
                  <a:pos x="T2" y="T3"/>
                </a:cxn>
                <a:cxn ang="T12">
                  <a:pos x="T4" y="T5"/>
                </a:cxn>
                <a:cxn ang="T13">
                  <a:pos x="T6" y="T7"/>
                </a:cxn>
                <a:cxn ang="T14">
                  <a:pos x="T8" y="T9"/>
                </a:cxn>
              </a:cxnLst>
              <a:rect l="T15" t="T16" r="T17" b="T18"/>
              <a:pathLst>
                <a:path w="55" h="27">
                  <a:moveTo>
                    <a:pt x="1" y="4"/>
                  </a:moveTo>
                  <a:lnTo>
                    <a:pt x="0" y="27"/>
                  </a:lnTo>
                  <a:lnTo>
                    <a:pt x="53" y="23"/>
                  </a:lnTo>
                  <a:lnTo>
                    <a:pt x="55" y="0"/>
                  </a:lnTo>
                  <a:lnTo>
                    <a:pt x="1" y="4"/>
                  </a:lnTo>
                  <a:close/>
                </a:path>
              </a:pathLst>
            </a:custGeom>
            <a:solidFill>
              <a:srgbClr val="000000"/>
            </a:solidFill>
            <a:ln w="0">
              <a:solidFill>
                <a:srgbClr val="000000"/>
              </a:solidFill>
              <a:prstDash val="solid"/>
              <a:round/>
              <a:headEnd/>
              <a:tailEnd/>
            </a:ln>
          </p:spPr>
          <p:txBody>
            <a:bodyPr/>
            <a:lstStyle/>
            <a:p>
              <a:endParaRPr lang="en-GB"/>
            </a:p>
          </p:txBody>
        </p:sp>
        <p:sp>
          <p:nvSpPr>
            <p:cNvPr id="83077" name="Rectangle 346">
              <a:extLst>
                <a:ext uri="{FF2B5EF4-FFF2-40B4-BE49-F238E27FC236}">
                  <a16:creationId xmlns:a16="http://schemas.microsoft.com/office/drawing/2014/main" id="{CACC4EC1-56DA-45DD-8A6C-65BDDA627D87}"/>
                </a:ext>
              </a:extLst>
            </p:cNvPr>
            <p:cNvSpPr>
              <a:spLocks noChangeArrowheads="1"/>
            </p:cNvSpPr>
            <p:nvPr/>
          </p:nvSpPr>
          <p:spPr bwMode="auto">
            <a:xfrm>
              <a:off x="2629" y="3206"/>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78" name="Freeform 347">
              <a:extLst>
                <a:ext uri="{FF2B5EF4-FFF2-40B4-BE49-F238E27FC236}">
                  <a16:creationId xmlns:a16="http://schemas.microsoft.com/office/drawing/2014/main" id="{B1CBCB2B-8AB9-4F5E-9BF5-A7613F339798}"/>
                </a:ext>
              </a:extLst>
            </p:cNvPr>
            <p:cNvSpPr>
              <a:spLocks/>
            </p:cNvSpPr>
            <p:nvPr/>
          </p:nvSpPr>
          <p:spPr bwMode="auto">
            <a:xfrm>
              <a:off x="2673" y="3201"/>
              <a:ext cx="13" cy="13"/>
            </a:xfrm>
            <a:custGeom>
              <a:avLst/>
              <a:gdLst>
                <a:gd name="T0" fmla="*/ 1 w 25"/>
                <a:gd name="T1" fmla="*/ 1 h 25"/>
                <a:gd name="T2" fmla="*/ 0 w 25"/>
                <a:gd name="T3" fmla="*/ 1 h 25"/>
                <a:gd name="T4" fmla="*/ 1 w 25"/>
                <a:gd name="T5" fmla="*/ 1 h 25"/>
                <a:gd name="T6" fmla="*/ 1 w 25"/>
                <a:gd name="T7" fmla="*/ 0 h 25"/>
                <a:gd name="T8" fmla="*/ 1 w 25"/>
                <a:gd name="T9" fmla="*/ 1 h 25"/>
                <a:gd name="T10" fmla="*/ 0 60000 65536"/>
                <a:gd name="T11" fmla="*/ 0 60000 65536"/>
                <a:gd name="T12" fmla="*/ 0 60000 65536"/>
                <a:gd name="T13" fmla="*/ 0 60000 65536"/>
                <a:gd name="T14" fmla="*/ 0 60000 65536"/>
                <a:gd name="T15" fmla="*/ 0 w 25"/>
                <a:gd name="T16" fmla="*/ 0 h 25"/>
                <a:gd name="T17" fmla="*/ 25 w 25"/>
                <a:gd name="T18" fmla="*/ 25 h 25"/>
              </a:gdLst>
              <a:ahLst/>
              <a:cxnLst>
                <a:cxn ang="T10">
                  <a:pos x="T0" y="T1"/>
                </a:cxn>
                <a:cxn ang="T11">
                  <a:pos x="T2" y="T3"/>
                </a:cxn>
                <a:cxn ang="T12">
                  <a:pos x="T4" y="T5"/>
                </a:cxn>
                <a:cxn ang="T13">
                  <a:pos x="T6" y="T7"/>
                </a:cxn>
                <a:cxn ang="T14">
                  <a:pos x="T8" y="T9"/>
                </a:cxn>
              </a:cxnLst>
              <a:rect l="T15" t="T16" r="T17" b="T18"/>
              <a:pathLst>
                <a:path w="25" h="25">
                  <a:moveTo>
                    <a:pt x="2" y="1"/>
                  </a:moveTo>
                  <a:lnTo>
                    <a:pt x="0" y="25"/>
                  </a:lnTo>
                  <a:lnTo>
                    <a:pt x="23" y="23"/>
                  </a:lnTo>
                  <a:lnTo>
                    <a:pt x="25"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079" name="Freeform 348">
              <a:extLst>
                <a:ext uri="{FF2B5EF4-FFF2-40B4-BE49-F238E27FC236}">
                  <a16:creationId xmlns:a16="http://schemas.microsoft.com/office/drawing/2014/main" id="{0C02ECD2-B081-4137-855D-C2E1DEE5DC25}"/>
                </a:ext>
              </a:extLst>
            </p:cNvPr>
            <p:cNvSpPr>
              <a:spLocks/>
            </p:cNvSpPr>
            <p:nvPr/>
          </p:nvSpPr>
          <p:spPr bwMode="auto">
            <a:xfrm>
              <a:off x="2685" y="3200"/>
              <a:ext cx="17" cy="13"/>
            </a:xfrm>
            <a:custGeom>
              <a:avLst/>
              <a:gdLst>
                <a:gd name="T0" fmla="*/ 1 w 34"/>
                <a:gd name="T1" fmla="*/ 1 h 25"/>
                <a:gd name="T2" fmla="*/ 0 w 34"/>
                <a:gd name="T3" fmla="*/ 1 h 25"/>
                <a:gd name="T4" fmla="*/ 1 w 34"/>
                <a:gd name="T5" fmla="*/ 1 h 25"/>
                <a:gd name="T6" fmla="*/ 1 w 34"/>
                <a:gd name="T7" fmla="*/ 0 h 25"/>
                <a:gd name="T8" fmla="*/ 1 w 34"/>
                <a:gd name="T9" fmla="*/ 1 h 25"/>
                <a:gd name="T10" fmla="*/ 0 60000 65536"/>
                <a:gd name="T11" fmla="*/ 0 60000 65536"/>
                <a:gd name="T12" fmla="*/ 0 60000 65536"/>
                <a:gd name="T13" fmla="*/ 0 60000 65536"/>
                <a:gd name="T14" fmla="*/ 0 60000 65536"/>
                <a:gd name="T15" fmla="*/ 0 w 34"/>
                <a:gd name="T16" fmla="*/ 0 h 25"/>
                <a:gd name="T17" fmla="*/ 34 w 34"/>
                <a:gd name="T18" fmla="*/ 25 h 25"/>
              </a:gdLst>
              <a:ahLst/>
              <a:cxnLst>
                <a:cxn ang="T10">
                  <a:pos x="T0" y="T1"/>
                </a:cxn>
                <a:cxn ang="T11">
                  <a:pos x="T2" y="T3"/>
                </a:cxn>
                <a:cxn ang="T12">
                  <a:pos x="T4" y="T5"/>
                </a:cxn>
                <a:cxn ang="T13">
                  <a:pos x="T6" y="T7"/>
                </a:cxn>
                <a:cxn ang="T14">
                  <a:pos x="T8" y="T9"/>
                </a:cxn>
              </a:cxnLst>
              <a:rect l="T15" t="T16" r="T17" b="T18"/>
              <a:pathLst>
                <a:path w="34" h="25">
                  <a:moveTo>
                    <a:pt x="2" y="2"/>
                  </a:moveTo>
                  <a:lnTo>
                    <a:pt x="0" y="25"/>
                  </a:lnTo>
                  <a:lnTo>
                    <a:pt x="32" y="23"/>
                  </a:lnTo>
                  <a:lnTo>
                    <a:pt x="34"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80" name="Rectangle 349">
              <a:extLst>
                <a:ext uri="{FF2B5EF4-FFF2-40B4-BE49-F238E27FC236}">
                  <a16:creationId xmlns:a16="http://schemas.microsoft.com/office/drawing/2014/main" id="{82C4379C-7AD3-4E09-822F-97F8D8D851D9}"/>
                </a:ext>
              </a:extLst>
            </p:cNvPr>
            <p:cNvSpPr>
              <a:spLocks noChangeArrowheads="1"/>
            </p:cNvSpPr>
            <p:nvPr/>
          </p:nvSpPr>
          <p:spPr bwMode="auto">
            <a:xfrm>
              <a:off x="2685" y="3202"/>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81" name="Freeform 350">
              <a:extLst>
                <a:ext uri="{FF2B5EF4-FFF2-40B4-BE49-F238E27FC236}">
                  <a16:creationId xmlns:a16="http://schemas.microsoft.com/office/drawing/2014/main" id="{A5D4558B-214F-4588-8ED0-BC69221DB714}"/>
                </a:ext>
              </a:extLst>
            </p:cNvPr>
            <p:cNvSpPr>
              <a:spLocks/>
            </p:cNvSpPr>
            <p:nvPr/>
          </p:nvSpPr>
          <p:spPr bwMode="auto">
            <a:xfrm>
              <a:off x="2719" y="3197"/>
              <a:ext cx="23" cy="13"/>
            </a:xfrm>
            <a:custGeom>
              <a:avLst/>
              <a:gdLst>
                <a:gd name="T0" fmla="*/ 1 w 46"/>
                <a:gd name="T1" fmla="*/ 1 h 26"/>
                <a:gd name="T2" fmla="*/ 0 w 46"/>
                <a:gd name="T3" fmla="*/ 1 h 26"/>
                <a:gd name="T4" fmla="*/ 1 w 46"/>
                <a:gd name="T5" fmla="*/ 1 h 26"/>
                <a:gd name="T6" fmla="*/ 1 w 46"/>
                <a:gd name="T7" fmla="*/ 0 h 26"/>
                <a:gd name="T8" fmla="*/ 1 w 46"/>
                <a:gd name="T9" fmla="*/ 1 h 26"/>
                <a:gd name="T10" fmla="*/ 0 60000 65536"/>
                <a:gd name="T11" fmla="*/ 0 60000 65536"/>
                <a:gd name="T12" fmla="*/ 0 60000 65536"/>
                <a:gd name="T13" fmla="*/ 0 60000 65536"/>
                <a:gd name="T14" fmla="*/ 0 60000 65536"/>
                <a:gd name="T15" fmla="*/ 0 w 46"/>
                <a:gd name="T16" fmla="*/ 0 h 26"/>
                <a:gd name="T17" fmla="*/ 46 w 46"/>
                <a:gd name="T18" fmla="*/ 26 h 26"/>
              </a:gdLst>
              <a:ahLst/>
              <a:cxnLst>
                <a:cxn ang="T10">
                  <a:pos x="T0" y="T1"/>
                </a:cxn>
                <a:cxn ang="T11">
                  <a:pos x="T2" y="T3"/>
                </a:cxn>
                <a:cxn ang="T12">
                  <a:pos x="T4" y="T5"/>
                </a:cxn>
                <a:cxn ang="T13">
                  <a:pos x="T6" y="T7"/>
                </a:cxn>
                <a:cxn ang="T14">
                  <a:pos x="T8" y="T9"/>
                </a:cxn>
              </a:cxnLst>
              <a:rect l="T15" t="T16" r="T17" b="T18"/>
              <a:pathLst>
                <a:path w="46" h="26">
                  <a:moveTo>
                    <a:pt x="1" y="3"/>
                  </a:moveTo>
                  <a:lnTo>
                    <a:pt x="0" y="26"/>
                  </a:lnTo>
                  <a:lnTo>
                    <a:pt x="44" y="23"/>
                  </a:lnTo>
                  <a:lnTo>
                    <a:pt x="46" y="0"/>
                  </a:lnTo>
                  <a:lnTo>
                    <a:pt x="1" y="3"/>
                  </a:lnTo>
                  <a:close/>
                </a:path>
              </a:pathLst>
            </a:custGeom>
            <a:solidFill>
              <a:srgbClr val="000000"/>
            </a:solidFill>
            <a:ln w="0">
              <a:solidFill>
                <a:srgbClr val="000000"/>
              </a:solidFill>
              <a:prstDash val="solid"/>
              <a:round/>
              <a:headEnd/>
              <a:tailEnd/>
            </a:ln>
          </p:spPr>
          <p:txBody>
            <a:bodyPr/>
            <a:lstStyle/>
            <a:p>
              <a:endParaRPr lang="en-GB"/>
            </a:p>
          </p:txBody>
        </p:sp>
        <p:sp>
          <p:nvSpPr>
            <p:cNvPr id="83082" name="Freeform 351">
              <a:extLst>
                <a:ext uri="{FF2B5EF4-FFF2-40B4-BE49-F238E27FC236}">
                  <a16:creationId xmlns:a16="http://schemas.microsoft.com/office/drawing/2014/main" id="{710B02C9-DF56-49D4-A0AB-ABA8188D42D4}"/>
                </a:ext>
              </a:extLst>
            </p:cNvPr>
            <p:cNvSpPr>
              <a:spLocks/>
            </p:cNvSpPr>
            <p:nvPr/>
          </p:nvSpPr>
          <p:spPr bwMode="auto">
            <a:xfrm>
              <a:off x="2741" y="3195"/>
              <a:ext cx="30" cy="13"/>
            </a:xfrm>
            <a:custGeom>
              <a:avLst/>
              <a:gdLst>
                <a:gd name="T0" fmla="*/ 1 w 59"/>
                <a:gd name="T1" fmla="*/ 0 h 27"/>
                <a:gd name="T2" fmla="*/ 0 w 59"/>
                <a:gd name="T3" fmla="*/ 0 h 27"/>
                <a:gd name="T4" fmla="*/ 1 w 59"/>
                <a:gd name="T5" fmla="*/ 0 h 27"/>
                <a:gd name="T6" fmla="*/ 1 w 59"/>
                <a:gd name="T7" fmla="*/ 0 h 27"/>
                <a:gd name="T8" fmla="*/ 1 w 59"/>
                <a:gd name="T9" fmla="*/ 0 h 27"/>
                <a:gd name="T10" fmla="*/ 0 60000 65536"/>
                <a:gd name="T11" fmla="*/ 0 60000 65536"/>
                <a:gd name="T12" fmla="*/ 0 60000 65536"/>
                <a:gd name="T13" fmla="*/ 0 60000 65536"/>
                <a:gd name="T14" fmla="*/ 0 60000 65536"/>
                <a:gd name="T15" fmla="*/ 0 w 59"/>
                <a:gd name="T16" fmla="*/ 0 h 27"/>
                <a:gd name="T17" fmla="*/ 59 w 59"/>
                <a:gd name="T18" fmla="*/ 27 h 27"/>
              </a:gdLst>
              <a:ahLst/>
              <a:cxnLst>
                <a:cxn ang="T10">
                  <a:pos x="T0" y="T1"/>
                </a:cxn>
                <a:cxn ang="T11">
                  <a:pos x="T2" y="T3"/>
                </a:cxn>
                <a:cxn ang="T12">
                  <a:pos x="T4" y="T5"/>
                </a:cxn>
                <a:cxn ang="T13">
                  <a:pos x="T6" y="T7"/>
                </a:cxn>
                <a:cxn ang="T14">
                  <a:pos x="T8" y="T9"/>
                </a:cxn>
              </a:cxnLst>
              <a:rect l="T15" t="T16" r="T17" b="T18"/>
              <a:pathLst>
                <a:path w="59" h="27">
                  <a:moveTo>
                    <a:pt x="2" y="4"/>
                  </a:moveTo>
                  <a:lnTo>
                    <a:pt x="0" y="27"/>
                  </a:lnTo>
                  <a:lnTo>
                    <a:pt x="57" y="23"/>
                  </a:lnTo>
                  <a:lnTo>
                    <a:pt x="59"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83" name="Rectangle 352">
              <a:extLst>
                <a:ext uri="{FF2B5EF4-FFF2-40B4-BE49-F238E27FC236}">
                  <a16:creationId xmlns:a16="http://schemas.microsoft.com/office/drawing/2014/main" id="{2386C34A-84B9-4E8E-994D-2810ECBE2F51}"/>
                </a:ext>
              </a:extLst>
            </p:cNvPr>
            <p:cNvSpPr>
              <a:spLocks noChangeArrowheads="1"/>
            </p:cNvSpPr>
            <p:nvPr/>
          </p:nvSpPr>
          <p:spPr bwMode="auto">
            <a:xfrm>
              <a:off x="2741" y="3198"/>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84" name="Freeform 353">
              <a:extLst>
                <a:ext uri="{FF2B5EF4-FFF2-40B4-BE49-F238E27FC236}">
                  <a16:creationId xmlns:a16="http://schemas.microsoft.com/office/drawing/2014/main" id="{8E0472F7-6692-4F6C-84F7-BD7D74272A52}"/>
                </a:ext>
              </a:extLst>
            </p:cNvPr>
            <p:cNvSpPr>
              <a:spLocks/>
            </p:cNvSpPr>
            <p:nvPr/>
          </p:nvSpPr>
          <p:spPr bwMode="auto">
            <a:xfrm>
              <a:off x="2770" y="3195"/>
              <a:ext cx="3" cy="12"/>
            </a:xfrm>
            <a:custGeom>
              <a:avLst/>
              <a:gdLst>
                <a:gd name="T0" fmla="*/ 0 w 8"/>
                <a:gd name="T1" fmla="*/ 0 h 23"/>
                <a:gd name="T2" fmla="*/ 0 w 8"/>
                <a:gd name="T3" fmla="*/ 1 h 23"/>
                <a:gd name="T4" fmla="*/ 0 w 8"/>
                <a:gd name="T5" fmla="*/ 1 h 23"/>
                <a:gd name="T6" fmla="*/ 0 w 8"/>
                <a:gd name="T7" fmla="*/ 0 h 23"/>
                <a:gd name="T8" fmla="*/ 0 w 8"/>
                <a:gd name="T9" fmla="*/ 0 h 23"/>
                <a:gd name="T10" fmla="*/ 0 60000 65536"/>
                <a:gd name="T11" fmla="*/ 0 60000 65536"/>
                <a:gd name="T12" fmla="*/ 0 60000 65536"/>
                <a:gd name="T13" fmla="*/ 0 60000 65536"/>
                <a:gd name="T14" fmla="*/ 0 60000 65536"/>
                <a:gd name="T15" fmla="*/ 0 w 8"/>
                <a:gd name="T16" fmla="*/ 0 h 23"/>
                <a:gd name="T17" fmla="*/ 8 w 8"/>
                <a:gd name="T18" fmla="*/ 23 h 23"/>
              </a:gdLst>
              <a:ahLst/>
              <a:cxnLst>
                <a:cxn ang="T10">
                  <a:pos x="T0" y="T1"/>
                </a:cxn>
                <a:cxn ang="T11">
                  <a:pos x="T2" y="T3"/>
                </a:cxn>
                <a:cxn ang="T12">
                  <a:pos x="T4" y="T5"/>
                </a:cxn>
                <a:cxn ang="T13">
                  <a:pos x="T6" y="T7"/>
                </a:cxn>
                <a:cxn ang="T14">
                  <a:pos x="T8" y="T9"/>
                </a:cxn>
              </a:cxnLst>
              <a:rect l="T15" t="T16" r="T17" b="T18"/>
              <a:pathLst>
                <a:path w="8" h="23">
                  <a:moveTo>
                    <a:pt x="2" y="0"/>
                  </a:moveTo>
                  <a:lnTo>
                    <a:pt x="0" y="23"/>
                  </a:lnTo>
                  <a:lnTo>
                    <a:pt x="6" y="23"/>
                  </a:lnTo>
                  <a:lnTo>
                    <a:pt x="8"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85" name="Freeform 354">
              <a:extLst>
                <a:ext uri="{FF2B5EF4-FFF2-40B4-BE49-F238E27FC236}">
                  <a16:creationId xmlns:a16="http://schemas.microsoft.com/office/drawing/2014/main" id="{A98CD492-C5E1-46FA-AF66-F72E12DC2AB2}"/>
                </a:ext>
              </a:extLst>
            </p:cNvPr>
            <p:cNvSpPr>
              <a:spLocks/>
            </p:cNvSpPr>
            <p:nvPr/>
          </p:nvSpPr>
          <p:spPr bwMode="auto">
            <a:xfrm>
              <a:off x="2790" y="3193"/>
              <a:ext cx="8" cy="13"/>
            </a:xfrm>
            <a:custGeom>
              <a:avLst/>
              <a:gdLst>
                <a:gd name="T0" fmla="*/ 1 w 16"/>
                <a:gd name="T1" fmla="*/ 1 h 24"/>
                <a:gd name="T2" fmla="*/ 0 w 16"/>
                <a:gd name="T3" fmla="*/ 1 h 24"/>
                <a:gd name="T4" fmla="*/ 1 w 16"/>
                <a:gd name="T5" fmla="*/ 1 h 24"/>
                <a:gd name="T6" fmla="*/ 1 w 16"/>
                <a:gd name="T7" fmla="*/ 0 h 24"/>
                <a:gd name="T8" fmla="*/ 1 w 16"/>
                <a:gd name="T9" fmla="*/ 1 h 24"/>
                <a:gd name="T10" fmla="*/ 0 60000 65536"/>
                <a:gd name="T11" fmla="*/ 0 60000 65536"/>
                <a:gd name="T12" fmla="*/ 0 60000 65536"/>
                <a:gd name="T13" fmla="*/ 0 60000 65536"/>
                <a:gd name="T14" fmla="*/ 0 60000 65536"/>
                <a:gd name="T15" fmla="*/ 0 w 16"/>
                <a:gd name="T16" fmla="*/ 0 h 24"/>
                <a:gd name="T17" fmla="*/ 16 w 16"/>
                <a:gd name="T18" fmla="*/ 24 h 24"/>
              </a:gdLst>
              <a:ahLst/>
              <a:cxnLst>
                <a:cxn ang="T10">
                  <a:pos x="T0" y="T1"/>
                </a:cxn>
                <a:cxn ang="T11">
                  <a:pos x="T2" y="T3"/>
                </a:cxn>
                <a:cxn ang="T12">
                  <a:pos x="T4" y="T5"/>
                </a:cxn>
                <a:cxn ang="T13">
                  <a:pos x="T6" y="T7"/>
                </a:cxn>
                <a:cxn ang="T14">
                  <a:pos x="T8" y="T9"/>
                </a:cxn>
              </a:cxnLst>
              <a:rect l="T15" t="T16" r="T17" b="T18"/>
              <a:pathLst>
                <a:path w="16" h="24">
                  <a:moveTo>
                    <a:pt x="2" y="1"/>
                  </a:moveTo>
                  <a:lnTo>
                    <a:pt x="0" y="24"/>
                  </a:lnTo>
                  <a:lnTo>
                    <a:pt x="15" y="23"/>
                  </a:lnTo>
                  <a:lnTo>
                    <a:pt x="16"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086" name="Rectangle 355">
              <a:extLst>
                <a:ext uri="{FF2B5EF4-FFF2-40B4-BE49-F238E27FC236}">
                  <a16:creationId xmlns:a16="http://schemas.microsoft.com/office/drawing/2014/main" id="{EE8DEF48-87DD-4DF9-BB83-8A0C643DFC61}"/>
                </a:ext>
              </a:extLst>
            </p:cNvPr>
            <p:cNvSpPr>
              <a:spLocks noChangeArrowheads="1"/>
            </p:cNvSpPr>
            <p:nvPr/>
          </p:nvSpPr>
          <p:spPr bwMode="auto">
            <a:xfrm>
              <a:off x="2770" y="3196"/>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87" name="Freeform 356">
              <a:extLst>
                <a:ext uri="{FF2B5EF4-FFF2-40B4-BE49-F238E27FC236}">
                  <a16:creationId xmlns:a16="http://schemas.microsoft.com/office/drawing/2014/main" id="{799A65BC-B22C-4320-A620-58F92577F0BE}"/>
                </a:ext>
              </a:extLst>
            </p:cNvPr>
            <p:cNvSpPr>
              <a:spLocks/>
            </p:cNvSpPr>
            <p:nvPr/>
          </p:nvSpPr>
          <p:spPr bwMode="auto">
            <a:xfrm>
              <a:off x="2797" y="3192"/>
              <a:ext cx="22" cy="13"/>
            </a:xfrm>
            <a:custGeom>
              <a:avLst/>
              <a:gdLst>
                <a:gd name="T0" fmla="*/ 1 w 42"/>
                <a:gd name="T1" fmla="*/ 1 h 25"/>
                <a:gd name="T2" fmla="*/ 0 w 42"/>
                <a:gd name="T3" fmla="*/ 1 h 25"/>
                <a:gd name="T4" fmla="*/ 1 w 42"/>
                <a:gd name="T5" fmla="*/ 1 h 25"/>
                <a:gd name="T6" fmla="*/ 1 w 42"/>
                <a:gd name="T7" fmla="*/ 0 h 25"/>
                <a:gd name="T8" fmla="*/ 1 w 42"/>
                <a:gd name="T9" fmla="*/ 1 h 25"/>
                <a:gd name="T10" fmla="*/ 0 60000 65536"/>
                <a:gd name="T11" fmla="*/ 0 60000 65536"/>
                <a:gd name="T12" fmla="*/ 0 60000 65536"/>
                <a:gd name="T13" fmla="*/ 0 60000 65536"/>
                <a:gd name="T14" fmla="*/ 0 60000 65536"/>
                <a:gd name="T15" fmla="*/ 0 w 42"/>
                <a:gd name="T16" fmla="*/ 0 h 25"/>
                <a:gd name="T17" fmla="*/ 42 w 42"/>
                <a:gd name="T18" fmla="*/ 25 h 25"/>
              </a:gdLst>
              <a:ahLst/>
              <a:cxnLst>
                <a:cxn ang="T10">
                  <a:pos x="T0" y="T1"/>
                </a:cxn>
                <a:cxn ang="T11">
                  <a:pos x="T2" y="T3"/>
                </a:cxn>
                <a:cxn ang="T12">
                  <a:pos x="T4" y="T5"/>
                </a:cxn>
                <a:cxn ang="T13">
                  <a:pos x="T6" y="T7"/>
                </a:cxn>
                <a:cxn ang="T14">
                  <a:pos x="T8" y="T9"/>
                </a:cxn>
              </a:cxnLst>
              <a:rect l="T15" t="T16" r="T17" b="T18"/>
              <a:pathLst>
                <a:path w="42" h="25">
                  <a:moveTo>
                    <a:pt x="1" y="2"/>
                  </a:moveTo>
                  <a:lnTo>
                    <a:pt x="0" y="25"/>
                  </a:lnTo>
                  <a:lnTo>
                    <a:pt x="41" y="23"/>
                  </a:lnTo>
                  <a:lnTo>
                    <a:pt x="42"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088" name="Rectangle 357">
              <a:extLst>
                <a:ext uri="{FF2B5EF4-FFF2-40B4-BE49-F238E27FC236}">
                  <a16:creationId xmlns:a16="http://schemas.microsoft.com/office/drawing/2014/main" id="{807F2547-EF21-4E94-80DA-F0EED21AC6E5}"/>
                </a:ext>
              </a:extLst>
            </p:cNvPr>
            <p:cNvSpPr>
              <a:spLocks noChangeArrowheads="1"/>
            </p:cNvSpPr>
            <p:nvPr/>
          </p:nvSpPr>
          <p:spPr bwMode="auto">
            <a:xfrm>
              <a:off x="2797" y="3194"/>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89" name="Freeform 358">
              <a:extLst>
                <a:ext uri="{FF2B5EF4-FFF2-40B4-BE49-F238E27FC236}">
                  <a16:creationId xmlns:a16="http://schemas.microsoft.com/office/drawing/2014/main" id="{5A4BCAC4-0476-4896-86B1-7CCDB2D781D7}"/>
                </a:ext>
              </a:extLst>
            </p:cNvPr>
            <p:cNvSpPr>
              <a:spLocks/>
            </p:cNvSpPr>
            <p:nvPr/>
          </p:nvSpPr>
          <p:spPr bwMode="auto">
            <a:xfrm>
              <a:off x="2836" y="3190"/>
              <a:ext cx="18" cy="12"/>
            </a:xfrm>
            <a:custGeom>
              <a:avLst/>
              <a:gdLst>
                <a:gd name="T0" fmla="*/ 0 w 38"/>
                <a:gd name="T1" fmla="*/ 0 h 25"/>
                <a:gd name="T2" fmla="*/ 0 w 38"/>
                <a:gd name="T3" fmla="*/ 0 h 25"/>
                <a:gd name="T4" fmla="*/ 0 w 38"/>
                <a:gd name="T5" fmla="*/ 0 h 25"/>
                <a:gd name="T6" fmla="*/ 0 w 38"/>
                <a:gd name="T7" fmla="*/ 0 h 25"/>
                <a:gd name="T8" fmla="*/ 0 w 38"/>
                <a:gd name="T9" fmla="*/ 0 h 25"/>
                <a:gd name="T10" fmla="*/ 0 60000 65536"/>
                <a:gd name="T11" fmla="*/ 0 60000 65536"/>
                <a:gd name="T12" fmla="*/ 0 60000 65536"/>
                <a:gd name="T13" fmla="*/ 0 60000 65536"/>
                <a:gd name="T14" fmla="*/ 0 60000 65536"/>
                <a:gd name="T15" fmla="*/ 0 w 38"/>
                <a:gd name="T16" fmla="*/ 0 h 25"/>
                <a:gd name="T17" fmla="*/ 38 w 38"/>
                <a:gd name="T18" fmla="*/ 25 h 25"/>
              </a:gdLst>
              <a:ahLst/>
              <a:cxnLst>
                <a:cxn ang="T10">
                  <a:pos x="T0" y="T1"/>
                </a:cxn>
                <a:cxn ang="T11">
                  <a:pos x="T2" y="T3"/>
                </a:cxn>
                <a:cxn ang="T12">
                  <a:pos x="T4" y="T5"/>
                </a:cxn>
                <a:cxn ang="T13">
                  <a:pos x="T6" y="T7"/>
                </a:cxn>
                <a:cxn ang="T14">
                  <a:pos x="T8" y="T9"/>
                </a:cxn>
              </a:cxnLst>
              <a:rect l="T15" t="T16" r="T17" b="T18"/>
              <a:pathLst>
                <a:path w="38" h="25">
                  <a:moveTo>
                    <a:pt x="2" y="2"/>
                  </a:moveTo>
                  <a:lnTo>
                    <a:pt x="0" y="25"/>
                  </a:lnTo>
                  <a:lnTo>
                    <a:pt x="36" y="24"/>
                  </a:lnTo>
                  <a:lnTo>
                    <a:pt x="38"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90" name="Freeform 359">
              <a:extLst>
                <a:ext uri="{FF2B5EF4-FFF2-40B4-BE49-F238E27FC236}">
                  <a16:creationId xmlns:a16="http://schemas.microsoft.com/office/drawing/2014/main" id="{E09C33FF-9E78-46A4-8A52-B88C8B19A6BB}"/>
                </a:ext>
              </a:extLst>
            </p:cNvPr>
            <p:cNvSpPr>
              <a:spLocks/>
            </p:cNvSpPr>
            <p:nvPr/>
          </p:nvSpPr>
          <p:spPr bwMode="auto">
            <a:xfrm>
              <a:off x="2854" y="3188"/>
              <a:ext cx="29" cy="13"/>
            </a:xfrm>
            <a:custGeom>
              <a:avLst/>
              <a:gdLst>
                <a:gd name="T0" fmla="*/ 0 w 59"/>
                <a:gd name="T1" fmla="*/ 0 h 27"/>
                <a:gd name="T2" fmla="*/ 0 w 59"/>
                <a:gd name="T3" fmla="*/ 0 h 27"/>
                <a:gd name="T4" fmla="*/ 0 w 59"/>
                <a:gd name="T5" fmla="*/ 0 h 27"/>
                <a:gd name="T6" fmla="*/ 0 w 59"/>
                <a:gd name="T7" fmla="*/ 0 h 27"/>
                <a:gd name="T8" fmla="*/ 0 w 59"/>
                <a:gd name="T9" fmla="*/ 0 h 27"/>
                <a:gd name="T10" fmla="*/ 0 60000 65536"/>
                <a:gd name="T11" fmla="*/ 0 60000 65536"/>
                <a:gd name="T12" fmla="*/ 0 60000 65536"/>
                <a:gd name="T13" fmla="*/ 0 60000 65536"/>
                <a:gd name="T14" fmla="*/ 0 60000 65536"/>
                <a:gd name="T15" fmla="*/ 0 w 59"/>
                <a:gd name="T16" fmla="*/ 0 h 27"/>
                <a:gd name="T17" fmla="*/ 59 w 59"/>
                <a:gd name="T18" fmla="*/ 27 h 27"/>
              </a:gdLst>
              <a:ahLst/>
              <a:cxnLst>
                <a:cxn ang="T10">
                  <a:pos x="T0" y="T1"/>
                </a:cxn>
                <a:cxn ang="T11">
                  <a:pos x="T2" y="T3"/>
                </a:cxn>
                <a:cxn ang="T12">
                  <a:pos x="T4" y="T5"/>
                </a:cxn>
                <a:cxn ang="T13">
                  <a:pos x="T6" y="T7"/>
                </a:cxn>
                <a:cxn ang="T14">
                  <a:pos x="T8" y="T9"/>
                </a:cxn>
              </a:cxnLst>
              <a:rect l="T15" t="T16" r="T17" b="T18"/>
              <a:pathLst>
                <a:path w="59" h="27">
                  <a:moveTo>
                    <a:pt x="2" y="3"/>
                  </a:moveTo>
                  <a:lnTo>
                    <a:pt x="0" y="27"/>
                  </a:lnTo>
                  <a:lnTo>
                    <a:pt x="57" y="23"/>
                  </a:lnTo>
                  <a:lnTo>
                    <a:pt x="59" y="0"/>
                  </a:lnTo>
                  <a:lnTo>
                    <a:pt x="2" y="3"/>
                  </a:lnTo>
                  <a:close/>
                </a:path>
              </a:pathLst>
            </a:custGeom>
            <a:solidFill>
              <a:srgbClr val="000000"/>
            </a:solidFill>
            <a:ln w="0">
              <a:solidFill>
                <a:srgbClr val="000000"/>
              </a:solidFill>
              <a:prstDash val="solid"/>
              <a:round/>
              <a:headEnd/>
              <a:tailEnd/>
            </a:ln>
          </p:spPr>
          <p:txBody>
            <a:bodyPr/>
            <a:lstStyle/>
            <a:p>
              <a:endParaRPr lang="en-GB"/>
            </a:p>
          </p:txBody>
        </p:sp>
        <p:sp>
          <p:nvSpPr>
            <p:cNvPr id="83091" name="Rectangle 360">
              <a:extLst>
                <a:ext uri="{FF2B5EF4-FFF2-40B4-BE49-F238E27FC236}">
                  <a16:creationId xmlns:a16="http://schemas.microsoft.com/office/drawing/2014/main" id="{5661A3CD-9728-4DAC-9135-2C69FF767BAD}"/>
                </a:ext>
              </a:extLst>
            </p:cNvPr>
            <p:cNvSpPr>
              <a:spLocks noChangeArrowheads="1"/>
            </p:cNvSpPr>
            <p:nvPr/>
          </p:nvSpPr>
          <p:spPr bwMode="auto">
            <a:xfrm>
              <a:off x="2854" y="3191"/>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92" name="Freeform 361">
              <a:extLst>
                <a:ext uri="{FF2B5EF4-FFF2-40B4-BE49-F238E27FC236}">
                  <a16:creationId xmlns:a16="http://schemas.microsoft.com/office/drawing/2014/main" id="{A8AA7F9F-0AD5-4155-83F0-4F5C84FA8E3C}"/>
                </a:ext>
              </a:extLst>
            </p:cNvPr>
            <p:cNvSpPr>
              <a:spLocks/>
            </p:cNvSpPr>
            <p:nvPr/>
          </p:nvSpPr>
          <p:spPr bwMode="auto">
            <a:xfrm>
              <a:off x="2882" y="3187"/>
              <a:ext cx="8" cy="12"/>
            </a:xfrm>
            <a:custGeom>
              <a:avLst/>
              <a:gdLst>
                <a:gd name="T0" fmla="*/ 1 w 16"/>
                <a:gd name="T1" fmla="*/ 0 h 25"/>
                <a:gd name="T2" fmla="*/ 0 w 16"/>
                <a:gd name="T3" fmla="*/ 0 h 25"/>
                <a:gd name="T4" fmla="*/ 1 w 16"/>
                <a:gd name="T5" fmla="*/ 0 h 25"/>
                <a:gd name="T6" fmla="*/ 1 w 16"/>
                <a:gd name="T7" fmla="*/ 0 h 25"/>
                <a:gd name="T8" fmla="*/ 1 w 16"/>
                <a:gd name="T9" fmla="*/ 0 h 25"/>
                <a:gd name="T10" fmla="*/ 0 60000 65536"/>
                <a:gd name="T11" fmla="*/ 0 60000 65536"/>
                <a:gd name="T12" fmla="*/ 0 60000 65536"/>
                <a:gd name="T13" fmla="*/ 0 60000 65536"/>
                <a:gd name="T14" fmla="*/ 0 60000 65536"/>
                <a:gd name="T15" fmla="*/ 0 w 16"/>
                <a:gd name="T16" fmla="*/ 0 h 25"/>
                <a:gd name="T17" fmla="*/ 16 w 16"/>
                <a:gd name="T18" fmla="*/ 25 h 25"/>
              </a:gdLst>
              <a:ahLst/>
              <a:cxnLst>
                <a:cxn ang="T10">
                  <a:pos x="T0" y="T1"/>
                </a:cxn>
                <a:cxn ang="T11">
                  <a:pos x="T2" y="T3"/>
                </a:cxn>
                <a:cxn ang="T12">
                  <a:pos x="T4" y="T5"/>
                </a:cxn>
                <a:cxn ang="T13">
                  <a:pos x="T6" y="T7"/>
                </a:cxn>
                <a:cxn ang="T14">
                  <a:pos x="T8" y="T9"/>
                </a:cxn>
              </a:cxnLst>
              <a:rect l="T15" t="T16" r="T17" b="T18"/>
              <a:pathLst>
                <a:path w="16" h="25">
                  <a:moveTo>
                    <a:pt x="2" y="2"/>
                  </a:moveTo>
                  <a:lnTo>
                    <a:pt x="0" y="25"/>
                  </a:lnTo>
                  <a:lnTo>
                    <a:pt x="14" y="23"/>
                  </a:lnTo>
                  <a:lnTo>
                    <a:pt x="16"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93" name="Freeform 362">
              <a:extLst>
                <a:ext uri="{FF2B5EF4-FFF2-40B4-BE49-F238E27FC236}">
                  <a16:creationId xmlns:a16="http://schemas.microsoft.com/office/drawing/2014/main" id="{D7DFBEF7-EB6B-4C46-AB06-451F5C7AA127}"/>
                </a:ext>
              </a:extLst>
            </p:cNvPr>
            <p:cNvSpPr>
              <a:spLocks/>
            </p:cNvSpPr>
            <p:nvPr/>
          </p:nvSpPr>
          <p:spPr bwMode="auto">
            <a:xfrm>
              <a:off x="2907" y="3186"/>
              <a:ext cx="4" cy="12"/>
            </a:xfrm>
            <a:custGeom>
              <a:avLst/>
              <a:gdLst>
                <a:gd name="T0" fmla="*/ 1 w 7"/>
                <a:gd name="T1" fmla="*/ 0 h 23"/>
                <a:gd name="T2" fmla="*/ 0 w 7"/>
                <a:gd name="T3" fmla="*/ 1 h 23"/>
                <a:gd name="T4" fmla="*/ 1 w 7"/>
                <a:gd name="T5" fmla="*/ 1 h 23"/>
                <a:gd name="T6" fmla="*/ 1 w 7"/>
                <a:gd name="T7" fmla="*/ 0 h 23"/>
                <a:gd name="T8" fmla="*/ 1 w 7"/>
                <a:gd name="T9" fmla="*/ 0 h 23"/>
                <a:gd name="T10" fmla="*/ 0 60000 65536"/>
                <a:gd name="T11" fmla="*/ 0 60000 65536"/>
                <a:gd name="T12" fmla="*/ 0 60000 65536"/>
                <a:gd name="T13" fmla="*/ 0 60000 65536"/>
                <a:gd name="T14" fmla="*/ 0 60000 65536"/>
                <a:gd name="T15" fmla="*/ 0 w 7"/>
                <a:gd name="T16" fmla="*/ 0 h 23"/>
                <a:gd name="T17" fmla="*/ 7 w 7"/>
                <a:gd name="T18" fmla="*/ 23 h 23"/>
              </a:gdLst>
              <a:ahLst/>
              <a:cxnLst>
                <a:cxn ang="T10">
                  <a:pos x="T0" y="T1"/>
                </a:cxn>
                <a:cxn ang="T11">
                  <a:pos x="T2" y="T3"/>
                </a:cxn>
                <a:cxn ang="T12">
                  <a:pos x="T4" y="T5"/>
                </a:cxn>
                <a:cxn ang="T13">
                  <a:pos x="T6" y="T7"/>
                </a:cxn>
                <a:cxn ang="T14">
                  <a:pos x="T8" y="T9"/>
                </a:cxn>
              </a:cxnLst>
              <a:rect l="T15" t="T16" r="T17" b="T18"/>
              <a:pathLst>
                <a:path w="7" h="23">
                  <a:moveTo>
                    <a:pt x="2" y="0"/>
                  </a:moveTo>
                  <a:lnTo>
                    <a:pt x="0" y="23"/>
                  </a:lnTo>
                  <a:lnTo>
                    <a:pt x="5" y="23"/>
                  </a:lnTo>
                  <a:lnTo>
                    <a:pt x="7"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094" name="Rectangle 363">
              <a:extLst>
                <a:ext uri="{FF2B5EF4-FFF2-40B4-BE49-F238E27FC236}">
                  <a16:creationId xmlns:a16="http://schemas.microsoft.com/office/drawing/2014/main" id="{37A843F4-CB35-4342-8A29-972FC3B9DFC7}"/>
                </a:ext>
              </a:extLst>
            </p:cNvPr>
            <p:cNvSpPr>
              <a:spLocks noChangeArrowheads="1"/>
            </p:cNvSpPr>
            <p:nvPr/>
          </p:nvSpPr>
          <p:spPr bwMode="auto">
            <a:xfrm>
              <a:off x="2882" y="3189"/>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95" name="Freeform 364">
              <a:extLst>
                <a:ext uri="{FF2B5EF4-FFF2-40B4-BE49-F238E27FC236}">
                  <a16:creationId xmlns:a16="http://schemas.microsoft.com/office/drawing/2014/main" id="{AA655501-E15E-45DA-91E9-B5A48C9AC4F0}"/>
                </a:ext>
              </a:extLst>
            </p:cNvPr>
            <p:cNvSpPr>
              <a:spLocks/>
            </p:cNvSpPr>
            <p:nvPr/>
          </p:nvSpPr>
          <p:spPr bwMode="auto">
            <a:xfrm>
              <a:off x="2910" y="3185"/>
              <a:ext cx="26" cy="13"/>
            </a:xfrm>
            <a:custGeom>
              <a:avLst/>
              <a:gdLst>
                <a:gd name="T0" fmla="*/ 1 w 52"/>
                <a:gd name="T1" fmla="*/ 1 h 25"/>
                <a:gd name="T2" fmla="*/ 0 w 52"/>
                <a:gd name="T3" fmla="*/ 1 h 25"/>
                <a:gd name="T4" fmla="*/ 1 w 52"/>
                <a:gd name="T5" fmla="*/ 1 h 25"/>
                <a:gd name="T6" fmla="*/ 1 w 52"/>
                <a:gd name="T7" fmla="*/ 0 h 25"/>
                <a:gd name="T8" fmla="*/ 1 w 52"/>
                <a:gd name="T9" fmla="*/ 1 h 25"/>
                <a:gd name="T10" fmla="*/ 0 60000 65536"/>
                <a:gd name="T11" fmla="*/ 0 60000 65536"/>
                <a:gd name="T12" fmla="*/ 0 60000 65536"/>
                <a:gd name="T13" fmla="*/ 0 60000 65536"/>
                <a:gd name="T14" fmla="*/ 0 60000 65536"/>
                <a:gd name="T15" fmla="*/ 0 w 52"/>
                <a:gd name="T16" fmla="*/ 0 h 25"/>
                <a:gd name="T17" fmla="*/ 52 w 52"/>
                <a:gd name="T18" fmla="*/ 25 h 25"/>
              </a:gdLst>
              <a:ahLst/>
              <a:cxnLst>
                <a:cxn ang="T10">
                  <a:pos x="T0" y="T1"/>
                </a:cxn>
                <a:cxn ang="T11">
                  <a:pos x="T2" y="T3"/>
                </a:cxn>
                <a:cxn ang="T12">
                  <a:pos x="T4" y="T5"/>
                </a:cxn>
                <a:cxn ang="T13">
                  <a:pos x="T6" y="T7"/>
                </a:cxn>
                <a:cxn ang="T14">
                  <a:pos x="T8" y="T9"/>
                </a:cxn>
              </a:cxnLst>
              <a:rect l="T15" t="T16" r="T17" b="T18"/>
              <a:pathLst>
                <a:path w="52" h="25">
                  <a:moveTo>
                    <a:pt x="2" y="2"/>
                  </a:moveTo>
                  <a:lnTo>
                    <a:pt x="0" y="25"/>
                  </a:lnTo>
                  <a:lnTo>
                    <a:pt x="50" y="24"/>
                  </a:lnTo>
                  <a:lnTo>
                    <a:pt x="52"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96" name="Rectangle 365">
              <a:extLst>
                <a:ext uri="{FF2B5EF4-FFF2-40B4-BE49-F238E27FC236}">
                  <a16:creationId xmlns:a16="http://schemas.microsoft.com/office/drawing/2014/main" id="{451CECCB-5E9E-4E26-BABA-3E188BB72CB5}"/>
                </a:ext>
              </a:extLst>
            </p:cNvPr>
            <p:cNvSpPr>
              <a:spLocks noChangeArrowheads="1"/>
            </p:cNvSpPr>
            <p:nvPr/>
          </p:nvSpPr>
          <p:spPr bwMode="auto">
            <a:xfrm>
              <a:off x="2910" y="3187"/>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097" name="Freeform 366">
              <a:extLst>
                <a:ext uri="{FF2B5EF4-FFF2-40B4-BE49-F238E27FC236}">
                  <a16:creationId xmlns:a16="http://schemas.microsoft.com/office/drawing/2014/main" id="{D8B4CAC6-9666-45E3-A690-68C8E8C1AC8F}"/>
                </a:ext>
              </a:extLst>
            </p:cNvPr>
            <p:cNvSpPr>
              <a:spLocks/>
            </p:cNvSpPr>
            <p:nvPr/>
          </p:nvSpPr>
          <p:spPr bwMode="auto">
            <a:xfrm>
              <a:off x="2953" y="3183"/>
              <a:ext cx="14" cy="13"/>
            </a:xfrm>
            <a:custGeom>
              <a:avLst/>
              <a:gdLst>
                <a:gd name="T0" fmla="*/ 0 w 29"/>
                <a:gd name="T1" fmla="*/ 1 h 25"/>
                <a:gd name="T2" fmla="*/ 0 w 29"/>
                <a:gd name="T3" fmla="*/ 1 h 25"/>
                <a:gd name="T4" fmla="*/ 0 w 29"/>
                <a:gd name="T5" fmla="*/ 1 h 25"/>
                <a:gd name="T6" fmla="*/ 0 w 29"/>
                <a:gd name="T7" fmla="*/ 0 h 25"/>
                <a:gd name="T8" fmla="*/ 0 w 29"/>
                <a:gd name="T9" fmla="*/ 1 h 25"/>
                <a:gd name="T10" fmla="*/ 0 60000 65536"/>
                <a:gd name="T11" fmla="*/ 0 60000 65536"/>
                <a:gd name="T12" fmla="*/ 0 60000 65536"/>
                <a:gd name="T13" fmla="*/ 0 60000 65536"/>
                <a:gd name="T14" fmla="*/ 0 60000 65536"/>
                <a:gd name="T15" fmla="*/ 0 w 29"/>
                <a:gd name="T16" fmla="*/ 0 h 25"/>
                <a:gd name="T17" fmla="*/ 29 w 29"/>
                <a:gd name="T18" fmla="*/ 25 h 25"/>
              </a:gdLst>
              <a:ahLst/>
              <a:cxnLst>
                <a:cxn ang="T10">
                  <a:pos x="T0" y="T1"/>
                </a:cxn>
                <a:cxn ang="T11">
                  <a:pos x="T2" y="T3"/>
                </a:cxn>
                <a:cxn ang="T12">
                  <a:pos x="T4" y="T5"/>
                </a:cxn>
                <a:cxn ang="T13">
                  <a:pos x="T6" y="T7"/>
                </a:cxn>
                <a:cxn ang="T14">
                  <a:pos x="T8" y="T9"/>
                </a:cxn>
              </a:cxnLst>
              <a:rect l="T15" t="T16" r="T17" b="T18"/>
              <a:pathLst>
                <a:path w="29" h="25">
                  <a:moveTo>
                    <a:pt x="2" y="2"/>
                  </a:moveTo>
                  <a:lnTo>
                    <a:pt x="0" y="25"/>
                  </a:lnTo>
                  <a:lnTo>
                    <a:pt x="27" y="23"/>
                  </a:lnTo>
                  <a:lnTo>
                    <a:pt x="2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098" name="Freeform 367">
              <a:extLst>
                <a:ext uri="{FF2B5EF4-FFF2-40B4-BE49-F238E27FC236}">
                  <a16:creationId xmlns:a16="http://schemas.microsoft.com/office/drawing/2014/main" id="{A90EAE7B-E871-41D8-B27A-FEBF42090CC9}"/>
                </a:ext>
              </a:extLst>
            </p:cNvPr>
            <p:cNvSpPr>
              <a:spLocks/>
            </p:cNvSpPr>
            <p:nvPr/>
          </p:nvSpPr>
          <p:spPr bwMode="auto">
            <a:xfrm>
              <a:off x="2966" y="3182"/>
              <a:ext cx="29" cy="13"/>
            </a:xfrm>
            <a:custGeom>
              <a:avLst/>
              <a:gdLst>
                <a:gd name="T0" fmla="*/ 0 w 59"/>
                <a:gd name="T1" fmla="*/ 0 h 27"/>
                <a:gd name="T2" fmla="*/ 0 w 59"/>
                <a:gd name="T3" fmla="*/ 0 h 27"/>
                <a:gd name="T4" fmla="*/ 0 w 59"/>
                <a:gd name="T5" fmla="*/ 0 h 27"/>
                <a:gd name="T6" fmla="*/ 0 w 59"/>
                <a:gd name="T7" fmla="*/ 0 h 27"/>
                <a:gd name="T8" fmla="*/ 0 w 59"/>
                <a:gd name="T9" fmla="*/ 0 h 27"/>
                <a:gd name="T10" fmla="*/ 0 60000 65536"/>
                <a:gd name="T11" fmla="*/ 0 60000 65536"/>
                <a:gd name="T12" fmla="*/ 0 60000 65536"/>
                <a:gd name="T13" fmla="*/ 0 60000 65536"/>
                <a:gd name="T14" fmla="*/ 0 60000 65536"/>
                <a:gd name="T15" fmla="*/ 0 w 59"/>
                <a:gd name="T16" fmla="*/ 0 h 27"/>
                <a:gd name="T17" fmla="*/ 59 w 59"/>
                <a:gd name="T18" fmla="*/ 27 h 27"/>
              </a:gdLst>
              <a:ahLst/>
              <a:cxnLst>
                <a:cxn ang="T10">
                  <a:pos x="T0" y="T1"/>
                </a:cxn>
                <a:cxn ang="T11">
                  <a:pos x="T2" y="T3"/>
                </a:cxn>
                <a:cxn ang="T12">
                  <a:pos x="T4" y="T5"/>
                </a:cxn>
                <a:cxn ang="T13">
                  <a:pos x="T6" y="T7"/>
                </a:cxn>
                <a:cxn ang="T14">
                  <a:pos x="T8" y="T9"/>
                </a:cxn>
              </a:cxnLst>
              <a:rect l="T15" t="T16" r="T17" b="T18"/>
              <a:pathLst>
                <a:path w="59" h="27">
                  <a:moveTo>
                    <a:pt x="2" y="4"/>
                  </a:moveTo>
                  <a:lnTo>
                    <a:pt x="0" y="27"/>
                  </a:lnTo>
                  <a:lnTo>
                    <a:pt x="57" y="24"/>
                  </a:lnTo>
                  <a:lnTo>
                    <a:pt x="59"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099" name="Rectangle 368">
              <a:extLst>
                <a:ext uri="{FF2B5EF4-FFF2-40B4-BE49-F238E27FC236}">
                  <a16:creationId xmlns:a16="http://schemas.microsoft.com/office/drawing/2014/main" id="{44535AAD-AE34-4A61-8D4D-1280687721D6}"/>
                </a:ext>
              </a:extLst>
            </p:cNvPr>
            <p:cNvSpPr>
              <a:spLocks noChangeArrowheads="1"/>
            </p:cNvSpPr>
            <p:nvPr/>
          </p:nvSpPr>
          <p:spPr bwMode="auto">
            <a:xfrm>
              <a:off x="2966" y="3184"/>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00" name="Freeform 369">
              <a:extLst>
                <a:ext uri="{FF2B5EF4-FFF2-40B4-BE49-F238E27FC236}">
                  <a16:creationId xmlns:a16="http://schemas.microsoft.com/office/drawing/2014/main" id="{853097A7-4F9E-4EC5-AA1F-902423242C34}"/>
                </a:ext>
              </a:extLst>
            </p:cNvPr>
            <p:cNvSpPr>
              <a:spLocks/>
            </p:cNvSpPr>
            <p:nvPr/>
          </p:nvSpPr>
          <p:spPr bwMode="auto">
            <a:xfrm>
              <a:off x="2994" y="3181"/>
              <a:ext cx="13" cy="12"/>
            </a:xfrm>
            <a:custGeom>
              <a:avLst/>
              <a:gdLst>
                <a:gd name="T0" fmla="*/ 1 w 25"/>
                <a:gd name="T1" fmla="*/ 0 h 25"/>
                <a:gd name="T2" fmla="*/ 0 w 25"/>
                <a:gd name="T3" fmla="*/ 0 h 25"/>
                <a:gd name="T4" fmla="*/ 1 w 25"/>
                <a:gd name="T5" fmla="*/ 0 h 25"/>
                <a:gd name="T6" fmla="*/ 1 w 25"/>
                <a:gd name="T7" fmla="*/ 0 h 25"/>
                <a:gd name="T8" fmla="*/ 1 w 25"/>
                <a:gd name="T9" fmla="*/ 0 h 25"/>
                <a:gd name="T10" fmla="*/ 0 60000 65536"/>
                <a:gd name="T11" fmla="*/ 0 60000 65536"/>
                <a:gd name="T12" fmla="*/ 0 60000 65536"/>
                <a:gd name="T13" fmla="*/ 0 60000 65536"/>
                <a:gd name="T14" fmla="*/ 0 60000 65536"/>
                <a:gd name="T15" fmla="*/ 0 w 25"/>
                <a:gd name="T16" fmla="*/ 0 h 25"/>
                <a:gd name="T17" fmla="*/ 25 w 25"/>
                <a:gd name="T18" fmla="*/ 25 h 25"/>
              </a:gdLst>
              <a:ahLst/>
              <a:cxnLst>
                <a:cxn ang="T10">
                  <a:pos x="T0" y="T1"/>
                </a:cxn>
                <a:cxn ang="T11">
                  <a:pos x="T2" y="T3"/>
                </a:cxn>
                <a:cxn ang="T12">
                  <a:pos x="T4" y="T5"/>
                </a:cxn>
                <a:cxn ang="T13">
                  <a:pos x="T6" y="T7"/>
                </a:cxn>
                <a:cxn ang="T14">
                  <a:pos x="T8" y="T9"/>
                </a:cxn>
              </a:cxnLst>
              <a:rect l="T15" t="T16" r="T17" b="T18"/>
              <a:pathLst>
                <a:path w="25" h="25">
                  <a:moveTo>
                    <a:pt x="2" y="1"/>
                  </a:moveTo>
                  <a:lnTo>
                    <a:pt x="0" y="25"/>
                  </a:lnTo>
                  <a:lnTo>
                    <a:pt x="23" y="23"/>
                  </a:lnTo>
                  <a:lnTo>
                    <a:pt x="25"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101" name="Rectangle 370">
              <a:extLst>
                <a:ext uri="{FF2B5EF4-FFF2-40B4-BE49-F238E27FC236}">
                  <a16:creationId xmlns:a16="http://schemas.microsoft.com/office/drawing/2014/main" id="{40A97FF8-8881-4301-AED4-58BF9D65822F}"/>
                </a:ext>
              </a:extLst>
            </p:cNvPr>
            <p:cNvSpPr>
              <a:spLocks noChangeArrowheads="1"/>
            </p:cNvSpPr>
            <p:nvPr/>
          </p:nvSpPr>
          <p:spPr bwMode="auto">
            <a:xfrm>
              <a:off x="2994" y="3183"/>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02" name="Freeform 371">
              <a:extLst>
                <a:ext uri="{FF2B5EF4-FFF2-40B4-BE49-F238E27FC236}">
                  <a16:creationId xmlns:a16="http://schemas.microsoft.com/office/drawing/2014/main" id="{DFF1CC53-2603-45EB-AE76-B939D9FF8A6F}"/>
                </a:ext>
              </a:extLst>
            </p:cNvPr>
            <p:cNvSpPr>
              <a:spLocks/>
            </p:cNvSpPr>
            <p:nvPr/>
          </p:nvSpPr>
          <p:spPr bwMode="auto">
            <a:xfrm>
              <a:off x="3024" y="3178"/>
              <a:ext cx="28" cy="13"/>
            </a:xfrm>
            <a:custGeom>
              <a:avLst/>
              <a:gdLst>
                <a:gd name="T0" fmla="*/ 1 w 55"/>
                <a:gd name="T1" fmla="*/ 0 h 27"/>
                <a:gd name="T2" fmla="*/ 0 w 55"/>
                <a:gd name="T3" fmla="*/ 0 h 27"/>
                <a:gd name="T4" fmla="*/ 1 w 55"/>
                <a:gd name="T5" fmla="*/ 0 h 27"/>
                <a:gd name="T6" fmla="*/ 1 w 55"/>
                <a:gd name="T7" fmla="*/ 0 h 27"/>
                <a:gd name="T8" fmla="*/ 1 w 55"/>
                <a:gd name="T9" fmla="*/ 0 h 27"/>
                <a:gd name="T10" fmla="*/ 0 60000 65536"/>
                <a:gd name="T11" fmla="*/ 0 60000 65536"/>
                <a:gd name="T12" fmla="*/ 0 60000 65536"/>
                <a:gd name="T13" fmla="*/ 0 60000 65536"/>
                <a:gd name="T14" fmla="*/ 0 60000 65536"/>
                <a:gd name="T15" fmla="*/ 0 w 55"/>
                <a:gd name="T16" fmla="*/ 0 h 27"/>
                <a:gd name="T17" fmla="*/ 55 w 55"/>
                <a:gd name="T18" fmla="*/ 27 h 27"/>
              </a:gdLst>
              <a:ahLst/>
              <a:cxnLst>
                <a:cxn ang="T10">
                  <a:pos x="T0" y="T1"/>
                </a:cxn>
                <a:cxn ang="T11">
                  <a:pos x="T2" y="T3"/>
                </a:cxn>
                <a:cxn ang="T12">
                  <a:pos x="T4" y="T5"/>
                </a:cxn>
                <a:cxn ang="T13">
                  <a:pos x="T6" y="T7"/>
                </a:cxn>
                <a:cxn ang="T14">
                  <a:pos x="T8" y="T9"/>
                </a:cxn>
              </a:cxnLst>
              <a:rect l="T15" t="T16" r="T17" b="T18"/>
              <a:pathLst>
                <a:path w="55" h="27">
                  <a:moveTo>
                    <a:pt x="2" y="4"/>
                  </a:moveTo>
                  <a:lnTo>
                    <a:pt x="0" y="27"/>
                  </a:lnTo>
                  <a:lnTo>
                    <a:pt x="53" y="23"/>
                  </a:lnTo>
                  <a:lnTo>
                    <a:pt x="55"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103" name="Freeform 372">
              <a:extLst>
                <a:ext uri="{FF2B5EF4-FFF2-40B4-BE49-F238E27FC236}">
                  <a16:creationId xmlns:a16="http://schemas.microsoft.com/office/drawing/2014/main" id="{525EEF5A-6A53-47DF-9E3B-E19738315335}"/>
                </a:ext>
              </a:extLst>
            </p:cNvPr>
            <p:cNvSpPr>
              <a:spLocks/>
            </p:cNvSpPr>
            <p:nvPr/>
          </p:nvSpPr>
          <p:spPr bwMode="auto">
            <a:xfrm>
              <a:off x="3051" y="3178"/>
              <a:ext cx="1" cy="12"/>
            </a:xfrm>
            <a:custGeom>
              <a:avLst/>
              <a:gdLst>
                <a:gd name="T0" fmla="*/ 0 w 4"/>
                <a:gd name="T1" fmla="*/ 0 h 23"/>
                <a:gd name="T2" fmla="*/ 0 w 4"/>
                <a:gd name="T3" fmla="*/ 1 h 23"/>
                <a:gd name="T4" fmla="*/ 0 w 4"/>
                <a:gd name="T5" fmla="*/ 1 h 23"/>
                <a:gd name="T6" fmla="*/ 0 w 4"/>
                <a:gd name="T7" fmla="*/ 0 h 23"/>
                <a:gd name="T8" fmla="*/ 0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2" y="0"/>
                  </a:moveTo>
                  <a:lnTo>
                    <a:pt x="0" y="23"/>
                  </a:lnTo>
                  <a:lnTo>
                    <a:pt x="2" y="23"/>
                  </a:lnTo>
                  <a:lnTo>
                    <a:pt x="4"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04" name="Freeform 373">
              <a:extLst>
                <a:ext uri="{FF2B5EF4-FFF2-40B4-BE49-F238E27FC236}">
                  <a16:creationId xmlns:a16="http://schemas.microsoft.com/office/drawing/2014/main" id="{EFC2E0B6-372D-497D-8FB9-4A3123B16F93}"/>
                </a:ext>
              </a:extLst>
            </p:cNvPr>
            <p:cNvSpPr>
              <a:spLocks/>
            </p:cNvSpPr>
            <p:nvPr/>
          </p:nvSpPr>
          <p:spPr bwMode="auto">
            <a:xfrm>
              <a:off x="3069" y="3177"/>
              <a:ext cx="10" cy="12"/>
            </a:xfrm>
            <a:custGeom>
              <a:avLst/>
              <a:gdLst>
                <a:gd name="T0" fmla="*/ 1 w 19"/>
                <a:gd name="T1" fmla="*/ 0 h 24"/>
                <a:gd name="T2" fmla="*/ 0 w 19"/>
                <a:gd name="T3" fmla="*/ 1 h 24"/>
                <a:gd name="T4" fmla="*/ 1 w 19"/>
                <a:gd name="T5" fmla="*/ 1 h 24"/>
                <a:gd name="T6" fmla="*/ 1 w 19"/>
                <a:gd name="T7" fmla="*/ 0 h 24"/>
                <a:gd name="T8" fmla="*/ 1 w 19"/>
                <a:gd name="T9" fmla="*/ 0 h 24"/>
                <a:gd name="T10" fmla="*/ 0 60000 65536"/>
                <a:gd name="T11" fmla="*/ 0 60000 65536"/>
                <a:gd name="T12" fmla="*/ 0 60000 65536"/>
                <a:gd name="T13" fmla="*/ 0 60000 65536"/>
                <a:gd name="T14" fmla="*/ 0 60000 65536"/>
                <a:gd name="T15" fmla="*/ 0 w 19"/>
                <a:gd name="T16" fmla="*/ 0 h 24"/>
                <a:gd name="T17" fmla="*/ 19 w 19"/>
                <a:gd name="T18" fmla="*/ 24 h 24"/>
              </a:gdLst>
              <a:ahLst/>
              <a:cxnLst>
                <a:cxn ang="T10">
                  <a:pos x="T0" y="T1"/>
                </a:cxn>
                <a:cxn ang="T11">
                  <a:pos x="T2" y="T3"/>
                </a:cxn>
                <a:cxn ang="T12">
                  <a:pos x="T4" y="T5"/>
                </a:cxn>
                <a:cxn ang="T13">
                  <a:pos x="T6" y="T7"/>
                </a:cxn>
                <a:cxn ang="T14">
                  <a:pos x="T8" y="T9"/>
                </a:cxn>
              </a:cxnLst>
              <a:rect l="T15" t="T16" r="T17" b="T18"/>
              <a:pathLst>
                <a:path w="19" h="24">
                  <a:moveTo>
                    <a:pt x="2" y="0"/>
                  </a:moveTo>
                  <a:lnTo>
                    <a:pt x="0" y="24"/>
                  </a:lnTo>
                  <a:lnTo>
                    <a:pt x="18" y="24"/>
                  </a:lnTo>
                  <a:lnTo>
                    <a:pt x="19"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05" name="Rectangle 374">
              <a:extLst>
                <a:ext uri="{FF2B5EF4-FFF2-40B4-BE49-F238E27FC236}">
                  <a16:creationId xmlns:a16="http://schemas.microsoft.com/office/drawing/2014/main" id="{21325080-B98E-47F4-A64E-0824A6670F55}"/>
                </a:ext>
              </a:extLst>
            </p:cNvPr>
            <p:cNvSpPr>
              <a:spLocks noChangeArrowheads="1"/>
            </p:cNvSpPr>
            <p:nvPr/>
          </p:nvSpPr>
          <p:spPr bwMode="auto">
            <a:xfrm>
              <a:off x="3051" y="3179"/>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06" name="Freeform 375">
              <a:extLst>
                <a:ext uri="{FF2B5EF4-FFF2-40B4-BE49-F238E27FC236}">
                  <a16:creationId xmlns:a16="http://schemas.microsoft.com/office/drawing/2014/main" id="{C1383C0F-AD86-4319-94E7-751D9631FF9A}"/>
                </a:ext>
              </a:extLst>
            </p:cNvPr>
            <p:cNvSpPr>
              <a:spLocks/>
            </p:cNvSpPr>
            <p:nvPr/>
          </p:nvSpPr>
          <p:spPr bwMode="auto">
            <a:xfrm>
              <a:off x="3078" y="3175"/>
              <a:ext cx="30" cy="14"/>
            </a:xfrm>
            <a:custGeom>
              <a:avLst/>
              <a:gdLst>
                <a:gd name="T0" fmla="*/ 1 w 58"/>
                <a:gd name="T1" fmla="*/ 1 h 27"/>
                <a:gd name="T2" fmla="*/ 0 w 58"/>
                <a:gd name="T3" fmla="*/ 1 h 27"/>
                <a:gd name="T4" fmla="*/ 1 w 58"/>
                <a:gd name="T5" fmla="*/ 1 h 27"/>
                <a:gd name="T6" fmla="*/ 1 w 58"/>
                <a:gd name="T7" fmla="*/ 0 h 27"/>
                <a:gd name="T8" fmla="*/ 1 w 58"/>
                <a:gd name="T9" fmla="*/ 1 h 27"/>
                <a:gd name="T10" fmla="*/ 0 60000 65536"/>
                <a:gd name="T11" fmla="*/ 0 60000 65536"/>
                <a:gd name="T12" fmla="*/ 0 60000 65536"/>
                <a:gd name="T13" fmla="*/ 0 60000 65536"/>
                <a:gd name="T14" fmla="*/ 0 60000 65536"/>
                <a:gd name="T15" fmla="*/ 0 w 58"/>
                <a:gd name="T16" fmla="*/ 0 h 27"/>
                <a:gd name="T17" fmla="*/ 58 w 58"/>
                <a:gd name="T18" fmla="*/ 27 h 27"/>
              </a:gdLst>
              <a:ahLst/>
              <a:cxnLst>
                <a:cxn ang="T10">
                  <a:pos x="T0" y="T1"/>
                </a:cxn>
                <a:cxn ang="T11">
                  <a:pos x="T2" y="T3"/>
                </a:cxn>
                <a:cxn ang="T12">
                  <a:pos x="T4" y="T5"/>
                </a:cxn>
                <a:cxn ang="T13">
                  <a:pos x="T6" y="T7"/>
                </a:cxn>
                <a:cxn ang="T14">
                  <a:pos x="T8" y="T9"/>
                </a:cxn>
              </a:cxnLst>
              <a:rect l="T15" t="T16" r="T17" b="T18"/>
              <a:pathLst>
                <a:path w="58" h="27">
                  <a:moveTo>
                    <a:pt x="1" y="3"/>
                  </a:moveTo>
                  <a:lnTo>
                    <a:pt x="0" y="27"/>
                  </a:lnTo>
                  <a:lnTo>
                    <a:pt x="57" y="23"/>
                  </a:lnTo>
                  <a:lnTo>
                    <a:pt x="58" y="0"/>
                  </a:lnTo>
                  <a:lnTo>
                    <a:pt x="1" y="3"/>
                  </a:lnTo>
                  <a:close/>
                </a:path>
              </a:pathLst>
            </a:custGeom>
            <a:solidFill>
              <a:srgbClr val="000000"/>
            </a:solidFill>
            <a:ln w="0">
              <a:solidFill>
                <a:srgbClr val="000000"/>
              </a:solidFill>
              <a:prstDash val="solid"/>
              <a:round/>
              <a:headEnd/>
              <a:tailEnd/>
            </a:ln>
          </p:spPr>
          <p:txBody>
            <a:bodyPr/>
            <a:lstStyle/>
            <a:p>
              <a:endParaRPr lang="en-GB"/>
            </a:p>
          </p:txBody>
        </p:sp>
        <p:sp>
          <p:nvSpPr>
            <p:cNvPr id="83107" name="Rectangle 376">
              <a:extLst>
                <a:ext uri="{FF2B5EF4-FFF2-40B4-BE49-F238E27FC236}">
                  <a16:creationId xmlns:a16="http://schemas.microsoft.com/office/drawing/2014/main" id="{6158DFD9-F55B-48FC-97AC-B667FF76A038}"/>
                </a:ext>
              </a:extLst>
            </p:cNvPr>
            <p:cNvSpPr>
              <a:spLocks noChangeArrowheads="1"/>
            </p:cNvSpPr>
            <p:nvPr/>
          </p:nvSpPr>
          <p:spPr bwMode="auto">
            <a:xfrm>
              <a:off x="3078" y="3178"/>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08" name="Freeform 377">
              <a:extLst>
                <a:ext uri="{FF2B5EF4-FFF2-40B4-BE49-F238E27FC236}">
                  <a16:creationId xmlns:a16="http://schemas.microsoft.com/office/drawing/2014/main" id="{6501FA20-C8A3-4E80-B2B1-4513A039CFDD}"/>
                </a:ext>
              </a:extLst>
            </p:cNvPr>
            <p:cNvSpPr>
              <a:spLocks/>
            </p:cNvSpPr>
            <p:nvPr/>
          </p:nvSpPr>
          <p:spPr bwMode="auto">
            <a:xfrm>
              <a:off x="3107" y="3175"/>
              <a:ext cx="17" cy="12"/>
            </a:xfrm>
            <a:custGeom>
              <a:avLst/>
              <a:gdLst>
                <a:gd name="T0" fmla="*/ 1 w 34"/>
                <a:gd name="T1" fmla="*/ 0 h 25"/>
                <a:gd name="T2" fmla="*/ 0 w 34"/>
                <a:gd name="T3" fmla="*/ 0 h 25"/>
                <a:gd name="T4" fmla="*/ 1 w 34"/>
                <a:gd name="T5" fmla="*/ 0 h 25"/>
                <a:gd name="T6" fmla="*/ 1 w 34"/>
                <a:gd name="T7" fmla="*/ 0 h 25"/>
                <a:gd name="T8" fmla="*/ 1 w 34"/>
                <a:gd name="T9" fmla="*/ 0 h 25"/>
                <a:gd name="T10" fmla="*/ 0 60000 65536"/>
                <a:gd name="T11" fmla="*/ 0 60000 65536"/>
                <a:gd name="T12" fmla="*/ 0 60000 65536"/>
                <a:gd name="T13" fmla="*/ 0 60000 65536"/>
                <a:gd name="T14" fmla="*/ 0 60000 65536"/>
                <a:gd name="T15" fmla="*/ 0 w 34"/>
                <a:gd name="T16" fmla="*/ 0 h 25"/>
                <a:gd name="T17" fmla="*/ 34 w 34"/>
                <a:gd name="T18" fmla="*/ 25 h 25"/>
              </a:gdLst>
              <a:ahLst/>
              <a:cxnLst>
                <a:cxn ang="T10">
                  <a:pos x="T0" y="T1"/>
                </a:cxn>
                <a:cxn ang="T11">
                  <a:pos x="T2" y="T3"/>
                </a:cxn>
                <a:cxn ang="T12">
                  <a:pos x="T4" y="T5"/>
                </a:cxn>
                <a:cxn ang="T13">
                  <a:pos x="T6" y="T7"/>
                </a:cxn>
                <a:cxn ang="T14">
                  <a:pos x="T8" y="T9"/>
                </a:cxn>
              </a:cxnLst>
              <a:rect l="T15" t="T16" r="T17" b="T18"/>
              <a:pathLst>
                <a:path w="34" h="25">
                  <a:moveTo>
                    <a:pt x="1" y="2"/>
                  </a:moveTo>
                  <a:lnTo>
                    <a:pt x="0" y="25"/>
                  </a:lnTo>
                  <a:lnTo>
                    <a:pt x="32" y="23"/>
                  </a:lnTo>
                  <a:lnTo>
                    <a:pt x="34"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109" name="Rectangle 378">
              <a:extLst>
                <a:ext uri="{FF2B5EF4-FFF2-40B4-BE49-F238E27FC236}">
                  <a16:creationId xmlns:a16="http://schemas.microsoft.com/office/drawing/2014/main" id="{88D30C5D-EF0D-43E4-B98E-E7B951EBB6D5}"/>
                </a:ext>
              </a:extLst>
            </p:cNvPr>
            <p:cNvSpPr>
              <a:spLocks noChangeArrowheads="1"/>
            </p:cNvSpPr>
            <p:nvPr/>
          </p:nvSpPr>
          <p:spPr bwMode="auto">
            <a:xfrm>
              <a:off x="3107" y="3176"/>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10" name="Freeform 379">
              <a:extLst>
                <a:ext uri="{FF2B5EF4-FFF2-40B4-BE49-F238E27FC236}">
                  <a16:creationId xmlns:a16="http://schemas.microsoft.com/office/drawing/2014/main" id="{30AA6DE9-DEB1-495B-9AF8-DDFBBEC8EF92}"/>
                </a:ext>
              </a:extLst>
            </p:cNvPr>
            <p:cNvSpPr>
              <a:spLocks/>
            </p:cNvSpPr>
            <p:nvPr/>
          </p:nvSpPr>
          <p:spPr bwMode="auto">
            <a:xfrm>
              <a:off x="3141" y="3173"/>
              <a:ext cx="23" cy="12"/>
            </a:xfrm>
            <a:custGeom>
              <a:avLst/>
              <a:gdLst>
                <a:gd name="T0" fmla="*/ 0 w 47"/>
                <a:gd name="T1" fmla="*/ 0 h 25"/>
                <a:gd name="T2" fmla="*/ 0 w 47"/>
                <a:gd name="T3" fmla="*/ 0 h 25"/>
                <a:gd name="T4" fmla="*/ 0 w 47"/>
                <a:gd name="T5" fmla="*/ 0 h 25"/>
                <a:gd name="T6" fmla="*/ 0 w 47"/>
                <a:gd name="T7" fmla="*/ 0 h 25"/>
                <a:gd name="T8" fmla="*/ 0 w 47"/>
                <a:gd name="T9" fmla="*/ 0 h 25"/>
                <a:gd name="T10" fmla="*/ 0 60000 65536"/>
                <a:gd name="T11" fmla="*/ 0 60000 65536"/>
                <a:gd name="T12" fmla="*/ 0 60000 65536"/>
                <a:gd name="T13" fmla="*/ 0 60000 65536"/>
                <a:gd name="T14" fmla="*/ 0 60000 65536"/>
                <a:gd name="T15" fmla="*/ 0 w 47"/>
                <a:gd name="T16" fmla="*/ 0 h 25"/>
                <a:gd name="T17" fmla="*/ 47 w 47"/>
                <a:gd name="T18" fmla="*/ 25 h 25"/>
              </a:gdLst>
              <a:ahLst/>
              <a:cxnLst>
                <a:cxn ang="T10">
                  <a:pos x="T0" y="T1"/>
                </a:cxn>
                <a:cxn ang="T11">
                  <a:pos x="T2" y="T3"/>
                </a:cxn>
                <a:cxn ang="T12">
                  <a:pos x="T4" y="T5"/>
                </a:cxn>
                <a:cxn ang="T13">
                  <a:pos x="T6" y="T7"/>
                </a:cxn>
                <a:cxn ang="T14">
                  <a:pos x="T8" y="T9"/>
                </a:cxn>
              </a:cxnLst>
              <a:rect l="T15" t="T16" r="T17" b="T18"/>
              <a:pathLst>
                <a:path w="47" h="25">
                  <a:moveTo>
                    <a:pt x="2" y="2"/>
                  </a:moveTo>
                  <a:lnTo>
                    <a:pt x="0" y="25"/>
                  </a:lnTo>
                  <a:lnTo>
                    <a:pt x="45" y="24"/>
                  </a:lnTo>
                  <a:lnTo>
                    <a:pt x="47"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11" name="Freeform 380">
              <a:extLst>
                <a:ext uri="{FF2B5EF4-FFF2-40B4-BE49-F238E27FC236}">
                  <a16:creationId xmlns:a16="http://schemas.microsoft.com/office/drawing/2014/main" id="{5FF53162-F6EB-4F76-90D1-BA6A04C6B508}"/>
                </a:ext>
              </a:extLst>
            </p:cNvPr>
            <p:cNvSpPr>
              <a:spLocks/>
            </p:cNvSpPr>
            <p:nvPr/>
          </p:nvSpPr>
          <p:spPr bwMode="auto">
            <a:xfrm>
              <a:off x="3163" y="3173"/>
              <a:ext cx="6" cy="11"/>
            </a:xfrm>
            <a:custGeom>
              <a:avLst/>
              <a:gdLst>
                <a:gd name="T0" fmla="*/ 0 w 13"/>
                <a:gd name="T1" fmla="*/ 0 h 24"/>
                <a:gd name="T2" fmla="*/ 0 w 13"/>
                <a:gd name="T3" fmla="*/ 0 h 24"/>
                <a:gd name="T4" fmla="*/ 0 w 13"/>
                <a:gd name="T5" fmla="*/ 0 h 24"/>
                <a:gd name="T6" fmla="*/ 0 w 13"/>
                <a:gd name="T7" fmla="*/ 0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2" y="0"/>
                  </a:moveTo>
                  <a:lnTo>
                    <a:pt x="0" y="24"/>
                  </a:lnTo>
                  <a:lnTo>
                    <a:pt x="11" y="24"/>
                  </a:lnTo>
                  <a:lnTo>
                    <a:pt x="13"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12" name="Freeform 381">
              <a:extLst>
                <a:ext uri="{FF2B5EF4-FFF2-40B4-BE49-F238E27FC236}">
                  <a16:creationId xmlns:a16="http://schemas.microsoft.com/office/drawing/2014/main" id="{BC102AC8-31FC-4199-8612-28BA8C5836B7}"/>
                </a:ext>
              </a:extLst>
            </p:cNvPr>
            <p:cNvSpPr>
              <a:spLocks/>
            </p:cNvSpPr>
            <p:nvPr/>
          </p:nvSpPr>
          <p:spPr bwMode="auto">
            <a:xfrm>
              <a:off x="3186" y="3171"/>
              <a:ext cx="6" cy="12"/>
            </a:xfrm>
            <a:custGeom>
              <a:avLst/>
              <a:gdLst>
                <a:gd name="T0" fmla="*/ 1 w 11"/>
                <a:gd name="T1" fmla="*/ 0 h 23"/>
                <a:gd name="T2" fmla="*/ 0 w 11"/>
                <a:gd name="T3" fmla="*/ 1 h 23"/>
                <a:gd name="T4" fmla="*/ 1 w 11"/>
                <a:gd name="T5" fmla="*/ 1 h 23"/>
                <a:gd name="T6" fmla="*/ 1 w 11"/>
                <a:gd name="T7" fmla="*/ 0 h 23"/>
                <a:gd name="T8" fmla="*/ 1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13" name="Rectangle 382">
              <a:extLst>
                <a:ext uri="{FF2B5EF4-FFF2-40B4-BE49-F238E27FC236}">
                  <a16:creationId xmlns:a16="http://schemas.microsoft.com/office/drawing/2014/main" id="{A6253AE7-1156-413B-A6F1-7A63F121044C}"/>
                </a:ext>
              </a:extLst>
            </p:cNvPr>
            <p:cNvSpPr>
              <a:spLocks noChangeArrowheads="1"/>
            </p:cNvSpPr>
            <p:nvPr/>
          </p:nvSpPr>
          <p:spPr bwMode="auto">
            <a:xfrm>
              <a:off x="3163" y="3174"/>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14" name="Freeform 383">
              <a:extLst>
                <a:ext uri="{FF2B5EF4-FFF2-40B4-BE49-F238E27FC236}">
                  <a16:creationId xmlns:a16="http://schemas.microsoft.com/office/drawing/2014/main" id="{B17BCCC6-529D-464E-8805-1DF42C3177CF}"/>
                </a:ext>
              </a:extLst>
            </p:cNvPr>
            <p:cNvSpPr>
              <a:spLocks/>
            </p:cNvSpPr>
            <p:nvPr/>
          </p:nvSpPr>
          <p:spPr bwMode="auto">
            <a:xfrm>
              <a:off x="3191" y="3169"/>
              <a:ext cx="29" cy="14"/>
            </a:xfrm>
            <a:custGeom>
              <a:avLst/>
              <a:gdLst>
                <a:gd name="T0" fmla="*/ 0 w 59"/>
                <a:gd name="T1" fmla="*/ 1 h 27"/>
                <a:gd name="T2" fmla="*/ 0 w 59"/>
                <a:gd name="T3" fmla="*/ 1 h 27"/>
                <a:gd name="T4" fmla="*/ 0 w 59"/>
                <a:gd name="T5" fmla="*/ 1 h 27"/>
                <a:gd name="T6" fmla="*/ 0 w 59"/>
                <a:gd name="T7" fmla="*/ 0 h 27"/>
                <a:gd name="T8" fmla="*/ 0 w 59"/>
                <a:gd name="T9" fmla="*/ 1 h 27"/>
                <a:gd name="T10" fmla="*/ 0 60000 65536"/>
                <a:gd name="T11" fmla="*/ 0 60000 65536"/>
                <a:gd name="T12" fmla="*/ 0 60000 65536"/>
                <a:gd name="T13" fmla="*/ 0 60000 65536"/>
                <a:gd name="T14" fmla="*/ 0 60000 65536"/>
                <a:gd name="T15" fmla="*/ 0 w 59"/>
                <a:gd name="T16" fmla="*/ 0 h 27"/>
                <a:gd name="T17" fmla="*/ 59 w 59"/>
                <a:gd name="T18" fmla="*/ 27 h 27"/>
              </a:gdLst>
              <a:ahLst/>
              <a:cxnLst>
                <a:cxn ang="T10">
                  <a:pos x="T0" y="T1"/>
                </a:cxn>
                <a:cxn ang="T11">
                  <a:pos x="T2" y="T3"/>
                </a:cxn>
                <a:cxn ang="T12">
                  <a:pos x="T4" y="T5"/>
                </a:cxn>
                <a:cxn ang="T13">
                  <a:pos x="T6" y="T7"/>
                </a:cxn>
                <a:cxn ang="T14">
                  <a:pos x="T8" y="T9"/>
                </a:cxn>
              </a:cxnLst>
              <a:rect l="T15" t="T16" r="T17" b="T18"/>
              <a:pathLst>
                <a:path w="59" h="27">
                  <a:moveTo>
                    <a:pt x="2" y="4"/>
                  </a:moveTo>
                  <a:lnTo>
                    <a:pt x="0" y="27"/>
                  </a:lnTo>
                  <a:lnTo>
                    <a:pt x="57" y="24"/>
                  </a:lnTo>
                  <a:lnTo>
                    <a:pt x="59" y="0"/>
                  </a:lnTo>
                  <a:lnTo>
                    <a:pt x="2" y="4"/>
                  </a:lnTo>
                  <a:close/>
                </a:path>
              </a:pathLst>
            </a:custGeom>
            <a:solidFill>
              <a:srgbClr val="000000"/>
            </a:solidFill>
            <a:ln w="0">
              <a:solidFill>
                <a:srgbClr val="000000"/>
              </a:solidFill>
              <a:prstDash val="solid"/>
              <a:round/>
              <a:headEnd/>
              <a:tailEnd/>
            </a:ln>
          </p:spPr>
          <p:txBody>
            <a:bodyPr/>
            <a:lstStyle/>
            <a:p>
              <a:endParaRPr lang="en-GB"/>
            </a:p>
          </p:txBody>
        </p:sp>
        <p:sp>
          <p:nvSpPr>
            <p:cNvPr id="83115" name="Rectangle 384">
              <a:extLst>
                <a:ext uri="{FF2B5EF4-FFF2-40B4-BE49-F238E27FC236}">
                  <a16:creationId xmlns:a16="http://schemas.microsoft.com/office/drawing/2014/main" id="{1B7DC820-E898-4C0B-9853-471EB774D655}"/>
                </a:ext>
              </a:extLst>
            </p:cNvPr>
            <p:cNvSpPr>
              <a:spLocks noChangeArrowheads="1"/>
            </p:cNvSpPr>
            <p:nvPr/>
          </p:nvSpPr>
          <p:spPr bwMode="auto">
            <a:xfrm>
              <a:off x="3191" y="3172"/>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16" name="Freeform 385">
              <a:extLst>
                <a:ext uri="{FF2B5EF4-FFF2-40B4-BE49-F238E27FC236}">
                  <a16:creationId xmlns:a16="http://schemas.microsoft.com/office/drawing/2014/main" id="{4AF0A4F9-9132-4FCE-8E2C-446BA33B428B}"/>
                </a:ext>
              </a:extLst>
            </p:cNvPr>
            <p:cNvSpPr>
              <a:spLocks/>
            </p:cNvSpPr>
            <p:nvPr/>
          </p:nvSpPr>
          <p:spPr bwMode="auto">
            <a:xfrm>
              <a:off x="3219" y="3168"/>
              <a:ext cx="22" cy="13"/>
            </a:xfrm>
            <a:custGeom>
              <a:avLst/>
              <a:gdLst>
                <a:gd name="T0" fmla="*/ 1 w 43"/>
                <a:gd name="T1" fmla="*/ 1 h 25"/>
                <a:gd name="T2" fmla="*/ 0 w 43"/>
                <a:gd name="T3" fmla="*/ 1 h 25"/>
                <a:gd name="T4" fmla="*/ 1 w 43"/>
                <a:gd name="T5" fmla="*/ 1 h 25"/>
                <a:gd name="T6" fmla="*/ 1 w 43"/>
                <a:gd name="T7" fmla="*/ 0 h 25"/>
                <a:gd name="T8" fmla="*/ 1 w 43"/>
                <a:gd name="T9" fmla="*/ 1 h 25"/>
                <a:gd name="T10" fmla="*/ 0 60000 65536"/>
                <a:gd name="T11" fmla="*/ 0 60000 65536"/>
                <a:gd name="T12" fmla="*/ 0 60000 65536"/>
                <a:gd name="T13" fmla="*/ 0 60000 65536"/>
                <a:gd name="T14" fmla="*/ 0 60000 65536"/>
                <a:gd name="T15" fmla="*/ 0 w 43"/>
                <a:gd name="T16" fmla="*/ 0 h 25"/>
                <a:gd name="T17" fmla="*/ 43 w 43"/>
                <a:gd name="T18" fmla="*/ 25 h 25"/>
              </a:gdLst>
              <a:ahLst/>
              <a:cxnLst>
                <a:cxn ang="T10">
                  <a:pos x="T0" y="T1"/>
                </a:cxn>
                <a:cxn ang="T11">
                  <a:pos x="T2" y="T3"/>
                </a:cxn>
                <a:cxn ang="T12">
                  <a:pos x="T4" y="T5"/>
                </a:cxn>
                <a:cxn ang="T13">
                  <a:pos x="T6" y="T7"/>
                </a:cxn>
                <a:cxn ang="T14">
                  <a:pos x="T8" y="T9"/>
                </a:cxn>
              </a:cxnLst>
              <a:rect l="T15" t="T16" r="T17" b="T18"/>
              <a:pathLst>
                <a:path w="43" h="25">
                  <a:moveTo>
                    <a:pt x="2" y="1"/>
                  </a:moveTo>
                  <a:lnTo>
                    <a:pt x="0" y="25"/>
                  </a:lnTo>
                  <a:lnTo>
                    <a:pt x="41" y="23"/>
                  </a:lnTo>
                  <a:lnTo>
                    <a:pt x="43"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117" name="Rectangle 386">
              <a:extLst>
                <a:ext uri="{FF2B5EF4-FFF2-40B4-BE49-F238E27FC236}">
                  <a16:creationId xmlns:a16="http://schemas.microsoft.com/office/drawing/2014/main" id="{CF87CFFA-80C1-4C3D-9187-2FB79DEBAC07}"/>
                </a:ext>
              </a:extLst>
            </p:cNvPr>
            <p:cNvSpPr>
              <a:spLocks noChangeArrowheads="1"/>
            </p:cNvSpPr>
            <p:nvPr/>
          </p:nvSpPr>
          <p:spPr bwMode="auto">
            <a:xfrm>
              <a:off x="3219" y="3170"/>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18" name="Freeform 387">
              <a:extLst>
                <a:ext uri="{FF2B5EF4-FFF2-40B4-BE49-F238E27FC236}">
                  <a16:creationId xmlns:a16="http://schemas.microsoft.com/office/drawing/2014/main" id="{F5AFCA91-9985-4893-BAD6-DB6AB2EEC326}"/>
                </a:ext>
              </a:extLst>
            </p:cNvPr>
            <p:cNvSpPr>
              <a:spLocks/>
            </p:cNvSpPr>
            <p:nvPr/>
          </p:nvSpPr>
          <p:spPr bwMode="auto">
            <a:xfrm>
              <a:off x="3258" y="3167"/>
              <a:ext cx="18" cy="13"/>
            </a:xfrm>
            <a:custGeom>
              <a:avLst/>
              <a:gdLst>
                <a:gd name="T0" fmla="*/ 0 w 38"/>
                <a:gd name="T1" fmla="*/ 1 h 25"/>
                <a:gd name="T2" fmla="*/ 0 w 38"/>
                <a:gd name="T3" fmla="*/ 1 h 25"/>
                <a:gd name="T4" fmla="*/ 0 w 38"/>
                <a:gd name="T5" fmla="*/ 1 h 25"/>
                <a:gd name="T6" fmla="*/ 0 w 38"/>
                <a:gd name="T7" fmla="*/ 0 h 25"/>
                <a:gd name="T8" fmla="*/ 0 w 38"/>
                <a:gd name="T9" fmla="*/ 1 h 25"/>
                <a:gd name="T10" fmla="*/ 0 60000 65536"/>
                <a:gd name="T11" fmla="*/ 0 60000 65536"/>
                <a:gd name="T12" fmla="*/ 0 60000 65536"/>
                <a:gd name="T13" fmla="*/ 0 60000 65536"/>
                <a:gd name="T14" fmla="*/ 0 60000 65536"/>
                <a:gd name="T15" fmla="*/ 0 w 38"/>
                <a:gd name="T16" fmla="*/ 0 h 25"/>
                <a:gd name="T17" fmla="*/ 38 w 38"/>
                <a:gd name="T18" fmla="*/ 25 h 25"/>
              </a:gdLst>
              <a:ahLst/>
              <a:cxnLst>
                <a:cxn ang="T10">
                  <a:pos x="T0" y="T1"/>
                </a:cxn>
                <a:cxn ang="T11">
                  <a:pos x="T2" y="T3"/>
                </a:cxn>
                <a:cxn ang="T12">
                  <a:pos x="T4" y="T5"/>
                </a:cxn>
                <a:cxn ang="T13">
                  <a:pos x="T6" y="T7"/>
                </a:cxn>
                <a:cxn ang="T14">
                  <a:pos x="T8" y="T9"/>
                </a:cxn>
              </a:cxnLst>
              <a:rect l="T15" t="T16" r="T17" b="T18"/>
              <a:pathLst>
                <a:path w="38" h="25">
                  <a:moveTo>
                    <a:pt x="2" y="2"/>
                  </a:moveTo>
                  <a:lnTo>
                    <a:pt x="0" y="25"/>
                  </a:lnTo>
                  <a:lnTo>
                    <a:pt x="36" y="23"/>
                  </a:lnTo>
                  <a:lnTo>
                    <a:pt x="38"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19" name="Freeform 388">
              <a:extLst>
                <a:ext uri="{FF2B5EF4-FFF2-40B4-BE49-F238E27FC236}">
                  <a16:creationId xmlns:a16="http://schemas.microsoft.com/office/drawing/2014/main" id="{24517559-9264-4F79-8BAF-B74020F5E856}"/>
                </a:ext>
              </a:extLst>
            </p:cNvPr>
            <p:cNvSpPr>
              <a:spLocks/>
            </p:cNvSpPr>
            <p:nvPr/>
          </p:nvSpPr>
          <p:spPr bwMode="auto">
            <a:xfrm>
              <a:off x="3275" y="3166"/>
              <a:ext cx="11" cy="13"/>
            </a:xfrm>
            <a:custGeom>
              <a:avLst/>
              <a:gdLst>
                <a:gd name="T0" fmla="*/ 1 w 21"/>
                <a:gd name="T1" fmla="*/ 1 h 25"/>
                <a:gd name="T2" fmla="*/ 0 w 21"/>
                <a:gd name="T3" fmla="*/ 1 h 25"/>
                <a:gd name="T4" fmla="*/ 1 w 21"/>
                <a:gd name="T5" fmla="*/ 1 h 25"/>
                <a:gd name="T6" fmla="*/ 1 w 21"/>
                <a:gd name="T7" fmla="*/ 0 h 25"/>
                <a:gd name="T8" fmla="*/ 1 w 21"/>
                <a:gd name="T9" fmla="*/ 1 h 25"/>
                <a:gd name="T10" fmla="*/ 0 60000 65536"/>
                <a:gd name="T11" fmla="*/ 0 60000 65536"/>
                <a:gd name="T12" fmla="*/ 0 60000 65536"/>
                <a:gd name="T13" fmla="*/ 0 60000 65536"/>
                <a:gd name="T14" fmla="*/ 0 60000 65536"/>
                <a:gd name="T15" fmla="*/ 0 w 21"/>
                <a:gd name="T16" fmla="*/ 0 h 25"/>
                <a:gd name="T17" fmla="*/ 21 w 21"/>
                <a:gd name="T18" fmla="*/ 25 h 25"/>
              </a:gdLst>
              <a:ahLst/>
              <a:cxnLst>
                <a:cxn ang="T10">
                  <a:pos x="T0" y="T1"/>
                </a:cxn>
                <a:cxn ang="T11">
                  <a:pos x="T2" y="T3"/>
                </a:cxn>
                <a:cxn ang="T12">
                  <a:pos x="T4" y="T5"/>
                </a:cxn>
                <a:cxn ang="T13">
                  <a:pos x="T6" y="T7"/>
                </a:cxn>
                <a:cxn ang="T14">
                  <a:pos x="T8" y="T9"/>
                </a:cxn>
              </a:cxnLst>
              <a:rect l="T15" t="T16" r="T17" b="T18"/>
              <a:pathLst>
                <a:path w="21" h="25">
                  <a:moveTo>
                    <a:pt x="2" y="2"/>
                  </a:moveTo>
                  <a:lnTo>
                    <a:pt x="0" y="25"/>
                  </a:lnTo>
                  <a:lnTo>
                    <a:pt x="19" y="23"/>
                  </a:lnTo>
                  <a:lnTo>
                    <a:pt x="21"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20" name="Rectangle 389">
              <a:extLst>
                <a:ext uri="{FF2B5EF4-FFF2-40B4-BE49-F238E27FC236}">
                  <a16:creationId xmlns:a16="http://schemas.microsoft.com/office/drawing/2014/main" id="{8B800CD4-7CC8-4DA1-B538-CD2CF8B0E953}"/>
                </a:ext>
              </a:extLst>
            </p:cNvPr>
            <p:cNvSpPr>
              <a:spLocks noChangeArrowheads="1"/>
            </p:cNvSpPr>
            <p:nvPr/>
          </p:nvSpPr>
          <p:spPr bwMode="auto">
            <a:xfrm>
              <a:off x="3275" y="3168"/>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21" name="Freeform 390">
              <a:extLst>
                <a:ext uri="{FF2B5EF4-FFF2-40B4-BE49-F238E27FC236}">
                  <a16:creationId xmlns:a16="http://schemas.microsoft.com/office/drawing/2014/main" id="{5748802C-0CAB-4F19-81A3-1DA3AA49B32C}"/>
                </a:ext>
              </a:extLst>
            </p:cNvPr>
            <p:cNvSpPr>
              <a:spLocks/>
            </p:cNvSpPr>
            <p:nvPr/>
          </p:nvSpPr>
          <p:spPr bwMode="auto">
            <a:xfrm>
              <a:off x="3303" y="3165"/>
              <a:ext cx="29" cy="12"/>
            </a:xfrm>
            <a:custGeom>
              <a:avLst/>
              <a:gdLst>
                <a:gd name="T0" fmla="*/ 0 w 59"/>
                <a:gd name="T1" fmla="*/ 0 h 25"/>
                <a:gd name="T2" fmla="*/ 0 w 59"/>
                <a:gd name="T3" fmla="*/ 0 h 25"/>
                <a:gd name="T4" fmla="*/ 0 w 59"/>
                <a:gd name="T5" fmla="*/ 0 h 25"/>
                <a:gd name="T6" fmla="*/ 0 w 59"/>
                <a:gd name="T7" fmla="*/ 0 h 25"/>
                <a:gd name="T8" fmla="*/ 0 w 59"/>
                <a:gd name="T9" fmla="*/ 0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2" y="2"/>
                  </a:moveTo>
                  <a:lnTo>
                    <a:pt x="0" y="25"/>
                  </a:lnTo>
                  <a:lnTo>
                    <a:pt x="57" y="24"/>
                  </a:lnTo>
                  <a:lnTo>
                    <a:pt x="5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22" name="Rectangle 391">
              <a:extLst>
                <a:ext uri="{FF2B5EF4-FFF2-40B4-BE49-F238E27FC236}">
                  <a16:creationId xmlns:a16="http://schemas.microsoft.com/office/drawing/2014/main" id="{99257B80-67EC-45D6-8040-8A4C3A3B8916}"/>
                </a:ext>
              </a:extLst>
            </p:cNvPr>
            <p:cNvSpPr>
              <a:spLocks noChangeArrowheads="1"/>
            </p:cNvSpPr>
            <p:nvPr/>
          </p:nvSpPr>
          <p:spPr bwMode="auto">
            <a:xfrm>
              <a:off x="3303" y="3166"/>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23" name="Freeform 392">
              <a:extLst>
                <a:ext uri="{FF2B5EF4-FFF2-40B4-BE49-F238E27FC236}">
                  <a16:creationId xmlns:a16="http://schemas.microsoft.com/office/drawing/2014/main" id="{CBEF9A14-A422-4775-8FD0-533519C398DF}"/>
                </a:ext>
              </a:extLst>
            </p:cNvPr>
            <p:cNvSpPr>
              <a:spLocks/>
            </p:cNvSpPr>
            <p:nvPr/>
          </p:nvSpPr>
          <p:spPr bwMode="auto">
            <a:xfrm>
              <a:off x="3332" y="3164"/>
              <a:ext cx="25" cy="12"/>
            </a:xfrm>
            <a:custGeom>
              <a:avLst/>
              <a:gdLst>
                <a:gd name="T0" fmla="*/ 0 w 52"/>
                <a:gd name="T1" fmla="*/ 0 h 25"/>
                <a:gd name="T2" fmla="*/ 0 w 52"/>
                <a:gd name="T3" fmla="*/ 0 h 25"/>
                <a:gd name="T4" fmla="*/ 0 w 52"/>
                <a:gd name="T5" fmla="*/ 0 h 25"/>
                <a:gd name="T6" fmla="*/ 0 w 52"/>
                <a:gd name="T7" fmla="*/ 0 h 25"/>
                <a:gd name="T8" fmla="*/ 0 w 52"/>
                <a:gd name="T9" fmla="*/ 0 h 25"/>
                <a:gd name="T10" fmla="*/ 0 60000 65536"/>
                <a:gd name="T11" fmla="*/ 0 60000 65536"/>
                <a:gd name="T12" fmla="*/ 0 60000 65536"/>
                <a:gd name="T13" fmla="*/ 0 60000 65536"/>
                <a:gd name="T14" fmla="*/ 0 60000 65536"/>
                <a:gd name="T15" fmla="*/ 0 w 52"/>
                <a:gd name="T16" fmla="*/ 0 h 25"/>
                <a:gd name="T17" fmla="*/ 52 w 52"/>
                <a:gd name="T18" fmla="*/ 25 h 25"/>
              </a:gdLst>
              <a:ahLst/>
              <a:cxnLst>
                <a:cxn ang="T10">
                  <a:pos x="T0" y="T1"/>
                </a:cxn>
                <a:cxn ang="T11">
                  <a:pos x="T2" y="T3"/>
                </a:cxn>
                <a:cxn ang="T12">
                  <a:pos x="T4" y="T5"/>
                </a:cxn>
                <a:cxn ang="T13">
                  <a:pos x="T6" y="T7"/>
                </a:cxn>
                <a:cxn ang="T14">
                  <a:pos x="T8" y="T9"/>
                </a:cxn>
              </a:cxnLst>
              <a:rect l="T15" t="T16" r="T17" b="T18"/>
              <a:pathLst>
                <a:path w="52" h="25">
                  <a:moveTo>
                    <a:pt x="2" y="1"/>
                  </a:moveTo>
                  <a:lnTo>
                    <a:pt x="0" y="25"/>
                  </a:lnTo>
                  <a:lnTo>
                    <a:pt x="50" y="23"/>
                  </a:lnTo>
                  <a:lnTo>
                    <a:pt x="52"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124" name="Rectangle 393">
              <a:extLst>
                <a:ext uri="{FF2B5EF4-FFF2-40B4-BE49-F238E27FC236}">
                  <a16:creationId xmlns:a16="http://schemas.microsoft.com/office/drawing/2014/main" id="{505CFFD7-B055-4C4A-A417-B3FBA6F9177D}"/>
                </a:ext>
              </a:extLst>
            </p:cNvPr>
            <p:cNvSpPr>
              <a:spLocks noChangeArrowheads="1"/>
            </p:cNvSpPr>
            <p:nvPr/>
          </p:nvSpPr>
          <p:spPr bwMode="auto">
            <a:xfrm>
              <a:off x="3332" y="3166"/>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25" name="Freeform 394">
              <a:extLst>
                <a:ext uri="{FF2B5EF4-FFF2-40B4-BE49-F238E27FC236}">
                  <a16:creationId xmlns:a16="http://schemas.microsoft.com/office/drawing/2014/main" id="{64F2B532-A814-4720-8477-7285CAC28BF7}"/>
                </a:ext>
              </a:extLst>
            </p:cNvPr>
            <p:cNvSpPr>
              <a:spLocks/>
            </p:cNvSpPr>
            <p:nvPr/>
          </p:nvSpPr>
          <p:spPr bwMode="auto">
            <a:xfrm>
              <a:off x="3374" y="3162"/>
              <a:ext cx="15" cy="13"/>
            </a:xfrm>
            <a:custGeom>
              <a:avLst/>
              <a:gdLst>
                <a:gd name="T0" fmla="*/ 1 w 28"/>
                <a:gd name="T1" fmla="*/ 1 h 25"/>
                <a:gd name="T2" fmla="*/ 0 w 28"/>
                <a:gd name="T3" fmla="*/ 1 h 25"/>
                <a:gd name="T4" fmla="*/ 1 w 28"/>
                <a:gd name="T5" fmla="*/ 1 h 25"/>
                <a:gd name="T6" fmla="*/ 1 w 28"/>
                <a:gd name="T7" fmla="*/ 0 h 25"/>
                <a:gd name="T8" fmla="*/ 1 w 28"/>
                <a:gd name="T9" fmla="*/ 1 h 25"/>
                <a:gd name="T10" fmla="*/ 0 60000 65536"/>
                <a:gd name="T11" fmla="*/ 0 60000 65536"/>
                <a:gd name="T12" fmla="*/ 0 60000 65536"/>
                <a:gd name="T13" fmla="*/ 0 60000 65536"/>
                <a:gd name="T14" fmla="*/ 0 60000 65536"/>
                <a:gd name="T15" fmla="*/ 0 w 28"/>
                <a:gd name="T16" fmla="*/ 0 h 25"/>
                <a:gd name="T17" fmla="*/ 28 w 28"/>
                <a:gd name="T18" fmla="*/ 25 h 25"/>
              </a:gdLst>
              <a:ahLst/>
              <a:cxnLst>
                <a:cxn ang="T10">
                  <a:pos x="T0" y="T1"/>
                </a:cxn>
                <a:cxn ang="T11">
                  <a:pos x="T2" y="T3"/>
                </a:cxn>
                <a:cxn ang="T12">
                  <a:pos x="T4" y="T5"/>
                </a:cxn>
                <a:cxn ang="T13">
                  <a:pos x="T6" y="T7"/>
                </a:cxn>
                <a:cxn ang="T14">
                  <a:pos x="T8" y="T9"/>
                </a:cxn>
              </a:cxnLst>
              <a:rect l="T15" t="T16" r="T17" b="T18"/>
              <a:pathLst>
                <a:path w="28" h="25">
                  <a:moveTo>
                    <a:pt x="2" y="2"/>
                  </a:moveTo>
                  <a:lnTo>
                    <a:pt x="0" y="25"/>
                  </a:lnTo>
                  <a:lnTo>
                    <a:pt x="27" y="23"/>
                  </a:lnTo>
                  <a:lnTo>
                    <a:pt x="28"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26" name="Freeform 395">
              <a:extLst>
                <a:ext uri="{FF2B5EF4-FFF2-40B4-BE49-F238E27FC236}">
                  <a16:creationId xmlns:a16="http://schemas.microsoft.com/office/drawing/2014/main" id="{4456C214-94D6-4830-93B3-40D492B1E857}"/>
                </a:ext>
              </a:extLst>
            </p:cNvPr>
            <p:cNvSpPr>
              <a:spLocks/>
            </p:cNvSpPr>
            <p:nvPr/>
          </p:nvSpPr>
          <p:spPr bwMode="auto">
            <a:xfrm>
              <a:off x="3388" y="3161"/>
              <a:ext cx="15" cy="13"/>
            </a:xfrm>
            <a:custGeom>
              <a:avLst/>
              <a:gdLst>
                <a:gd name="T0" fmla="*/ 1 w 30"/>
                <a:gd name="T1" fmla="*/ 1 h 25"/>
                <a:gd name="T2" fmla="*/ 0 w 30"/>
                <a:gd name="T3" fmla="*/ 1 h 25"/>
                <a:gd name="T4" fmla="*/ 1 w 30"/>
                <a:gd name="T5" fmla="*/ 1 h 25"/>
                <a:gd name="T6" fmla="*/ 1 w 30"/>
                <a:gd name="T7" fmla="*/ 0 h 25"/>
                <a:gd name="T8" fmla="*/ 1 w 30"/>
                <a:gd name="T9" fmla="*/ 1 h 25"/>
                <a:gd name="T10" fmla="*/ 0 60000 65536"/>
                <a:gd name="T11" fmla="*/ 0 60000 65536"/>
                <a:gd name="T12" fmla="*/ 0 60000 65536"/>
                <a:gd name="T13" fmla="*/ 0 60000 65536"/>
                <a:gd name="T14" fmla="*/ 0 60000 65536"/>
                <a:gd name="T15" fmla="*/ 0 w 30"/>
                <a:gd name="T16" fmla="*/ 0 h 25"/>
                <a:gd name="T17" fmla="*/ 30 w 30"/>
                <a:gd name="T18" fmla="*/ 25 h 25"/>
              </a:gdLst>
              <a:ahLst/>
              <a:cxnLst>
                <a:cxn ang="T10">
                  <a:pos x="T0" y="T1"/>
                </a:cxn>
                <a:cxn ang="T11">
                  <a:pos x="T2" y="T3"/>
                </a:cxn>
                <a:cxn ang="T12">
                  <a:pos x="T4" y="T5"/>
                </a:cxn>
                <a:cxn ang="T13">
                  <a:pos x="T6" y="T7"/>
                </a:cxn>
                <a:cxn ang="T14">
                  <a:pos x="T8" y="T9"/>
                </a:cxn>
              </a:cxnLst>
              <a:rect l="T15" t="T16" r="T17" b="T18"/>
              <a:pathLst>
                <a:path w="30" h="25">
                  <a:moveTo>
                    <a:pt x="1" y="2"/>
                  </a:moveTo>
                  <a:lnTo>
                    <a:pt x="0" y="25"/>
                  </a:lnTo>
                  <a:lnTo>
                    <a:pt x="28" y="23"/>
                  </a:lnTo>
                  <a:lnTo>
                    <a:pt x="30"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127" name="Rectangle 396">
              <a:extLst>
                <a:ext uri="{FF2B5EF4-FFF2-40B4-BE49-F238E27FC236}">
                  <a16:creationId xmlns:a16="http://schemas.microsoft.com/office/drawing/2014/main" id="{6B933252-1610-4DB2-8495-926A66BF1C85}"/>
                </a:ext>
              </a:extLst>
            </p:cNvPr>
            <p:cNvSpPr>
              <a:spLocks noChangeArrowheads="1"/>
            </p:cNvSpPr>
            <p:nvPr/>
          </p:nvSpPr>
          <p:spPr bwMode="auto">
            <a:xfrm>
              <a:off x="3388" y="3163"/>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28" name="Freeform 397">
              <a:extLst>
                <a:ext uri="{FF2B5EF4-FFF2-40B4-BE49-F238E27FC236}">
                  <a16:creationId xmlns:a16="http://schemas.microsoft.com/office/drawing/2014/main" id="{42F6AB80-76B4-4C21-BF01-E21726F13940}"/>
                </a:ext>
              </a:extLst>
            </p:cNvPr>
            <p:cNvSpPr>
              <a:spLocks/>
            </p:cNvSpPr>
            <p:nvPr/>
          </p:nvSpPr>
          <p:spPr bwMode="auto">
            <a:xfrm>
              <a:off x="3420" y="3160"/>
              <a:ext cx="25" cy="13"/>
            </a:xfrm>
            <a:custGeom>
              <a:avLst/>
              <a:gdLst>
                <a:gd name="T0" fmla="*/ 1 w 50"/>
                <a:gd name="T1" fmla="*/ 1 h 24"/>
                <a:gd name="T2" fmla="*/ 0 w 50"/>
                <a:gd name="T3" fmla="*/ 1 h 24"/>
                <a:gd name="T4" fmla="*/ 1 w 50"/>
                <a:gd name="T5" fmla="*/ 1 h 24"/>
                <a:gd name="T6" fmla="*/ 1 w 50"/>
                <a:gd name="T7" fmla="*/ 0 h 24"/>
                <a:gd name="T8" fmla="*/ 1 w 50"/>
                <a:gd name="T9" fmla="*/ 1 h 24"/>
                <a:gd name="T10" fmla="*/ 0 60000 65536"/>
                <a:gd name="T11" fmla="*/ 0 60000 65536"/>
                <a:gd name="T12" fmla="*/ 0 60000 65536"/>
                <a:gd name="T13" fmla="*/ 0 60000 65536"/>
                <a:gd name="T14" fmla="*/ 0 60000 65536"/>
                <a:gd name="T15" fmla="*/ 0 w 50"/>
                <a:gd name="T16" fmla="*/ 0 h 24"/>
                <a:gd name="T17" fmla="*/ 50 w 50"/>
                <a:gd name="T18" fmla="*/ 24 h 24"/>
              </a:gdLst>
              <a:ahLst/>
              <a:cxnLst>
                <a:cxn ang="T10">
                  <a:pos x="T0" y="T1"/>
                </a:cxn>
                <a:cxn ang="T11">
                  <a:pos x="T2" y="T3"/>
                </a:cxn>
                <a:cxn ang="T12">
                  <a:pos x="T4" y="T5"/>
                </a:cxn>
                <a:cxn ang="T13">
                  <a:pos x="T6" y="T7"/>
                </a:cxn>
                <a:cxn ang="T14">
                  <a:pos x="T8" y="T9"/>
                </a:cxn>
              </a:cxnLst>
              <a:rect l="T15" t="T16" r="T17" b="T18"/>
              <a:pathLst>
                <a:path w="50" h="24">
                  <a:moveTo>
                    <a:pt x="2" y="1"/>
                  </a:moveTo>
                  <a:lnTo>
                    <a:pt x="0" y="24"/>
                  </a:lnTo>
                  <a:lnTo>
                    <a:pt x="48" y="23"/>
                  </a:lnTo>
                  <a:lnTo>
                    <a:pt x="50"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129" name="Freeform 398">
              <a:extLst>
                <a:ext uri="{FF2B5EF4-FFF2-40B4-BE49-F238E27FC236}">
                  <a16:creationId xmlns:a16="http://schemas.microsoft.com/office/drawing/2014/main" id="{66CCA823-70BC-4A89-BADB-1453E5EC6534}"/>
                </a:ext>
              </a:extLst>
            </p:cNvPr>
            <p:cNvSpPr>
              <a:spLocks/>
            </p:cNvSpPr>
            <p:nvPr/>
          </p:nvSpPr>
          <p:spPr bwMode="auto">
            <a:xfrm>
              <a:off x="3444" y="3159"/>
              <a:ext cx="29" cy="13"/>
            </a:xfrm>
            <a:custGeom>
              <a:avLst/>
              <a:gdLst>
                <a:gd name="T0" fmla="*/ 0 w 59"/>
                <a:gd name="T1" fmla="*/ 1 h 25"/>
                <a:gd name="T2" fmla="*/ 0 w 59"/>
                <a:gd name="T3" fmla="*/ 1 h 25"/>
                <a:gd name="T4" fmla="*/ 0 w 59"/>
                <a:gd name="T5" fmla="*/ 1 h 25"/>
                <a:gd name="T6" fmla="*/ 0 w 59"/>
                <a:gd name="T7" fmla="*/ 0 h 25"/>
                <a:gd name="T8" fmla="*/ 0 w 59"/>
                <a:gd name="T9" fmla="*/ 1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2" y="2"/>
                  </a:moveTo>
                  <a:lnTo>
                    <a:pt x="0" y="25"/>
                  </a:lnTo>
                  <a:lnTo>
                    <a:pt x="57" y="23"/>
                  </a:lnTo>
                  <a:lnTo>
                    <a:pt x="5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30" name="Rectangle 399">
              <a:extLst>
                <a:ext uri="{FF2B5EF4-FFF2-40B4-BE49-F238E27FC236}">
                  <a16:creationId xmlns:a16="http://schemas.microsoft.com/office/drawing/2014/main" id="{CB304561-A15B-4389-9D48-D07198096B2A}"/>
                </a:ext>
              </a:extLst>
            </p:cNvPr>
            <p:cNvSpPr>
              <a:spLocks noChangeArrowheads="1"/>
            </p:cNvSpPr>
            <p:nvPr/>
          </p:nvSpPr>
          <p:spPr bwMode="auto">
            <a:xfrm>
              <a:off x="3444" y="3161"/>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31" name="Freeform 400">
              <a:extLst>
                <a:ext uri="{FF2B5EF4-FFF2-40B4-BE49-F238E27FC236}">
                  <a16:creationId xmlns:a16="http://schemas.microsoft.com/office/drawing/2014/main" id="{C95EFF12-89F2-4E3B-8605-B76EA10E364E}"/>
                </a:ext>
              </a:extLst>
            </p:cNvPr>
            <p:cNvSpPr>
              <a:spLocks/>
            </p:cNvSpPr>
            <p:nvPr/>
          </p:nvSpPr>
          <p:spPr bwMode="auto">
            <a:xfrm>
              <a:off x="3473" y="3159"/>
              <a:ext cx="1" cy="12"/>
            </a:xfrm>
            <a:custGeom>
              <a:avLst/>
              <a:gdLst>
                <a:gd name="T0" fmla="*/ 0 w 4"/>
                <a:gd name="T1" fmla="*/ 0 h 23"/>
                <a:gd name="T2" fmla="*/ 0 w 4"/>
                <a:gd name="T3" fmla="*/ 1 h 23"/>
                <a:gd name="T4" fmla="*/ 0 w 4"/>
                <a:gd name="T5" fmla="*/ 1 h 23"/>
                <a:gd name="T6" fmla="*/ 0 w 4"/>
                <a:gd name="T7" fmla="*/ 0 h 23"/>
                <a:gd name="T8" fmla="*/ 0 w 4"/>
                <a:gd name="T9" fmla="*/ 0 h 23"/>
                <a:gd name="T10" fmla="*/ 0 60000 65536"/>
                <a:gd name="T11" fmla="*/ 0 60000 65536"/>
                <a:gd name="T12" fmla="*/ 0 60000 65536"/>
                <a:gd name="T13" fmla="*/ 0 60000 65536"/>
                <a:gd name="T14" fmla="*/ 0 60000 65536"/>
                <a:gd name="T15" fmla="*/ 0 w 4"/>
                <a:gd name="T16" fmla="*/ 0 h 23"/>
                <a:gd name="T17" fmla="*/ 4 w 4"/>
                <a:gd name="T18" fmla="*/ 23 h 23"/>
              </a:gdLst>
              <a:ahLst/>
              <a:cxnLst>
                <a:cxn ang="T10">
                  <a:pos x="T0" y="T1"/>
                </a:cxn>
                <a:cxn ang="T11">
                  <a:pos x="T2" y="T3"/>
                </a:cxn>
                <a:cxn ang="T12">
                  <a:pos x="T4" y="T5"/>
                </a:cxn>
                <a:cxn ang="T13">
                  <a:pos x="T6" y="T7"/>
                </a:cxn>
                <a:cxn ang="T14">
                  <a:pos x="T8" y="T9"/>
                </a:cxn>
              </a:cxnLst>
              <a:rect l="T15" t="T16" r="T17" b="T18"/>
              <a:pathLst>
                <a:path w="4" h="23">
                  <a:moveTo>
                    <a:pt x="2" y="0"/>
                  </a:moveTo>
                  <a:lnTo>
                    <a:pt x="0" y="23"/>
                  </a:lnTo>
                  <a:lnTo>
                    <a:pt x="2" y="23"/>
                  </a:lnTo>
                  <a:lnTo>
                    <a:pt x="4"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32" name="Freeform 401">
              <a:extLst>
                <a:ext uri="{FF2B5EF4-FFF2-40B4-BE49-F238E27FC236}">
                  <a16:creationId xmlns:a16="http://schemas.microsoft.com/office/drawing/2014/main" id="{95037337-9368-4942-B65E-282FD76737B6}"/>
                </a:ext>
              </a:extLst>
            </p:cNvPr>
            <p:cNvSpPr>
              <a:spLocks/>
            </p:cNvSpPr>
            <p:nvPr/>
          </p:nvSpPr>
          <p:spPr bwMode="auto">
            <a:xfrm>
              <a:off x="3491" y="3158"/>
              <a:ext cx="10" cy="12"/>
            </a:xfrm>
            <a:custGeom>
              <a:avLst/>
              <a:gdLst>
                <a:gd name="T0" fmla="*/ 1 w 20"/>
                <a:gd name="T1" fmla="*/ 0 h 23"/>
                <a:gd name="T2" fmla="*/ 0 w 20"/>
                <a:gd name="T3" fmla="*/ 1 h 23"/>
                <a:gd name="T4" fmla="*/ 1 w 20"/>
                <a:gd name="T5" fmla="*/ 1 h 23"/>
                <a:gd name="T6" fmla="*/ 1 w 20"/>
                <a:gd name="T7" fmla="*/ 0 h 23"/>
                <a:gd name="T8" fmla="*/ 1 w 20"/>
                <a:gd name="T9" fmla="*/ 0 h 23"/>
                <a:gd name="T10" fmla="*/ 0 60000 65536"/>
                <a:gd name="T11" fmla="*/ 0 60000 65536"/>
                <a:gd name="T12" fmla="*/ 0 60000 65536"/>
                <a:gd name="T13" fmla="*/ 0 60000 65536"/>
                <a:gd name="T14" fmla="*/ 0 60000 65536"/>
                <a:gd name="T15" fmla="*/ 0 w 20"/>
                <a:gd name="T16" fmla="*/ 0 h 23"/>
                <a:gd name="T17" fmla="*/ 20 w 20"/>
                <a:gd name="T18" fmla="*/ 23 h 23"/>
              </a:gdLst>
              <a:ahLst/>
              <a:cxnLst>
                <a:cxn ang="T10">
                  <a:pos x="T0" y="T1"/>
                </a:cxn>
                <a:cxn ang="T11">
                  <a:pos x="T2" y="T3"/>
                </a:cxn>
                <a:cxn ang="T12">
                  <a:pos x="T4" y="T5"/>
                </a:cxn>
                <a:cxn ang="T13">
                  <a:pos x="T6" y="T7"/>
                </a:cxn>
                <a:cxn ang="T14">
                  <a:pos x="T8" y="T9"/>
                </a:cxn>
              </a:cxnLst>
              <a:rect l="T15" t="T16" r="T17" b="T18"/>
              <a:pathLst>
                <a:path w="20" h="23">
                  <a:moveTo>
                    <a:pt x="2" y="0"/>
                  </a:moveTo>
                  <a:lnTo>
                    <a:pt x="0" y="23"/>
                  </a:lnTo>
                  <a:lnTo>
                    <a:pt x="18" y="23"/>
                  </a:lnTo>
                  <a:lnTo>
                    <a:pt x="20"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33" name="Rectangle 402">
              <a:extLst>
                <a:ext uri="{FF2B5EF4-FFF2-40B4-BE49-F238E27FC236}">
                  <a16:creationId xmlns:a16="http://schemas.microsoft.com/office/drawing/2014/main" id="{95B9AD36-AC52-4AA4-9E1C-9B422CA5EDB9}"/>
                </a:ext>
              </a:extLst>
            </p:cNvPr>
            <p:cNvSpPr>
              <a:spLocks noChangeArrowheads="1"/>
            </p:cNvSpPr>
            <p:nvPr/>
          </p:nvSpPr>
          <p:spPr bwMode="auto">
            <a:xfrm>
              <a:off x="3473" y="3160"/>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34" name="Freeform 403">
              <a:extLst>
                <a:ext uri="{FF2B5EF4-FFF2-40B4-BE49-F238E27FC236}">
                  <a16:creationId xmlns:a16="http://schemas.microsoft.com/office/drawing/2014/main" id="{1B5400EE-B8FF-4D66-BBD7-946B4CC2426D}"/>
                </a:ext>
              </a:extLst>
            </p:cNvPr>
            <p:cNvSpPr>
              <a:spLocks/>
            </p:cNvSpPr>
            <p:nvPr/>
          </p:nvSpPr>
          <p:spPr bwMode="auto">
            <a:xfrm>
              <a:off x="3500" y="3158"/>
              <a:ext cx="20" cy="12"/>
            </a:xfrm>
            <a:custGeom>
              <a:avLst/>
              <a:gdLst>
                <a:gd name="T0" fmla="*/ 1 w 40"/>
                <a:gd name="T1" fmla="*/ 0 h 25"/>
                <a:gd name="T2" fmla="*/ 0 w 40"/>
                <a:gd name="T3" fmla="*/ 0 h 25"/>
                <a:gd name="T4" fmla="*/ 1 w 40"/>
                <a:gd name="T5" fmla="*/ 0 h 25"/>
                <a:gd name="T6" fmla="*/ 1 w 40"/>
                <a:gd name="T7" fmla="*/ 0 h 25"/>
                <a:gd name="T8" fmla="*/ 1 w 40"/>
                <a:gd name="T9" fmla="*/ 0 h 25"/>
                <a:gd name="T10" fmla="*/ 0 60000 65536"/>
                <a:gd name="T11" fmla="*/ 0 60000 65536"/>
                <a:gd name="T12" fmla="*/ 0 60000 65536"/>
                <a:gd name="T13" fmla="*/ 0 60000 65536"/>
                <a:gd name="T14" fmla="*/ 0 60000 65536"/>
                <a:gd name="T15" fmla="*/ 0 w 40"/>
                <a:gd name="T16" fmla="*/ 0 h 25"/>
                <a:gd name="T17" fmla="*/ 40 w 40"/>
                <a:gd name="T18" fmla="*/ 25 h 25"/>
              </a:gdLst>
              <a:ahLst/>
              <a:cxnLst>
                <a:cxn ang="T10">
                  <a:pos x="T0" y="T1"/>
                </a:cxn>
                <a:cxn ang="T11">
                  <a:pos x="T2" y="T3"/>
                </a:cxn>
                <a:cxn ang="T12">
                  <a:pos x="T4" y="T5"/>
                </a:cxn>
                <a:cxn ang="T13">
                  <a:pos x="T6" y="T7"/>
                </a:cxn>
                <a:cxn ang="T14">
                  <a:pos x="T8" y="T9"/>
                </a:cxn>
              </a:cxnLst>
              <a:rect l="T15" t="T16" r="T17" b="T18"/>
              <a:pathLst>
                <a:path w="40" h="25">
                  <a:moveTo>
                    <a:pt x="2" y="2"/>
                  </a:moveTo>
                  <a:lnTo>
                    <a:pt x="0" y="25"/>
                  </a:lnTo>
                  <a:lnTo>
                    <a:pt x="38" y="23"/>
                  </a:lnTo>
                  <a:lnTo>
                    <a:pt x="40"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35" name="Rectangle 404">
              <a:extLst>
                <a:ext uri="{FF2B5EF4-FFF2-40B4-BE49-F238E27FC236}">
                  <a16:creationId xmlns:a16="http://schemas.microsoft.com/office/drawing/2014/main" id="{A9FB6444-1B97-4661-8F44-83E9943A7E67}"/>
                </a:ext>
              </a:extLst>
            </p:cNvPr>
            <p:cNvSpPr>
              <a:spLocks noChangeArrowheads="1"/>
            </p:cNvSpPr>
            <p:nvPr/>
          </p:nvSpPr>
          <p:spPr bwMode="auto">
            <a:xfrm>
              <a:off x="3500" y="3159"/>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36" name="Freeform 405">
              <a:extLst>
                <a:ext uri="{FF2B5EF4-FFF2-40B4-BE49-F238E27FC236}">
                  <a16:creationId xmlns:a16="http://schemas.microsoft.com/office/drawing/2014/main" id="{6440B6D9-4A0B-4682-81FC-4F53E9ECC153}"/>
                </a:ext>
              </a:extLst>
            </p:cNvPr>
            <p:cNvSpPr>
              <a:spLocks/>
            </p:cNvSpPr>
            <p:nvPr/>
          </p:nvSpPr>
          <p:spPr bwMode="auto">
            <a:xfrm>
              <a:off x="3537" y="3157"/>
              <a:ext cx="20" cy="12"/>
            </a:xfrm>
            <a:custGeom>
              <a:avLst/>
              <a:gdLst>
                <a:gd name="T0" fmla="*/ 0 w 41"/>
                <a:gd name="T1" fmla="*/ 0 h 25"/>
                <a:gd name="T2" fmla="*/ 0 w 41"/>
                <a:gd name="T3" fmla="*/ 0 h 25"/>
                <a:gd name="T4" fmla="*/ 0 w 41"/>
                <a:gd name="T5" fmla="*/ 0 h 25"/>
                <a:gd name="T6" fmla="*/ 0 w 41"/>
                <a:gd name="T7" fmla="*/ 0 h 25"/>
                <a:gd name="T8" fmla="*/ 0 w 41"/>
                <a:gd name="T9" fmla="*/ 0 h 25"/>
                <a:gd name="T10" fmla="*/ 0 60000 65536"/>
                <a:gd name="T11" fmla="*/ 0 60000 65536"/>
                <a:gd name="T12" fmla="*/ 0 60000 65536"/>
                <a:gd name="T13" fmla="*/ 0 60000 65536"/>
                <a:gd name="T14" fmla="*/ 0 60000 65536"/>
                <a:gd name="T15" fmla="*/ 0 w 41"/>
                <a:gd name="T16" fmla="*/ 0 h 25"/>
                <a:gd name="T17" fmla="*/ 41 w 41"/>
                <a:gd name="T18" fmla="*/ 25 h 25"/>
              </a:gdLst>
              <a:ahLst/>
              <a:cxnLst>
                <a:cxn ang="T10">
                  <a:pos x="T0" y="T1"/>
                </a:cxn>
                <a:cxn ang="T11">
                  <a:pos x="T2" y="T3"/>
                </a:cxn>
                <a:cxn ang="T12">
                  <a:pos x="T4" y="T5"/>
                </a:cxn>
                <a:cxn ang="T13">
                  <a:pos x="T6" y="T7"/>
                </a:cxn>
                <a:cxn ang="T14">
                  <a:pos x="T8" y="T9"/>
                </a:cxn>
              </a:cxnLst>
              <a:rect l="T15" t="T16" r="T17" b="T18"/>
              <a:pathLst>
                <a:path w="41" h="25">
                  <a:moveTo>
                    <a:pt x="2" y="2"/>
                  </a:moveTo>
                  <a:lnTo>
                    <a:pt x="0" y="25"/>
                  </a:lnTo>
                  <a:lnTo>
                    <a:pt x="40" y="24"/>
                  </a:lnTo>
                  <a:lnTo>
                    <a:pt x="41"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37" name="Freeform 406">
              <a:extLst>
                <a:ext uri="{FF2B5EF4-FFF2-40B4-BE49-F238E27FC236}">
                  <a16:creationId xmlns:a16="http://schemas.microsoft.com/office/drawing/2014/main" id="{1677248E-C31E-41EE-8353-04CB1BE8395A}"/>
                </a:ext>
              </a:extLst>
            </p:cNvPr>
            <p:cNvSpPr>
              <a:spLocks/>
            </p:cNvSpPr>
            <p:nvPr/>
          </p:nvSpPr>
          <p:spPr bwMode="auto">
            <a:xfrm>
              <a:off x="3556" y="3156"/>
              <a:ext cx="30" cy="12"/>
            </a:xfrm>
            <a:custGeom>
              <a:avLst/>
              <a:gdLst>
                <a:gd name="T0" fmla="*/ 1 w 59"/>
                <a:gd name="T1" fmla="*/ 0 h 25"/>
                <a:gd name="T2" fmla="*/ 0 w 59"/>
                <a:gd name="T3" fmla="*/ 0 h 25"/>
                <a:gd name="T4" fmla="*/ 1 w 59"/>
                <a:gd name="T5" fmla="*/ 0 h 25"/>
                <a:gd name="T6" fmla="*/ 1 w 59"/>
                <a:gd name="T7" fmla="*/ 0 h 25"/>
                <a:gd name="T8" fmla="*/ 1 w 59"/>
                <a:gd name="T9" fmla="*/ 0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1" y="1"/>
                  </a:moveTo>
                  <a:lnTo>
                    <a:pt x="0" y="25"/>
                  </a:lnTo>
                  <a:lnTo>
                    <a:pt x="57" y="23"/>
                  </a:lnTo>
                  <a:lnTo>
                    <a:pt x="59" y="0"/>
                  </a:lnTo>
                  <a:lnTo>
                    <a:pt x="1" y="1"/>
                  </a:lnTo>
                  <a:close/>
                </a:path>
              </a:pathLst>
            </a:custGeom>
            <a:solidFill>
              <a:srgbClr val="000000"/>
            </a:solidFill>
            <a:ln w="0">
              <a:solidFill>
                <a:srgbClr val="000000"/>
              </a:solidFill>
              <a:prstDash val="solid"/>
              <a:round/>
              <a:headEnd/>
              <a:tailEnd/>
            </a:ln>
          </p:spPr>
          <p:txBody>
            <a:bodyPr/>
            <a:lstStyle/>
            <a:p>
              <a:endParaRPr lang="en-GB"/>
            </a:p>
          </p:txBody>
        </p:sp>
        <p:sp>
          <p:nvSpPr>
            <p:cNvPr id="83138" name="Rectangle 407">
              <a:extLst>
                <a:ext uri="{FF2B5EF4-FFF2-40B4-BE49-F238E27FC236}">
                  <a16:creationId xmlns:a16="http://schemas.microsoft.com/office/drawing/2014/main" id="{5EDE1A05-190B-42AB-ABA4-FE530708C383}"/>
                </a:ext>
              </a:extLst>
            </p:cNvPr>
            <p:cNvSpPr>
              <a:spLocks noChangeArrowheads="1"/>
            </p:cNvSpPr>
            <p:nvPr/>
          </p:nvSpPr>
          <p:spPr bwMode="auto">
            <a:xfrm>
              <a:off x="3556" y="3158"/>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39" name="Freeform 408">
              <a:extLst>
                <a:ext uri="{FF2B5EF4-FFF2-40B4-BE49-F238E27FC236}">
                  <a16:creationId xmlns:a16="http://schemas.microsoft.com/office/drawing/2014/main" id="{29E179C3-DFBA-46C1-AA91-93F4FDE3B981}"/>
                </a:ext>
              </a:extLst>
            </p:cNvPr>
            <p:cNvSpPr>
              <a:spLocks/>
            </p:cNvSpPr>
            <p:nvPr/>
          </p:nvSpPr>
          <p:spPr bwMode="auto">
            <a:xfrm>
              <a:off x="3585" y="3156"/>
              <a:ext cx="6" cy="11"/>
            </a:xfrm>
            <a:custGeom>
              <a:avLst/>
              <a:gdLst>
                <a:gd name="T0" fmla="*/ 1 w 12"/>
                <a:gd name="T1" fmla="*/ 0 h 23"/>
                <a:gd name="T2" fmla="*/ 0 w 12"/>
                <a:gd name="T3" fmla="*/ 0 h 23"/>
                <a:gd name="T4" fmla="*/ 1 w 12"/>
                <a:gd name="T5" fmla="*/ 0 h 23"/>
                <a:gd name="T6" fmla="*/ 1 w 12"/>
                <a:gd name="T7" fmla="*/ 0 h 23"/>
                <a:gd name="T8" fmla="*/ 1 w 12"/>
                <a:gd name="T9" fmla="*/ 0 h 23"/>
                <a:gd name="T10" fmla="*/ 0 60000 65536"/>
                <a:gd name="T11" fmla="*/ 0 60000 65536"/>
                <a:gd name="T12" fmla="*/ 0 60000 65536"/>
                <a:gd name="T13" fmla="*/ 0 60000 65536"/>
                <a:gd name="T14" fmla="*/ 0 60000 65536"/>
                <a:gd name="T15" fmla="*/ 0 w 12"/>
                <a:gd name="T16" fmla="*/ 0 h 23"/>
                <a:gd name="T17" fmla="*/ 12 w 12"/>
                <a:gd name="T18" fmla="*/ 23 h 23"/>
              </a:gdLst>
              <a:ahLst/>
              <a:cxnLst>
                <a:cxn ang="T10">
                  <a:pos x="T0" y="T1"/>
                </a:cxn>
                <a:cxn ang="T11">
                  <a:pos x="T2" y="T3"/>
                </a:cxn>
                <a:cxn ang="T12">
                  <a:pos x="T4" y="T5"/>
                </a:cxn>
                <a:cxn ang="T13">
                  <a:pos x="T6" y="T7"/>
                </a:cxn>
                <a:cxn ang="T14">
                  <a:pos x="T8" y="T9"/>
                </a:cxn>
              </a:cxnLst>
              <a:rect l="T15" t="T16" r="T17" b="T18"/>
              <a:pathLst>
                <a:path w="12" h="23">
                  <a:moveTo>
                    <a:pt x="2" y="0"/>
                  </a:moveTo>
                  <a:lnTo>
                    <a:pt x="0" y="23"/>
                  </a:lnTo>
                  <a:lnTo>
                    <a:pt x="10" y="23"/>
                  </a:lnTo>
                  <a:lnTo>
                    <a:pt x="12"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40" name="Freeform 409">
              <a:extLst>
                <a:ext uri="{FF2B5EF4-FFF2-40B4-BE49-F238E27FC236}">
                  <a16:creationId xmlns:a16="http://schemas.microsoft.com/office/drawing/2014/main" id="{E9AD7A6C-7EBD-464A-88CC-CC35558C82C4}"/>
                </a:ext>
              </a:extLst>
            </p:cNvPr>
            <p:cNvSpPr>
              <a:spLocks/>
            </p:cNvSpPr>
            <p:nvPr/>
          </p:nvSpPr>
          <p:spPr bwMode="auto">
            <a:xfrm>
              <a:off x="3608" y="3155"/>
              <a:ext cx="5" cy="11"/>
            </a:xfrm>
            <a:custGeom>
              <a:avLst/>
              <a:gdLst>
                <a:gd name="T0" fmla="*/ 0 w 11"/>
                <a:gd name="T1" fmla="*/ 0 h 23"/>
                <a:gd name="T2" fmla="*/ 0 w 11"/>
                <a:gd name="T3" fmla="*/ 0 h 23"/>
                <a:gd name="T4" fmla="*/ 0 w 11"/>
                <a:gd name="T5" fmla="*/ 0 h 23"/>
                <a:gd name="T6" fmla="*/ 0 w 11"/>
                <a:gd name="T7" fmla="*/ 0 h 23"/>
                <a:gd name="T8" fmla="*/ 0 w 11"/>
                <a:gd name="T9" fmla="*/ 0 h 23"/>
                <a:gd name="T10" fmla="*/ 0 60000 65536"/>
                <a:gd name="T11" fmla="*/ 0 60000 65536"/>
                <a:gd name="T12" fmla="*/ 0 60000 65536"/>
                <a:gd name="T13" fmla="*/ 0 60000 65536"/>
                <a:gd name="T14" fmla="*/ 0 60000 65536"/>
                <a:gd name="T15" fmla="*/ 0 w 11"/>
                <a:gd name="T16" fmla="*/ 0 h 23"/>
                <a:gd name="T17" fmla="*/ 11 w 11"/>
                <a:gd name="T18" fmla="*/ 23 h 23"/>
              </a:gdLst>
              <a:ahLst/>
              <a:cxnLst>
                <a:cxn ang="T10">
                  <a:pos x="T0" y="T1"/>
                </a:cxn>
                <a:cxn ang="T11">
                  <a:pos x="T2" y="T3"/>
                </a:cxn>
                <a:cxn ang="T12">
                  <a:pos x="T4" y="T5"/>
                </a:cxn>
                <a:cxn ang="T13">
                  <a:pos x="T6" y="T7"/>
                </a:cxn>
                <a:cxn ang="T14">
                  <a:pos x="T8" y="T9"/>
                </a:cxn>
              </a:cxnLst>
              <a:rect l="T15" t="T16" r="T17" b="T18"/>
              <a:pathLst>
                <a:path w="11" h="23">
                  <a:moveTo>
                    <a:pt x="2" y="0"/>
                  </a:moveTo>
                  <a:lnTo>
                    <a:pt x="0" y="23"/>
                  </a:lnTo>
                  <a:lnTo>
                    <a:pt x="9" y="23"/>
                  </a:lnTo>
                  <a:lnTo>
                    <a:pt x="1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41" name="Rectangle 410">
              <a:extLst>
                <a:ext uri="{FF2B5EF4-FFF2-40B4-BE49-F238E27FC236}">
                  <a16:creationId xmlns:a16="http://schemas.microsoft.com/office/drawing/2014/main" id="{7A1586AA-CC4B-4AEC-ABD5-D9B4D4C93A15}"/>
                </a:ext>
              </a:extLst>
            </p:cNvPr>
            <p:cNvSpPr>
              <a:spLocks noChangeArrowheads="1"/>
            </p:cNvSpPr>
            <p:nvPr/>
          </p:nvSpPr>
          <p:spPr bwMode="auto">
            <a:xfrm>
              <a:off x="3585" y="3157"/>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42" name="Freeform 411">
              <a:extLst>
                <a:ext uri="{FF2B5EF4-FFF2-40B4-BE49-F238E27FC236}">
                  <a16:creationId xmlns:a16="http://schemas.microsoft.com/office/drawing/2014/main" id="{B89B102C-4542-4304-B9F4-319E9CF1E5AA}"/>
                </a:ext>
              </a:extLst>
            </p:cNvPr>
            <p:cNvSpPr>
              <a:spLocks/>
            </p:cNvSpPr>
            <p:nvPr/>
          </p:nvSpPr>
          <p:spPr bwMode="auto">
            <a:xfrm>
              <a:off x="3613" y="3155"/>
              <a:ext cx="24" cy="11"/>
            </a:xfrm>
            <a:custGeom>
              <a:avLst/>
              <a:gdLst>
                <a:gd name="T0" fmla="*/ 1 w 48"/>
                <a:gd name="T1" fmla="*/ 0 h 23"/>
                <a:gd name="T2" fmla="*/ 0 w 48"/>
                <a:gd name="T3" fmla="*/ 0 h 23"/>
                <a:gd name="T4" fmla="*/ 1 w 48"/>
                <a:gd name="T5" fmla="*/ 0 h 23"/>
                <a:gd name="T6" fmla="*/ 1 w 48"/>
                <a:gd name="T7" fmla="*/ 0 h 23"/>
                <a:gd name="T8" fmla="*/ 1 w 48"/>
                <a:gd name="T9" fmla="*/ 0 h 23"/>
                <a:gd name="T10" fmla="*/ 0 60000 65536"/>
                <a:gd name="T11" fmla="*/ 0 60000 65536"/>
                <a:gd name="T12" fmla="*/ 0 60000 65536"/>
                <a:gd name="T13" fmla="*/ 0 60000 65536"/>
                <a:gd name="T14" fmla="*/ 0 60000 65536"/>
                <a:gd name="T15" fmla="*/ 0 w 48"/>
                <a:gd name="T16" fmla="*/ 0 h 23"/>
                <a:gd name="T17" fmla="*/ 48 w 48"/>
                <a:gd name="T18" fmla="*/ 23 h 23"/>
              </a:gdLst>
              <a:ahLst/>
              <a:cxnLst>
                <a:cxn ang="T10">
                  <a:pos x="T0" y="T1"/>
                </a:cxn>
                <a:cxn ang="T11">
                  <a:pos x="T2" y="T3"/>
                </a:cxn>
                <a:cxn ang="T12">
                  <a:pos x="T4" y="T5"/>
                </a:cxn>
                <a:cxn ang="T13">
                  <a:pos x="T6" y="T7"/>
                </a:cxn>
                <a:cxn ang="T14">
                  <a:pos x="T8" y="T9"/>
                </a:cxn>
              </a:cxnLst>
              <a:rect l="T15" t="T16" r="T17" b="T18"/>
              <a:pathLst>
                <a:path w="48" h="23">
                  <a:moveTo>
                    <a:pt x="2" y="0"/>
                  </a:moveTo>
                  <a:lnTo>
                    <a:pt x="0" y="23"/>
                  </a:lnTo>
                  <a:lnTo>
                    <a:pt x="46" y="23"/>
                  </a:lnTo>
                  <a:lnTo>
                    <a:pt x="48"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43" name="Rectangle 412">
              <a:extLst>
                <a:ext uri="{FF2B5EF4-FFF2-40B4-BE49-F238E27FC236}">
                  <a16:creationId xmlns:a16="http://schemas.microsoft.com/office/drawing/2014/main" id="{0F62DEB3-AF78-45C0-86B1-C15E25583663}"/>
                </a:ext>
              </a:extLst>
            </p:cNvPr>
            <p:cNvSpPr>
              <a:spLocks noChangeArrowheads="1"/>
            </p:cNvSpPr>
            <p:nvPr/>
          </p:nvSpPr>
          <p:spPr bwMode="auto">
            <a:xfrm>
              <a:off x="3613" y="3156"/>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44" name="Freeform 413">
              <a:extLst>
                <a:ext uri="{FF2B5EF4-FFF2-40B4-BE49-F238E27FC236}">
                  <a16:creationId xmlns:a16="http://schemas.microsoft.com/office/drawing/2014/main" id="{E06E65AB-5809-4742-8EAE-387BE9235B7A}"/>
                </a:ext>
              </a:extLst>
            </p:cNvPr>
            <p:cNvSpPr>
              <a:spLocks/>
            </p:cNvSpPr>
            <p:nvPr/>
          </p:nvSpPr>
          <p:spPr bwMode="auto">
            <a:xfrm>
              <a:off x="3654" y="3154"/>
              <a:ext cx="16" cy="12"/>
            </a:xfrm>
            <a:custGeom>
              <a:avLst/>
              <a:gdLst>
                <a:gd name="T0" fmla="*/ 1 w 32"/>
                <a:gd name="T1" fmla="*/ 0 h 25"/>
                <a:gd name="T2" fmla="*/ 0 w 32"/>
                <a:gd name="T3" fmla="*/ 0 h 25"/>
                <a:gd name="T4" fmla="*/ 1 w 32"/>
                <a:gd name="T5" fmla="*/ 0 h 25"/>
                <a:gd name="T6" fmla="*/ 1 w 32"/>
                <a:gd name="T7" fmla="*/ 0 h 25"/>
                <a:gd name="T8" fmla="*/ 1 w 32"/>
                <a:gd name="T9" fmla="*/ 0 h 25"/>
                <a:gd name="T10" fmla="*/ 0 60000 65536"/>
                <a:gd name="T11" fmla="*/ 0 60000 65536"/>
                <a:gd name="T12" fmla="*/ 0 60000 65536"/>
                <a:gd name="T13" fmla="*/ 0 60000 65536"/>
                <a:gd name="T14" fmla="*/ 0 60000 65536"/>
                <a:gd name="T15" fmla="*/ 0 w 32"/>
                <a:gd name="T16" fmla="*/ 0 h 25"/>
                <a:gd name="T17" fmla="*/ 32 w 32"/>
                <a:gd name="T18" fmla="*/ 25 h 25"/>
              </a:gdLst>
              <a:ahLst/>
              <a:cxnLst>
                <a:cxn ang="T10">
                  <a:pos x="T0" y="T1"/>
                </a:cxn>
                <a:cxn ang="T11">
                  <a:pos x="T2" y="T3"/>
                </a:cxn>
                <a:cxn ang="T12">
                  <a:pos x="T4" y="T5"/>
                </a:cxn>
                <a:cxn ang="T13">
                  <a:pos x="T6" y="T7"/>
                </a:cxn>
                <a:cxn ang="T14">
                  <a:pos x="T8" y="T9"/>
                </a:cxn>
              </a:cxnLst>
              <a:rect l="T15" t="T16" r="T17" b="T18"/>
              <a:pathLst>
                <a:path w="32" h="25">
                  <a:moveTo>
                    <a:pt x="2" y="2"/>
                  </a:moveTo>
                  <a:lnTo>
                    <a:pt x="0" y="25"/>
                  </a:lnTo>
                  <a:lnTo>
                    <a:pt x="30" y="23"/>
                  </a:lnTo>
                  <a:lnTo>
                    <a:pt x="32"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45" name="Freeform 414">
              <a:extLst>
                <a:ext uri="{FF2B5EF4-FFF2-40B4-BE49-F238E27FC236}">
                  <a16:creationId xmlns:a16="http://schemas.microsoft.com/office/drawing/2014/main" id="{22B8D6A7-0B77-4FC2-9A0D-9630D682D047}"/>
                </a:ext>
              </a:extLst>
            </p:cNvPr>
            <p:cNvSpPr>
              <a:spLocks/>
            </p:cNvSpPr>
            <p:nvPr/>
          </p:nvSpPr>
          <p:spPr bwMode="auto">
            <a:xfrm>
              <a:off x="3669" y="3153"/>
              <a:ext cx="29" cy="13"/>
            </a:xfrm>
            <a:custGeom>
              <a:avLst/>
              <a:gdLst>
                <a:gd name="T0" fmla="*/ 0 w 59"/>
                <a:gd name="T1" fmla="*/ 1 h 25"/>
                <a:gd name="T2" fmla="*/ 0 w 59"/>
                <a:gd name="T3" fmla="*/ 1 h 25"/>
                <a:gd name="T4" fmla="*/ 0 w 59"/>
                <a:gd name="T5" fmla="*/ 1 h 25"/>
                <a:gd name="T6" fmla="*/ 0 w 59"/>
                <a:gd name="T7" fmla="*/ 0 h 25"/>
                <a:gd name="T8" fmla="*/ 0 w 59"/>
                <a:gd name="T9" fmla="*/ 1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2" y="2"/>
                  </a:moveTo>
                  <a:lnTo>
                    <a:pt x="0" y="25"/>
                  </a:lnTo>
                  <a:lnTo>
                    <a:pt x="58" y="23"/>
                  </a:lnTo>
                  <a:lnTo>
                    <a:pt x="5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46" name="Rectangle 415">
              <a:extLst>
                <a:ext uri="{FF2B5EF4-FFF2-40B4-BE49-F238E27FC236}">
                  <a16:creationId xmlns:a16="http://schemas.microsoft.com/office/drawing/2014/main" id="{EE8CE891-D072-43C5-AF80-EC46F8813A18}"/>
                </a:ext>
              </a:extLst>
            </p:cNvPr>
            <p:cNvSpPr>
              <a:spLocks noChangeArrowheads="1"/>
            </p:cNvSpPr>
            <p:nvPr/>
          </p:nvSpPr>
          <p:spPr bwMode="auto">
            <a:xfrm>
              <a:off x="3669" y="3155"/>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47" name="Freeform 416">
              <a:extLst>
                <a:ext uri="{FF2B5EF4-FFF2-40B4-BE49-F238E27FC236}">
                  <a16:creationId xmlns:a16="http://schemas.microsoft.com/office/drawing/2014/main" id="{0352E916-0CB8-4C5F-8CC9-BDF5A8DF0015}"/>
                </a:ext>
              </a:extLst>
            </p:cNvPr>
            <p:cNvSpPr>
              <a:spLocks/>
            </p:cNvSpPr>
            <p:nvPr/>
          </p:nvSpPr>
          <p:spPr bwMode="auto">
            <a:xfrm>
              <a:off x="3697" y="3153"/>
              <a:ext cx="11" cy="12"/>
            </a:xfrm>
            <a:custGeom>
              <a:avLst/>
              <a:gdLst>
                <a:gd name="T0" fmla="*/ 1 w 21"/>
                <a:gd name="T1" fmla="*/ 0 h 23"/>
                <a:gd name="T2" fmla="*/ 0 w 21"/>
                <a:gd name="T3" fmla="*/ 1 h 23"/>
                <a:gd name="T4" fmla="*/ 1 w 21"/>
                <a:gd name="T5" fmla="*/ 1 h 23"/>
                <a:gd name="T6" fmla="*/ 1 w 21"/>
                <a:gd name="T7" fmla="*/ 0 h 23"/>
                <a:gd name="T8" fmla="*/ 1 w 21"/>
                <a:gd name="T9" fmla="*/ 0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1" y="0"/>
                  </a:moveTo>
                  <a:lnTo>
                    <a:pt x="0" y="23"/>
                  </a:lnTo>
                  <a:lnTo>
                    <a:pt x="19" y="23"/>
                  </a:lnTo>
                  <a:lnTo>
                    <a:pt x="21"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48" name="Rectangle 417">
              <a:extLst>
                <a:ext uri="{FF2B5EF4-FFF2-40B4-BE49-F238E27FC236}">
                  <a16:creationId xmlns:a16="http://schemas.microsoft.com/office/drawing/2014/main" id="{0B93FAEF-AC4C-4E5F-AB67-96DBDB8238E5}"/>
                </a:ext>
              </a:extLst>
            </p:cNvPr>
            <p:cNvSpPr>
              <a:spLocks noChangeArrowheads="1"/>
            </p:cNvSpPr>
            <p:nvPr/>
          </p:nvSpPr>
          <p:spPr bwMode="auto">
            <a:xfrm>
              <a:off x="3697" y="3154"/>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49" name="Freeform 418">
              <a:extLst>
                <a:ext uri="{FF2B5EF4-FFF2-40B4-BE49-F238E27FC236}">
                  <a16:creationId xmlns:a16="http://schemas.microsoft.com/office/drawing/2014/main" id="{2CF900A7-F806-4BA1-B28E-7A9FCD263AE7}"/>
                </a:ext>
              </a:extLst>
            </p:cNvPr>
            <p:cNvSpPr>
              <a:spLocks/>
            </p:cNvSpPr>
            <p:nvPr/>
          </p:nvSpPr>
          <p:spPr bwMode="auto">
            <a:xfrm>
              <a:off x="3725" y="3152"/>
              <a:ext cx="28" cy="12"/>
            </a:xfrm>
            <a:custGeom>
              <a:avLst/>
              <a:gdLst>
                <a:gd name="T0" fmla="*/ 0 w 57"/>
                <a:gd name="T1" fmla="*/ 0 h 24"/>
                <a:gd name="T2" fmla="*/ 0 w 57"/>
                <a:gd name="T3" fmla="*/ 1 h 24"/>
                <a:gd name="T4" fmla="*/ 0 w 57"/>
                <a:gd name="T5" fmla="*/ 1 h 24"/>
                <a:gd name="T6" fmla="*/ 0 w 57"/>
                <a:gd name="T7" fmla="*/ 0 h 24"/>
                <a:gd name="T8" fmla="*/ 0 w 57"/>
                <a:gd name="T9" fmla="*/ 0 h 24"/>
                <a:gd name="T10" fmla="*/ 0 60000 65536"/>
                <a:gd name="T11" fmla="*/ 0 60000 65536"/>
                <a:gd name="T12" fmla="*/ 0 60000 65536"/>
                <a:gd name="T13" fmla="*/ 0 60000 65536"/>
                <a:gd name="T14" fmla="*/ 0 60000 65536"/>
                <a:gd name="T15" fmla="*/ 0 w 57"/>
                <a:gd name="T16" fmla="*/ 0 h 24"/>
                <a:gd name="T17" fmla="*/ 57 w 57"/>
                <a:gd name="T18" fmla="*/ 24 h 24"/>
              </a:gdLst>
              <a:ahLst/>
              <a:cxnLst>
                <a:cxn ang="T10">
                  <a:pos x="T0" y="T1"/>
                </a:cxn>
                <a:cxn ang="T11">
                  <a:pos x="T2" y="T3"/>
                </a:cxn>
                <a:cxn ang="T12">
                  <a:pos x="T4" y="T5"/>
                </a:cxn>
                <a:cxn ang="T13">
                  <a:pos x="T6" y="T7"/>
                </a:cxn>
                <a:cxn ang="T14">
                  <a:pos x="T8" y="T9"/>
                </a:cxn>
              </a:cxnLst>
              <a:rect l="T15" t="T16" r="T17" b="T18"/>
              <a:pathLst>
                <a:path w="57" h="24">
                  <a:moveTo>
                    <a:pt x="2" y="0"/>
                  </a:moveTo>
                  <a:lnTo>
                    <a:pt x="0" y="24"/>
                  </a:lnTo>
                  <a:lnTo>
                    <a:pt x="55" y="24"/>
                  </a:lnTo>
                  <a:lnTo>
                    <a:pt x="57"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50" name="Rectangle 419">
              <a:extLst>
                <a:ext uri="{FF2B5EF4-FFF2-40B4-BE49-F238E27FC236}">
                  <a16:creationId xmlns:a16="http://schemas.microsoft.com/office/drawing/2014/main" id="{6F08EF2A-B107-48E8-BB29-F8C0333E118F}"/>
                </a:ext>
              </a:extLst>
            </p:cNvPr>
            <p:cNvSpPr>
              <a:spLocks noChangeArrowheads="1"/>
            </p:cNvSpPr>
            <p:nvPr/>
          </p:nvSpPr>
          <p:spPr bwMode="auto">
            <a:xfrm>
              <a:off x="3725" y="3153"/>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51" name="Freeform 420">
              <a:extLst>
                <a:ext uri="{FF2B5EF4-FFF2-40B4-BE49-F238E27FC236}">
                  <a16:creationId xmlns:a16="http://schemas.microsoft.com/office/drawing/2014/main" id="{CC1FAA77-B0EE-4A2A-BFA9-7FC602851C02}"/>
                </a:ext>
              </a:extLst>
            </p:cNvPr>
            <p:cNvSpPr>
              <a:spLocks/>
            </p:cNvSpPr>
            <p:nvPr/>
          </p:nvSpPr>
          <p:spPr bwMode="auto">
            <a:xfrm>
              <a:off x="3770" y="3151"/>
              <a:ext cx="12" cy="12"/>
            </a:xfrm>
            <a:custGeom>
              <a:avLst/>
              <a:gdLst>
                <a:gd name="T0" fmla="*/ 1 w 23"/>
                <a:gd name="T1" fmla="*/ 0 h 23"/>
                <a:gd name="T2" fmla="*/ 0 w 23"/>
                <a:gd name="T3" fmla="*/ 1 h 23"/>
                <a:gd name="T4" fmla="*/ 1 w 23"/>
                <a:gd name="T5" fmla="*/ 1 h 23"/>
                <a:gd name="T6" fmla="*/ 1 w 23"/>
                <a:gd name="T7" fmla="*/ 0 h 23"/>
                <a:gd name="T8" fmla="*/ 1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2" y="0"/>
                  </a:moveTo>
                  <a:lnTo>
                    <a:pt x="0" y="23"/>
                  </a:lnTo>
                  <a:lnTo>
                    <a:pt x="21" y="23"/>
                  </a:lnTo>
                  <a:lnTo>
                    <a:pt x="23"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52" name="Freeform 421">
              <a:extLst>
                <a:ext uri="{FF2B5EF4-FFF2-40B4-BE49-F238E27FC236}">
                  <a16:creationId xmlns:a16="http://schemas.microsoft.com/office/drawing/2014/main" id="{D5C7159E-6707-4986-85D9-E1BBF124FA60}"/>
                </a:ext>
              </a:extLst>
            </p:cNvPr>
            <p:cNvSpPr>
              <a:spLocks/>
            </p:cNvSpPr>
            <p:nvPr/>
          </p:nvSpPr>
          <p:spPr bwMode="auto">
            <a:xfrm>
              <a:off x="3781" y="3150"/>
              <a:ext cx="30" cy="13"/>
            </a:xfrm>
            <a:custGeom>
              <a:avLst/>
              <a:gdLst>
                <a:gd name="T0" fmla="*/ 1 w 59"/>
                <a:gd name="T1" fmla="*/ 1 h 25"/>
                <a:gd name="T2" fmla="*/ 0 w 59"/>
                <a:gd name="T3" fmla="*/ 1 h 25"/>
                <a:gd name="T4" fmla="*/ 1 w 59"/>
                <a:gd name="T5" fmla="*/ 1 h 25"/>
                <a:gd name="T6" fmla="*/ 1 w 59"/>
                <a:gd name="T7" fmla="*/ 0 h 25"/>
                <a:gd name="T8" fmla="*/ 1 w 59"/>
                <a:gd name="T9" fmla="*/ 1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2" y="2"/>
                  </a:moveTo>
                  <a:lnTo>
                    <a:pt x="0" y="25"/>
                  </a:lnTo>
                  <a:lnTo>
                    <a:pt x="57" y="23"/>
                  </a:lnTo>
                  <a:lnTo>
                    <a:pt x="5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53" name="Rectangle 422">
              <a:extLst>
                <a:ext uri="{FF2B5EF4-FFF2-40B4-BE49-F238E27FC236}">
                  <a16:creationId xmlns:a16="http://schemas.microsoft.com/office/drawing/2014/main" id="{BB16FC93-02C5-46CE-A43B-9B6A1FA79F76}"/>
                </a:ext>
              </a:extLst>
            </p:cNvPr>
            <p:cNvSpPr>
              <a:spLocks noChangeArrowheads="1"/>
            </p:cNvSpPr>
            <p:nvPr/>
          </p:nvSpPr>
          <p:spPr bwMode="auto">
            <a:xfrm>
              <a:off x="3781" y="3152"/>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54" name="Freeform 423">
              <a:extLst>
                <a:ext uri="{FF2B5EF4-FFF2-40B4-BE49-F238E27FC236}">
                  <a16:creationId xmlns:a16="http://schemas.microsoft.com/office/drawing/2014/main" id="{7CF54480-EC3A-48DA-89E6-6B6A3F144EBF}"/>
                </a:ext>
              </a:extLst>
            </p:cNvPr>
            <p:cNvSpPr>
              <a:spLocks/>
            </p:cNvSpPr>
            <p:nvPr/>
          </p:nvSpPr>
          <p:spPr bwMode="auto">
            <a:xfrm>
              <a:off x="3810" y="3150"/>
              <a:ext cx="15" cy="12"/>
            </a:xfrm>
            <a:custGeom>
              <a:avLst/>
              <a:gdLst>
                <a:gd name="T0" fmla="*/ 0 w 31"/>
                <a:gd name="T1" fmla="*/ 0 h 23"/>
                <a:gd name="T2" fmla="*/ 0 w 31"/>
                <a:gd name="T3" fmla="*/ 1 h 23"/>
                <a:gd name="T4" fmla="*/ 0 w 31"/>
                <a:gd name="T5" fmla="*/ 1 h 23"/>
                <a:gd name="T6" fmla="*/ 0 w 31"/>
                <a:gd name="T7" fmla="*/ 0 h 23"/>
                <a:gd name="T8" fmla="*/ 0 w 31"/>
                <a:gd name="T9" fmla="*/ 0 h 23"/>
                <a:gd name="T10" fmla="*/ 0 60000 65536"/>
                <a:gd name="T11" fmla="*/ 0 60000 65536"/>
                <a:gd name="T12" fmla="*/ 0 60000 65536"/>
                <a:gd name="T13" fmla="*/ 0 60000 65536"/>
                <a:gd name="T14" fmla="*/ 0 60000 65536"/>
                <a:gd name="T15" fmla="*/ 0 w 31"/>
                <a:gd name="T16" fmla="*/ 0 h 23"/>
                <a:gd name="T17" fmla="*/ 31 w 31"/>
                <a:gd name="T18" fmla="*/ 23 h 23"/>
              </a:gdLst>
              <a:ahLst/>
              <a:cxnLst>
                <a:cxn ang="T10">
                  <a:pos x="T0" y="T1"/>
                </a:cxn>
                <a:cxn ang="T11">
                  <a:pos x="T2" y="T3"/>
                </a:cxn>
                <a:cxn ang="T12">
                  <a:pos x="T4" y="T5"/>
                </a:cxn>
                <a:cxn ang="T13">
                  <a:pos x="T6" y="T7"/>
                </a:cxn>
                <a:cxn ang="T14">
                  <a:pos x="T8" y="T9"/>
                </a:cxn>
              </a:cxnLst>
              <a:rect l="T15" t="T16" r="T17" b="T18"/>
              <a:pathLst>
                <a:path w="31" h="23">
                  <a:moveTo>
                    <a:pt x="2" y="0"/>
                  </a:moveTo>
                  <a:lnTo>
                    <a:pt x="0" y="23"/>
                  </a:lnTo>
                  <a:lnTo>
                    <a:pt x="29" y="23"/>
                  </a:lnTo>
                  <a:lnTo>
                    <a:pt x="31"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55" name="Rectangle 424">
              <a:extLst>
                <a:ext uri="{FF2B5EF4-FFF2-40B4-BE49-F238E27FC236}">
                  <a16:creationId xmlns:a16="http://schemas.microsoft.com/office/drawing/2014/main" id="{338D58A9-DB6C-49DE-96A3-50ECED82BE2E}"/>
                </a:ext>
              </a:extLst>
            </p:cNvPr>
            <p:cNvSpPr>
              <a:spLocks noChangeArrowheads="1"/>
            </p:cNvSpPr>
            <p:nvPr/>
          </p:nvSpPr>
          <p:spPr bwMode="auto">
            <a:xfrm>
              <a:off x="3810" y="3151"/>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56" name="Freeform 425">
              <a:extLst>
                <a:ext uri="{FF2B5EF4-FFF2-40B4-BE49-F238E27FC236}">
                  <a16:creationId xmlns:a16="http://schemas.microsoft.com/office/drawing/2014/main" id="{A4C5D812-C11A-40BF-B417-AB60E877CD46}"/>
                </a:ext>
              </a:extLst>
            </p:cNvPr>
            <p:cNvSpPr>
              <a:spLocks/>
            </p:cNvSpPr>
            <p:nvPr/>
          </p:nvSpPr>
          <p:spPr bwMode="auto">
            <a:xfrm>
              <a:off x="3842" y="3150"/>
              <a:ext cx="25" cy="12"/>
            </a:xfrm>
            <a:custGeom>
              <a:avLst/>
              <a:gdLst>
                <a:gd name="T0" fmla="*/ 1 w 49"/>
                <a:gd name="T1" fmla="*/ 0 h 25"/>
                <a:gd name="T2" fmla="*/ 0 w 49"/>
                <a:gd name="T3" fmla="*/ 0 h 25"/>
                <a:gd name="T4" fmla="*/ 1 w 49"/>
                <a:gd name="T5" fmla="*/ 0 h 25"/>
                <a:gd name="T6" fmla="*/ 1 w 49"/>
                <a:gd name="T7" fmla="*/ 0 h 25"/>
                <a:gd name="T8" fmla="*/ 1 w 49"/>
                <a:gd name="T9" fmla="*/ 0 h 25"/>
                <a:gd name="T10" fmla="*/ 0 60000 65536"/>
                <a:gd name="T11" fmla="*/ 0 60000 65536"/>
                <a:gd name="T12" fmla="*/ 0 60000 65536"/>
                <a:gd name="T13" fmla="*/ 0 60000 65536"/>
                <a:gd name="T14" fmla="*/ 0 60000 65536"/>
                <a:gd name="T15" fmla="*/ 0 w 49"/>
                <a:gd name="T16" fmla="*/ 0 h 25"/>
                <a:gd name="T17" fmla="*/ 49 w 49"/>
                <a:gd name="T18" fmla="*/ 25 h 25"/>
              </a:gdLst>
              <a:ahLst/>
              <a:cxnLst>
                <a:cxn ang="T10">
                  <a:pos x="T0" y="T1"/>
                </a:cxn>
                <a:cxn ang="T11">
                  <a:pos x="T2" y="T3"/>
                </a:cxn>
                <a:cxn ang="T12">
                  <a:pos x="T4" y="T5"/>
                </a:cxn>
                <a:cxn ang="T13">
                  <a:pos x="T6" y="T7"/>
                </a:cxn>
                <a:cxn ang="T14">
                  <a:pos x="T8" y="T9"/>
                </a:cxn>
              </a:cxnLst>
              <a:rect l="T15" t="T16" r="T17" b="T18"/>
              <a:pathLst>
                <a:path w="49" h="25">
                  <a:moveTo>
                    <a:pt x="1" y="2"/>
                  </a:moveTo>
                  <a:lnTo>
                    <a:pt x="0" y="25"/>
                  </a:lnTo>
                  <a:lnTo>
                    <a:pt x="48" y="23"/>
                  </a:lnTo>
                  <a:lnTo>
                    <a:pt x="49"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157" name="Freeform 426">
              <a:extLst>
                <a:ext uri="{FF2B5EF4-FFF2-40B4-BE49-F238E27FC236}">
                  <a16:creationId xmlns:a16="http://schemas.microsoft.com/office/drawing/2014/main" id="{9083879E-0DC6-48EA-8BE9-0891482D1602}"/>
                </a:ext>
              </a:extLst>
            </p:cNvPr>
            <p:cNvSpPr>
              <a:spLocks/>
            </p:cNvSpPr>
            <p:nvPr/>
          </p:nvSpPr>
          <p:spPr bwMode="auto">
            <a:xfrm>
              <a:off x="3866" y="3150"/>
              <a:ext cx="4" cy="11"/>
            </a:xfrm>
            <a:custGeom>
              <a:avLst/>
              <a:gdLst>
                <a:gd name="T0" fmla="*/ 0 w 9"/>
                <a:gd name="T1" fmla="*/ 0 h 23"/>
                <a:gd name="T2" fmla="*/ 0 w 9"/>
                <a:gd name="T3" fmla="*/ 0 h 23"/>
                <a:gd name="T4" fmla="*/ 0 w 9"/>
                <a:gd name="T5" fmla="*/ 0 h 23"/>
                <a:gd name="T6" fmla="*/ 0 w 9"/>
                <a:gd name="T7" fmla="*/ 0 h 23"/>
                <a:gd name="T8" fmla="*/ 0 w 9"/>
                <a:gd name="T9" fmla="*/ 0 h 23"/>
                <a:gd name="T10" fmla="*/ 0 60000 65536"/>
                <a:gd name="T11" fmla="*/ 0 60000 65536"/>
                <a:gd name="T12" fmla="*/ 0 60000 65536"/>
                <a:gd name="T13" fmla="*/ 0 60000 65536"/>
                <a:gd name="T14" fmla="*/ 0 60000 65536"/>
                <a:gd name="T15" fmla="*/ 0 w 9"/>
                <a:gd name="T16" fmla="*/ 0 h 23"/>
                <a:gd name="T17" fmla="*/ 9 w 9"/>
                <a:gd name="T18" fmla="*/ 23 h 23"/>
              </a:gdLst>
              <a:ahLst/>
              <a:cxnLst>
                <a:cxn ang="T10">
                  <a:pos x="T0" y="T1"/>
                </a:cxn>
                <a:cxn ang="T11">
                  <a:pos x="T2" y="T3"/>
                </a:cxn>
                <a:cxn ang="T12">
                  <a:pos x="T4" y="T5"/>
                </a:cxn>
                <a:cxn ang="T13">
                  <a:pos x="T6" y="T7"/>
                </a:cxn>
                <a:cxn ang="T14">
                  <a:pos x="T8" y="T9"/>
                </a:cxn>
              </a:cxnLst>
              <a:rect l="T15" t="T16" r="T17" b="T18"/>
              <a:pathLst>
                <a:path w="9" h="23">
                  <a:moveTo>
                    <a:pt x="1" y="0"/>
                  </a:moveTo>
                  <a:lnTo>
                    <a:pt x="0" y="23"/>
                  </a:lnTo>
                  <a:lnTo>
                    <a:pt x="7" y="23"/>
                  </a:lnTo>
                  <a:lnTo>
                    <a:pt x="9"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58" name="Freeform 427">
              <a:extLst>
                <a:ext uri="{FF2B5EF4-FFF2-40B4-BE49-F238E27FC236}">
                  <a16:creationId xmlns:a16="http://schemas.microsoft.com/office/drawing/2014/main" id="{C3948249-8F79-49E8-B57D-03A0A77F05AD}"/>
                </a:ext>
              </a:extLst>
            </p:cNvPr>
            <p:cNvSpPr>
              <a:spLocks/>
            </p:cNvSpPr>
            <p:nvPr/>
          </p:nvSpPr>
          <p:spPr bwMode="auto">
            <a:xfrm>
              <a:off x="3887" y="3150"/>
              <a:ext cx="7" cy="11"/>
            </a:xfrm>
            <a:custGeom>
              <a:avLst/>
              <a:gdLst>
                <a:gd name="T0" fmla="*/ 1 w 14"/>
                <a:gd name="T1" fmla="*/ 0 h 23"/>
                <a:gd name="T2" fmla="*/ 0 w 14"/>
                <a:gd name="T3" fmla="*/ 0 h 23"/>
                <a:gd name="T4" fmla="*/ 1 w 14"/>
                <a:gd name="T5" fmla="*/ 0 h 23"/>
                <a:gd name="T6" fmla="*/ 1 w 14"/>
                <a:gd name="T7" fmla="*/ 0 h 23"/>
                <a:gd name="T8" fmla="*/ 1 w 14"/>
                <a:gd name="T9" fmla="*/ 0 h 23"/>
                <a:gd name="T10" fmla="*/ 0 60000 65536"/>
                <a:gd name="T11" fmla="*/ 0 60000 65536"/>
                <a:gd name="T12" fmla="*/ 0 60000 65536"/>
                <a:gd name="T13" fmla="*/ 0 60000 65536"/>
                <a:gd name="T14" fmla="*/ 0 60000 65536"/>
                <a:gd name="T15" fmla="*/ 0 w 14"/>
                <a:gd name="T16" fmla="*/ 0 h 23"/>
                <a:gd name="T17" fmla="*/ 14 w 14"/>
                <a:gd name="T18" fmla="*/ 23 h 23"/>
              </a:gdLst>
              <a:ahLst/>
              <a:cxnLst>
                <a:cxn ang="T10">
                  <a:pos x="T0" y="T1"/>
                </a:cxn>
                <a:cxn ang="T11">
                  <a:pos x="T2" y="T3"/>
                </a:cxn>
                <a:cxn ang="T12">
                  <a:pos x="T4" y="T5"/>
                </a:cxn>
                <a:cxn ang="T13">
                  <a:pos x="T6" y="T7"/>
                </a:cxn>
                <a:cxn ang="T14">
                  <a:pos x="T8" y="T9"/>
                </a:cxn>
              </a:cxnLst>
              <a:rect l="T15" t="T16" r="T17" b="T18"/>
              <a:pathLst>
                <a:path w="14" h="23">
                  <a:moveTo>
                    <a:pt x="1" y="0"/>
                  </a:moveTo>
                  <a:lnTo>
                    <a:pt x="0" y="23"/>
                  </a:lnTo>
                  <a:lnTo>
                    <a:pt x="12" y="23"/>
                  </a:lnTo>
                  <a:lnTo>
                    <a:pt x="14"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59" name="Rectangle 428">
              <a:extLst>
                <a:ext uri="{FF2B5EF4-FFF2-40B4-BE49-F238E27FC236}">
                  <a16:creationId xmlns:a16="http://schemas.microsoft.com/office/drawing/2014/main" id="{0CCEC57F-D0A7-41AF-B8D0-A06AEF3F21B7}"/>
                </a:ext>
              </a:extLst>
            </p:cNvPr>
            <p:cNvSpPr>
              <a:spLocks noChangeArrowheads="1"/>
            </p:cNvSpPr>
            <p:nvPr/>
          </p:nvSpPr>
          <p:spPr bwMode="auto">
            <a:xfrm>
              <a:off x="3866" y="3150"/>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60" name="Freeform 429">
              <a:extLst>
                <a:ext uri="{FF2B5EF4-FFF2-40B4-BE49-F238E27FC236}">
                  <a16:creationId xmlns:a16="http://schemas.microsoft.com/office/drawing/2014/main" id="{F48F2867-6DF1-4ABA-AECC-71ED0B6FCFE1}"/>
                </a:ext>
              </a:extLst>
            </p:cNvPr>
            <p:cNvSpPr>
              <a:spLocks/>
            </p:cNvSpPr>
            <p:nvPr/>
          </p:nvSpPr>
          <p:spPr bwMode="auto">
            <a:xfrm>
              <a:off x="3893" y="3149"/>
              <a:ext cx="30" cy="12"/>
            </a:xfrm>
            <a:custGeom>
              <a:avLst/>
              <a:gdLst>
                <a:gd name="T0" fmla="*/ 1 w 59"/>
                <a:gd name="T1" fmla="*/ 0 h 25"/>
                <a:gd name="T2" fmla="*/ 0 w 59"/>
                <a:gd name="T3" fmla="*/ 0 h 25"/>
                <a:gd name="T4" fmla="*/ 1 w 59"/>
                <a:gd name="T5" fmla="*/ 0 h 25"/>
                <a:gd name="T6" fmla="*/ 1 w 59"/>
                <a:gd name="T7" fmla="*/ 0 h 25"/>
                <a:gd name="T8" fmla="*/ 1 w 59"/>
                <a:gd name="T9" fmla="*/ 0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2" y="2"/>
                  </a:moveTo>
                  <a:lnTo>
                    <a:pt x="0" y="25"/>
                  </a:lnTo>
                  <a:lnTo>
                    <a:pt x="57" y="24"/>
                  </a:lnTo>
                  <a:lnTo>
                    <a:pt x="5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61" name="Rectangle 430">
              <a:extLst>
                <a:ext uri="{FF2B5EF4-FFF2-40B4-BE49-F238E27FC236}">
                  <a16:creationId xmlns:a16="http://schemas.microsoft.com/office/drawing/2014/main" id="{8061A6BB-CEF7-4408-AA14-A672FA8FF0D6}"/>
                </a:ext>
              </a:extLst>
            </p:cNvPr>
            <p:cNvSpPr>
              <a:spLocks noChangeArrowheads="1"/>
            </p:cNvSpPr>
            <p:nvPr/>
          </p:nvSpPr>
          <p:spPr bwMode="auto">
            <a:xfrm>
              <a:off x="3893" y="3150"/>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62" name="Freeform 431">
              <a:extLst>
                <a:ext uri="{FF2B5EF4-FFF2-40B4-BE49-F238E27FC236}">
                  <a16:creationId xmlns:a16="http://schemas.microsoft.com/office/drawing/2014/main" id="{D62D455B-7E5D-4670-AAB3-B683F380F40E}"/>
                </a:ext>
              </a:extLst>
            </p:cNvPr>
            <p:cNvSpPr>
              <a:spLocks/>
            </p:cNvSpPr>
            <p:nvPr/>
          </p:nvSpPr>
          <p:spPr bwMode="auto">
            <a:xfrm>
              <a:off x="3922" y="3149"/>
              <a:ext cx="20" cy="11"/>
            </a:xfrm>
            <a:custGeom>
              <a:avLst/>
              <a:gdLst>
                <a:gd name="T0" fmla="*/ 1 w 39"/>
                <a:gd name="T1" fmla="*/ 0 h 24"/>
                <a:gd name="T2" fmla="*/ 0 w 39"/>
                <a:gd name="T3" fmla="*/ 0 h 24"/>
                <a:gd name="T4" fmla="*/ 1 w 39"/>
                <a:gd name="T5" fmla="*/ 0 h 24"/>
                <a:gd name="T6" fmla="*/ 1 w 39"/>
                <a:gd name="T7" fmla="*/ 0 h 24"/>
                <a:gd name="T8" fmla="*/ 1 w 39"/>
                <a:gd name="T9" fmla="*/ 0 h 24"/>
                <a:gd name="T10" fmla="*/ 0 60000 65536"/>
                <a:gd name="T11" fmla="*/ 0 60000 65536"/>
                <a:gd name="T12" fmla="*/ 0 60000 65536"/>
                <a:gd name="T13" fmla="*/ 0 60000 65536"/>
                <a:gd name="T14" fmla="*/ 0 60000 65536"/>
                <a:gd name="T15" fmla="*/ 0 w 39"/>
                <a:gd name="T16" fmla="*/ 0 h 24"/>
                <a:gd name="T17" fmla="*/ 39 w 39"/>
                <a:gd name="T18" fmla="*/ 24 h 24"/>
              </a:gdLst>
              <a:ahLst/>
              <a:cxnLst>
                <a:cxn ang="T10">
                  <a:pos x="T0" y="T1"/>
                </a:cxn>
                <a:cxn ang="T11">
                  <a:pos x="T2" y="T3"/>
                </a:cxn>
                <a:cxn ang="T12">
                  <a:pos x="T4" y="T5"/>
                </a:cxn>
                <a:cxn ang="T13">
                  <a:pos x="T6" y="T7"/>
                </a:cxn>
                <a:cxn ang="T14">
                  <a:pos x="T8" y="T9"/>
                </a:cxn>
              </a:cxnLst>
              <a:rect l="T15" t="T16" r="T17" b="T18"/>
              <a:pathLst>
                <a:path w="39" h="24">
                  <a:moveTo>
                    <a:pt x="2" y="0"/>
                  </a:moveTo>
                  <a:lnTo>
                    <a:pt x="0" y="24"/>
                  </a:lnTo>
                  <a:lnTo>
                    <a:pt x="38" y="24"/>
                  </a:lnTo>
                  <a:lnTo>
                    <a:pt x="39"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63" name="Rectangle 432">
              <a:extLst>
                <a:ext uri="{FF2B5EF4-FFF2-40B4-BE49-F238E27FC236}">
                  <a16:creationId xmlns:a16="http://schemas.microsoft.com/office/drawing/2014/main" id="{B3284330-0BC2-48EA-90FB-23FF3C8751AA}"/>
                </a:ext>
              </a:extLst>
            </p:cNvPr>
            <p:cNvSpPr>
              <a:spLocks noChangeArrowheads="1"/>
            </p:cNvSpPr>
            <p:nvPr/>
          </p:nvSpPr>
          <p:spPr bwMode="auto">
            <a:xfrm>
              <a:off x="3922" y="3150"/>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64" name="Freeform 433">
              <a:extLst>
                <a:ext uri="{FF2B5EF4-FFF2-40B4-BE49-F238E27FC236}">
                  <a16:creationId xmlns:a16="http://schemas.microsoft.com/office/drawing/2014/main" id="{C1D7E0E0-CC8D-429F-A076-FA728545930A}"/>
                </a:ext>
              </a:extLst>
            </p:cNvPr>
            <p:cNvSpPr>
              <a:spLocks/>
            </p:cNvSpPr>
            <p:nvPr/>
          </p:nvSpPr>
          <p:spPr bwMode="auto">
            <a:xfrm>
              <a:off x="3959" y="3148"/>
              <a:ext cx="20" cy="12"/>
            </a:xfrm>
            <a:custGeom>
              <a:avLst/>
              <a:gdLst>
                <a:gd name="T0" fmla="*/ 0 w 41"/>
                <a:gd name="T1" fmla="*/ 0 h 25"/>
                <a:gd name="T2" fmla="*/ 0 w 41"/>
                <a:gd name="T3" fmla="*/ 0 h 25"/>
                <a:gd name="T4" fmla="*/ 0 w 41"/>
                <a:gd name="T5" fmla="*/ 0 h 25"/>
                <a:gd name="T6" fmla="*/ 0 w 41"/>
                <a:gd name="T7" fmla="*/ 0 h 25"/>
                <a:gd name="T8" fmla="*/ 0 w 41"/>
                <a:gd name="T9" fmla="*/ 0 h 25"/>
                <a:gd name="T10" fmla="*/ 0 60000 65536"/>
                <a:gd name="T11" fmla="*/ 0 60000 65536"/>
                <a:gd name="T12" fmla="*/ 0 60000 65536"/>
                <a:gd name="T13" fmla="*/ 0 60000 65536"/>
                <a:gd name="T14" fmla="*/ 0 60000 65536"/>
                <a:gd name="T15" fmla="*/ 0 w 41"/>
                <a:gd name="T16" fmla="*/ 0 h 25"/>
                <a:gd name="T17" fmla="*/ 41 w 41"/>
                <a:gd name="T18" fmla="*/ 25 h 25"/>
              </a:gdLst>
              <a:ahLst/>
              <a:cxnLst>
                <a:cxn ang="T10">
                  <a:pos x="T0" y="T1"/>
                </a:cxn>
                <a:cxn ang="T11">
                  <a:pos x="T2" y="T3"/>
                </a:cxn>
                <a:cxn ang="T12">
                  <a:pos x="T4" y="T5"/>
                </a:cxn>
                <a:cxn ang="T13">
                  <a:pos x="T6" y="T7"/>
                </a:cxn>
                <a:cxn ang="T14">
                  <a:pos x="T8" y="T9"/>
                </a:cxn>
              </a:cxnLst>
              <a:rect l="T15" t="T16" r="T17" b="T18"/>
              <a:pathLst>
                <a:path w="41" h="25">
                  <a:moveTo>
                    <a:pt x="2" y="1"/>
                  </a:moveTo>
                  <a:lnTo>
                    <a:pt x="0" y="25"/>
                  </a:lnTo>
                  <a:lnTo>
                    <a:pt x="39" y="23"/>
                  </a:lnTo>
                  <a:lnTo>
                    <a:pt x="41" y="0"/>
                  </a:lnTo>
                  <a:lnTo>
                    <a:pt x="2" y="1"/>
                  </a:lnTo>
                  <a:close/>
                </a:path>
              </a:pathLst>
            </a:custGeom>
            <a:solidFill>
              <a:srgbClr val="000000"/>
            </a:solidFill>
            <a:ln w="0">
              <a:solidFill>
                <a:srgbClr val="000000"/>
              </a:solidFill>
              <a:prstDash val="solid"/>
              <a:round/>
              <a:headEnd/>
              <a:tailEnd/>
            </a:ln>
          </p:spPr>
          <p:txBody>
            <a:bodyPr/>
            <a:lstStyle/>
            <a:p>
              <a:endParaRPr lang="en-GB"/>
            </a:p>
          </p:txBody>
        </p:sp>
        <p:sp>
          <p:nvSpPr>
            <p:cNvPr id="83165" name="Freeform 434">
              <a:extLst>
                <a:ext uri="{FF2B5EF4-FFF2-40B4-BE49-F238E27FC236}">
                  <a16:creationId xmlns:a16="http://schemas.microsoft.com/office/drawing/2014/main" id="{977C7B88-0701-4C59-870E-5953E0D1BBEF}"/>
                </a:ext>
              </a:extLst>
            </p:cNvPr>
            <p:cNvSpPr>
              <a:spLocks/>
            </p:cNvSpPr>
            <p:nvPr/>
          </p:nvSpPr>
          <p:spPr bwMode="auto">
            <a:xfrm>
              <a:off x="3978" y="3148"/>
              <a:ext cx="9" cy="11"/>
            </a:xfrm>
            <a:custGeom>
              <a:avLst/>
              <a:gdLst>
                <a:gd name="T0" fmla="*/ 1 w 18"/>
                <a:gd name="T1" fmla="*/ 0 h 23"/>
                <a:gd name="T2" fmla="*/ 0 w 18"/>
                <a:gd name="T3" fmla="*/ 0 h 23"/>
                <a:gd name="T4" fmla="*/ 1 w 18"/>
                <a:gd name="T5" fmla="*/ 0 h 23"/>
                <a:gd name="T6" fmla="*/ 1 w 18"/>
                <a:gd name="T7" fmla="*/ 0 h 23"/>
                <a:gd name="T8" fmla="*/ 1 w 18"/>
                <a:gd name="T9" fmla="*/ 0 h 23"/>
                <a:gd name="T10" fmla="*/ 0 60000 65536"/>
                <a:gd name="T11" fmla="*/ 0 60000 65536"/>
                <a:gd name="T12" fmla="*/ 0 60000 65536"/>
                <a:gd name="T13" fmla="*/ 0 60000 65536"/>
                <a:gd name="T14" fmla="*/ 0 60000 65536"/>
                <a:gd name="T15" fmla="*/ 0 w 18"/>
                <a:gd name="T16" fmla="*/ 0 h 23"/>
                <a:gd name="T17" fmla="*/ 18 w 18"/>
                <a:gd name="T18" fmla="*/ 23 h 23"/>
              </a:gdLst>
              <a:ahLst/>
              <a:cxnLst>
                <a:cxn ang="T10">
                  <a:pos x="T0" y="T1"/>
                </a:cxn>
                <a:cxn ang="T11">
                  <a:pos x="T2" y="T3"/>
                </a:cxn>
                <a:cxn ang="T12">
                  <a:pos x="T4" y="T5"/>
                </a:cxn>
                <a:cxn ang="T13">
                  <a:pos x="T6" y="T7"/>
                </a:cxn>
                <a:cxn ang="T14">
                  <a:pos x="T8" y="T9"/>
                </a:cxn>
              </a:cxnLst>
              <a:rect l="T15" t="T16" r="T17" b="T18"/>
              <a:pathLst>
                <a:path w="18" h="23">
                  <a:moveTo>
                    <a:pt x="2" y="0"/>
                  </a:moveTo>
                  <a:lnTo>
                    <a:pt x="0" y="23"/>
                  </a:lnTo>
                  <a:lnTo>
                    <a:pt x="17" y="23"/>
                  </a:lnTo>
                  <a:lnTo>
                    <a:pt x="18"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66" name="Freeform 435">
              <a:extLst>
                <a:ext uri="{FF2B5EF4-FFF2-40B4-BE49-F238E27FC236}">
                  <a16:creationId xmlns:a16="http://schemas.microsoft.com/office/drawing/2014/main" id="{C684BFC7-1FCF-4CCF-9F73-CA57E3C400E4}"/>
                </a:ext>
              </a:extLst>
            </p:cNvPr>
            <p:cNvSpPr>
              <a:spLocks/>
            </p:cNvSpPr>
            <p:nvPr/>
          </p:nvSpPr>
          <p:spPr bwMode="auto">
            <a:xfrm>
              <a:off x="4004" y="3148"/>
              <a:ext cx="3" cy="11"/>
            </a:xfrm>
            <a:custGeom>
              <a:avLst/>
              <a:gdLst>
                <a:gd name="T0" fmla="*/ 1 w 6"/>
                <a:gd name="T1" fmla="*/ 0 h 23"/>
                <a:gd name="T2" fmla="*/ 0 w 6"/>
                <a:gd name="T3" fmla="*/ 0 h 23"/>
                <a:gd name="T4" fmla="*/ 1 w 6"/>
                <a:gd name="T5" fmla="*/ 0 h 23"/>
                <a:gd name="T6" fmla="*/ 1 w 6"/>
                <a:gd name="T7" fmla="*/ 0 h 23"/>
                <a:gd name="T8" fmla="*/ 1 w 6"/>
                <a:gd name="T9" fmla="*/ 0 h 23"/>
                <a:gd name="T10" fmla="*/ 0 60000 65536"/>
                <a:gd name="T11" fmla="*/ 0 60000 65536"/>
                <a:gd name="T12" fmla="*/ 0 60000 65536"/>
                <a:gd name="T13" fmla="*/ 0 60000 65536"/>
                <a:gd name="T14" fmla="*/ 0 60000 65536"/>
                <a:gd name="T15" fmla="*/ 0 w 6"/>
                <a:gd name="T16" fmla="*/ 0 h 23"/>
                <a:gd name="T17" fmla="*/ 6 w 6"/>
                <a:gd name="T18" fmla="*/ 23 h 23"/>
              </a:gdLst>
              <a:ahLst/>
              <a:cxnLst>
                <a:cxn ang="T10">
                  <a:pos x="T0" y="T1"/>
                </a:cxn>
                <a:cxn ang="T11">
                  <a:pos x="T2" y="T3"/>
                </a:cxn>
                <a:cxn ang="T12">
                  <a:pos x="T4" y="T5"/>
                </a:cxn>
                <a:cxn ang="T13">
                  <a:pos x="T6" y="T7"/>
                </a:cxn>
                <a:cxn ang="T14">
                  <a:pos x="T8" y="T9"/>
                </a:cxn>
              </a:cxnLst>
              <a:rect l="T15" t="T16" r="T17" b="T18"/>
              <a:pathLst>
                <a:path w="6" h="23">
                  <a:moveTo>
                    <a:pt x="2" y="0"/>
                  </a:moveTo>
                  <a:lnTo>
                    <a:pt x="0" y="23"/>
                  </a:lnTo>
                  <a:lnTo>
                    <a:pt x="4" y="23"/>
                  </a:lnTo>
                  <a:lnTo>
                    <a:pt x="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67" name="Rectangle 436">
              <a:extLst>
                <a:ext uri="{FF2B5EF4-FFF2-40B4-BE49-F238E27FC236}">
                  <a16:creationId xmlns:a16="http://schemas.microsoft.com/office/drawing/2014/main" id="{7750B5A9-4488-48AD-9D52-5FA0852073B8}"/>
                </a:ext>
              </a:extLst>
            </p:cNvPr>
            <p:cNvSpPr>
              <a:spLocks noChangeArrowheads="1"/>
            </p:cNvSpPr>
            <p:nvPr/>
          </p:nvSpPr>
          <p:spPr bwMode="auto">
            <a:xfrm>
              <a:off x="3978" y="3149"/>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68" name="Freeform 437">
              <a:extLst>
                <a:ext uri="{FF2B5EF4-FFF2-40B4-BE49-F238E27FC236}">
                  <a16:creationId xmlns:a16="http://schemas.microsoft.com/office/drawing/2014/main" id="{53929332-3F0B-4D0E-9204-16168AE94F10}"/>
                </a:ext>
              </a:extLst>
            </p:cNvPr>
            <p:cNvSpPr>
              <a:spLocks/>
            </p:cNvSpPr>
            <p:nvPr/>
          </p:nvSpPr>
          <p:spPr bwMode="auto">
            <a:xfrm>
              <a:off x="4006" y="3147"/>
              <a:ext cx="29" cy="12"/>
            </a:xfrm>
            <a:custGeom>
              <a:avLst/>
              <a:gdLst>
                <a:gd name="T0" fmla="*/ 0 w 59"/>
                <a:gd name="T1" fmla="*/ 0 h 25"/>
                <a:gd name="T2" fmla="*/ 0 w 59"/>
                <a:gd name="T3" fmla="*/ 0 h 25"/>
                <a:gd name="T4" fmla="*/ 0 w 59"/>
                <a:gd name="T5" fmla="*/ 0 h 25"/>
                <a:gd name="T6" fmla="*/ 0 w 59"/>
                <a:gd name="T7" fmla="*/ 0 h 25"/>
                <a:gd name="T8" fmla="*/ 0 w 59"/>
                <a:gd name="T9" fmla="*/ 0 h 25"/>
                <a:gd name="T10" fmla="*/ 0 60000 65536"/>
                <a:gd name="T11" fmla="*/ 0 60000 65536"/>
                <a:gd name="T12" fmla="*/ 0 60000 65536"/>
                <a:gd name="T13" fmla="*/ 0 60000 65536"/>
                <a:gd name="T14" fmla="*/ 0 60000 65536"/>
                <a:gd name="T15" fmla="*/ 0 w 59"/>
                <a:gd name="T16" fmla="*/ 0 h 25"/>
                <a:gd name="T17" fmla="*/ 59 w 59"/>
                <a:gd name="T18" fmla="*/ 25 h 25"/>
              </a:gdLst>
              <a:ahLst/>
              <a:cxnLst>
                <a:cxn ang="T10">
                  <a:pos x="T0" y="T1"/>
                </a:cxn>
                <a:cxn ang="T11">
                  <a:pos x="T2" y="T3"/>
                </a:cxn>
                <a:cxn ang="T12">
                  <a:pos x="T4" y="T5"/>
                </a:cxn>
                <a:cxn ang="T13">
                  <a:pos x="T6" y="T7"/>
                </a:cxn>
                <a:cxn ang="T14">
                  <a:pos x="T8" y="T9"/>
                </a:cxn>
              </a:cxnLst>
              <a:rect l="T15" t="T16" r="T17" b="T18"/>
              <a:pathLst>
                <a:path w="59" h="25">
                  <a:moveTo>
                    <a:pt x="2" y="2"/>
                  </a:moveTo>
                  <a:lnTo>
                    <a:pt x="0" y="25"/>
                  </a:lnTo>
                  <a:lnTo>
                    <a:pt x="57" y="23"/>
                  </a:lnTo>
                  <a:lnTo>
                    <a:pt x="59" y="0"/>
                  </a:lnTo>
                  <a:lnTo>
                    <a:pt x="2" y="2"/>
                  </a:lnTo>
                  <a:close/>
                </a:path>
              </a:pathLst>
            </a:custGeom>
            <a:solidFill>
              <a:srgbClr val="000000"/>
            </a:solidFill>
            <a:ln w="0">
              <a:solidFill>
                <a:srgbClr val="000000"/>
              </a:solidFill>
              <a:prstDash val="solid"/>
              <a:round/>
              <a:headEnd/>
              <a:tailEnd/>
            </a:ln>
          </p:spPr>
          <p:txBody>
            <a:bodyPr/>
            <a:lstStyle/>
            <a:p>
              <a:endParaRPr lang="en-GB"/>
            </a:p>
          </p:txBody>
        </p:sp>
        <p:sp>
          <p:nvSpPr>
            <p:cNvPr id="83169" name="Rectangle 438">
              <a:extLst>
                <a:ext uri="{FF2B5EF4-FFF2-40B4-BE49-F238E27FC236}">
                  <a16:creationId xmlns:a16="http://schemas.microsoft.com/office/drawing/2014/main" id="{D2EDEE8D-DD6E-48AC-8663-C6324A71CE13}"/>
                </a:ext>
              </a:extLst>
            </p:cNvPr>
            <p:cNvSpPr>
              <a:spLocks noChangeArrowheads="1"/>
            </p:cNvSpPr>
            <p:nvPr/>
          </p:nvSpPr>
          <p:spPr bwMode="auto">
            <a:xfrm>
              <a:off x="4006" y="3149"/>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70" name="Freeform 439">
              <a:extLst>
                <a:ext uri="{FF2B5EF4-FFF2-40B4-BE49-F238E27FC236}">
                  <a16:creationId xmlns:a16="http://schemas.microsoft.com/office/drawing/2014/main" id="{0714A70B-BCEB-4091-A956-65ACE1A184D2}"/>
                </a:ext>
              </a:extLst>
            </p:cNvPr>
            <p:cNvSpPr>
              <a:spLocks/>
            </p:cNvSpPr>
            <p:nvPr/>
          </p:nvSpPr>
          <p:spPr bwMode="auto">
            <a:xfrm>
              <a:off x="4034" y="3147"/>
              <a:ext cx="24" cy="11"/>
            </a:xfrm>
            <a:custGeom>
              <a:avLst/>
              <a:gdLst>
                <a:gd name="T0" fmla="*/ 1 w 48"/>
                <a:gd name="T1" fmla="*/ 0 h 23"/>
                <a:gd name="T2" fmla="*/ 0 w 48"/>
                <a:gd name="T3" fmla="*/ 0 h 23"/>
                <a:gd name="T4" fmla="*/ 1 w 48"/>
                <a:gd name="T5" fmla="*/ 0 h 23"/>
                <a:gd name="T6" fmla="*/ 1 w 48"/>
                <a:gd name="T7" fmla="*/ 0 h 23"/>
                <a:gd name="T8" fmla="*/ 1 w 48"/>
                <a:gd name="T9" fmla="*/ 0 h 23"/>
                <a:gd name="T10" fmla="*/ 0 60000 65536"/>
                <a:gd name="T11" fmla="*/ 0 60000 65536"/>
                <a:gd name="T12" fmla="*/ 0 60000 65536"/>
                <a:gd name="T13" fmla="*/ 0 60000 65536"/>
                <a:gd name="T14" fmla="*/ 0 60000 65536"/>
                <a:gd name="T15" fmla="*/ 0 w 48"/>
                <a:gd name="T16" fmla="*/ 0 h 23"/>
                <a:gd name="T17" fmla="*/ 48 w 48"/>
                <a:gd name="T18" fmla="*/ 23 h 23"/>
              </a:gdLst>
              <a:ahLst/>
              <a:cxnLst>
                <a:cxn ang="T10">
                  <a:pos x="T0" y="T1"/>
                </a:cxn>
                <a:cxn ang="T11">
                  <a:pos x="T2" y="T3"/>
                </a:cxn>
                <a:cxn ang="T12">
                  <a:pos x="T4" y="T5"/>
                </a:cxn>
                <a:cxn ang="T13">
                  <a:pos x="T6" y="T7"/>
                </a:cxn>
                <a:cxn ang="T14">
                  <a:pos x="T8" y="T9"/>
                </a:cxn>
              </a:cxnLst>
              <a:rect l="T15" t="T16" r="T17" b="T18"/>
              <a:pathLst>
                <a:path w="48" h="23">
                  <a:moveTo>
                    <a:pt x="2" y="0"/>
                  </a:moveTo>
                  <a:lnTo>
                    <a:pt x="0" y="23"/>
                  </a:lnTo>
                  <a:lnTo>
                    <a:pt x="46" y="23"/>
                  </a:lnTo>
                  <a:lnTo>
                    <a:pt x="48"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71" name="Rectangle 440">
              <a:extLst>
                <a:ext uri="{FF2B5EF4-FFF2-40B4-BE49-F238E27FC236}">
                  <a16:creationId xmlns:a16="http://schemas.microsoft.com/office/drawing/2014/main" id="{06167E82-69F0-4A13-A689-7C9D43A470A2}"/>
                </a:ext>
              </a:extLst>
            </p:cNvPr>
            <p:cNvSpPr>
              <a:spLocks noChangeArrowheads="1"/>
            </p:cNvSpPr>
            <p:nvPr/>
          </p:nvSpPr>
          <p:spPr bwMode="auto">
            <a:xfrm>
              <a:off x="4034" y="3148"/>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72" name="Freeform 441">
              <a:extLst>
                <a:ext uri="{FF2B5EF4-FFF2-40B4-BE49-F238E27FC236}">
                  <a16:creationId xmlns:a16="http://schemas.microsoft.com/office/drawing/2014/main" id="{D13D1EC2-D320-4D9A-8D55-271B1DE7886D}"/>
                </a:ext>
              </a:extLst>
            </p:cNvPr>
            <p:cNvSpPr>
              <a:spLocks/>
            </p:cNvSpPr>
            <p:nvPr/>
          </p:nvSpPr>
          <p:spPr bwMode="auto">
            <a:xfrm>
              <a:off x="4075" y="3147"/>
              <a:ext cx="16" cy="11"/>
            </a:xfrm>
            <a:custGeom>
              <a:avLst/>
              <a:gdLst>
                <a:gd name="T0" fmla="*/ 1 w 32"/>
                <a:gd name="T1" fmla="*/ 0 h 23"/>
                <a:gd name="T2" fmla="*/ 0 w 32"/>
                <a:gd name="T3" fmla="*/ 0 h 23"/>
                <a:gd name="T4" fmla="*/ 1 w 32"/>
                <a:gd name="T5" fmla="*/ 0 h 23"/>
                <a:gd name="T6" fmla="*/ 1 w 32"/>
                <a:gd name="T7" fmla="*/ 0 h 23"/>
                <a:gd name="T8" fmla="*/ 1 w 32"/>
                <a:gd name="T9" fmla="*/ 0 h 23"/>
                <a:gd name="T10" fmla="*/ 0 60000 65536"/>
                <a:gd name="T11" fmla="*/ 0 60000 65536"/>
                <a:gd name="T12" fmla="*/ 0 60000 65536"/>
                <a:gd name="T13" fmla="*/ 0 60000 65536"/>
                <a:gd name="T14" fmla="*/ 0 60000 65536"/>
                <a:gd name="T15" fmla="*/ 0 w 32"/>
                <a:gd name="T16" fmla="*/ 0 h 23"/>
                <a:gd name="T17" fmla="*/ 32 w 32"/>
                <a:gd name="T18" fmla="*/ 23 h 23"/>
              </a:gdLst>
              <a:ahLst/>
              <a:cxnLst>
                <a:cxn ang="T10">
                  <a:pos x="T0" y="T1"/>
                </a:cxn>
                <a:cxn ang="T11">
                  <a:pos x="T2" y="T3"/>
                </a:cxn>
                <a:cxn ang="T12">
                  <a:pos x="T4" y="T5"/>
                </a:cxn>
                <a:cxn ang="T13">
                  <a:pos x="T6" y="T7"/>
                </a:cxn>
                <a:cxn ang="T14">
                  <a:pos x="T8" y="T9"/>
                </a:cxn>
              </a:cxnLst>
              <a:rect l="T15" t="T16" r="T17" b="T18"/>
              <a:pathLst>
                <a:path w="32" h="23">
                  <a:moveTo>
                    <a:pt x="2" y="0"/>
                  </a:moveTo>
                  <a:lnTo>
                    <a:pt x="0" y="23"/>
                  </a:lnTo>
                  <a:lnTo>
                    <a:pt x="30" y="23"/>
                  </a:lnTo>
                  <a:lnTo>
                    <a:pt x="32"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73" name="Freeform 442">
              <a:extLst>
                <a:ext uri="{FF2B5EF4-FFF2-40B4-BE49-F238E27FC236}">
                  <a16:creationId xmlns:a16="http://schemas.microsoft.com/office/drawing/2014/main" id="{D4171139-3BB7-47B6-A1AE-27A44EC0752F}"/>
                </a:ext>
              </a:extLst>
            </p:cNvPr>
            <p:cNvSpPr>
              <a:spLocks/>
            </p:cNvSpPr>
            <p:nvPr/>
          </p:nvSpPr>
          <p:spPr bwMode="auto">
            <a:xfrm>
              <a:off x="4091" y="3147"/>
              <a:ext cx="13" cy="11"/>
            </a:xfrm>
            <a:custGeom>
              <a:avLst/>
              <a:gdLst>
                <a:gd name="T0" fmla="*/ 0 w 27"/>
                <a:gd name="T1" fmla="*/ 0 h 23"/>
                <a:gd name="T2" fmla="*/ 0 w 27"/>
                <a:gd name="T3" fmla="*/ 0 h 23"/>
                <a:gd name="T4" fmla="*/ 0 w 27"/>
                <a:gd name="T5" fmla="*/ 0 h 23"/>
                <a:gd name="T6" fmla="*/ 0 w 27"/>
                <a:gd name="T7" fmla="*/ 0 h 23"/>
                <a:gd name="T8" fmla="*/ 0 w 27"/>
                <a:gd name="T9" fmla="*/ 0 h 23"/>
                <a:gd name="T10" fmla="*/ 0 60000 65536"/>
                <a:gd name="T11" fmla="*/ 0 60000 65536"/>
                <a:gd name="T12" fmla="*/ 0 60000 65536"/>
                <a:gd name="T13" fmla="*/ 0 60000 65536"/>
                <a:gd name="T14" fmla="*/ 0 60000 65536"/>
                <a:gd name="T15" fmla="*/ 0 w 27"/>
                <a:gd name="T16" fmla="*/ 0 h 23"/>
                <a:gd name="T17" fmla="*/ 27 w 27"/>
                <a:gd name="T18" fmla="*/ 23 h 23"/>
              </a:gdLst>
              <a:ahLst/>
              <a:cxnLst>
                <a:cxn ang="T10">
                  <a:pos x="T0" y="T1"/>
                </a:cxn>
                <a:cxn ang="T11">
                  <a:pos x="T2" y="T3"/>
                </a:cxn>
                <a:cxn ang="T12">
                  <a:pos x="T4" y="T5"/>
                </a:cxn>
                <a:cxn ang="T13">
                  <a:pos x="T6" y="T7"/>
                </a:cxn>
                <a:cxn ang="T14">
                  <a:pos x="T8" y="T9"/>
                </a:cxn>
              </a:cxnLst>
              <a:rect l="T15" t="T16" r="T17" b="T18"/>
              <a:pathLst>
                <a:path w="27" h="23">
                  <a:moveTo>
                    <a:pt x="2" y="0"/>
                  </a:moveTo>
                  <a:lnTo>
                    <a:pt x="0" y="23"/>
                  </a:lnTo>
                  <a:lnTo>
                    <a:pt x="25" y="23"/>
                  </a:lnTo>
                  <a:lnTo>
                    <a:pt x="27"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74" name="Rectangle 443">
              <a:extLst>
                <a:ext uri="{FF2B5EF4-FFF2-40B4-BE49-F238E27FC236}">
                  <a16:creationId xmlns:a16="http://schemas.microsoft.com/office/drawing/2014/main" id="{15151F64-03E6-40BB-9AB6-7ECC17301BB1}"/>
                </a:ext>
              </a:extLst>
            </p:cNvPr>
            <p:cNvSpPr>
              <a:spLocks noChangeArrowheads="1"/>
            </p:cNvSpPr>
            <p:nvPr/>
          </p:nvSpPr>
          <p:spPr bwMode="auto">
            <a:xfrm>
              <a:off x="4091" y="3148"/>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75" name="Freeform 444">
              <a:extLst>
                <a:ext uri="{FF2B5EF4-FFF2-40B4-BE49-F238E27FC236}">
                  <a16:creationId xmlns:a16="http://schemas.microsoft.com/office/drawing/2014/main" id="{512624E7-3117-44C5-B7F4-63399110C299}"/>
                </a:ext>
              </a:extLst>
            </p:cNvPr>
            <p:cNvSpPr>
              <a:spLocks/>
            </p:cNvSpPr>
            <p:nvPr/>
          </p:nvSpPr>
          <p:spPr bwMode="auto">
            <a:xfrm>
              <a:off x="4121" y="3146"/>
              <a:ext cx="27" cy="12"/>
            </a:xfrm>
            <a:custGeom>
              <a:avLst/>
              <a:gdLst>
                <a:gd name="T0" fmla="*/ 1 w 53"/>
                <a:gd name="T1" fmla="*/ 0 h 23"/>
                <a:gd name="T2" fmla="*/ 0 w 53"/>
                <a:gd name="T3" fmla="*/ 1 h 23"/>
                <a:gd name="T4" fmla="*/ 1 w 53"/>
                <a:gd name="T5" fmla="*/ 1 h 23"/>
                <a:gd name="T6" fmla="*/ 1 w 53"/>
                <a:gd name="T7" fmla="*/ 0 h 23"/>
                <a:gd name="T8" fmla="*/ 1 w 53"/>
                <a:gd name="T9" fmla="*/ 0 h 23"/>
                <a:gd name="T10" fmla="*/ 0 60000 65536"/>
                <a:gd name="T11" fmla="*/ 0 60000 65536"/>
                <a:gd name="T12" fmla="*/ 0 60000 65536"/>
                <a:gd name="T13" fmla="*/ 0 60000 65536"/>
                <a:gd name="T14" fmla="*/ 0 60000 65536"/>
                <a:gd name="T15" fmla="*/ 0 w 53"/>
                <a:gd name="T16" fmla="*/ 0 h 23"/>
                <a:gd name="T17" fmla="*/ 53 w 53"/>
                <a:gd name="T18" fmla="*/ 23 h 23"/>
              </a:gdLst>
              <a:ahLst/>
              <a:cxnLst>
                <a:cxn ang="T10">
                  <a:pos x="T0" y="T1"/>
                </a:cxn>
                <a:cxn ang="T11">
                  <a:pos x="T2" y="T3"/>
                </a:cxn>
                <a:cxn ang="T12">
                  <a:pos x="T4" y="T5"/>
                </a:cxn>
                <a:cxn ang="T13">
                  <a:pos x="T6" y="T7"/>
                </a:cxn>
                <a:cxn ang="T14">
                  <a:pos x="T8" y="T9"/>
                </a:cxn>
              </a:cxnLst>
              <a:rect l="T15" t="T16" r="T17" b="T18"/>
              <a:pathLst>
                <a:path w="53" h="23">
                  <a:moveTo>
                    <a:pt x="2" y="0"/>
                  </a:moveTo>
                  <a:lnTo>
                    <a:pt x="0" y="23"/>
                  </a:lnTo>
                  <a:lnTo>
                    <a:pt x="52" y="23"/>
                  </a:lnTo>
                  <a:lnTo>
                    <a:pt x="53"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76" name="Freeform 445">
              <a:extLst>
                <a:ext uri="{FF2B5EF4-FFF2-40B4-BE49-F238E27FC236}">
                  <a16:creationId xmlns:a16="http://schemas.microsoft.com/office/drawing/2014/main" id="{DA9BB6D9-FD18-429F-B0D0-E419F063D882}"/>
                </a:ext>
              </a:extLst>
            </p:cNvPr>
            <p:cNvSpPr>
              <a:spLocks/>
            </p:cNvSpPr>
            <p:nvPr/>
          </p:nvSpPr>
          <p:spPr bwMode="auto">
            <a:xfrm>
              <a:off x="4147" y="3146"/>
              <a:ext cx="28" cy="12"/>
            </a:xfrm>
            <a:custGeom>
              <a:avLst/>
              <a:gdLst>
                <a:gd name="T0" fmla="*/ 0 w 57"/>
                <a:gd name="T1" fmla="*/ 0 h 23"/>
                <a:gd name="T2" fmla="*/ 0 w 57"/>
                <a:gd name="T3" fmla="*/ 1 h 23"/>
                <a:gd name="T4" fmla="*/ 0 w 57"/>
                <a:gd name="T5" fmla="*/ 1 h 23"/>
                <a:gd name="T6" fmla="*/ 0 w 57"/>
                <a:gd name="T7" fmla="*/ 0 h 23"/>
                <a:gd name="T8" fmla="*/ 0 w 57"/>
                <a:gd name="T9" fmla="*/ 0 h 23"/>
                <a:gd name="T10" fmla="*/ 0 60000 65536"/>
                <a:gd name="T11" fmla="*/ 0 60000 65536"/>
                <a:gd name="T12" fmla="*/ 0 60000 65536"/>
                <a:gd name="T13" fmla="*/ 0 60000 65536"/>
                <a:gd name="T14" fmla="*/ 0 60000 65536"/>
                <a:gd name="T15" fmla="*/ 0 w 57"/>
                <a:gd name="T16" fmla="*/ 0 h 23"/>
                <a:gd name="T17" fmla="*/ 57 w 57"/>
                <a:gd name="T18" fmla="*/ 23 h 23"/>
              </a:gdLst>
              <a:ahLst/>
              <a:cxnLst>
                <a:cxn ang="T10">
                  <a:pos x="T0" y="T1"/>
                </a:cxn>
                <a:cxn ang="T11">
                  <a:pos x="T2" y="T3"/>
                </a:cxn>
                <a:cxn ang="T12">
                  <a:pos x="T4" y="T5"/>
                </a:cxn>
                <a:cxn ang="T13">
                  <a:pos x="T6" y="T7"/>
                </a:cxn>
                <a:cxn ang="T14">
                  <a:pos x="T8" y="T9"/>
                </a:cxn>
              </a:cxnLst>
              <a:rect l="T15" t="T16" r="T17" b="T18"/>
              <a:pathLst>
                <a:path w="57" h="23">
                  <a:moveTo>
                    <a:pt x="1" y="0"/>
                  </a:moveTo>
                  <a:lnTo>
                    <a:pt x="0" y="23"/>
                  </a:lnTo>
                  <a:lnTo>
                    <a:pt x="55" y="23"/>
                  </a:lnTo>
                  <a:lnTo>
                    <a:pt x="57"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77" name="Rectangle 446">
              <a:extLst>
                <a:ext uri="{FF2B5EF4-FFF2-40B4-BE49-F238E27FC236}">
                  <a16:creationId xmlns:a16="http://schemas.microsoft.com/office/drawing/2014/main" id="{98232E1C-9605-4B68-8C8C-0EB0D870135E}"/>
                </a:ext>
              </a:extLst>
            </p:cNvPr>
            <p:cNvSpPr>
              <a:spLocks noChangeArrowheads="1"/>
            </p:cNvSpPr>
            <p:nvPr/>
          </p:nvSpPr>
          <p:spPr bwMode="auto">
            <a:xfrm>
              <a:off x="4147" y="3147"/>
              <a:ext cx="0" cy="11"/>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78" name="Freeform 447">
              <a:extLst>
                <a:ext uri="{FF2B5EF4-FFF2-40B4-BE49-F238E27FC236}">
                  <a16:creationId xmlns:a16="http://schemas.microsoft.com/office/drawing/2014/main" id="{49CB7829-6EB8-47ED-B650-08DF6060CA77}"/>
                </a:ext>
              </a:extLst>
            </p:cNvPr>
            <p:cNvSpPr>
              <a:spLocks/>
            </p:cNvSpPr>
            <p:nvPr/>
          </p:nvSpPr>
          <p:spPr bwMode="auto">
            <a:xfrm>
              <a:off x="4192" y="3145"/>
              <a:ext cx="12" cy="12"/>
            </a:xfrm>
            <a:custGeom>
              <a:avLst/>
              <a:gdLst>
                <a:gd name="T0" fmla="*/ 1 w 23"/>
                <a:gd name="T1" fmla="*/ 0 h 23"/>
                <a:gd name="T2" fmla="*/ 0 w 23"/>
                <a:gd name="T3" fmla="*/ 1 h 23"/>
                <a:gd name="T4" fmla="*/ 1 w 23"/>
                <a:gd name="T5" fmla="*/ 1 h 23"/>
                <a:gd name="T6" fmla="*/ 1 w 23"/>
                <a:gd name="T7" fmla="*/ 0 h 23"/>
                <a:gd name="T8" fmla="*/ 1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 y="0"/>
                  </a:moveTo>
                  <a:lnTo>
                    <a:pt x="0" y="23"/>
                  </a:lnTo>
                  <a:lnTo>
                    <a:pt x="21" y="23"/>
                  </a:lnTo>
                  <a:lnTo>
                    <a:pt x="23" y="0"/>
                  </a:lnTo>
                  <a:lnTo>
                    <a:pt x="1" y="0"/>
                  </a:lnTo>
                  <a:close/>
                </a:path>
              </a:pathLst>
            </a:custGeom>
            <a:solidFill>
              <a:srgbClr val="000000"/>
            </a:solidFill>
            <a:ln w="0">
              <a:solidFill>
                <a:srgbClr val="000000"/>
              </a:solidFill>
              <a:prstDash val="solid"/>
              <a:round/>
              <a:headEnd/>
              <a:tailEnd/>
            </a:ln>
          </p:spPr>
          <p:txBody>
            <a:bodyPr/>
            <a:lstStyle/>
            <a:p>
              <a:endParaRPr lang="en-GB"/>
            </a:p>
          </p:txBody>
        </p:sp>
        <p:sp>
          <p:nvSpPr>
            <p:cNvPr id="83179" name="Freeform 448">
              <a:extLst>
                <a:ext uri="{FF2B5EF4-FFF2-40B4-BE49-F238E27FC236}">
                  <a16:creationId xmlns:a16="http://schemas.microsoft.com/office/drawing/2014/main" id="{42E84359-D638-4D3C-A013-FB115444FCC5}"/>
                </a:ext>
              </a:extLst>
            </p:cNvPr>
            <p:cNvSpPr>
              <a:spLocks/>
            </p:cNvSpPr>
            <p:nvPr/>
          </p:nvSpPr>
          <p:spPr bwMode="auto">
            <a:xfrm>
              <a:off x="4203" y="3145"/>
              <a:ext cx="18" cy="12"/>
            </a:xfrm>
            <a:custGeom>
              <a:avLst/>
              <a:gdLst>
                <a:gd name="T0" fmla="*/ 1 w 36"/>
                <a:gd name="T1" fmla="*/ 0 h 23"/>
                <a:gd name="T2" fmla="*/ 0 w 36"/>
                <a:gd name="T3" fmla="*/ 1 h 23"/>
                <a:gd name="T4" fmla="*/ 1 w 36"/>
                <a:gd name="T5" fmla="*/ 1 h 23"/>
                <a:gd name="T6" fmla="*/ 1 w 36"/>
                <a:gd name="T7" fmla="*/ 0 h 23"/>
                <a:gd name="T8" fmla="*/ 1 w 36"/>
                <a:gd name="T9" fmla="*/ 0 h 23"/>
                <a:gd name="T10" fmla="*/ 0 60000 65536"/>
                <a:gd name="T11" fmla="*/ 0 60000 65536"/>
                <a:gd name="T12" fmla="*/ 0 60000 65536"/>
                <a:gd name="T13" fmla="*/ 0 60000 65536"/>
                <a:gd name="T14" fmla="*/ 0 60000 65536"/>
                <a:gd name="T15" fmla="*/ 0 w 36"/>
                <a:gd name="T16" fmla="*/ 0 h 23"/>
                <a:gd name="T17" fmla="*/ 36 w 36"/>
                <a:gd name="T18" fmla="*/ 23 h 23"/>
              </a:gdLst>
              <a:ahLst/>
              <a:cxnLst>
                <a:cxn ang="T10">
                  <a:pos x="T0" y="T1"/>
                </a:cxn>
                <a:cxn ang="T11">
                  <a:pos x="T2" y="T3"/>
                </a:cxn>
                <a:cxn ang="T12">
                  <a:pos x="T4" y="T5"/>
                </a:cxn>
                <a:cxn ang="T13">
                  <a:pos x="T6" y="T7"/>
                </a:cxn>
                <a:cxn ang="T14">
                  <a:pos x="T8" y="T9"/>
                </a:cxn>
              </a:cxnLst>
              <a:rect l="T15" t="T16" r="T17" b="T18"/>
              <a:pathLst>
                <a:path w="36" h="23">
                  <a:moveTo>
                    <a:pt x="2" y="0"/>
                  </a:moveTo>
                  <a:lnTo>
                    <a:pt x="0" y="23"/>
                  </a:lnTo>
                  <a:lnTo>
                    <a:pt x="34" y="23"/>
                  </a:lnTo>
                  <a:lnTo>
                    <a:pt x="36"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80" name="Rectangle 449">
              <a:extLst>
                <a:ext uri="{FF2B5EF4-FFF2-40B4-BE49-F238E27FC236}">
                  <a16:creationId xmlns:a16="http://schemas.microsoft.com/office/drawing/2014/main" id="{64CED7D3-39A5-42C2-95B6-3C3BD1365304}"/>
                </a:ext>
              </a:extLst>
            </p:cNvPr>
            <p:cNvSpPr>
              <a:spLocks noChangeArrowheads="1"/>
            </p:cNvSpPr>
            <p:nvPr/>
          </p:nvSpPr>
          <p:spPr bwMode="auto">
            <a:xfrm>
              <a:off x="4203" y="3146"/>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83181" name="Freeform 450">
              <a:extLst>
                <a:ext uri="{FF2B5EF4-FFF2-40B4-BE49-F238E27FC236}">
                  <a16:creationId xmlns:a16="http://schemas.microsoft.com/office/drawing/2014/main" id="{48FCC198-20D8-4FAB-9EFF-E3F2C67604D5}"/>
                </a:ext>
              </a:extLst>
            </p:cNvPr>
            <p:cNvSpPr>
              <a:spLocks/>
            </p:cNvSpPr>
            <p:nvPr/>
          </p:nvSpPr>
          <p:spPr bwMode="auto">
            <a:xfrm>
              <a:off x="4238" y="3144"/>
              <a:ext cx="22" cy="13"/>
            </a:xfrm>
            <a:custGeom>
              <a:avLst/>
              <a:gdLst>
                <a:gd name="T0" fmla="*/ 1 w 44"/>
                <a:gd name="T1" fmla="*/ 1 h 25"/>
                <a:gd name="T2" fmla="*/ 0 w 44"/>
                <a:gd name="T3" fmla="*/ 1 h 25"/>
                <a:gd name="T4" fmla="*/ 1 w 44"/>
                <a:gd name="T5" fmla="*/ 1 h 25"/>
                <a:gd name="T6" fmla="*/ 1 w 44"/>
                <a:gd name="T7" fmla="*/ 0 h 25"/>
                <a:gd name="T8" fmla="*/ 1 w 44"/>
                <a:gd name="T9" fmla="*/ 1 h 25"/>
                <a:gd name="T10" fmla="*/ 0 60000 65536"/>
                <a:gd name="T11" fmla="*/ 0 60000 65536"/>
                <a:gd name="T12" fmla="*/ 0 60000 65536"/>
                <a:gd name="T13" fmla="*/ 0 60000 65536"/>
                <a:gd name="T14" fmla="*/ 0 60000 65536"/>
                <a:gd name="T15" fmla="*/ 0 w 44"/>
                <a:gd name="T16" fmla="*/ 0 h 25"/>
                <a:gd name="T17" fmla="*/ 44 w 44"/>
                <a:gd name="T18" fmla="*/ 25 h 25"/>
              </a:gdLst>
              <a:ahLst/>
              <a:cxnLst>
                <a:cxn ang="T10">
                  <a:pos x="T0" y="T1"/>
                </a:cxn>
                <a:cxn ang="T11">
                  <a:pos x="T2" y="T3"/>
                </a:cxn>
                <a:cxn ang="T12">
                  <a:pos x="T4" y="T5"/>
                </a:cxn>
                <a:cxn ang="T13">
                  <a:pos x="T6" y="T7"/>
                </a:cxn>
                <a:cxn ang="T14">
                  <a:pos x="T8" y="T9"/>
                </a:cxn>
              </a:cxnLst>
              <a:rect l="T15" t="T16" r="T17" b="T18"/>
              <a:pathLst>
                <a:path w="44" h="25">
                  <a:moveTo>
                    <a:pt x="1" y="2"/>
                  </a:moveTo>
                  <a:lnTo>
                    <a:pt x="0" y="25"/>
                  </a:lnTo>
                  <a:lnTo>
                    <a:pt x="42" y="24"/>
                  </a:lnTo>
                  <a:lnTo>
                    <a:pt x="44" y="0"/>
                  </a:lnTo>
                  <a:lnTo>
                    <a:pt x="1" y="2"/>
                  </a:lnTo>
                  <a:close/>
                </a:path>
              </a:pathLst>
            </a:custGeom>
            <a:solidFill>
              <a:srgbClr val="000000"/>
            </a:solidFill>
            <a:ln w="0">
              <a:solidFill>
                <a:srgbClr val="000000"/>
              </a:solidFill>
              <a:prstDash val="solid"/>
              <a:round/>
              <a:headEnd/>
              <a:tailEnd/>
            </a:ln>
          </p:spPr>
          <p:txBody>
            <a:bodyPr/>
            <a:lstStyle/>
            <a:p>
              <a:endParaRPr lang="en-GB"/>
            </a:p>
          </p:txBody>
        </p:sp>
        <p:sp>
          <p:nvSpPr>
            <p:cNvPr id="83182" name="Freeform 451">
              <a:extLst>
                <a:ext uri="{FF2B5EF4-FFF2-40B4-BE49-F238E27FC236}">
                  <a16:creationId xmlns:a16="http://schemas.microsoft.com/office/drawing/2014/main" id="{ABF2AC2A-23B3-45E5-8F77-267E9BF7E2AA}"/>
                </a:ext>
              </a:extLst>
            </p:cNvPr>
            <p:cNvSpPr>
              <a:spLocks/>
            </p:cNvSpPr>
            <p:nvPr/>
          </p:nvSpPr>
          <p:spPr bwMode="auto">
            <a:xfrm>
              <a:off x="4259" y="3144"/>
              <a:ext cx="30" cy="12"/>
            </a:xfrm>
            <a:custGeom>
              <a:avLst/>
              <a:gdLst>
                <a:gd name="T0" fmla="*/ 1 w 59"/>
                <a:gd name="T1" fmla="*/ 0 h 24"/>
                <a:gd name="T2" fmla="*/ 0 w 59"/>
                <a:gd name="T3" fmla="*/ 1 h 24"/>
                <a:gd name="T4" fmla="*/ 1 w 59"/>
                <a:gd name="T5" fmla="*/ 1 h 24"/>
                <a:gd name="T6" fmla="*/ 1 w 59"/>
                <a:gd name="T7" fmla="*/ 0 h 24"/>
                <a:gd name="T8" fmla="*/ 1 w 59"/>
                <a:gd name="T9" fmla="*/ 0 h 24"/>
                <a:gd name="T10" fmla="*/ 0 60000 65536"/>
                <a:gd name="T11" fmla="*/ 0 60000 65536"/>
                <a:gd name="T12" fmla="*/ 0 60000 65536"/>
                <a:gd name="T13" fmla="*/ 0 60000 65536"/>
                <a:gd name="T14" fmla="*/ 0 60000 65536"/>
                <a:gd name="T15" fmla="*/ 0 w 59"/>
                <a:gd name="T16" fmla="*/ 0 h 24"/>
                <a:gd name="T17" fmla="*/ 59 w 59"/>
                <a:gd name="T18" fmla="*/ 24 h 24"/>
              </a:gdLst>
              <a:ahLst/>
              <a:cxnLst>
                <a:cxn ang="T10">
                  <a:pos x="T0" y="T1"/>
                </a:cxn>
                <a:cxn ang="T11">
                  <a:pos x="T2" y="T3"/>
                </a:cxn>
                <a:cxn ang="T12">
                  <a:pos x="T4" y="T5"/>
                </a:cxn>
                <a:cxn ang="T13">
                  <a:pos x="T6" y="T7"/>
                </a:cxn>
                <a:cxn ang="T14">
                  <a:pos x="T8" y="T9"/>
                </a:cxn>
              </a:cxnLst>
              <a:rect l="T15" t="T16" r="T17" b="T18"/>
              <a:pathLst>
                <a:path w="59" h="24">
                  <a:moveTo>
                    <a:pt x="2" y="0"/>
                  </a:moveTo>
                  <a:lnTo>
                    <a:pt x="0" y="24"/>
                  </a:lnTo>
                  <a:lnTo>
                    <a:pt x="57" y="24"/>
                  </a:lnTo>
                  <a:lnTo>
                    <a:pt x="59" y="0"/>
                  </a:lnTo>
                  <a:lnTo>
                    <a:pt x="2" y="0"/>
                  </a:lnTo>
                  <a:close/>
                </a:path>
              </a:pathLst>
            </a:custGeom>
            <a:solidFill>
              <a:srgbClr val="000000"/>
            </a:solidFill>
            <a:ln w="0">
              <a:solidFill>
                <a:srgbClr val="000000"/>
              </a:solidFill>
              <a:prstDash val="solid"/>
              <a:round/>
              <a:headEnd/>
              <a:tailEnd/>
            </a:ln>
          </p:spPr>
          <p:txBody>
            <a:bodyPr/>
            <a:lstStyle/>
            <a:p>
              <a:endParaRPr lang="en-GB"/>
            </a:p>
          </p:txBody>
        </p:sp>
        <p:sp>
          <p:nvSpPr>
            <p:cNvPr id="83183" name="Rectangle 452">
              <a:extLst>
                <a:ext uri="{FF2B5EF4-FFF2-40B4-BE49-F238E27FC236}">
                  <a16:creationId xmlns:a16="http://schemas.microsoft.com/office/drawing/2014/main" id="{98973DB3-5741-465B-A08C-6595DE44AA34}"/>
                </a:ext>
              </a:extLst>
            </p:cNvPr>
            <p:cNvSpPr>
              <a:spLocks noChangeArrowheads="1"/>
            </p:cNvSpPr>
            <p:nvPr/>
          </p:nvSpPr>
          <p:spPr bwMode="auto">
            <a:xfrm>
              <a:off x="4259" y="3145"/>
              <a:ext cx="0" cy="12"/>
            </a:xfrm>
            <a:prstGeom prst="rect">
              <a:avLst/>
            </a:prstGeom>
            <a:solidFill>
              <a:srgbClr val="000000"/>
            </a:solidFill>
            <a:ln w="0">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grpSp>
      <p:pic>
        <p:nvPicPr>
          <p:cNvPr id="58371" name="Picture 453" descr="melosira">
            <a:extLst>
              <a:ext uri="{FF2B5EF4-FFF2-40B4-BE49-F238E27FC236}">
                <a16:creationId xmlns:a16="http://schemas.microsoft.com/office/drawing/2014/main" id="{88FA5E7D-B53E-42F5-A54E-76E692CFA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084" t="31250" r="57709" b="17813"/>
          <a:stretch>
            <a:fillRect/>
          </a:stretch>
        </p:blipFill>
        <p:spPr bwMode="auto">
          <a:xfrm>
            <a:off x="7019925" y="1979613"/>
            <a:ext cx="1152525" cy="310515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pic>
      <p:pic>
        <p:nvPicPr>
          <p:cNvPr id="82948" name="Picture 455">
            <a:extLst>
              <a:ext uri="{FF2B5EF4-FFF2-40B4-BE49-F238E27FC236}">
                <a16:creationId xmlns:a16="http://schemas.microsoft.com/office/drawing/2014/main" id="{9B5C9F3E-F948-49C8-8AC5-D0CB4DE0E0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32463"/>
            <a:ext cx="9180513" cy="340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nodeType="clickEffect">
                                  <p:stCondLst>
                                    <p:cond delay="0"/>
                                  </p:stCondLst>
                                  <p:childTnLst>
                                    <p:animScale>
                                      <p:cBhvr>
                                        <p:cTn id="6" dur="2000" fill="hold"/>
                                        <p:tgtEl>
                                          <p:spTgt spid="5837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a:extLst>
              <a:ext uri="{FF2B5EF4-FFF2-40B4-BE49-F238E27FC236}">
                <a16:creationId xmlns:a16="http://schemas.microsoft.com/office/drawing/2014/main" id="{06E8B5CB-E306-46D4-ACD1-28BEACD0B779}"/>
              </a:ext>
            </a:extLst>
          </p:cNvPr>
          <p:cNvSpPr>
            <a:spLocks noGrp="1"/>
          </p:cNvSpPr>
          <p:nvPr>
            <p:ph type="title"/>
          </p:nvPr>
        </p:nvSpPr>
        <p:spPr>
          <a:xfrm>
            <a:off x="457200" y="274638"/>
            <a:ext cx="8229600" cy="706437"/>
          </a:xfrm>
        </p:spPr>
        <p:txBody>
          <a:bodyPr>
            <a:normAutofit fontScale="90000"/>
          </a:bodyPr>
          <a:lstStyle/>
          <a:p>
            <a:pPr eaLnBrk="1" hangingPunct="1"/>
            <a:br>
              <a:rPr lang="en-US" altLang="en-US" sz="3500" b="1">
                <a:cs typeface="Calibri" panose="020F0502020204030204" pitchFamily="34" charset="0"/>
              </a:rPr>
            </a:br>
            <a:r>
              <a:rPr lang="en-US" altLang="en-US" sz="3500" b="1">
                <a:cs typeface="Calibri" panose="020F0502020204030204" pitchFamily="34" charset="0"/>
              </a:rPr>
              <a:t>Chemical and Physical Properties </a:t>
            </a:r>
            <a:br>
              <a:rPr lang="en-US" altLang="en-US" sz="3500" b="1">
                <a:cs typeface="Calibri" panose="020F0502020204030204" pitchFamily="34" charset="0"/>
              </a:rPr>
            </a:br>
            <a:r>
              <a:rPr lang="en-US" altLang="en-US" sz="3500" b="1">
                <a:cs typeface="Calibri" panose="020F0502020204030204" pitchFamily="34" charset="0"/>
              </a:rPr>
              <a:t>of water Summary</a:t>
            </a:r>
            <a:endParaRPr lang="en-US" altLang="en-US" sz="3500">
              <a:cs typeface="Calibri" panose="020F0502020204030204" pitchFamily="34" charset="0"/>
            </a:endParaRPr>
          </a:p>
        </p:txBody>
      </p:sp>
      <p:sp>
        <p:nvSpPr>
          <p:cNvPr id="84994" name="Rectangle 3">
            <a:extLst>
              <a:ext uri="{FF2B5EF4-FFF2-40B4-BE49-F238E27FC236}">
                <a16:creationId xmlns:a16="http://schemas.microsoft.com/office/drawing/2014/main" id="{3F62EFF2-5EB4-4774-B283-24A2D0565238}"/>
              </a:ext>
            </a:extLst>
          </p:cNvPr>
          <p:cNvSpPr>
            <a:spLocks noGrp="1"/>
          </p:cNvSpPr>
          <p:nvPr>
            <p:ph type="body" idx="1"/>
          </p:nvPr>
        </p:nvSpPr>
        <p:spPr>
          <a:xfrm>
            <a:off x="496888" y="1971675"/>
            <a:ext cx="8266112" cy="4114800"/>
          </a:xfrm>
        </p:spPr>
        <p:txBody>
          <a:bodyPr/>
          <a:lstStyle/>
          <a:p>
            <a:pPr eaLnBrk="1" hangingPunct="1">
              <a:lnSpc>
                <a:spcPct val="90000"/>
              </a:lnSpc>
            </a:pPr>
            <a:r>
              <a:rPr lang="en-US" altLang="en-US" sz="2500">
                <a:cs typeface="Calibri" panose="020F0502020204030204" pitchFamily="34" charset="0"/>
              </a:rPr>
              <a:t>Importance of hydrogen bonds</a:t>
            </a:r>
          </a:p>
          <a:p>
            <a:pPr eaLnBrk="1" hangingPunct="1">
              <a:lnSpc>
                <a:spcPct val="90000"/>
              </a:lnSpc>
            </a:pPr>
            <a:r>
              <a:rPr lang="en-US" altLang="en-US" sz="2500">
                <a:cs typeface="Calibri" panose="020F0502020204030204" pitchFamily="34" charset="0"/>
              </a:rPr>
              <a:t>Cohesion, surface tension, density, heat capacity, liquid at earth’s surface, solvent properties (important for weather) and viscosity.</a:t>
            </a:r>
          </a:p>
          <a:p>
            <a:pPr eaLnBrk="1" hangingPunct="1">
              <a:lnSpc>
                <a:spcPct val="90000"/>
              </a:lnSpc>
            </a:pPr>
            <a:r>
              <a:rPr lang="en-US" altLang="en-US" sz="2500">
                <a:cs typeface="Calibri" panose="020F0502020204030204" pitchFamily="34" charset="0"/>
              </a:rPr>
              <a:t>Ions </a:t>
            </a:r>
            <a:r>
              <a:rPr lang="en-US" altLang="en-US" sz="2500" u="sng">
                <a:cs typeface="Calibri" panose="020F0502020204030204" pitchFamily="34" charset="0"/>
              </a:rPr>
              <a:t>more</a:t>
            </a:r>
            <a:r>
              <a:rPr lang="en-US" altLang="en-US" sz="2500">
                <a:cs typeface="Calibri" panose="020F0502020204030204" pitchFamily="34" charset="0"/>
              </a:rPr>
              <a:t> soluble in warmer water, gasses </a:t>
            </a:r>
            <a:r>
              <a:rPr lang="en-US" altLang="en-US" sz="2500" u="sng">
                <a:cs typeface="Calibri" panose="020F0502020204030204" pitchFamily="34" charset="0"/>
              </a:rPr>
              <a:t>less</a:t>
            </a:r>
            <a:endParaRPr lang="en-US" altLang="en-US" sz="2500">
              <a:cs typeface="Calibri" panose="020F0502020204030204" pitchFamily="34" charset="0"/>
            </a:endParaRPr>
          </a:p>
          <a:p>
            <a:pPr eaLnBrk="1" hangingPunct="1">
              <a:lnSpc>
                <a:spcPct val="90000"/>
              </a:lnSpc>
            </a:pPr>
            <a:r>
              <a:rPr lang="en-US" altLang="en-US" sz="2500">
                <a:cs typeface="Calibri" panose="020F0502020204030204" pitchFamily="34" charset="0"/>
              </a:rPr>
              <a:t>Unusual relationship between temperature and density</a:t>
            </a:r>
          </a:p>
          <a:p>
            <a:pPr eaLnBrk="1" hangingPunct="1">
              <a:lnSpc>
                <a:spcPct val="90000"/>
              </a:lnSpc>
            </a:pPr>
            <a:r>
              <a:rPr lang="en-US" altLang="en-US" sz="2500">
                <a:cs typeface="Calibri" panose="020F0502020204030204" pitchFamily="34" charset="0"/>
              </a:rPr>
              <a:t>Importance of dissolved oxygen (DO)</a:t>
            </a:r>
          </a:p>
          <a:p>
            <a:pPr eaLnBrk="1" hangingPunct="1">
              <a:lnSpc>
                <a:spcPct val="90000"/>
              </a:lnSpc>
            </a:pPr>
            <a:r>
              <a:rPr lang="en-US" altLang="en-US" sz="2500">
                <a:cs typeface="Calibri" panose="020F0502020204030204" pitchFamily="34" charset="0"/>
              </a:rPr>
              <a:t>Water’s physical properties on aquatic organisms</a:t>
            </a:r>
          </a:p>
        </p:txBody>
      </p:sp>
      <p:pic>
        <p:nvPicPr>
          <p:cNvPr id="84995" name="Picture 4">
            <a:extLst>
              <a:ext uri="{FF2B5EF4-FFF2-40B4-BE49-F238E27FC236}">
                <a16:creationId xmlns:a16="http://schemas.microsoft.com/office/drawing/2014/main" id="{D616EB49-8123-4426-90B7-C12D2CEC21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ext Box 8">
            <a:extLst>
              <a:ext uri="{FF2B5EF4-FFF2-40B4-BE49-F238E27FC236}">
                <a16:creationId xmlns:a16="http://schemas.microsoft.com/office/drawing/2014/main" id="{CE4D4DC6-8EE2-46DE-9B84-8BBAEDE8916B}"/>
              </a:ext>
            </a:extLst>
          </p:cNvPr>
          <p:cNvSpPr txBox="1">
            <a:spLocks noChangeArrowheads="1"/>
          </p:cNvSpPr>
          <p:nvPr/>
        </p:nvSpPr>
        <p:spPr bwMode="auto">
          <a:xfrm>
            <a:off x="323850" y="3478213"/>
            <a:ext cx="57705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a:t>Useful Readings </a:t>
            </a:r>
            <a:r>
              <a:rPr lang="en-US" altLang="en-US" sz="2000"/>
              <a:t>– Snucins &amp; Gunn 2000</a:t>
            </a:r>
            <a:br>
              <a:rPr lang="en-US" altLang="en-US" sz="2000"/>
            </a:br>
            <a:r>
              <a:rPr lang="en-US" altLang="en-US" sz="2000"/>
              <a:t>Interannual variation in the thermal structure of lakes</a:t>
            </a:r>
          </a:p>
        </p:txBody>
      </p:sp>
      <p:sp>
        <p:nvSpPr>
          <p:cNvPr id="87042" name="Text Box 9">
            <a:extLst>
              <a:ext uri="{FF2B5EF4-FFF2-40B4-BE49-F238E27FC236}">
                <a16:creationId xmlns:a16="http://schemas.microsoft.com/office/drawing/2014/main" id="{404D5E96-7B8C-4152-BEA2-8F3222E96FCB}"/>
              </a:ext>
            </a:extLst>
          </p:cNvPr>
          <p:cNvSpPr txBox="1">
            <a:spLocks noChangeArrowheads="1"/>
          </p:cNvSpPr>
          <p:nvPr/>
        </p:nvSpPr>
        <p:spPr bwMode="auto">
          <a:xfrm>
            <a:off x="3059113" y="333375"/>
            <a:ext cx="2874962" cy="62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Light and Heat</a:t>
            </a:r>
          </a:p>
        </p:txBody>
      </p:sp>
      <p:sp>
        <p:nvSpPr>
          <p:cNvPr id="61444" name="Text Box 13">
            <a:extLst>
              <a:ext uri="{FF2B5EF4-FFF2-40B4-BE49-F238E27FC236}">
                <a16:creationId xmlns:a16="http://schemas.microsoft.com/office/drawing/2014/main" id="{38615310-958B-0A4D-AA1F-C10CEB5A3962}"/>
              </a:ext>
            </a:extLst>
          </p:cNvPr>
          <p:cNvSpPr txBox="1">
            <a:spLocks noChangeArrowheads="1"/>
          </p:cNvSpPr>
          <p:nvPr/>
        </p:nvSpPr>
        <p:spPr bwMode="auto">
          <a:xfrm>
            <a:off x="1228725" y="1412875"/>
            <a:ext cx="6872288" cy="196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514350" indent="-514350" eaLnBrk="1" hangingPunct="1">
              <a:spcBef>
                <a:spcPct val="0"/>
              </a:spcBef>
              <a:buFont typeface="+mj-lt"/>
              <a:buAutoNum type="arabicPeriod"/>
              <a:defRPr/>
            </a:pPr>
            <a:r>
              <a:rPr lang="en-US" altLang="en-US" sz="3000" dirty="0"/>
              <a:t>Light and Transparency</a:t>
            </a:r>
          </a:p>
          <a:p>
            <a:pPr marL="514350" indent="-514350" eaLnBrk="1" hangingPunct="1">
              <a:spcBef>
                <a:spcPct val="0"/>
              </a:spcBef>
              <a:buFont typeface="+mj-lt"/>
              <a:buAutoNum type="arabicPeriod"/>
              <a:defRPr/>
            </a:pPr>
            <a:r>
              <a:rPr lang="en-US" altLang="en-US" sz="3000" dirty="0"/>
              <a:t>Stratification – Vertical Temp. Gradients</a:t>
            </a:r>
          </a:p>
          <a:p>
            <a:pPr marL="514350" indent="-514350" eaLnBrk="1" hangingPunct="1">
              <a:spcBef>
                <a:spcPct val="0"/>
              </a:spcBef>
              <a:buFont typeface="+mj-lt"/>
              <a:buAutoNum type="arabicPeriod"/>
              <a:defRPr/>
            </a:pPr>
            <a:r>
              <a:rPr lang="en-US" altLang="en-US" sz="3000" dirty="0"/>
              <a:t>Circulation </a:t>
            </a:r>
          </a:p>
          <a:p>
            <a:pPr eaLnBrk="1" hangingPunct="1">
              <a:spcBef>
                <a:spcPct val="0"/>
              </a:spcBef>
              <a:buFontTx/>
              <a:buNone/>
              <a:defRPr/>
            </a:pPr>
            <a:endParaRPr lang="en-US" altLang="en-US" dirty="0"/>
          </a:p>
        </p:txBody>
      </p:sp>
      <p:pic>
        <p:nvPicPr>
          <p:cNvPr id="87044" name="Picture 5">
            <a:extLst>
              <a:ext uri="{FF2B5EF4-FFF2-40B4-BE49-F238E27FC236}">
                <a16:creationId xmlns:a16="http://schemas.microsoft.com/office/drawing/2014/main" id="{F9B65DFD-71B1-4FC8-A15C-433598EB51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249738"/>
            <a:ext cx="9180513" cy="340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a:extLst>
              <a:ext uri="{FF2B5EF4-FFF2-40B4-BE49-F238E27FC236}">
                <a16:creationId xmlns:a16="http://schemas.microsoft.com/office/drawing/2014/main" id="{6E9159B3-74B0-4D11-8116-E08B8A96C868}"/>
              </a:ext>
            </a:extLst>
          </p:cNvPr>
          <p:cNvSpPr>
            <a:spLocks/>
          </p:cNvSpPr>
          <p:nvPr>
            <p:ph type="title"/>
          </p:nvPr>
        </p:nvSpPr>
        <p:spPr>
          <a:xfrm>
            <a:off x="1009650" y="290513"/>
            <a:ext cx="7162800" cy="762000"/>
          </a:xfrm>
          <a:noFill/>
        </p:spPr>
        <p:txBody>
          <a:bodyPr lIns="90488" tIns="44450" rIns="90488" bIns="44450"/>
          <a:lstStyle/>
          <a:p>
            <a:pPr eaLnBrk="1" hangingPunct="1"/>
            <a:r>
              <a:rPr lang="en-US" altLang="en-US" sz="3500" b="1">
                <a:cs typeface="Calibri" panose="020F0502020204030204" pitchFamily="34" charset="0"/>
              </a:rPr>
              <a:t>Solar Radiation</a:t>
            </a:r>
          </a:p>
        </p:txBody>
      </p:sp>
      <p:sp>
        <p:nvSpPr>
          <p:cNvPr id="62467" name="Rectangle 3">
            <a:extLst>
              <a:ext uri="{FF2B5EF4-FFF2-40B4-BE49-F238E27FC236}">
                <a16:creationId xmlns:a16="http://schemas.microsoft.com/office/drawing/2014/main" id="{F0936BE0-8801-4C1A-9DFF-C339C73C157A}"/>
              </a:ext>
            </a:extLst>
          </p:cNvPr>
          <p:cNvSpPr>
            <a:spLocks/>
          </p:cNvSpPr>
          <p:nvPr>
            <p:ph type="body" idx="1"/>
          </p:nvPr>
        </p:nvSpPr>
        <p:spPr>
          <a:xfrm>
            <a:off x="250825" y="1052513"/>
            <a:ext cx="5041900" cy="4968875"/>
          </a:xfrm>
          <a:noFill/>
        </p:spPr>
        <p:txBody>
          <a:bodyPr lIns="90488" tIns="44450" rIns="90488" bIns="44450"/>
          <a:lstStyle/>
          <a:p>
            <a:pPr algn="ctr" eaLnBrk="1" hangingPunct="1">
              <a:lnSpc>
                <a:spcPct val="75000"/>
              </a:lnSpc>
              <a:buFontTx/>
              <a:buNone/>
            </a:pPr>
            <a:r>
              <a:rPr lang="en-US" altLang="en-US" sz="2500">
                <a:cs typeface="Calibri" panose="020F0502020204030204" pitchFamily="34" charset="0"/>
              </a:rPr>
              <a:t>All-important influence…</a:t>
            </a:r>
            <a:br>
              <a:rPr lang="en-US" altLang="en-US" sz="2500">
                <a:cs typeface="Calibri" panose="020F0502020204030204" pitchFamily="34" charset="0"/>
              </a:rPr>
            </a:br>
            <a:endParaRPr lang="en-US" altLang="en-US" sz="1000">
              <a:cs typeface="Calibri" panose="020F0502020204030204" pitchFamily="34" charset="0"/>
            </a:endParaRPr>
          </a:p>
          <a:p>
            <a:pPr algn="ctr" eaLnBrk="1" hangingPunct="1">
              <a:lnSpc>
                <a:spcPct val="75000"/>
              </a:lnSpc>
              <a:buFontTx/>
              <a:buNone/>
            </a:pPr>
            <a:endParaRPr lang="en-US" altLang="en-US" sz="1000">
              <a:cs typeface="Calibri" panose="020F0502020204030204" pitchFamily="34" charset="0"/>
            </a:endParaRPr>
          </a:p>
          <a:p>
            <a:pPr eaLnBrk="1" hangingPunct="1">
              <a:lnSpc>
                <a:spcPct val="85000"/>
              </a:lnSpc>
            </a:pPr>
            <a:r>
              <a:rPr lang="en-US" altLang="en-US" sz="2200">
                <a:cs typeface="Calibri" panose="020F0502020204030204" pitchFamily="34" charset="0"/>
              </a:rPr>
              <a:t>Supplies approx. 10,000 quads </a:t>
            </a:r>
            <a:br>
              <a:rPr lang="en-US" altLang="en-US" sz="2200">
                <a:cs typeface="Calibri" panose="020F0502020204030204" pitchFamily="34" charset="0"/>
              </a:rPr>
            </a:br>
            <a:r>
              <a:rPr lang="en-US" altLang="en-US" sz="2200">
                <a:cs typeface="Calibri" panose="020F0502020204030204" pitchFamily="34" charset="0"/>
              </a:rPr>
              <a:t>(3 quadrillion kW/h) of energy</a:t>
            </a:r>
            <a:br>
              <a:rPr lang="en-US" altLang="en-US" sz="2200">
                <a:cs typeface="Calibri" panose="020F0502020204030204" pitchFamily="34" charset="0"/>
              </a:rPr>
            </a:br>
            <a:r>
              <a:rPr lang="en-US" altLang="en-US" sz="2200">
                <a:cs typeface="Calibri" panose="020F0502020204030204" pitchFamily="34" charset="0"/>
              </a:rPr>
              <a:t> </a:t>
            </a:r>
          </a:p>
          <a:p>
            <a:pPr eaLnBrk="1" hangingPunct="1">
              <a:lnSpc>
                <a:spcPct val="85000"/>
              </a:lnSpc>
            </a:pPr>
            <a:r>
              <a:rPr lang="en-US" altLang="en-US" sz="2200" b="1">
                <a:cs typeface="Calibri" panose="020F0502020204030204" pitchFamily="34" charset="0"/>
              </a:rPr>
              <a:t>Radiant energy </a:t>
            </a:r>
            <a:r>
              <a:rPr lang="en-US" altLang="en-US" sz="2200">
                <a:cs typeface="Calibri" panose="020F0502020204030204" pitchFamily="34" charset="0"/>
              </a:rPr>
              <a:t>– electromagnetic waves</a:t>
            </a:r>
            <a:br>
              <a:rPr lang="en-US" altLang="en-US" sz="2200">
                <a:cs typeface="Calibri" panose="020F0502020204030204" pitchFamily="34" charset="0"/>
              </a:rPr>
            </a:br>
            <a:r>
              <a:rPr lang="en-US" altLang="en-US" sz="2200">
                <a:cs typeface="Calibri" panose="020F0502020204030204" pitchFamily="34" charset="0"/>
              </a:rPr>
              <a:t> </a:t>
            </a:r>
          </a:p>
          <a:p>
            <a:pPr eaLnBrk="1" hangingPunct="1">
              <a:lnSpc>
                <a:spcPct val="85000"/>
              </a:lnSpc>
            </a:pPr>
            <a:r>
              <a:rPr lang="en-US" altLang="en-US" sz="2200" b="1">
                <a:cs typeface="Calibri" panose="020F0502020204030204" pitchFamily="34" charset="0"/>
              </a:rPr>
              <a:t>Solar Spectrum</a:t>
            </a:r>
            <a:r>
              <a:rPr lang="en-US" altLang="en-US" sz="2200">
                <a:cs typeface="Calibri" panose="020F0502020204030204" pitchFamily="34" charset="0"/>
              </a:rPr>
              <a:t> – Differing wavelengths and intensities</a:t>
            </a:r>
            <a:br>
              <a:rPr lang="en-US" altLang="en-US" sz="2200">
                <a:cs typeface="Calibri" panose="020F0502020204030204" pitchFamily="34" charset="0"/>
              </a:rPr>
            </a:br>
            <a:r>
              <a:rPr lang="en-US" altLang="en-US" sz="2200">
                <a:cs typeface="Calibri" panose="020F0502020204030204" pitchFamily="34" charset="0"/>
              </a:rPr>
              <a:t> </a:t>
            </a:r>
          </a:p>
          <a:p>
            <a:pPr eaLnBrk="1" hangingPunct="1">
              <a:lnSpc>
                <a:spcPct val="85000"/>
              </a:lnSpc>
            </a:pPr>
            <a:r>
              <a:rPr lang="en-US" altLang="en-US" sz="2200">
                <a:cs typeface="Calibri" panose="020F0502020204030204" pitchFamily="34" charset="0"/>
              </a:rPr>
              <a:t>Light, heat </a:t>
            </a:r>
            <a:r>
              <a:rPr lang="en-US" altLang="en-US" sz="2200">
                <a:cs typeface="Calibri" panose="020F0502020204030204" pitchFamily="34" charset="0"/>
                <a:sym typeface="Wingdings" panose="05000000000000000000" pitchFamily="2" charset="2"/>
              </a:rPr>
              <a:t> </a:t>
            </a:r>
            <a:r>
              <a:rPr lang="en-US" altLang="en-US" sz="2200">
                <a:cs typeface="Calibri" panose="020F0502020204030204" pitchFamily="34" charset="0"/>
              </a:rPr>
              <a:t>energy </a:t>
            </a:r>
            <a:br>
              <a:rPr lang="en-US" altLang="en-US" sz="2200">
                <a:cs typeface="Calibri" panose="020F0502020204030204" pitchFamily="34" charset="0"/>
              </a:rPr>
            </a:br>
            <a:r>
              <a:rPr lang="en-US" altLang="en-US" sz="2200">
                <a:cs typeface="Calibri" panose="020F0502020204030204" pitchFamily="34" charset="0"/>
              </a:rPr>
              <a:t> </a:t>
            </a:r>
          </a:p>
          <a:p>
            <a:pPr eaLnBrk="1" hangingPunct="1">
              <a:lnSpc>
                <a:spcPct val="85000"/>
              </a:lnSpc>
            </a:pPr>
            <a:r>
              <a:rPr lang="en-US" altLang="en-US" sz="2200">
                <a:cs typeface="Calibri" panose="020F0502020204030204" pitchFamily="34" charset="0"/>
              </a:rPr>
              <a:t>Dependent upon </a:t>
            </a:r>
            <a:r>
              <a:rPr lang="en-US" altLang="en-US" sz="2200" b="1">
                <a:cs typeface="Calibri" panose="020F0502020204030204" pitchFamily="34" charset="0"/>
              </a:rPr>
              <a:t>latitude, season, time of day, cloud cover and altitude.</a:t>
            </a:r>
            <a:endParaRPr lang="en-US" altLang="en-US" sz="2200">
              <a:cs typeface="Calibri" panose="020F0502020204030204" pitchFamily="34" charset="0"/>
            </a:endParaRPr>
          </a:p>
          <a:p>
            <a:pPr eaLnBrk="1" hangingPunct="1">
              <a:lnSpc>
                <a:spcPct val="85000"/>
              </a:lnSpc>
            </a:pPr>
            <a:endParaRPr lang="en-US" altLang="en-US" sz="2000">
              <a:cs typeface="Calibri" panose="020F0502020204030204" pitchFamily="34" charset="0"/>
            </a:endParaRPr>
          </a:p>
          <a:p>
            <a:pPr eaLnBrk="1" hangingPunct="1">
              <a:lnSpc>
                <a:spcPct val="85000"/>
              </a:lnSpc>
            </a:pPr>
            <a:endParaRPr lang="en-US" altLang="en-US" sz="2000">
              <a:cs typeface="Calibri" panose="020F0502020204030204" pitchFamily="34" charset="0"/>
            </a:endParaRPr>
          </a:p>
        </p:txBody>
      </p:sp>
      <p:pic>
        <p:nvPicPr>
          <p:cNvPr id="89091" name="Picture 7">
            <a:extLst>
              <a:ext uri="{FF2B5EF4-FFF2-40B4-BE49-F238E27FC236}">
                <a16:creationId xmlns:a16="http://schemas.microsoft.com/office/drawing/2014/main" id="{F066D757-7125-4AFA-9D47-78E34266F6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6688" y="1628775"/>
            <a:ext cx="3573462" cy="357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2" name="Picture 8">
            <a:extLst>
              <a:ext uri="{FF2B5EF4-FFF2-40B4-BE49-F238E27FC236}">
                <a16:creationId xmlns:a16="http://schemas.microsoft.com/office/drawing/2014/main" id="{F48B8FF9-88F6-4FE9-8CDF-E65030F2A7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67">
                                            <p:txEl>
                                              <p:pRg st="6" end="6"/>
                                            </p:txEl>
                                          </p:spTgt>
                                        </p:tgtEl>
                                        <p:attrNameLst>
                                          <p:attrName>style.visibility</p:attrName>
                                        </p:attrNameLst>
                                      </p:cBhvr>
                                      <p:to>
                                        <p:strVal val="visible"/>
                                      </p:to>
                                    </p:set>
                                    <p:animEffect transition="in" filter="dissolve">
                                      <p:cBhvr>
                                        <p:cTn id="7" dur="500"/>
                                        <p:tgtEl>
                                          <p:spTgt spid="624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a:extLst>
              <a:ext uri="{FF2B5EF4-FFF2-40B4-BE49-F238E27FC236}">
                <a16:creationId xmlns:a16="http://schemas.microsoft.com/office/drawing/2014/main" id="{0DD53967-1C76-43D0-A921-B58945A4766B}"/>
              </a:ext>
            </a:extLst>
          </p:cNvPr>
          <p:cNvSpPr>
            <a:spLocks/>
          </p:cNvSpPr>
          <p:nvPr>
            <p:ph type="title"/>
          </p:nvPr>
        </p:nvSpPr>
        <p:spPr>
          <a:xfrm>
            <a:off x="1135063" y="279400"/>
            <a:ext cx="7162800" cy="762000"/>
          </a:xfrm>
          <a:noFill/>
        </p:spPr>
        <p:txBody>
          <a:bodyPr lIns="90488" tIns="44450" rIns="90488" bIns="44450"/>
          <a:lstStyle/>
          <a:p>
            <a:pPr eaLnBrk="1" hangingPunct="1"/>
            <a:r>
              <a:rPr lang="en-US" altLang="en-US" sz="3500" b="1">
                <a:cs typeface="Calibri" panose="020F0502020204030204" pitchFamily="34" charset="0"/>
              </a:rPr>
              <a:t>Bands of Solar Radiation</a:t>
            </a:r>
          </a:p>
        </p:txBody>
      </p:sp>
      <p:pic>
        <p:nvPicPr>
          <p:cNvPr id="91138" name="Picture 6">
            <a:extLst>
              <a:ext uri="{FF2B5EF4-FFF2-40B4-BE49-F238E27FC236}">
                <a16:creationId xmlns:a16="http://schemas.microsoft.com/office/drawing/2014/main" id="{A7CA363B-041A-4B41-AD15-7B68671C51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125538"/>
            <a:ext cx="6986587" cy="463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39" name="Text Box 9">
            <a:extLst>
              <a:ext uri="{FF2B5EF4-FFF2-40B4-BE49-F238E27FC236}">
                <a16:creationId xmlns:a16="http://schemas.microsoft.com/office/drawing/2014/main" id="{0862DEF0-C73F-4CFB-9218-BF8230B6AEDF}"/>
              </a:ext>
            </a:extLst>
          </p:cNvPr>
          <p:cNvSpPr txBox="1">
            <a:spLocks noChangeArrowheads="1"/>
          </p:cNvSpPr>
          <p:nvPr/>
        </p:nvSpPr>
        <p:spPr bwMode="auto">
          <a:xfrm>
            <a:off x="5472113" y="2000250"/>
            <a:ext cx="3422650"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000" b="1"/>
              <a:t> PAR</a:t>
            </a:r>
            <a:r>
              <a:rPr lang="en-US" altLang="en-US" sz="2000"/>
              <a:t>: </a:t>
            </a:r>
            <a:r>
              <a:rPr lang="en-US" altLang="en-US" sz="2000" b="1" u="sng"/>
              <a:t>P</a:t>
            </a:r>
            <a:r>
              <a:rPr lang="en-US" altLang="en-US" sz="2000"/>
              <a:t>hotosynthetically</a:t>
            </a:r>
            <a:br>
              <a:rPr lang="en-US" altLang="en-US" sz="2000"/>
            </a:br>
            <a:r>
              <a:rPr lang="en-US" altLang="en-US" sz="2000"/>
              <a:t>            </a:t>
            </a:r>
            <a:r>
              <a:rPr lang="en-US" altLang="en-US" sz="2000" b="1" u="sng"/>
              <a:t>A</a:t>
            </a:r>
            <a:r>
              <a:rPr lang="en-US" altLang="en-US" sz="2000"/>
              <a:t>ctive </a:t>
            </a:r>
            <a:r>
              <a:rPr lang="en-US" altLang="en-US" sz="2000" b="1" u="sng"/>
              <a:t>R</a:t>
            </a:r>
            <a:r>
              <a:rPr lang="en-US" altLang="en-US" sz="2000"/>
              <a:t>adiation</a:t>
            </a:r>
            <a:br>
              <a:rPr lang="en-US" altLang="en-US" sz="2000"/>
            </a:br>
            <a:endParaRPr lang="en-US" altLang="en-US" sz="2000"/>
          </a:p>
          <a:p>
            <a:pPr eaLnBrk="1" hangingPunct="1">
              <a:spcBef>
                <a:spcPct val="0"/>
              </a:spcBef>
              <a:buFontTx/>
              <a:buChar char="•"/>
            </a:pPr>
            <a:r>
              <a:rPr lang="en-US" altLang="en-US" sz="2000"/>
              <a:t> Infrared – Main heat source</a:t>
            </a:r>
          </a:p>
        </p:txBody>
      </p:sp>
      <p:cxnSp>
        <p:nvCxnSpPr>
          <p:cNvPr id="12" name="Straight Arrow Connector 11">
            <a:extLst>
              <a:ext uri="{FF2B5EF4-FFF2-40B4-BE49-F238E27FC236}">
                <a16:creationId xmlns:a16="http://schemas.microsoft.com/office/drawing/2014/main" id="{6C26794E-CECC-DF44-996F-F82E43F228B3}"/>
              </a:ext>
            </a:extLst>
          </p:cNvPr>
          <p:cNvCxnSpPr>
            <a:cxnSpLocks/>
          </p:cNvCxnSpPr>
          <p:nvPr/>
        </p:nvCxnSpPr>
        <p:spPr>
          <a:xfrm flipH="1">
            <a:off x="2627313" y="2347913"/>
            <a:ext cx="3313112" cy="216058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721483B-F854-7B48-8E25-46428C22998D}"/>
              </a:ext>
            </a:extLst>
          </p:cNvPr>
          <p:cNvCxnSpPr>
            <a:cxnSpLocks/>
          </p:cNvCxnSpPr>
          <p:nvPr/>
        </p:nvCxnSpPr>
        <p:spPr>
          <a:xfrm flipH="1">
            <a:off x="3492500" y="3321050"/>
            <a:ext cx="2447925" cy="146526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91142" name="Picture 22">
            <a:extLst>
              <a:ext uri="{FF2B5EF4-FFF2-40B4-BE49-F238E27FC236}">
                <a16:creationId xmlns:a16="http://schemas.microsoft.com/office/drawing/2014/main" id="{4923C47F-5DEB-4F2E-95C5-5684A5E1B4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dissolve">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Picture 12">
            <a:extLst>
              <a:ext uri="{FF2B5EF4-FFF2-40B4-BE49-F238E27FC236}">
                <a16:creationId xmlns:a16="http://schemas.microsoft.com/office/drawing/2014/main" id="{F6663C1B-A802-4282-9A78-16A7232AF1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2781300"/>
            <a:ext cx="1503363" cy="147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0" name="Rectangle 2">
            <a:extLst>
              <a:ext uri="{FF2B5EF4-FFF2-40B4-BE49-F238E27FC236}">
                <a16:creationId xmlns:a16="http://schemas.microsoft.com/office/drawing/2014/main" id="{ABC167C0-A64E-5041-AFAF-33561A6DE4C3}"/>
              </a:ext>
            </a:extLst>
          </p:cNvPr>
          <p:cNvSpPr>
            <a:spLocks noGrp="1" noChangeArrowheads="1"/>
          </p:cNvSpPr>
          <p:nvPr>
            <p:ph type="title"/>
          </p:nvPr>
        </p:nvSpPr>
        <p:spPr>
          <a:xfrm>
            <a:off x="685800" y="76200"/>
            <a:ext cx="8001000" cy="1143000"/>
          </a:xfrm>
          <a:ln w="12700"/>
        </p:spPr>
        <p:txBody>
          <a:bodyPr lIns="90488" tIns="44450" rIns="90488" bIns="44450" rtlCol="0">
            <a:normAutofit/>
          </a:bodyPr>
          <a:lstStyle/>
          <a:p>
            <a:pPr eaLnBrk="1" fontAlgn="auto" hangingPunct="1">
              <a:spcAft>
                <a:spcPts val="0"/>
              </a:spcAft>
              <a:defRPr/>
            </a:pPr>
            <a:r>
              <a:rPr lang="en-US" sz="3600" b="1" dirty="0">
                <a:cs typeface="Calibri" panose="020F0502020204030204" pitchFamily="34" charset="0"/>
              </a:rPr>
              <a:t>Selective Absorption of the Solar Spectrum </a:t>
            </a:r>
            <a:endParaRPr lang="en-US" sz="2200" b="1" dirty="0">
              <a:cs typeface="Calibri" panose="020F0502020204030204" pitchFamily="34" charset="0"/>
            </a:endParaRPr>
          </a:p>
        </p:txBody>
      </p:sp>
      <p:sp>
        <p:nvSpPr>
          <p:cNvPr id="48164" name="Rectangle 36">
            <a:extLst>
              <a:ext uri="{FF2B5EF4-FFF2-40B4-BE49-F238E27FC236}">
                <a16:creationId xmlns:a16="http://schemas.microsoft.com/office/drawing/2014/main" id="{BB0ACDDB-0FBE-E841-A1AA-F8ACBCDCC247}"/>
              </a:ext>
            </a:extLst>
          </p:cNvPr>
          <p:cNvSpPr>
            <a:spLocks noGrp="1" noChangeArrowheads="1"/>
          </p:cNvSpPr>
          <p:nvPr>
            <p:ph type="body" idx="1"/>
          </p:nvPr>
        </p:nvSpPr>
        <p:spPr>
          <a:xfrm>
            <a:off x="228600" y="1047750"/>
            <a:ext cx="6632575" cy="3208338"/>
          </a:xfrm>
          <a:ln w="12700"/>
        </p:spPr>
        <p:txBody>
          <a:bodyPr lIns="90488" tIns="44450" rIns="90488" bIns="44450" rtlCol="0">
            <a:normAutofit/>
          </a:bodyPr>
          <a:lstStyle/>
          <a:p>
            <a:pPr eaLnBrk="1" fontAlgn="auto" hangingPunct="1">
              <a:spcBef>
                <a:spcPct val="0"/>
              </a:spcBef>
              <a:spcAft>
                <a:spcPts val="0"/>
              </a:spcAft>
              <a:defRPr/>
            </a:pPr>
            <a:r>
              <a:rPr lang="en-US" sz="2000" dirty="0">
                <a:cs typeface="Calibri" panose="020F0502020204030204" pitchFamily="34" charset="0"/>
              </a:rPr>
              <a:t>Some wavelengths absorb at shallower depths than others</a:t>
            </a:r>
            <a:br>
              <a:rPr lang="en-US" sz="2000" dirty="0">
                <a:cs typeface="Calibri" panose="020F0502020204030204" pitchFamily="34" charset="0"/>
              </a:rPr>
            </a:br>
            <a:endParaRPr lang="en-US" sz="2000" dirty="0">
              <a:cs typeface="Calibri" panose="020F0502020204030204" pitchFamily="34" charset="0"/>
            </a:endParaRPr>
          </a:p>
          <a:p>
            <a:pPr eaLnBrk="1" fontAlgn="auto" hangingPunct="1">
              <a:spcBef>
                <a:spcPct val="0"/>
              </a:spcBef>
              <a:spcAft>
                <a:spcPts val="0"/>
              </a:spcAft>
              <a:defRPr/>
            </a:pPr>
            <a:r>
              <a:rPr lang="en-US" sz="2000" b="1" dirty="0">
                <a:cs typeface="Calibri" panose="020F0502020204030204" pitchFamily="34" charset="0"/>
              </a:rPr>
              <a:t>Euphotic – </a:t>
            </a:r>
            <a:r>
              <a:rPr lang="en-US" sz="2000" dirty="0">
                <a:cs typeface="Calibri" panose="020F0502020204030204" pitchFamily="34" charset="0"/>
              </a:rPr>
              <a:t>Uppermost layer of large bodies of water/ocean where </a:t>
            </a:r>
            <a:r>
              <a:rPr lang="en-US" sz="2000" b="1" dirty="0">
                <a:cs typeface="Calibri" panose="020F0502020204030204" pitchFamily="34" charset="0"/>
              </a:rPr>
              <a:t>70% </a:t>
            </a:r>
            <a:r>
              <a:rPr lang="en-US" sz="2000" dirty="0">
                <a:cs typeface="Calibri" panose="020F0502020204030204" pitchFamily="34" charset="0"/>
              </a:rPr>
              <a:t>of entire global photosynthesis takes place.</a:t>
            </a:r>
            <a:br>
              <a:rPr lang="en-US" sz="2000" dirty="0">
                <a:cs typeface="Calibri" panose="020F0502020204030204" pitchFamily="34" charset="0"/>
              </a:rPr>
            </a:br>
            <a:endParaRPr lang="en-US" sz="2000" dirty="0">
              <a:cs typeface="Calibri" panose="020F0502020204030204" pitchFamily="34" charset="0"/>
            </a:endParaRPr>
          </a:p>
          <a:p>
            <a:pPr eaLnBrk="1" fontAlgn="auto" hangingPunct="1">
              <a:spcBef>
                <a:spcPct val="0"/>
              </a:spcBef>
              <a:spcAft>
                <a:spcPts val="0"/>
              </a:spcAft>
              <a:defRPr/>
            </a:pPr>
            <a:r>
              <a:rPr lang="en-US" sz="2000" b="1" dirty="0">
                <a:cs typeface="Calibri" panose="020F0502020204030204" pitchFamily="34" charset="0"/>
              </a:rPr>
              <a:t>Disphotic – </a:t>
            </a:r>
            <a:r>
              <a:rPr lang="en-US" sz="2000" dirty="0">
                <a:cs typeface="Calibri" panose="020F0502020204030204" pitchFamily="34" charset="0"/>
              </a:rPr>
              <a:t>Lower part of the photic zone, see-able.. </a:t>
            </a:r>
            <a:br>
              <a:rPr lang="en-US" sz="2000" dirty="0">
                <a:cs typeface="Calibri" panose="020F0502020204030204" pitchFamily="34" charset="0"/>
              </a:rPr>
            </a:br>
            <a:r>
              <a:rPr lang="en-US" sz="2000" dirty="0">
                <a:cs typeface="Calibri" panose="020F0502020204030204" pitchFamily="34" charset="0"/>
              </a:rPr>
              <a:t>No photosynthesis able to occur.</a:t>
            </a:r>
            <a:br>
              <a:rPr lang="en-US" sz="2000" dirty="0">
                <a:cs typeface="Calibri" panose="020F0502020204030204" pitchFamily="34" charset="0"/>
              </a:rPr>
            </a:br>
            <a:endParaRPr lang="en-US" sz="2000" dirty="0">
              <a:cs typeface="Calibri" panose="020F0502020204030204" pitchFamily="34" charset="0"/>
            </a:endParaRPr>
          </a:p>
          <a:p>
            <a:pPr eaLnBrk="1" fontAlgn="auto" hangingPunct="1">
              <a:spcBef>
                <a:spcPct val="0"/>
              </a:spcBef>
              <a:spcAft>
                <a:spcPts val="0"/>
              </a:spcAft>
              <a:defRPr/>
            </a:pPr>
            <a:r>
              <a:rPr lang="en-US" sz="2000" b="1" dirty="0">
                <a:cs typeface="Calibri" panose="020F0502020204030204" pitchFamily="34" charset="0"/>
              </a:rPr>
              <a:t>Aphotic – </a:t>
            </a:r>
            <a:r>
              <a:rPr lang="en-US" sz="2000" dirty="0">
                <a:cs typeface="Calibri" panose="020F0502020204030204" pitchFamily="34" charset="0"/>
              </a:rPr>
              <a:t>deepest &amp; largest region of open</a:t>
            </a:r>
            <a:br>
              <a:rPr lang="en-US" sz="2000" dirty="0">
                <a:cs typeface="Calibri" panose="020F0502020204030204" pitchFamily="34" charset="0"/>
              </a:rPr>
            </a:br>
            <a:r>
              <a:rPr lang="en-US" sz="2000" dirty="0">
                <a:cs typeface="Calibri" panose="020F0502020204030204" pitchFamily="34" charset="0"/>
              </a:rPr>
              <a:t>ocean extending to ocean floor</a:t>
            </a:r>
            <a:r>
              <a:rPr lang="en-US" sz="2000" b="1" dirty="0">
                <a:cs typeface="Calibri" panose="020F0502020204030204" pitchFamily="34" charset="0"/>
              </a:rPr>
              <a:t> </a:t>
            </a:r>
          </a:p>
        </p:txBody>
      </p:sp>
      <p:pic>
        <p:nvPicPr>
          <p:cNvPr id="93188" name="Picture 37">
            <a:extLst>
              <a:ext uri="{FF2B5EF4-FFF2-40B4-BE49-F238E27FC236}">
                <a16:creationId xmlns:a16="http://schemas.microsoft.com/office/drawing/2014/main" id="{750E8001-4958-443D-8099-5CDA3CAC0C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00" y="3644900"/>
            <a:ext cx="9180513" cy="491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9" name="Picture 38">
            <a:extLst>
              <a:ext uri="{FF2B5EF4-FFF2-40B4-BE49-F238E27FC236}">
                <a16:creationId xmlns:a16="http://schemas.microsoft.com/office/drawing/2014/main" id="{B6226882-3CA5-4CFA-9EDE-82AD8BCB7F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1175" y="1052513"/>
            <a:ext cx="1917700" cy="191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0" name="Straight Arrow Connector 39">
            <a:extLst>
              <a:ext uri="{FF2B5EF4-FFF2-40B4-BE49-F238E27FC236}">
                <a16:creationId xmlns:a16="http://schemas.microsoft.com/office/drawing/2014/main" id="{A2B0B70B-D8A9-EF4B-B76A-D477211B3385}"/>
              </a:ext>
            </a:extLst>
          </p:cNvPr>
          <p:cNvCxnSpPr>
            <a:cxnSpLocks/>
            <a:endCxn id="7" idx="0"/>
          </p:cNvCxnSpPr>
          <p:nvPr/>
        </p:nvCxnSpPr>
        <p:spPr>
          <a:xfrm>
            <a:off x="7834313" y="3141663"/>
            <a:ext cx="12700" cy="99853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93191" name="Picture 5">
            <a:extLst>
              <a:ext uri="{FF2B5EF4-FFF2-40B4-BE49-F238E27FC236}">
                <a16:creationId xmlns:a16="http://schemas.microsoft.com/office/drawing/2014/main" id="{76FF4124-415A-4C43-9027-775A11D6A2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56463" y="4814888"/>
            <a:ext cx="1182687" cy="113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B2070341-CF1D-4E38-BB61-2603F1C49AD8}"/>
              </a:ext>
            </a:extLst>
          </p:cNvPr>
          <p:cNvSpPr>
            <a:spLocks noChangeArrowheads="1"/>
          </p:cNvSpPr>
          <p:nvPr/>
        </p:nvSpPr>
        <p:spPr bwMode="auto">
          <a:xfrm>
            <a:off x="7075488" y="4140200"/>
            <a:ext cx="15446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b="1">
                <a:cs typeface="Calibri" panose="020F0502020204030204" pitchFamily="34" charset="0"/>
              </a:rPr>
              <a:t>Euphotic Zone</a:t>
            </a:r>
            <a:endParaRPr lang="en-US" altLang="en-US" sz="1800">
              <a:latin typeface="Arial" panose="020B0604020202020204" pitchFamily="34" charset="0"/>
            </a:endParaRPr>
          </a:p>
        </p:txBody>
      </p:sp>
      <p:cxnSp>
        <p:nvCxnSpPr>
          <p:cNvPr id="50" name="Straight Arrow Connector 49">
            <a:extLst>
              <a:ext uri="{FF2B5EF4-FFF2-40B4-BE49-F238E27FC236}">
                <a16:creationId xmlns:a16="http://schemas.microsoft.com/office/drawing/2014/main" id="{CDF6436A-D15A-DF4C-ADDC-F74D1F862325}"/>
              </a:ext>
            </a:extLst>
          </p:cNvPr>
          <p:cNvCxnSpPr>
            <a:cxnSpLocks/>
          </p:cNvCxnSpPr>
          <p:nvPr/>
        </p:nvCxnSpPr>
        <p:spPr>
          <a:xfrm flipH="1">
            <a:off x="7038975" y="2974975"/>
            <a:ext cx="0" cy="362267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7FB49F3C-B6F8-41B8-95ED-0C457FB1D8AA}"/>
              </a:ext>
            </a:extLst>
          </p:cNvPr>
          <p:cNvSpPr>
            <a:spLocks noChangeArrowheads="1"/>
          </p:cNvSpPr>
          <p:nvPr/>
        </p:nvSpPr>
        <p:spPr bwMode="auto">
          <a:xfrm>
            <a:off x="5470525" y="6227763"/>
            <a:ext cx="16049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b="1">
                <a:cs typeface="Calibri" panose="020F0502020204030204" pitchFamily="34" charset="0"/>
              </a:rPr>
              <a:t>Disphotic Zone</a:t>
            </a:r>
            <a:endParaRPr lang="en-US" altLang="en-US" sz="1800">
              <a:latin typeface="Arial" panose="020B06040202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dissolve">
                                      <p:cBhvr>
                                        <p:cTn id="7" dur="500"/>
                                        <p:tgtEl>
                                          <p:spTgt spid="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50"/>
                                        </p:tgtEl>
                                        <p:attrNameLst>
                                          <p:attrName>style.visibility</p:attrName>
                                        </p:attrNameLst>
                                      </p:cBhvr>
                                      <p:to>
                                        <p:strVal val="visible"/>
                                      </p:to>
                                    </p:set>
                                    <p:animEffect transition="in" filter="dissolve">
                                      <p:cBhvr>
                                        <p:cTn id="17" dur="500"/>
                                        <p:tgtEl>
                                          <p:spTgt spid="5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3"/>
                                        </p:tgtEl>
                                        <p:attrNameLst>
                                          <p:attrName>style.visibility</p:attrName>
                                        </p:attrNameLst>
                                      </p:cBhvr>
                                      <p:to>
                                        <p:strVal val="visible"/>
                                      </p:to>
                                    </p:set>
                                    <p:animEffect transition="in" filter="dissolve">
                                      <p:cBhvr>
                                        <p:cTn id="22"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a:extLst>
              <a:ext uri="{FF2B5EF4-FFF2-40B4-BE49-F238E27FC236}">
                <a16:creationId xmlns:a16="http://schemas.microsoft.com/office/drawing/2014/main" id="{53DC4306-90A3-411F-980F-9ED021FA28BE}"/>
              </a:ext>
            </a:extLst>
          </p:cNvPr>
          <p:cNvSpPr>
            <a:spLocks noGrp="1"/>
          </p:cNvSpPr>
          <p:nvPr>
            <p:ph type="title"/>
          </p:nvPr>
        </p:nvSpPr>
        <p:spPr>
          <a:xfrm>
            <a:off x="685800" y="53975"/>
            <a:ext cx="8001000" cy="11430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Selective Absorption (continued)</a:t>
            </a:r>
          </a:p>
        </p:txBody>
      </p:sp>
      <p:sp>
        <p:nvSpPr>
          <p:cNvPr id="95234" name="Rectangle 36">
            <a:extLst>
              <a:ext uri="{FF2B5EF4-FFF2-40B4-BE49-F238E27FC236}">
                <a16:creationId xmlns:a16="http://schemas.microsoft.com/office/drawing/2014/main" id="{7AF21AD0-D619-4F7B-9F7A-2D8A8D943563}"/>
              </a:ext>
            </a:extLst>
          </p:cNvPr>
          <p:cNvSpPr>
            <a:spLocks noGrp="1"/>
          </p:cNvSpPr>
          <p:nvPr>
            <p:ph type="body" idx="1"/>
          </p:nvPr>
        </p:nvSpPr>
        <p:spPr>
          <a:xfrm>
            <a:off x="5499100" y="1885950"/>
            <a:ext cx="3563938" cy="3559175"/>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spcBef>
                <a:spcPct val="0"/>
              </a:spcBef>
            </a:pPr>
            <a:r>
              <a:rPr lang="en-US" altLang="en-US" sz="2000">
                <a:cs typeface="Calibri" panose="020F0502020204030204" pitchFamily="34" charset="0"/>
              </a:rPr>
              <a:t>Visible Light (PAR) spectrum depth penetration.</a:t>
            </a:r>
            <a:br>
              <a:rPr lang="en-US" altLang="en-US" sz="2000">
                <a:cs typeface="Calibri" panose="020F0502020204030204" pitchFamily="34" charset="0"/>
              </a:rPr>
            </a:br>
            <a:endParaRPr lang="en-US" altLang="en-US" sz="2000">
              <a:cs typeface="Calibri" panose="020F0502020204030204" pitchFamily="34" charset="0"/>
            </a:endParaRPr>
          </a:p>
          <a:p>
            <a:pPr eaLnBrk="1" hangingPunct="1">
              <a:spcBef>
                <a:spcPct val="0"/>
              </a:spcBef>
            </a:pPr>
            <a:r>
              <a:rPr lang="en-US" altLang="en-US" sz="2000" b="1">
                <a:cs typeface="Calibri" panose="020F0502020204030204" pitchFamily="34" charset="0"/>
              </a:rPr>
              <a:t>ROY G BIV</a:t>
            </a:r>
          </a:p>
          <a:p>
            <a:pPr eaLnBrk="1" hangingPunct="1">
              <a:spcBef>
                <a:spcPct val="0"/>
              </a:spcBef>
            </a:pPr>
            <a:endParaRPr lang="en-US" altLang="en-US" sz="2000" b="1">
              <a:cs typeface="Calibri" panose="020F0502020204030204" pitchFamily="34" charset="0"/>
            </a:endParaRPr>
          </a:p>
          <a:p>
            <a:pPr eaLnBrk="1" hangingPunct="1">
              <a:spcBef>
                <a:spcPct val="0"/>
              </a:spcBef>
            </a:pPr>
            <a:r>
              <a:rPr lang="en-US" altLang="en-US" sz="2000">
                <a:cs typeface="Calibri" panose="020F0502020204030204" pitchFamily="34" charset="0"/>
              </a:rPr>
              <a:t>Yellow, green, blue reach deepest in the water column</a:t>
            </a:r>
          </a:p>
          <a:p>
            <a:pPr eaLnBrk="1" hangingPunct="1">
              <a:spcBef>
                <a:spcPct val="0"/>
              </a:spcBef>
            </a:pPr>
            <a:endParaRPr lang="en-US" altLang="en-US" sz="2000">
              <a:cs typeface="Calibri" panose="020F0502020204030204" pitchFamily="34" charset="0"/>
            </a:endParaRPr>
          </a:p>
          <a:p>
            <a:pPr eaLnBrk="1" hangingPunct="1">
              <a:spcBef>
                <a:spcPct val="0"/>
              </a:spcBef>
            </a:pPr>
            <a:r>
              <a:rPr lang="en-US" altLang="en-US" sz="2000">
                <a:cs typeface="Calibri" panose="020F0502020204030204" pitchFamily="34" charset="0"/>
              </a:rPr>
              <a:t>Key influence in aquatic organisms’ colouration/patterning</a:t>
            </a:r>
          </a:p>
        </p:txBody>
      </p:sp>
      <p:pic>
        <p:nvPicPr>
          <p:cNvPr id="95235" name="Picture 2">
            <a:extLst>
              <a:ext uri="{FF2B5EF4-FFF2-40B4-BE49-F238E27FC236}">
                <a16:creationId xmlns:a16="http://schemas.microsoft.com/office/drawing/2014/main" id="{441DF10E-B8C7-4231-92AF-9C7833F519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241425"/>
            <a:ext cx="5240337" cy="456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6" name="Picture 13">
            <a:extLst>
              <a:ext uri="{FF2B5EF4-FFF2-40B4-BE49-F238E27FC236}">
                <a16:creationId xmlns:a16="http://schemas.microsoft.com/office/drawing/2014/main" id="{AFE3D010-9B1B-4342-96A3-4F2EAC557B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Line 2">
            <a:extLst>
              <a:ext uri="{FF2B5EF4-FFF2-40B4-BE49-F238E27FC236}">
                <a16:creationId xmlns:a16="http://schemas.microsoft.com/office/drawing/2014/main" id="{2FA07A83-55A4-418E-A812-266CA3E7614A}"/>
              </a:ext>
            </a:extLst>
          </p:cNvPr>
          <p:cNvSpPr>
            <a:spLocks noChangeShapeType="1"/>
          </p:cNvSpPr>
          <p:nvPr/>
        </p:nvSpPr>
        <p:spPr bwMode="auto">
          <a:xfrm>
            <a:off x="4654550" y="1676400"/>
            <a:ext cx="4025900" cy="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2" name="Line 3">
            <a:extLst>
              <a:ext uri="{FF2B5EF4-FFF2-40B4-BE49-F238E27FC236}">
                <a16:creationId xmlns:a16="http://schemas.microsoft.com/office/drawing/2014/main" id="{1C3418D0-1904-4084-ABC2-9303AF27B20D}"/>
              </a:ext>
            </a:extLst>
          </p:cNvPr>
          <p:cNvSpPr>
            <a:spLocks noChangeShapeType="1"/>
          </p:cNvSpPr>
          <p:nvPr/>
        </p:nvSpPr>
        <p:spPr bwMode="auto">
          <a:xfrm>
            <a:off x="4654550" y="2667000"/>
            <a:ext cx="4025900" cy="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3" name="Line 4">
            <a:extLst>
              <a:ext uri="{FF2B5EF4-FFF2-40B4-BE49-F238E27FC236}">
                <a16:creationId xmlns:a16="http://schemas.microsoft.com/office/drawing/2014/main" id="{03214B4A-FD49-4AE8-AA1B-60EA630729F9}"/>
              </a:ext>
            </a:extLst>
          </p:cNvPr>
          <p:cNvSpPr>
            <a:spLocks noChangeShapeType="1"/>
          </p:cNvSpPr>
          <p:nvPr/>
        </p:nvSpPr>
        <p:spPr bwMode="auto">
          <a:xfrm>
            <a:off x="4654550" y="3657600"/>
            <a:ext cx="4025900" cy="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4" name="Line 5">
            <a:extLst>
              <a:ext uri="{FF2B5EF4-FFF2-40B4-BE49-F238E27FC236}">
                <a16:creationId xmlns:a16="http://schemas.microsoft.com/office/drawing/2014/main" id="{B794F8DC-923C-4134-8824-A953F883634F}"/>
              </a:ext>
            </a:extLst>
          </p:cNvPr>
          <p:cNvSpPr>
            <a:spLocks noChangeShapeType="1"/>
          </p:cNvSpPr>
          <p:nvPr/>
        </p:nvSpPr>
        <p:spPr bwMode="auto">
          <a:xfrm>
            <a:off x="4654550" y="4648200"/>
            <a:ext cx="4025900" cy="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5" name="Line 6">
            <a:extLst>
              <a:ext uri="{FF2B5EF4-FFF2-40B4-BE49-F238E27FC236}">
                <a16:creationId xmlns:a16="http://schemas.microsoft.com/office/drawing/2014/main" id="{39305352-34C9-4BE0-9E35-729B657A1795}"/>
              </a:ext>
            </a:extLst>
          </p:cNvPr>
          <p:cNvSpPr>
            <a:spLocks noChangeShapeType="1"/>
          </p:cNvSpPr>
          <p:nvPr/>
        </p:nvSpPr>
        <p:spPr bwMode="auto">
          <a:xfrm>
            <a:off x="4654550" y="5638800"/>
            <a:ext cx="4025900" cy="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6" name="Line 7">
            <a:extLst>
              <a:ext uri="{FF2B5EF4-FFF2-40B4-BE49-F238E27FC236}">
                <a16:creationId xmlns:a16="http://schemas.microsoft.com/office/drawing/2014/main" id="{20990814-AF5B-4031-95D9-31A5FC005633}"/>
              </a:ext>
            </a:extLst>
          </p:cNvPr>
          <p:cNvSpPr>
            <a:spLocks noChangeShapeType="1"/>
          </p:cNvSpPr>
          <p:nvPr/>
        </p:nvSpPr>
        <p:spPr bwMode="auto">
          <a:xfrm>
            <a:off x="5715000" y="615950"/>
            <a:ext cx="0" cy="60833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7" name="Line 8">
            <a:extLst>
              <a:ext uri="{FF2B5EF4-FFF2-40B4-BE49-F238E27FC236}">
                <a16:creationId xmlns:a16="http://schemas.microsoft.com/office/drawing/2014/main" id="{1EE6DDDE-FA7D-428E-BDC0-5FA2BB8EC825}"/>
              </a:ext>
            </a:extLst>
          </p:cNvPr>
          <p:cNvSpPr>
            <a:spLocks noChangeShapeType="1"/>
          </p:cNvSpPr>
          <p:nvPr/>
        </p:nvSpPr>
        <p:spPr bwMode="auto">
          <a:xfrm>
            <a:off x="6019800" y="615950"/>
            <a:ext cx="0" cy="60833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8" name="Line 9">
            <a:extLst>
              <a:ext uri="{FF2B5EF4-FFF2-40B4-BE49-F238E27FC236}">
                <a16:creationId xmlns:a16="http://schemas.microsoft.com/office/drawing/2014/main" id="{E1E68CA6-988D-442E-820D-8BD28AF26A87}"/>
              </a:ext>
            </a:extLst>
          </p:cNvPr>
          <p:cNvSpPr>
            <a:spLocks noChangeShapeType="1"/>
          </p:cNvSpPr>
          <p:nvPr/>
        </p:nvSpPr>
        <p:spPr bwMode="auto">
          <a:xfrm>
            <a:off x="6934200" y="615950"/>
            <a:ext cx="0" cy="60833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89" name="Line 10">
            <a:extLst>
              <a:ext uri="{FF2B5EF4-FFF2-40B4-BE49-F238E27FC236}">
                <a16:creationId xmlns:a16="http://schemas.microsoft.com/office/drawing/2014/main" id="{B8612681-FF33-4007-A1FE-49B91DEAD260}"/>
              </a:ext>
            </a:extLst>
          </p:cNvPr>
          <p:cNvSpPr>
            <a:spLocks noChangeShapeType="1"/>
          </p:cNvSpPr>
          <p:nvPr/>
        </p:nvSpPr>
        <p:spPr bwMode="auto">
          <a:xfrm>
            <a:off x="7239000" y="615950"/>
            <a:ext cx="0" cy="60833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0" name="Line 11">
            <a:extLst>
              <a:ext uri="{FF2B5EF4-FFF2-40B4-BE49-F238E27FC236}">
                <a16:creationId xmlns:a16="http://schemas.microsoft.com/office/drawing/2014/main" id="{579A1B61-FC82-49DE-8E20-2208DFCE2218}"/>
              </a:ext>
            </a:extLst>
          </p:cNvPr>
          <p:cNvSpPr>
            <a:spLocks noChangeShapeType="1"/>
          </p:cNvSpPr>
          <p:nvPr/>
        </p:nvSpPr>
        <p:spPr bwMode="auto">
          <a:xfrm>
            <a:off x="8077200" y="615950"/>
            <a:ext cx="0" cy="60833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1" name="Rectangle 12">
            <a:extLst>
              <a:ext uri="{FF2B5EF4-FFF2-40B4-BE49-F238E27FC236}">
                <a16:creationId xmlns:a16="http://schemas.microsoft.com/office/drawing/2014/main" id="{47EEA414-6364-4A16-B164-429C3DF0B3DB}"/>
              </a:ext>
            </a:extLst>
          </p:cNvPr>
          <p:cNvSpPr>
            <a:spLocks/>
          </p:cNvSpPr>
          <p:nvPr>
            <p:ph type="title"/>
          </p:nvPr>
        </p:nvSpPr>
        <p:spPr>
          <a:xfrm>
            <a:off x="176213" y="152400"/>
            <a:ext cx="3886200" cy="1905000"/>
          </a:xfrm>
          <a:noFill/>
        </p:spPr>
        <p:txBody>
          <a:bodyPr lIns="90488" tIns="44450" rIns="90488" bIns="44450"/>
          <a:lstStyle/>
          <a:p>
            <a:pPr eaLnBrk="1" hangingPunct="1"/>
            <a:r>
              <a:rPr lang="en-US" altLang="en-US" sz="3500" b="1">
                <a:cs typeface="Calibri" panose="020F0502020204030204" pitchFamily="34" charset="0"/>
              </a:rPr>
              <a:t>Selective Light Transparency in Different Lakes</a:t>
            </a:r>
          </a:p>
        </p:txBody>
      </p:sp>
      <p:sp>
        <p:nvSpPr>
          <p:cNvPr id="97292" name="Rectangle 13">
            <a:extLst>
              <a:ext uri="{FF2B5EF4-FFF2-40B4-BE49-F238E27FC236}">
                <a16:creationId xmlns:a16="http://schemas.microsoft.com/office/drawing/2014/main" id="{E298D83D-0400-4B90-ABE7-21BCDB08652F}"/>
              </a:ext>
            </a:extLst>
          </p:cNvPr>
          <p:cNvSpPr>
            <a:spLocks noChangeArrowheads="1"/>
          </p:cNvSpPr>
          <p:nvPr/>
        </p:nvSpPr>
        <p:spPr bwMode="auto">
          <a:xfrm>
            <a:off x="4806950" y="768350"/>
            <a:ext cx="3721100" cy="5778500"/>
          </a:xfrm>
          <a:prstGeom prst="rect">
            <a:avLst/>
          </a:prstGeom>
          <a:solidFill>
            <a:schemeClr val="bg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97293" name="Line 14">
            <a:extLst>
              <a:ext uri="{FF2B5EF4-FFF2-40B4-BE49-F238E27FC236}">
                <a16:creationId xmlns:a16="http://schemas.microsoft.com/office/drawing/2014/main" id="{59C154AA-9842-4A4F-B141-DBC597A569F0}"/>
              </a:ext>
            </a:extLst>
          </p:cNvPr>
          <p:cNvSpPr>
            <a:spLocks noChangeShapeType="1"/>
          </p:cNvSpPr>
          <p:nvPr/>
        </p:nvSpPr>
        <p:spPr bwMode="auto">
          <a:xfrm flipH="1">
            <a:off x="4775200" y="863600"/>
            <a:ext cx="3327400" cy="3302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4" name="Line 15">
            <a:extLst>
              <a:ext uri="{FF2B5EF4-FFF2-40B4-BE49-F238E27FC236}">
                <a16:creationId xmlns:a16="http://schemas.microsoft.com/office/drawing/2014/main" id="{D2ABA63E-195A-420C-ABE8-647FE0AD75A9}"/>
              </a:ext>
            </a:extLst>
          </p:cNvPr>
          <p:cNvSpPr>
            <a:spLocks noChangeShapeType="1"/>
          </p:cNvSpPr>
          <p:nvPr/>
        </p:nvSpPr>
        <p:spPr bwMode="auto">
          <a:xfrm flipH="1">
            <a:off x="4775200" y="1016000"/>
            <a:ext cx="3327400" cy="17018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5" name="Line 16">
            <a:extLst>
              <a:ext uri="{FF2B5EF4-FFF2-40B4-BE49-F238E27FC236}">
                <a16:creationId xmlns:a16="http://schemas.microsoft.com/office/drawing/2014/main" id="{CDF8BD6A-9575-4FE5-96A3-E6BE6CE7064F}"/>
              </a:ext>
            </a:extLst>
          </p:cNvPr>
          <p:cNvSpPr>
            <a:spLocks noChangeShapeType="1"/>
          </p:cNvSpPr>
          <p:nvPr/>
        </p:nvSpPr>
        <p:spPr bwMode="auto">
          <a:xfrm flipH="1">
            <a:off x="5842000" y="1320800"/>
            <a:ext cx="2489200" cy="52070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6" name="Line 17">
            <a:extLst>
              <a:ext uri="{FF2B5EF4-FFF2-40B4-BE49-F238E27FC236}">
                <a16:creationId xmlns:a16="http://schemas.microsoft.com/office/drawing/2014/main" id="{0880E9B0-1863-4C67-BC77-6AFEE017E2F8}"/>
              </a:ext>
            </a:extLst>
          </p:cNvPr>
          <p:cNvSpPr>
            <a:spLocks noChangeShapeType="1"/>
          </p:cNvSpPr>
          <p:nvPr/>
        </p:nvSpPr>
        <p:spPr bwMode="auto">
          <a:xfrm flipH="1">
            <a:off x="7594600" y="1397000"/>
            <a:ext cx="812800" cy="51308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7" name="Rectangle 18">
            <a:extLst>
              <a:ext uri="{FF2B5EF4-FFF2-40B4-BE49-F238E27FC236}">
                <a16:creationId xmlns:a16="http://schemas.microsoft.com/office/drawing/2014/main" id="{0C8DF22D-826E-4B1E-AFCD-D14F740BC14B}"/>
              </a:ext>
            </a:extLst>
          </p:cNvPr>
          <p:cNvSpPr>
            <a:spLocks noChangeArrowheads="1"/>
          </p:cNvSpPr>
          <p:nvPr/>
        </p:nvSpPr>
        <p:spPr bwMode="auto">
          <a:xfrm>
            <a:off x="6761163" y="6067425"/>
            <a:ext cx="1533525" cy="3333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Tahoe, CA-NV</a:t>
            </a:r>
          </a:p>
        </p:txBody>
      </p:sp>
      <p:sp>
        <p:nvSpPr>
          <p:cNvPr id="97298" name="Line 19">
            <a:extLst>
              <a:ext uri="{FF2B5EF4-FFF2-40B4-BE49-F238E27FC236}">
                <a16:creationId xmlns:a16="http://schemas.microsoft.com/office/drawing/2014/main" id="{A4F40152-666E-48C8-AC74-55020FA94A2A}"/>
              </a:ext>
            </a:extLst>
          </p:cNvPr>
          <p:cNvSpPr>
            <a:spLocks noChangeShapeType="1"/>
          </p:cNvSpPr>
          <p:nvPr/>
        </p:nvSpPr>
        <p:spPr bwMode="auto">
          <a:xfrm flipH="1">
            <a:off x="4775200" y="1092200"/>
            <a:ext cx="3327400" cy="24638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299" name="Line 20">
            <a:extLst>
              <a:ext uri="{FF2B5EF4-FFF2-40B4-BE49-F238E27FC236}">
                <a16:creationId xmlns:a16="http://schemas.microsoft.com/office/drawing/2014/main" id="{CD6461E7-5EA0-45C1-9374-9054486F2C08}"/>
              </a:ext>
            </a:extLst>
          </p:cNvPr>
          <p:cNvSpPr>
            <a:spLocks noChangeShapeType="1"/>
          </p:cNvSpPr>
          <p:nvPr/>
        </p:nvSpPr>
        <p:spPr bwMode="auto">
          <a:xfrm flipH="1">
            <a:off x="4775200" y="1244600"/>
            <a:ext cx="3403600" cy="49022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300" name="Rectangle 21">
            <a:extLst>
              <a:ext uri="{FF2B5EF4-FFF2-40B4-BE49-F238E27FC236}">
                <a16:creationId xmlns:a16="http://schemas.microsoft.com/office/drawing/2014/main" id="{DA75BE97-1849-4CF0-821F-A9C2A32E260E}"/>
              </a:ext>
            </a:extLst>
          </p:cNvPr>
          <p:cNvSpPr>
            <a:spLocks noChangeArrowheads="1"/>
          </p:cNvSpPr>
          <p:nvPr/>
        </p:nvSpPr>
        <p:spPr bwMode="auto">
          <a:xfrm>
            <a:off x="4398963" y="1495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a:t>
            </a:r>
          </a:p>
        </p:txBody>
      </p:sp>
      <p:sp>
        <p:nvSpPr>
          <p:cNvPr id="97301" name="Rectangle 22">
            <a:extLst>
              <a:ext uri="{FF2B5EF4-FFF2-40B4-BE49-F238E27FC236}">
                <a16:creationId xmlns:a16="http://schemas.microsoft.com/office/drawing/2014/main" id="{E388E594-4AA7-4BBD-B550-6B19981C95AA}"/>
              </a:ext>
            </a:extLst>
          </p:cNvPr>
          <p:cNvSpPr>
            <a:spLocks noChangeArrowheads="1"/>
          </p:cNvSpPr>
          <p:nvPr/>
        </p:nvSpPr>
        <p:spPr bwMode="auto">
          <a:xfrm>
            <a:off x="4398963" y="24860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2</a:t>
            </a:r>
          </a:p>
        </p:txBody>
      </p:sp>
      <p:sp>
        <p:nvSpPr>
          <p:cNvPr id="97302" name="Rectangle 23">
            <a:extLst>
              <a:ext uri="{FF2B5EF4-FFF2-40B4-BE49-F238E27FC236}">
                <a16:creationId xmlns:a16="http://schemas.microsoft.com/office/drawing/2014/main" id="{D04E7EFA-5302-4183-B05C-DA2081483BB9}"/>
              </a:ext>
            </a:extLst>
          </p:cNvPr>
          <p:cNvSpPr>
            <a:spLocks noChangeArrowheads="1"/>
          </p:cNvSpPr>
          <p:nvPr/>
        </p:nvSpPr>
        <p:spPr bwMode="auto">
          <a:xfrm>
            <a:off x="4398963" y="34766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3</a:t>
            </a:r>
          </a:p>
        </p:txBody>
      </p:sp>
      <p:sp>
        <p:nvSpPr>
          <p:cNvPr id="97303" name="Rectangle 24">
            <a:extLst>
              <a:ext uri="{FF2B5EF4-FFF2-40B4-BE49-F238E27FC236}">
                <a16:creationId xmlns:a16="http://schemas.microsoft.com/office/drawing/2014/main" id="{A920BB6E-C7F3-44CE-A7F4-E7FCE50357F0}"/>
              </a:ext>
            </a:extLst>
          </p:cNvPr>
          <p:cNvSpPr>
            <a:spLocks noChangeArrowheads="1"/>
          </p:cNvSpPr>
          <p:nvPr/>
        </p:nvSpPr>
        <p:spPr bwMode="auto">
          <a:xfrm>
            <a:off x="4398963" y="4467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4</a:t>
            </a:r>
          </a:p>
        </p:txBody>
      </p:sp>
      <p:sp>
        <p:nvSpPr>
          <p:cNvPr id="97304" name="Rectangle 25">
            <a:extLst>
              <a:ext uri="{FF2B5EF4-FFF2-40B4-BE49-F238E27FC236}">
                <a16:creationId xmlns:a16="http://schemas.microsoft.com/office/drawing/2014/main" id="{F217EC1E-A2D9-4416-A12F-78EAF9DCAE3C}"/>
              </a:ext>
            </a:extLst>
          </p:cNvPr>
          <p:cNvSpPr>
            <a:spLocks noChangeArrowheads="1"/>
          </p:cNvSpPr>
          <p:nvPr/>
        </p:nvSpPr>
        <p:spPr bwMode="auto">
          <a:xfrm>
            <a:off x="4398963" y="54578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5</a:t>
            </a:r>
          </a:p>
        </p:txBody>
      </p:sp>
      <p:sp>
        <p:nvSpPr>
          <p:cNvPr id="97305" name="Rectangle 26">
            <a:extLst>
              <a:ext uri="{FF2B5EF4-FFF2-40B4-BE49-F238E27FC236}">
                <a16:creationId xmlns:a16="http://schemas.microsoft.com/office/drawing/2014/main" id="{EB0D7F1B-8168-41E3-9898-276085A35433}"/>
              </a:ext>
            </a:extLst>
          </p:cNvPr>
          <p:cNvSpPr>
            <a:spLocks noChangeArrowheads="1"/>
          </p:cNvSpPr>
          <p:nvPr/>
        </p:nvSpPr>
        <p:spPr bwMode="auto">
          <a:xfrm>
            <a:off x="3636963" y="3324225"/>
            <a:ext cx="86360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Depth</a:t>
            </a:r>
          </a:p>
          <a:p>
            <a:pPr algn="ctr" eaLnBrk="1" hangingPunct="1">
              <a:spcBef>
                <a:spcPct val="0"/>
              </a:spcBef>
              <a:buFontTx/>
              <a:buNone/>
            </a:pPr>
            <a:r>
              <a:rPr lang="en-US" altLang="en-US" sz="1800" b="1"/>
              <a:t>(m)</a:t>
            </a:r>
          </a:p>
        </p:txBody>
      </p:sp>
      <p:sp>
        <p:nvSpPr>
          <p:cNvPr id="97306" name="Rectangle 27">
            <a:extLst>
              <a:ext uri="{FF2B5EF4-FFF2-40B4-BE49-F238E27FC236}">
                <a16:creationId xmlns:a16="http://schemas.microsoft.com/office/drawing/2014/main" id="{BA4C106A-5881-47CC-A2F1-FC0DCE311176}"/>
              </a:ext>
            </a:extLst>
          </p:cNvPr>
          <p:cNvSpPr>
            <a:spLocks noChangeArrowheads="1"/>
          </p:cNvSpPr>
          <p:nvPr/>
        </p:nvSpPr>
        <p:spPr bwMode="auto">
          <a:xfrm>
            <a:off x="4627563" y="352425"/>
            <a:ext cx="4984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0.1</a:t>
            </a:r>
          </a:p>
        </p:txBody>
      </p:sp>
      <p:sp>
        <p:nvSpPr>
          <p:cNvPr id="97307" name="Rectangle 28">
            <a:extLst>
              <a:ext uri="{FF2B5EF4-FFF2-40B4-BE49-F238E27FC236}">
                <a16:creationId xmlns:a16="http://schemas.microsoft.com/office/drawing/2014/main" id="{EA931B79-46DA-4C26-A987-310F035EFA95}"/>
              </a:ext>
            </a:extLst>
          </p:cNvPr>
          <p:cNvSpPr>
            <a:spLocks noChangeArrowheads="1"/>
          </p:cNvSpPr>
          <p:nvPr/>
        </p:nvSpPr>
        <p:spPr bwMode="auto">
          <a:xfrm>
            <a:off x="5465763" y="352425"/>
            <a:ext cx="4984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0.5</a:t>
            </a:r>
          </a:p>
        </p:txBody>
      </p:sp>
      <p:sp>
        <p:nvSpPr>
          <p:cNvPr id="97308" name="Rectangle 29">
            <a:extLst>
              <a:ext uri="{FF2B5EF4-FFF2-40B4-BE49-F238E27FC236}">
                <a16:creationId xmlns:a16="http://schemas.microsoft.com/office/drawing/2014/main" id="{A8C00375-1538-46C2-8D09-38DFF2EF650F}"/>
              </a:ext>
            </a:extLst>
          </p:cNvPr>
          <p:cNvSpPr>
            <a:spLocks noChangeArrowheads="1"/>
          </p:cNvSpPr>
          <p:nvPr/>
        </p:nvSpPr>
        <p:spPr bwMode="auto">
          <a:xfrm>
            <a:off x="5846763" y="352425"/>
            <a:ext cx="4984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1.0</a:t>
            </a:r>
          </a:p>
        </p:txBody>
      </p:sp>
      <p:sp>
        <p:nvSpPr>
          <p:cNvPr id="97309" name="Rectangle 30">
            <a:extLst>
              <a:ext uri="{FF2B5EF4-FFF2-40B4-BE49-F238E27FC236}">
                <a16:creationId xmlns:a16="http://schemas.microsoft.com/office/drawing/2014/main" id="{4B48FFFC-D5A0-4B5E-8CF6-AB9571A45AFE}"/>
              </a:ext>
            </a:extLst>
          </p:cNvPr>
          <p:cNvSpPr>
            <a:spLocks noChangeArrowheads="1"/>
          </p:cNvSpPr>
          <p:nvPr/>
        </p:nvSpPr>
        <p:spPr bwMode="auto">
          <a:xfrm>
            <a:off x="6761163" y="352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5</a:t>
            </a:r>
          </a:p>
        </p:txBody>
      </p:sp>
      <p:sp>
        <p:nvSpPr>
          <p:cNvPr id="97310" name="Rectangle 31">
            <a:extLst>
              <a:ext uri="{FF2B5EF4-FFF2-40B4-BE49-F238E27FC236}">
                <a16:creationId xmlns:a16="http://schemas.microsoft.com/office/drawing/2014/main" id="{FC43A845-DB4D-45C4-A34F-916946BD93FE}"/>
              </a:ext>
            </a:extLst>
          </p:cNvPr>
          <p:cNvSpPr>
            <a:spLocks noChangeArrowheads="1"/>
          </p:cNvSpPr>
          <p:nvPr/>
        </p:nvSpPr>
        <p:spPr bwMode="auto">
          <a:xfrm>
            <a:off x="7065963" y="352425"/>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10</a:t>
            </a:r>
          </a:p>
        </p:txBody>
      </p:sp>
      <p:sp>
        <p:nvSpPr>
          <p:cNvPr id="97311" name="Rectangle 32">
            <a:extLst>
              <a:ext uri="{FF2B5EF4-FFF2-40B4-BE49-F238E27FC236}">
                <a16:creationId xmlns:a16="http://schemas.microsoft.com/office/drawing/2014/main" id="{EBD69803-2C70-4C28-85CF-5798DE8388A8}"/>
              </a:ext>
            </a:extLst>
          </p:cNvPr>
          <p:cNvSpPr>
            <a:spLocks noChangeArrowheads="1"/>
          </p:cNvSpPr>
          <p:nvPr/>
        </p:nvSpPr>
        <p:spPr bwMode="auto">
          <a:xfrm>
            <a:off x="7904163" y="352425"/>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50</a:t>
            </a:r>
          </a:p>
        </p:txBody>
      </p:sp>
      <p:sp>
        <p:nvSpPr>
          <p:cNvPr id="97312" name="Rectangle 33">
            <a:extLst>
              <a:ext uri="{FF2B5EF4-FFF2-40B4-BE49-F238E27FC236}">
                <a16:creationId xmlns:a16="http://schemas.microsoft.com/office/drawing/2014/main" id="{E84F5AEF-5633-4508-A17A-7B8FF8842969}"/>
              </a:ext>
            </a:extLst>
          </p:cNvPr>
          <p:cNvSpPr>
            <a:spLocks noChangeArrowheads="1"/>
          </p:cNvSpPr>
          <p:nvPr/>
        </p:nvSpPr>
        <p:spPr bwMode="auto">
          <a:xfrm>
            <a:off x="8285163" y="352425"/>
            <a:ext cx="561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100</a:t>
            </a:r>
          </a:p>
        </p:txBody>
      </p:sp>
      <p:sp>
        <p:nvSpPr>
          <p:cNvPr id="97313" name="Rectangle 34">
            <a:extLst>
              <a:ext uri="{FF2B5EF4-FFF2-40B4-BE49-F238E27FC236}">
                <a16:creationId xmlns:a16="http://schemas.microsoft.com/office/drawing/2014/main" id="{2BEA4604-6238-4480-BCAB-8C012418FF37}"/>
              </a:ext>
            </a:extLst>
          </p:cNvPr>
          <p:cNvSpPr>
            <a:spLocks noChangeArrowheads="1"/>
          </p:cNvSpPr>
          <p:nvPr/>
        </p:nvSpPr>
        <p:spPr bwMode="auto">
          <a:xfrm>
            <a:off x="5541963" y="47625"/>
            <a:ext cx="25812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Percent Incident Light</a:t>
            </a:r>
          </a:p>
        </p:txBody>
      </p:sp>
      <p:sp>
        <p:nvSpPr>
          <p:cNvPr id="97314" name="Rectangle 35">
            <a:extLst>
              <a:ext uri="{FF2B5EF4-FFF2-40B4-BE49-F238E27FC236}">
                <a16:creationId xmlns:a16="http://schemas.microsoft.com/office/drawing/2014/main" id="{4C0DE31D-C9D6-4631-9C4C-C494EAB152B5}"/>
              </a:ext>
            </a:extLst>
          </p:cNvPr>
          <p:cNvSpPr>
            <a:spLocks noGrp="1"/>
          </p:cNvSpPr>
          <p:nvPr>
            <p:ph type="body" idx="1"/>
          </p:nvPr>
        </p:nvSpPr>
        <p:spPr>
          <a:xfrm>
            <a:off x="338138" y="2138363"/>
            <a:ext cx="3581400" cy="41148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2000">
                <a:cs typeface="Calibri" panose="020F0502020204030204" pitchFamily="34" charset="0"/>
              </a:rPr>
              <a:t>Transparency of water depends on:</a:t>
            </a:r>
          </a:p>
          <a:p>
            <a:pPr lvl="1" eaLnBrk="1" hangingPunct="1"/>
            <a:r>
              <a:rPr lang="en-US" altLang="en-US" sz="2000" b="1">
                <a:cs typeface="Calibri" panose="020F0502020204030204" pitchFamily="34" charset="0"/>
              </a:rPr>
              <a:t>Wave length </a:t>
            </a:r>
            <a:r>
              <a:rPr lang="en-US" altLang="en-US" sz="2000">
                <a:cs typeface="Calibri" panose="020F0502020204030204" pitchFamily="34" charset="0"/>
              </a:rPr>
              <a:t>(water is differential in its absorption of certain wave lengths)</a:t>
            </a:r>
          </a:p>
          <a:p>
            <a:pPr lvl="1" eaLnBrk="1" hangingPunct="1"/>
            <a:r>
              <a:rPr lang="en-US" altLang="en-US" sz="2000" b="1">
                <a:cs typeface="Calibri" panose="020F0502020204030204" pitchFamily="34" charset="0"/>
              </a:rPr>
              <a:t>Suspended materials</a:t>
            </a:r>
          </a:p>
          <a:p>
            <a:pPr lvl="1" eaLnBrk="1" hangingPunct="1"/>
            <a:r>
              <a:rPr lang="en-US" altLang="en-US" sz="2000" b="1">
                <a:cs typeface="Calibri" panose="020F0502020204030204" pitchFamily="34" charset="0"/>
              </a:rPr>
              <a:t>Dissolved materials</a:t>
            </a:r>
          </a:p>
          <a:p>
            <a:pPr eaLnBrk="1" hangingPunct="1"/>
            <a:r>
              <a:rPr lang="en-US" altLang="en-US" sz="2000">
                <a:cs typeface="Calibri" panose="020F0502020204030204" pitchFamily="34" charset="0"/>
              </a:rPr>
              <a:t>Different lakes tend to have different light absorption characteristics</a:t>
            </a:r>
          </a:p>
        </p:txBody>
      </p:sp>
      <p:sp>
        <p:nvSpPr>
          <p:cNvPr id="97315" name="Line 36">
            <a:extLst>
              <a:ext uri="{FF2B5EF4-FFF2-40B4-BE49-F238E27FC236}">
                <a16:creationId xmlns:a16="http://schemas.microsoft.com/office/drawing/2014/main" id="{B1293CE5-6800-4A5C-98BF-DC30D5998EC5}"/>
              </a:ext>
            </a:extLst>
          </p:cNvPr>
          <p:cNvSpPr>
            <a:spLocks noChangeShapeType="1"/>
          </p:cNvSpPr>
          <p:nvPr/>
        </p:nvSpPr>
        <p:spPr bwMode="auto">
          <a:xfrm>
            <a:off x="5715000" y="1066800"/>
            <a:ext cx="0" cy="5562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316" name="Rectangle 37">
            <a:extLst>
              <a:ext uri="{FF2B5EF4-FFF2-40B4-BE49-F238E27FC236}">
                <a16:creationId xmlns:a16="http://schemas.microsoft.com/office/drawing/2014/main" id="{9A7369B0-6E41-4F59-9ACE-93C4923E5505}"/>
              </a:ext>
            </a:extLst>
          </p:cNvPr>
          <p:cNvSpPr>
            <a:spLocks noChangeArrowheads="1"/>
          </p:cNvSpPr>
          <p:nvPr/>
        </p:nvSpPr>
        <p:spPr bwMode="auto">
          <a:xfrm>
            <a:off x="5257800" y="5943600"/>
            <a:ext cx="1106488" cy="3333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Long, MN</a:t>
            </a:r>
          </a:p>
        </p:txBody>
      </p:sp>
      <p:sp>
        <p:nvSpPr>
          <p:cNvPr id="97317" name="Rectangle 38">
            <a:extLst>
              <a:ext uri="{FF2B5EF4-FFF2-40B4-BE49-F238E27FC236}">
                <a16:creationId xmlns:a16="http://schemas.microsoft.com/office/drawing/2014/main" id="{4B9E517B-DCA6-481F-865B-BEF598BE3789}"/>
              </a:ext>
            </a:extLst>
          </p:cNvPr>
          <p:cNvSpPr>
            <a:spLocks noChangeArrowheads="1"/>
          </p:cNvSpPr>
          <p:nvPr/>
        </p:nvSpPr>
        <p:spPr bwMode="auto">
          <a:xfrm>
            <a:off x="4862513" y="5105400"/>
            <a:ext cx="1233487" cy="3333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Crystal, WI</a:t>
            </a:r>
          </a:p>
        </p:txBody>
      </p:sp>
      <p:sp>
        <p:nvSpPr>
          <p:cNvPr id="97318" name="Rectangle 39">
            <a:extLst>
              <a:ext uri="{FF2B5EF4-FFF2-40B4-BE49-F238E27FC236}">
                <a16:creationId xmlns:a16="http://schemas.microsoft.com/office/drawing/2014/main" id="{0F22CD35-87A0-4937-B502-E640AED95684}"/>
              </a:ext>
            </a:extLst>
          </p:cNvPr>
          <p:cNvSpPr>
            <a:spLocks noChangeArrowheads="1"/>
          </p:cNvSpPr>
          <p:nvPr/>
        </p:nvSpPr>
        <p:spPr bwMode="auto">
          <a:xfrm>
            <a:off x="4856163" y="2790825"/>
            <a:ext cx="1355725" cy="577850"/>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Montezuma </a:t>
            </a:r>
          </a:p>
          <a:p>
            <a:pPr eaLnBrk="1" hangingPunct="1">
              <a:spcBef>
                <a:spcPct val="0"/>
              </a:spcBef>
              <a:buFontTx/>
              <a:buNone/>
            </a:pPr>
            <a:r>
              <a:rPr lang="en-US" altLang="en-US" sz="1600" b="1">
                <a:solidFill>
                  <a:srgbClr val="006600"/>
                </a:solidFill>
              </a:rPr>
              <a:t>Well, AZ</a:t>
            </a:r>
          </a:p>
        </p:txBody>
      </p:sp>
      <p:sp>
        <p:nvSpPr>
          <p:cNvPr id="97319" name="Rectangle 40">
            <a:extLst>
              <a:ext uri="{FF2B5EF4-FFF2-40B4-BE49-F238E27FC236}">
                <a16:creationId xmlns:a16="http://schemas.microsoft.com/office/drawing/2014/main" id="{750E2F4F-E737-4ECB-A3F5-50F663F7D751}"/>
              </a:ext>
            </a:extLst>
          </p:cNvPr>
          <p:cNvSpPr>
            <a:spLocks noChangeArrowheads="1"/>
          </p:cNvSpPr>
          <p:nvPr/>
        </p:nvSpPr>
        <p:spPr bwMode="auto">
          <a:xfrm>
            <a:off x="4876800" y="2209800"/>
            <a:ext cx="1219200" cy="3333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Itasca, MN</a:t>
            </a:r>
          </a:p>
        </p:txBody>
      </p:sp>
      <p:sp>
        <p:nvSpPr>
          <p:cNvPr id="97320" name="Rectangle 41">
            <a:extLst>
              <a:ext uri="{FF2B5EF4-FFF2-40B4-BE49-F238E27FC236}">
                <a16:creationId xmlns:a16="http://schemas.microsoft.com/office/drawing/2014/main" id="{2AE93CE5-296B-403F-B36D-493E89D9201B}"/>
              </a:ext>
            </a:extLst>
          </p:cNvPr>
          <p:cNvSpPr>
            <a:spLocks noChangeArrowheads="1"/>
          </p:cNvSpPr>
          <p:nvPr/>
        </p:nvSpPr>
        <p:spPr bwMode="auto">
          <a:xfrm>
            <a:off x="4856163" y="733425"/>
            <a:ext cx="166370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Little Triste, AZ</a:t>
            </a:r>
          </a:p>
        </p:txBody>
      </p:sp>
      <p:sp>
        <p:nvSpPr>
          <p:cNvPr id="97321" name="Rectangle 42">
            <a:extLst>
              <a:ext uri="{FF2B5EF4-FFF2-40B4-BE49-F238E27FC236}">
                <a16:creationId xmlns:a16="http://schemas.microsoft.com/office/drawing/2014/main" id="{A25A57B0-F4AE-4E3E-8E14-A4180EE96C07}"/>
              </a:ext>
            </a:extLst>
          </p:cNvPr>
          <p:cNvSpPr>
            <a:spLocks noChangeArrowheads="1"/>
          </p:cNvSpPr>
          <p:nvPr/>
        </p:nvSpPr>
        <p:spPr bwMode="auto">
          <a:xfrm>
            <a:off x="3201988" y="6334125"/>
            <a:ext cx="1466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Secchi Disk</a:t>
            </a:r>
          </a:p>
        </p:txBody>
      </p:sp>
      <p:sp>
        <p:nvSpPr>
          <p:cNvPr id="97322" name="Line 43">
            <a:extLst>
              <a:ext uri="{FF2B5EF4-FFF2-40B4-BE49-F238E27FC236}">
                <a16:creationId xmlns:a16="http://schemas.microsoft.com/office/drawing/2014/main" id="{C9CE81F8-0841-48E9-99F5-5459659A704E}"/>
              </a:ext>
            </a:extLst>
          </p:cNvPr>
          <p:cNvSpPr>
            <a:spLocks noChangeShapeType="1"/>
          </p:cNvSpPr>
          <p:nvPr/>
        </p:nvSpPr>
        <p:spPr bwMode="auto">
          <a:xfrm flipV="1">
            <a:off x="4419600" y="5638800"/>
            <a:ext cx="1295400" cy="838200"/>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7323" name="Line 44">
            <a:extLst>
              <a:ext uri="{FF2B5EF4-FFF2-40B4-BE49-F238E27FC236}">
                <a16:creationId xmlns:a16="http://schemas.microsoft.com/office/drawing/2014/main" id="{30F70516-6D68-4872-9596-51C6443AF8AA}"/>
              </a:ext>
            </a:extLst>
          </p:cNvPr>
          <p:cNvSpPr>
            <a:spLocks noChangeShapeType="1"/>
          </p:cNvSpPr>
          <p:nvPr/>
        </p:nvSpPr>
        <p:spPr bwMode="auto">
          <a:xfrm flipH="1">
            <a:off x="4775200" y="939800"/>
            <a:ext cx="3327400" cy="13208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324" name="Rectangle 45">
            <a:extLst>
              <a:ext uri="{FF2B5EF4-FFF2-40B4-BE49-F238E27FC236}">
                <a16:creationId xmlns:a16="http://schemas.microsoft.com/office/drawing/2014/main" id="{5CBF297D-25BC-4A8C-8D92-87FC5F02D3ED}"/>
              </a:ext>
            </a:extLst>
          </p:cNvPr>
          <p:cNvSpPr>
            <a:spLocks noChangeArrowheads="1"/>
          </p:cNvSpPr>
          <p:nvPr/>
        </p:nvSpPr>
        <p:spPr bwMode="auto">
          <a:xfrm>
            <a:off x="4856163" y="1495425"/>
            <a:ext cx="1544637" cy="3333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Saguaro, AZ</a:t>
            </a:r>
          </a:p>
        </p:txBody>
      </p:sp>
      <p:sp>
        <p:nvSpPr>
          <p:cNvPr id="97325" name="Line 46">
            <a:extLst>
              <a:ext uri="{FF2B5EF4-FFF2-40B4-BE49-F238E27FC236}">
                <a16:creationId xmlns:a16="http://schemas.microsoft.com/office/drawing/2014/main" id="{3895BFA6-3EFC-465E-823A-0543B5783880}"/>
              </a:ext>
            </a:extLst>
          </p:cNvPr>
          <p:cNvSpPr>
            <a:spLocks noChangeShapeType="1"/>
          </p:cNvSpPr>
          <p:nvPr/>
        </p:nvSpPr>
        <p:spPr bwMode="auto">
          <a:xfrm flipH="1">
            <a:off x="4775200" y="1168400"/>
            <a:ext cx="3403600" cy="3759200"/>
          </a:xfrm>
          <a:prstGeom prst="line">
            <a:avLst/>
          </a:prstGeom>
          <a:noFill/>
          <a:ln w="50800">
            <a:solidFill>
              <a:srgbClr val="00279F"/>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7326" name="Rectangle 47">
            <a:extLst>
              <a:ext uri="{FF2B5EF4-FFF2-40B4-BE49-F238E27FC236}">
                <a16:creationId xmlns:a16="http://schemas.microsoft.com/office/drawing/2014/main" id="{BF4B5416-5DE6-4282-A8F4-31776CE2B290}"/>
              </a:ext>
            </a:extLst>
          </p:cNvPr>
          <p:cNvSpPr>
            <a:spLocks noChangeArrowheads="1"/>
          </p:cNvSpPr>
          <p:nvPr/>
        </p:nvSpPr>
        <p:spPr bwMode="auto">
          <a:xfrm>
            <a:off x="4876800" y="3705225"/>
            <a:ext cx="1285875" cy="3333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solidFill>
                  <a:srgbClr val="006600"/>
                </a:solidFill>
              </a:rPr>
              <a:t>Seneca, NY</a:t>
            </a:r>
          </a:p>
        </p:txBody>
      </p:sp>
      <p:sp>
        <p:nvSpPr>
          <p:cNvPr id="97327" name="Text Box 48">
            <a:extLst>
              <a:ext uri="{FF2B5EF4-FFF2-40B4-BE49-F238E27FC236}">
                <a16:creationId xmlns:a16="http://schemas.microsoft.com/office/drawing/2014/main" id="{0A30682E-0FB8-4B0D-948D-7C54E7A47A02}"/>
              </a:ext>
            </a:extLst>
          </p:cNvPr>
          <p:cNvSpPr txBox="1">
            <a:spLocks noChangeArrowheads="1"/>
          </p:cNvSpPr>
          <p:nvPr/>
        </p:nvSpPr>
        <p:spPr bwMode="auto">
          <a:xfrm>
            <a:off x="8747125" y="6288088"/>
            <a:ext cx="3540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4</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a:extLst>
              <a:ext uri="{FF2B5EF4-FFF2-40B4-BE49-F238E27FC236}">
                <a16:creationId xmlns:a16="http://schemas.microsoft.com/office/drawing/2014/main" id="{C1E8499B-B8A2-4B8F-A0D5-F5EA736D2C3A}"/>
              </a:ext>
            </a:extLst>
          </p:cNvPr>
          <p:cNvSpPr>
            <a:spLocks/>
          </p:cNvSpPr>
          <p:nvPr>
            <p:ph type="title"/>
          </p:nvPr>
        </p:nvSpPr>
        <p:spPr>
          <a:xfrm>
            <a:off x="946150" y="0"/>
            <a:ext cx="7162800" cy="1143000"/>
          </a:xfrm>
          <a:noFill/>
        </p:spPr>
        <p:txBody>
          <a:bodyPr lIns="90488" tIns="44450" rIns="90488" bIns="44450"/>
          <a:lstStyle/>
          <a:p>
            <a:pPr eaLnBrk="1" hangingPunct="1"/>
            <a:r>
              <a:rPr lang="en-US" altLang="en-US" sz="3500" b="1">
                <a:cs typeface="Calibri" panose="020F0502020204030204" pitchFamily="34" charset="0"/>
              </a:rPr>
              <a:t>Determining Transparency</a:t>
            </a:r>
          </a:p>
        </p:txBody>
      </p:sp>
      <p:sp>
        <p:nvSpPr>
          <p:cNvPr id="68610" name="Rectangle 3">
            <a:extLst>
              <a:ext uri="{FF2B5EF4-FFF2-40B4-BE49-F238E27FC236}">
                <a16:creationId xmlns:a16="http://schemas.microsoft.com/office/drawing/2014/main" id="{46AD4130-4EBA-D74D-BD03-F335259D116A}"/>
              </a:ext>
            </a:extLst>
          </p:cNvPr>
          <p:cNvSpPr>
            <a:spLocks noGrp="1"/>
          </p:cNvSpPr>
          <p:nvPr>
            <p:ph type="body" idx="1"/>
          </p:nvPr>
        </p:nvSpPr>
        <p:spPr>
          <a:xfrm>
            <a:off x="250825" y="1412875"/>
            <a:ext cx="4081463" cy="4248150"/>
          </a:xfrm>
        </p:spPr>
        <p:txBody>
          <a:bodyPr lIns="90488" tIns="44450" rIns="90488" bIns="44450"/>
          <a:lstStyle/>
          <a:p>
            <a:pPr marL="457200" lvl="1" indent="0" eaLnBrk="1" hangingPunct="1">
              <a:buFont typeface="Arial" panose="020B0604020202020204" pitchFamily="34" charset="0"/>
              <a:buNone/>
              <a:defRPr/>
            </a:pPr>
            <a:r>
              <a:rPr lang="en-US" altLang="en-US" sz="2000" b="1" dirty="0">
                <a:latin typeface="Arial" panose="020B0604020202020204" pitchFamily="34" charset="0"/>
              </a:rPr>
              <a:t>Secchi Disk</a:t>
            </a:r>
            <a:r>
              <a:rPr lang="en-US" altLang="en-US" sz="2000" dirty="0">
                <a:latin typeface="Arial" panose="020B0604020202020204" pitchFamily="34" charset="0"/>
              </a:rPr>
              <a:t> (20cm diameter)</a:t>
            </a:r>
          </a:p>
          <a:p>
            <a:pPr marL="457200" lvl="1" indent="0" eaLnBrk="1" hangingPunct="1">
              <a:buFont typeface="Arial" panose="020B0604020202020204" pitchFamily="34" charset="0"/>
              <a:buNone/>
              <a:defRPr/>
            </a:pPr>
            <a:endParaRPr lang="en-US" altLang="en-US" sz="2000" dirty="0">
              <a:latin typeface="Arial" panose="020B0604020202020204" pitchFamily="34" charset="0"/>
            </a:endParaRPr>
          </a:p>
          <a:p>
            <a:pPr lvl="1" eaLnBrk="1" hangingPunct="1">
              <a:buFont typeface="Arial" panose="020B0604020202020204" pitchFamily="34" charset="0"/>
              <a:buChar char="•"/>
              <a:defRPr/>
            </a:pPr>
            <a:r>
              <a:rPr lang="en-US" altLang="en-US" sz="2000" dirty="0">
                <a:latin typeface="Arial" panose="020B0604020202020204" pitchFamily="34" charset="0"/>
              </a:rPr>
              <a:t>Measures depth of 95% light absorption. </a:t>
            </a:r>
            <a:br>
              <a:rPr lang="en-US" altLang="en-US" sz="2000" dirty="0">
                <a:latin typeface="Arial" panose="020B0604020202020204" pitchFamily="34" charset="0"/>
              </a:rPr>
            </a:br>
            <a:endParaRPr lang="en-US" altLang="en-US" sz="2000" dirty="0">
              <a:latin typeface="Arial" panose="020B0604020202020204" pitchFamily="34" charset="0"/>
            </a:endParaRPr>
          </a:p>
          <a:p>
            <a:pPr lvl="1" eaLnBrk="1" hangingPunct="1">
              <a:buFont typeface="Arial" panose="020B0604020202020204" pitchFamily="34" charset="0"/>
              <a:buChar char="•"/>
              <a:defRPr/>
            </a:pPr>
            <a:r>
              <a:rPr lang="en-US" altLang="en-US" sz="2000" dirty="0">
                <a:latin typeface="Arial" panose="020B0604020202020204" pitchFamily="34" charset="0"/>
              </a:rPr>
              <a:t>Determining the </a:t>
            </a:r>
            <a:r>
              <a:rPr lang="en-US" altLang="en-US" sz="2000" b="1" dirty="0">
                <a:latin typeface="Arial" panose="020B0604020202020204" pitchFamily="34" charset="0"/>
              </a:rPr>
              <a:t>Secchi Depth </a:t>
            </a:r>
            <a:r>
              <a:rPr lang="en-US" altLang="en-US" sz="2000" dirty="0">
                <a:latin typeface="Arial" panose="020B0604020202020204" pitchFamily="34" charset="0"/>
              </a:rPr>
              <a:t>of waterbodies</a:t>
            </a:r>
            <a:br>
              <a:rPr lang="en-US" altLang="en-US" sz="2000" dirty="0">
                <a:latin typeface="Arial" panose="020B0604020202020204" pitchFamily="34" charset="0"/>
              </a:rPr>
            </a:br>
            <a:endParaRPr lang="en-US" altLang="en-US" sz="2000" dirty="0">
              <a:latin typeface="Arial" panose="020B0604020202020204" pitchFamily="34" charset="0"/>
            </a:endParaRPr>
          </a:p>
          <a:p>
            <a:pPr lvl="1" eaLnBrk="1" hangingPunct="1">
              <a:buFont typeface="Arial" panose="020B0604020202020204" pitchFamily="34" charset="0"/>
              <a:buChar char="•"/>
              <a:defRPr/>
            </a:pPr>
            <a:r>
              <a:rPr lang="en-US" altLang="en-US" sz="2000" dirty="0">
                <a:latin typeface="Arial" panose="020B0604020202020204" pitchFamily="34" charset="0"/>
              </a:rPr>
              <a:t>Range &lt;5 cm - &gt;40 m (Crater Lake, Oregon, has the greatest transparency of any North American Lake)</a:t>
            </a:r>
          </a:p>
          <a:p>
            <a:pPr lvl="1" eaLnBrk="1" hangingPunct="1">
              <a:buFont typeface="Arial" panose="020B0604020202020204" pitchFamily="34" charset="0"/>
              <a:buChar char="•"/>
              <a:defRPr/>
            </a:pPr>
            <a:endParaRPr lang="en-US" altLang="en-US" sz="2000" dirty="0">
              <a:latin typeface="Arial" panose="020B0604020202020204" pitchFamily="34" charset="0"/>
            </a:endParaRPr>
          </a:p>
        </p:txBody>
      </p:sp>
      <p:sp>
        <p:nvSpPr>
          <p:cNvPr id="99331" name="Text Box 6">
            <a:extLst>
              <a:ext uri="{FF2B5EF4-FFF2-40B4-BE49-F238E27FC236}">
                <a16:creationId xmlns:a16="http://schemas.microsoft.com/office/drawing/2014/main" id="{E2952889-334A-4B25-B0E5-866B9619495C}"/>
              </a:ext>
            </a:extLst>
          </p:cNvPr>
          <p:cNvSpPr txBox="1">
            <a:spLocks noChangeArrowheads="1"/>
          </p:cNvSpPr>
          <p:nvPr/>
        </p:nvSpPr>
        <p:spPr bwMode="auto">
          <a:xfrm>
            <a:off x="8747125" y="6288088"/>
            <a:ext cx="3540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5</a:t>
            </a:r>
          </a:p>
        </p:txBody>
      </p:sp>
      <p:pic>
        <p:nvPicPr>
          <p:cNvPr id="99332" name="Picture 4">
            <a:extLst>
              <a:ext uri="{FF2B5EF4-FFF2-40B4-BE49-F238E27FC236}">
                <a16:creationId xmlns:a16="http://schemas.microsoft.com/office/drawing/2014/main" id="{5BD208F1-11CD-4EFD-A1E9-EA92C7990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3" name="Picture 1">
            <a:extLst>
              <a:ext uri="{FF2B5EF4-FFF2-40B4-BE49-F238E27FC236}">
                <a16:creationId xmlns:a16="http://schemas.microsoft.com/office/drawing/2014/main" id="{250FB4B1-4562-4CA1-A630-BF3AFCB0FD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1865313"/>
            <a:ext cx="440690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a:extLst>
              <a:ext uri="{FF2B5EF4-FFF2-40B4-BE49-F238E27FC236}">
                <a16:creationId xmlns:a16="http://schemas.microsoft.com/office/drawing/2014/main" id="{51841320-4903-44AE-A45D-0E4757920B06}"/>
              </a:ext>
            </a:extLst>
          </p:cNvPr>
          <p:cNvSpPr>
            <a:spLocks/>
          </p:cNvSpPr>
          <p:nvPr>
            <p:ph type="title"/>
          </p:nvPr>
        </p:nvSpPr>
        <p:spPr>
          <a:xfrm>
            <a:off x="1092200" y="187325"/>
            <a:ext cx="7162800" cy="1143000"/>
          </a:xfrm>
          <a:noFill/>
        </p:spPr>
        <p:txBody>
          <a:bodyPr lIns="90488" tIns="44450" rIns="90488" bIns="44450"/>
          <a:lstStyle/>
          <a:p>
            <a:pPr eaLnBrk="1" hangingPunct="1"/>
            <a:r>
              <a:rPr lang="en-US" altLang="en-US" sz="3500" b="1">
                <a:cs typeface="Calibri" panose="020F0502020204030204" pitchFamily="34" charset="0"/>
              </a:rPr>
              <a:t>Determining Transparency</a:t>
            </a:r>
          </a:p>
        </p:txBody>
      </p:sp>
      <p:sp>
        <p:nvSpPr>
          <p:cNvPr id="68610" name="Rectangle 3">
            <a:extLst>
              <a:ext uri="{FF2B5EF4-FFF2-40B4-BE49-F238E27FC236}">
                <a16:creationId xmlns:a16="http://schemas.microsoft.com/office/drawing/2014/main" id="{46AD4130-4EBA-D74D-BD03-F335259D116A}"/>
              </a:ext>
            </a:extLst>
          </p:cNvPr>
          <p:cNvSpPr>
            <a:spLocks noGrp="1"/>
          </p:cNvSpPr>
          <p:nvPr>
            <p:ph type="body" idx="1"/>
          </p:nvPr>
        </p:nvSpPr>
        <p:spPr>
          <a:xfrm>
            <a:off x="468313" y="1628775"/>
            <a:ext cx="3792537" cy="2952750"/>
          </a:xfrm>
        </p:spPr>
        <p:txBody>
          <a:bodyPr lIns="90488" tIns="44450" rIns="90488" bIns="44450"/>
          <a:lstStyle/>
          <a:p>
            <a:pPr marL="457200" lvl="1" indent="0" eaLnBrk="1" hangingPunct="1">
              <a:buFont typeface="Arial" panose="020B0604020202020204" pitchFamily="34" charset="0"/>
              <a:buNone/>
              <a:defRPr/>
            </a:pPr>
            <a:r>
              <a:rPr lang="en-US" altLang="en-US" sz="2000" b="1" dirty="0">
                <a:latin typeface="Arial" panose="020B0604020202020204" pitchFamily="34" charset="0"/>
              </a:rPr>
              <a:t>Light meter (photometer)</a:t>
            </a:r>
            <a:r>
              <a:rPr lang="en-US" altLang="en-US" sz="2000" dirty="0">
                <a:latin typeface="Arial" panose="020B0604020202020204" pitchFamily="34" charset="0"/>
              </a:rPr>
              <a:t> </a:t>
            </a:r>
          </a:p>
          <a:p>
            <a:pPr marL="457200" lvl="1" indent="0" eaLnBrk="1" hangingPunct="1">
              <a:buFont typeface="Arial" panose="020B0604020202020204" pitchFamily="34" charset="0"/>
              <a:buNone/>
              <a:defRPr/>
            </a:pPr>
            <a:endParaRPr lang="en-US" altLang="en-US" sz="2000" dirty="0">
              <a:latin typeface="Arial" panose="020B0604020202020204" pitchFamily="34" charset="0"/>
            </a:endParaRPr>
          </a:p>
          <a:p>
            <a:pPr lvl="1" eaLnBrk="1" hangingPunct="1">
              <a:buFont typeface="Arial" panose="020B0604020202020204" pitchFamily="34" charset="0"/>
              <a:buChar char="•"/>
              <a:defRPr/>
            </a:pPr>
            <a:r>
              <a:rPr lang="en-US" altLang="en-US" sz="2000" dirty="0">
                <a:latin typeface="Arial" panose="020B0604020202020204" pitchFamily="34" charset="0"/>
              </a:rPr>
              <a:t>Typically measures in photons/calories </a:t>
            </a:r>
            <a:br>
              <a:rPr lang="en-US" altLang="en-US" sz="2000" dirty="0">
                <a:latin typeface="Arial" panose="020B0604020202020204" pitchFamily="34" charset="0"/>
              </a:rPr>
            </a:br>
            <a:endParaRPr lang="en-US" altLang="en-US" sz="2000" dirty="0">
              <a:latin typeface="Arial" panose="020B0604020202020204" pitchFamily="34" charset="0"/>
            </a:endParaRPr>
          </a:p>
          <a:p>
            <a:pPr lvl="1" eaLnBrk="1" hangingPunct="1">
              <a:buFont typeface="Arial" panose="020B0604020202020204" pitchFamily="34" charset="0"/>
              <a:buChar char="•"/>
              <a:defRPr/>
            </a:pPr>
            <a:r>
              <a:rPr lang="en-US" altLang="en-US" sz="2000" dirty="0">
                <a:latin typeface="Arial" panose="020B0604020202020204" pitchFamily="34" charset="0"/>
              </a:rPr>
              <a:t>Lakes have light profiles just as they have oxygen &amp; temperature profiles</a:t>
            </a:r>
          </a:p>
          <a:p>
            <a:pPr lvl="1" eaLnBrk="1" hangingPunct="1">
              <a:defRPr/>
            </a:pPr>
            <a:endParaRPr lang="en-US" altLang="en-US" sz="2000" dirty="0">
              <a:latin typeface="Arial" panose="020B0604020202020204" pitchFamily="34" charset="0"/>
            </a:endParaRPr>
          </a:p>
          <a:p>
            <a:pPr lvl="1" eaLnBrk="1" hangingPunct="1">
              <a:defRPr/>
            </a:pPr>
            <a:endParaRPr lang="en-US" altLang="en-US" sz="2000" dirty="0">
              <a:latin typeface="Arial" panose="020B0604020202020204" pitchFamily="34" charset="0"/>
            </a:endParaRPr>
          </a:p>
          <a:p>
            <a:pPr lvl="1" eaLnBrk="1" hangingPunct="1">
              <a:defRPr/>
            </a:pPr>
            <a:endParaRPr lang="en-US" altLang="en-US" sz="2000" dirty="0">
              <a:latin typeface="Arial" panose="020B0604020202020204" pitchFamily="34" charset="0"/>
            </a:endParaRPr>
          </a:p>
        </p:txBody>
      </p:sp>
      <p:sp>
        <p:nvSpPr>
          <p:cNvPr id="101379" name="Text Box 6">
            <a:extLst>
              <a:ext uri="{FF2B5EF4-FFF2-40B4-BE49-F238E27FC236}">
                <a16:creationId xmlns:a16="http://schemas.microsoft.com/office/drawing/2014/main" id="{2EFAEE09-0863-42CB-9903-131425A8F19D}"/>
              </a:ext>
            </a:extLst>
          </p:cNvPr>
          <p:cNvSpPr txBox="1">
            <a:spLocks noChangeArrowheads="1"/>
          </p:cNvSpPr>
          <p:nvPr/>
        </p:nvSpPr>
        <p:spPr bwMode="auto">
          <a:xfrm>
            <a:off x="8747125" y="6288088"/>
            <a:ext cx="3540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5</a:t>
            </a:r>
          </a:p>
        </p:txBody>
      </p:sp>
      <p:pic>
        <p:nvPicPr>
          <p:cNvPr id="101380" name="Picture 4">
            <a:extLst>
              <a:ext uri="{FF2B5EF4-FFF2-40B4-BE49-F238E27FC236}">
                <a16:creationId xmlns:a16="http://schemas.microsoft.com/office/drawing/2014/main" id="{57559350-F86B-4E48-A49A-17A574BB5B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81" name="Picture 2">
            <a:extLst>
              <a:ext uri="{FF2B5EF4-FFF2-40B4-BE49-F238E27FC236}">
                <a16:creationId xmlns:a16="http://schemas.microsoft.com/office/drawing/2014/main" id="{5B9B3446-1B8B-43A7-B1B2-0A93A5A9EC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3600" y="1519238"/>
            <a:ext cx="4068763" cy="354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a:extLst>
              <a:ext uri="{FF2B5EF4-FFF2-40B4-BE49-F238E27FC236}">
                <a16:creationId xmlns:a16="http://schemas.microsoft.com/office/drawing/2014/main" id="{531308A9-B153-4EB3-8C32-91B5EC12F032}"/>
              </a:ext>
            </a:extLst>
          </p:cNvPr>
          <p:cNvSpPr>
            <a:spLocks noGrp="1"/>
          </p:cNvSpPr>
          <p:nvPr>
            <p:ph type="title"/>
          </p:nvPr>
        </p:nvSpPr>
        <p:spPr>
          <a:xfrm>
            <a:off x="755650" y="188913"/>
            <a:ext cx="7772400" cy="6858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000" b="1">
                <a:cs typeface="Calibri" panose="020F0502020204030204" pitchFamily="34" charset="0"/>
              </a:rPr>
              <a:t>Turbidity</a:t>
            </a:r>
          </a:p>
        </p:txBody>
      </p:sp>
      <p:sp>
        <p:nvSpPr>
          <p:cNvPr id="72706" name="Rectangle 3">
            <a:extLst>
              <a:ext uri="{FF2B5EF4-FFF2-40B4-BE49-F238E27FC236}">
                <a16:creationId xmlns:a16="http://schemas.microsoft.com/office/drawing/2014/main" id="{9BAF3D62-9F7E-8D45-92FB-DDCA7D013E88}"/>
              </a:ext>
            </a:extLst>
          </p:cNvPr>
          <p:cNvSpPr>
            <a:spLocks noGrp="1"/>
          </p:cNvSpPr>
          <p:nvPr>
            <p:ph type="body" idx="1"/>
          </p:nvPr>
        </p:nvSpPr>
        <p:spPr>
          <a:xfrm>
            <a:off x="157163" y="908050"/>
            <a:ext cx="5207000" cy="5041900"/>
          </a:xfrm>
        </p:spPr>
        <p:txBody>
          <a:bodyPr lIns="90488" tIns="44450" rIns="90488" bIns="44450"/>
          <a:lstStyle/>
          <a:p>
            <a:pPr eaLnBrk="1" hangingPunct="1">
              <a:defRPr/>
            </a:pPr>
            <a:r>
              <a:rPr lang="en-US" altLang="en-US" sz="2000" dirty="0">
                <a:cs typeface="Calibri" panose="020F0502020204030204" pitchFamily="34" charset="0"/>
              </a:rPr>
              <a:t>Turbidity is a measure of water’s cloudiness</a:t>
            </a:r>
          </a:p>
          <a:p>
            <a:pPr eaLnBrk="1" hangingPunct="1">
              <a:defRPr/>
            </a:pPr>
            <a:r>
              <a:rPr lang="en-US" altLang="en-US" sz="2000" dirty="0">
                <a:cs typeface="Calibri" panose="020F0502020204030204" pitchFamily="34" charset="0"/>
              </a:rPr>
              <a:t>Caused by suspended materials </a:t>
            </a:r>
          </a:p>
          <a:p>
            <a:pPr marL="0" indent="0" eaLnBrk="1" hangingPunct="1">
              <a:buFont typeface="Arial" panose="020B0604020202020204" pitchFamily="34" charset="0"/>
              <a:buNone/>
              <a:defRPr/>
            </a:pPr>
            <a:br>
              <a:rPr lang="en-US" altLang="en-US" sz="2000" dirty="0">
                <a:cs typeface="Calibri" panose="020F0502020204030204" pitchFamily="34" charset="0"/>
              </a:rPr>
            </a:br>
            <a:r>
              <a:rPr lang="en-US" altLang="en-US" sz="2000" dirty="0">
                <a:cs typeface="Calibri" panose="020F0502020204030204" pitchFamily="34" charset="0"/>
              </a:rPr>
              <a:t>Often varies seasonally, affected by:</a:t>
            </a:r>
            <a:endParaRPr lang="en-US" altLang="en-US" sz="2500" dirty="0">
              <a:cs typeface="Calibri" panose="020F0502020204030204" pitchFamily="34" charset="0"/>
            </a:endParaRPr>
          </a:p>
          <a:p>
            <a:pPr lvl="1" eaLnBrk="1" hangingPunct="1">
              <a:defRPr/>
            </a:pPr>
            <a:r>
              <a:rPr lang="en-US" altLang="en-US" sz="2000" dirty="0">
                <a:cs typeface="Calibri" panose="020F0502020204030204" pitchFamily="34" charset="0"/>
              </a:rPr>
              <a:t>Water movements</a:t>
            </a:r>
          </a:p>
          <a:p>
            <a:pPr lvl="1" eaLnBrk="1" hangingPunct="1">
              <a:defRPr/>
            </a:pPr>
            <a:r>
              <a:rPr lang="en-US" altLang="en-US" sz="2000" dirty="0">
                <a:cs typeface="Calibri" panose="020F0502020204030204" pitchFamily="34" charset="0"/>
              </a:rPr>
              <a:t>Stream discharge</a:t>
            </a:r>
          </a:p>
          <a:p>
            <a:pPr lvl="1" eaLnBrk="1" hangingPunct="1">
              <a:defRPr/>
            </a:pPr>
            <a:r>
              <a:rPr lang="en-US" altLang="en-US" sz="2000" dirty="0">
                <a:cs typeface="Calibri" panose="020F0502020204030204" pitchFamily="34" charset="0"/>
              </a:rPr>
              <a:t>Plankton populations</a:t>
            </a:r>
          </a:p>
          <a:p>
            <a:pPr lvl="1" eaLnBrk="1" hangingPunct="1">
              <a:defRPr/>
            </a:pPr>
            <a:r>
              <a:rPr lang="en-US" altLang="en-US" sz="2000" dirty="0">
                <a:cs typeface="Calibri" panose="020F0502020204030204" pitchFamily="34" charset="0"/>
              </a:rPr>
              <a:t>Algae</a:t>
            </a:r>
          </a:p>
          <a:p>
            <a:pPr lvl="1" eaLnBrk="1" hangingPunct="1">
              <a:defRPr/>
            </a:pPr>
            <a:r>
              <a:rPr lang="en-US" altLang="en-US" sz="2000" dirty="0">
                <a:cs typeface="Calibri" panose="020F0502020204030204" pitchFamily="34" charset="0"/>
              </a:rPr>
              <a:t>Urban runoff</a:t>
            </a:r>
            <a:endParaRPr lang="en-US" altLang="en-US" sz="2500" dirty="0">
              <a:cs typeface="Calibri" panose="020F0502020204030204" pitchFamily="34" charset="0"/>
            </a:endParaRPr>
          </a:p>
          <a:p>
            <a:pPr marL="0" indent="0" eaLnBrk="1" hangingPunct="1">
              <a:buFont typeface="Arial" panose="020B0604020202020204" pitchFamily="34" charset="0"/>
              <a:buNone/>
              <a:defRPr/>
            </a:pPr>
            <a:endParaRPr lang="en-US" altLang="en-US" sz="2800" dirty="0">
              <a:latin typeface="Arial" panose="020B0604020202020204" pitchFamily="34" charset="0"/>
            </a:endParaRPr>
          </a:p>
          <a:p>
            <a:pPr marL="0" indent="0" eaLnBrk="1" hangingPunct="1">
              <a:buFont typeface="Arial" panose="020B0604020202020204" pitchFamily="34" charset="0"/>
              <a:buNone/>
              <a:defRPr/>
            </a:pPr>
            <a:r>
              <a:rPr lang="en-US" altLang="en-US" sz="2000" dirty="0">
                <a:cs typeface="Calibri" panose="020F0502020204030204" pitchFamily="34" charset="0"/>
              </a:rPr>
              <a:t>Settling time for suspended materials vary:</a:t>
            </a:r>
          </a:p>
          <a:p>
            <a:pPr lvl="1" eaLnBrk="1" hangingPunct="1">
              <a:defRPr/>
            </a:pPr>
            <a:r>
              <a:rPr lang="en-US" altLang="en-US" sz="2000" dirty="0">
                <a:cs typeface="Calibri" panose="020F0502020204030204" pitchFamily="34" charset="0"/>
              </a:rPr>
              <a:t>sand: 	    10 cm/second (still water)</a:t>
            </a:r>
          </a:p>
          <a:p>
            <a:pPr lvl="1" eaLnBrk="1" hangingPunct="1">
              <a:defRPr/>
            </a:pPr>
            <a:r>
              <a:rPr lang="en-US" altLang="en-US" sz="2000" dirty="0">
                <a:cs typeface="Calibri" panose="020F0502020204030204" pitchFamily="34" charset="0"/>
              </a:rPr>
              <a:t>colloids: 	   &lt;0.5 cm/year (still water)</a:t>
            </a:r>
          </a:p>
        </p:txBody>
      </p:sp>
      <p:pic>
        <p:nvPicPr>
          <p:cNvPr id="103427" name="Picture 4" descr="lightvsdepth">
            <a:extLst>
              <a:ext uri="{FF2B5EF4-FFF2-40B4-BE49-F238E27FC236}">
                <a16:creationId xmlns:a16="http://schemas.microsoft.com/office/drawing/2014/main" id="{F2DF0655-3F9F-4123-89A3-796EB2100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341438"/>
            <a:ext cx="3641725" cy="32924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03428" name="Picture 5">
            <a:extLst>
              <a:ext uri="{FF2B5EF4-FFF2-40B4-BE49-F238E27FC236}">
                <a16:creationId xmlns:a16="http://schemas.microsoft.com/office/drawing/2014/main" id="{5DFED61A-305B-48CF-923B-F319099847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a:extLst>
              <a:ext uri="{FF2B5EF4-FFF2-40B4-BE49-F238E27FC236}">
                <a16:creationId xmlns:a16="http://schemas.microsoft.com/office/drawing/2014/main" id="{ACAFCA91-A635-4D6A-830D-654EC788D527}"/>
              </a:ext>
            </a:extLst>
          </p:cNvPr>
          <p:cNvSpPr>
            <a:spLocks noGrp="1"/>
          </p:cNvSpPr>
          <p:nvPr>
            <p:ph type="title"/>
          </p:nvPr>
        </p:nvSpPr>
        <p:spPr>
          <a:xfrm>
            <a:off x="755650" y="188913"/>
            <a:ext cx="7772400" cy="10795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000" b="1">
                <a:cs typeface="Calibri" panose="020F0502020204030204" pitchFamily="34" charset="0"/>
              </a:rPr>
              <a:t>Eutrophic, Mesotrophic and Oligotrophic</a:t>
            </a:r>
            <a:br>
              <a:rPr lang="en-US" altLang="en-US" sz="3000" b="1">
                <a:cs typeface="Calibri" panose="020F0502020204030204" pitchFamily="34" charset="0"/>
              </a:rPr>
            </a:br>
            <a:r>
              <a:rPr lang="en-US" altLang="en-US" sz="3000" b="1">
                <a:cs typeface="Calibri" panose="020F0502020204030204" pitchFamily="34" charset="0"/>
              </a:rPr>
              <a:t>(oh my..!)</a:t>
            </a:r>
          </a:p>
        </p:txBody>
      </p:sp>
      <p:sp>
        <p:nvSpPr>
          <p:cNvPr id="72706" name="Rectangle 3">
            <a:extLst>
              <a:ext uri="{FF2B5EF4-FFF2-40B4-BE49-F238E27FC236}">
                <a16:creationId xmlns:a16="http://schemas.microsoft.com/office/drawing/2014/main" id="{9BAF3D62-9F7E-8D45-92FB-DDCA7D013E88}"/>
              </a:ext>
            </a:extLst>
          </p:cNvPr>
          <p:cNvSpPr>
            <a:spLocks noGrp="1"/>
          </p:cNvSpPr>
          <p:nvPr>
            <p:ph type="body" idx="1"/>
          </p:nvPr>
        </p:nvSpPr>
        <p:spPr>
          <a:xfrm>
            <a:off x="179388" y="1412875"/>
            <a:ext cx="5761037" cy="4319588"/>
          </a:xfrm>
        </p:spPr>
        <p:txBody>
          <a:bodyPr lIns="90488" tIns="44450" rIns="90488" bIns="44450"/>
          <a:lstStyle/>
          <a:p>
            <a:pPr marL="0" indent="0" eaLnBrk="1" hangingPunct="1">
              <a:buFont typeface="Arial" panose="020B0604020202020204" pitchFamily="34" charset="0"/>
              <a:buNone/>
              <a:defRPr/>
            </a:pPr>
            <a:r>
              <a:rPr lang="en-US" altLang="en-US" sz="2500" b="1" dirty="0">
                <a:cs typeface="Calibri" panose="020F0502020204030204" pitchFamily="34" charset="0"/>
              </a:rPr>
              <a:t>Trophic State Index (TSI)</a:t>
            </a:r>
            <a:br>
              <a:rPr lang="en-US" altLang="en-US" sz="2000" b="1" dirty="0">
                <a:cs typeface="Calibri" panose="020F0502020204030204" pitchFamily="34" charset="0"/>
              </a:rPr>
            </a:br>
            <a:r>
              <a:rPr lang="en-US" altLang="en-US" sz="2000" dirty="0">
                <a:cs typeface="Calibri" panose="020F0502020204030204" pitchFamily="34" charset="0"/>
              </a:rPr>
              <a:t>The classification of the amount of biological activity sustained in water.</a:t>
            </a:r>
            <a:endParaRPr lang="en-US" altLang="en-US" sz="2000" b="1" dirty="0">
              <a:cs typeface="Calibri" panose="020F0502020204030204" pitchFamily="34" charset="0"/>
            </a:endParaRPr>
          </a:p>
          <a:p>
            <a:pPr marL="0" indent="0" eaLnBrk="1" hangingPunct="1">
              <a:buFont typeface="Arial" panose="020B0604020202020204" pitchFamily="34" charset="0"/>
              <a:buNone/>
              <a:defRPr/>
            </a:pPr>
            <a:endParaRPr lang="en-US" altLang="en-US" sz="2000" dirty="0">
              <a:cs typeface="Calibri" panose="020F0502020204030204" pitchFamily="34" charset="0"/>
            </a:endParaRPr>
          </a:p>
          <a:p>
            <a:pPr eaLnBrk="1" hangingPunct="1">
              <a:defRPr/>
            </a:pPr>
            <a:r>
              <a:rPr lang="en-US" altLang="en-US" sz="2000" dirty="0">
                <a:cs typeface="Calibri" panose="020F0502020204030204" pitchFamily="34" charset="0"/>
              </a:rPr>
              <a:t>Quantities of Nitrogen, Phosphorus and other biologically useful nutrients.</a:t>
            </a:r>
          </a:p>
          <a:p>
            <a:pPr marL="0" indent="0" eaLnBrk="1" hangingPunct="1">
              <a:buFont typeface="Arial" panose="020B0604020202020204" pitchFamily="34" charset="0"/>
              <a:buNone/>
              <a:defRPr/>
            </a:pPr>
            <a:br>
              <a:rPr lang="en-US" altLang="en-US" sz="2000" dirty="0">
                <a:cs typeface="Calibri" panose="020F0502020204030204" pitchFamily="34" charset="0"/>
              </a:rPr>
            </a:br>
            <a:r>
              <a:rPr lang="en-US" altLang="en-US" sz="2000" dirty="0">
                <a:cs typeface="Calibri" panose="020F0502020204030204" pitchFamily="34" charset="0"/>
              </a:rPr>
              <a:t>Rated 0-100… </a:t>
            </a:r>
            <a:br>
              <a:rPr lang="en-US" altLang="en-US" sz="2000" dirty="0">
                <a:cs typeface="Calibri" panose="020F0502020204030204" pitchFamily="34" charset="0"/>
              </a:rPr>
            </a:br>
            <a:r>
              <a:rPr lang="en-US" altLang="en-US" sz="1000" dirty="0">
                <a:cs typeface="Calibri" panose="020F0502020204030204" pitchFamily="34" charset="0"/>
              </a:rPr>
              <a:t> </a:t>
            </a:r>
          </a:p>
          <a:p>
            <a:pPr lvl="1" eaLnBrk="1" hangingPunct="1">
              <a:buFont typeface="Arial" panose="020B0604020202020204" pitchFamily="34" charset="0"/>
              <a:buChar char="•"/>
              <a:defRPr/>
            </a:pPr>
            <a:r>
              <a:rPr lang="en-US" altLang="en-US" sz="2000" b="1" dirty="0">
                <a:cs typeface="Calibri" panose="020F0502020204030204" pitchFamily="34" charset="0"/>
              </a:rPr>
              <a:t>Oligotrophic</a:t>
            </a:r>
            <a:r>
              <a:rPr lang="en-US" altLang="en-US" sz="2000" dirty="0">
                <a:cs typeface="Calibri" panose="020F0502020204030204" pitchFamily="34" charset="0"/>
              </a:rPr>
              <a:t> (TSI 0-40) – </a:t>
            </a:r>
            <a:r>
              <a:rPr lang="en-US" altLang="en-US" sz="2000" b="1" dirty="0">
                <a:cs typeface="Calibri" panose="020F0502020204030204" pitchFamily="34" charset="0"/>
              </a:rPr>
              <a:t>“Good” </a:t>
            </a:r>
            <a:r>
              <a:rPr lang="en-US" altLang="en-US" sz="2000" dirty="0">
                <a:cs typeface="Calibri" panose="020F0502020204030204" pitchFamily="34" charset="0"/>
              </a:rPr>
              <a:t>water quality</a:t>
            </a:r>
          </a:p>
          <a:p>
            <a:pPr lvl="1" eaLnBrk="1" hangingPunct="1">
              <a:buFont typeface="Arial" panose="020B0604020202020204" pitchFamily="34" charset="0"/>
              <a:buChar char="•"/>
              <a:defRPr/>
            </a:pPr>
            <a:r>
              <a:rPr lang="en-US" altLang="en-US" sz="2000" b="1" dirty="0">
                <a:cs typeface="Calibri" panose="020F0502020204030204" pitchFamily="34" charset="0"/>
              </a:rPr>
              <a:t>Mesotrophic</a:t>
            </a:r>
            <a:r>
              <a:rPr lang="en-US" altLang="en-US" sz="2000" dirty="0">
                <a:cs typeface="Calibri" panose="020F0502020204030204" pitchFamily="34" charset="0"/>
              </a:rPr>
              <a:t> (TSI 40-60) – </a:t>
            </a:r>
            <a:r>
              <a:rPr lang="en-US" altLang="en-US" sz="2000" b="1" dirty="0">
                <a:cs typeface="Calibri" panose="020F0502020204030204" pitchFamily="34" charset="0"/>
              </a:rPr>
              <a:t>“Fair”</a:t>
            </a:r>
          </a:p>
          <a:p>
            <a:pPr lvl="1" eaLnBrk="1" hangingPunct="1">
              <a:buFont typeface="Arial" panose="020B0604020202020204" pitchFamily="34" charset="0"/>
              <a:buChar char="•"/>
              <a:defRPr/>
            </a:pPr>
            <a:r>
              <a:rPr lang="en-US" altLang="en-US" sz="2000" b="1" dirty="0">
                <a:cs typeface="Calibri" panose="020F0502020204030204" pitchFamily="34" charset="0"/>
              </a:rPr>
              <a:t>Eutrophic </a:t>
            </a:r>
            <a:r>
              <a:rPr lang="en-US" altLang="en-US" sz="2000" dirty="0">
                <a:cs typeface="Calibri" panose="020F0502020204030204" pitchFamily="34" charset="0"/>
              </a:rPr>
              <a:t>(TSI 60-100) – </a:t>
            </a:r>
            <a:r>
              <a:rPr lang="en-US" altLang="en-US" sz="2000" b="1" dirty="0">
                <a:cs typeface="Calibri" panose="020F0502020204030204" pitchFamily="34" charset="0"/>
              </a:rPr>
              <a:t>“Poor”</a:t>
            </a:r>
          </a:p>
        </p:txBody>
      </p:sp>
      <p:pic>
        <p:nvPicPr>
          <p:cNvPr id="105475" name="Picture 5">
            <a:extLst>
              <a:ext uri="{FF2B5EF4-FFF2-40B4-BE49-F238E27FC236}">
                <a16:creationId xmlns:a16="http://schemas.microsoft.com/office/drawing/2014/main" id="{823F26B6-203B-4F15-A927-029447F1E5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445125"/>
            <a:ext cx="9180513"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6" name="Picture 1">
            <a:extLst>
              <a:ext uri="{FF2B5EF4-FFF2-40B4-BE49-F238E27FC236}">
                <a16:creationId xmlns:a16="http://schemas.microsoft.com/office/drawing/2014/main" id="{9FE224AE-16DF-403C-9FE1-595CB1FAA1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4400" y="1584325"/>
            <a:ext cx="2898775" cy="386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a:extLst>
              <a:ext uri="{FF2B5EF4-FFF2-40B4-BE49-F238E27FC236}">
                <a16:creationId xmlns:a16="http://schemas.microsoft.com/office/drawing/2014/main" id="{22ED57BB-4D59-40D7-BD6E-F00A95905968}"/>
              </a:ext>
            </a:extLst>
          </p:cNvPr>
          <p:cNvSpPr>
            <a:spLocks noGrp="1"/>
          </p:cNvSpPr>
          <p:nvPr>
            <p:ph type="title"/>
          </p:nvPr>
        </p:nvSpPr>
        <p:spPr>
          <a:xfrm>
            <a:off x="685800" y="228600"/>
            <a:ext cx="7772400" cy="1143000"/>
          </a:xfrm>
          <a:solidFill>
            <a:srgbClr val="FFFFFF"/>
          </a:solidFill>
        </p:spPr>
        <p:txBody>
          <a:bodyPr anchor="t"/>
          <a:lstStyle/>
          <a:p>
            <a:pPr eaLnBrk="1" hangingPunct="1"/>
            <a:r>
              <a:rPr lang="en-US" altLang="en-US" sz="3000" b="1">
                <a:cs typeface="Calibri" panose="020F0502020204030204" pitchFamily="34" charset="0"/>
              </a:rPr>
              <a:t>Light penetration is attenuated </a:t>
            </a:r>
            <a:br>
              <a:rPr lang="en-US" altLang="en-US" sz="3000" b="1">
                <a:cs typeface="Calibri" panose="020F0502020204030204" pitchFamily="34" charset="0"/>
              </a:rPr>
            </a:br>
            <a:r>
              <a:rPr lang="en-US" altLang="en-US" sz="3000" b="1">
                <a:cs typeface="Calibri" panose="020F0502020204030204" pitchFamily="34" charset="0"/>
              </a:rPr>
              <a:t>more rapidly in Eutrophic Lakes</a:t>
            </a:r>
          </a:p>
        </p:txBody>
      </p:sp>
      <p:graphicFrame>
        <p:nvGraphicFramePr>
          <p:cNvPr id="107522" name="Object 2">
            <a:extLst>
              <a:ext uri="{FF2B5EF4-FFF2-40B4-BE49-F238E27FC236}">
                <a16:creationId xmlns:a16="http://schemas.microsoft.com/office/drawing/2014/main" id="{B16D53A5-2953-43A0-8B89-44458E26F93C}"/>
              </a:ext>
            </a:extLst>
          </p:cNvPr>
          <p:cNvGraphicFramePr>
            <a:graphicFrameLocks noChangeAspect="1"/>
          </p:cNvGraphicFramePr>
          <p:nvPr/>
        </p:nvGraphicFramePr>
        <p:xfrm>
          <a:off x="395288" y="893763"/>
          <a:ext cx="7848600" cy="6064250"/>
        </p:xfrm>
        <a:graphic>
          <a:graphicData uri="http://schemas.openxmlformats.org/presentationml/2006/ole">
            <mc:AlternateContent xmlns:mc="http://schemas.openxmlformats.org/markup-compatibility/2006">
              <mc:Choice xmlns:v="urn:schemas-microsoft-com:vml" Requires="v">
                <p:oleObj spid="_x0000_s3074" name="Graph Sheet" r:id="rId4" imgW="0" imgH="0" progId="AxumGraphSheetFileType">
                  <p:embed/>
                </p:oleObj>
              </mc:Choice>
              <mc:Fallback>
                <p:oleObj name="Graph Sheet" r:id="rId4" imgW="0" imgH="0" progId="AxumGraphSheetFileType">
                  <p:embed/>
                  <p:pic>
                    <p:nvPicPr>
                      <p:cNvPr id="107522" name="Object 2">
                        <a:extLst>
                          <a:ext uri="{FF2B5EF4-FFF2-40B4-BE49-F238E27FC236}">
                            <a16:creationId xmlns:a16="http://schemas.microsoft.com/office/drawing/2014/main" id="{B16D53A5-2953-43A0-8B89-44458E26F9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893763"/>
                        <a:ext cx="7848600" cy="606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07523" name="Picture 4">
            <a:extLst>
              <a:ext uri="{FF2B5EF4-FFF2-40B4-BE49-F238E27FC236}">
                <a16:creationId xmlns:a16="http://schemas.microsoft.com/office/drawing/2014/main" id="{BF6A6C8A-A94F-47E1-9B18-0212BE3ADE2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13" y="5732463"/>
            <a:ext cx="9180513" cy="340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Rectangle 2">
            <a:extLst>
              <a:ext uri="{FF2B5EF4-FFF2-40B4-BE49-F238E27FC236}">
                <a16:creationId xmlns:a16="http://schemas.microsoft.com/office/drawing/2014/main" id="{5C5800FA-CDC9-42FD-BF0E-8E7099686744}"/>
              </a:ext>
            </a:extLst>
          </p:cNvPr>
          <p:cNvSpPr>
            <a:spLocks/>
          </p:cNvSpPr>
          <p:nvPr>
            <p:ph type="title"/>
          </p:nvPr>
        </p:nvSpPr>
        <p:spPr>
          <a:xfrm>
            <a:off x="760413" y="363538"/>
            <a:ext cx="7772400" cy="762000"/>
          </a:xfrm>
          <a:noFill/>
        </p:spPr>
        <p:txBody>
          <a:bodyPr anchor="t"/>
          <a:lstStyle/>
          <a:p>
            <a:pPr eaLnBrk="1" hangingPunct="1"/>
            <a:r>
              <a:rPr lang="en-US" altLang="en-US" sz="4000" b="1">
                <a:cs typeface="Calibri" panose="020F0502020204030204" pitchFamily="34" charset="0"/>
              </a:rPr>
              <a:t>Horizontal Lake Zones and Biota</a:t>
            </a:r>
          </a:p>
        </p:txBody>
      </p:sp>
      <p:graphicFrame>
        <p:nvGraphicFramePr>
          <p:cNvPr id="109570" name="Object 2">
            <a:extLst>
              <a:ext uri="{FF2B5EF4-FFF2-40B4-BE49-F238E27FC236}">
                <a16:creationId xmlns:a16="http://schemas.microsoft.com/office/drawing/2014/main" id="{34CED56A-A965-4AF6-839C-6D58C6748990}"/>
              </a:ext>
            </a:extLst>
          </p:cNvPr>
          <p:cNvGraphicFramePr>
            <a:graphicFrameLocks noChangeAspect="1"/>
          </p:cNvGraphicFramePr>
          <p:nvPr/>
        </p:nvGraphicFramePr>
        <p:xfrm>
          <a:off x="152400" y="1447800"/>
          <a:ext cx="8763000" cy="4638675"/>
        </p:xfrm>
        <a:graphic>
          <a:graphicData uri="http://schemas.openxmlformats.org/presentationml/2006/ole">
            <mc:AlternateContent xmlns:mc="http://schemas.openxmlformats.org/markup-compatibility/2006">
              <mc:Choice xmlns:v="urn:schemas-microsoft-com:vml" Requires="v">
                <p:oleObj spid="_x0000_s4098" name="CorelPhotoPaint.Image.8" r:id="rId3" imgW="1679451" imgH="889942" progId="CorelPhotoPaint.Image.8">
                  <p:embed/>
                </p:oleObj>
              </mc:Choice>
              <mc:Fallback>
                <p:oleObj name="CorelPhotoPaint.Image.8" r:id="rId3" imgW="1679451" imgH="889942" progId="CorelPhotoPaint.Image.8">
                  <p:embed/>
                  <p:pic>
                    <p:nvPicPr>
                      <p:cNvPr id="109570" name="Object 2">
                        <a:extLst>
                          <a:ext uri="{FF2B5EF4-FFF2-40B4-BE49-F238E27FC236}">
                            <a16:creationId xmlns:a16="http://schemas.microsoft.com/office/drawing/2014/main" id="{34CED56A-A965-4AF6-839C-6D58C67489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1447800"/>
                        <a:ext cx="8763000" cy="46386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9571" name="Text Box 4">
            <a:extLst>
              <a:ext uri="{FF2B5EF4-FFF2-40B4-BE49-F238E27FC236}">
                <a16:creationId xmlns:a16="http://schemas.microsoft.com/office/drawing/2014/main" id="{1D86BE5F-B85E-4DD8-893E-E8F1F3720A9E}"/>
              </a:ext>
            </a:extLst>
          </p:cNvPr>
          <p:cNvSpPr txBox="1">
            <a:spLocks noChangeArrowheads="1"/>
          </p:cNvSpPr>
          <p:nvPr/>
        </p:nvSpPr>
        <p:spPr bwMode="auto">
          <a:xfrm>
            <a:off x="152400" y="4060825"/>
            <a:ext cx="1187450" cy="366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psammon</a:t>
            </a:r>
          </a:p>
        </p:txBody>
      </p:sp>
      <p:sp>
        <p:nvSpPr>
          <p:cNvPr id="109572" name="Text Box 5">
            <a:extLst>
              <a:ext uri="{FF2B5EF4-FFF2-40B4-BE49-F238E27FC236}">
                <a16:creationId xmlns:a16="http://schemas.microsoft.com/office/drawing/2014/main" id="{F1594D97-43C5-47CD-9DA3-8B5ADF37634C}"/>
              </a:ext>
            </a:extLst>
          </p:cNvPr>
          <p:cNvSpPr txBox="1">
            <a:spLocks noChangeArrowheads="1"/>
          </p:cNvSpPr>
          <p:nvPr/>
        </p:nvSpPr>
        <p:spPr bwMode="auto">
          <a:xfrm>
            <a:off x="1631950" y="4518025"/>
            <a:ext cx="1492250" cy="366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macrophytes</a:t>
            </a:r>
          </a:p>
        </p:txBody>
      </p:sp>
      <p:sp>
        <p:nvSpPr>
          <p:cNvPr id="109573" name="Text Box 6">
            <a:extLst>
              <a:ext uri="{FF2B5EF4-FFF2-40B4-BE49-F238E27FC236}">
                <a16:creationId xmlns:a16="http://schemas.microsoft.com/office/drawing/2014/main" id="{F4147DB7-A7E0-4BD5-B50F-C30D39C32943}"/>
              </a:ext>
            </a:extLst>
          </p:cNvPr>
          <p:cNvSpPr txBox="1">
            <a:spLocks noChangeArrowheads="1"/>
          </p:cNvSpPr>
          <p:nvPr/>
        </p:nvSpPr>
        <p:spPr bwMode="auto">
          <a:xfrm>
            <a:off x="3429000" y="5508625"/>
            <a:ext cx="996950" cy="366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benthos</a:t>
            </a:r>
          </a:p>
        </p:txBody>
      </p:sp>
      <p:sp>
        <p:nvSpPr>
          <p:cNvPr id="109574" name="Rectangle 7">
            <a:extLst>
              <a:ext uri="{FF2B5EF4-FFF2-40B4-BE49-F238E27FC236}">
                <a16:creationId xmlns:a16="http://schemas.microsoft.com/office/drawing/2014/main" id="{651BB254-2931-41A9-A5CD-0DFE099BFC42}"/>
              </a:ext>
            </a:extLst>
          </p:cNvPr>
          <p:cNvSpPr>
            <a:spLocks noChangeArrowheads="1"/>
          </p:cNvSpPr>
          <p:nvPr/>
        </p:nvSpPr>
        <p:spPr bwMode="auto">
          <a:xfrm>
            <a:off x="152400" y="6096000"/>
            <a:ext cx="21971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5000"/>
              </a:lnSpc>
              <a:spcBef>
                <a:spcPct val="0"/>
              </a:spcBef>
              <a:buFontTx/>
              <a:buNone/>
            </a:pPr>
            <a:r>
              <a:rPr lang="en-US" altLang="en-US" sz="1800" b="1"/>
              <a:t>Shallow &amp; deep</a:t>
            </a:r>
          </a:p>
          <a:p>
            <a:pPr algn="ctr" eaLnBrk="1" hangingPunct="1">
              <a:lnSpc>
                <a:spcPct val="85000"/>
              </a:lnSpc>
              <a:spcBef>
                <a:spcPct val="0"/>
              </a:spcBef>
              <a:buFontTx/>
              <a:buNone/>
            </a:pPr>
            <a:r>
              <a:rPr lang="en-US" altLang="en-US" sz="1800" b="1"/>
              <a:t>water emergents</a:t>
            </a:r>
          </a:p>
        </p:txBody>
      </p:sp>
      <p:sp>
        <p:nvSpPr>
          <p:cNvPr id="109575" name="Rectangle 8">
            <a:extLst>
              <a:ext uri="{FF2B5EF4-FFF2-40B4-BE49-F238E27FC236}">
                <a16:creationId xmlns:a16="http://schemas.microsoft.com/office/drawing/2014/main" id="{FADB9FAC-20CC-446F-BA1E-E57CF112020A}"/>
              </a:ext>
            </a:extLst>
          </p:cNvPr>
          <p:cNvSpPr>
            <a:spLocks noChangeArrowheads="1"/>
          </p:cNvSpPr>
          <p:nvPr/>
        </p:nvSpPr>
        <p:spPr bwMode="auto">
          <a:xfrm>
            <a:off x="2438400" y="6096000"/>
            <a:ext cx="11684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5000"/>
              </a:lnSpc>
              <a:spcBef>
                <a:spcPct val="0"/>
              </a:spcBef>
              <a:buFontTx/>
              <a:buNone/>
            </a:pPr>
            <a:r>
              <a:rPr lang="en-US" altLang="en-US" sz="1800" b="1"/>
              <a:t>Floating</a:t>
            </a:r>
          </a:p>
          <a:p>
            <a:pPr algn="ctr" eaLnBrk="1" hangingPunct="1">
              <a:lnSpc>
                <a:spcPct val="85000"/>
              </a:lnSpc>
              <a:spcBef>
                <a:spcPct val="0"/>
              </a:spcBef>
              <a:buFontTx/>
              <a:buNone/>
            </a:pPr>
            <a:r>
              <a:rPr lang="en-US" altLang="en-US" sz="1800" b="1"/>
              <a:t>plants</a:t>
            </a:r>
          </a:p>
        </p:txBody>
      </p:sp>
      <p:sp>
        <p:nvSpPr>
          <p:cNvPr id="109576" name="Rectangle 9">
            <a:extLst>
              <a:ext uri="{FF2B5EF4-FFF2-40B4-BE49-F238E27FC236}">
                <a16:creationId xmlns:a16="http://schemas.microsoft.com/office/drawing/2014/main" id="{634C41A9-9618-427A-99B8-458A0375E2B9}"/>
              </a:ext>
            </a:extLst>
          </p:cNvPr>
          <p:cNvSpPr>
            <a:spLocks noChangeArrowheads="1"/>
          </p:cNvSpPr>
          <p:nvPr/>
        </p:nvSpPr>
        <p:spPr bwMode="auto">
          <a:xfrm>
            <a:off x="3581400" y="6096000"/>
            <a:ext cx="16764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5000"/>
              </a:lnSpc>
              <a:spcBef>
                <a:spcPct val="0"/>
              </a:spcBef>
              <a:buFontTx/>
              <a:buNone/>
            </a:pPr>
            <a:r>
              <a:rPr lang="en-US" altLang="en-US" sz="1800" b="1"/>
              <a:t>Submerged plants</a:t>
            </a:r>
          </a:p>
        </p:txBody>
      </p:sp>
      <p:sp>
        <p:nvSpPr>
          <p:cNvPr id="109577" name="Line 10">
            <a:extLst>
              <a:ext uri="{FF2B5EF4-FFF2-40B4-BE49-F238E27FC236}">
                <a16:creationId xmlns:a16="http://schemas.microsoft.com/office/drawing/2014/main" id="{B0FBB1FB-8A56-4A19-B1E2-37EFC8F5F42B}"/>
              </a:ext>
            </a:extLst>
          </p:cNvPr>
          <p:cNvSpPr>
            <a:spLocks noChangeShapeType="1"/>
          </p:cNvSpPr>
          <p:nvPr/>
        </p:nvSpPr>
        <p:spPr bwMode="auto">
          <a:xfrm flipV="1">
            <a:off x="1219200" y="3429000"/>
            <a:ext cx="533400" cy="2667000"/>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9578" name="Line 11">
            <a:extLst>
              <a:ext uri="{FF2B5EF4-FFF2-40B4-BE49-F238E27FC236}">
                <a16:creationId xmlns:a16="http://schemas.microsoft.com/office/drawing/2014/main" id="{751B9F5F-F837-412C-B1BB-121B4E3F3E34}"/>
              </a:ext>
            </a:extLst>
          </p:cNvPr>
          <p:cNvSpPr>
            <a:spLocks noChangeShapeType="1"/>
          </p:cNvSpPr>
          <p:nvPr/>
        </p:nvSpPr>
        <p:spPr bwMode="auto">
          <a:xfrm flipV="1">
            <a:off x="2971800" y="3581400"/>
            <a:ext cx="457200" cy="2514600"/>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9579" name="Line 12">
            <a:extLst>
              <a:ext uri="{FF2B5EF4-FFF2-40B4-BE49-F238E27FC236}">
                <a16:creationId xmlns:a16="http://schemas.microsoft.com/office/drawing/2014/main" id="{8BC4608F-4B0C-403F-AF67-8C79D91F8ED7}"/>
              </a:ext>
            </a:extLst>
          </p:cNvPr>
          <p:cNvSpPr>
            <a:spLocks noChangeShapeType="1"/>
          </p:cNvSpPr>
          <p:nvPr/>
        </p:nvSpPr>
        <p:spPr bwMode="auto">
          <a:xfrm flipH="1" flipV="1">
            <a:off x="3962400" y="3886200"/>
            <a:ext cx="609600" cy="2209800"/>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9580" name="Line 13">
            <a:extLst>
              <a:ext uri="{FF2B5EF4-FFF2-40B4-BE49-F238E27FC236}">
                <a16:creationId xmlns:a16="http://schemas.microsoft.com/office/drawing/2014/main" id="{C9939673-D961-4096-B207-F4D8B23185B3}"/>
              </a:ext>
            </a:extLst>
          </p:cNvPr>
          <p:cNvSpPr>
            <a:spLocks noChangeShapeType="1"/>
          </p:cNvSpPr>
          <p:nvPr/>
        </p:nvSpPr>
        <p:spPr bwMode="auto">
          <a:xfrm>
            <a:off x="4876800" y="4419600"/>
            <a:ext cx="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9581" name="Line 14">
            <a:extLst>
              <a:ext uri="{FF2B5EF4-FFF2-40B4-BE49-F238E27FC236}">
                <a16:creationId xmlns:a16="http://schemas.microsoft.com/office/drawing/2014/main" id="{589B5435-198C-4289-A6EB-1D4B1C8B194A}"/>
              </a:ext>
            </a:extLst>
          </p:cNvPr>
          <p:cNvSpPr>
            <a:spLocks noChangeShapeType="1"/>
          </p:cNvSpPr>
          <p:nvPr/>
        </p:nvSpPr>
        <p:spPr bwMode="auto">
          <a:xfrm>
            <a:off x="4343400" y="3962400"/>
            <a:ext cx="0" cy="533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9582" name="Line 15">
            <a:extLst>
              <a:ext uri="{FF2B5EF4-FFF2-40B4-BE49-F238E27FC236}">
                <a16:creationId xmlns:a16="http://schemas.microsoft.com/office/drawing/2014/main" id="{AA3752DB-F542-4599-8820-32E258A995BB}"/>
              </a:ext>
            </a:extLst>
          </p:cNvPr>
          <p:cNvSpPr>
            <a:spLocks noChangeShapeType="1"/>
          </p:cNvSpPr>
          <p:nvPr/>
        </p:nvSpPr>
        <p:spPr bwMode="auto">
          <a:xfrm>
            <a:off x="4343400" y="4495800"/>
            <a:ext cx="533400" cy="0"/>
          </a:xfrm>
          <a:prstGeom prst="line">
            <a:avLst/>
          </a:prstGeom>
          <a:noFill/>
          <a:ln w="1905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9583" name="Rectangle 16">
            <a:extLst>
              <a:ext uri="{FF2B5EF4-FFF2-40B4-BE49-F238E27FC236}">
                <a16:creationId xmlns:a16="http://schemas.microsoft.com/office/drawing/2014/main" id="{BCD6BC66-F164-4987-B9C7-3DF5B7665D73}"/>
              </a:ext>
            </a:extLst>
          </p:cNvPr>
          <p:cNvSpPr>
            <a:spLocks noChangeArrowheads="1"/>
          </p:cNvSpPr>
          <p:nvPr/>
        </p:nvSpPr>
        <p:spPr bwMode="auto">
          <a:xfrm>
            <a:off x="5334000" y="6096000"/>
            <a:ext cx="15240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5000"/>
              </a:lnSpc>
              <a:spcBef>
                <a:spcPct val="0"/>
              </a:spcBef>
              <a:buFontTx/>
              <a:buNone/>
            </a:pPr>
            <a:r>
              <a:rPr lang="en-US" altLang="en-US" sz="1800" b="1"/>
              <a:t>Sublittoral zone</a:t>
            </a:r>
          </a:p>
        </p:txBody>
      </p:sp>
      <p:sp>
        <p:nvSpPr>
          <p:cNvPr id="109584" name="Rectangle 17">
            <a:extLst>
              <a:ext uri="{FF2B5EF4-FFF2-40B4-BE49-F238E27FC236}">
                <a16:creationId xmlns:a16="http://schemas.microsoft.com/office/drawing/2014/main" id="{44550321-FEA9-4275-8FA3-9FE4433F7907}"/>
              </a:ext>
            </a:extLst>
          </p:cNvPr>
          <p:cNvSpPr>
            <a:spLocks noChangeArrowheads="1"/>
          </p:cNvSpPr>
          <p:nvPr/>
        </p:nvSpPr>
        <p:spPr bwMode="auto">
          <a:xfrm>
            <a:off x="7162800" y="6099175"/>
            <a:ext cx="15240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5000"/>
              </a:lnSpc>
              <a:spcBef>
                <a:spcPct val="0"/>
              </a:spcBef>
              <a:buFontTx/>
              <a:buNone/>
            </a:pPr>
            <a:r>
              <a:rPr lang="en-US" altLang="en-US" sz="1800" b="1"/>
              <a:t>Profundal zone</a:t>
            </a:r>
          </a:p>
        </p:txBody>
      </p:sp>
      <p:sp>
        <p:nvSpPr>
          <p:cNvPr id="109585" name="Line 18">
            <a:extLst>
              <a:ext uri="{FF2B5EF4-FFF2-40B4-BE49-F238E27FC236}">
                <a16:creationId xmlns:a16="http://schemas.microsoft.com/office/drawing/2014/main" id="{7DDC5BDF-94FD-4F47-90AD-7341A7230C9A}"/>
              </a:ext>
            </a:extLst>
          </p:cNvPr>
          <p:cNvSpPr>
            <a:spLocks noChangeShapeType="1"/>
          </p:cNvSpPr>
          <p:nvPr/>
        </p:nvSpPr>
        <p:spPr bwMode="auto">
          <a:xfrm>
            <a:off x="4876800" y="5029200"/>
            <a:ext cx="3962400" cy="0"/>
          </a:xfrm>
          <a:prstGeom prst="line">
            <a:avLst/>
          </a:prstGeom>
          <a:noFill/>
          <a:ln w="1905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9586" name="Line 19">
            <a:extLst>
              <a:ext uri="{FF2B5EF4-FFF2-40B4-BE49-F238E27FC236}">
                <a16:creationId xmlns:a16="http://schemas.microsoft.com/office/drawing/2014/main" id="{B1CE24A4-BD8B-4187-8671-83709377866D}"/>
              </a:ext>
            </a:extLst>
          </p:cNvPr>
          <p:cNvSpPr>
            <a:spLocks noChangeShapeType="1"/>
          </p:cNvSpPr>
          <p:nvPr/>
        </p:nvSpPr>
        <p:spPr bwMode="auto">
          <a:xfrm flipH="1" flipV="1">
            <a:off x="4572000" y="4495800"/>
            <a:ext cx="1600200" cy="160020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9587" name="Line 20">
            <a:extLst>
              <a:ext uri="{FF2B5EF4-FFF2-40B4-BE49-F238E27FC236}">
                <a16:creationId xmlns:a16="http://schemas.microsoft.com/office/drawing/2014/main" id="{62224F82-0777-4F2E-BF95-2DB5D3DDCC9B}"/>
              </a:ext>
            </a:extLst>
          </p:cNvPr>
          <p:cNvSpPr>
            <a:spLocks noChangeShapeType="1"/>
          </p:cNvSpPr>
          <p:nvPr/>
        </p:nvSpPr>
        <p:spPr bwMode="auto">
          <a:xfrm flipH="1" flipV="1">
            <a:off x="4724400" y="4648200"/>
            <a:ext cx="1447800" cy="144780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9588" name="Line 21">
            <a:extLst>
              <a:ext uri="{FF2B5EF4-FFF2-40B4-BE49-F238E27FC236}">
                <a16:creationId xmlns:a16="http://schemas.microsoft.com/office/drawing/2014/main" id="{CF33D51C-06BD-41AB-B869-139484361C34}"/>
              </a:ext>
            </a:extLst>
          </p:cNvPr>
          <p:cNvSpPr>
            <a:spLocks noChangeShapeType="1"/>
          </p:cNvSpPr>
          <p:nvPr/>
        </p:nvSpPr>
        <p:spPr bwMode="auto">
          <a:xfrm flipH="1" flipV="1">
            <a:off x="7848600" y="5029200"/>
            <a:ext cx="0" cy="106680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9589" name="Text Box 22">
            <a:extLst>
              <a:ext uri="{FF2B5EF4-FFF2-40B4-BE49-F238E27FC236}">
                <a16:creationId xmlns:a16="http://schemas.microsoft.com/office/drawing/2014/main" id="{D772FA01-A26E-486D-81F3-973DC5696D39}"/>
              </a:ext>
            </a:extLst>
          </p:cNvPr>
          <p:cNvSpPr txBox="1">
            <a:spLocks noChangeArrowheads="1"/>
          </p:cNvSpPr>
          <p:nvPr/>
        </p:nvSpPr>
        <p:spPr bwMode="auto">
          <a:xfrm>
            <a:off x="8637588" y="6350000"/>
            <a:ext cx="523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22</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3" name="Picture 5">
            <a:extLst>
              <a:ext uri="{FF2B5EF4-FFF2-40B4-BE49-F238E27FC236}">
                <a16:creationId xmlns:a16="http://schemas.microsoft.com/office/drawing/2014/main" id="{D2A79C54-D760-4A4E-BF4A-A51D7ACAFF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3" y="53927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4" name="Rectangle 2">
            <a:extLst>
              <a:ext uri="{FF2B5EF4-FFF2-40B4-BE49-F238E27FC236}">
                <a16:creationId xmlns:a16="http://schemas.microsoft.com/office/drawing/2014/main" id="{E59B8FEB-60CD-4125-9827-4F0559F9805F}"/>
              </a:ext>
            </a:extLst>
          </p:cNvPr>
          <p:cNvSpPr>
            <a:spLocks noChangeArrowheads="1"/>
          </p:cNvSpPr>
          <p:nvPr/>
        </p:nvSpPr>
        <p:spPr bwMode="auto">
          <a:xfrm>
            <a:off x="1692275" y="5373688"/>
            <a:ext cx="5813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latin typeface="Arial" panose="020B0604020202020204" pitchFamily="34" charset="0"/>
                <a:hlinkClick r:id="rId3"/>
              </a:rPr>
              <a:t>https://theconversation.com/uk/topics/freshwater-5873</a:t>
            </a:r>
            <a:r>
              <a:rPr lang="en-US" altLang="en-US" sz="1800">
                <a:latin typeface="Arial" panose="020B0604020202020204" pitchFamily="34" charset="0"/>
              </a:rPr>
              <a:t> </a:t>
            </a:r>
          </a:p>
        </p:txBody>
      </p:sp>
      <p:pic>
        <p:nvPicPr>
          <p:cNvPr id="110595" name="Picture 4">
            <a:extLst>
              <a:ext uri="{FF2B5EF4-FFF2-40B4-BE49-F238E27FC236}">
                <a16:creationId xmlns:a16="http://schemas.microsoft.com/office/drawing/2014/main" id="{2C0F6BB6-A167-498F-9A49-92011554D9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138" y="333375"/>
            <a:ext cx="64897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2065</Words>
  <Application>Microsoft Office PowerPoint</Application>
  <PresentationFormat>On-screen Show (4:3)</PresentationFormat>
  <Paragraphs>403</Paragraphs>
  <Slides>29</Slides>
  <Notes>26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29</vt:i4>
      </vt:variant>
    </vt:vector>
  </HeadingPairs>
  <TitlesOfParts>
    <vt:vector size="39" baseType="lpstr">
      <vt:lpstr>Arial</vt:lpstr>
      <vt:lpstr>Calibri</vt:lpstr>
      <vt:lpstr>Calibri Light</vt:lpstr>
      <vt:lpstr>Symbol</vt:lpstr>
      <vt:lpstr>Times New Roman</vt:lpstr>
      <vt:lpstr>Wingdings</vt:lpstr>
      <vt:lpstr>Office Theme</vt:lpstr>
      <vt:lpstr>Corel PHOTO-PAINT 8.0 Image</vt:lpstr>
      <vt:lpstr>Microsoft Equation 3.0</vt:lpstr>
      <vt:lpstr>Axum GraphSheet</vt:lpstr>
      <vt:lpstr>PowerPoint Presentation</vt:lpstr>
      <vt:lpstr>Stratification Summary </vt:lpstr>
      <vt:lpstr>PowerPoint Presentation</vt:lpstr>
      <vt:lpstr>Diagrammatic Representation of Dimictic Mixing Regime</vt:lpstr>
      <vt:lpstr>PowerPoint Presentation</vt:lpstr>
      <vt:lpstr>PowerPoint Presentation</vt:lpstr>
      <vt:lpstr>PowerPoint Presentation</vt:lpstr>
      <vt:lpstr>PowerPoint Presentation</vt:lpstr>
      <vt:lpstr>A matter of time…</vt:lpstr>
      <vt:lpstr>Relationships between Water Viscosity, Inertia, and Physical Parameters </vt:lpstr>
      <vt:lpstr>Reynolds Number (Re)</vt:lpstr>
      <vt:lpstr>Reynolds number for  some organisms</vt:lpstr>
      <vt:lpstr>Contrast of Properties Varied by Scale</vt:lpstr>
      <vt:lpstr>Stokes Law</vt:lpstr>
      <vt:lpstr>Cell Morphology altering  Sinking Rate</vt:lpstr>
      <vt:lpstr> Chemical and Physical Properties  of water Summary</vt:lpstr>
      <vt:lpstr>PowerPoint Presentation</vt:lpstr>
      <vt:lpstr>Solar Radiation</vt:lpstr>
      <vt:lpstr>Bands of Solar Radiation</vt:lpstr>
      <vt:lpstr>Selective Absorption of the Solar Spectrum </vt:lpstr>
      <vt:lpstr>Selective Absorption (continued)</vt:lpstr>
      <vt:lpstr>Selective Light Transparency in Different Lakes</vt:lpstr>
      <vt:lpstr>Determining Transparency</vt:lpstr>
      <vt:lpstr>Determining Transparency</vt:lpstr>
      <vt:lpstr>Turbidity</vt:lpstr>
      <vt:lpstr>Eutrophic, Mesotrophic and Oligotrophic (oh my..!)</vt:lpstr>
      <vt:lpstr>Light penetration is attenuated  more rapidly in Eutrophic Lakes</vt:lpstr>
      <vt:lpstr>Horizontal Lake Zones and Biota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Pengelly</dc:creator>
  <cp:lastModifiedBy>Samantha Pengelly</cp:lastModifiedBy>
  <cp:revision>1</cp:revision>
  <dcterms:created xsi:type="dcterms:W3CDTF">2019-10-24T15:52:23Z</dcterms:created>
  <dcterms:modified xsi:type="dcterms:W3CDTF">2019-10-24T15:53:01Z</dcterms:modified>
</cp:coreProperties>
</file>