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63620" autoAdjust="0"/>
  </p:normalViewPr>
  <p:slideViewPr>
    <p:cSldViewPr>
      <p:cViewPr varScale="1">
        <p:scale>
          <a:sx n="45" d="100"/>
          <a:sy n="45" d="100"/>
        </p:scale>
        <p:origin x="-21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E555C-E970-4D02-850E-248CF85C0240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EC0532-B4BD-43DA-8CF8-290A1694149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C0532-B4BD-43DA-8CF8-290A16941498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C0532-B4BD-43DA-8CF8-290A16941498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C0532-B4BD-43DA-8CF8-290A16941498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C0532-B4BD-43DA-8CF8-290A16941498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C0532-B4BD-43DA-8CF8-290A16941498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C0532-B4BD-43DA-8CF8-290A16941498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C0532-B4BD-43DA-8CF8-290A16941498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9AD36-F10B-4E3B-9D32-85CFBC30A354}" type="datetimeFigureOut">
              <a:rPr lang="en-US" smtClean="0"/>
              <a:pPr/>
              <a:t>1/22/2018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75FF5-4601-41C2-8FF3-7AE9E72B13E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jewishlearning.com/article/haredim-charedi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yjewishlearning.com/article/halakhic-texts-101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bit.ly/2mBRI2w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http://www.peopleil.org/details.aspx?itemID=755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it.ly/2ENFTOa" TargetMode="External"/><Relationship Id="rId11" Type="http://schemas.openxmlformats.org/officeDocument/2006/relationships/hyperlink" Target="http://www.peopleil.org/details.aspx?itemID=7550" TargetMode="External"/><Relationship Id="rId5" Type="http://schemas.openxmlformats.org/officeDocument/2006/relationships/hyperlink" Target="http://bit.ly/2D95gd9" TargetMode="External"/><Relationship Id="rId10" Type="http://schemas.openxmlformats.org/officeDocument/2006/relationships/hyperlink" Target="http://www.peopleil.org/details.aspx?itemID=7549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://www.peopleil.org/details.aspx?itemID=7547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hillykollel.org/programs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jewishlearning.com/article/haredim-charedim" TargetMode="External"/><Relationship Id="rId2" Type="http://schemas.openxmlformats.org/officeDocument/2006/relationships/hyperlink" Target="http://www.peopleil.org/book.aspx?bid=4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2285992"/>
            <a:ext cx="7772400" cy="1470025"/>
          </a:xfrm>
        </p:spPr>
        <p:txBody>
          <a:bodyPr>
            <a:normAutofit/>
          </a:bodyPr>
          <a:lstStyle/>
          <a:p>
            <a:r>
              <a:rPr lang="en-GB" sz="6600" b="1" dirty="0" err="1" smtClean="0">
                <a:solidFill>
                  <a:srgbClr val="0070C0"/>
                </a:solidFill>
              </a:rPr>
              <a:t>Haredi</a:t>
            </a:r>
            <a:r>
              <a:rPr lang="en-GB" sz="6600" b="1" dirty="0" smtClean="0">
                <a:solidFill>
                  <a:srgbClr val="0070C0"/>
                </a:solidFill>
              </a:rPr>
              <a:t> Judaism</a:t>
            </a:r>
            <a:endParaRPr lang="en-GB" sz="6600" b="1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Judaism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41434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are also referred to as ‘ultra-orthodox Jews’.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</a:p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refer to themselves as ‘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Yidn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’, which is Yiddish for ‘Jew’.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The majority of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can be found in the United States of America and in Israel.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3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The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Judaism movement started as a result of the Jewish Enlightenment in the 19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century.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  <a:endParaRPr lang="en-GB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en-GB" sz="2800" dirty="0" smtClean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0" y="565767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aseline="30000" dirty="0" smtClean="0"/>
              <a:t>1 </a:t>
            </a:r>
            <a:r>
              <a:rPr lang="en-GB" sz="1200" dirty="0" smtClean="0"/>
              <a:t>Michael </a:t>
            </a:r>
            <a:r>
              <a:rPr lang="en-GB" sz="1200" dirty="0" err="1" smtClean="0"/>
              <a:t>Berenbaum</a:t>
            </a:r>
            <a:r>
              <a:rPr lang="en-GB" sz="1200" dirty="0" smtClean="0"/>
              <a:t> and Fred </a:t>
            </a:r>
            <a:r>
              <a:rPr lang="en-GB" sz="1200" dirty="0" err="1" smtClean="0"/>
              <a:t>Skolnik</a:t>
            </a:r>
            <a:r>
              <a:rPr lang="en-GB" sz="1200" dirty="0" smtClean="0"/>
              <a:t>, </a:t>
            </a:r>
            <a:r>
              <a:rPr lang="en-GB" sz="1200" i="1" dirty="0" err="1" smtClean="0"/>
              <a:t>Encyclopedia</a:t>
            </a:r>
            <a:r>
              <a:rPr lang="en-GB" sz="1200" i="1" dirty="0" smtClean="0"/>
              <a:t> </a:t>
            </a:r>
            <a:r>
              <a:rPr lang="en-GB" sz="1200" i="1" dirty="0" err="1" smtClean="0"/>
              <a:t>Judaica</a:t>
            </a:r>
            <a:r>
              <a:rPr lang="en-GB" sz="1200" i="1" dirty="0" smtClean="0"/>
              <a:t> </a:t>
            </a:r>
            <a:r>
              <a:rPr lang="en-GB" sz="1200" dirty="0" smtClean="0"/>
              <a:t>(USA: Macmillan Reference, 2007), p.348.</a:t>
            </a:r>
          </a:p>
          <a:p>
            <a:r>
              <a:rPr lang="en-GB" sz="1200" baseline="30000" dirty="0" smtClean="0"/>
              <a:t>2 </a:t>
            </a:r>
            <a:r>
              <a:rPr lang="en-GB" sz="1200" dirty="0" smtClean="0"/>
              <a:t>Noah J. </a:t>
            </a:r>
            <a:r>
              <a:rPr lang="en-GB" sz="1200" dirty="0" err="1" smtClean="0"/>
              <a:t>Efron</a:t>
            </a:r>
            <a:r>
              <a:rPr lang="en-GB" sz="1200" dirty="0" smtClean="0"/>
              <a:t>, </a:t>
            </a:r>
            <a:r>
              <a:rPr lang="en-GB" sz="1200" i="1" dirty="0" smtClean="0"/>
              <a:t>Real Jews: Secular </a:t>
            </a:r>
            <a:r>
              <a:rPr lang="en-GB" sz="1200" i="1" dirty="0" err="1" smtClean="0"/>
              <a:t>vs</a:t>
            </a:r>
            <a:r>
              <a:rPr lang="en-GB" sz="1200" i="1" dirty="0" smtClean="0"/>
              <a:t> Ultra-Orthodox and the Struggle for Jewish Identity in Israel </a:t>
            </a:r>
            <a:r>
              <a:rPr lang="en-GB" sz="1200" dirty="0" smtClean="0"/>
              <a:t>(New York: Basic Books, 2003), p.16.</a:t>
            </a:r>
          </a:p>
          <a:p>
            <a:r>
              <a:rPr lang="en-GB" sz="1200" baseline="30000" dirty="0" smtClean="0"/>
              <a:t>3 </a:t>
            </a:r>
            <a:r>
              <a:rPr lang="en-GB" sz="1200" dirty="0" err="1" smtClean="0"/>
              <a:t>Raysh</a:t>
            </a:r>
            <a:r>
              <a:rPr lang="en-GB" sz="1200" dirty="0" smtClean="0"/>
              <a:t> Weiss, ‘</a:t>
            </a:r>
            <a:r>
              <a:rPr lang="en-GB" sz="1200" dirty="0" err="1" smtClean="0"/>
              <a:t>Haredim</a:t>
            </a:r>
            <a:r>
              <a:rPr lang="en-GB" sz="1200" dirty="0" smtClean="0"/>
              <a:t>’ (</a:t>
            </a:r>
            <a:r>
              <a:rPr lang="en-GB" sz="1200" dirty="0" err="1" smtClean="0"/>
              <a:t>Charedim</a:t>
            </a:r>
            <a:r>
              <a:rPr lang="en-GB" sz="1200" dirty="0" smtClean="0"/>
              <a:t>), or Ultra-Orthodox Jews’ </a:t>
            </a:r>
            <a:r>
              <a:rPr lang="en-GB" sz="1200" dirty="0" smtClean="0">
                <a:hlinkClick r:id="rId3"/>
              </a:rPr>
              <a:t>https://www.myjewishlearning.com/article/haredim-charedim/</a:t>
            </a:r>
            <a:r>
              <a:rPr lang="en-GB" sz="1200" dirty="0" smtClean="0"/>
              <a:t> [accessed 11 January 2018] </a:t>
            </a:r>
          </a:p>
          <a:p>
            <a:r>
              <a:rPr lang="en-GB" sz="1200" baseline="30000" dirty="0" smtClean="0"/>
              <a:t>4 </a:t>
            </a:r>
            <a:r>
              <a:rPr lang="en-GB" sz="1200" dirty="0"/>
              <a:t> </a:t>
            </a:r>
            <a:r>
              <a:rPr lang="en-GB" sz="1200" dirty="0" err="1" smtClean="0"/>
              <a:t>Yoel</a:t>
            </a:r>
            <a:r>
              <a:rPr lang="en-GB" sz="1200" dirty="0" smtClean="0"/>
              <a:t> </a:t>
            </a:r>
            <a:r>
              <a:rPr lang="en-GB" sz="1200" dirty="0" err="1" smtClean="0"/>
              <a:t>Finkleman</a:t>
            </a:r>
            <a:r>
              <a:rPr lang="en-GB" sz="1200" dirty="0" smtClean="0"/>
              <a:t>, ‘Ultra Orthodox/ </a:t>
            </a:r>
            <a:r>
              <a:rPr lang="en-GB" sz="1200" dirty="0" err="1" smtClean="0"/>
              <a:t>Haredi</a:t>
            </a:r>
            <a:r>
              <a:rPr lang="en-GB" sz="1200" dirty="0" smtClean="0"/>
              <a:t> Education, in </a:t>
            </a:r>
            <a:r>
              <a:rPr lang="en-GB" sz="1200" i="1" dirty="0" smtClean="0"/>
              <a:t>International Handbook of Jewish Education, </a:t>
            </a:r>
            <a:r>
              <a:rPr lang="en-GB" sz="1200" dirty="0" smtClean="0"/>
              <a:t>ed. by Helen Miller, Lisa D. Grant and </a:t>
            </a:r>
            <a:r>
              <a:rPr lang="en-GB" sz="1200" dirty="0" err="1" smtClean="0"/>
              <a:t>Mlex</a:t>
            </a:r>
            <a:r>
              <a:rPr lang="en-GB" sz="1200" dirty="0" smtClean="0"/>
              <a:t> </a:t>
            </a:r>
            <a:r>
              <a:rPr lang="en-GB" sz="1200" dirty="0" err="1" smtClean="0"/>
              <a:t>Pomson</a:t>
            </a:r>
            <a:r>
              <a:rPr lang="en-GB" sz="1200" dirty="0" smtClean="0"/>
              <a:t> (London: Springer, 2011), pp.1063-1078 (p.1063).</a:t>
            </a:r>
            <a:endParaRPr lang="en-GB" sz="1200" baseline="30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Jews and 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Halakhah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28736"/>
            <a:ext cx="4714876" cy="442915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Halakhah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</a:rPr>
              <a:t> is the legal traditions of Judaism.</a:t>
            </a:r>
            <a:r>
              <a:rPr lang="en-GB" sz="2800" baseline="30000" dirty="0" smtClean="0">
                <a:solidFill>
                  <a:schemeClr val="accent5">
                    <a:lumMod val="75000"/>
                  </a:schemeClr>
                </a:solidFill>
              </a:rPr>
              <a:t>5</a:t>
            </a:r>
            <a:endParaRPr lang="en-GB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</a:rPr>
              <a:t> Jews strictly observe the laws of Halakah.</a:t>
            </a:r>
            <a:r>
              <a:rPr lang="en-GB" sz="2800" baseline="30000" dirty="0">
                <a:solidFill>
                  <a:schemeClr val="accent5">
                    <a:lumMod val="75000"/>
                  </a:schemeClr>
                </a:solidFill>
              </a:rPr>
              <a:t>6</a:t>
            </a:r>
            <a:endParaRPr lang="en-GB" sz="2800" baseline="30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</a:rPr>
              <a:t>The laws of </a:t>
            </a: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Halakhah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</a:rPr>
              <a:t> govern all aspects of Jewish life.</a:t>
            </a:r>
          </a:p>
          <a:p>
            <a:pPr>
              <a:lnSpc>
                <a:spcPct val="150000"/>
              </a:lnSpc>
            </a:pP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</a:rPr>
              <a:t>Following the laws of </a:t>
            </a: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Halakhah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</a:rPr>
              <a:t> is central to the </a:t>
            </a: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</a:rPr>
              <a:t>  way of life.</a:t>
            </a:r>
            <a:r>
              <a:rPr lang="en-GB" sz="2800" baseline="30000" dirty="0" smtClean="0">
                <a:solidFill>
                  <a:schemeClr val="accent5">
                    <a:lumMod val="75000"/>
                  </a:schemeClr>
                </a:solidFill>
              </a:rPr>
              <a:t>6</a:t>
            </a:r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6396335"/>
            <a:ext cx="9072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aseline="30000" dirty="0" smtClean="0"/>
              <a:t>5 </a:t>
            </a:r>
            <a:r>
              <a:rPr lang="en-GB" sz="1200" dirty="0" smtClean="0"/>
              <a:t>C. M. Pilkington, </a:t>
            </a:r>
            <a:r>
              <a:rPr lang="en-GB" sz="1200" i="1" dirty="0" smtClean="0"/>
              <a:t>Teach Yourself Judaism </a:t>
            </a:r>
            <a:r>
              <a:rPr lang="en-GB" sz="1200" dirty="0" smtClean="0"/>
              <a:t>(London: </a:t>
            </a:r>
            <a:r>
              <a:rPr lang="en-GB" sz="1200" dirty="0" err="1" smtClean="0"/>
              <a:t>Hodder</a:t>
            </a:r>
            <a:r>
              <a:rPr lang="en-GB" sz="1200" dirty="0" smtClean="0"/>
              <a:t>, 2005), p.47.</a:t>
            </a:r>
            <a:endParaRPr lang="en-GB" sz="1200" baseline="30000" dirty="0" smtClean="0"/>
          </a:p>
          <a:p>
            <a:r>
              <a:rPr lang="en-GB" sz="1200" baseline="30000" dirty="0" smtClean="0"/>
              <a:t>6</a:t>
            </a:r>
            <a:r>
              <a:rPr lang="en-GB" sz="1200" dirty="0" smtClean="0"/>
              <a:t> </a:t>
            </a:r>
            <a:r>
              <a:rPr lang="en-GB" sz="1200" baseline="30000" dirty="0" smtClean="0"/>
              <a:t> </a:t>
            </a:r>
            <a:r>
              <a:rPr lang="en-GB" sz="1200" dirty="0" smtClean="0"/>
              <a:t>Dan Cohn-</a:t>
            </a:r>
            <a:r>
              <a:rPr lang="en-GB" sz="1200" dirty="0" err="1" smtClean="0"/>
              <a:t>Sherbok</a:t>
            </a:r>
            <a:r>
              <a:rPr lang="en-GB" sz="1200" dirty="0" smtClean="0"/>
              <a:t>, </a:t>
            </a:r>
            <a:r>
              <a:rPr lang="en-GB" sz="1200" i="1" dirty="0" smtClean="0"/>
              <a:t>Judaism Today </a:t>
            </a:r>
            <a:r>
              <a:rPr lang="en-GB" sz="1200" dirty="0" smtClean="0"/>
              <a:t>(London: Continuum International, 2010), p.88. </a:t>
            </a:r>
            <a:endParaRPr lang="en-GB" sz="1200" baseline="30000" dirty="0"/>
          </a:p>
        </p:txBody>
      </p:sp>
      <p:pic>
        <p:nvPicPr>
          <p:cNvPr id="18436" name="Picture 4" descr="https://www.myjewishlearning.com/wp-content/uploads/2009/02/law-gavel-legal-halakh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500174"/>
            <a:ext cx="3714776" cy="388037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Rectangle 6"/>
          <p:cNvSpPr/>
          <p:nvPr/>
        </p:nvSpPr>
        <p:spPr>
          <a:xfrm>
            <a:off x="4643438" y="5500702"/>
            <a:ext cx="421484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smtClean="0">
                <a:hlinkClick r:id="rId4"/>
              </a:rPr>
              <a:t>https://www.myjewishlearning.com/article/halakhic-texts-101/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Beliefs About the Modern World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126055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A major challenge that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Judaism faces is their struggle against the influences of modern, secular culture.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This challenge has resulted in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isolating themselves from the rest of society.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7 </a:t>
            </a:r>
          </a:p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try as much as possible to hinder the influence of the secular world and try to distinguish themselves from non-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7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Some of the ways that they do this is through living in segregated neighbourhoods, sending their children to private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schools, and trying to prohibit the use of the internet.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7 </a:t>
            </a:r>
            <a:endParaRPr lang="en-GB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en-GB" sz="2400" dirty="0" smtClean="0"/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286520"/>
            <a:ext cx="914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aseline="30000" dirty="0" smtClean="0"/>
              <a:t>7</a:t>
            </a:r>
            <a:r>
              <a:rPr lang="en-GB" sz="1200" dirty="0" smtClean="0"/>
              <a:t> Michael </a:t>
            </a:r>
            <a:r>
              <a:rPr lang="en-GB" sz="1200" dirty="0" err="1" smtClean="0"/>
              <a:t>Berenbaum</a:t>
            </a:r>
            <a:r>
              <a:rPr lang="en-GB" sz="1200" dirty="0" smtClean="0"/>
              <a:t> and Fred </a:t>
            </a:r>
            <a:r>
              <a:rPr lang="en-GB" sz="1200" dirty="0" err="1" smtClean="0"/>
              <a:t>Skolnik</a:t>
            </a:r>
            <a:r>
              <a:rPr lang="en-GB" sz="1200" dirty="0" smtClean="0"/>
              <a:t>, </a:t>
            </a:r>
            <a:r>
              <a:rPr lang="en-GB" sz="1200" i="1" dirty="0" err="1" smtClean="0"/>
              <a:t>Encyclopedia</a:t>
            </a:r>
            <a:r>
              <a:rPr lang="en-GB" sz="1200" i="1" dirty="0" smtClean="0"/>
              <a:t> </a:t>
            </a:r>
            <a:r>
              <a:rPr lang="en-GB" sz="1200" i="1" dirty="0" err="1" smtClean="0"/>
              <a:t>Judaica</a:t>
            </a:r>
            <a:r>
              <a:rPr lang="en-GB" sz="1200" i="1" dirty="0" smtClean="0"/>
              <a:t>, </a:t>
            </a:r>
            <a:r>
              <a:rPr lang="en-GB" sz="1200" dirty="0" smtClean="0"/>
              <a:t>p.348-349. </a:t>
            </a:r>
            <a:endParaRPr lang="en-GB" sz="12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Dress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2984"/>
            <a:ext cx="6715140" cy="4000528"/>
          </a:xfrm>
        </p:spPr>
        <p:txBody>
          <a:bodyPr>
            <a:normAutofit/>
          </a:bodyPr>
          <a:lstStyle/>
          <a:p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Jews also dress in such a way as to distinguish themselves from the rest of the world.</a:t>
            </a:r>
          </a:p>
          <a:p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men dress primarily in black.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8</a:t>
            </a:r>
          </a:p>
          <a:p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men also wear a </a:t>
            </a:r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kippot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underneath a black hat.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9</a:t>
            </a:r>
          </a:p>
          <a:p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men also do not shave their beards and sport </a:t>
            </a:r>
            <a:r>
              <a:rPr lang="en-GB" sz="2200" i="1" dirty="0" err="1" smtClean="0">
                <a:solidFill>
                  <a:schemeClr val="accent5">
                    <a:lumMod val="75000"/>
                  </a:schemeClr>
                </a:solidFill>
              </a:rPr>
              <a:t>payot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9</a:t>
            </a:r>
          </a:p>
          <a:p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women must wear long-sleeved garments and skirts that cover their knees.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10</a:t>
            </a:r>
          </a:p>
          <a:p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Married </a:t>
            </a:r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women must also cover their heads.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11</a:t>
            </a:r>
            <a:endParaRPr lang="en-GB" sz="2200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sz="2200" dirty="0" smtClean="0"/>
          </a:p>
          <a:p>
            <a:endParaRPr lang="en-GB" sz="2400" dirty="0"/>
          </a:p>
        </p:txBody>
      </p:sp>
      <p:pic>
        <p:nvPicPr>
          <p:cNvPr id="19458" name="Picture 2" descr="Image result for hared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071546"/>
            <a:ext cx="1963063" cy="1309363"/>
          </a:xfrm>
          <a:prstGeom prst="rect">
            <a:avLst/>
          </a:prstGeom>
          <a:noFill/>
        </p:spPr>
      </p:pic>
      <p:pic>
        <p:nvPicPr>
          <p:cNvPr id="19460" name="Picture 4" descr="A young boy at a wedding in Bnai Brak, Israel. The city is largely home to Haredim, or ultra orthodox Jews, who make up a fast-growing segment of Israeli society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2643182"/>
            <a:ext cx="2146104" cy="142876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7143768" y="2357430"/>
            <a:ext cx="156786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>
                <a:hlinkClick r:id="rId5"/>
              </a:rPr>
              <a:t>http://bit.ly/2D95gd9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sp>
        <p:nvSpPr>
          <p:cNvPr id="8" name="Rectangle 7"/>
          <p:cNvSpPr/>
          <p:nvPr/>
        </p:nvSpPr>
        <p:spPr>
          <a:xfrm>
            <a:off x="7143768" y="4071942"/>
            <a:ext cx="157934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>
                <a:hlinkClick r:id="rId6"/>
              </a:rPr>
              <a:t>http://bit.ly/2ENFTOa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pic>
        <p:nvPicPr>
          <p:cNvPr id="19462" name="Picture 6" descr="Image result for haredi women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3768" y="4429132"/>
            <a:ext cx="1717103" cy="1928802"/>
          </a:xfrm>
          <a:prstGeom prst="rect">
            <a:avLst/>
          </a:prstGeom>
          <a:noFill/>
        </p:spPr>
      </p:pic>
      <p:sp>
        <p:nvSpPr>
          <p:cNvPr id="11" name="Rectangle 10"/>
          <p:cNvSpPr/>
          <p:nvPr/>
        </p:nvSpPr>
        <p:spPr>
          <a:xfrm>
            <a:off x="7215206" y="6357958"/>
            <a:ext cx="160454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>
                <a:hlinkClick r:id="rId8"/>
              </a:rPr>
              <a:t>http://bit.ly/2mBRI2w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5286388"/>
            <a:ext cx="70008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aseline="30000" dirty="0" smtClean="0"/>
              <a:t>8</a:t>
            </a:r>
            <a:r>
              <a:rPr lang="en-GB" sz="1200" dirty="0" smtClean="0"/>
              <a:t> Dalia Bar-Or, Oz </a:t>
            </a:r>
            <a:r>
              <a:rPr lang="en-GB" sz="1200" dirty="0" err="1" smtClean="0"/>
              <a:t>Almog</a:t>
            </a:r>
            <a:r>
              <a:rPr lang="en-GB" sz="1200" dirty="0" smtClean="0"/>
              <a:t>, R. Rose and Tamar </a:t>
            </a:r>
            <a:r>
              <a:rPr lang="en-GB" sz="1200" dirty="0" err="1" smtClean="0"/>
              <a:t>Almog</a:t>
            </a:r>
            <a:r>
              <a:rPr lang="en-GB" sz="1200" dirty="0" smtClean="0"/>
              <a:t>, ‘Characteristics of Men’s Clothing in </a:t>
            </a:r>
            <a:r>
              <a:rPr lang="en-GB" sz="1200" dirty="0" err="1" smtClean="0"/>
              <a:t>Haredi</a:t>
            </a:r>
            <a:r>
              <a:rPr lang="en-GB" sz="1200" dirty="0" smtClean="0"/>
              <a:t> Society’, (2008) &lt;</a:t>
            </a:r>
            <a:r>
              <a:rPr lang="en-GB" sz="1200" dirty="0" smtClean="0">
                <a:hlinkClick r:id="rId9"/>
              </a:rPr>
              <a:t>www.peopleil.org/details.aspx?itemID=7547</a:t>
            </a:r>
            <a:r>
              <a:rPr lang="en-GB" sz="1200" dirty="0" smtClean="0"/>
              <a:t>&gt; [accessed 12 January 2018]</a:t>
            </a:r>
          </a:p>
          <a:p>
            <a:r>
              <a:rPr lang="en-GB" sz="1200" baseline="30000" dirty="0" smtClean="0"/>
              <a:t>9</a:t>
            </a:r>
            <a:r>
              <a:rPr lang="en-GB" sz="1200" dirty="0" smtClean="0"/>
              <a:t> Dalia Bar-Or, Oz </a:t>
            </a:r>
            <a:r>
              <a:rPr lang="en-GB" sz="1200" dirty="0" err="1" smtClean="0"/>
              <a:t>Almog</a:t>
            </a:r>
            <a:r>
              <a:rPr lang="en-GB" sz="1200" dirty="0" smtClean="0"/>
              <a:t>, R. Rose and Tamar </a:t>
            </a:r>
            <a:r>
              <a:rPr lang="en-GB" sz="1200" dirty="0" err="1" smtClean="0"/>
              <a:t>Almog</a:t>
            </a:r>
            <a:r>
              <a:rPr lang="en-GB" sz="1200" dirty="0" smtClean="0"/>
              <a:t>, ‘Hair and Head Covering of Man in </a:t>
            </a:r>
            <a:r>
              <a:rPr lang="en-GB" sz="1200" dirty="0" err="1" smtClean="0"/>
              <a:t>Haredi</a:t>
            </a:r>
            <a:r>
              <a:rPr lang="en-GB" sz="1200" dirty="0" smtClean="0"/>
              <a:t> Society’, (2008) &lt;</a:t>
            </a:r>
            <a:r>
              <a:rPr lang="en-GB" sz="1200" dirty="0" smtClean="0">
                <a:hlinkClick r:id="rId10"/>
              </a:rPr>
              <a:t>www.peopleil.org/details.aspx?itemID=7549</a:t>
            </a:r>
            <a:r>
              <a:rPr lang="en-GB" sz="1200" dirty="0" smtClean="0"/>
              <a:t>&gt; [accessed 12 January 2018]  </a:t>
            </a:r>
          </a:p>
          <a:p>
            <a:r>
              <a:rPr lang="en-GB" sz="1200" baseline="30000" dirty="0" smtClean="0"/>
              <a:t>10</a:t>
            </a:r>
            <a:r>
              <a:rPr lang="en-GB" sz="1200" dirty="0" smtClean="0"/>
              <a:t> Dalia Bar-Or, Oz </a:t>
            </a:r>
            <a:r>
              <a:rPr lang="en-GB" sz="1200" dirty="0" err="1" smtClean="0"/>
              <a:t>Almog</a:t>
            </a:r>
            <a:r>
              <a:rPr lang="en-GB" sz="1200" dirty="0" smtClean="0"/>
              <a:t>, R. Rose and Tamar </a:t>
            </a:r>
            <a:r>
              <a:rPr lang="en-GB" sz="1200" dirty="0" err="1" smtClean="0"/>
              <a:t>Almog</a:t>
            </a:r>
            <a:r>
              <a:rPr lang="en-GB" sz="1200" dirty="0" smtClean="0"/>
              <a:t>, ‘Characteristics of Women in </a:t>
            </a:r>
            <a:r>
              <a:rPr lang="en-GB" sz="1200" dirty="0" err="1" smtClean="0"/>
              <a:t>Haredi</a:t>
            </a:r>
            <a:r>
              <a:rPr lang="en-GB" sz="1200" dirty="0" smtClean="0"/>
              <a:t> Society, (2008) &lt;</a:t>
            </a:r>
            <a:r>
              <a:rPr lang="en-GB" sz="1200" dirty="0" smtClean="0">
                <a:hlinkClick r:id="rId11"/>
              </a:rPr>
              <a:t>www.peopleil.org/details.aspx?itemID=7550</a:t>
            </a:r>
            <a:r>
              <a:rPr lang="en-GB" sz="1200" dirty="0" smtClean="0"/>
              <a:t>&gt; [accessed 12 January 2018]</a:t>
            </a:r>
          </a:p>
          <a:p>
            <a:r>
              <a:rPr lang="en-GB" sz="1200" baseline="30000" dirty="0" smtClean="0"/>
              <a:t>11 </a:t>
            </a:r>
            <a:r>
              <a:rPr lang="en-GB" sz="1200" dirty="0" smtClean="0"/>
              <a:t>Dalia Bar-Or, Oz </a:t>
            </a:r>
            <a:r>
              <a:rPr lang="en-GB" sz="1200" dirty="0" err="1" smtClean="0"/>
              <a:t>Almog</a:t>
            </a:r>
            <a:r>
              <a:rPr lang="en-GB" sz="1200" dirty="0" smtClean="0"/>
              <a:t>, and R. Rose, ‘Hair and Head Coverings of Women in </a:t>
            </a:r>
            <a:r>
              <a:rPr lang="en-GB" sz="1200" dirty="0" err="1" smtClean="0"/>
              <a:t>Haredi</a:t>
            </a:r>
            <a:r>
              <a:rPr lang="en-GB" sz="1200" dirty="0" smtClean="0"/>
              <a:t> Society’, (2008) &lt;</a:t>
            </a:r>
            <a:r>
              <a:rPr lang="en-GB" sz="1200" dirty="0" smtClean="0">
                <a:hlinkClick r:id="rId12"/>
              </a:rPr>
              <a:t>www.peopleil.org/details.aspx?itemID=7551</a:t>
            </a:r>
            <a:r>
              <a:rPr lang="en-GB" sz="1200" dirty="0" smtClean="0"/>
              <a:t>&gt; [accessed 12 January 2018]</a:t>
            </a:r>
            <a:endParaRPr lang="en-GB" sz="12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Marriage in 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Judaism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1546"/>
            <a:ext cx="9144000" cy="492922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men and women are mostly prohibited from mixing together, unless they are supervised.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12 </a:t>
            </a:r>
          </a:p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men and women usually have their marital partners picked for them.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12 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Once married,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couples are expected to produce children quickly and often.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Sexual relations between married couples are designed primarily for the purpose of having children.</a:t>
            </a:r>
            <a:r>
              <a:rPr lang="en-GB" sz="2400" baseline="30000" dirty="0" smtClean="0">
                <a:solidFill>
                  <a:schemeClr val="accent5">
                    <a:lumMod val="75000"/>
                  </a:schemeClr>
                </a:solidFill>
              </a:rPr>
              <a:t>13</a:t>
            </a:r>
            <a:endParaRPr lang="en-GB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143644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aseline="30000" dirty="0" smtClean="0"/>
              <a:t>12 </a:t>
            </a:r>
            <a:r>
              <a:rPr lang="en-GB" sz="1200" dirty="0" smtClean="0"/>
              <a:t>David Lehmann and </a:t>
            </a:r>
            <a:r>
              <a:rPr lang="en-GB" sz="1200" dirty="0" err="1" smtClean="0"/>
              <a:t>Batia</a:t>
            </a:r>
            <a:r>
              <a:rPr lang="en-GB" sz="1200" dirty="0" smtClean="0"/>
              <a:t> </a:t>
            </a:r>
            <a:r>
              <a:rPr lang="en-GB" sz="1200" dirty="0" err="1" smtClean="0"/>
              <a:t>Siebzehner</a:t>
            </a:r>
            <a:r>
              <a:rPr lang="en-GB" sz="1200" dirty="0" smtClean="0"/>
              <a:t>, ‘Power, Boundaries and Institutions: Marriage in Ultra-Orthodox Judaism’, in </a:t>
            </a:r>
            <a:r>
              <a:rPr lang="en-GB" sz="1200" i="1" dirty="0" smtClean="0"/>
              <a:t>European Journal of Sociology, </a:t>
            </a:r>
            <a:r>
              <a:rPr lang="en-GB" sz="1200" dirty="0" smtClean="0"/>
              <a:t>50 (2009), pp.273-308 (p.296). [accessed 11 January 2018] </a:t>
            </a:r>
          </a:p>
          <a:p>
            <a:r>
              <a:rPr lang="en-GB" sz="1200" baseline="30000" dirty="0" smtClean="0"/>
              <a:t>13 </a:t>
            </a:r>
            <a:r>
              <a:rPr lang="en-GB" sz="1200" dirty="0" smtClean="0"/>
              <a:t>David Lehmann and </a:t>
            </a:r>
            <a:r>
              <a:rPr lang="en-GB" sz="1200" dirty="0" err="1" smtClean="0"/>
              <a:t>Batia</a:t>
            </a:r>
            <a:r>
              <a:rPr lang="en-GB" sz="1200" dirty="0" smtClean="0"/>
              <a:t> </a:t>
            </a:r>
            <a:r>
              <a:rPr lang="en-GB" sz="1200" dirty="0" err="1" smtClean="0"/>
              <a:t>Siebzehner</a:t>
            </a:r>
            <a:r>
              <a:rPr lang="en-GB" sz="1200" dirty="0" smtClean="0"/>
              <a:t>, ‘Power, Boundaries and Institutions: Marriage in Ultra-Orthodox Judaism’, p.280.</a:t>
            </a:r>
            <a:endParaRPr lang="en-GB" sz="1200" baseline="30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The 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Kollel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85860"/>
            <a:ext cx="5929322" cy="1857388"/>
          </a:xfrm>
        </p:spPr>
        <p:txBody>
          <a:bodyPr>
            <a:normAutofit/>
          </a:bodyPr>
          <a:lstStyle/>
          <a:p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Men are expected to devote at least some of their lives to studying Torah and Talmudic 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literature.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14</a:t>
            </a:r>
            <a:endParaRPr lang="en-GB" sz="22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While studying in the </a:t>
            </a:r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Kollel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, men cannot work. </a:t>
            </a:r>
            <a:r>
              <a:rPr lang="en-GB" sz="2200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en-GB" sz="22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4578" name="Picture 2" descr="Image result for kolle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1071546"/>
            <a:ext cx="2714644" cy="1971183"/>
          </a:xfrm>
          <a:prstGeom prst="rect">
            <a:avLst/>
          </a:prstGeom>
          <a:noFill/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0" y="3357562"/>
            <a:ext cx="9144000" cy="2714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Women are expected to work in order to support their 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family.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15</a:t>
            </a:r>
            <a:endParaRPr lang="en-GB" sz="2200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It is believed by the </a:t>
            </a:r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that because men devote their time to studying in the </a:t>
            </a:r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Kollel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, they will gain rewards from God.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14</a:t>
            </a:r>
            <a:endParaRPr lang="en-GB" sz="22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However, this way of life creates challenges for the </a:t>
            </a:r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Jews.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Many </a:t>
            </a:r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</a:rPr>
              <a:t> families struggle financially and live in poverty due to the fact that they mainly live in single-earner households.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</a:rPr>
              <a:t>16</a:t>
            </a:r>
            <a:endParaRPr lang="en-GB" sz="2200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929322" y="3000372"/>
            <a:ext cx="28934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>
                <a:hlinkClick r:id="rId4"/>
              </a:rPr>
              <a:t>http://www.phillykollel.org/programs.html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0" y="6088559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aseline="30000" dirty="0" smtClean="0"/>
              <a:t>14 </a:t>
            </a:r>
            <a:r>
              <a:rPr lang="en-GB" sz="1200" dirty="0" smtClean="0"/>
              <a:t>Israel </a:t>
            </a:r>
            <a:r>
              <a:rPr lang="en-GB" sz="1200" dirty="0" err="1" smtClean="0"/>
              <a:t>Shahak</a:t>
            </a:r>
            <a:r>
              <a:rPr lang="en-GB" sz="1200" dirty="0" smtClean="0"/>
              <a:t> and Norton </a:t>
            </a:r>
            <a:r>
              <a:rPr lang="en-GB" sz="1200" dirty="0" err="1" smtClean="0"/>
              <a:t>Mezvinsky</a:t>
            </a:r>
            <a:r>
              <a:rPr lang="en-GB" sz="1200" dirty="0" smtClean="0"/>
              <a:t>, </a:t>
            </a:r>
            <a:r>
              <a:rPr lang="en-GB" sz="1200" i="1" dirty="0" smtClean="0"/>
              <a:t>Jewish Fundamentalists in Israel </a:t>
            </a:r>
            <a:r>
              <a:rPr lang="en-GB" sz="1200" dirty="0" smtClean="0"/>
              <a:t>(London: Pluto Press, 1999), p.30-32.</a:t>
            </a:r>
          </a:p>
          <a:p>
            <a:r>
              <a:rPr lang="en-GB" sz="1200" baseline="30000" dirty="0" smtClean="0"/>
              <a:t>15</a:t>
            </a:r>
            <a:r>
              <a:rPr lang="en-GB" sz="1200" dirty="0" smtClean="0"/>
              <a:t> </a:t>
            </a:r>
            <a:r>
              <a:rPr lang="en-GB" sz="1200" dirty="0" err="1" smtClean="0"/>
              <a:t>Yoel</a:t>
            </a:r>
            <a:r>
              <a:rPr lang="en-GB" sz="1200" dirty="0" smtClean="0"/>
              <a:t> </a:t>
            </a:r>
            <a:r>
              <a:rPr lang="en-GB" sz="1200" dirty="0" err="1" smtClean="0"/>
              <a:t>Finkelman</a:t>
            </a:r>
            <a:r>
              <a:rPr lang="en-GB" sz="1200" dirty="0" smtClean="0"/>
              <a:t>, ‘Ultra-Orthodox/ </a:t>
            </a:r>
            <a:r>
              <a:rPr lang="en-GB" sz="1200" dirty="0" err="1" smtClean="0"/>
              <a:t>Haredi</a:t>
            </a:r>
            <a:r>
              <a:rPr lang="en-GB" sz="1200" dirty="0" smtClean="0"/>
              <a:t> Education’, p.1069.</a:t>
            </a:r>
          </a:p>
          <a:p>
            <a:r>
              <a:rPr lang="en-GB" sz="1200" baseline="30000" dirty="0" smtClean="0"/>
              <a:t>16</a:t>
            </a:r>
            <a:r>
              <a:rPr lang="en-GB" sz="1200" dirty="0" smtClean="0"/>
              <a:t> </a:t>
            </a:r>
            <a:r>
              <a:rPr lang="en-GB" sz="1200" baseline="30000" dirty="0" smtClean="0"/>
              <a:t> </a:t>
            </a:r>
            <a:r>
              <a:rPr lang="en-GB" sz="1200" dirty="0" err="1" smtClean="0"/>
              <a:t>Yoel</a:t>
            </a:r>
            <a:r>
              <a:rPr lang="en-GB" sz="1200" dirty="0" smtClean="0"/>
              <a:t> </a:t>
            </a:r>
            <a:r>
              <a:rPr lang="en-GB" sz="1200" dirty="0" err="1" smtClean="0"/>
              <a:t>Finkelman</a:t>
            </a:r>
            <a:r>
              <a:rPr lang="en-GB" sz="1200" dirty="0" smtClean="0"/>
              <a:t>, ‘Ultra-Orthodox/ </a:t>
            </a:r>
            <a:r>
              <a:rPr lang="en-GB" sz="1200" dirty="0" err="1" smtClean="0"/>
              <a:t>Haredi</a:t>
            </a:r>
            <a:r>
              <a:rPr lang="en-GB" sz="1200" dirty="0" smtClean="0"/>
              <a:t> Education’, p.1075. </a:t>
            </a:r>
            <a:endParaRPr lang="en-GB" sz="1200" baseline="30000" dirty="0" smtClean="0"/>
          </a:p>
          <a:p>
            <a:endParaRPr lang="en-GB" sz="12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Summary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Judaism is important because it is a way for Jews to follow the traditions of their past.</a:t>
            </a:r>
          </a:p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strictly adhere to the laws of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Halakhah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try to limit their contact with non-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and secular people.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There is a dress code in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Judaism for both male and female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are expected to marry and produce children.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Men are expected to devote their time to Torah and Talmud study, whereas women work.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The challenges that </a:t>
            </a:r>
            <a:r>
              <a:rPr lang="en-GB" sz="24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</a:rPr>
              <a:t> Jews face are, their struggle against the influences of the modern world, and their financial struggle to support their way of life.</a:t>
            </a:r>
          </a:p>
          <a:p>
            <a:pPr>
              <a:lnSpc>
                <a:spcPct val="150000"/>
              </a:lnSpc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Bibliography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lnSpcReduction="10000"/>
          </a:bodyPr>
          <a:lstStyle/>
          <a:p>
            <a:pPr marL="0">
              <a:buNone/>
            </a:pP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Bar-Or, Dalia, Oz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Almog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R.Rose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and Tamar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Almog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‘Patterns of Clothing and Appearance in Israeli Society’, (2008) &lt;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  <a:hlinkClick r:id="rId2"/>
              </a:rPr>
              <a:t>www.peopleil.org/book.aspx?bid=41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&gt; </a:t>
            </a:r>
          </a:p>
          <a:p>
            <a:pPr marL="0">
              <a:buNone/>
            </a:pP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Berenbaum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Michael and Fred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Skolin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sz="2000" i="1" dirty="0" err="1" smtClean="0">
                <a:solidFill>
                  <a:schemeClr val="accent5">
                    <a:lumMod val="75000"/>
                  </a:schemeClr>
                </a:solidFill>
              </a:rPr>
              <a:t>Encyclopedia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000" i="1" dirty="0" err="1" smtClean="0">
                <a:solidFill>
                  <a:schemeClr val="accent5">
                    <a:lumMod val="75000"/>
                  </a:schemeClr>
                </a:solidFill>
              </a:rPr>
              <a:t>Judaica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(USA: Macmillan Reference, 2007)</a:t>
            </a:r>
          </a:p>
          <a:p>
            <a:pPr marL="0">
              <a:buNone/>
            </a:pP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Cohn-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Sherbok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Dan, 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Judaism Today 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(London: Continuum International, 2010)</a:t>
            </a:r>
          </a:p>
          <a:p>
            <a:pPr marL="0">
              <a:buNone/>
            </a:pP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Efron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Noah J., 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Real Jews: Secular </a:t>
            </a:r>
            <a:r>
              <a:rPr lang="en-GB" sz="2000" i="1" dirty="0" err="1" smtClean="0">
                <a:solidFill>
                  <a:schemeClr val="accent5">
                    <a:lumMod val="75000"/>
                  </a:schemeClr>
                </a:solidFill>
              </a:rPr>
              <a:t>vs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 Ultra Orthodox and the Struggle for Jewish Identity 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(New York: Basic Books, 2003)</a:t>
            </a:r>
          </a:p>
          <a:p>
            <a:pPr marL="0">
              <a:buNone/>
            </a:pP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Finkelman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Yoel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‘Ultra Orthodox/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Haredi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Education’, in 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Handbook of Jewish Education, 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ed. by Helen Miller, Lisa D. Grant and Alex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Pomson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(London: Springer, 2011), pp.1063-1078.</a:t>
            </a:r>
          </a:p>
          <a:p>
            <a:pPr marL="0">
              <a:buNone/>
            </a:pP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Lehmann, David and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Batia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Siebzehner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‘Power, Boundaries and Institutions: Marriage in Ultra-Orthodox Judaism, in 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European Journal of Sociology, 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50 (2009), pp.273-308. [accessed 11 January 2018]</a:t>
            </a:r>
          </a:p>
          <a:p>
            <a:pPr marL="0">
              <a:buNone/>
            </a:pP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Pilkington, C. M., 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Teach Yourself Judaism 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(London: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Hodder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2005)</a:t>
            </a:r>
          </a:p>
          <a:p>
            <a:pPr marL="0">
              <a:buNone/>
            </a:pP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Shahak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Israel and Norton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Mezvinsky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sz="2000" i="1" dirty="0" smtClean="0">
                <a:solidFill>
                  <a:schemeClr val="accent5">
                    <a:lumMod val="75000"/>
                  </a:schemeClr>
                </a:solidFill>
              </a:rPr>
              <a:t>Jewish Fundamentalists in Israel 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(London: Pluto Press, 1999)</a:t>
            </a:r>
          </a:p>
          <a:p>
            <a:pPr marL="0">
              <a:buNone/>
            </a:pP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Weiss,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Raysh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, ‘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Haredim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(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Charedim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) or Ultra-Orthodox Jews, &lt;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  <a:hlinkClick r:id="rId3"/>
              </a:rPr>
              <a:t>www.myjewishlearning.com/article/haredim-charedim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&gt; [accessed 11 January 2018] </a:t>
            </a:r>
          </a:p>
          <a:p>
            <a:pPr marL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1003</TotalTime>
  <Words>1193</Words>
  <Application>Microsoft Office PowerPoint</Application>
  <PresentationFormat>On-screen Show (4:3)</PresentationFormat>
  <Paragraphs>85</Paragraphs>
  <Slides>9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Haredi Judaism</vt:lpstr>
      <vt:lpstr>Haredi Judaism</vt:lpstr>
      <vt:lpstr>Haredi Jews and Halakhah</vt:lpstr>
      <vt:lpstr>Beliefs About the Modern World</vt:lpstr>
      <vt:lpstr>Haredi Dress</vt:lpstr>
      <vt:lpstr>Marriage in Haredi Judaism</vt:lpstr>
      <vt:lpstr>The Kollel</vt:lpstr>
      <vt:lpstr>Summary</vt:lpstr>
      <vt:lpstr>Bibliography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Haredi Judaism</dc:title>
  <dc:creator>Dan hewson</dc:creator>
  <cp:lastModifiedBy>Dan hewson</cp:lastModifiedBy>
  <cp:revision>62</cp:revision>
  <dcterms:created xsi:type="dcterms:W3CDTF">2018-01-16T11:21:32Z</dcterms:created>
  <dcterms:modified xsi:type="dcterms:W3CDTF">2018-01-22T19:07:04Z</dcterms:modified>
</cp:coreProperties>
</file>