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71" r:id="rId4"/>
    <p:sldId id="257" r:id="rId5"/>
    <p:sldId id="258" r:id="rId6"/>
    <p:sldId id="259" r:id="rId7"/>
    <p:sldId id="260" r:id="rId8"/>
    <p:sldId id="261" r:id="rId9"/>
    <p:sldId id="262" r:id="rId10"/>
    <p:sldId id="263" r:id="rId11"/>
    <p:sldId id="265" r:id="rId12"/>
    <p:sldId id="266" r:id="rId13"/>
    <p:sldId id="267" r:id="rId14"/>
    <p:sldId id="268"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35" autoAdjust="0"/>
    <p:restoredTop sz="94615" autoAdjust="0"/>
  </p:normalViewPr>
  <p:slideViewPr>
    <p:cSldViewPr>
      <p:cViewPr varScale="1">
        <p:scale>
          <a:sx n="77" d="100"/>
          <a:sy n="77" d="100"/>
        </p:scale>
        <p:origin x="821"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1484966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18092144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875887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1290674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535800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2167257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585073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2795888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1443944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49529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2308053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3472541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4102992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397075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3610137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21614337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F19452-D727-4829-B2AB-A58B254F6041}"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9FB2F5A-0DF1-441E-886B-87C760C4D42A}" type="slidenum">
              <a:rPr lang="en-IN" smtClean="0"/>
              <a:t>‹#›</a:t>
            </a:fld>
            <a:endParaRPr lang="en-IN" dirty="0"/>
          </a:p>
        </p:txBody>
      </p:sp>
    </p:spTree>
    <p:extLst>
      <p:ext uri="{BB962C8B-B14F-4D97-AF65-F5344CB8AC3E}">
        <p14:creationId xmlns:p14="http://schemas.microsoft.com/office/powerpoint/2010/main" val="1686077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4F19452-D727-4829-B2AB-A58B254F6041}" type="datetimeFigureOut">
              <a:rPr lang="en-IN" smtClean="0"/>
              <a:t>10-07-2023</a:t>
            </a:fld>
            <a:endParaRPr lang="en-IN"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IN"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9FB2F5A-0DF1-441E-886B-87C760C4D42A}" type="slidenum">
              <a:rPr lang="en-IN" smtClean="0"/>
              <a:t>‹#›</a:t>
            </a:fld>
            <a:endParaRPr lang="en-IN" dirty="0"/>
          </a:p>
        </p:txBody>
      </p:sp>
    </p:spTree>
    <p:extLst>
      <p:ext uri="{BB962C8B-B14F-4D97-AF65-F5344CB8AC3E}">
        <p14:creationId xmlns:p14="http://schemas.microsoft.com/office/powerpoint/2010/main" val="4497016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en.m.wikipedia.org/" TargetMode="External"/><Relationship Id="rId2" Type="http://schemas.openxmlformats.org/officeDocument/2006/relationships/hyperlink" Target="https://www.bankofengland.co.uk/" TargetMode="External"/><Relationship Id="rId1" Type="http://schemas.openxmlformats.org/officeDocument/2006/relationships/slideLayout" Target="../slideLayouts/slideLayout2.xml"/><Relationship Id="rId6" Type="http://schemas.openxmlformats.org/officeDocument/2006/relationships/hyperlink" Target="https://ivypanda.com/" TargetMode="External"/><Relationship Id="rId5" Type="http://schemas.openxmlformats.org/officeDocument/2006/relationships/hyperlink" Target="https://ukindeed.com/" TargetMode="External"/><Relationship Id="rId4" Type="http://schemas.openxmlformats.org/officeDocument/2006/relationships/hyperlink" Target="https://www.theguardian.com/"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4525550"/>
            <a:ext cx="9144000" cy="1080120"/>
          </a:xfrm>
        </p:spPr>
        <p:txBody>
          <a:bodyPr>
            <a:normAutofit/>
          </a:bodyPr>
          <a:lstStyle/>
          <a:p>
            <a:pPr algn="ctr"/>
            <a:r>
              <a:rPr lang="en-IN" sz="3200" b="1" dirty="0"/>
              <a:t>CRITICAL ASSESSMENT OF HR STRATEGIES: </a:t>
            </a:r>
            <a:br>
              <a:rPr lang="en-IN" sz="3200" b="1" dirty="0"/>
            </a:br>
            <a:r>
              <a:rPr lang="en-IN" sz="3200" b="1" dirty="0"/>
              <a:t>PUBLICAND PRIVATE SECTOR</a:t>
            </a:r>
          </a:p>
        </p:txBody>
      </p:sp>
      <p:sp>
        <p:nvSpPr>
          <p:cNvPr id="3" name="Subtitle 2"/>
          <p:cNvSpPr>
            <a:spLocks noGrp="1"/>
          </p:cNvSpPr>
          <p:nvPr>
            <p:ph type="subTitle" idx="1"/>
          </p:nvPr>
        </p:nvSpPr>
        <p:spPr>
          <a:xfrm>
            <a:off x="2555776" y="5949280"/>
            <a:ext cx="6400800" cy="720080"/>
          </a:xfrm>
        </p:spPr>
        <p:txBody>
          <a:bodyPr>
            <a:normAutofit lnSpcReduction="10000"/>
          </a:bodyPr>
          <a:lstStyle/>
          <a:p>
            <a:r>
              <a:rPr lang="en-US" sz="2000" dirty="0"/>
              <a:t>Student ID: 2243796</a:t>
            </a:r>
          </a:p>
          <a:p>
            <a:r>
              <a:rPr lang="en-US" sz="2000" dirty="0"/>
              <a:t>Name: MISHAB CHANDAPARAMBIL</a:t>
            </a:r>
            <a:endParaRPr lang="en-IN" sz="2000" dirty="0"/>
          </a:p>
        </p:txBody>
      </p:sp>
      <p:sp>
        <p:nvSpPr>
          <p:cNvPr id="4" name="AutoShape 2" descr="5 Human Resources Trends to Include in Your Strategic Pl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5 Human Resources Trends to Include in Your Strategic Plan"/>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6" name="Picture 5">
            <a:extLst>
              <a:ext uri="{FF2B5EF4-FFF2-40B4-BE49-F238E27FC236}">
                <a16:creationId xmlns:a16="http://schemas.microsoft.com/office/drawing/2014/main" id="{A6AE65F9-F738-44DE-B4E4-C238BC502EBE}"/>
              </a:ext>
            </a:extLst>
          </p:cNvPr>
          <p:cNvPicPr>
            <a:picLocks noChangeAspect="1"/>
          </p:cNvPicPr>
          <p:nvPr/>
        </p:nvPicPr>
        <p:blipFill>
          <a:blip r:embed="rId2"/>
          <a:stretch>
            <a:fillRect/>
          </a:stretch>
        </p:blipFill>
        <p:spPr>
          <a:xfrm>
            <a:off x="0" y="7937"/>
            <a:ext cx="9144000" cy="4141143"/>
          </a:xfrm>
          <a:prstGeom prst="rect">
            <a:avLst/>
          </a:prstGeom>
        </p:spPr>
      </p:pic>
    </p:spTree>
    <p:extLst>
      <p:ext uri="{BB962C8B-B14F-4D97-AF65-F5344CB8AC3E}">
        <p14:creationId xmlns:p14="http://schemas.microsoft.com/office/powerpoint/2010/main" val="1951234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3AD107-3248-436C-92EC-B1E700EE4FB4}"/>
              </a:ext>
            </a:extLst>
          </p:cNvPr>
          <p:cNvPicPr>
            <a:picLocks noChangeAspect="1"/>
          </p:cNvPicPr>
          <p:nvPr/>
        </p:nvPicPr>
        <p:blipFill>
          <a:blip r:embed="rId2"/>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87901453-40CC-4360-9769-A55A14F3FA57}"/>
              </a:ext>
            </a:extLst>
          </p:cNvPr>
          <p:cNvSpPr>
            <a:spLocks noGrp="1"/>
          </p:cNvSpPr>
          <p:nvPr>
            <p:ph type="title"/>
          </p:nvPr>
        </p:nvSpPr>
        <p:spPr>
          <a:xfrm>
            <a:off x="323528" y="365126"/>
            <a:ext cx="8191822" cy="1325563"/>
          </a:xfrm>
        </p:spPr>
        <p:txBody>
          <a:bodyPr/>
          <a:lstStyle/>
          <a:p>
            <a:r>
              <a:rPr lang="en-US" b="1" dirty="0">
                <a:solidFill>
                  <a:schemeClr val="accent5">
                    <a:lumMod val="60000"/>
                    <a:lumOff val="40000"/>
                  </a:schemeClr>
                </a:solidFill>
                <a:effectLst>
                  <a:glow rad="228600">
                    <a:schemeClr val="accent5">
                      <a:lumMod val="20000"/>
                      <a:lumOff val="80000"/>
                      <a:alpha val="40000"/>
                    </a:schemeClr>
                  </a:glow>
                </a:effectLst>
              </a:rPr>
              <a:t>BANK OF ENGLAND</a:t>
            </a:r>
          </a:p>
        </p:txBody>
      </p:sp>
      <p:sp>
        <p:nvSpPr>
          <p:cNvPr id="3" name="Content Placeholder 2">
            <a:extLst>
              <a:ext uri="{FF2B5EF4-FFF2-40B4-BE49-F238E27FC236}">
                <a16:creationId xmlns:a16="http://schemas.microsoft.com/office/drawing/2014/main" id="{85655850-5836-4F48-A4AB-E42D591134FA}"/>
              </a:ext>
            </a:extLst>
          </p:cNvPr>
          <p:cNvSpPr>
            <a:spLocks noGrp="1"/>
          </p:cNvSpPr>
          <p:nvPr>
            <p:ph idx="1"/>
          </p:nvPr>
        </p:nvSpPr>
        <p:spPr>
          <a:xfrm>
            <a:off x="323528" y="1412776"/>
            <a:ext cx="8820472" cy="5256584"/>
          </a:xfrm>
        </p:spPr>
        <p:txBody>
          <a:bodyPr>
            <a:normAutofit fontScale="92500"/>
          </a:bodyPr>
          <a:lstStyle/>
          <a:p>
            <a:pPr>
              <a:lnSpc>
                <a:spcPct val="150000"/>
              </a:lnSpc>
            </a:pPr>
            <a:r>
              <a:rPr lang="en-US" b="1" dirty="0">
                <a:solidFill>
                  <a:schemeClr val="tx1"/>
                </a:solidFill>
                <a:effectLst>
                  <a:glow rad="228600">
                    <a:schemeClr val="accent5">
                      <a:lumMod val="40000"/>
                      <a:lumOff val="60000"/>
                      <a:alpha val="40000"/>
                    </a:schemeClr>
                  </a:glow>
                </a:effectLst>
              </a:rPr>
              <a:t>Established in 1694</a:t>
            </a:r>
          </a:p>
          <a:p>
            <a:pPr>
              <a:lnSpc>
                <a:spcPct val="150000"/>
              </a:lnSpc>
            </a:pPr>
            <a:r>
              <a:rPr lang="en-US" b="1" dirty="0">
                <a:solidFill>
                  <a:schemeClr val="tx1"/>
                </a:solidFill>
                <a:effectLst>
                  <a:glow rad="228600">
                    <a:schemeClr val="accent5">
                      <a:lumMod val="40000"/>
                      <a:lumOff val="60000"/>
                      <a:alpha val="40000"/>
                    </a:schemeClr>
                  </a:glow>
                </a:effectLst>
              </a:rPr>
              <a:t>Independent public organization in 1998</a:t>
            </a:r>
          </a:p>
          <a:p>
            <a:pPr>
              <a:lnSpc>
                <a:spcPct val="150000"/>
              </a:lnSpc>
            </a:pPr>
            <a:r>
              <a:rPr lang="en-US" b="1" dirty="0">
                <a:solidFill>
                  <a:schemeClr val="tx1"/>
                </a:solidFill>
                <a:effectLst>
                  <a:glow rad="228600">
                    <a:schemeClr val="accent5">
                      <a:lumMod val="40000"/>
                      <a:lumOff val="60000"/>
                      <a:alpha val="40000"/>
                    </a:schemeClr>
                  </a:glow>
                </a:effectLst>
              </a:rPr>
              <a:t>Wholly owned by UK government</a:t>
            </a:r>
          </a:p>
          <a:p>
            <a:pPr>
              <a:lnSpc>
                <a:spcPct val="150000"/>
              </a:lnSpc>
            </a:pPr>
            <a:r>
              <a:rPr lang="en-US" b="1" dirty="0">
                <a:solidFill>
                  <a:schemeClr val="tx1"/>
                </a:solidFill>
                <a:effectLst>
                  <a:glow rad="228600">
                    <a:schemeClr val="accent5">
                      <a:lumMod val="40000"/>
                      <a:lumOff val="60000"/>
                      <a:alpha val="40000"/>
                    </a:schemeClr>
                  </a:glow>
                </a:effectLst>
              </a:rPr>
              <a:t>Headquartered at London, UK</a:t>
            </a:r>
          </a:p>
          <a:p>
            <a:pPr>
              <a:lnSpc>
                <a:spcPct val="150000"/>
              </a:lnSpc>
            </a:pPr>
            <a:r>
              <a:rPr lang="en-US" b="1" dirty="0">
                <a:solidFill>
                  <a:schemeClr val="tx1"/>
                </a:solidFill>
                <a:effectLst>
                  <a:glow rad="228600">
                    <a:schemeClr val="accent5">
                      <a:lumMod val="40000"/>
                      <a:lumOff val="60000"/>
                      <a:alpha val="40000"/>
                    </a:schemeClr>
                  </a:glow>
                </a:effectLst>
              </a:rPr>
              <a:t>Maintaining price stability, supporting the nation's economic growth, and ensuring financial stability are the bank's top priorities.</a:t>
            </a:r>
          </a:p>
          <a:p>
            <a:pPr>
              <a:lnSpc>
                <a:spcPct val="150000"/>
              </a:lnSpc>
            </a:pPr>
            <a:r>
              <a:rPr lang="en-US" b="1" dirty="0">
                <a:solidFill>
                  <a:schemeClr val="tx1"/>
                </a:solidFill>
                <a:effectLst>
                  <a:glow rad="228600">
                    <a:schemeClr val="accent5">
                      <a:lumMod val="40000"/>
                      <a:lumOff val="60000"/>
                      <a:alpha val="40000"/>
                    </a:schemeClr>
                  </a:glow>
                </a:effectLst>
              </a:rPr>
              <a:t>Making decisions about interest rates and other monetary policy measures is within the purview of the Monetary Policy Committee (MPC).</a:t>
            </a:r>
          </a:p>
        </p:txBody>
      </p:sp>
    </p:spTree>
    <p:extLst>
      <p:ext uri="{BB962C8B-B14F-4D97-AF65-F5344CB8AC3E}">
        <p14:creationId xmlns:p14="http://schemas.microsoft.com/office/powerpoint/2010/main" val="29029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86D16B-00EC-4150-A9E0-9A5E7BBC9ED2}"/>
              </a:ext>
            </a:extLst>
          </p:cNvPr>
          <p:cNvPicPr>
            <a:picLocks noChangeAspect="1"/>
          </p:cNvPicPr>
          <p:nvPr/>
        </p:nvPicPr>
        <p:blipFill>
          <a:blip r:embed="rId2"/>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4F987E42-A6DF-4C6D-AB71-5CCC5363F47E}"/>
              </a:ext>
            </a:extLst>
          </p:cNvPr>
          <p:cNvSpPr>
            <a:spLocks noGrp="1"/>
          </p:cNvSpPr>
          <p:nvPr>
            <p:ph type="title"/>
          </p:nvPr>
        </p:nvSpPr>
        <p:spPr/>
        <p:txBody>
          <a:bodyPr/>
          <a:lstStyle/>
          <a:p>
            <a:r>
              <a:rPr lang="en-US" b="1" dirty="0">
                <a:effectLst>
                  <a:glow rad="228600">
                    <a:schemeClr val="accent5">
                      <a:lumMod val="40000"/>
                      <a:lumOff val="60000"/>
                      <a:alpha val="40000"/>
                    </a:schemeClr>
                  </a:glow>
                </a:effectLst>
              </a:rPr>
              <a:t>BRITISH AIRWAYS</a:t>
            </a:r>
          </a:p>
        </p:txBody>
      </p:sp>
      <p:sp>
        <p:nvSpPr>
          <p:cNvPr id="3" name="Content Placeholder 2">
            <a:extLst>
              <a:ext uri="{FF2B5EF4-FFF2-40B4-BE49-F238E27FC236}">
                <a16:creationId xmlns:a16="http://schemas.microsoft.com/office/drawing/2014/main" id="{4105D075-C286-4B25-B271-83D13524A13B}"/>
              </a:ext>
            </a:extLst>
          </p:cNvPr>
          <p:cNvSpPr>
            <a:spLocks noGrp="1"/>
          </p:cNvSpPr>
          <p:nvPr>
            <p:ph idx="1"/>
          </p:nvPr>
        </p:nvSpPr>
        <p:spPr>
          <a:xfrm>
            <a:off x="734325" y="1411838"/>
            <a:ext cx="7675350" cy="5329529"/>
          </a:xfrm>
        </p:spPr>
        <p:txBody>
          <a:bodyPr>
            <a:normAutofit fontScale="92500" lnSpcReduction="20000"/>
          </a:bodyPr>
          <a:lstStyle/>
          <a:p>
            <a:pPr>
              <a:lnSpc>
                <a:spcPct val="150000"/>
              </a:lnSpc>
            </a:pPr>
            <a:r>
              <a:rPr lang="en-US" b="1" dirty="0">
                <a:effectLst>
                  <a:glow rad="228600">
                    <a:schemeClr val="accent5">
                      <a:lumMod val="20000"/>
                      <a:lumOff val="80000"/>
                      <a:alpha val="40000"/>
                    </a:schemeClr>
                  </a:glow>
                </a:effectLst>
              </a:rPr>
              <a:t>Formed in 31</a:t>
            </a:r>
            <a:r>
              <a:rPr lang="en-US" b="1" baseline="30000" dirty="0">
                <a:effectLst>
                  <a:glow rad="228600">
                    <a:schemeClr val="accent5">
                      <a:lumMod val="20000"/>
                      <a:lumOff val="80000"/>
                      <a:alpha val="40000"/>
                    </a:schemeClr>
                  </a:glow>
                </a:effectLst>
              </a:rPr>
              <a:t>ST</a:t>
            </a:r>
            <a:r>
              <a:rPr lang="en-US" b="1" dirty="0">
                <a:effectLst>
                  <a:glow rad="228600">
                    <a:schemeClr val="accent5">
                      <a:lumMod val="20000"/>
                      <a:lumOff val="80000"/>
                      <a:alpha val="40000"/>
                    </a:schemeClr>
                  </a:glow>
                </a:effectLst>
              </a:rPr>
              <a:t> march 1974</a:t>
            </a:r>
          </a:p>
          <a:p>
            <a:pPr>
              <a:lnSpc>
                <a:spcPct val="150000"/>
              </a:lnSpc>
            </a:pPr>
            <a:r>
              <a:rPr lang="en-US" b="1" dirty="0">
                <a:effectLst>
                  <a:glow rad="228600">
                    <a:schemeClr val="accent5">
                      <a:lumMod val="20000"/>
                      <a:lumOff val="80000"/>
                      <a:alpha val="40000"/>
                    </a:schemeClr>
                  </a:glow>
                </a:effectLst>
              </a:rPr>
              <a:t>headquartered at London, UK</a:t>
            </a:r>
          </a:p>
          <a:p>
            <a:pPr>
              <a:lnSpc>
                <a:spcPct val="150000"/>
              </a:lnSpc>
            </a:pPr>
            <a:r>
              <a:rPr lang="en-US" b="1" dirty="0">
                <a:effectLst>
                  <a:glow rad="228600">
                    <a:schemeClr val="accent5">
                      <a:lumMod val="20000"/>
                      <a:lumOff val="80000"/>
                      <a:alpha val="40000"/>
                    </a:schemeClr>
                  </a:glow>
                </a:effectLst>
              </a:rPr>
              <a:t>Merger company of  BOAC and BEA.</a:t>
            </a:r>
          </a:p>
          <a:p>
            <a:pPr>
              <a:lnSpc>
                <a:spcPct val="150000"/>
              </a:lnSpc>
            </a:pPr>
            <a:r>
              <a:rPr lang="en-US" b="1" dirty="0">
                <a:effectLst>
                  <a:glow rad="228600">
                    <a:schemeClr val="accent5">
                      <a:lumMod val="20000"/>
                      <a:lumOff val="80000"/>
                      <a:alpha val="40000"/>
                    </a:schemeClr>
                  </a:glow>
                </a:effectLst>
              </a:rPr>
              <a:t>It provides a wide range of flights, including both short- and long-distance travel.</a:t>
            </a:r>
          </a:p>
          <a:p>
            <a:pPr>
              <a:lnSpc>
                <a:spcPct val="150000"/>
              </a:lnSpc>
            </a:pPr>
            <a:r>
              <a:rPr lang="en-US" b="1" dirty="0">
                <a:effectLst>
                  <a:glow rad="228600">
                    <a:schemeClr val="accent5">
                      <a:lumMod val="20000"/>
                      <a:lumOff val="80000"/>
                      <a:alpha val="40000"/>
                    </a:schemeClr>
                  </a:glow>
                </a:effectLst>
              </a:rPr>
              <a:t>It has a varied fleet composed of a range of aircraft types.</a:t>
            </a:r>
          </a:p>
          <a:p>
            <a:pPr>
              <a:lnSpc>
                <a:spcPct val="150000"/>
              </a:lnSpc>
            </a:pPr>
            <a:r>
              <a:rPr lang="en-US" b="1" dirty="0">
                <a:effectLst>
                  <a:glow rad="228600">
                    <a:schemeClr val="accent5">
                      <a:lumMod val="20000"/>
                      <a:lumOff val="80000"/>
                      <a:alpha val="40000"/>
                    </a:schemeClr>
                  </a:glow>
                </a:effectLst>
              </a:rPr>
              <a:t>Parent company: International Airlines Group (IAG)</a:t>
            </a:r>
          </a:p>
          <a:p>
            <a:pPr>
              <a:lnSpc>
                <a:spcPct val="150000"/>
              </a:lnSpc>
            </a:pPr>
            <a:r>
              <a:rPr lang="en-US" b="1" dirty="0">
                <a:effectLst>
                  <a:glow rad="228600">
                    <a:schemeClr val="accent5">
                      <a:lumMod val="20000"/>
                      <a:lumOff val="80000"/>
                      <a:alpha val="40000"/>
                    </a:schemeClr>
                  </a:glow>
                </a:effectLst>
              </a:rPr>
              <a:t>First Class, Club World (Business Class), World Traveller Plus (Premium Economy), and World Traveller (Economy) are among the several travel classes it provides.</a:t>
            </a:r>
          </a:p>
          <a:p>
            <a:pPr>
              <a:lnSpc>
                <a:spcPct val="150000"/>
              </a:lnSpc>
            </a:pPr>
            <a:endParaRPr lang="en-US" dirty="0"/>
          </a:p>
          <a:p>
            <a:pPr>
              <a:lnSpc>
                <a:spcPct val="150000"/>
              </a:lnSpc>
            </a:pPr>
            <a:endParaRPr lang="en-US" dirty="0"/>
          </a:p>
        </p:txBody>
      </p:sp>
    </p:spTree>
    <p:extLst>
      <p:ext uri="{BB962C8B-B14F-4D97-AF65-F5344CB8AC3E}">
        <p14:creationId xmlns:p14="http://schemas.microsoft.com/office/powerpoint/2010/main" val="35797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74638"/>
            <a:ext cx="8229600" cy="634082"/>
          </a:xfrm>
        </p:spPr>
        <p:txBody>
          <a:bodyPr>
            <a:noAutofit/>
          </a:bodyPr>
          <a:lstStyle/>
          <a:p>
            <a:r>
              <a:rPr lang="en-US" sz="2400" b="1" dirty="0"/>
              <a:t>HR Strategies deployed</a:t>
            </a:r>
            <a:endParaRPr lang="en-IN" sz="24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59627889"/>
              </p:ext>
            </p:extLst>
          </p:nvPr>
        </p:nvGraphicFramePr>
        <p:xfrm>
          <a:off x="683568" y="1196752"/>
          <a:ext cx="8229600" cy="4752528"/>
        </p:xfrm>
        <a:graphic>
          <a:graphicData uri="http://schemas.openxmlformats.org/drawingml/2006/table">
            <a:tbl>
              <a:tblPr firstRow="1" bandRow="1">
                <a:tableStyleId>{5940675A-B579-460E-94D1-54222C63F5DA}</a:tableStyleId>
              </a:tblPr>
              <a:tblGrid>
                <a:gridCol w="4186808">
                  <a:extLst>
                    <a:ext uri="{9D8B030D-6E8A-4147-A177-3AD203B41FA5}">
                      <a16:colId xmlns:a16="http://schemas.microsoft.com/office/drawing/2014/main" val="20000"/>
                    </a:ext>
                  </a:extLst>
                </a:gridCol>
                <a:gridCol w="4042792">
                  <a:extLst>
                    <a:ext uri="{9D8B030D-6E8A-4147-A177-3AD203B41FA5}">
                      <a16:colId xmlns:a16="http://schemas.microsoft.com/office/drawing/2014/main" val="20001"/>
                    </a:ext>
                  </a:extLst>
                </a:gridCol>
              </a:tblGrid>
              <a:tr h="576064">
                <a:tc>
                  <a:txBody>
                    <a:bodyPr/>
                    <a:lstStyle/>
                    <a:p>
                      <a:pPr algn="ctr"/>
                      <a:r>
                        <a:rPr lang="en-US" sz="2000" b="1" dirty="0"/>
                        <a:t>Bank of England</a:t>
                      </a:r>
                      <a:endParaRPr lang="en-IN" sz="2000" b="1" dirty="0"/>
                    </a:p>
                  </a:txBody>
                  <a:tcPr/>
                </a:tc>
                <a:tc>
                  <a:txBody>
                    <a:bodyPr/>
                    <a:lstStyle/>
                    <a:p>
                      <a:pPr algn="ctr"/>
                      <a:r>
                        <a:rPr lang="en-US" sz="2000" b="1" dirty="0"/>
                        <a:t>British Airways</a:t>
                      </a:r>
                      <a:endParaRPr lang="en-IN" sz="2000" b="1" dirty="0"/>
                    </a:p>
                  </a:txBody>
                  <a:tcPr/>
                </a:tc>
                <a:extLst>
                  <a:ext uri="{0D108BD9-81ED-4DB2-BD59-A6C34878D82A}">
                    <a16:rowId xmlns:a16="http://schemas.microsoft.com/office/drawing/2014/main" val="10000"/>
                  </a:ext>
                </a:extLst>
              </a:tr>
              <a:tr h="4176464">
                <a:tc>
                  <a:txBody>
                    <a:bodyPr/>
                    <a:lstStyle/>
                    <a:p>
                      <a:pPr marL="285750" indent="-285750">
                        <a:buFont typeface="Arial" pitchFamily="34" charset="0"/>
                        <a:buChar char="•"/>
                      </a:pPr>
                      <a:r>
                        <a:rPr lang="en-US" sz="1800" dirty="0"/>
                        <a:t>Seeks</a:t>
                      </a:r>
                      <a:r>
                        <a:rPr lang="en-US" sz="1800" baseline="0" dirty="0"/>
                        <a:t> to offer financial services to UK citizens.</a:t>
                      </a:r>
                    </a:p>
                    <a:p>
                      <a:pPr marL="285750" indent="-285750">
                        <a:buFont typeface="Arial" pitchFamily="34" charset="0"/>
                        <a:buChar char="•"/>
                      </a:pPr>
                      <a:r>
                        <a:rPr lang="en-US" sz="1800" baseline="0" dirty="0"/>
                        <a:t>Highly professional and research based work place.</a:t>
                      </a:r>
                    </a:p>
                    <a:p>
                      <a:pPr marL="285750" indent="-285750">
                        <a:buFont typeface="Arial" pitchFamily="34" charset="0"/>
                        <a:buChar char="•"/>
                      </a:pPr>
                      <a:r>
                        <a:rPr lang="en-US" sz="1800" baseline="0" dirty="0"/>
                        <a:t>Programs for improving knowledge and skills through training and professional development. </a:t>
                      </a:r>
                    </a:p>
                    <a:p>
                      <a:pPr marL="285750" indent="-285750">
                        <a:buFont typeface="Arial" pitchFamily="34" charset="0"/>
                        <a:buChar char="•"/>
                      </a:pPr>
                      <a:r>
                        <a:rPr lang="en-US" sz="1800" baseline="0" dirty="0"/>
                        <a:t>Measures for ensuring employees’ work-life balance.</a:t>
                      </a:r>
                    </a:p>
                    <a:p>
                      <a:pPr marL="285750" indent="-285750">
                        <a:buFont typeface="Arial" pitchFamily="34" charset="0"/>
                        <a:buChar char="•"/>
                      </a:pPr>
                      <a:r>
                        <a:rPr lang="en-US" sz="1800" baseline="0" dirty="0"/>
                        <a:t>A setting at work that values diversity. </a:t>
                      </a:r>
                    </a:p>
                    <a:p>
                      <a:pPr marL="285750" indent="-285750">
                        <a:buFont typeface="Arial" pitchFamily="34" charset="0"/>
                        <a:buChar char="•"/>
                      </a:pPr>
                      <a:r>
                        <a:rPr lang="en-US" sz="1800" baseline="0" dirty="0"/>
                        <a:t>A compensation package with numerous perks. </a:t>
                      </a:r>
                      <a:endParaRPr lang="en-IN" sz="1800" dirty="0"/>
                    </a:p>
                  </a:txBody>
                  <a:tcPr/>
                </a:tc>
                <a:tc>
                  <a:txBody>
                    <a:bodyPr/>
                    <a:lstStyle/>
                    <a:p>
                      <a:pPr marL="0" indent="0">
                        <a:buFont typeface="Arial" pitchFamily="34" charset="0"/>
                        <a:buNone/>
                      </a:pPr>
                      <a:r>
                        <a:rPr lang="en-US" sz="1800" baseline="0" dirty="0"/>
                        <a:t>The HR strategies deployed by British Airways are mainly two:</a:t>
                      </a:r>
                    </a:p>
                    <a:p>
                      <a:pPr marL="285750" indent="-285750">
                        <a:buFont typeface="Arial" pitchFamily="34" charset="0"/>
                        <a:buChar char="•"/>
                      </a:pPr>
                      <a:endParaRPr lang="en-US" sz="1800" baseline="0" dirty="0"/>
                    </a:p>
                    <a:p>
                      <a:pPr marL="285750" indent="-285750">
                        <a:buFont typeface="Arial" pitchFamily="34" charset="0"/>
                        <a:buChar char="•"/>
                      </a:pPr>
                      <a:r>
                        <a:rPr lang="en-US" sz="1800" baseline="0" dirty="0"/>
                        <a:t>The line manager type style paradigm guarantees close communication between management and staff.</a:t>
                      </a:r>
                    </a:p>
                    <a:p>
                      <a:pPr marL="285750" indent="-285750">
                        <a:buFont typeface="Arial" pitchFamily="34" charset="0"/>
                        <a:buChar char="•"/>
                      </a:pPr>
                      <a:r>
                        <a:rPr lang="en-US" sz="1800" baseline="0" dirty="0"/>
                        <a:t>Cost-cutting measures included a major reduction in employee benefits.</a:t>
                      </a:r>
                      <a:endParaRPr lang="en-IN" sz="1800" baseline="0" dirty="0"/>
                    </a:p>
                  </a:txBody>
                  <a:tcPr/>
                </a:tc>
                <a:extLst>
                  <a:ext uri="{0D108BD9-81ED-4DB2-BD59-A6C34878D82A}">
                    <a16:rowId xmlns:a16="http://schemas.microsoft.com/office/drawing/2014/main" val="10001"/>
                  </a:ext>
                </a:extLst>
              </a:tr>
            </a:tbl>
          </a:graphicData>
        </a:graphic>
      </p:graphicFrame>
      <p:pic>
        <p:nvPicPr>
          <p:cNvPr id="3" name="Picture 2">
            <a:extLst>
              <a:ext uri="{FF2B5EF4-FFF2-40B4-BE49-F238E27FC236}">
                <a16:creationId xmlns:a16="http://schemas.microsoft.com/office/drawing/2014/main" id="{C5B95EB8-79A8-42F1-87C4-03B1131B814B}"/>
              </a:ext>
            </a:extLst>
          </p:cNvPr>
          <p:cNvPicPr>
            <a:picLocks noChangeAspect="1"/>
          </p:cNvPicPr>
          <p:nvPr/>
        </p:nvPicPr>
        <p:blipFill>
          <a:blip r:embed="rId2"/>
          <a:stretch>
            <a:fillRect/>
          </a:stretch>
        </p:blipFill>
        <p:spPr>
          <a:xfrm>
            <a:off x="1403648" y="5344207"/>
            <a:ext cx="2592288" cy="1354162"/>
          </a:xfrm>
          <a:prstGeom prst="rect">
            <a:avLst/>
          </a:prstGeom>
        </p:spPr>
      </p:pic>
      <p:pic>
        <p:nvPicPr>
          <p:cNvPr id="6" name="Picture 5">
            <a:extLst>
              <a:ext uri="{FF2B5EF4-FFF2-40B4-BE49-F238E27FC236}">
                <a16:creationId xmlns:a16="http://schemas.microsoft.com/office/drawing/2014/main" id="{F010A0D4-5032-4A43-AFA9-D75B6233120A}"/>
              </a:ext>
            </a:extLst>
          </p:cNvPr>
          <p:cNvPicPr>
            <a:picLocks noChangeAspect="1"/>
          </p:cNvPicPr>
          <p:nvPr/>
        </p:nvPicPr>
        <p:blipFill>
          <a:blip r:embed="rId3"/>
          <a:stretch>
            <a:fillRect/>
          </a:stretch>
        </p:blipFill>
        <p:spPr>
          <a:xfrm>
            <a:off x="5940152" y="5344206"/>
            <a:ext cx="2304256" cy="1354163"/>
          </a:xfrm>
          <a:prstGeom prst="rect">
            <a:avLst/>
          </a:prstGeom>
        </p:spPr>
      </p:pic>
    </p:spTree>
    <p:extLst>
      <p:ext uri="{BB962C8B-B14F-4D97-AF65-F5344CB8AC3E}">
        <p14:creationId xmlns:p14="http://schemas.microsoft.com/office/powerpoint/2010/main" val="2040685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animEffect transition="in" filter="fade">
                                      <p:cBhvr>
                                        <p:cTn id="2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74638"/>
            <a:ext cx="7992888" cy="778098"/>
          </a:xfrm>
        </p:spPr>
        <p:txBody>
          <a:bodyPr>
            <a:normAutofit/>
          </a:bodyPr>
          <a:lstStyle/>
          <a:p>
            <a:r>
              <a:rPr lang="en-IN" sz="2400" b="1" dirty="0"/>
              <a:t>Critical Evaluation of HR </a:t>
            </a:r>
          </a:p>
        </p:txBody>
      </p:sp>
      <p:sp>
        <p:nvSpPr>
          <p:cNvPr id="3" name="Content Placeholder 2"/>
          <p:cNvSpPr>
            <a:spLocks noGrp="1"/>
          </p:cNvSpPr>
          <p:nvPr>
            <p:ph idx="1"/>
          </p:nvPr>
        </p:nvSpPr>
        <p:spPr>
          <a:xfrm>
            <a:off x="539552" y="1340769"/>
            <a:ext cx="7920880" cy="5472607"/>
          </a:xfrm>
        </p:spPr>
        <p:txBody>
          <a:bodyPr>
            <a:normAutofit/>
          </a:bodyPr>
          <a:lstStyle/>
          <a:p>
            <a:pPr marL="0" indent="0">
              <a:buNone/>
            </a:pPr>
            <a:r>
              <a:rPr lang="en-IN" sz="2400" b="1" u="sng" dirty="0"/>
              <a:t>   Bank of England</a:t>
            </a:r>
          </a:p>
          <a:p>
            <a:r>
              <a:rPr lang="en-IN" sz="2400" dirty="0"/>
              <a:t>Insufficient innovation in performance management.</a:t>
            </a:r>
          </a:p>
          <a:p>
            <a:r>
              <a:rPr lang="en-IN" sz="2400" dirty="0"/>
              <a:t>Ineffective talent management.</a:t>
            </a:r>
          </a:p>
          <a:p>
            <a:r>
              <a:rPr lang="en-IN" sz="2400" dirty="0"/>
              <a:t>Inadequate planning for the use of human resources. </a:t>
            </a:r>
          </a:p>
          <a:p>
            <a:endParaRPr lang="en-IN" sz="2400" b="1" u="sng" dirty="0"/>
          </a:p>
          <a:p>
            <a:pPr marL="0" indent="0">
              <a:buNone/>
            </a:pPr>
            <a:r>
              <a:rPr lang="en-IN" sz="2400" b="1" u="sng" dirty="0"/>
              <a:t>    </a:t>
            </a:r>
            <a:r>
              <a:rPr lang="en-IN" b="1" u="sng" dirty="0"/>
              <a:t>British Airways</a:t>
            </a:r>
          </a:p>
          <a:p>
            <a:r>
              <a:rPr lang="en-US" dirty="0"/>
              <a:t>Increased working hours were an outcome of the company's attempts to raise productivity. </a:t>
            </a:r>
          </a:p>
          <a:p>
            <a:r>
              <a:rPr lang="en-US" dirty="0"/>
              <a:t>Dissatisfaction was caused by the cabin crew's perception that top-tier airlines had let them down.</a:t>
            </a:r>
            <a:endParaRPr lang="en-IN" sz="2400" dirty="0"/>
          </a:p>
          <a:p>
            <a:r>
              <a:rPr lang="en-US" dirty="0"/>
              <a:t>Employee work-life balance was not maintained.</a:t>
            </a:r>
            <a:endParaRPr lang="en-IN" sz="2400" dirty="0"/>
          </a:p>
        </p:txBody>
      </p:sp>
    </p:spTree>
    <p:extLst>
      <p:ext uri="{BB962C8B-B14F-4D97-AF65-F5344CB8AC3E}">
        <p14:creationId xmlns:p14="http://schemas.microsoft.com/office/powerpoint/2010/main" val="85587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4638"/>
            <a:ext cx="8147248" cy="850106"/>
          </a:xfrm>
        </p:spPr>
        <p:txBody>
          <a:bodyPr>
            <a:normAutofit/>
          </a:bodyPr>
          <a:lstStyle/>
          <a:p>
            <a:r>
              <a:rPr lang="en-IN" sz="2800" b="1" dirty="0"/>
              <a:t>REVIEW OF LITERATURE</a:t>
            </a:r>
          </a:p>
        </p:txBody>
      </p:sp>
      <p:sp>
        <p:nvSpPr>
          <p:cNvPr id="3" name="Content Placeholder 2"/>
          <p:cNvSpPr>
            <a:spLocks noGrp="1"/>
          </p:cNvSpPr>
          <p:nvPr>
            <p:ph idx="1"/>
          </p:nvPr>
        </p:nvSpPr>
        <p:spPr>
          <a:xfrm>
            <a:off x="573206" y="1268760"/>
            <a:ext cx="8113594" cy="4613425"/>
          </a:xfrm>
        </p:spPr>
        <p:txBody>
          <a:bodyPr>
            <a:normAutofit/>
          </a:bodyPr>
          <a:lstStyle/>
          <a:p>
            <a:pPr marL="0" indent="0">
              <a:buNone/>
            </a:pPr>
            <a:r>
              <a:rPr lang="en-IN" sz="2400" b="1" dirty="0"/>
              <a:t>K. </a:t>
            </a:r>
            <a:r>
              <a:rPr lang="en-IN" sz="2400" b="1" dirty="0" err="1"/>
              <a:t>Aswathappa</a:t>
            </a:r>
            <a:r>
              <a:rPr lang="en-IN" sz="2400" b="1" dirty="0"/>
              <a:t> (2011) - </a:t>
            </a:r>
            <a:r>
              <a:rPr lang="en-US" sz="2400" dirty="0"/>
              <a:t>It is mentioned that HR</a:t>
            </a:r>
            <a:r>
              <a:rPr lang="en-US" sz="2400" b="1" dirty="0"/>
              <a:t> </a:t>
            </a:r>
            <a:r>
              <a:rPr lang="en-US" sz="2400" dirty="0"/>
              <a:t>professionals need to work more effectively in the sixth edition of his book. Given that all forces have an effect on how the HR department operates, environmental considerations must be taken into account. The forces include unions, organizational culture conflict, the law, economics, technology, culture, and professional organizations. It is often claimed that company strategy and HR strategy are complementary. With this in mind, HR strategy should translate the organization's goals and objectives into a coherent, complementary, and integrated collection of programs and policies for managing people.</a:t>
            </a:r>
            <a:endParaRPr lang="en-IN" sz="2400" dirty="0"/>
          </a:p>
        </p:txBody>
      </p:sp>
    </p:spTree>
    <p:extLst>
      <p:ext uri="{BB962C8B-B14F-4D97-AF65-F5344CB8AC3E}">
        <p14:creationId xmlns:p14="http://schemas.microsoft.com/office/powerpoint/2010/main" val="390306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764704"/>
            <a:ext cx="8229600" cy="5361459"/>
          </a:xfrm>
        </p:spPr>
        <p:txBody>
          <a:bodyPr>
            <a:normAutofit/>
          </a:bodyPr>
          <a:lstStyle/>
          <a:p>
            <a:pPr marL="0" indent="0">
              <a:buNone/>
            </a:pPr>
            <a:r>
              <a:rPr lang="en-IN" sz="2400" b="1" dirty="0"/>
              <a:t> Wright et al (2003) - </a:t>
            </a:r>
            <a:r>
              <a:rPr lang="en-US" sz="2400" dirty="0"/>
              <a:t>He assessed the effects of organizational commitment and HR practices on the operational effectiveness and profitability of business units in his study, "The Impact of HR Practices on Performance of Business Units." This study's goal is to investigate the connection between HR practices and company success in a way that makes it easier to make ad hoc conclusions. Surveys of employee attitudes were conducted using questionnaires. Therefore, businesses within a huge firm were sampled. According to the article, operational performance measures such as operating expense and pre-tax profits are substantially correlated with organizational commitment and HR practices.</a:t>
            </a:r>
            <a:endParaRPr lang="en-IN" sz="2400" dirty="0"/>
          </a:p>
        </p:txBody>
      </p:sp>
    </p:spTree>
    <p:extLst>
      <p:ext uri="{BB962C8B-B14F-4D97-AF65-F5344CB8AC3E}">
        <p14:creationId xmlns:p14="http://schemas.microsoft.com/office/powerpoint/2010/main" val="3600571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836712"/>
            <a:ext cx="8229600" cy="5361459"/>
          </a:xfrm>
        </p:spPr>
        <p:txBody>
          <a:bodyPr>
            <a:normAutofit/>
          </a:bodyPr>
          <a:lstStyle/>
          <a:p>
            <a:pPr marL="0" indent="0">
              <a:buNone/>
            </a:pPr>
            <a:r>
              <a:rPr lang="en-IN" sz="2400" b="1" dirty="0"/>
              <a:t>Kauffman and Miller (2011) </a:t>
            </a:r>
            <a:r>
              <a:rPr lang="en-IN" sz="2400" dirty="0"/>
              <a:t>- </a:t>
            </a:r>
            <a:r>
              <a:rPr lang="en-US" sz="2400" dirty="0"/>
              <a:t>They noticed that the three Delery and Doty typologies—universalistic, contingency, and configurationally perspectives—were typically followed by the organizations' selection of human resource management strategies. The universalistic was seen as the ideal method. The configurationally and contingency viewpoints, meanwhile, were thought to fit the situation the best. However, the universalistic viewpoint might be contested as to whether there are any best practices that all businesses could benefit from adopting. According to the contingency perspective, each organization's context will determine the optimal practices to choose. According to the configurationally perspective, some configurations are superior to others and can produce higher performance. </a:t>
            </a:r>
            <a:endParaRPr lang="en-IN" sz="2400" b="1" dirty="0"/>
          </a:p>
        </p:txBody>
      </p:sp>
    </p:spTree>
    <p:extLst>
      <p:ext uri="{BB962C8B-B14F-4D97-AF65-F5344CB8AC3E}">
        <p14:creationId xmlns:p14="http://schemas.microsoft.com/office/powerpoint/2010/main" val="419536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4637"/>
            <a:ext cx="7920880" cy="680705"/>
          </a:xfrm>
        </p:spPr>
        <p:txBody>
          <a:bodyPr>
            <a:normAutofit/>
          </a:bodyPr>
          <a:lstStyle/>
          <a:p>
            <a:r>
              <a:rPr lang="en-IN" sz="2400" b="1" dirty="0"/>
              <a:t>Resource Base View</a:t>
            </a:r>
          </a:p>
        </p:txBody>
      </p:sp>
      <p:sp>
        <p:nvSpPr>
          <p:cNvPr id="3" name="Content Placeholder 2"/>
          <p:cNvSpPr>
            <a:spLocks noGrp="1"/>
          </p:cNvSpPr>
          <p:nvPr>
            <p:ph idx="1"/>
          </p:nvPr>
        </p:nvSpPr>
        <p:spPr>
          <a:xfrm>
            <a:off x="467544" y="1124744"/>
            <a:ext cx="8229600" cy="5458619"/>
          </a:xfrm>
        </p:spPr>
        <p:txBody>
          <a:bodyPr>
            <a:normAutofit/>
          </a:bodyPr>
          <a:lstStyle/>
          <a:p>
            <a:pPr marL="0" indent="0">
              <a:buNone/>
            </a:pPr>
            <a:r>
              <a:rPr lang="en-IN" sz="2400" b="1" dirty="0"/>
              <a:t>    Bank of England</a:t>
            </a:r>
          </a:p>
          <a:p>
            <a:r>
              <a:rPr lang="en-IN" sz="2000" dirty="0"/>
              <a:t>Financial capital</a:t>
            </a:r>
          </a:p>
          <a:p>
            <a:r>
              <a:rPr lang="en-IN" sz="2000" dirty="0"/>
              <a:t>Loyalty and standing</a:t>
            </a:r>
          </a:p>
          <a:p>
            <a:r>
              <a:rPr lang="en-IN" sz="2000" dirty="0"/>
              <a:t>Substantial human capital</a:t>
            </a:r>
          </a:p>
          <a:p>
            <a:r>
              <a:rPr lang="en-IN" sz="2000" dirty="0"/>
              <a:t>Affect the entire monetary system</a:t>
            </a:r>
          </a:p>
          <a:p>
            <a:pPr marL="0" indent="0">
              <a:buNone/>
            </a:pPr>
            <a:endParaRPr lang="en-IN" sz="2000" dirty="0"/>
          </a:p>
          <a:p>
            <a:pPr marL="0" indent="0">
              <a:buNone/>
            </a:pPr>
            <a:r>
              <a:rPr lang="en-IN" sz="2400" b="1" dirty="0"/>
              <a:t>    </a:t>
            </a:r>
            <a:r>
              <a:rPr lang="en-IN" b="1" dirty="0"/>
              <a:t>British Airways</a:t>
            </a:r>
            <a:endParaRPr lang="en-IN" sz="2400" b="1" dirty="0"/>
          </a:p>
          <a:p>
            <a:r>
              <a:rPr lang="en-IN" sz="2000" dirty="0"/>
              <a:t>Human resources</a:t>
            </a:r>
          </a:p>
          <a:p>
            <a:r>
              <a:rPr lang="en-IN" sz="2000" dirty="0"/>
              <a:t>Public image and brand</a:t>
            </a:r>
          </a:p>
          <a:p>
            <a:r>
              <a:rPr lang="en-IN" sz="2000" dirty="0"/>
              <a:t>Infrastructure and fleet</a:t>
            </a:r>
          </a:p>
          <a:p>
            <a:r>
              <a:rPr lang="en-IN" sz="2000" dirty="0"/>
              <a:t>Partnerships and allies</a:t>
            </a:r>
          </a:p>
          <a:p>
            <a:r>
              <a:rPr lang="en-US" sz="2000" dirty="0"/>
              <a:t>Efficiency of operations and procedures</a:t>
            </a:r>
          </a:p>
          <a:p>
            <a:r>
              <a:rPr lang="en-US" sz="2000" dirty="0"/>
              <a:t>Relationships with customers and loyalty initiatives</a:t>
            </a:r>
          </a:p>
          <a:p>
            <a:r>
              <a:rPr lang="en-IN" sz="2000" dirty="0"/>
              <a:t>Monetary resources</a:t>
            </a:r>
          </a:p>
          <a:p>
            <a:pPr marL="0" indent="0">
              <a:buNone/>
            </a:pPr>
            <a:endParaRPr lang="en-IN" sz="2000" dirty="0"/>
          </a:p>
        </p:txBody>
      </p:sp>
    </p:spTree>
    <p:extLst>
      <p:ext uri="{BB962C8B-B14F-4D97-AF65-F5344CB8AC3E}">
        <p14:creationId xmlns:p14="http://schemas.microsoft.com/office/powerpoint/2010/main" val="3946919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0" end="10"/>
                                            </p:txEl>
                                          </p:spTgt>
                                        </p:tgtEl>
                                        <p:attrNameLst>
                                          <p:attrName>style.visibility</p:attrName>
                                        </p:attrNameLst>
                                      </p:cBhvr>
                                      <p:to>
                                        <p:strVal val="visible"/>
                                      </p:to>
                                    </p:set>
                                    <p:animEffect transition="in" filter="fade">
                                      <p:cBhvr>
                                        <p:cTn id="58" dur="500"/>
                                        <p:tgtEl>
                                          <p:spTgt spid="3">
                                            <p:txEl>
                                              <p:pRg st="10" end="1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500"/>
                                        <p:tgtEl>
                                          <p:spTgt spid="3">
                                            <p:txEl>
                                              <p:pRg st="11" end="1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txEl>
                                              <p:pRg st="12" end="12"/>
                                            </p:txEl>
                                          </p:spTgt>
                                        </p:tgtEl>
                                        <p:attrNameLst>
                                          <p:attrName>style.visibility</p:attrName>
                                        </p:attrNameLst>
                                      </p:cBhvr>
                                      <p:to>
                                        <p:strVal val="visible"/>
                                      </p:to>
                                    </p:set>
                                    <p:animEffect transition="in" filter="fade">
                                      <p:cBhvr>
                                        <p:cTn id="68" dur="500"/>
                                        <p:tgtEl>
                                          <p:spTgt spid="3">
                                            <p:txEl>
                                              <p:pRg st="12" end="12"/>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txEl>
                                              <p:pRg st="13" end="13"/>
                                            </p:txEl>
                                          </p:spTgt>
                                        </p:tgtEl>
                                        <p:attrNameLst>
                                          <p:attrName>style.visibility</p:attrName>
                                        </p:attrNameLst>
                                      </p:cBhvr>
                                      <p:to>
                                        <p:strVal val="visible"/>
                                      </p:to>
                                    </p:set>
                                    <p:animEffect transition="in" filter="fade">
                                      <p:cBhvr>
                                        <p:cTn id="73"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0000" y="274638"/>
            <a:ext cx="7846800" cy="922114"/>
          </a:xfrm>
        </p:spPr>
        <p:txBody>
          <a:bodyPr>
            <a:normAutofit/>
          </a:bodyPr>
          <a:lstStyle/>
          <a:p>
            <a:r>
              <a:rPr lang="en-IN" sz="2800" b="1" dirty="0"/>
              <a:t>Functional Culture</a:t>
            </a:r>
            <a:endParaRPr lang="en-IN" sz="3200" b="1" dirty="0"/>
          </a:p>
        </p:txBody>
      </p:sp>
      <p:sp>
        <p:nvSpPr>
          <p:cNvPr id="5" name="Text Placeholder 4"/>
          <p:cNvSpPr>
            <a:spLocks noGrp="1"/>
          </p:cNvSpPr>
          <p:nvPr>
            <p:ph type="body" idx="1"/>
          </p:nvPr>
        </p:nvSpPr>
        <p:spPr>
          <a:xfrm>
            <a:off x="457200" y="1268761"/>
            <a:ext cx="4040188" cy="648072"/>
          </a:xfrm>
        </p:spPr>
        <p:txBody>
          <a:bodyPr/>
          <a:lstStyle/>
          <a:p>
            <a:pPr algn="ctr"/>
            <a:r>
              <a:rPr lang="en-IN" dirty="0"/>
              <a:t>Bank of England</a:t>
            </a:r>
          </a:p>
        </p:txBody>
      </p:sp>
      <p:sp>
        <p:nvSpPr>
          <p:cNvPr id="6" name="Content Placeholder 5"/>
          <p:cNvSpPr>
            <a:spLocks noGrp="1"/>
          </p:cNvSpPr>
          <p:nvPr>
            <p:ph sz="half" idx="2"/>
          </p:nvPr>
        </p:nvSpPr>
        <p:spPr>
          <a:xfrm>
            <a:off x="840000" y="2230437"/>
            <a:ext cx="3768912" cy="4352925"/>
          </a:xfrm>
        </p:spPr>
        <p:txBody>
          <a:bodyPr>
            <a:noAutofit/>
          </a:bodyPr>
          <a:lstStyle/>
          <a:p>
            <a:r>
              <a:rPr lang="en-US" sz="2200" dirty="0"/>
              <a:t>Is in charge of issuing currency notes in the UK.</a:t>
            </a:r>
          </a:p>
          <a:p>
            <a:r>
              <a:rPr lang="en-US" sz="2200" dirty="0"/>
              <a:t>Establishes official interest rates for the UK, usually referred to as bank rates.</a:t>
            </a:r>
          </a:p>
          <a:p>
            <a:r>
              <a:rPr lang="en-US" sz="2200" dirty="0"/>
              <a:t>Mortgage rates, loan costs, as well as the price of savings all have an impact.</a:t>
            </a:r>
          </a:p>
          <a:p>
            <a:r>
              <a:rPr lang="en-US" sz="2200" dirty="0"/>
              <a:t>Make sure the economy is stable.</a:t>
            </a:r>
          </a:p>
          <a:p>
            <a:r>
              <a:rPr lang="en-US" sz="2200" dirty="0"/>
              <a:t>Not driven by profit.</a:t>
            </a:r>
          </a:p>
          <a:p>
            <a:r>
              <a:rPr lang="en-US" sz="2200" dirty="0"/>
              <a:t>Public good is prioritized.</a:t>
            </a:r>
            <a:endParaRPr lang="en-IN" sz="2200" dirty="0"/>
          </a:p>
        </p:txBody>
      </p:sp>
      <p:sp>
        <p:nvSpPr>
          <p:cNvPr id="7" name="Text Placeholder 6"/>
          <p:cNvSpPr>
            <a:spLocks noGrp="1"/>
          </p:cNvSpPr>
          <p:nvPr>
            <p:ph type="body" sz="quarter" idx="3"/>
          </p:nvPr>
        </p:nvSpPr>
        <p:spPr>
          <a:xfrm>
            <a:off x="4645025" y="1268761"/>
            <a:ext cx="4041775" cy="648071"/>
          </a:xfrm>
        </p:spPr>
        <p:txBody>
          <a:bodyPr/>
          <a:lstStyle/>
          <a:p>
            <a:pPr algn="ctr"/>
            <a:r>
              <a:rPr lang="en-IN" dirty="0"/>
              <a:t>British Airways</a:t>
            </a:r>
          </a:p>
        </p:txBody>
      </p:sp>
      <p:sp>
        <p:nvSpPr>
          <p:cNvPr id="8" name="Content Placeholder 7"/>
          <p:cNvSpPr>
            <a:spLocks noGrp="1"/>
          </p:cNvSpPr>
          <p:nvPr>
            <p:ph sz="quarter" idx="4"/>
          </p:nvPr>
        </p:nvSpPr>
        <p:spPr>
          <a:xfrm>
            <a:off x="4739880" y="2230438"/>
            <a:ext cx="3776661" cy="4352924"/>
          </a:xfrm>
        </p:spPr>
        <p:txBody>
          <a:bodyPr>
            <a:normAutofit/>
          </a:bodyPr>
          <a:lstStyle/>
          <a:p>
            <a:r>
              <a:rPr lang="en-US" sz="2200" dirty="0"/>
              <a:t>Focuses on offering a senseless commitment to provide consumers total peace of mind while making travel plans and bookings.</a:t>
            </a:r>
          </a:p>
          <a:p>
            <a:r>
              <a:rPr lang="en-US" sz="2200" dirty="0"/>
              <a:t>seeks to raise total productivity by making the greatest use of people.</a:t>
            </a:r>
          </a:p>
          <a:p>
            <a:r>
              <a:rPr lang="en-US" sz="2200" dirty="0"/>
              <a:t>Increase reputation and client happiness by providing more advantages and services</a:t>
            </a:r>
          </a:p>
        </p:txBody>
      </p:sp>
    </p:spTree>
    <p:extLst>
      <p:ext uri="{BB962C8B-B14F-4D97-AF65-F5344CB8AC3E}">
        <p14:creationId xmlns:p14="http://schemas.microsoft.com/office/powerpoint/2010/main" val="248812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fade">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500"/>
                                        <p:tgtEl>
                                          <p:spTgt spid="6">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xEl>
                                              <p:pRg st="3" end="3"/>
                                            </p:txEl>
                                          </p:spTgt>
                                        </p:tgtEl>
                                        <p:attrNameLst>
                                          <p:attrName>style.visibility</p:attrName>
                                        </p:attrNameLst>
                                      </p:cBhvr>
                                      <p:to>
                                        <p:strVal val="visible"/>
                                      </p:to>
                                    </p:set>
                                    <p:animEffect transition="in" filter="fade">
                                      <p:cBhvr>
                                        <p:cTn id="33" dur="500"/>
                                        <p:tgtEl>
                                          <p:spTgt spid="6">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5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animEffect transition="in" filter="fade">
                                      <p:cBhvr>
                                        <p:cTn id="43" dur="500"/>
                                        <p:tgtEl>
                                          <p:spTgt spid="6">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barn(inVertical)">
                                      <p:cBhvr>
                                        <p:cTn id="48" dur="500"/>
                                        <p:tgtEl>
                                          <p:spTgt spid="7">
                                            <p:txEl>
                                              <p:pRg st="0" end="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8">
                                            <p:txEl>
                                              <p:pRg st="0" end="0"/>
                                            </p:txEl>
                                          </p:spTgt>
                                        </p:tgtEl>
                                        <p:attrNameLst>
                                          <p:attrName>style.visibility</p:attrName>
                                        </p:attrNameLst>
                                      </p:cBhvr>
                                      <p:to>
                                        <p:strVal val="visible"/>
                                      </p:to>
                                    </p:set>
                                    <p:animEffect transition="in" filter="fade">
                                      <p:cBhvr>
                                        <p:cTn id="53" dur="500"/>
                                        <p:tgtEl>
                                          <p:spTgt spid="8">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8">
                                            <p:txEl>
                                              <p:pRg st="1" end="1"/>
                                            </p:txEl>
                                          </p:spTgt>
                                        </p:tgtEl>
                                        <p:attrNameLst>
                                          <p:attrName>style.visibility</p:attrName>
                                        </p:attrNameLst>
                                      </p:cBhvr>
                                      <p:to>
                                        <p:strVal val="visible"/>
                                      </p:to>
                                    </p:set>
                                    <p:animEffect transition="in" filter="fade">
                                      <p:cBhvr>
                                        <p:cTn id="58" dur="500"/>
                                        <p:tgtEl>
                                          <p:spTgt spid="8">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8">
                                            <p:txEl>
                                              <p:pRg st="2" end="2"/>
                                            </p:txEl>
                                          </p:spTgt>
                                        </p:tgtEl>
                                        <p:attrNameLst>
                                          <p:attrName>style.visibility</p:attrName>
                                        </p:attrNameLst>
                                      </p:cBhvr>
                                      <p:to>
                                        <p:strVal val="visible"/>
                                      </p:to>
                                    </p:set>
                                    <p:animEffect transition="in" filter="fade">
                                      <p:cBhvr>
                                        <p:cTn id="63"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build="p"/>
      <p:bldP spid="7" grpId="0" build="p"/>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3232" cy="778098"/>
          </a:xfrm>
        </p:spPr>
        <p:txBody>
          <a:bodyPr>
            <a:noAutofit/>
          </a:bodyPr>
          <a:lstStyle/>
          <a:p>
            <a:r>
              <a:rPr lang="en-IN" sz="2800" b="1" dirty="0"/>
              <a:t>Positional Regulatory</a:t>
            </a:r>
          </a:p>
        </p:txBody>
      </p:sp>
      <p:sp>
        <p:nvSpPr>
          <p:cNvPr id="3" name="Content Placeholder 2"/>
          <p:cNvSpPr>
            <a:spLocks noGrp="1"/>
          </p:cNvSpPr>
          <p:nvPr>
            <p:ph idx="1"/>
          </p:nvPr>
        </p:nvSpPr>
        <p:spPr>
          <a:xfrm>
            <a:off x="457200" y="1160060"/>
            <a:ext cx="8229600" cy="5221268"/>
          </a:xfrm>
        </p:spPr>
        <p:txBody>
          <a:bodyPr>
            <a:normAutofit/>
          </a:bodyPr>
          <a:lstStyle/>
          <a:p>
            <a:pPr marL="0" indent="0">
              <a:buNone/>
            </a:pPr>
            <a:r>
              <a:rPr lang="en-IN" sz="2400" b="1" dirty="0"/>
              <a:t>    Bank of England</a:t>
            </a:r>
          </a:p>
          <a:p>
            <a:r>
              <a:rPr lang="en-IN" sz="2000" dirty="0"/>
              <a:t>Prudential Regulation authority utilises three approaches:</a:t>
            </a:r>
          </a:p>
          <a:p>
            <a:pPr marL="457200" indent="-457200">
              <a:buFont typeface="+mj-lt"/>
              <a:buAutoNum type="arabicPeriod"/>
            </a:pPr>
            <a:r>
              <a:rPr lang="en-IN" sz="2000" dirty="0"/>
              <a:t>Judgement based strategy</a:t>
            </a:r>
          </a:p>
          <a:p>
            <a:pPr marL="457200" indent="-457200">
              <a:buFont typeface="+mj-lt"/>
              <a:buAutoNum type="arabicPeriod"/>
            </a:pPr>
            <a:r>
              <a:rPr lang="en-IN" sz="2000" dirty="0"/>
              <a:t>Forward looking strategy</a:t>
            </a:r>
          </a:p>
          <a:p>
            <a:pPr marL="457200" indent="-457200">
              <a:buFont typeface="+mj-lt"/>
              <a:buAutoNum type="arabicPeriod"/>
            </a:pPr>
            <a:r>
              <a:rPr lang="en-IN" sz="2000" dirty="0"/>
              <a:t>Risk focused strategy</a:t>
            </a:r>
          </a:p>
          <a:p>
            <a:r>
              <a:rPr lang="en-IN" sz="2000" dirty="0"/>
              <a:t>Financial Services and Markets Act 2000</a:t>
            </a:r>
          </a:p>
          <a:p>
            <a:pPr marL="0" indent="0">
              <a:buNone/>
            </a:pPr>
            <a:endParaRPr lang="en-IN" sz="2000" dirty="0"/>
          </a:p>
          <a:p>
            <a:pPr marL="0" indent="0">
              <a:buNone/>
            </a:pPr>
            <a:r>
              <a:rPr lang="en-IN" sz="2000" b="1" dirty="0"/>
              <a:t>  </a:t>
            </a:r>
            <a:r>
              <a:rPr lang="en-IN" b="1" dirty="0"/>
              <a:t>British Airways</a:t>
            </a:r>
          </a:p>
          <a:p>
            <a:r>
              <a:rPr lang="en-IN" sz="2000" dirty="0"/>
              <a:t>Safety guidelines</a:t>
            </a:r>
          </a:p>
          <a:p>
            <a:r>
              <a:rPr lang="en-IN" sz="2000" dirty="0"/>
              <a:t>Consumer competition</a:t>
            </a:r>
          </a:p>
          <a:p>
            <a:r>
              <a:rPr lang="en-IN" sz="2000" dirty="0"/>
              <a:t>Competition law</a:t>
            </a:r>
          </a:p>
          <a:p>
            <a:r>
              <a:rPr lang="en-IN" sz="2000" dirty="0"/>
              <a:t>Economic regulation</a:t>
            </a:r>
          </a:p>
          <a:p>
            <a:r>
              <a:rPr lang="en-IN" sz="2000" dirty="0"/>
              <a:t>Security regulations</a:t>
            </a:r>
          </a:p>
        </p:txBody>
      </p:sp>
    </p:spTree>
    <p:extLst>
      <p:ext uri="{BB962C8B-B14F-4D97-AF65-F5344CB8AC3E}">
        <p14:creationId xmlns:p14="http://schemas.microsoft.com/office/powerpoint/2010/main" val="211676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0" end="10"/>
                                            </p:txEl>
                                          </p:spTgt>
                                        </p:tgtEl>
                                        <p:attrNameLst>
                                          <p:attrName>style.visibility</p:attrName>
                                        </p:attrNameLst>
                                      </p:cBhvr>
                                      <p:to>
                                        <p:strVal val="visible"/>
                                      </p:to>
                                    </p:set>
                                    <p:animEffect transition="in" filter="fade">
                                      <p:cBhvr>
                                        <p:cTn id="58" dur="500"/>
                                        <p:tgtEl>
                                          <p:spTgt spid="3">
                                            <p:txEl>
                                              <p:pRg st="10" end="1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500"/>
                                        <p:tgtEl>
                                          <p:spTgt spid="3">
                                            <p:txEl>
                                              <p:pRg st="11" end="1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txEl>
                                              <p:pRg st="12" end="12"/>
                                            </p:txEl>
                                          </p:spTgt>
                                        </p:tgtEl>
                                        <p:attrNameLst>
                                          <p:attrName>style.visibility</p:attrName>
                                        </p:attrNameLst>
                                      </p:cBhvr>
                                      <p:to>
                                        <p:strVal val="visible"/>
                                      </p:to>
                                    </p:set>
                                    <p:animEffect transition="in" filter="fade">
                                      <p:cBhvr>
                                        <p:cTn id="6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47248" cy="922114"/>
          </a:xfrm>
        </p:spPr>
        <p:txBody>
          <a:bodyPr>
            <a:normAutofit/>
          </a:bodyPr>
          <a:lstStyle/>
          <a:p>
            <a:r>
              <a:rPr lang="en-IN" sz="2800" b="1" dirty="0"/>
              <a:t>CONCLUSION</a:t>
            </a:r>
          </a:p>
        </p:txBody>
      </p:sp>
      <p:sp>
        <p:nvSpPr>
          <p:cNvPr id="3" name="Content Placeholder 2"/>
          <p:cNvSpPr>
            <a:spLocks noGrp="1"/>
          </p:cNvSpPr>
          <p:nvPr>
            <p:ph idx="1"/>
          </p:nvPr>
        </p:nvSpPr>
        <p:spPr>
          <a:xfrm>
            <a:off x="457200" y="1412776"/>
            <a:ext cx="8229600" cy="4713387"/>
          </a:xfrm>
        </p:spPr>
        <p:txBody>
          <a:bodyPr>
            <a:normAutofit/>
          </a:bodyPr>
          <a:lstStyle/>
          <a:p>
            <a:pPr marL="0" indent="0" algn="just">
              <a:lnSpc>
                <a:spcPct val="150000"/>
              </a:lnSpc>
              <a:buNone/>
            </a:pPr>
            <a:r>
              <a:rPr lang="en-US" sz="2400" dirty="0"/>
              <a:t>As far as the public and commercial sectors are concerned, it is well recognized that HR strategies play a crucial role. Employee productivity is recognized to increase with the implementation of effective HR initiatives. Additionally, contented workers have a better reputation for being loyal to their employer. Each business strives to increase employee productivity, and in order to do this, it is essential to provide employees with the required training and development opportunities.</a:t>
            </a:r>
            <a:endParaRPr lang="en-IN" sz="2400" dirty="0"/>
          </a:p>
        </p:txBody>
      </p:sp>
    </p:spTree>
    <p:extLst>
      <p:ext uri="{BB962C8B-B14F-4D97-AF65-F5344CB8AC3E}">
        <p14:creationId xmlns:p14="http://schemas.microsoft.com/office/powerpoint/2010/main" val="367651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878"/>
            <a:ext cx="7975798" cy="1325563"/>
          </a:xfrm>
        </p:spPr>
        <p:txBody>
          <a:bodyPr>
            <a:noAutofit/>
          </a:bodyPr>
          <a:lstStyle/>
          <a:p>
            <a:r>
              <a:rPr lang="en-IN" sz="2800" b="1" dirty="0"/>
              <a:t>Recommendations</a:t>
            </a:r>
          </a:p>
        </p:txBody>
      </p:sp>
      <p:sp>
        <p:nvSpPr>
          <p:cNvPr id="4" name="Content Placeholder 3"/>
          <p:cNvSpPr>
            <a:spLocks noGrp="1"/>
          </p:cNvSpPr>
          <p:nvPr>
            <p:ph sz="half" idx="1"/>
          </p:nvPr>
        </p:nvSpPr>
        <p:spPr>
          <a:xfrm>
            <a:off x="457200" y="1412776"/>
            <a:ext cx="4038600" cy="4713387"/>
          </a:xfrm>
        </p:spPr>
        <p:txBody>
          <a:bodyPr>
            <a:normAutofit lnSpcReduction="10000"/>
          </a:bodyPr>
          <a:lstStyle/>
          <a:p>
            <a:pPr marL="0" indent="0" algn="ctr">
              <a:buNone/>
            </a:pPr>
            <a:r>
              <a:rPr lang="en-IN" sz="2400" b="1" dirty="0"/>
              <a:t>Bank of England</a:t>
            </a:r>
          </a:p>
          <a:p>
            <a:pPr marL="0" indent="0" algn="ctr">
              <a:buNone/>
            </a:pPr>
            <a:endParaRPr lang="en-IN" sz="2400" b="1" dirty="0"/>
          </a:p>
          <a:p>
            <a:r>
              <a:rPr lang="en-US" sz="2400" dirty="0"/>
              <a:t>HR strategy should be updated with an eye on meeting current industry demands.</a:t>
            </a:r>
          </a:p>
          <a:p>
            <a:r>
              <a:rPr lang="en-US" sz="2400" dirty="0"/>
              <a:t>Creating effective manpower planning strategies with the assistance of experts.</a:t>
            </a:r>
          </a:p>
          <a:p>
            <a:r>
              <a:rPr lang="en-US" sz="2400" dirty="0"/>
              <a:t>Find and implement the necessary talent management measures.</a:t>
            </a:r>
            <a:endParaRPr lang="en-IN" sz="2400" dirty="0"/>
          </a:p>
        </p:txBody>
      </p:sp>
      <p:sp>
        <p:nvSpPr>
          <p:cNvPr id="5" name="Content Placeholder 4"/>
          <p:cNvSpPr>
            <a:spLocks noGrp="1"/>
          </p:cNvSpPr>
          <p:nvPr>
            <p:ph sz="half" idx="2"/>
          </p:nvPr>
        </p:nvSpPr>
        <p:spPr>
          <a:xfrm>
            <a:off x="4648200" y="1412776"/>
            <a:ext cx="4038600" cy="4713387"/>
          </a:xfrm>
        </p:spPr>
        <p:txBody>
          <a:bodyPr>
            <a:normAutofit lnSpcReduction="10000"/>
          </a:bodyPr>
          <a:lstStyle/>
          <a:p>
            <a:pPr marL="0" indent="0" algn="ctr">
              <a:buNone/>
            </a:pPr>
            <a:r>
              <a:rPr lang="en-IN" b="1" dirty="0"/>
              <a:t>British Airways</a:t>
            </a:r>
          </a:p>
          <a:p>
            <a:pPr marL="0" indent="0" algn="ctr">
              <a:buNone/>
            </a:pPr>
            <a:endParaRPr lang="en-IN" sz="2400" b="1" dirty="0"/>
          </a:p>
          <a:p>
            <a:r>
              <a:rPr lang="en-US" dirty="0"/>
              <a:t>Versatility in work scheduling and framework will help employees maintain a healthy work-life balance.</a:t>
            </a:r>
          </a:p>
          <a:p>
            <a:r>
              <a:rPr lang="en-US" dirty="0"/>
              <a:t>Make sure the workers are properly compensated to guarantee employee happiness. </a:t>
            </a:r>
          </a:p>
          <a:p>
            <a:r>
              <a:rPr lang="en-US" dirty="0"/>
              <a:t>By hiring more human resources, employers may reduce workers' working hours.</a:t>
            </a:r>
          </a:p>
        </p:txBody>
      </p:sp>
    </p:spTree>
    <p:extLst>
      <p:ext uri="{BB962C8B-B14F-4D97-AF65-F5344CB8AC3E}">
        <p14:creationId xmlns:p14="http://schemas.microsoft.com/office/powerpoint/2010/main" val="673930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5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500"/>
                                        <p:tgtEl>
                                          <p:spTgt spid="4">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Effect transition="in" filter="fade">
                                      <p:cBhvr>
                                        <p:cTn id="23" dur="500"/>
                                        <p:tgtEl>
                                          <p:spTgt spid="4">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500"/>
                                        <p:tgtEl>
                                          <p:spTgt spid="4">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txEl>
                                              <p:pRg st="0" end="0"/>
                                            </p:txEl>
                                          </p:spTgt>
                                        </p:tgtEl>
                                        <p:attrNameLst>
                                          <p:attrName>style.visibility</p:attrName>
                                        </p:attrNameLst>
                                      </p:cBhvr>
                                      <p:to>
                                        <p:strVal val="visible"/>
                                      </p:to>
                                    </p:set>
                                    <p:animEffect transition="in" filter="fade">
                                      <p:cBhvr>
                                        <p:cTn id="33" dur="500"/>
                                        <p:tgtEl>
                                          <p:spTgt spid="5">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txEl>
                                              <p:pRg st="2" end="2"/>
                                            </p:txEl>
                                          </p:spTgt>
                                        </p:tgtEl>
                                        <p:attrNameLst>
                                          <p:attrName>style.visibility</p:attrName>
                                        </p:attrNameLst>
                                      </p:cBhvr>
                                      <p:to>
                                        <p:strVal val="visible"/>
                                      </p:to>
                                    </p:set>
                                    <p:animEffect transition="in" filter="fade">
                                      <p:cBhvr>
                                        <p:cTn id="38" dur="500"/>
                                        <p:tgtEl>
                                          <p:spTgt spid="5">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5">
                                            <p:txEl>
                                              <p:pRg st="3" end="3"/>
                                            </p:txEl>
                                          </p:spTgt>
                                        </p:tgtEl>
                                        <p:attrNameLst>
                                          <p:attrName>style.visibility</p:attrName>
                                        </p:attrNameLst>
                                      </p:cBhvr>
                                      <p:to>
                                        <p:strVal val="visible"/>
                                      </p:to>
                                    </p:set>
                                    <p:animEffect transition="in" filter="fade">
                                      <p:cBhvr>
                                        <p:cTn id="43" dur="500"/>
                                        <p:tgtEl>
                                          <p:spTgt spid="5">
                                            <p:txEl>
                                              <p:pRg st="3" end="3"/>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5">
                                            <p:txEl>
                                              <p:pRg st="4" end="4"/>
                                            </p:txEl>
                                          </p:spTgt>
                                        </p:tgtEl>
                                        <p:attrNameLst>
                                          <p:attrName>style.visibility</p:attrName>
                                        </p:attrNameLst>
                                      </p:cBhvr>
                                      <p:to>
                                        <p:strVal val="visible"/>
                                      </p:to>
                                    </p:set>
                                    <p:animEffect transition="in" filter="fade">
                                      <p:cBhvr>
                                        <p:cTn id="48"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332656"/>
            <a:ext cx="7344816" cy="720080"/>
          </a:xfrm>
        </p:spPr>
        <p:txBody>
          <a:bodyPr>
            <a:normAutofit/>
          </a:bodyPr>
          <a:lstStyle/>
          <a:p>
            <a:r>
              <a:rPr lang="en-IN" sz="2800" b="1" dirty="0"/>
              <a:t>References</a:t>
            </a:r>
          </a:p>
        </p:txBody>
      </p:sp>
      <p:sp>
        <p:nvSpPr>
          <p:cNvPr id="3" name="Content Placeholder 2"/>
          <p:cNvSpPr>
            <a:spLocks noGrp="1"/>
          </p:cNvSpPr>
          <p:nvPr>
            <p:ph idx="1"/>
          </p:nvPr>
        </p:nvSpPr>
        <p:spPr>
          <a:xfrm>
            <a:off x="457200" y="1124744"/>
            <a:ext cx="8229600" cy="5616624"/>
          </a:xfrm>
        </p:spPr>
        <p:txBody>
          <a:bodyPr>
            <a:normAutofit/>
          </a:bodyPr>
          <a:lstStyle/>
          <a:p>
            <a:pPr marL="0" indent="0">
              <a:buNone/>
            </a:pPr>
            <a:r>
              <a:rPr lang="en-IN" sz="2000" b="1" dirty="0"/>
              <a:t>Scholarly articles referred:</a:t>
            </a:r>
          </a:p>
          <a:p>
            <a:r>
              <a:rPr lang="en-IN" sz="2000" dirty="0" err="1"/>
              <a:t>K.Aswathappa</a:t>
            </a:r>
            <a:r>
              <a:rPr lang="en-IN" sz="2000" dirty="0"/>
              <a:t>. (2011). </a:t>
            </a:r>
            <a:r>
              <a:rPr lang="en-IN" sz="2000" i="1" dirty="0"/>
              <a:t>Human Resource Management (6</a:t>
            </a:r>
            <a:r>
              <a:rPr lang="en-IN" sz="2000" i="1" baseline="30000" dirty="0"/>
              <a:t>th</a:t>
            </a:r>
            <a:r>
              <a:rPr lang="en-IN" sz="2000" i="1" dirty="0"/>
              <a:t> </a:t>
            </a:r>
            <a:r>
              <a:rPr lang="en-IN" sz="2000" i="1" dirty="0" err="1"/>
              <a:t>edn</a:t>
            </a:r>
            <a:r>
              <a:rPr lang="en-IN" sz="2000" i="1" dirty="0"/>
              <a:t>). </a:t>
            </a:r>
            <a:r>
              <a:rPr lang="en-IN" sz="2000" dirty="0"/>
              <a:t>Tata McGraw – Hill Education.</a:t>
            </a:r>
          </a:p>
          <a:p>
            <a:r>
              <a:rPr lang="en-IN" sz="2000" dirty="0"/>
              <a:t>Kaufman and Miller (2011). </a:t>
            </a:r>
            <a:r>
              <a:rPr lang="en-IN" sz="2000" i="1" dirty="0"/>
              <a:t>The firm’s choice of HRM practices: Economics meets strategic human resource management. </a:t>
            </a:r>
            <a:r>
              <a:rPr lang="en-IN" sz="2000" dirty="0"/>
              <a:t>Wiley Online Library.</a:t>
            </a:r>
          </a:p>
          <a:p>
            <a:r>
              <a:rPr lang="en-IN" sz="2000" dirty="0"/>
              <a:t>Colbert. (2004). </a:t>
            </a:r>
            <a:r>
              <a:rPr lang="en-IN" sz="2000" i="1" dirty="0"/>
              <a:t>The Complex resource based view: Implications for theory and practice in Strategic Human Resource Management. </a:t>
            </a:r>
            <a:r>
              <a:rPr lang="en-IN" sz="2000" dirty="0"/>
              <a:t>Academy of Management Review. </a:t>
            </a:r>
          </a:p>
          <a:p>
            <a:endParaRPr lang="en-IN" sz="2000" dirty="0"/>
          </a:p>
          <a:p>
            <a:pPr marL="0" indent="0">
              <a:buNone/>
            </a:pPr>
            <a:r>
              <a:rPr lang="en-IN" sz="2000" b="1" dirty="0"/>
              <a:t>Websites:</a:t>
            </a:r>
          </a:p>
          <a:p>
            <a:r>
              <a:rPr lang="en-IN" sz="2000" i="1" dirty="0">
                <a:hlinkClick r:id="rId2"/>
              </a:rPr>
              <a:t>https://www.britishairways.com/</a:t>
            </a:r>
          </a:p>
          <a:p>
            <a:r>
              <a:rPr lang="en-IN" sz="2000" i="1" dirty="0">
                <a:hlinkClick r:id="rId2"/>
              </a:rPr>
              <a:t>https://www.bankofengland.co.uk</a:t>
            </a:r>
            <a:endParaRPr lang="en-IN" sz="2000" i="1" dirty="0"/>
          </a:p>
          <a:p>
            <a:r>
              <a:rPr lang="en-IN" sz="2000" i="1" dirty="0">
                <a:hlinkClick r:id="rId3"/>
              </a:rPr>
              <a:t>https://en.m.wikipedia.org</a:t>
            </a:r>
            <a:endParaRPr lang="en-IN" sz="2000" i="1" dirty="0"/>
          </a:p>
          <a:p>
            <a:r>
              <a:rPr lang="en-IN" sz="2000" i="1" dirty="0">
                <a:hlinkClick r:id="rId4"/>
              </a:rPr>
              <a:t>https://www.theguardian.com</a:t>
            </a:r>
            <a:endParaRPr lang="en-IN" sz="2000" i="1" dirty="0"/>
          </a:p>
          <a:p>
            <a:r>
              <a:rPr lang="en-IN" sz="2000" i="1" dirty="0">
                <a:hlinkClick r:id="rId5"/>
              </a:rPr>
              <a:t>https://ukindeed.com/</a:t>
            </a:r>
            <a:r>
              <a:rPr lang="en-IN" sz="2000" i="1" dirty="0"/>
              <a:t> </a:t>
            </a:r>
          </a:p>
          <a:p>
            <a:r>
              <a:rPr lang="en-IN" sz="2000" i="1" dirty="0">
                <a:hlinkClick r:id="rId6"/>
              </a:rPr>
              <a:t>https://ivypanda.com/</a:t>
            </a:r>
            <a:endParaRPr lang="en-IN" sz="2000" i="1" dirty="0"/>
          </a:p>
          <a:p>
            <a:endParaRPr lang="en-IN" sz="2000" i="1" dirty="0"/>
          </a:p>
          <a:p>
            <a:endParaRPr lang="en-IN" sz="2000" i="1" dirty="0"/>
          </a:p>
        </p:txBody>
      </p:sp>
    </p:spTree>
    <p:extLst>
      <p:ext uri="{BB962C8B-B14F-4D97-AF65-F5344CB8AC3E}">
        <p14:creationId xmlns:p14="http://schemas.microsoft.com/office/powerpoint/2010/main" val="3650267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5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0" end="10"/>
                                            </p:txEl>
                                          </p:spTgt>
                                        </p:tgtEl>
                                        <p:attrNameLst>
                                          <p:attrName>style.visibility</p:attrName>
                                        </p:attrNameLst>
                                      </p:cBhvr>
                                      <p:to>
                                        <p:strVal val="visible"/>
                                      </p:to>
                                    </p:set>
                                    <p:animEffect transition="in" filter="fade">
                                      <p:cBhvr>
                                        <p:cTn id="58" dur="500"/>
                                        <p:tgtEl>
                                          <p:spTgt spid="3">
                                            <p:txEl>
                                              <p:pRg st="10" end="1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465256-3121-4437-B30A-0F67BBA60BA6}"/>
              </a:ext>
            </a:extLst>
          </p:cNvPr>
          <p:cNvPicPr>
            <a:picLocks noChangeAspect="1"/>
          </p:cNvPicPr>
          <p:nvPr/>
        </p:nvPicPr>
        <p:blipFill>
          <a:blip r:embed="rId2"/>
          <a:stretch>
            <a:fillRect/>
          </a:stretch>
        </p:blipFill>
        <p:spPr>
          <a:xfrm>
            <a:off x="0" y="381000"/>
            <a:ext cx="9144000" cy="6096000"/>
          </a:xfrm>
          <a:prstGeom prst="rect">
            <a:avLst/>
          </a:prstGeom>
        </p:spPr>
      </p:pic>
    </p:spTree>
    <p:extLst>
      <p:ext uri="{BB962C8B-B14F-4D97-AF65-F5344CB8AC3E}">
        <p14:creationId xmlns:p14="http://schemas.microsoft.com/office/powerpoint/2010/main" val="559787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591</TotalTime>
  <Words>1175</Words>
  <Application>Microsoft Office PowerPoint</Application>
  <PresentationFormat>On-screen Show (4:3)</PresentationFormat>
  <Paragraphs>112</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Corbel</vt:lpstr>
      <vt:lpstr>Depth</vt:lpstr>
      <vt:lpstr>CRITICAL ASSESSMENT OF HR STRATEGIES:  PUBLICAND PRIVATE SECTOR</vt:lpstr>
      <vt:lpstr>BANK OF ENGLAND</vt:lpstr>
      <vt:lpstr>BRITISH AIRWAYS</vt:lpstr>
      <vt:lpstr>HR Strategies deployed</vt:lpstr>
      <vt:lpstr>Critical Evaluation of HR </vt:lpstr>
      <vt:lpstr>REVIEW OF LITERATURE</vt:lpstr>
      <vt:lpstr>PowerPoint Presentation</vt:lpstr>
      <vt:lpstr>PowerPoint Presentation</vt:lpstr>
      <vt:lpstr>Resource Base View</vt:lpstr>
      <vt:lpstr>Functional Culture</vt:lpstr>
      <vt:lpstr>Positional Regulatory</vt:lpstr>
      <vt:lpstr>CONCLUSION</vt:lpstr>
      <vt:lpstr>Recommendations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Hitha Manohar</dc:creator>
  <cp:lastModifiedBy>YOGA 7Series</cp:lastModifiedBy>
  <cp:revision>38</cp:revision>
  <dcterms:created xsi:type="dcterms:W3CDTF">2023-07-10T05:04:28Z</dcterms:created>
  <dcterms:modified xsi:type="dcterms:W3CDTF">2023-07-10T16:34:35Z</dcterms:modified>
</cp:coreProperties>
</file>