
<file path=[Content_Types].xml><?xml version="1.0" encoding="utf-8"?>
<Types xmlns="http://schemas.openxmlformats.org/package/2006/content-types">
  <Default Extension="jpeg" ContentType="image/jpeg"/>
  <Default Extension="jpg" ContentType="image/jp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  <p:sldMasterId id="2147483666" r:id="rId2"/>
  </p:sldMasterIdLst>
  <p:notesMasterIdLst>
    <p:notesMasterId r:id="rId48"/>
  </p:notesMasterIdLst>
  <p:sldIdLst>
    <p:sldId id="256" r:id="rId3"/>
    <p:sldId id="257" r:id="rId4"/>
    <p:sldId id="357" r:id="rId5"/>
    <p:sldId id="358" r:id="rId6"/>
    <p:sldId id="359" r:id="rId7"/>
    <p:sldId id="389" r:id="rId8"/>
    <p:sldId id="360" r:id="rId9"/>
    <p:sldId id="361" r:id="rId10"/>
    <p:sldId id="362" r:id="rId11"/>
    <p:sldId id="363" r:id="rId12"/>
    <p:sldId id="364" r:id="rId13"/>
    <p:sldId id="365" r:id="rId14"/>
    <p:sldId id="366" r:id="rId15"/>
    <p:sldId id="367" r:id="rId16"/>
    <p:sldId id="368" r:id="rId17"/>
    <p:sldId id="369" r:id="rId18"/>
    <p:sldId id="375" r:id="rId19"/>
    <p:sldId id="370" r:id="rId20"/>
    <p:sldId id="371" r:id="rId21"/>
    <p:sldId id="372" r:id="rId22"/>
    <p:sldId id="373" r:id="rId23"/>
    <p:sldId id="374" r:id="rId24"/>
    <p:sldId id="376" r:id="rId25"/>
    <p:sldId id="377" r:id="rId26"/>
    <p:sldId id="390" r:id="rId27"/>
    <p:sldId id="391" r:id="rId28"/>
    <p:sldId id="397" r:id="rId29"/>
    <p:sldId id="378" r:id="rId30"/>
    <p:sldId id="379" r:id="rId31"/>
    <p:sldId id="392" r:id="rId32"/>
    <p:sldId id="393" r:id="rId33"/>
    <p:sldId id="380" r:id="rId34"/>
    <p:sldId id="381" r:id="rId35"/>
    <p:sldId id="383" r:id="rId36"/>
    <p:sldId id="382" r:id="rId37"/>
    <p:sldId id="394" r:id="rId38"/>
    <p:sldId id="396" r:id="rId39"/>
    <p:sldId id="395" r:id="rId40"/>
    <p:sldId id="384" r:id="rId41"/>
    <p:sldId id="385" r:id="rId42"/>
    <p:sldId id="386" r:id="rId43"/>
    <p:sldId id="387" r:id="rId44"/>
    <p:sldId id="388" r:id="rId45"/>
    <p:sldId id="398" r:id="rId46"/>
    <p:sldId id="356" r:id="rId47"/>
  </p:sldIdLst>
  <p:sldSz cx="9144000" cy="6858000" type="screen4x3"/>
  <p:notesSz cx="9144000" cy="6858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33960" autoAdjust="0"/>
    <p:restoredTop sz="93690" autoAdjust="0"/>
  </p:normalViewPr>
  <p:slideViewPr>
    <p:cSldViewPr>
      <p:cViewPr varScale="1">
        <p:scale>
          <a:sx n="63" d="100"/>
          <a:sy n="63" d="100"/>
        </p:scale>
        <p:origin x="676" y="56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50" Type="http://schemas.openxmlformats.org/officeDocument/2006/relationships/viewProps" Target="viewProps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notesMaster" Target="notesMasters/notesMaster1.xml"/><Relationship Id="rId8" Type="http://schemas.openxmlformats.org/officeDocument/2006/relationships/slide" Target="slides/slide6.xml"/><Relationship Id="rId51" Type="http://schemas.openxmlformats.org/officeDocument/2006/relationships/theme" Target="theme/theme1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20" Type="http://schemas.openxmlformats.org/officeDocument/2006/relationships/slide" Target="slides/slide18.xml"/><Relationship Id="rId41" Type="http://schemas.openxmlformats.org/officeDocument/2006/relationships/slide" Target="slides/slide3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9492844-771F-4AB4-AC07-D614669835B0}" type="doc">
      <dgm:prSet loTypeId="urn:microsoft.com/office/officeart/2005/8/layout/chevronAccent+Icon" loCatId="process" qsTypeId="urn:microsoft.com/office/officeart/2005/8/quickstyle/simple1" qsCatId="simple" csTypeId="urn:microsoft.com/office/officeart/2005/8/colors/accent1_2" csCatId="accent1" phldr="1"/>
      <dgm:spPr/>
    </dgm:pt>
    <dgm:pt modelId="{371D5CCB-F661-4C65-A2EC-364BCEB7225B}">
      <dgm:prSet phldrT="[Text]" custT="1"/>
      <dgm:spPr/>
      <dgm:t>
        <a:bodyPr/>
        <a:lstStyle/>
        <a:p>
          <a:r>
            <a:rPr lang="en-GB" sz="2000" b="1" dirty="0">
              <a:solidFill>
                <a:srgbClr val="FFC000"/>
              </a:solidFill>
            </a:rPr>
            <a:t>Perfect Competition Market</a:t>
          </a:r>
        </a:p>
      </dgm:t>
    </dgm:pt>
    <dgm:pt modelId="{9E62025F-2E06-4B01-9EAA-BF06AD8E1090}" type="parTrans" cxnId="{63B5D382-75C2-4BC1-952E-4A36747F7F46}">
      <dgm:prSet/>
      <dgm:spPr/>
      <dgm:t>
        <a:bodyPr/>
        <a:lstStyle/>
        <a:p>
          <a:endParaRPr lang="en-GB"/>
        </a:p>
      </dgm:t>
    </dgm:pt>
    <dgm:pt modelId="{D1590C3C-9354-40D9-BC3E-FE54E8B1C19F}" type="sibTrans" cxnId="{63B5D382-75C2-4BC1-952E-4A36747F7F46}">
      <dgm:prSet/>
      <dgm:spPr/>
      <dgm:t>
        <a:bodyPr/>
        <a:lstStyle/>
        <a:p>
          <a:endParaRPr lang="en-GB"/>
        </a:p>
      </dgm:t>
    </dgm:pt>
    <dgm:pt modelId="{6B9B30D4-08FC-4CDE-A999-1763F463325B}">
      <dgm:prSet phldrT="[Text]" custT="1"/>
      <dgm:spPr/>
      <dgm:t>
        <a:bodyPr/>
        <a:lstStyle/>
        <a:p>
          <a:r>
            <a:rPr lang="en-GB" sz="2000" b="1" kern="1200" dirty="0">
              <a:solidFill>
                <a:srgbClr val="FFC000"/>
              </a:solidFill>
              <a:latin typeface="Calibri"/>
              <a:ea typeface="+mn-ea"/>
              <a:cs typeface="+mn-cs"/>
            </a:rPr>
            <a:t>Monopolistic</a:t>
          </a:r>
        </a:p>
      </dgm:t>
    </dgm:pt>
    <dgm:pt modelId="{8C13F9EC-F4CF-4FAC-953C-7FF8C5AAF97E}" type="parTrans" cxnId="{DA75E7FC-824E-40A0-9A6D-631200BA91E1}">
      <dgm:prSet/>
      <dgm:spPr/>
      <dgm:t>
        <a:bodyPr/>
        <a:lstStyle/>
        <a:p>
          <a:endParaRPr lang="en-GB"/>
        </a:p>
      </dgm:t>
    </dgm:pt>
    <dgm:pt modelId="{B31E9494-71A7-465F-9015-B580D50E2157}" type="sibTrans" cxnId="{DA75E7FC-824E-40A0-9A6D-631200BA91E1}">
      <dgm:prSet/>
      <dgm:spPr/>
      <dgm:t>
        <a:bodyPr/>
        <a:lstStyle/>
        <a:p>
          <a:endParaRPr lang="en-GB"/>
        </a:p>
      </dgm:t>
    </dgm:pt>
    <dgm:pt modelId="{89879A8F-82A4-46E6-A01B-F4B99F897120}">
      <dgm:prSet phldrT="[Text]" custT="1"/>
      <dgm:spPr/>
      <dgm:t>
        <a:bodyPr/>
        <a:lstStyle/>
        <a:p>
          <a:r>
            <a:rPr lang="en-GB" sz="2000" b="1" kern="1200" dirty="0">
              <a:solidFill>
                <a:srgbClr val="FFC000"/>
              </a:solidFill>
              <a:latin typeface="Calibri"/>
              <a:ea typeface="+mn-ea"/>
              <a:cs typeface="+mn-cs"/>
            </a:rPr>
            <a:t>Oligopoly/</a:t>
          </a:r>
          <a:r>
            <a:rPr lang="en-GB" sz="1200" kern="1200" dirty="0"/>
            <a:t> </a:t>
          </a:r>
          <a:r>
            <a:rPr lang="en-GB" sz="2000" b="1" kern="1200" dirty="0" err="1">
              <a:solidFill>
                <a:srgbClr val="FFC000"/>
              </a:solidFill>
              <a:latin typeface="Calibri"/>
              <a:ea typeface="+mn-ea"/>
              <a:cs typeface="+mn-cs"/>
            </a:rPr>
            <a:t>Oli</a:t>
          </a:r>
          <a:r>
            <a:rPr lang="en-GB" sz="2000" b="1" kern="1200" dirty="0" err="1">
              <a:solidFill>
                <a:srgbClr val="FFC000"/>
              </a:solidFill>
              <a:latin typeface="+mn-lt"/>
              <a:ea typeface="+mn-ea"/>
              <a:cs typeface="+mn-cs"/>
            </a:rPr>
            <a:t>po</a:t>
          </a:r>
          <a:r>
            <a:rPr lang="en-GB" sz="2000" b="1" kern="1200" dirty="0" err="1">
              <a:solidFill>
                <a:srgbClr val="FFC000"/>
              </a:solidFill>
              <a:latin typeface="Calibri"/>
              <a:ea typeface="+mn-ea"/>
              <a:cs typeface="+mn-cs"/>
            </a:rPr>
            <a:t>golistic</a:t>
          </a:r>
          <a:endParaRPr lang="en-GB" sz="2000" b="1" kern="1200" dirty="0">
            <a:solidFill>
              <a:srgbClr val="FFC000"/>
            </a:solidFill>
            <a:latin typeface="Calibri"/>
            <a:ea typeface="+mn-ea"/>
            <a:cs typeface="+mn-cs"/>
          </a:endParaRPr>
        </a:p>
      </dgm:t>
    </dgm:pt>
    <dgm:pt modelId="{3CD49234-DF04-4F35-A27F-6ACA028920D1}" type="parTrans" cxnId="{3AF32239-14E2-452C-8CDF-C652F241D15B}">
      <dgm:prSet/>
      <dgm:spPr/>
      <dgm:t>
        <a:bodyPr/>
        <a:lstStyle/>
        <a:p>
          <a:endParaRPr lang="en-GB"/>
        </a:p>
      </dgm:t>
    </dgm:pt>
    <dgm:pt modelId="{BB4F468A-9DC9-4D05-96F7-3872B2FB6755}" type="sibTrans" cxnId="{3AF32239-14E2-452C-8CDF-C652F241D15B}">
      <dgm:prSet/>
      <dgm:spPr/>
      <dgm:t>
        <a:bodyPr/>
        <a:lstStyle/>
        <a:p>
          <a:endParaRPr lang="en-GB"/>
        </a:p>
      </dgm:t>
    </dgm:pt>
    <dgm:pt modelId="{544E7456-D172-4A1D-8FEA-AF40B7A1220F}">
      <dgm:prSet phldrT="[Text]" custT="1"/>
      <dgm:spPr/>
      <dgm:t>
        <a:bodyPr/>
        <a:lstStyle/>
        <a:p>
          <a:r>
            <a:rPr lang="en-GB" sz="2000" b="1" kern="1200" dirty="0">
              <a:solidFill>
                <a:srgbClr val="FFC000"/>
              </a:solidFill>
              <a:latin typeface="Calibri"/>
              <a:ea typeface="+mn-ea"/>
              <a:cs typeface="+mn-cs"/>
            </a:rPr>
            <a:t>Duopoly/ Duopolistic</a:t>
          </a:r>
        </a:p>
      </dgm:t>
    </dgm:pt>
    <dgm:pt modelId="{B19FE281-EF8A-46A8-8B16-060BD12AA8A8}" type="parTrans" cxnId="{3D6F43B6-84BA-46E8-8EF0-8D3BD532768B}">
      <dgm:prSet/>
      <dgm:spPr/>
      <dgm:t>
        <a:bodyPr/>
        <a:lstStyle/>
        <a:p>
          <a:endParaRPr lang="en-GB"/>
        </a:p>
      </dgm:t>
    </dgm:pt>
    <dgm:pt modelId="{BFA53BDB-C198-4BB4-AF2F-7C1F2416C641}" type="sibTrans" cxnId="{3D6F43B6-84BA-46E8-8EF0-8D3BD532768B}">
      <dgm:prSet/>
      <dgm:spPr/>
      <dgm:t>
        <a:bodyPr/>
        <a:lstStyle/>
        <a:p>
          <a:endParaRPr lang="en-GB"/>
        </a:p>
      </dgm:t>
    </dgm:pt>
    <dgm:pt modelId="{4EB4D759-D313-4B6E-BA0E-9ED8B22D7E44}">
      <dgm:prSet phldrT="[Text]" custT="1"/>
      <dgm:spPr/>
      <dgm:t>
        <a:bodyPr/>
        <a:lstStyle/>
        <a:p>
          <a:r>
            <a:rPr lang="en-GB" sz="2000" b="1" kern="1200" dirty="0">
              <a:solidFill>
                <a:srgbClr val="FFC000"/>
              </a:solidFill>
              <a:latin typeface="Calibri"/>
              <a:ea typeface="+mn-ea"/>
              <a:cs typeface="+mn-cs"/>
            </a:rPr>
            <a:t>Monopoly</a:t>
          </a:r>
        </a:p>
      </dgm:t>
    </dgm:pt>
    <dgm:pt modelId="{2872CBC7-80D8-4C32-8B60-B5082DBBDB65}" type="parTrans" cxnId="{F77FA83D-EB9F-4CD8-97BC-6DFA04F7CDCD}">
      <dgm:prSet/>
      <dgm:spPr/>
      <dgm:t>
        <a:bodyPr/>
        <a:lstStyle/>
        <a:p>
          <a:endParaRPr lang="en-GB"/>
        </a:p>
      </dgm:t>
    </dgm:pt>
    <dgm:pt modelId="{3D9EC80D-89E8-4801-8C87-30815AAF3E83}" type="sibTrans" cxnId="{F77FA83D-EB9F-4CD8-97BC-6DFA04F7CDCD}">
      <dgm:prSet/>
      <dgm:spPr/>
      <dgm:t>
        <a:bodyPr/>
        <a:lstStyle/>
        <a:p>
          <a:endParaRPr lang="en-GB"/>
        </a:p>
      </dgm:t>
    </dgm:pt>
    <dgm:pt modelId="{ACA22540-2240-4A9E-A674-71B74401DE95}" type="pres">
      <dgm:prSet presAssocID="{D9492844-771F-4AB4-AC07-D614669835B0}" presName="Name0" presStyleCnt="0">
        <dgm:presLayoutVars>
          <dgm:dir/>
          <dgm:resizeHandles val="exact"/>
        </dgm:presLayoutVars>
      </dgm:prSet>
      <dgm:spPr/>
    </dgm:pt>
    <dgm:pt modelId="{C17B1616-B578-482C-9FA4-132BC2800737}" type="pres">
      <dgm:prSet presAssocID="{371D5CCB-F661-4C65-A2EC-364BCEB7225B}" presName="composite" presStyleCnt="0"/>
      <dgm:spPr/>
    </dgm:pt>
    <dgm:pt modelId="{383810FD-A8A0-4A53-8BF8-627BCA5236EB}" type="pres">
      <dgm:prSet presAssocID="{371D5CCB-F661-4C65-A2EC-364BCEB7225B}" presName="bgChev" presStyleLbl="node1" presStyleIdx="0" presStyleCnt="5" custScaleY="870913" custLinFactNeighborX="4645" custLinFactNeighborY="12267"/>
      <dgm:spPr/>
    </dgm:pt>
    <dgm:pt modelId="{5E6FBE21-79B9-4F3A-ABDC-97341773E632}" type="pres">
      <dgm:prSet presAssocID="{371D5CCB-F661-4C65-A2EC-364BCEB7225B}" presName="txNode" presStyleLbl="fgAcc1" presStyleIdx="0" presStyleCnt="5" custScaleX="241476" custScaleY="313792" custLinFactNeighborX="-26019" custLinFactNeighborY="-3061">
        <dgm:presLayoutVars>
          <dgm:bulletEnabled val="1"/>
        </dgm:presLayoutVars>
      </dgm:prSet>
      <dgm:spPr/>
    </dgm:pt>
    <dgm:pt modelId="{D40ABB29-615D-4AAC-A593-6D1DA00FBFBC}" type="pres">
      <dgm:prSet presAssocID="{D1590C3C-9354-40D9-BC3E-FE54E8B1C19F}" presName="compositeSpace" presStyleCnt="0"/>
      <dgm:spPr/>
    </dgm:pt>
    <dgm:pt modelId="{58877373-629F-4F25-9E26-33D857636E77}" type="pres">
      <dgm:prSet presAssocID="{6B9B30D4-08FC-4CDE-A999-1763F463325B}" presName="composite" presStyleCnt="0"/>
      <dgm:spPr/>
    </dgm:pt>
    <dgm:pt modelId="{072B43AD-46F8-4199-9CC1-EBD9FBB0DEAA}" type="pres">
      <dgm:prSet presAssocID="{6B9B30D4-08FC-4CDE-A999-1763F463325B}" presName="bgChev" presStyleLbl="node1" presStyleIdx="1" presStyleCnt="5" custScaleY="694863" custLinFactNeighborX="5636" custLinFactNeighborY="283"/>
      <dgm:spPr/>
    </dgm:pt>
    <dgm:pt modelId="{87FEC9A8-D08D-4699-A6F7-7F45486EEC61}" type="pres">
      <dgm:prSet presAssocID="{6B9B30D4-08FC-4CDE-A999-1763F463325B}" presName="txNode" presStyleLbl="fgAcc1" presStyleIdx="1" presStyleCnt="5" custScaleX="255174" custScaleY="155061" custLinFactNeighborX="-7163" custLinFactNeighborY="-22158">
        <dgm:presLayoutVars>
          <dgm:bulletEnabled val="1"/>
        </dgm:presLayoutVars>
      </dgm:prSet>
      <dgm:spPr/>
    </dgm:pt>
    <dgm:pt modelId="{A40476B9-C585-4680-9798-1E12721B9873}" type="pres">
      <dgm:prSet presAssocID="{B31E9494-71A7-465F-9015-B580D50E2157}" presName="compositeSpace" presStyleCnt="0"/>
      <dgm:spPr/>
    </dgm:pt>
    <dgm:pt modelId="{A58FF78F-0BB6-413D-AA5F-26C16DD49481}" type="pres">
      <dgm:prSet presAssocID="{89879A8F-82A4-46E6-A01B-F4B99F897120}" presName="composite" presStyleCnt="0"/>
      <dgm:spPr/>
    </dgm:pt>
    <dgm:pt modelId="{A22BA063-04FE-411B-8615-9E701E72A5FE}" type="pres">
      <dgm:prSet presAssocID="{89879A8F-82A4-46E6-A01B-F4B99F897120}" presName="bgChev" presStyleLbl="node1" presStyleIdx="2" presStyleCnt="5" custScaleY="486745" custLinFactNeighborX="12781" custLinFactNeighborY="1420"/>
      <dgm:spPr/>
    </dgm:pt>
    <dgm:pt modelId="{F7FE47F0-47A5-436C-A200-DEAADED4A15F}" type="pres">
      <dgm:prSet presAssocID="{89879A8F-82A4-46E6-A01B-F4B99F897120}" presName="txNode" presStyleLbl="fgAcc1" presStyleIdx="2" presStyleCnt="5" custScaleX="274826" custScaleY="212665" custLinFactNeighborX="-12891" custLinFactNeighborY="-21880">
        <dgm:presLayoutVars>
          <dgm:bulletEnabled val="1"/>
        </dgm:presLayoutVars>
      </dgm:prSet>
      <dgm:spPr/>
    </dgm:pt>
    <dgm:pt modelId="{A8CF5C7F-69B2-41F2-ADDC-EA41A8192439}" type="pres">
      <dgm:prSet presAssocID="{BB4F468A-9DC9-4D05-96F7-3872B2FB6755}" presName="compositeSpace" presStyleCnt="0"/>
      <dgm:spPr/>
    </dgm:pt>
    <dgm:pt modelId="{BFE03CE6-8714-4227-8AC2-A616BD8B4DAB}" type="pres">
      <dgm:prSet presAssocID="{544E7456-D172-4A1D-8FEA-AF40B7A1220F}" presName="composite" presStyleCnt="0"/>
      <dgm:spPr/>
    </dgm:pt>
    <dgm:pt modelId="{94B4D845-02E1-4798-A211-10BD5EFF4484}" type="pres">
      <dgm:prSet presAssocID="{544E7456-D172-4A1D-8FEA-AF40B7A1220F}" presName="bgChev" presStyleLbl="node1" presStyleIdx="3" presStyleCnt="5" custScaleY="260129" custLinFactNeighborX="15766" custLinFactNeighborY="-15414"/>
      <dgm:spPr/>
    </dgm:pt>
    <dgm:pt modelId="{17AF6108-08CC-422B-8A0A-BFD8AA3F9889}" type="pres">
      <dgm:prSet presAssocID="{544E7456-D172-4A1D-8FEA-AF40B7A1220F}" presName="txNode" presStyleLbl="fgAcc1" presStyleIdx="3" presStyleCnt="5" custScaleX="258280" custScaleY="172808" custLinFactNeighborX="-17427" custLinFactNeighborY="-16577">
        <dgm:presLayoutVars>
          <dgm:bulletEnabled val="1"/>
        </dgm:presLayoutVars>
      </dgm:prSet>
      <dgm:spPr/>
    </dgm:pt>
    <dgm:pt modelId="{18F9E12A-EE33-4496-8B54-8C27A8DA8443}" type="pres">
      <dgm:prSet presAssocID="{BFA53BDB-C198-4BB4-AF2F-7C1F2416C641}" presName="compositeSpace" presStyleCnt="0"/>
      <dgm:spPr/>
    </dgm:pt>
    <dgm:pt modelId="{3C733621-9C8F-4B99-8F53-A20DA25A6A82}" type="pres">
      <dgm:prSet presAssocID="{4EB4D759-D313-4B6E-BA0E-9ED8B22D7E44}" presName="composite" presStyleCnt="0"/>
      <dgm:spPr/>
    </dgm:pt>
    <dgm:pt modelId="{702783C0-23D7-4919-937C-460DF1883919}" type="pres">
      <dgm:prSet presAssocID="{4EB4D759-D313-4B6E-BA0E-9ED8B22D7E44}" presName="bgChev" presStyleLbl="node1" presStyleIdx="4" presStyleCnt="5" custScaleY="137465" custLinFactNeighborX="8004" custLinFactNeighborY="-6468"/>
      <dgm:spPr/>
    </dgm:pt>
    <dgm:pt modelId="{DE18C28F-4AC2-437A-9D3A-CCEB79A26B8E}" type="pres">
      <dgm:prSet presAssocID="{4EB4D759-D313-4B6E-BA0E-9ED8B22D7E44}" presName="txNode" presStyleLbl="fgAcc1" presStyleIdx="4" presStyleCnt="5" custScaleX="281060" custScaleY="79759" custLinFactNeighborX="-28307" custLinFactNeighborY="-25221">
        <dgm:presLayoutVars>
          <dgm:bulletEnabled val="1"/>
        </dgm:presLayoutVars>
      </dgm:prSet>
      <dgm:spPr/>
    </dgm:pt>
  </dgm:ptLst>
  <dgm:cxnLst>
    <dgm:cxn modelId="{3AF32239-14E2-452C-8CDF-C652F241D15B}" srcId="{D9492844-771F-4AB4-AC07-D614669835B0}" destId="{89879A8F-82A4-46E6-A01B-F4B99F897120}" srcOrd="2" destOrd="0" parTransId="{3CD49234-DF04-4F35-A27F-6ACA028920D1}" sibTransId="{BB4F468A-9DC9-4D05-96F7-3872B2FB6755}"/>
    <dgm:cxn modelId="{F77FA83D-EB9F-4CD8-97BC-6DFA04F7CDCD}" srcId="{D9492844-771F-4AB4-AC07-D614669835B0}" destId="{4EB4D759-D313-4B6E-BA0E-9ED8B22D7E44}" srcOrd="4" destOrd="0" parTransId="{2872CBC7-80D8-4C32-8B60-B5082DBBDB65}" sibTransId="{3D9EC80D-89E8-4801-8C87-30815AAF3E83}"/>
    <dgm:cxn modelId="{380B8644-1DE0-4AA4-8409-85D699C0FE85}" type="presOf" srcId="{6B9B30D4-08FC-4CDE-A999-1763F463325B}" destId="{87FEC9A8-D08D-4699-A6F7-7F45486EEC61}" srcOrd="0" destOrd="0" presId="urn:microsoft.com/office/officeart/2005/8/layout/chevronAccent+Icon"/>
    <dgm:cxn modelId="{A6D3174B-8376-4D89-8BB8-90E3E7DB2E1A}" type="presOf" srcId="{544E7456-D172-4A1D-8FEA-AF40B7A1220F}" destId="{17AF6108-08CC-422B-8A0A-BFD8AA3F9889}" srcOrd="0" destOrd="0" presId="urn:microsoft.com/office/officeart/2005/8/layout/chevronAccent+Icon"/>
    <dgm:cxn modelId="{63B5D382-75C2-4BC1-952E-4A36747F7F46}" srcId="{D9492844-771F-4AB4-AC07-D614669835B0}" destId="{371D5CCB-F661-4C65-A2EC-364BCEB7225B}" srcOrd="0" destOrd="0" parTransId="{9E62025F-2E06-4B01-9EAA-BF06AD8E1090}" sibTransId="{D1590C3C-9354-40D9-BC3E-FE54E8B1C19F}"/>
    <dgm:cxn modelId="{3D6F43B6-84BA-46E8-8EF0-8D3BD532768B}" srcId="{D9492844-771F-4AB4-AC07-D614669835B0}" destId="{544E7456-D172-4A1D-8FEA-AF40B7A1220F}" srcOrd="3" destOrd="0" parTransId="{B19FE281-EF8A-46A8-8B16-060BD12AA8A8}" sibTransId="{BFA53BDB-C198-4BB4-AF2F-7C1F2416C641}"/>
    <dgm:cxn modelId="{44763DB9-2566-4856-AED5-0946C3388069}" type="presOf" srcId="{371D5CCB-F661-4C65-A2EC-364BCEB7225B}" destId="{5E6FBE21-79B9-4F3A-ABDC-97341773E632}" srcOrd="0" destOrd="0" presId="urn:microsoft.com/office/officeart/2005/8/layout/chevronAccent+Icon"/>
    <dgm:cxn modelId="{13E4D8C5-0AA5-4618-9161-4E9374C6DE52}" type="presOf" srcId="{89879A8F-82A4-46E6-A01B-F4B99F897120}" destId="{F7FE47F0-47A5-436C-A200-DEAADED4A15F}" srcOrd="0" destOrd="0" presId="urn:microsoft.com/office/officeart/2005/8/layout/chevronAccent+Icon"/>
    <dgm:cxn modelId="{22CEEAC8-2A0D-4A87-8DD5-5B356322D09B}" type="presOf" srcId="{4EB4D759-D313-4B6E-BA0E-9ED8B22D7E44}" destId="{DE18C28F-4AC2-437A-9D3A-CCEB79A26B8E}" srcOrd="0" destOrd="0" presId="urn:microsoft.com/office/officeart/2005/8/layout/chevronAccent+Icon"/>
    <dgm:cxn modelId="{F516DDF4-AF59-4CCB-ACC9-D5B7E50E1380}" type="presOf" srcId="{D9492844-771F-4AB4-AC07-D614669835B0}" destId="{ACA22540-2240-4A9E-A674-71B74401DE95}" srcOrd="0" destOrd="0" presId="urn:microsoft.com/office/officeart/2005/8/layout/chevronAccent+Icon"/>
    <dgm:cxn modelId="{DA75E7FC-824E-40A0-9A6D-631200BA91E1}" srcId="{D9492844-771F-4AB4-AC07-D614669835B0}" destId="{6B9B30D4-08FC-4CDE-A999-1763F463325B}" srcOrd="1" destOrd="0" parTransId="{8C13F9EC-F4CF-4FAC-953C-7FF8C5AAF97E}" sibTransId="{B31E9494-71A7-465F-9015-B580D50E2157}"/>
    <dgm:cxn modelId="{78EC9E54-2051-446A-A4D3-4C51AEB0A880}" type="presParOf" srcId="{ACA22540-2240-4A9E-A674-71B74401DE95}" destId="{C17B1616-B578-482C-9FA4-132BC2800737}" srcOrd="0" destOrd="0" presId="urn:microsoft.com/office/officeart/2005/8/layout/chevronAccent+Icon"/>
    <dgm:cxn modelId="{E62389D5-ECDB-49DC-9748-D68399827BB2}" type="presParOf" srcId="{C17B1616-B578-482C-9FA4-132BC2800737}" destId="{383810FD-A8A0-4A53-8BF8-627BCA5236EB}" srcOrd="0" destOrd="0" presId="urn:microsoft.com/office/officeart/2005/8/layout/chevronAccent+Icon"/>
    <dgm:cxn modelId="{C6197B83-1B96-4590-8036-343A8D5E6F56}" type="presParOf" srcId="{C17B1616-B578-482C-9FA4-132BC2800737}" destId="{5E6FBE21-79B9-4F3A-ABDC-97341773E632}" srcOrd="1" destOrd="0" presId="urn:microsoft.com/office/officeart/2005/8/layout/chevronAccent+Icon"/>
    <dgm:cxn modelId="{CCD2272D-20D2-4FA4-B3EB-C3125722332C}" type="presParOf" srcId="{ACA22540-2240-4A9E-A674-71B74401DE95}" destId="{D40ABB29-615D-4AAC-A593-6D1DA00FBFBC}" srcOrd="1" destOrd="0" presId="urn:microsoft.com/office/officeart/2005/8/layout/chevronAccent+Icon"/>
    <dgm:cxn modelId="{70EDDDF5-278E-4672-A5AF-D2D4F7B92CA0}" type="presParOf" srcId="{ACA22540-2240-4A9E-A674-71B74401DE95}" destId="{58877373-629F-4F25-9E26-33D857636E77}" srcOrd="2" destOrd="0" presId="urn:microsoft.com/office/officeart/2005/8/layout/chevronAccent+Icon"/>
    <dgm:cxn modelId="{F70E35FF-E692-450E-B727-BA3921D86CE4}" type="presParOf" srcId="{58877373-629F-4F25-9E26-33D857636E77}" destId="{072B43AD-46F8-4199-9CC1-EBD9FBB0DEAA}" srcOrd="0" destOrd="0" presId="urn:microsoft.com/office/officeart/2005/8/layout/chevronAccent+Icon"/>
    <dgm:cxn modelId="{9A583B22-79E7-4BAA-844E-052F7D1E2F70}" type="presParOf" srcId="{58877373-629F-4F25-9E26-33D857636E77}" destId="{87FEC9A8-D08D-4699-A6F7-7F45486EEC61}" srcOrd="1" destOrd="0" presId="urn:microsoft.com/office/officeart/2005/8/layout/chevronAccent+Icon"/>
    <dgm:cxn modelId="{44ACB5AB-C8AE-4801-A9AB-73CF326BBA31}" type="presParOf" srcId="{ACA22540-2240-4A9E-A674-71B74401DE95}" destId="{A40476B9-C585-4680-9798-1E12721B9873}" srcOrd="3" destOrd="0" presId="urn:microsoft.com/office/officeart/2005/8/layout/chevronAccent+Icon"/>
    <dgm:cxn modelId="{CBC2B22E-6AEA-4222-AAE3-59AC845259EE}" type="presParOf" srcId="{ACA22540-2240-4A9E-A674-71B74401DE95}" destId="{A58FF78F-0BB6-413D-AA5F-26C16DD49481}" srcOrd="4" destOrd="0" presId="urn:microsoft.com/office/officeart/2005/8/layout/chevronAccent+Icon"/>
    <dgm:cxn modelId="{E63DDBC2-CDD4-4946-85FD-8343FD26E9DD}" type="presParOf" srcId="{A58FF78F-0BB6-413D-AA5F-26C16DD49481}" destId="{A22BA063-04FE-411B-8615-9E701E72A5FE}" srcOrd="0" destOrd="0" presId="urn:microsoft.com/office/officeart/2005/8/layout/chevronAccent+Icon"/>
    <dgm:cxn modelId="{DC150181-A29B-460E-B9ED-CF23EE8EEAF7}" type="presParOf" srcId="{A58FF78F-0BB6-413D-AA5F-26C16DD49481}" destId="{F7FE47F0-47A5-436C-A200-DEAADED4A15F}" srcOrd="1" destOrd="0" presId="urn:microsoft.com/office/officeart/2005/8/layout/chevronAccent+Icon"/>
    <dgm:cxn modelId="{E9D71361-EEF8-4352-A46C-1B3C2B27FD9A}" type="presParOf" srcId="{ACA22540-2240-4A9E-A674-71B74401DE95}" destId="{A8CF5C7F-69B2-41F2-ADDC-EA41A8192439}" srcOrd="5" destOrd="0" presId="urn:microsoft.com/office/officeart/2005/8/layout/chevronAccent+Icon"/>
    <dgm:cxn modelId="{5A85879E-BAA9-4F6B-8459-8718F7C78B9A}" type="presParOf" srcId="{ACA22540-2240-4A9E-A674-71B74401DE95}" destId="{BFE03CE6-8714-4227-8AC2-A616BD8B4DAB}" srcOrd="6" destOrd="0" presId="urn:microsoft.com/office/officeart/2005/8/layout/chevronAccent+Icon"/>
    <dgm:cxn modelId="{1593A5DF-C044-4C27-ABCA-4BD0C42FFCEF}" type="presParOf" srcId="{BFE03CE6-8714-4227-8AC2-A616BD8B4DAB}" destId="{94B4D845-02E1-4798-A211-10BD5EFF4484}" srcOrd="0" destOrd="0" presId="urn:microsoft.com/office/officeart/2005/8/layout/chevronAccent+Icon"/>
    <dgm:cxn modelId="{3BAA5EEF-6EB4-4851-9B3E-B56F74E7EEC4}" type="presParOf" srcId="{BFE03CE6-8714-4227-8AC2-A616BD8B4DAB}" destId="{17AF6108-08CC-422B-8A0A-BFD8AA3F9889}" srcOrd="1" destOrd="0" presId="urn:microsoft.com/office/officeart/2005/8/layout/chevronAccent+Icon"/>
    <dgm:cxn modelId="{25B44C69-3F58-4A0A-92FD-6139E5B82367}" type="presParOf" srcId="{ACA22540-2240-4A9E-A674-71B74401DE95}" destId="{18F9E12A-EE33-4496-8B54-8C27A8DA8443}" srcOrd="7" destOrd="0" presId="urn:microsoft.com/office/officeart/2005/8/layout/chevronAccent+Icon"/>
    <dgm:cxn modelId="{EA7247A7-3BC1-4761-8C5B-84B4D06F94ED}" type="presParOf" srcId="{ACA22540-2240-4A9E-A674-71B74401DE95}" destId="{3C733621-9C8F-4B99-8F53-A20DA25A6A82}" srcOrd="8" destOrd="0" presId="urn:microsoft.com/office/officeart/2005/8/layout/chevronAccent+Icon"/>
    <dgm:cxn modelId="{A048EB36-5897-4117-BC38-232348A3762C}" type="presParOf" srcId="{3C733621-9C8F-4B99-8F53-A20DA25A6A82}" destId="{702783C0-23D7-4919-937C-460DF1883919}" srcOrd="0" destOrd="0" presId="urn:microsoft.com/office/officeart/2005/8/layout/chevronAccent+Icon"/>
    <dgm:cxn modelId="{36C2DBAE-8079-41A3-B9D4-4E8490E6033A}" type="presParOf" srcId="{3C733621-9C8F-4B99-8F53-A20DA25A6A82}" destId="{DE18C28F-4AC2-437A-9D3A-CCEB79A26B8E}" srcOrd="1" destOrd="0" presId="urn:microsoft.com/office/officeart/2005/8/layout/chevronAccent+Icon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9492844-771F-4AB4-AC07-D614669835B0}" type="doc">
      <dgm:prSet loTypeId="urn:microsoft.com/office/officeart/2005/8/layout/chevronAccent+Icon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371D5CCB-F661-4C65-A2EC-364BCEB7225B}">
      <dgm:prSet phldrT="[Text]" custT="1"/>
      <dgm:spPr/>
      <dgm:t>
        <a:bodyPr/>
        <a:lstStyle/>
        <a:p>
          <a:r>
            <a:rPr lang="en-GB" sz="2000" b="1" dirty="0">
              <a:solidFill>
                <a:srgbClr val="FFC000"/>
              </a:solidFill>
            </a:rPr>
            <a:t>Perfect Competition Market</a:t>
          </a:r>
        </a:p>
      </dgm:t>
    </dgm:pt>
    <dgm:pt modelId="{9E62025F-2E06-4B01-9EAA-BF06AD8E1090}" type="parTrans" cxnId="{63B5D382-75C2-4BC1-952E-4A36747F7F46}">
      <dgm:prSet/>
      <dgm:spPr/>
      <dgm:t>
        <a:bodyPr/>
        <a:lstStyle/>
        <a:p>
          <a:endParaRPr lang="en-GB"/>
        </a:p>
      </dgm:t>
    </dgm:pt>
    <dgm:pt modelId="{D1590C3C-9354-40D9-BC3E-FE54E8B1C19F}" type="sibTrans" cxnId="{63B5D382-75C2-4BC1-952E-4A36747F7F46}">
      <dgm:prSet/>
      <dgm:spPr/>
      <dgm:t>
        <a:bodyPr/>
        <a:lstStyle/>
        <a:p>
          <a:endParaRPr lang="en-GB"/>
        </a:p>
      </dgm:t>
    </dgm:pt>
    <dgm:pt modelId="{6B9B30D4-08FC-4CDE-A999-1763F463325B}">
      <dgm:prSet phldrT="[Text]" custT="1"/>
      <dgm:spPr/>
      <dgm:t>
        <a:bodyPr/>
        <a:lstStyle/>
        <a:p>
          <a:r>
            <a:rPr lang="en-GB" sz="2000" b="1" kern="1200" dirty="0">
              <a:solidFill>
                <a:srgbClr val="FFC000"/>
              </a:solidFill>
              <a:latin typeface="Calibri"/>
              <a:ea typeface="+mn-ea"/>
              <a:cs typeface="+mn-cs"/>
            </a:rPr>
            <a:t>Monopolistic</a:t>
          </a:r>
        </a:p>
      </dgm:t>
    </dgm:pt>
    <dgm:pt modelId="{8C13F9EC-F4CF-4FAC-953C-7FF8C5AAF97E}" type="parTrans" cxnId="{DA75E7FC-824E-40A0-9A6D-631200BA91E1}">
      <dgm:prSet/>
      <dgm:spPr/>
      <dgm:t>
        <a:bodyPr/>
        <a:lstStyle/>
        <a:p>
          <a:endParaRPr lang="en-GB"/>
        </a:p>
      </dgm:t>
    </dgm:pt>
    <dgm:pt modelId="{B31E9494-71A7-465F-9015-B580D50E2157}" type="sibTrans" cxnId="{DA75E7FC-824E-40A0-9A6D-631200BA91E1}">
      <dgm:prSet/>
      <dgm:spPr/>
      <dgm:t>
        <a:bodyPr/>
        <a:lstStyle/>
        <a:p>
          <a:endParaRPr lang="en-GB"/>
        </a:p>
      </dgm:t>
    </dgm:pt>
    <dgm:pt modelId="{89879A8F-82A4-46E6-A01B-F4B99F897120}">
      <dgm:prSet phldrT="[Text]" custT="1"/>
      <dgm:spPr/>
      <dgm:t>
        <a:bodyPr/>
        <a:lstStyle/>
        <a:p>
          <a:r>
            <a:rPr lang="en-GB" sz="2000" b="1" kern="1200" dirty="0">
              <a:solidFill>
                <a:srgbClr val="FFC000"/>
              </a:solidFill>
              <a:latin typeface="Calibri"/>
              <a:ea typeface="+mn-ea"/>
              <a:cs typeface="+mn-cs"/>
            </a:rPr>
            <a:t>Oligopoly/</a:t>
          </a:r>
          <a:r>
            <a:rPr lang="en-GB" sz="1200" kern="1200" dirty="0"/>
            <a:t> </a:t>
          </a:r>
          <a:r>
            <a:rPr lang="en-GB" sz="2000" b="1" kern="1200" dirty="0" err="1">
              <a:solidFill>
                <a:srgbClr val="FFC000"/>
              </a:solidFill>
              <a:latin typeface="Calibri"/>
              <a:ea typeface="+mn-ea"/>
              <a:cs typeface="+mn-cs"/>
            </a:rPr>
            <a:t>Oli</a:t>
          </a:r>
          <a:r>
            <a:rPr lang="en-GB" sz="2000" b="1" kern="1200" dirty="0" err="1">
              <a:solidFill>
                <a:srgbClr val="FFC000"/>
              </a:solidFill>
              <a:latin typeface="+mn-lt"/>
              <a:ea typeface="+mn-ea"/>
              <a:cs typeface="+mn-cs"/>
            </a:rPr>
            <a:t>po</a:t>
          </a:r>
          <a:r>
            <a:rPr lang="en-GB" sz="2000" b="1" kern="1200" dirty="0" err="1">
              <a:solidFill>
                <a:srgbClr val="FFC000"/>
              </a:solidFill>
              <a:latin typeface="Calibri"/>
              <a:ea typeface="+mn-ea"/>
              <a:cs typeface="+mn-cs"/>
            </a:rPr>
            <a:t>golistic</a:t>
          </a:r>
          <a:endParaRPr lang="en-GB" sz="2000" b="1" kern="1200" dirty="0">
            <a:solidFill>
              <a:srgbClr val="FFC000"/>
            </a:solidFill>
            <a:latin typeface="Calibri"/>
            <a:ea typeface="+mn-ea"/>
            <a:cs typeface="+mn-cs"/>
          </a:endParaRPr>
        </a:p>
      </dgm:t>
    </dgm:pt>
    <dgm:pt modelId="{3CD49234-DF04-4F35-A27F-6ACA028920D1}" type="parTrans" cxnId="{3AF32239-14E2-452C-8CDF-C652F241D15B}">
      <dgm:prSet/>
      <dgm:spPr/>
      <dgm:t>
        <a:bodyPr/>
        <a:lstStyle/>
        <a:p>
          <a:endParaRPr lang="en-GB"/>
        </a:p>
      </dgm:t>
    </dgm:pt>
    <dgm:pt modelId="{BB4F468A-9DC9-4D05-96F7-3872B2FB6755}" type="sibTrans" cxnId="{3AF32239-14E2-452C-8CDF-C652F241D15B}">
      <dgm:prSet/>
      <dgm:spPr/>
      <dgm:t>
        <a:bodyPr/>
        <a:lstStyle/>
        <a:p>
          <a:endParaRPr lang="en-GB"/>
        </a:p>
      </dgm:t>
    </dgm:pt>
    <dgm:pt modelId="{544E7456-D172-4A1D-8FEA-AF40B7A1220F}">
      <dgm:prSet phldrT="[Text]" custT="1"/>
      <dgm:spPr/>
      <dgm:t>
        <a:bodyPr/>
        <a:lstStyle/>
        <a:p>
          <a:r>
            <a:rPr lang="en-GB" sz="2000" b="1" kern="1200" dirty="0">
              <a:solidFill>
                <a:srgbClr val="FFC000"/>
              </a:solidFill>
              <a:latin typeface="Calibri"/>
              <a:ea typeface="+mn-ea"/>
              <a:cs typeface="+mn-cs"/>
            </a:rPr>
            <a:t>Duopoly/ Duopolistic</a:t>
          </a:r>
        </a:p>
      </dgm:t>
    </dgm:pt>
    <dgm:pt modelId="{B19FE281-EF8A-46A8-8B16-060BD12AA8A8}" type="parTrans" cxnId="{3D6F43B6-84BA-46E8-8EF0-8D3BD532768B}">
      <dgm:prSet/>
      <dgm:spPr/>
      <dgm:t>
        <a:bodyPr/>
        <a:lstStyle/>
        <a:p>
          <a:endParaRPr lang="en-GB"/>
        </a:p>
      </dgm:t>
    </dgm:pt>
    <dgm:pt modelId="{BFA53BDB-C198-4BB4-AF2F-7C1F2416C641}" type="sibTrans" cxnId="{3D6F43B6-84BA-46E8-8EF0-8D3BD532768B}">
      <dgm:prSet/>
      <dgm:spPr/>
      <dgm:t>
        <a:bodyPr/>
        <a:lstStyle/>
        <a:p>
          <a:endParaRPr lang="en-GB"/>
        </a:p>
      </dgm:t>
    </dgm:pt>
    <dgm:pt modelId="{4EB4D759-D313-4B6E-BA0E-9ED8B22D7E44}">
      <dgm:prSet phldrT="[Text]" custT="1"/>
      <dgm:spPr/>
      <dgm:t>
        <a:bodyPr/>
        <a:lstStyle/>
        <a:p>
          <a:r>
            <a:rPr lang="en-GB" sz="2000" b="1" kern="1200" dirty="0">
              <a:solidFill>
                <a:srgbClr val="FFC000"/>
              </a:solidFill>
              <a:latin typeface="Calibri"/>
              <a:ea typeface="+mn-ea"/>
              <a:cs typeface="+mn-cs"/>
            </a:rPr>
            <a:t>Monopoly</a:t>
          </a:r>
        </a:p>
      </dgm:t>
    </dgm:pt>
    <dgm:pt modelId="{2872CBC7-80D8-4C32-8B60-B5082DBBDB65}" type="parTrans" cxnId="{F77FA83D-EB9F-4CD8-97BC-6DFA04F7CDCD}">
      <dgm:prSet/>
      <dgm:spPr/>
      <dgm:t>
        <a:bodyPr/>
        <a:lstStyle/>
        <a:p>
          <a:endParaRPr lang="en-GB"/>
        </a:p>
      </dgm:t>
    </dgm:pt>
    <dgm:pt modelId="{3D9EC80D-89E8-4801-8C87-30815AAF3E83}" type="sibTrans" cxnId="{F77FA83D-EB9F-4CD8-97BC-6DFA04F7CDCD}">
      <dgm:prSet/>
      <dgm:spPr/>
      <dgm:t>
        <a:bodyPr/>
        <a:lstStyle/>
        <a:p>
          <a:endParaRPr lang="en-GB"/>
        </a:p>
      </dgm:t>
    </dgm:pt>
    <dgm:pt modelId="{ACA22540-2240-4A9E-A674-71B74401DE95}" type="pres">
      <dgm:prSet presAssocID="{D9492844-771F-4AB4-AC07-D614669835B0}" presName="Name0" presStyleCnt="0">
        <dgm:presLayoutVars>
          <dgm:dir/>
          <dgm:resizeHandles val="exact"/>
        </dgm:presLayoutVars>
      </dgm:prSet>
      <dgm:spPr/>
    </dgm:pt>
    <dgm:pt modelId="{C17B1616-B578-482C-9FA4-132BC2800737}" type="pres">
      <dgm:prSet presAssocID="{371D5CCB-F661-4C65-A2EC-364BCEB7225B}" presName="composite" presStyleCnt="0"/>
      <dgm:spPr/>
    </dgm:pt>
    <dgm:pt modelId="{383810FD-A8A0-4A53-8BF8-627BCA5236EB}" type="pres">
      <dgm:prSet presAssocID="{371D5CCB-F661-4C65-A2EC-364BCEB7225B}" presName="bgChev" presStyleLbl="node1" presStyleIdx="0" presStyleCnt="5" custScaleY="870913" custLinFactNeighborX="4645" custLinFactNeighborY="12267"/>
      <dgm:spPr/>
    </dgm:pt>
    <dgm:pt modelId="{5E6FBE21-79B9-4F3A-ABDC-97341773E632}" type="pres">
      <dgm:prSet presAssocID="{371D5CCB-F661-4C65-A2EC-364BCEB7225B}" presName="txNode" presStyleLbl="fgAcc1" presStyleIdx="0" presStyleCnt="5" custScaleX="241476" custScaleY="313792" custLinFactNeighborX="-26019" custLinFactNeighborY="-3061">
        <dgm:presLayoutVars>
          <dgm:bulletEnabled val="1"/>
        </dgm:presLayoutVars>
      </dgm:prSet>
      <dgm:spPr/>
    </dgm:pt>
    <dgm:pt modelId="{D40ABB29-615D-4AAC-A593-6D1DA00FBFBC}" type="pres">
      <dgm:prSet presAssocID="{D1590C3C-9354-40D9-BC3E-FE54E8B1C19F}" presName="compositeSpace" presStyleCnt="0"/>
      <dgm:spPr/>
    </dgm:pt>
    <dgm:pt modelId="{58877373-629F-4F25-9E26-33D857636E77}" type="pres">
      <dgm:prSet presAssocID="{6B9B30D4-08FC-4CDE-A999-1763F463325B}" presName="composite" presStyleCnt="0"/>
      <dgm:spPr/>
    </dgm:pt>
    <dgm:pt modelId="{072B43AD-46F8-4199-9CC1-EBD9FBB0DEAA}" type="pres">
      <dgm:prSet presAssocID="{6B9B30D4-08FC-4CDE-A999-1763F463325B}" presName="bgChev" presStyleLbl="node1" presStyleIdx="1" presStyleCnt="5" custScaleY="694863" custLinFactNeighborX="5636" custLinFactNeighborY="283"/>
      <dgm:spPr/>
    </dgm:pt>
    <dgm:pt modelId="{87FEC9A8-D08D-4699-A6F7-7F45486EEC61}" type="pres">
      <dgm:prSet presAssocID="{6B9B30D4-08FC-4CDE-A999-1763F463325B}" presName="txNode" presStyleLbl="fgAcc1" presStyleIdx="1" presStyleCnt="5" custScaleX="255174" custScaleY="155061" custLinFactNeighborX="-7163" custLinFactNeighborY="-22158">
        <dgm:presLayoutVars>
          <dgm:bulletEnabled val="1"/>
        </dgm:presLayoutVars>
      </dgm:prSet>
      <dgm:spPr/>
    </dgm:pt>
    <dgm:pt modelId="{A40476B9-C585-4680-9798-1E12721B9873}" type="pres">
      <dgm:prSet presAssocID="{B31E9494-71A7-465F-9015-B580D50E2157}" presName="compositeSpace" presStyleCnt="0"/>
      <dgm:spPr/>
    </dgm:pt>
    <dgm:pt modelId="{A58FF78F-0BB6-413D-AA5F-26C16DD49481}" type="pres">
      <dgm:prSet presAssocID="{89879A8F-82A4-46E6-A01B-F4B99F897120}" presName="composite" presStyleCnt="0"/>
      <dgm:spPr/>
    </dgm:pt>
    <dgm:pt modelId="{A22BA063-04FE-411B-8615-9E701E72A5FE}" type="pres">
      <dgm:prSet presAssocID="{89879A8F-82A4-46E6-A01B-F4B99F897120}" presName="bgChev" presStyleLbl="node1" presStyleIdx="2" presStyleCnt="5" custScaleY="486745" custLinFactNeighborX="12781" custLinFactNeighborY="1420"/>
      <dgm:spPr/>
    </dgm:pt>
    <dgm:pt modelId="{F7FE47F0-47A5-436C-A200-DEAADED4A15F}" type="pres">
      <dgm:prSet presAssocID="{89879A8F-82A4-46E6-A01B-F4B99F897120}" presName="txNode" presStyleLbl="fgAcc1" presStyleIdx="2" presStyleCnt="5" custScaleX="274826" custScaleY="212665" custLinFactNeighborX="-12891" custLinFactNeighborY="-21880">
        <dgm:presLayoutVars>
          <dgm:bulletEnabled val="1"/>
        </dgm:presLayoutVars>
      </dgm:prSet>
      <dgm:spPr/>
    </dgm:pt>
    <dgm:pt modelId="{A8CF5C7F-69B2-41F2-ADDC-EA41A8192439}" type="pres">
      <dgm:prSet presAssocID="{BB4F468A-9DC9-4D05-96F7-3872B2FB6755}" presName="compositeSpace" presStyleCnt="0"/>
      <dgm:spPr/>
    </dgm:pt>
    <dgm:pt modelId="{BFE03CE6-8714-4227-8AC2-A616BD8B4DAB}" type="pres">
      <dgm:prSet presAssocID="{544E7456-D172-4A1D-8FEA-AF40B7A1220F}" presName="composite" presStyleCnt="0"/>
      <dgm:spPr/>
    </dgm:pt>
    <dgm:pt modelId="{94B4D845-02E1-4798-A211-10BD5EFF4484}" type="pres">
      <dgm:prSet presAssocID="{544E7456-D172-4A1D-8FEA-AF40B7A1220F}" presName="bgChev" presStyleLbl="node1" presStyleIdx="3" presStyleCnt="5" custScaleY="260129" custLinFactNeighborX="15766" custLinFactNeighborY="-15414"/>
      <dgm:spPr/>
    </dgm:pt>
    <dgm:pt modelId="{17AF6108-08CC-422B-8A0A-BFD8AA3F9889}" type="pres">
      <dgm:prSet presAssocID="{544E7456-D172-4A1D-8FEA-AF40B7A1220F}" presName="txNode" presStyleLbl="fgAcc1" presStyleIdx="3" presStyleCnt="5" custScaleX="258280" custScaleY="172808" custLinFactNeighborX="-17427" custLinFactNeighborY="-16577">
        <dgm:presLayoutVars>
          <dgm:bulletEnabled val="1"/>
        </dgm:presLayoutVars>
      </dgm:prSet>
      <dgm:spPr/>
    </dgm:pt>
    <dgm:pt modelId="{18F9E12A-EE33-4496-8B54-8C27A8DA8443}" type="pres">
      <dgm:prSet presAssocID="{BFA53BDB-C198-4BB4-AF2F-7C1F2416C641}" presName="compositeSpace" presStyleCnt="0"/>
      <dgm:spPr/>
    </dgm:pt>
    <dgm:pt modelId="{3C733621-9C8F-4B99-8F53-A20DA25A6A82}" type="pres">
      <dgm:prSet presAssocID="{4EB4D759-D313-4B6E-BA0E-9ED8B22D7E44}" presName="composite" presStyleCnt="0"/>
      <dgm:spPr/>
    </dgm:pt>
    <dgm:pt modelId="{702783C0-23D7-4919-937C-460DF1883919}" type="pres">
      <dgm:prSet presAssocID="{4EB4D759-D313-4B6E-BA0E-9ED8B22D7E44}" presName="bgChev" presStyleLbl="node1" presStyleIdx="4" presStyleCnt="5" custScaleY="137465" custLinFactNeighborX="8004" custLinFactNeighborY="-6468"/>
      <dgm:spPr/>
    </dgm:pt>
    <dgm:pt modelId="{DE18C28F-4AC2-437A-9D3A-CCEB79A26B8E}" type="pres">
      <dgm:prSet presAssocID="{4EB4D759-D313-4B6E-BA0E-9ED8B22D7E44}" presName="txNode" presStyleLbl="fgAcc1" presStyleIdx="4" presStyleCnt="5" custScaleX="281060" custScaleY="79759" custLinFactNeighborX="-28307" custLinFactNeighborY="-25221">
        <dgm:presLayoutVars>
          <dgm:bulletEnabled val="1"/>
        </dgm:presLayoutVars>
      </dgm:prSet>
      <dgm:spPr/>
    </dgm:pt>
  </dgm:ptLst>
  <dgm:cxnLst>
    <dgm:cxn modelId="{3AF32239-14E2-452C-8CDF-C652F241D15B}" srcId="{D9492844-771F-4AB4-AC07-D614669835B0}" destId="{89879A8F-82A4-46E6-A01B-F4B99F897120}" srcOrd="2" destOrd="0" parTransId="{3CD49234-DF04-4F35-A27F-6ACA028920D1}" sibTransId="{BB4F468A-9DC9-4D05-96F7-3872B2FB6755}"/>
    <dgm:cxn modelId="{F77FA83D-EB9F-4CD8-97BC-6DFA04F7CDCD}" srcId="{D9492844-771F-4AB4-AC07-D614669835B0}" destId="{4EB4D759-D313-4B6E-BA0E-9ED8B22D7E44}" srcOrd="4" destOrd="0" parTransId="{2872CBC7-80D8-4C32-8B60-B5082DBBDB65}" sibTransId="{3D9EC80D-89E8-4801-8C87-30815AAF3E83}"/>
    <dgm:cxn modelId="{380B8644-1DE0-4AA4-8409-85D699C0FE85}" type="presOf" srcId="{6B9B30D4-08FC-4CDE-A999-1763F463325B}" destId="{87FEC9A8-D08D-4699-A6F7-7F45486EEC61}" srcOrd="0" destOrd="0" presId="urn:microsoft.com/office/officeart/2005/8/layout/chevronAccent+Icon"/>
    <dgm:cxn modelId="{A6D3174B-8376-4D89-8BB8-90E3E7DB2E1A}" type="presOf" srcId="{544E7456-D172-4A1D-8FEA-AF40B7A1220F}" destId="{17AF6108-08CC-422B-8A0A-BFD8AA3F9889}" srcOrd="0" destOrd="0" presId="urn:microsoft.com/office/officeart/2005/8/layout/chevronAccent+Icon"/>
    <dgm:cxn modelId="{63B5D382-75C2-4BC1-952E-4A36747F7F46}" srcId="{D9492844-771F-4AB4-AC07-D614669835B0}" destId="{371D5CCB-F661-4C65-A2EC-364BCEB7225B}" srcOrd="0" destOrd="0" parTransId="{9E62025F-2E06-4B01-9EAA-BF06AD8E1090}" sibTransId="{D1590C3C-9354-40D9-BC3E-FE54E8B1C19F}"/>
    <dgm:cxn modelId="{3D6F43B6-84BA-46E8-8EF0-8D3BD532768B}" srcId="{D9492844-771F-4AB4-AC07-D614669835B0}" destId="{544E7456-D172-4A1D-8FEA-AF40B7A1220F}" srcOrd="3" destOrd="0" parTransId="{B19FE281-EF8A-46A8-8B16-060BD12AA8A8}" sibTransId="{BFA53BDB-C198-4BB4-AF2F-7C1F2416C641}"/>
    <dgm:cxn modelId="{44763DB9-2566-4856-AED5-0946C3388069}" type="presOf" srcId="{371D5CCB-F661-4C65-A2EC-364BCEB7225B}" destId="{5E6FBE21-79B9-4F3A-ABDC-97341773E632}" srcOrd="0" destOrd="0" presId="urn:microsoft.com/office/officeart/2005/8/layout/chevronAccent+Icon"/>
    <dgm:cxn modelId="{13E4D8C5-0AA5-4618-9161-4E9374C6DE52}" type="presOf" srcId="{89879A8F-82A4-46E6-A01B-F4B99F897120}" destId="{F7FE47F0-47A5-436C-A200-DEAADED4A15F}" srcOrd="0" destOrd="0" presId="urn:microsoft.com/office/officeart/2005/8/layout/chevronAccent+Icon"/>
    <dgm:cxn modelId="{22CEEAC8-2A0D-4A87-8DD5-5B356322D09B}" type="presOf" srcId="{4EB4D759-D313-4B6E-BA0E-9ED8B22D7E44}" destId="{DE18C28F-4AC2-437A-9D3A-CCEB79A26B8E}" srcOrd="0" destOrd="0" presId="urn:microsoft.com/office/officeart/2005/8/layout/chevronAccent+Icon"/>
    <dgm:cxn modelId="{F516DDF4-AF59-4CCB-ACC9-D5B7E50E1380}" type="presOf" srcId="{D9492844-771F-4AB4-AC07-D614669835B0}" destId="{ACA22540-2240-4A9E-A674-71B74401DE95}" srcOrd="0" destOrd="0" presId="urn:microsoft.com/office/officeart/2005/8/layout/chevronAccent+Icon"/>
    <dgm:cxn modelId="{DA75E7FC-824E-40A0-9A6D-631200BA91E1}" srcId="{D9492844-771F-4AB4-AC07-D614669835B0}" destId="{6B9B30D4-08FC-4CDE-A999-1763F463325B}" srcOrd="1" destOrd="0" parTransId="{8C13F9EC-F4CF-4FAC-953C-7FF8C5AAF97E}" sibTransId="{B31E9494-71A7-465F-9015-B580D50E2157}"/>
    <dgm:cxn modelId="{78EC9E54-2051-446A-A4D3-4C51AEB0A880}" type="presParOf" srcId="{ACA22540-2240-4A9E-A674-71B74401DE95}" destId="{C17B1616-B578-482C-9FA4-132BC2800737}" srcOrd="0" destOrd="0" presId="urn:microsoft.com/office/officeart/2005/8/layout/chevronAccent+Icon"/>
    <dgm:cxn modelId="{E62389D5-ECDB-49DC-9748-D68399827BB2}" type="presParOf" srcId="{C17B1616-B578-482C-9FA4-132BC2800737}" destId="{383810FD-A8A0-4A53-8BF8-627BCA5236EB}" srcOrd="0" destOrd="0" presId="urn:microsoft.com/office/officeart/2005/8/layout/chevronAccent+Icon"/>
    <dgm:cxn modelId="{C6197B83-1B96-4590-8036-343A8D5E6F56}" type="presParOf" srcId="{C17B1616-B578-482C-9FA4-132BC2800737}" destId="{5E6FBE21-79B9-4F3A-ABDC-97341773E632}" srcOrd="1" destOrd="0" presId="urn:microsoft.com/office/officeart/2005/8/layout/chevronAccent+Icon"/>
    <dgm:cxn modelId="{CCD2272D-20D2-4FA4-B3EB-C3125722332C}" type="presParOf" srcId="{ACA22540-2240-4A9E-A674-71B74401DE95}" destId="{D40ABB29-615D-4AAC-A593-6D1DA00FBFBC}" srcOrd="1" destOrd="0" presId="urn:microsoft.com/office/officeart/2005/8/layout/chevronAccent+Icon"/>
    <dgm:cxn modelId="{70EDDDF5-278E-4672-A5AF-D2D4F7B92CA0}" type="presParOf" srcId="{ACA22540-2240-4A9E-A674-71B74401DE95}" destId="{58877373-629F-4F25-9E26-33D857636E77}" srcOrd="2" destOrd="0" presId="urn:microsoft.com/office/officeart/2005/8/layout/chevronAccent+Icon"/>
    <dgm:cxn modelId="{F70E35FF-E692-450E-B727-BA3921D86CE4}" type="presParOf" srcId="{58877373-629F-4F25-9E26-33D857636E77}" destId="{072B43AD-46F8-4199-9CC1-EBD9FBB0DEAA}" srcOrd="0" destOrd="0" presId="urn:microsoft.com/office/officeart/2005/8/layout/chevronAccent+Icon"/>
    <dgm:cxn modelId="{9A583B22-79E7-4BAA-844E-052F7D1E2F70}" type="presParOf" srcId="{58877373-629F-4F25-9E26-33D857636E77}" destId="{87FEC9A8-D08D-4699-A6F7-7F45486EEC61}" srcOrd="1" destOrd="0" presId="urn:microsoft.com/office/officeart/2005/8/layout/chevronAccent+Icon"/>
    <dgm:cxn modelId="{44ACB5AB-C8AE-4801-A9AB-73CF326BBA31}" type="presParOf" srcId="{ACA22540-2240-4A9E-A674-71B74401DE95}" destId="{A40476B9-C585-4680-9798-1E12721B9873}" srcOrd="3" destOrd="0" presId="urn:microsoft.com/office/officeart/2005/8/layout/chevronAccent+Icon"/>
    <dgm:cxn modelId="{CBC2B22E-6AEA-4222-AAE3-59AC845259EE}" type="presParOf" srcId="{ACA22540-2240-4A9E-A674-71B74401DE95}" destId="{A58FF78F-0BB6-413D-AA5F-26C16DD49481}" srcOrd="4" destOrd="0" presId="urn:microsoft.com/office/officeart/2005/8/layout/chevronAccent+Icon"/>
    <dgm:cxn modelId="{E63DDBC2-CDD4-4946-85FD-8343FD26E9DD}" type="presParOf" srcId="{A58FF78F-0BB6-413D-AA5F-26C16DD49481}" destId="{A22BA063-04FE-411B-8615-9E701E72A5FE}" srcOrd="0" destOrd="0" presId="urn:microsoft.com/office/officeart/2005/8/layout/chevronAccent+Icon"/>
    <dgm:cxn modelId="{DC150181-A29B-460E-B9ED-CF23EE8EEAF7}" type="presParOf" srcId="{A58FF78F-0BB6-413D-AA5F-26C16DD49481}" destId="{F7FE47F0-47A5-436C-A200-DEAADED4A15F}" srcOrd="1" destOrd="0" presId="urn:microsoft.com/office/officeart/2005/8/layout/chevronAccent+Icon"/>
    <dgm:cxn modelId="{E9D71361-EEF8-4352-A46C-1B3C2B27FD9A}" type="presParOf" srcId="{ACA22540-2240-4A9E-A674-71B74401DE95}" destId="{A8CF5C7F-69B2-41F2-ADDC-EA41A8192439}" srcOrd="5" destOrd="0" presId="urn:microsoft.com/office/officeart/2005/8/layout/chevronAccent+Icon"/>
    <dgm:cxn modelId="{5A85879E-BAA9-4F6B-8459-8718F7C78B9A}" type="presParOf" srcId="{ACA22540-2240-4A9E-A674-71B74401DE95}" destId="{BFE03CE6-8714-4227-8AC2-A616BD8B4DAB}" srcOrd="6" destOrd="0" presId="urn:microsoft.com/office/officeart/2005/8/layout/chevronAccent+Icon"/>
    <dgm:cxn modelId="{1593A5DF-C044-4C27-ABCA-4BD0C42FFCEF}" type="presParOf" srcId="{BFE03CE6-8714-4227-8AC2-A616BD8B4DAB}" destId="{94B4D845-02E1-4798-A211-10BD5EFF4484}" srcOrd="0" destOrd="0" presId="urn:microsoft.com/office/officeart/2005/8/layout/chevronAccent+Icon"/>
    <dgm:cxn modelId="{3BAA5EEF-6EB4-4851-9B3E-B56F74E7EEC4}" type="presParOf" srcId="{BFE03CE6-8714-4227-8AC2-A616BD8B4DAB}" destId="{17AF6108-08CC-422B-8A0A-BFD8AA3F9889}" srcOrd="1" destOrd="0" presId="urn:microsoft.com/office/officeart/2005/8/layout/chevronAccent+Icon"/>
    <dgm:cxn modelId="{25B44C69-3F58-4A0A-92FD-6139E5B82367}" type="presParOf" srcId="{ACA22540-2240-4A9E-A674-71B74401DE95}" destId="{18F9E12A-EE33-4496-8B54-8C27A8DA8443}" srcOrd="7" destOrd="0" presId="urn:microsoft.com/office/officeart/2005/8/layout/chevronAccent+Icon"/>
    <dgm:cxn modelId="{EA7247A7-3BC1-4761-8C5B-84B4D06F94ED}" type="presParOf" srcId="{ACA22540-2240-4A9E-A674-71B74401DE95}" destId="{3C733621-9C8F-4B99-8F53-A20DA25A6A82}" srcOrd="8" destOrd="0" presId="urn:microsoft.com/office/officeart/2005/8/layout/chevronAccent+Icon"/>
    <dgm:cxn modelId="{A048EB36-5897-4117-BC38-232348A3762C}" type="presParOf" srcId="{3C733621-9C8F-4B99-8F53-A20DA25A6A82}" destId="{702783C0-23D7-4919-937C-460DF1883919}" srcOrd="0" destOrd="0" presId="urn:microsoft.com/office/officeart/2005/8/layout/chevronAccent+Icon"/>
    <dgm:cxn modelId="{36C2DBAE-8079-41A3-B9D4-4E8490E6033A}" type="presParOf" srcId="{3C733621-9C8F-4B99-8F53-A20DA25A6A82}" destId="{DE18C28F-4AC2-437A-9D3A-CCEB79A26B8E}" srcOrd="1" destOrd="0" presId="urn:microsoft.com/office/officeart/2005/8/layout/chevronAccent+Icon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83810FD-A8A0-4A53-8BF8-627BCA5236EB}">
      <dsp:nvSpPr>
        <dsp:cNvPr id="0" name=""/>
        <dsp:cNvSpPr/>
      </dsp:nvSpPr>
      <dsp:spPr>
        <a:xfrm>
          <a:off x="308945" y="1523359"/>
          <a:ext cx="816731" cy="2745626"/>
        </a:xfrm>
        <a:prstGeom prst="chevron">
          <a:avLst>
            <a:gd name="adj" fmla="val 4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6FBE21-79B9-4F3A-ABDC-97341773E632}">
      <dsp:nvSpPr>
        <dsp:cNvPr id="0" name=""/>
        <dsp:cNvSpPr/>
      </dsp:nvSpPr>
      <dsp:spPr>
        <a:xfrm>
          <a:off x="0" y="2432036"/>
          <a:ext cx="1665422" cy="98925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rgbClr val="FFC000"/>
              </a:solidFill>
            </a:rPr>
            <a:t>Perfect Competition Market</a:t>
          </a:r>
        </a:p>
      </dsp:txBody>
      <dsp:txXfrm>
        <a:off x="28974" y="2461010"/>
        <a:ext cx="1607474" cy="931307"/>
      </dsp:txXfrm>
    </dsp:sp>
    <dsp:sp modelId="{072B43AD-46F8-4199-9CC1-EBD9FBB0DEAA}">
      <dsp:nvSpPr>
        <dsp:cNvPr id="0" name=""/>
        <dsp:cNvSpPr/>
      </dsp:nvSpPr>
      <dsp:spPr>
        <a:xfrm>
          <a:off x="2055107" y="1763085"/>
          <a:ext cx="816731" cy="2190613"/>
        </a:xfrm>
        <a:prstGeom prst="chevron">
          <a:avLst>
            <a:gd name="adj" fmla="val 4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FEC9A8-D08D-4699-A6F7-7F45486EEC61}">
      <dsp:nvSpPr>
        <dsp:cNvPr id="0" name=""/>
        <dsp:cNvSpPr/>
      </dsp:nvSpPr>
      <dsp:spPr>
        <a:xfrm>
          <a:off x="1642363" y="2622038"/>
          <a:ext cx="1759895" cy="48884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rgbClr val="FFC000"/>
              </a:solidFill>
              <a:latin typeface="Calibri"/>
              <a:ea typeface="+mn-ea"/>
              <a:cs typeface="+mn-cs"/>
            </a:rPr>
            <a:t>Monopolistic</a:t>
          </a:r>
        </a:p>
      </dsp:txBody>
      <dsp:txXfrm>
        <a:off x="1656681" y="2636356"/>
        <a:ext cx="1731259" cy="460206"/>
      </dsp:txXfrm>
    </dsp:sp>
    <dsp:sp modelId="{A22BA063-04FE-411B-8615-9E701E72A5FE}">
      <dsp:nvSpPr>
        <dsp:cNvPr id="0" name=""/>
        <dsp:cNvSpPr/>
      </dsp:nvSpPr>
      <dsp:spPr>
        <a:xfrm>
          <a:off x="3966536" y="2094724"/>
          <a:ext cx="816731" cy="1534504"/>
        </a:xfrm>
        <a:prstGeom prst="chevron">
          <a:avLst>
            <a:gd name="adj" fmla="val 4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FE47F0-47A5-436C-A200-DEAADED4A15F}">
      <dsp:nvSpPr>
        <dsp:cNvPr id="0" name=""/>
        <dsp:cNvSpPr/>
      </dsp:nvSpPr>
      <dsp:spPr>
        <a:xfrm>
          <a:off x="3388163" y="2532113"/>
          <a:ext cx="1895432" cy="67044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rgbClr val="FFC000"/>
              </a:solidFill>
              <a:latin typeface="Calibri"/>
              <a:ea typeface="+mn-ea"/>
              <a:cs typeface="+mn-cs"/>
            </a:rPr>
            <a:t>Oligopoly/</a:t>
          </a:r>
          <a:r>
            <a:rPr lang="en-GB" sz="1200" kern="1200" dirty="0"/>
            <a:t> </a:t>
          </a:r>
          <a:r>
            <a:rPr lang="en-GB" sz="2000" b="1" kern="1200" dirty="0" err="1">
              <a:solidFill>
                <a:srgbClr val="FFC000"/>
              </a:solidFill>
              <a:latin typeface="Calibri"/>
              <a:ea typeface="+mn-ea"/>
              <a:cs typeface="+mn-cs"/>
            </a:rPr>
            <a:t>Oli</a:t>
          </a:r>
          <a:r>
            <a:rPr lang="en-GB" sz="2000" b="1" kern="1200" dirty="0" err="1">
              <a:solidFill>
                <a:srgbClr val="FFC000"/>
              </a:solidFill>
              <a:latin typeface="+mn-lt"/>
              <a:ea typeface="+mn-ea"/>
              <a:cs typeface="+mn-cs"/>
            </a:rPr>
            <a:t>po</a:t>
          </a:r>
          <a:r>
            <a:rPr lang="en-GB" sz="2000" b="1" kern="1200" dirty="0" err="1">
              <a:solidFill>
                <a:srgbClr val="FFC000"/>
              </a:solidFill>
              <a:latin typeface="Calibri"/>
              <a:ea typeface="+mn-ea"/>
              <a:cs typeface="+mn-cs"/>
            </a:rPr>
            <a:t>golistic</a:t>
          </a:r>
          <a:endParaRPr lang="en-GB" sz="2000" b="1" kern="1200" dirty="0">
            <a:solidFill>
              <a:srgbClr val="FFC000"/>
            </a:solidFill>
            <a:latin typeface="Calibri"/>
            <a:ea typeface="+mn-ea"/>
            <a:cs typeface="+mn-cs"/>
          </a:endParaRPr>
        </a:p>
      </dsp:txBody>
      <dsp:txXfrm>
        <a:off x="3407800" y="2551750"/>
        <a:ext cx="1856158" cy="631170"/>
      </dsp:txXfrm>
    </dsp:sp>
    <dsp:sp modelId="{94B4D845-02E1-4798-A211-10BD5EFF4484}">
      <dsp:nvSpPr>
        <dsp:cNvPr id="0" name=""/>
        <dsp:cNvSpPr/>
      </dsp:nvSpPr>
      <dsp:spPr>
        <a:xfrm>
          <a:off x="5854699" y="2398866"/>
          <a:ext cx="816731" cy="820078"/>
        </a:xfrm>
        <a:prstGeom prst="chevron">
          <a:avLst>
            <a:gd name="adj" fmla="val 4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AF6108-08CC-422B-8A0A-BFD8AA3F9889}">
      <dsp:nvSpPr>
        <dsp:cNvPr id="0" name=""/>
        <dsp:cNvSpPr/>
      </dsp:nvSpPr>
      <dsp:spPr>
        <a:xfrm>
          <a:off x="5277721" y="2611658"/>
          <a:ext cx="1781316" cy="54479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rgbClr val="FFC000"/>
              </a:solidFill>
              <a:latin typeface="Calibri"/>
              <a:ea typeface="+mn-ea"/>
              <a:cs typeface="+mn-cs"/>
            </a:rPr>
            <a:t>Duopoly/ Duopolistic</a:t>
          </a:r>
        </a:p>
      </dsp:txBody>
      <dsp:txXfrm>
        <a:off x="5293677" y="2627614"/>
        <a:ext cx="1749404" cy="512879"/>
      </dsp:txXfrm>
    </dsp:sp>
    <dsp:sp modelId="{702783C0-23D7-4919-937C-460DF1883919}">
      <dsp:nvSpPr>
        <dsp:cNvPr id="0" name=""/>
        <dsp:cNvSpPr/>
      </dsp:nvSpPr>
      <dsp:spPr>
        <a:xfrm>
          <a:off x="7676586" y="2620424"/>
          <a:ext cx="816731" cy="433369"/>
        </a:xfrm>
        <a:prstGeom prst="chevron">
          <a:avLst>
            <a:gd name="adj" fmla="val 4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18C28F-4AC2-437A-9D3A-CCEB79A26B8E}">
      <dsp:nvSpPr>
        <dsp:cNvPr id="0" name=""/>
        <dsp:cNvSpPr/>
      </dsp:nvSpPr>
      <dsp:spPr>
        <a:xfrm>
          <a:off x="7009409" y="2731079"/>
          <a:ext cx="1938427" cy="2514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rgbClr val="FFC000"/>
              </a:solidFill>
              <a:latin typeface="Calibri"/>
              <a:ea typeface="+mn-ea"/>
              <a:cs typeface="+mn-cs"/>
            </a:rPr>
            <a:t>Monopoly</a:t>
          </a:r>
        </a:p>
      </dsp:txBody>
      <dsp:txXfrm>
        <a:off x="7016774" y="2738444"/>
        <a:ext cx="1923697" cy="23671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83810FD-A8A0-4A53-8BF8-627BCA5236EB}">
      <dsp:nvSpPr>
        <dsp:cNvPr id="0" name=""/>
        <dsp:cNvSpPr/>
      </dsp:nvSpPr>
      <dsp:spPr>
        <a:xfrm>
          <a:off x="308945" y="1523359"/>
          <a:ext cx="816731" cy="2745626"/>
        </a:xfrm>
        <a:prstGeom prst="chevron">
          <a:avLst>
            <a:gd name="adj" fmla="val 4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6FBE21-79B9-4F3A-ABDC-97341773E632}">
      <dsp:nvSpPr>
        <dsp:cNvPr id="0" name=""/>
        <dsp:cNvSpPr/>
      </dsp:nvSpPr>
      <dsp:spPr>
        <a:xfrm>
          <a:off x="0" y="2432036"/>
          <a:ext cx="1665422" cy="98925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rgbClr val="FFC000"/>
              </a:solidFill>
            </a:rPr>
            <a:t>Perfect Competition Market</a:t>
          </a:r>
        </a:p>
      </dsp:txBody>
      <dsp:txXfrm>
        <a:off x="28974" y="2461010"/>
        <a:ext cx="1607474" cy="931307"/>
      </dsp:txXfrm>
    </dsp:sp>
    <dsp:sp modelId="{072B43AD-46F8-4199-9CC1-EBD9FBB0DEAA}">
      <dsp:nvSpPr>
        <dsp:cNvPr id="0" name=""/>
        <dsp:cNvSpPr/>
      </dsp:nvSpPr>
      <dsp:spPr>
        <a:xfrm>
          <a:off x="2055107" y="1763085"/>
          <a:ext cx="816731" cy="2190613"/>
        </a:xfrm>
        <a:prstGeom prst="chevron">
          <a:avLst>
            <a:gd name="adj" fmla="val 4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FEC9A8-D08D-4699-A6F7-7F45486EEC61}">
      <dsp:nvSpPr>
        <dsp:cNvPr id="0" name=""/>
        <dsp:cNvSpPr/>
      </dsp:nvSpPr>
      <dsp:spPr>
        <a:xfrm>
          <a:off x="1642363" y="2622038"/>
          <a:ext cx="1759895" cy="48884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rgbClr val="FFC000"/>
              </a:solidFill>
              <a:latin typeface="Calibri"/>
              <a:ea typeface="+mn-ea"/>
              <a:cs typeface="+mn-cs"/>
            </a:rPr>
            <a:t>Monopolistic</a:t>
          </a:r>
        </a:p>
      </dsp:txBody>
      <dsp:txXfrm>
        <a:off x="1656681" y="2636356"/>
        <a:ext cx="1731259" cy="460206"/>
      </dsp:txXfrm>
    </dsp:sp>
    <dsp:sp modelId="{A22BA063-04FE-411B-8615-9E701E72A5FE}">
      <dsp:nvSpPr>
        <dsp:cNvPr id="0" name=""/>
        <dsp:cNvSpPr/>
      </dsp:nvSpPr>
      <dsp:spPr>
        <a:xfrm>
          <a:off x="3966536" y="2094724"/>
          <a:ext cx="816731" cy="1534504"/>
        </a:xfrm>
        <a:prstGeom prst="chevron">
          <a:avLst>
            <a:gd name="adj" fmla="val 4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FE47F0-47A5-436C-A200-DEAADED4A15F}">
      <dsp:nvSpPr>
        <dsp:cNvPr id="0" name=""/>
        <dsp:cNvSpPr/>
      </dsp:nvSpPr>
      <dsp:spPr>
        <a:xfrm>
          <a:off x="3388163" y="2532113"/>
          <a:ext cx="1895432" cy="67044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rgbClr val="FFC000"/>
              </a:solidFill>
              <a:latin typeface="Calibri"/>
              <a:ea typeface="+mn-ea"/>
              <a:cs typeface="+mn-cs"/>
            </a:rPr>
            <a:t>Oligopoly/</a:t>
          </a:r>
          <a:r>
            <a:rPr lang="en-GB" sz="1200" kern="1200" dirty="0"/>
            <a:t> </a:t>
          </a:r>
          <a:r>
            <a:rPr lang="en-GB" sz="2000" b="1" kern="1200" dirty="0" err="1">
              <a:solidFill>
                <a:srgbClr val="FFC000"/>
              </a:solidFill>
              <a:latin typeface="Calibri"/>
              <a:ea typeface="+mn-ea"/>
              <a:cs typeface="+mn-cs"/>
            </a:rPr>
            <a:t>Oli</a:t>
          </a:r>
          <a:r>
            <a:rPr lang="en-GB" sz="2000" b="1" kern="1200" dirty="0" err="1">
              <a:solidFill>
                <a:srgbClr val="FFC000"/>
              </a:solidFill>
              <a:latin typeface="+mn-lt"/>
              <a:ea typeface="+mn-ea"/>
              <a:cs typeface="+mn-cs"/>
            </a:rPr>
            <a:t>po</a:t>
          </a:r>
          <a:r>
            <a:rPr lang="en-GB" sz="2000" b="1" kern="1200" dirty="0" err="1">
              <a:solidFill>
                <a:srgbClr val="FFC000"/>
              </a:solidFill>
              <a:latin typeface="Calibri"/>
              <a:ea typeface="+mn-ea"/>
              <a:cs typeface="+mn-cs"/>
            </a:rPr>
            <a:t>golistic</a:t>
          </a:r>
          <a:endParaRPr lang="en-GB" sz="2000" b="1" kern="1200" dirty="0">
            <a:solidFill>
              <a:srgbClr val="FFC000"/>
            </a:solidFill>
            <a:latin typeface="Calibri"/>
            <a:ea typeface="+mn-ea"/>
            <a:cs typeface="+mn-cs"/>
          </a:endParaRPr>
        </a:p>
      </dsp:txBody>
      <dsp:txXfrm>
        <a:off x="3407800" y="2551750"/>
        <a:ext cx="1856158" cy="631170"/>
      </dsp:txXfrm>
    </dsp:sp>
    <dsp:sp modelId="{94B4D845-02E1-4798-A211-10BD5EFF4484}">
      <dsp:nvSpPr>
        <dsp:cNvPr id="0" name=""/>
        <dsp:cNvSpPr/>
      </dsp:nvSpPr>
      <dsp:spPr>
        <a:xfrm>
          <a:off x="5854699" y="2398866"/>
          <a:ext cx="816731" cy="820078"/>
        </a:xfrm>
        <a:prstGeom prst="chevron">
          <a:avLst>
            <a:gd name="adj" fmla="val 4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AF6108-08CC-422B-8A0A-BFD8AA3F9889}">
      <dsp:nvSpPr>
        <dsp:cNvPr id="0" name=""/>
        <dsp:cNvSpPr/>
      </dsp:nvSpPr>
      <dsp:spPr>
        <a:xfrm>
          <a:off x="5277721" y="2611658"/>
          <a:ext cx="1781316" cy="54479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rgbClr val="FFC000"/>
              </a:solidFill>
              <a:latin typeface="Calibri"/>
              <a:ea typeface="+mn-ea"/>
              <a:cs typeface="+mn-cs"/>
            </a:rPr>
            <a:t>Duopoly/ Duopolistic</a:t>
          </a:r>
        </a:p>
      </dsp:txBody>
      <dsp:txXfrm>
        <a:off x="5293677" y="2627614"/>
        <a:ext cx="1749404" cy="512879"/>
      </dsp:txXfrm>
    </dsp:sp>
    <dsp:sp modelId="{702783C0-23D7-4919-937C-460DF1883919}">
      <dsp:nvSpPr>
        <dsp:cNvPr id="0" name=""/>
        <dsp:cNvSpPr/>
      </dsp:nvSpPr>
      <dsp:spPr>
        <a:xfrm>
          <a:off x="7676586" y="2620424"/>
          <a:ext cx="816731" cy="433369"/>
        </a:xfrm>
        <a:prstGeom prst="chevron">
          <a:avLst>
            <a:gd name="adj" fmla="val 4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18C28F-4AC2-437A-9D3A-CCEB79A26B8E}">
      <dsp:nvSpPr>
        <dsp:cNvPr id="0" name=""/>
        <dsp:cNvSpPr/>
      </dsp:nvSpPr>
      <dsp:spPr>
        <a:xfrm>
          <a:off x="7009409" y="2731079"/>
          <a:ext cx="1938427" cy="2514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rgbClr val="FFC000"/>
              </a:solidFill>
              <a:latin typeface="Calibri"/>
              <a:ea typeface="+mn-ea"/>
              <a:cs typeface="+mn-cs"/>
            </a:rPr>
            <a:t>Monopoly</a:t>
          </a:r>
        </a:p>
      </dsp:txBody>
      <dsp:txXfrm>
        <a:off x="7016774" y="2738444"/>
        <a:ext cx="1923697" cy="23671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Accent+Icon">
  <dgm:title val="Chevron Accent Process"/>
  <dgm:desc val="Use to show sequential steps in a task, process, or workflow, or to emphasize movement or direction. Works best with minimal Level 1 and Level 2 text."/>
  <dgm:catLst>
    <dgm:cat type="process" pri="9500"/>
    <dgm:cat type="officeonline" pri="2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osite" refType="w"/>
      <dgm:constr type="primFontSz" for="des" forName="txNode" op="equ" val="65"/>
      <dgm:constr type="w" for="ch" forName="compositeSpace" refType="w" refFor="ch" refForName="composite" fact="0.028"/>
    </dgm:constrLst>
    <dgm:ruleLst/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l" for="ch" forName="bgChev"/>
              <dgm:constr type="w" for="ch" forName="bgChev" refType="w" fact="0.9"/>
              <dgm:constr type="t" for="ch" forName="bgChev"/>
              <dgm:constr type="h" for="ch" forName="bgChev" refType="w" refFor="ch" refForName="bgChev" fact="0.386"/>
              <dgm:constr type="l" for="ch" forName="txNode" refType="w" fact="0.24"/>
              <dgm:constr type="w" for="ch" forName="txNode" refType="w" fact="0.76"/>
              <dgm:constr type="t" for="ch" forName="txNode" refType="h" refFor="ch" refForName="bgChev" fact="0.25"/>
              <dgm:constr type="h" for="ch" forName="txNode" refType="h" refFor="ch" refForName="bgChev"/>
            </dgm:constrLst>
          </dgm:if>
          <dgm:else name="Name7">
            <dgm:constrLst>
              <dgm:constr type="l" for="ch" forName="bgChev" refType="w" fact="0.1"/>
              <dgm:constr type="w" for="ch" forName="bgChev" refType="w" fact="0.9"/>
              <dgm:constr type="t" for="ch" forName="bgChev"/>
              <dgm:constr type="h" for="ch" forName="bgChev" refType="w" refFor="ch" refForName="bgChev" fact="0.386"/>
              <dgm:constr type="l" for="ch" forName="txNode"/>
              <dgm:constr type="w" for="ch" forName="txNode" refType="w" fact="0.76"/>
              <dgm:constr type="t" for="ch" forName="txNode" refType="h" refFor="ch" refForName="bgChev" fact="0.25"/>
              <dgm:constr type="h" for="ch" forName="txNode" refType="h" refFor="ch" refForName="bgChev"/>
            </dgm:constrLst>
          </dgm:else>
        </dgm:choose>
        <dgm:ruleLst/>
        <dgm:layoutNode name="bgChev" styleLbl="node1">
          <dgm:alg type="sp"/>
          <dgm:choose name="Name8">
            <dgm:if name="Name9" func="var" arg="dir" op="equ" val="norm">
              <dgm:shape xmlns:r="http://schemas.openxmlformats.org/officeDocument/2006/relationships" type="chevron" r:blip="">
                <dgm:adjLst>
                  <dgm:adj idx="1" val="0.4"/>
                </dgm:adjLst>
              </dgm:shape>
            </dgm:if>
            <dgm:else name="Name10">
              <dgm:shape xmlns:r="http://schemas.openxmlformats.org/officeDocument/2006/relationships" rot="180" type="chevron" r:blip="">
                <dgm:adjLst>
                  <dgm:adj idx="1" val="0.4"/>
                </dgm:adjLst>
              </dgm:shape>
            </dgm:else>
          </dgm:choose>
          <dgm:presOf/>
          <dgm:constrLst/>
        </dgm:layoutNode>
        <dgm:layoutNode name="txNode" styleLbl="fgAcc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ruleLst>
            <dgm:rule type="primFontSz" val="5" fact="NaN" max="NaN"/>
          </dgm:ruleLst>
        </dgm:layoutNode>
      </dgm:layoutNode>
      <dgm:forEach name="Name11" axis="followSib" ptType="sibTrans" cnt="1">
        <dgm:layoutNode name="compositeSpace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hevronAccent+Icon">
  <dgm:title val="Chevron Accent Process"/>
  <dgm:desc val="Use to show sequential steps in a task, process, or workflow, or to emphasize movement or direction. Works best with minimal Level 1 and Level 2 text."/>
  <dgm:catLst>
    <dgm:cat type="process" pri="9500"/>
    <dgm:cat type="officeonline" pri="2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osite" refType="w"/>
      <dgm:constr type="primFontSz" for="des" forName="txNode" op="equ" val="65"/>
      <dgm:constr type="w" for="ch" forName="compositeSpace" refType="w" refFor="ch" refForName="composite" fact="0.028"/>
    </dgm:constrLst>
    <dgm:ruleLst/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l" for="ch" forName="bgChev"/>
              <dgm:constr type="w" for="ch" forName="bgChev" refType="w" fact="0.9"/>
              <dgm:constr type="t" for="ch" forName="bgChev"/>
              <dgm:constr type="h" for="ch" forName="bgChev" refType="w" refFor="ch" refForName="bgChev" fact="0.386"/>
              <dgm:constr type="l" for="ch" forName="txNode" refType="w" fact="0.24"/>
              <dgm:constr type="w" for="ch" forName="txNode" refType="w" fact="0.76"/>
              <dgm:constr type="t" for="ch" forName="txNode" refType="h" refFor="ch" refForName="bgChev" fact="0.25"/>
              <dgm:constr type="h" for="ch" forName="txNode" refType="h" refFor="ch" refForName="bgChev"/>
            </dgm:constrLst>
          </dgm:if>
          <dgm:else name="Name7">
            <dgm:constrLst>
              <dgm:constr type="l" for="ch" forName="bgChev" refType="w" fact="0.1"/>
              <dgm:constr type="w" for="ch" forName="bgChev" refType="w" fact="0.9"/>
              <dgm:constr type="t" for="ch" forName="bgChev"/>
              <dgm:constr type="h" for="ch" forName="bgChev" refType="w" refFor="ch" refForName="bgChev" fact="0.386"/>
              <dgm:constr type="l" for="ch" forName="txNode"/>
              <dgm:constr type="w" for="ch" forName="txNode" refType="w" fact="0.76"/>
              <dgm:constr type="t" for="ch" forName="txNode" refType="h" refFor="ch" refForName="bgChev" fact="0.25"/>
              <dgm:constr type="h" for="ch" forName="txNode" refType="h" refFor="ch" refForName="bgChev"/>
            </dgm:constrLst>
          </dgm:else>
        </dgm:choose>
        <dgm:ruleLst/>
        <dgm:layoutNode name="bgChev" styleLbl="node1">
          <dgm:alg type="sp"/>
          <dgm:choose name="Name8">
            <dgm:if name="Name9" func="var" arg="dir" op="equ" val="norm">
              <dgm:shape xmlns:r="http://schemas.openxmlformats.org/officeDocument/2006/relationships" type="chevron" r:blip="">
                <dgm:adjLst>
                  <dgm:adj idx="1" val="0.4"/>
                </dgm:adjLst>
              </dgm:shape>
            </dgm:if>
            <dgm:else name="Name10">
              <dgm:shape xmlns:r="http://schemas.openxmlformats.org/officeDocument/2006/relationships" rot="180" type="chevron" r:blip="">
                <dgm:adjLst>
                  <dgm:adj idx="1" val="0.4"/>
                </dgm:adjLst>
              </dgm:shape>
            </dgm:else>
          </dgm:choose>
          <dgm:presOf/>
          <dgm:constrLst/>
        </dgm:layoutNode>
        <dgm:layoutNode name="txNode" styleLbl="fgAcc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ruleLst>
            <dgm:rule type="primFontSz" val="5" fact="NaN" max="NaN"/>
          </dgm:ruleLst>
        </dgm:layoutNode>
      </dgm:layoutNode>
      <dgm:forEach name="Name11" axis="followSib" ptType="sibTrans" cnt="1">
        <dgm:layoutNode name="compositeSpace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D966674-539C-4D85-B9B6-F080492C633E}" type="datetimeFigureOut">
              <a:rPr lang="en-GB" smtClean="0"/>
              <a:t>03/10/2024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028950" y="857250"/>
            <a:ext cx="3086100" cy="2314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300413"/>
            <a:ext cx="7315200" cy="270033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13513"/>
            <a:ext cx="39624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13513"/>
            <a:ext cx="39624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AF46C5-64D2-4F2B-BAB7-3210A45907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43199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AF46C5-64D2-4F2B-BAB7-3210A45907A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1191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3358134" y="210769"/>
            <a:ext cx="2427731" cy="5143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1" i="0">
                <a:solidFill>
                  <a:srgbClr val="007CC3"/>
                </a:solidFill>
                <a:latin typeface="Segoe UI"/>
                <a:cs typeface="Segoe U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10/3/2024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1" i="0">
                <a:solidFill>
                  <a:srgbClr val="006FC0"/>
                </a:solidFill>
                <a:latin typeface="Segoe UI"/>
                <a:cs typeface="Segoe U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10/3/2024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1" i="0">
                <a:solidFill>
                  <a:srgbClr val="006FC0"/>
                </a:solidFill>
                <a:latin typeface="Segoe UI"/>
                <a:cs typeface="Segoe U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10/3/2024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1" i="0">
                <a:solidFill>
                  <a:srgbClr val="006FC0"/>
                </a:solidFill>
                <a:latin typeface="Segoe UI"/>
                <a:cs typeface="Segoe U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10/3/2024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10/3/2024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1D092D-FE72-4522-9BB7-D52A972D0B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2BD3111-DACE-47C8-B579-84FF10E261B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49F424-21AB-4181-97A5-A7B48C5084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03/10/2024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350757-B595-4262-88E4-0AB683702B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E83589-533A-48AB-AAE8-18EC0E0CE1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49330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1D092D-FE72-4522-9BB7-D52A972D0B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2BD3111-DACE-47C8-B579-84FF10E261B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49F424-21AB-4181-97A5-A7B48C5084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03/10/2024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350757-B595-4262-88E4-0AB683702B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E83589-533A-48AB-AAE8-18EC0E0CE1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27651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ED73AB-D42F-4E02-B8B5-2569CCE7B7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4383C8-39D6-4D44-A063-C09EDD5E30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F0D164-CB8C-4E45-ACB5-2B8ACDA76F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03/10/2024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B601A0-86B1-4E23-BD0B-4D8F755E73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FA1603-9BDE-4E0C-9980-442E1C65CD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8291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40941E-C56A-410A-B43C-1A0315EE0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8B667A-80DB-4D3C-9879-C426A136D2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D3B723-D641-43E8-BE72-CFF5B4F597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03/10/2024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2B6780-8E0E-449D-B34A-54D7F9BED1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085354-7F28-481C-A84D-29980BA83C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70943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10D12B-9951-407F-B4FE-8A4619FFEF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26A13-854E-459B-B963-4178AB018B8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3DC89A2-F9CE-450A-90B5-E44F1733ECB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9FE443E-EDBE-479E-81C1-D6DF1E26A9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03/10/2024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CA885AC-C44B-4725-BA69-F12C06A544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AAEF5F-060A-4969-B860-10365F3B31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3166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EB53C9-05A9-4BEA-B80A-E8A58A3247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195F33-050D-4595-B434-CC3A1B4393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DD22232-7AAE-4B04-A78C-078CEB0B85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2D5ECA6-8E00-42A2-BF59-58E2FE9C26E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8487B33-CAAC-4958-8690-E704161CB9A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2FC13B1-A6D2-4221-98B0-2D7C86F813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03/10/2024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89723C9-3BA7-46CB-AC70-FBCEF9B8F4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4DFD232-6F27-4753-A6AB-26B5E4D6E6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00241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14016A-48FC-4D2E-89B0-E738E8B31B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82D6823-C92F-4A24-B0DE-141C6DD118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03/10/2024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958DA77-6734-4EBD-A818-DF4812FEF7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9A4D706-3112-410B-91EC-C844A4CD71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602219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BDFAEB-C952-4569-89EB-4B3AECCF49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03/10/2024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FFFEE5D-037A-4CDB-BE8D-6F2E83B969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CF79F8B-9EB4-4593-B783-9C53EA16EA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6626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F71062-E3CC-42ED-B496-3E07BB35A3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EFB990-5E94-47DF-9014-80A8F04F8B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0B19BE6-6724-48B1-92F3-7337632550E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8C859D1-5C7C-41F9-9F02-3321774468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03/10/2024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86F95A5-9808-418F-A9BC-52B7B6F798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488DDC-5EC5-4C47-9438-3072607149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000902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5883A3-67A0-4FC9-A364-67F0517E5A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8DF0F7D-6597-4364-AD87-8520DFC70B2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14C43CB-32C9-4746-8AE5-3229234A9B3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AEF82EB-9E13-4D20-8F16-E54C7D9E03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03/10/2024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99B96DB-9961-4BA6-A98E-FA7961AD0F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1E9AACF-4BB2-4C3E-8284-2060B9F82F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909463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854FF9-0F7A-4127-96C4-A0C26310E9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33E32D6-D8BF-4BE8-875D-C725694A740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38ADDF-C385-4685-8334-3C74F8865E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03/10/2024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7C99BA-7D98-4990-BFA6-19F677F014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BA480A-DF86-4A5A-A908-2D0D478CFF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75129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934C3A8-363F-4FF1-BB70-C7C49FB8247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0A7BFF-58AC-419C-8F04-D7BB25843D9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C2EAE4-BF0E-47B6-939A-7D8BA085BA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03/10/2024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30BB70-8C0B-4510-8619-52F06D187A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19FB91-5E03-49BE-950E-4EB0C8B52A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42363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4.xml"/><Relationship Id="rId3" Type="http://schemas.openxmlformats.org/officeDocument/2006/relationships/slideLayout" Target="../slideLayouts/slideLayout9.xml"/><Relationship Id="rId7" Type="http://schemas.openxmlformats.org/officeDocument/2006/relationships/slideLayout" Target="../slideLayouts/slideLayout13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6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7.xml"/><Relationship Id="rId5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6.xml"/><Relationship Id="rId4" Type="http://schemas.openxmlformats.org/officeDocument/2006/relationships/slideLayout" Target="../slideLayouts/slideLayout10.xml"/><Relationship Id="rId9" Type="http://schemas.openxmlformats.org/officeDocument/2006/relationships/slideLayout" Target="../slideLayouts/slideLayout1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0" y="0"/>
            <a:ext cx="9143999" cy="6857998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370579" y="202133"/>
            <a:ext cx="2402840" cy="5143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1" i="0">
                <a:solidFill>
                  <a:srgbClr val="006FC0"/>
                </a:solidFill>
                <a:latin typeface="Segoe UI"/>
                <a:cs typeface="Segoe U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597268" y="1238186"/>
            <a:ext cx="7748270" cy="391667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10/3/2024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78" r:id="rId6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FC2E0CE-4010-4D19-A805-059E3FE39F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6A3EE43-27F0-41CE-86A9-8C765F615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6DD289-C8EB-4A35-97F1-65D86595F3F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1EB576-7AA4-47EC-AF8B-4F62EF473663}" type="datetimeFigureOut">
              <a:rPr lang="en-GB" smtClean="0"/>
              <a:t>03/10/2024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F696F1-2AD4-4DD5-8D78-CBE9A93A63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94CDD2-509B-4211-AAA7-D4F00A052B8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78261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71" r:id="rId5"/>
    <p:sldLayoutId id="2147483672" r:id="rId6"/>
    <p:sldLayoutId id="2147483673" r:id="rId7"/>
    <p:sldLayoutId id="2147483674" r:id="rId8"/>
    <p:sldLayoutId id="2147483675" r:id="rId9"/>
    <p:sldLayoutId id="2147483676" r:id="rId10"/>
    <p:sldLayoutId id="2147483677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tags" Target="../tags/tag2.xml"/><Relationship Id="rId1" Type="http://schemas.openxmlformats.org/officeDocument/2006/relationships/tags" Target="../tags/tag1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.xml"/><Relationship Id="rId2" Type="http://schemas.openxmlformats.org/officeDocument/2006/relationships/tags" Target="../tags/tag4.xml"/><Relationship Id="rId1" Type="http://schemas.openxmlformats.org/officeDocument/2006/relationships/tags" Target="../tags/tag3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tags" Target="../tags/tag12.xml"/><Relationship Id="rId3" Type="http://schemas.openxmlformats.org/officeDocument/2006/relationships/tags" Target="../tags/tag7.xml"/><Relationship Id="rId7" Type="http://schemas.openxmlformats.org/officeDocument/2006/relationships/tags" Target="../tags/tag11.xml"/><Relationship Id="rId12" Type="http://schemas.openxmlformats.org/officeDocument/2006/relationships/image" Target="../media/image6.jpeg"/><Relationship Id="rId2" Type="http://schemas.openxmlformats.org/officeDocument/2006/relationships/tags" Target="../tags/tag6.xml"/><Relationship Id="rId1" Type="http://schemas.openxmlformats.org/officeDocument/2006/relationships/tags" Target="../tags/tag5.xml"/><Relationship Id="rId6" Type="http://schemas.openxmlformats.org/officeDocument/2006/relationships/tags" Target="../tags/tag10.xml"/><Relationship Id="rId11" Type="http://schemas.openxmlformats.org/officeDocument/2006/relationships/image" Target="../media/image5.jpeg"/><Relationship Id="rId5" Type="http://schemas.openxmlformats.org/officeDocument/2006/relationships/tags" Target="../tags/tag9.xml"/><Relationship Id="rId10" Type="http://schemas.openxmlformats.org/officeDocument/2006/relationships/slideLayout" Target="../slideLayouts/slideLayout2.xml"/><Relationship Id="rId4" Type="http://schemas.openxmlformats.org/officeDocument/2006/relationships/tags" Target="../tags/tag8.xml"/><Relationship Id="rId9" Type="http://schemas.openxmlformats.org/officeDocument/2006/relationships/tags" Target="../tags/tag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2BqFpSN4IsE?feature=oembed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oVUz4chT9QM?feature=oembed" TargetMode="Externa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UXC51iTDEJI?feature=oembed" TargetMode="Externa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oVUz4chT9QM?feature=oembed" TargetMode="Externa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aB7O0qgp3ns?feature=oembed" TargetMode="Externa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DHgSBazfTEk?feature=oembed" TargetMode="Externa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4vV8apj9zwg?feature=oembed" TargetMode="Externa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Ec19ljjvlCI?feature=oembed" TargetMode="Externa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4vV8apj9zwg?feature=oembed" TargetMode="Externa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hyperlink" Target="https://www-vlebooks-com.ezproxy.uwtsd.ac.uk/Product/Index/304084?page=0&amp;startBookmarkId=-1" TargetMode="External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43.png"/><Relationship Id="rId4" Type="http://schemas.openxmlformats.org/officeDocument/2006/relationships/image" Target="../media/image2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143999" cy="6857998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1489075" y="3309315"/>
            <a:ext cx="6960234" cy="136127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 indent="3810" algn="ctr">
              <a:lnSpc>
                <a:spcPct val="100000"/>
              </a:lnSpc>
              <a:spcBef>
                <a:spcPts val="95"/>
              </a:spcBef>
            </a:pPr>
            <a:r>
              <a:rPr lang="en-GB" sz="2800" b="1" spc="-5" dirty="0">
                <a:solidFill>
                  <a:srgbClr val="FFFFFF"/>
                </a:solidFill>
                <a:latin typeface="Segoe UI"/>
                <a:cs typeface="Segoe UI"/>
              </a:rPr>
              <a:t>Market Structures</a:t>
            </a:r>
          </a:p>
          <a:p>
            <a:pPr marL="12700" marR="5080" indent="3810" algn="ctr">
              <a:lnSpc>
                <a:spcPct val="100000"/>
              </a:lnSpc>
              <a:spcBef>
                <a:spcPts val="95"/>
              </a:spcBef>
            </a:pPr>
            <a:endParaRPr sz="2800" b="1" dirty="0">
              <a:latin typeface="Segoe UI"/>
              <a:cs typeface="Segoe UI"/>
            </a:endParaRPr>
          </a:p>
          <a:p>
            <a:pPr>
              <a:lnSpc>
                <a:spcPct val="100000"/>
              </a:lnSpc>
              <a:spcBef>
                <a:spcPts val="65"/>
              </a:spcBef>
            </a:pPr>
            <a:endParaRPr sz="3000" b="1" dirty="0">
              <a:latin typeface="Segoe UI"/>
              <a:cs typeface="Segoe UI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1195222" y="1118200"/>
            <a:ext cx="7508875" cy="1672589"/>
          </a:xfrm>
          <a:prstGeom prst="rect">
            <a:avLst/>
          </a:prstGeom>
        </p:spPr>
        <p:txBody>
          <a:bodyPr vert="horz" wrap="square" lIns="0" tIns="419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30"/>
              </a:spcBef>
            </a:pPr>
            <a:r>
              <a:rPr spc="-5" dirty="0">
                <a:solidFill>
                  <a:srgbClr val="000000"/>
                </a:solidFill>
              </a:rPr>
              <a:t>Bachelor</a:t>
            </a:r>
            <a:r>
              <a:rPr spc="-10" dirty="0">
                <a:solidFill>
                  <a:srgbClr val="000000"/>
                </a:solidFill>
              </a:rPr>
              <a:t> </a:t>
            </a:r>
            <a:r>
              <a:rPr spc="-25" dirty="0">
                <a:solidFill>
                  <a:srgbClr val="000000"/>
                </a:solidFill>
              </a:rPr>
              <a:t>of</a:t>
            </a:r>
            <a:r>
              <a:rPr spc="-15" dirty="0">
                <a:solidFill>
                  <a:srgbClr val="000000"/>
                </a:solidFill>
              </a:rPr>
              <a:t> </a:t>
            </a:r>
            <a:r>
              <a:rPr spc="20" dirty="0">
                <a:solidFill>
                  <a:srgbClr val="000000"/>
                </a:solidFill>
              </a:rPr>
              <a:t>Arts</a:t>
            </a:r>
            <a:r>
              <a:rPr spc="-15" dirty="0">
                <a:solidFill>
                  <a:srgbClr val="000000"/>
                </a:solidFill>
              </a:rPr>
              <a:t> </a:t>
            </a:r>
            <a:r>
              <a:rPr dirty="0">
                <a:solidFill>
                  <a:srgbClr val="000000"/>
                </a:solidFill>
              </a:rPr>
              <a:t>Business</a:t>
            </a:r>
            <a:r>
              <a:rPr spc="-15" dirty="0">
                <a:solidFill>
                  <a:srgbClr val="000000"/>
                </a:solidFill>
              </a:rPr>
              <a:t> </a:t>
            </a:r>
            <a:r>
              <a:rPr dirty="0">
                <a:solidFill>
                  <a:srgbClr val="000000"/>
                </a:solidFill>
              </a:rPr>
              <a:t>Management</a:t>
            </a:r>
          </a:p>
          <a:p>
            <a:pPr marL="2275840" marR="1357630" indent="-1382395">
              <a:lnSpc>
                <a:spcPct val="100000"/>
              </a:lnSpc>
              <a:spcBef>
                <a:spcPts val="259"/>
              </a:spcBef>
            </a:pPr>
            <a:r>
              <a:rPr sz="3600" spc="-10" dirty="0">
                <a:solidFill>
                  <a:srgbClr val="FFFF00"/>
                </a:solidFill>
              </a:rPr>
              <a:t>Management </a:t>
            </a:r>
            <a:r>
              <a:rPr sz="3600" spc="-5" dirty="0">
                <a:solidFill>
                  <a:srgbClr val="FFFF00"/>
                </a:solidFill>
              </a:rPr>
              <a:t>Economics </a:t>
            </a:r>
            <a:r>
              <a:rPr sz="3600" spc="-980" dirty="0">
                <a:solidFill>
                  <a:srgbClr val="FFFF00"/>
                </a:solidFill>
              </a:rPr>
              <a:t> </a:t>
            </a:r>
            <a:r>
              <a:rPr sz="3600" spc="-15" dirty="0">
                <a:solidFill>
                  <a:srgbClr val="FFFF00"/>
                </a:solidFill>
              </a:rPr>
              <a:t>(LCBB500</a:t>
            </a:r>
            <a:r>
              <a:rPr lang="en-GB" sz="3600" spc="-15" dirty="0">
                <a:solidFill>
                  <a:srgbClr val="FFFF00"/>
                </a:solidFill>
              </a:rPr>
              <a:t>8</a:t>
            </a:r>
            <a:r>
              <a:rPr sz="3600" spc="-15" dirty="0">
                <a:solidFill>
                  <a:srgbClr val="FFFF00"/>
                </a:solidFill>
              </a:rPr>
              <a:t>)</a:t>
            </a:r>
            <a:endParaRPr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89735" y="304800"/>
            <a:ext cx="8295997" cy="99770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GB" spc="-5" dirty="0"/>
              <a:t>At the end of this session you must understand:</a:t>
            </a:r>
            <a:endParaRPr spc="-5" dirty="0"/>
          </a:p>
        </p:txBody>
      </p:sp>
      <p:sp>
        <p:nvSpPr>
          <p:cNvPr id="3" name="object 3"/>
          <p:cNvSpPr txBox="1"/>
          <p:nvPr/>
        </p:nvSpPr>
        <p:spPr>
          <a:xfrm>
            <a:off x="258267" y="1437259"/>
            <a:ext cx="6808470" cy="3764492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95"/>
              </a:spcBef>
              <a:buClr>
                <a:srgbClr val="006FC0"/>
              </a:buClr>
              <a:buFont typeface="Wingdings"/>
              <a:buChar char=""/>
              <a:tabLst>
                <a:tab pos="355600" algn="l"/>
              </a:tabLst>
            </a:pPr>
            <a:r>
              <a:rPr lang="en-GB" sz="3600" b="1" spc="-5" dirty="0"/>
              <a:t>Different market structures: perfect competition, monopolistic, oligopoly, duopoly &amp; monopoly </a:t>
            </a:r>
            <a:endParaRPr sz="2800" b="1" dirty="0">
              <a:latin typeface="Segoe UI"/>
              <a:cs typeface="Segoe UI"/>
            </a:endParaRPr>
          </a:p>
          <a:p>
            <a:pPr>
              <a:lnSpc>
                <a:spcPct val="100000"/>
              </a:lnSpc>
              <a:spcBef>
                <a:spcPts val="50"/>
              </a:spcBef>
              <a:buClr>
                <a:srgbClr val="006FC0"/>
              </a:buClr>
            </a:pPr>
            <a:endParaRPr sz="3500" b="1" dirty="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buClr>
                <a:srgbClr val="006FC0"/>
              </a:buClr>
              <a:buFont typeface="Wingdings"/>
              <a:buChar char=""/>
              <a:tabLst>
                <a:tab pos="355600" algn="l"/>
              </a:tabLst>
            </a:pPr>
            <a:r>
              <a:rPr lang="en-GB" sz="3200" b="1" spc="-5" dirty="0">
                <a:latin typeface="Segoe UI"/>
                <a:cs typeface="Segoe UI"/>
              </a:rPr>
              <a:t>Identify industries and the applicable market structures </a:t>
            </a:r>
            <a:endParaRPr sz="3200" b="1" dirty="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>
            <a:extLst>
              <a:ext uri="{FF2B5EF4-FFF2-40B4-BE49-F238E27FC236}">
                <a16:creationId xmlns:a16="http://schemas.microsoft.com/office/drawing/2014/main" id="{00CF6405-9F72-6A2A-AD15-A19599129176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418968" tIns="53958" rIns="418968" bIns="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2049" name="image2.jpeg">
            <a:extLst>
              <a:ext uri="{FF2B5EF4-FFF2-40B4-BE49-F238E27FC236}">
                <a16:creationId xmlns:a16="http://schemas.microsoft.com/office/drawing/2014/main" id="{27CD8578-40E2-295E-CF17-594DE2273C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3">
            <a:extLst>
              <a:ext uri="{FF2B5EF4-FFF2-40B4-BE49-F238E27FC236}">
                <a16:creationId xmlns:a16="http://schemas.microsoft.com/office/drawing/2014/main" id="{D03D4272-7C13-54BE-E49D-135DCFD65A87}"/>
              </a:ext>
            </a:extLst>
          </p:cNvPr>
          <p:cNvSpPr>
            <a:spLocks noChangeArrowheads="1"/>
          </p:cNvSpPr>
          <p:nvPr/>
        </p:nvSpPr>
        <p:spPr bwMode="auto">
          <a:xfrm>
            <a:off x="-228600" y="1026349"/>
            <a:ext cx="9081684" cy="20621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0938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tabLst>
                <a:tab pos="91281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tabLst>
                <a:tab pos="91281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tabLst>
                <a:tab pos="91281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tabLst>
                <a:tab pos="91281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tabLst>
                <a:tab pos="91281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tabLst>
                <a:tab pos="91281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tabLst>
                <a:tab pos="91281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tabLst>
                <a:tab pos="91281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tabLst>
                <a:tab pos="91281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912813" algn="l"/>
              </a:tabLst>
            </a:pPr>
            <a:r>
              <a:rPr kumimoji="0" lang="en-US" altLang="en-US" sz="3200" b="1" i="0" u="none" strike="noStrike" cap="none" normalizeH="0" baseline="0" dirty="0">
                <a:ln>
                  <a:noFill/>
                </a:ln>
                <a:solidFill>
                  <a:srgbClr val="006FC0"/>
                </a:solidFill>
                <a:effectLst/>
                <a:latin typeface="Arial" panose="020B0604020202020204" pitchFamily="34" charset="0"/>
                <a:ea typeface="Segoe UI" panose="020B0502040204020203" pitchFamily="34" charset="0"/>
              </a:rPr>
              <a:t>Recap</a:t>
            </a:r>
            <a:endParaRPr kumimoji="0" lang="en-US" altLang="en-US" sz="32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Segoe UI" panose="020B0502040204020203" pitchFamily="34" charset="0"/>
            </a:endParaRP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6FC0"/>
              </a:buClr>
              <a:buSzTx/>
              <a:buFont typeface="Wingdings" panose="05000000000000000000" pitchFamily="2" charset="2"/>
              <a:buChar char=""/>
              <a:tabLst>
                <a:tab pos="912813" algn="l"/>
              </a:tabLst>
            </a:pP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Segoe UI" panose="020B0502040204020203" pitchFamily="34" charset="0"/>
              </a:rPr>
              <a:t>Cost of production &amp; profit maximization</a:t>
            </a: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6FC0"/>
              </a:buClr>
              <a:buSzTx/>
              <a:buFont typeface="Wingdings" panose="05000000000000000000" pitchFamily="2" charset="2"/>
              <a:buChar char=""/>
              <a:tabLst>
                <a:tab pos="912813" algn="l"/>
              </a:tabLst>
            </a:pP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Segoe UI" panose="020B0502040204020203" pitchFamily="34" charset="0"/>
              </a:rPr>
              <a:t>Economists' vs Accountants</a:t>
            </a:r>
            <a:endParaRPr lang="en-GB" altLang="en-US" sz="600" dirty="0"/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6FC0"/>
              </a:buClr>
              <a:buSzTx/>
              <a:buFont typeface="Wingdings" panose="05000000000000000000" pitchFamily="2" charset="2"/>
              <a:buChar char=""/>
              <a:tabLst>
                <a:tab pos="912813" algn="l"/>
              </a:tabLst>
            </a:pP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Segoe UI" panose="020B0502040204020203" pitchFamily="34" charset="0"/>
              </a:rPr>
              <a:t>Long- short term production</a:t>
            </a:r>
            <a:r>
              <a:rPr kumimoji="0" lang="en-GB" altLang="en-US" sz="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227197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43D4B45-8B32-A9F3-A2B9-AF8EE42E981C}"/>
              </a:ext>
            </a:extLst>
          </p:cNvPr>
          <p:cNvSpPr txBox="1"/>
          <p:nvPr/>
        </p:nvSpPr>
        <p:spPr>
          <a:xfrm>
            <a:off x="381000" y="457200"/>
            <a:ext cx="8382000" cy="49988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altLang="en-US" sz="4800" b="1" dirty="0">
                <a:solidFill>
                  <a:srgbClr val="002060"/>
                </a:solidFill>
                <a:latin typeface="+mj-lt"/>
                <a:ea typeface="Verdana" panose="020B0604030504040204" pitchFamily="34" charset="0"/>
                <a:cs typeface="Verdana" panose="020B0604030504040204" pitchFamily="34" charset="0"/>
              </a:rPr>
              <a:t>Market Structure</a:t>
            </a:r>
          </a:p>
          <a:p>
            <a:pPr eaLnBrk="0" hangingPunct="0">
              <a:lnSpc>
                <a:spcPts val="2916"/>
              </a:lnSpc>
            </a:pPr>
            <a:r>
              <a:rPr lang="en-US" sz="3000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2060"/>
                </a:solidFill>
                <a:latin typeface="+mj-lt"/>
                <a:cs typeface="Verdana"/>
                <a:sym typeface="Wingdings"/>
              </a:rPr>
              <a:t>Market</a:t>
            </a:r>
            <a:r>
              <a:rPr lang="en-US" sz="3000" spc="10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2060"/>
                </a:solidFill>
                <a:latin typeface="+mj-lt"/>
                <a:cs typeface="Verdana"/>
                <a:sym typeface="Wingdings"/>
              </a:rPr>
              <a:t> </a:t>
            </a:r>
            <a:r>
              <a:rPr lang="en-US" sz="3000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2060"/>
                </a:solidFill>
                <a:latin typeface="+mj-lt"/>
                <a:cs typeface="Verdana"/>
                <a:sym typeface="Wingdings"/>
              </a:rPr>
              <a:t>structure</a:t>
            </a:r>
            <a:r>
              <a:rPr lang="en-US" sz="3000" spc="10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2060"/>
                </a:solidFill>
                <a:latin typeface="+mj-lt"/>
                <a:cs typeface="Verdana"/>
                <a:sym typeface="Wingdings"/>
              </a:rPr>
              <a:t> </a:t>
            </a:r>
            <a:r>
              <a:rPr lang="en-US" sz="3000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2060"/>
                </a:solidFill>
                <a:latin typeface="+mj-lt"/>
                <a:cs typeface="Verdana"/>
                <a:sym typeface="Wingdings"/>
              </a:rPr>
              <a:t>– identifies</a:t>
            </a:r>
            <a:r>
              <a:rPr lang="en-US" sz="3000" spc="34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2060"/>
                </a:solidFill>
                <a:latin typeface="+mj-lt"/>
                <a:cs typeface="Verdana"/>
                <a:sym typeface="Wingdings"/>
              </a:rPr>
              <a:t> the market &amp; </a:t>
            </a:r>
            <a:r>
              <a:rPr lang="en-US" sz="3000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2060"/>
                </a:solidFill>
                <a:latin typeface="+mj-lt"/>
                <a:cs typeface="Verdana"/>
                <a:sym typeface="Wingdings"/>
              </a:rPr>
              <a:t>its make-up in</a:t>
            </a:r>
            <a:r>
              <a:rPr lang="en-US" sz="3000" spc="23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2060"/>
                </a:solidFill>
                <a:latin typeface="+mj-lt"/>
                <a:cs typeface="Verdana"/>
                <a:sym typeface="Wingdings"/>
              </a:rPr>
              <a:t> </a:t>
            </a:r>
            <a:r>
              <a:rPr lang="en-US" sz="3000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2060"/>
                </a:solidFill>
                <a:latin typeface="+mj-lt"/>
                <a:cs typeface="Verdana"/>
                <a:sym typeface="Wingdings"/>
              </a:rPr>
              <a:t>terms of:</a:t>
            </a:r>
          </a:p>
          <a:p>
            <a:pPr eaLnBrk="0" hangingPunct="0">
              <a:lnSpc>
                <a:spcPts val="2428"/>
              </a:lnSpc>
            </a:pPr>
            <a:r>
              <a:rPr lang="en-US" sz="3000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2060"/>
                </a:solidFill>
                <a:latin typeface="+mj-lt"/>
                <a:cs typeface="Verdana"/>
                <a:sym typeface="Wingdings"/>
              </a:rPr>
              <a:t>–</a:t>
            </a:r>
            <a:r>
              <a:rPr lang="en-US" sz="3000" spc="275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2060"/>
                </a:solidFill>
                <a:latin typeface="+mj-lt"/>
                <a:cs typeface="Verdana"/>
                <a:sym typeface="Wingdings"/>
              </a:rPr>
              <a:t> </a:t>
            </a:r>
            <a:r>
              <a:rPr lang="en-US" sz="3000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2060"/>
                </a:solidFill>
                <a:latin typeface="+mj-lt"/>
                <a:cs typeface="Verdana"/>
                <a:sym typeface="Wingdings"/>
              </a:rPr>
              <a:t>The number of firms in the industry</a:t>
            </a:r>
          </a:p>
          <a:p>
            <a:pPr eaLnBrk="0" hangingPunct="0">
              <a:lnSpc>
                <a:spcPts val="2428"/>
              </a:lnSpc>
              <a:spcBef>
                <a:spcPts val="261"/>
              </a:spcBef>
            </a:pPr>
            <a:r>
              <a:rPr lang="en-US" sz="3000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2060"/>
                </a:solidFill>
                <a:latin typeface="+mj-lt"/>
                <a:cs typeface="Verdana"/>
                <a:sym typeface="Wingdings"/>
              </a:rPr>
              <a:t>–</a:t>
            </a:r>
            <a:r>
              <a:rPr lang="en-US" sz="3000" spc="275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2060"/>
                </a:solidFill>
                <a:latin typeface="+mj-lt"/>
                <a:cs typeface="Verdana"/>
                <a:sym typeface="Wingdings"/>
              </a:rPr>
              <a:t> </a:t>
            </a:r>
            <a:r>
              <a:rPr lang="en-US" sz="3000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2060"/>
                </a:solidFill>
                <a:latin typeface="+mj-lt"/>
                <a:cs typeface="Verdana"/>
                <a:sym typeface="Wingdings"/>
              </a:rPr>
              <a:t>The nature of the product</a:t>
            </a:r>
            <a:r>
              <a:rPr lang="en-US" sz="3000" spc="10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2060"/>
                </a:solidFill>
                <a:latin typeface="+mj-lt"/>
                <a:cs typeface="Verdana"/>
                <a:sym typeface="Wingdings"/>
              </a:rPr>
              <a:t> </a:t>
            </a:r>
            <a:r>
              <a:rPr lang="en-US" sz="3000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2060"/>
                </a:solidFill>
                <a:latin typeface="+mj-lt"/>
                <a:cs typeface="Verdana"/>
                <a:sym typeface="Wingdings"/>
              </a:rPr>
              <a:t>produced</a:t>
            </a:r>
          </a:p>
          <a:p>
            <a:pPr eaLnBrk="0" hangingPunct="0">
              <a:lnSpc>
                <a:spcPts val="2428"/>
              </a:lnSpc>
              <a:spcBef>
                <a:spcPts val="211"/>
              </a:spcBef>
            </a:pPr>
            <a:r>
              <a:rPr lang="en-US" sz="3000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2060"/>
                </a:solidFill>
                <a:latin typeface="+mj-lt"/>
                <a:cs typeface="Verdana"/>
                <a:sym typeface="Wingdings"/>
              </a:rPr>
              <a:t>–</a:t>
            </a:r>
            <a:r>
              <a:rPr lang="en-US" sz="3000" spc="275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2060"/>
                </a:solidFill>
                <a:latin typeface="+mj-lt"/>
                <a:cs typeface="Verdana"/>
                <a:sym typeface="Wingdings"/>
              </a:rPr>
              <a:t> </a:t>
            </a:r>
            <a:r>
              <a:rPr lang="en-US" sz="3000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2060"/>
                </a:solidFill>
                <a:latin typeface="+mj-lt"/>
                <a:cs typeface="Verdana"/>
                <a:sym typeface="Wingdings"/>
              </a:rPr>
              <a:t>The degree</a:t>
            </a:r>
            <a:r>
              <a:rPr lang="en-US" sz="3000" spc="10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2060"/>
                </a:solidFill>
                <a:latin typeface="+mj-lt"/>
                <a:cs typeface="Verdana"/>
                <a:sym typeface="Wingdings"/>
              </a:rPr>
              <a:t> </a:t>
            </a:r>
            <a:r>
              <a:rPr lang="en-US" sz="3000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2060"/>
                </a:solidFill>
                <a:latin typeface="+mj-lt"/>
                <a:cs typeface="Verdana"/>
                <a:sym typeface="Wingdings"/>
              </a:rPr>
              <a:t>of monopoly</a:t>
            </a:r>
            <a:r>
              <a:rPr lang="en-US" sz="3000" spc="23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2060"/>
                </a:solidFill>
                <a:latin typeface="+mj-lt"/>
                <a:cs typeface="Verdana"/>
                <a:sym typeface="Wingdings"/>
              </a:rPr>
              <a:t> </a:t>
            </a:r>
            <a:r>
              <a:rPr lang="en-US" sz="3000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2060"/>
                </a:solidFill>
                <a:latin typeface="+mj-lt"/>
                <a:cs typeface="Verdana"/>
                <a:sym typeface="Wingdings"/>
              </a:rPr>
              <a:t>power each firm has</a:t>
            </a:r>
          </a:p>
          <a:p>
            <a:pPr eaLnBrk="0" hangingPunct="0">
              <a:lnSpc>
                <a:spcPts val="2428"/>
              </a:lnSpc>
              <a:spcBef>
                <a:spcPts val="211"/>
              </a:spcBef>
            </a:pPr>
            <a:r>
              <a:rPr lang="en-US" sz="3000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2060"/>
                </a:solidFill>
                <a:latin typeface="+mj-lt"/>
                <a:cs typeface="Verdana"/>
                <a:sym typeface="Wingdings"/>
              </a:rPr>
              <a:t>–</a:t>
            </a:r>
            <a:r>
              <a:rPr lang="en-US" sz="3000" spc="275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2060"/>
                </a:solidFill>
                <a:latin typeface="+mj-lt"/>
                <a:cs typeface="Verdana"/>
                <a:sym typeface="Wingdings"/>
              </a:rPr>
              <a:t> </a:t>
            </a:r>
            <a:r>
              <a:rPr lang="en-US" sz="3000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2060"/>
                </a:solidFill>
                <a:latin typeface="+mj-lt"/>
                <a:cs typeface="Verdana"/>
                <a:sym typeface="Wingdings"/>
              </a:rPr>
              <a:t>The degree</a:t>
            </a:r>
            <a:r>
              <a:rPr lang="en-US" sz="3000" spc="10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2060"/>
                </a:solidFill>
                <a:latin typeface="+mj-lt"/>
                <a:cs typeface="Verdana"/>
                <a:sym typeface="Wingdings"/>
              </a:rPr>
              <a:t> </a:t>
            </a:r>
            <a:r>
              <a:rPr lang="en-US" sz="3000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2060"/>
                </a:solidFill>
                <a:latin typeface="+mj-lt"/>
                <a:cs typeface="Verdana"/>
                <a:sym typeface="Wingdings"/>
              </a:rPr>
              <a:t>to which the firm can influence price</a:t>
            </a:r>
          </a:p>
          <a:p>
            <a:pPr eaLnBrk="0" hangingPunct="0">
              <a:lnSpc>
                <a:spcPts val="2428"/>
              </a:lnSpc>
              <a:spcBef>
                <a:spcPts val="261"/>
              </a:spcBef>
            </a:pPr>
            <a:r>
              <a:rPr lang="en-US" sz="3000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2060"/>
                </a:solidFill>
                <a:latin typeface="+mj-lt"/>
                <a:cs typeface="Verdana"/>
                <a:sym typeface="Wingdings"/>
              </a:rPr>
              <a:t>–</a:t>
            </a:r>
            <a:r>
              <a:rPr lang="en-US" sz="3000" spc="275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2060"/>
                </a:solidFill>
                <a:latin typeface="+mj-lt"/>
                <a:cs typeface="Verdana"/>
                <a:sym typeface="Wingdings"/>
              </a:rPr>
              <a:t> </a:t>
            </a:r>
            <a:r>
              <a:rPr lang="en-US" sz="3000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2060"/>
                </a:solidFill>
                <a:latin typeface="+mj-lt"/>
                <a:cs typeface="Verdana"/>
                <a:sym typeface="Wingdings"/>
              </a:rPr>
              <a:t>Profit levels</a:t>
            </a:r>
          </a:p>
          <a:p>
            <a:pPr eaLnBrk="0" hangingPunct="0">
              <a:lnSpc>
                <a:spcPts val="2428"/>
              </a:lnSpc>
              <a:spcBef>
                <a:spcPts val="211"/>
              </a:spcBef>
            </a:pPr>
            <a:r>
              <a:rPr lang="en-US" sz="3000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2060"/>
                </a:solidFill>
                <a:latin typeface="+mj-lt"/>
                <a:cs typeface="Verdana"/>
                <a:sym typeface="Wingdings"/>
              </a:rPr>
              <a:t>–</a:t>
            </a:r>
            <a:r>
              <a:rPr lang="en-US" sz="3000" spc="275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2060"/>
                </a:solidFill>
                <a:latin typeface="+mj-lt"/>
                <a:cs typeface="Verdana"/>
                <a:sym typeface="Wingdings"/>
              </a:rPr>
              <a:t> </a:t>
            </a:r>
            <a:r>
              <a:rPr lang="en-US" sz="3000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2060"/>
                </a:solidFill>
                <a:latin typeface="+mj-lt"/>
                <a:cs typeface="Verdana"/>
                <a:sym typeface="Wingdings"/>
              </a:rPr>
              <a:t>Firms’</a:t>
            </a:r>
            <a:r>
              <a:rPr lang="en-US" sz="3000" spc="12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2060"/>
                </a:solidFill>
                <a:latin typeface="+mj-lt"/>
                <a:cs typeface="Verdana"/>
                <a:sym typeface="Wingdings"/>
              </a:rPr>
              <a:t> </a:t>
            </a:r>
            <a:r>
              <a:rPr lang="en-US" sz="3000" dirty="0" err="1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2060"/>
                </a:solidFill>
                <a:latin typeface="+mj-lt"/>
                <a:cs typeface="Verdana"/>
                <a:sym typeface="Wingdings"/>
              </a:rPr>
              <a:t>behaviour</a:t>
            </a:r>
            <a:r>
              <a:rPr lang="en-US" sz="3000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2060"/>
                </a:solidFill>
                <a:latin typeface="+mj-lt"/>
                <a:cs typeface="Verdana"/>
                <a:sym typeface="Wingdings"/>
              </a:rPr>
              <a:t> – pricing</a:t>
            </a:r>
            <a:r>
              <a:rPr lang="en-US" sz="3000" spc="15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2060"/>
                </a:solidFill>
                <a:latin typeface="+mj-lt"/>
                <a:cs typeface="Verdana"/>
                <a:sym typeface="Wingdings"/>
              </a:rPr>
              <a:t> </a:t>
            </a:r>
            <a:r>
              <a:rPr lang="en-US" sz="3000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2060"/>
                </a:solidFill>
                <a:latin typeface="+mj-lt"/>
                <a:cs typeface="Verdana"/>
                <a:sym typeface="Wingdings"/>
              </a:rPr>
              <a:t>strategies, non-price</a:t>
            </a:r>
          </a:p>
          <a:p>
            <a:pPr marL="285750" eaLnBrk="0" hangingPunct="0">
              <a:lnSpc>
                <a:spcPts val="2159"/>
              </a:lnSpc>
            </a:pPr>
            <a:r>
              <a:rPr lang="en-US" sz="3000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2060"/>
                </a:solidFill>
                <a:latin typeface="+mj-lt"/>
                <a:cs typeface="Verdana"/>
                <a:sym typeface="Wingdings"/>
              </a:rPr>
              <a:t>competition,</a:t>
            </a:r>
            <a:r>
              <a:rPr lang="en-US" sz="3000" spc="17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2060"/>
                </a:solidFill>
                <a:latin typeface="+mj-lt"/>
                <a:cs typeface="Verdana"/>
                <a:sym typeface="Wingdings"/>
              </a:rPr>
              <a:t> </a:t>
            </a:r>
            <a:r>
              <a:rPr lang="en-US" sz="3000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2060"/>
                </a:solidFill>
                <a:latin typeface="+mj-lt"/>
                <a:cs typeface="Verdana"/>
                <a:sym typeface="Wingdings"/>
              </a:rPr>
              <a:t>output levels</a:t>
            </a:r>
          </a:p>
          <a:p>
            <a:pPr eaLnBrk="0" hangingPunct="0">
              <a:lnSpc>
                <a:spcPts val="2428"/>
              </a:lnSpc>
              <a:spcBef>
                <a:spcPts val="211"/>
              </a:spcBef>
            </a:pPr>
            <a:r>
              <a:rPr lang="en-US" sz="3000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2060"/>
                </a:solidFill>
                <a:latin typeface="+mj-lt"/>
                <a:cs typeface="Verdana"/>
                <a:sym typeface="Wingdings"/>
              </a:rPr>
              <a:t>–</a:t>
            </a:r>
            <a:r>
              <a:rPr lang="en-US" sz="3000" spc="275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2060"/>
                </a:solidFill>
                <a:latin typeface="+mj-lt"/>
                <a:cs typeface="Verdana"/>
                <a:sym typeface="Wingdings"/>
              </a:rPr>
              <a:t> </a:t>
            </a:r>
            <a:r>
              <a:rPr lang="en-US" sz="3000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2060"/>
                </a:solidFill>
                <a:latin typeface="+mj-lt"/>
                <a:cs typeface="Verdana"/>
                <a:sym typeface="Wingdings"/>
              </a:rPr>
              <a:t>The extent of barriers to entry</a:t>
            </a:r>
          </a:p>
          <a:p>
            <a:pPr eaLnBrk="0" hangingPunct="0">
              <a:lnSpc>
                <a:spcPts val="2428"/>
              </a:lnSpc>
              <a:spcBef>
                <a:spcPts val="261"/>
              </a:spcBef>
            </a:pPr>
            <a:r>
              <a:rPr lang="en-US" sz="3000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2060"/>
                </a:solidFill>
                <a:latin typeface="+mj-lt"/>
                <a:cs typeface="Verdana"/>
                <a:sym typeface="Wingdings"/>
              </a:rPr>
              <a:t>–</a:t>
            </a:r>
            <a:r>
              <a:rPr lang="en-US" sz="3000" spc="275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2060"/>
                </a:solidFill>
                <a:latin typeface="+mj-lt"/>
                <a:cs typeface="Verdana"/>
                <a:sym typeface="Wingdings"/>
              </a:rPr>
              <a:t> </a:t>
            </a:r>
            <a:r>
              <a:rPr lang="en-US" sz="3000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2060"/>
                </a:solidFill>
                <a:latin typeface="+mj-lt"/>
                <a:cs typeface="Verdana"/>
                <a:sym typeface="Wingdings"/>
              </a:rPr>
              <a:t>The impact</a:t>
            </a:r>
            <a:r>
              <a:rPr lang="en-US" sz="3000" spc="15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2060"/>
                </a:solidFill>
                <a:latin typeface="+mj-lt"/>
                <a:cs typeface="Verdana"/>
                <a:sym typeface="Wingdings"/>
              </a:rPr>
              <a:t> </a:t>
            </a:r>
            <a:r>
              <a:rPr lang="en-US" sz="3000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2060"/>
                </a:solidFill>
                <a:latin typeface="+mj-lt"/>
                <a:cs typeface="Verdana"/>
                <a:sym typeface="Wingdings"/>
              </a:rPr>
              <a:t>on efficiency</a:t>
            </a:r>
          </a:p>
          <a:p>
            <a:endParaRPr lang="en-GB" sz="3000" dirty="0">
              <a:solidFill>
                <a:srgbClr val="002060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1879587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CA0FCE28-C8C7-45B0-6E18-33C9DCDA427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70784025"/>
              </p:ext>
            </p:extLst>
          </p:nvPr>
        </p:nvGraphicFramePr>
        <p:xfrm>
          <a:off x="0" y="0"/>
          <a:ext cx="9144000" cy="5715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7" name="object 1">
            <a:extLst>
              <a:ext uri="{FF2B5EF4-FFF2-40B4-BE49-F238E27FC236}">
                <a16:creationId xmlns:a16="http://schemas.microsoft.com/office/drawing/2014/main" id="{66AB7288-FFFC-B505-F76B-4BBD0F8494E7}"/>
              </a:ext>
            </a:extLst>
          </p:cNvPr>
          <p:cNvSpPr>
            <a:spLocks noChangeArrowheads="1"/>
          </p:cNvSpPr>
          <p:nvPr>
            <p:custDataLst>
              <p:tags r:id="rId1"/>
            </p:custDataLst>
          </p:nvPr>
        </p:nvSpPr>
        <p:spPr bwMode="auto">
          <a:xfrm>
            <a:off x="609600" y="4419600"/>
            <a:ext cx="7924800" cy="276999"/>
          </a:xfrm>
          <a:prstGeom prst="rect">
            <a:avLst/>
          </a:prstGeom>
          <a:blipFill dpi="0" rotWithShape="0">
            <a:blip r:embed="rId9"/>
            <a:srcRect/>
            <a:stretch>
              <a:fillRect/>
            </a:stretch>
          </a:blipFill>
          <a:ln>
            <a:noFill/>
          </a:ln>
          <a:extLs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 lIns="0" tIns="0" rIns="0" bIns="0">
            <a:spAutoFit/>
          </a:bodyPr>
          <a:lstStyle/>
          <a:p>
            <a:endParaRPr lang="en-US" altLang="en-US"/>
          </a:p>
        </p:txBody>
      </p:sp>
      <p:sp>
        <p:nvSpPr>
          <p:cNvPr id="8" name="object 10">
            <a:extLst>
              <a:ext uri="{FF2B5EF4-FFF2-40B4-BE49-F238E27FC236}">
                <a16:creationId xmlns:a16="http://schemas.microsoft.com/office/drawing/2014/main" id="{08028A71-828C-3E0B-A690-BFF2B33C111C}"/>
              </a:ext>
            </a:extLst>
          </p:cNvPr>
          <p:cNvSpPr txBox="1"/>
          <p:nvPr>
            <p:custDataLst>
              <p:tags r:id="rId2"/>
            </p:custDataLst>
          </p:nvPr>
        </p:nvSpPr>
        <p:spPr>
          <a:xfrm>
            <a:off x="1997076" y="4957763"/>
            <a:ext cx="5186363" cy="307777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lIns="0" tIns="0" rIns="0" bIns="0">
            <a:spAutoFit/>
          </a:bodyPr>
          <a:lstStyle/>
          <a:p>
            <a:pPr eaLnBrk="0" hangingPunct="0">
              <a:lnSpc>
                <a:spcPts val="2428"/>
              </a:lnSpc>
            </a:pPr>
            <a:r>
              <a:rPr sz="200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00"/>
                </a:solidFill>
                <a:latin typeface="Verdana"/>
                <a:cs typeface="Verdana"/>
                <a:sym typeface="Wingdings"/>
              </a:rPr>
              <a:t>More competitive</a:t>
            </a:r>
            <a:r>
              <a:rPr sz="2000" spc="23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00"/>
                </a:solidFill>
                <a:latin typeface="Verdana"/>
                <a:cs typeface="Verdana"/>
                <a:sym typeface="Wingdings"/>
              </a:rPr>
              <a:t> </a:t>
            </a:r>
            <a:r>
              <a:rPr sz="200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00"/>
                </a:solidFill>
                <a:latin typeface="Verdana"/>
                <a:cs typeface="Verdana"/>
                <a:sym typeface="Wingdings"/>
              </a:rPr>
              <a:t>(fewer imperfections)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96AD91F-3587-31C1-7B8B-EA913D4708B8}"/>
              </a:ext>
            </a:extLst>
          </p:cNvPr>
          <p:cNvSpPr txBox="1"/>
          <p:nvPr/>
        </p:nvSpPr>
        <p:spPr>
          <a:xfrm>
            <a:off x="1676400" y="228600"/>
            <a:ext cx="5334000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400" b="1" dirty="0">
                <a:solidFill>
                  <a:srgbClr val="002060"/>
                </a:solidFill>
              </a:rPr>
              <a:t>Market Structures</a:t>
            </a:r>
          </a:p>
        </p:txBody>
      </p:sp>
    </p:spTree>
    <p:extLst>
      <p:ext uri="{BB962C8B-B14F-4D97-AF65-F5344CB8AC3E}">
        <p14:creationId xmlns:p14="http://schemas.microsoft.com/office/powerpoint/2010/main" val="31262615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CA0FCE28-C8C7-45B0-6E18-33C9DCDA427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52043793"/>
              </p:ext>
            </p:extLst>
          </p:nvPr>
        </p:nvGraphicFramePr>
        <p:xfrm>
          <a:off x="0" y="0"/>
          <a:ext cx="9144000" cy="5715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9" name="object 1">
            <a:extLst>
              <a:ext uri="{FF2B5EF4-FFF2-40B4-BE49-F238E27FC236}">
                <a16:creationId xmlns:a16="http://schemas.microsoft.com/office/drawing/2014/main" id="{6973666B-EEC9-7F25-01A7-E9A7A290FEED}"/>
              </a:ext>
            </a:extLst>
          </p:cNvPr>
          <p:cNvSpPr>
            <a:spLocks noChangeArrowheads="1"/>
          </p:cNvSpPr>
          <p:nvPr>
            <p:custDataLst>
              <p:tags r:id="rId1"/>
            </p:custDataLst>
          </p:nvPr>
        </p:nvSpPr>
        <p:spPr bwMode="auto">
          <a:xfrm>
            <a:off x="457200" y="4419600"/>
            <a:ext cx="7772400" cy="276999"/>
          </a:xfrm>
          <a:prstGeom prst="rect">
            <a:avLst/>
          </a:prstGeom>
          <a:blipFill dpi="0" rotWithShape="0">
            <a:blip r:embed="rId9"/>
            <a:srcRect/>
            <a:stretch>
              <a:fillRect/>
            </a:stretch>
          </a:blipFill>
          <a:ln>
            <a:noFill/>
          </a:ln>
          <a:extLs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 lIns="0" tIns="0" rIns="0" bIns="0">
            <a:spAutoFit/>
          </a:bodyPr>
          <a:lstStyle/>
          <a:p>
            <a:endParaRPr lang="en-US" altLang="en-US">
              <a:solidFill>
                <a:srgbClr val="FF0000"/>
              </a:solidFill>
            </a:endParaRPr>
          </a:p>
        </p:txBody>
      </p:sp>
      <p:sp>
        <p:nvSpPr>
          <p:cNvPr id="10" name="object 10">
            <a:extLst>
              <a:ext uri="{FF2B5EF4-FFF2-40B4-BE49-F238E27FC236}">
                <a16:creationId xmlns:a16="http://schemas.microsoft.com/office/drawing/2014/main" id="{772F735F-2C1A-AA31-ADF1-CAB3C6C2DB4B}"/>
              </a:ext>
            </a:extLst>
          </p:cNvPr>
          <p:cNvSpPr txBox="1"/>
          <p:nvPr>
            <p:custDataLst>
              <p:tags r:id="rId2"/>
            </p:custDataLst>
          </p:nvPr>
        </p:nvSpPr>
        <p:spPr>
          <a:xfrm>
            <a:off x="1572418" y="4887863"/>
            <a:ext cx="5999163" cy="615553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square" lIns="0" tIns="0" rIns="0" bIns="0">
            <a:spAutoFit/>
          </a:bodyPr>
          <a:lstStyle/>
          <a:p>
            <a:pPr eaLnBrk="0" hangingPunct="0">
              <a:lnSpc>
                <a:spcPts val="2428"/>
              </a:lnSpc>
            </a:pPr>
            <a:r>
              <a:rPr sz="2000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2060"/>
                </a:solidFill>
                <a:latin typeface="Verdana"/>
                <a:cs typeface="Verdana"/>
                <a:sym typeface="Wingdings"/>
              </a:rPr>
              <a:t>Less competitive</a:t>
            </a:r>
            <a:r>
              <a:rPr sz="2000" spc="30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2060"/>
                </a:solidFill>
                <a:latin typeface="Verdana"/>
                <a:cs typeface="Verdana"/>
                <a:sym typeface="Wingdings"/>
              </a:rPr>
              <a:t> </a:t>
            </a:r>
            <a:r>
              <a:rPr sz="2000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2060"/>
                </a:solidFill>
                <a:latin typeface="Verdana"/>
                <a:cs typeface="Verdana"/>
                <a:sym typeface="Wingdings"/>
              </a:rPr>
              <a:t>(greater degree</a:t>
            </a:r>
          </a:p>
          <a:p>
            <a:pPr marL="1094914" eaLnBrk="0" hangingPunct="0">
              <a:lnSpc>
                <a:spcPts val="2399"/>
              </a:lnSpc>
            </a:pPr>
            <a:r>
              <a:rPr sz="2000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2060"/>
                </a:solidFill>
                <a:latin typeface="Verdana"/>
                <a:cs typeface="Verdana"/>
                <a:sym typeface="Wingdings"/>
              </a:rPr>
              <a:t>of imperfection)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9DF7285-C6CE-6CD0-0984-93785C8248AD}"/>
              </a:ext>
            </a:extLst>
          </p:cNvPr>
          <p:cNvSpPr txBox="1"/>
          <p:nvPr/>
        </p:nvSpPr>
        <p:spPr>
          <a:xfrm>
            <a:off x="1676400" y="228600"/>
            <a:ext cx="5334000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400" b="1" dirty="0">
                <a:solidFill>
                  <a:srgbClr val="002060"/>
                </a:solidFill>
              </a:rPr>
              <a:t>Market Structures</a:t>
            </a:r>
          </a:p>
        </p:txBody>
      </p:sp>
    </p:spTree>
    <p:extLst>
      <p:ext uri="{BB962C8B-B14F-4D97-AF65-F5344CB8AC3E}">
        <p14:creationId xmlns:p14="http://schemas.microsoft.com/office/powerpoint/2010/main" val="28565956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1">
            <a:extLst>
              <a:ext uri="{FF2B5EF4-FFF2-40B4-BE49-F238E27FC236}">
                <a16:creationId xmlns:a16="http://schemas.microsoft.com/office/drawing/2014/main" id="{B02027F5-21B3-DA05-026C-0303D0CC0C4B}"/>
              </a:ext>
            </a:extLst>
          </p:cNvPr>
          <p:cNvSpPr>
            <a:spLocks noChangeArrowheads="1"/>
          </p:cNvSpPr>
          <p:nvPr>
            <p:custDataLst>
              <p:tags r:id="rId1"/>
            </p:custDataLst>
          </p:nvPr>
        </p:nvSpPr>
        <p:spPr bwMode="auto">
          <a:xfrm>
            <a:off x="533400" y="4191000"/>
            <a:ext cx="8077200" cy="276999"/>
          </a:xfrm>
          <a:prstGeom prst="rect">
            <a:avLst/>
          </a:prstGeom>
          <a:blipFill dpi="0" rotWithShape="0">
            <a:blip r:embed="rId11"/>
            <a:srcRect/>
            <a:stretch>
              <a:fillRect/>
            </a:stretch>
          </a:blipFill>
          <a:ln>
            <a:noFill/>
          </a:ln>
          <a:extLs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 lIns="0" tIns="0" rIns="0" bIns="0">
            <a:spAutoFit/>
          </a:bodyPr>
          <a:lstStyle/>
          <a:p>
            <a:endParaRPr lang="en-US" altLang="en-US"/>
          </a:p>
        </p:txBody>
      </p:sp>
      <p:sp>
        <p:nvSpPr>
          <p:cNvPr id="3" name="object 2">
            <a:extLst>
              <a:ext uri="{FF2B5EF4-FFF2-40B4-BE49-F238E27FC236}">
                <a16:creationId xmlns:a16="http://schemas.microsoft.com/office/drawing/2014/main" id="{A37C686E-5EE4-25DF-CB7E-1762D2F7BEDA}"/>
              </a:ext>
            </a:extLst>
          </p:cNvPr>
          <p:cNvSpPr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533400" y="3162300"/>
            <a:ext cx="8242300" cy="276999"/>
          </a:xfrm>
          <a:prstGeom prst="rect">
            <a:avLst/>
          </a:prstGeom>
          <a:blipFill dpi="0" rotWithShape="0">
            <a:blip r:embed="rId12"/>
            <a:srcRect/>
            <a:stretch>
              <a:fillRect/>
            </a:stretch>
          </a:blipFill>
          <a:ln>
            <a:noFill/>
          </a:ln>
          <a:extLs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 lIns="0" tIns="0" rIns="0" bIns="0">
            <a:spAutoFit/>
          </a:bodyPr>
          <a:lstStyle/>
          <a:p>
            <a:endParaRPr lang="en-US" altLang="en-US"/>
          </a:p>
        </p:txBody>
      </p:sp>
      <p:sp>
        <p:nvSpPr>
          <p:cNvPr id="4" name="object 7">
            <a:extLst>
              <a:ext uri="{FF2B5EF4-FFF2-40B4-BE49-F238E27FC236}">
                <a16:creationId xmlns:a16="http://schemas.microsoft.com/office/drawing/2014/main" id="{4E3B0D02-5DD7-28E3-69E6-EA1F99708CB4}"/>
              </a:ext>
            </a:extLst>
          </p:cNvPr>
          <p:cNvSpPr txBox="1"/>
          <p:nvPr>
            <p:custDataLst>
              <p:tags r:id="rId3"/>
            </p:custDataLst>
          </p:nvPr>
        </p:nvSpPr>
        <p:spPr>
          <a:xfrm>
            <a:off x="2516188" y="1784350"/>
            <a:ext cx="4475162" cy="577659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lIns="0" tIns="0" rIns="0" bIns="0">
            <a:spAutoFit/>
          </a:bodyPr>
          <a:lstStyle/>
          <a:p>
            <a:pPr eaLnBrk="0" hangingPunct="0">
              <a:lnSpc>
                <a:spcPts val="4863"/>
              </a:lnSpc>
            </a:pPr>
            <a:r>
              <a:rPr sz="4000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174174"/>
                </a:solidFill>
                <a:latin typeface="Verdana"/>
                <a:cs typeface="Verdana"/>
                <a:sym typeface="Wingdings"/>
              </a:rPr>
              <a:t>Market</a:t>
            </a:r>
            <a:r>
              <a:rPr sz="4000" spc="12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174174"/>
                </a:solidFill>
                <a:latin typeface="Verdana"/>
                <a:cs typeface="Verdana"/>
                <a:sym typeface="Wingdings"/>
              </a:rPr>
              <a:t> </a:t>
            </a:r>
            <a:r>
              <a:rPr sz="4000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174174"/>
                </a:solidFill>
                <a:latin typeface="Verdana"/>
                <a:cs typeface="Verdana"/>
                <a:sym typeface="Wingdings"/>
              </a:rPr>
              <a:t>Structure</a:t>
            </a:r>
          </a:p>
        </p:txBody>
      </p:sp>
      <p:sp>
        <p:nvSpPr>
          <p:cNvPr id="5" name="object 8">
            <a:extLst>
              <a:ext uri="{FF2B5EF4-FFF2-40B4-BE49-F238E27FC236}">
                <a16:creationId xmlns:a16="http://schemas.microsoft.com/office/drawing/2014/main" id="{E9E96E88-F6F0-DC6A-7769-EA312A68BB81}"/>
              </a:ext>
            </a:extLst>
          </p:cNvPr>
          <p:cNvSpPr txBox="1"/>
          <p:nvPr>
            <p:custDataLst>
              <p:tags r:id="rId4"/>
            </p:custDataLst>
          </p:nvPr>
        </p:nvSpPr>
        <p:spPr>
          <a:xfrm>
            <a:off x="8321676" y="2597150"/>
            <a:ext cx="881063" cy="371897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lIns="0" tIns="0" rIns="0" bIns="0">
            <a:spAutoFit/>
          </a:bodyPr>
          <a:lstStyle/>
          <a:p>
            <a:pPr marL="192023" eaLnBrk="0" hangingPunct="0">
              <a:lnSpc>
                <a:spcPts val="1458"/>
              </a:lnSpc>
            </a:pPr>
            <a:r>
              <a:rPr sz="1200" b="1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2060"/>
                </a:solidFill>
                <a:latin typeface="Verdana"/>
                <a:cs typeface="Verdana"/>
                <a:sym typeface="Wingdings"/>
              </a:rPr>
              <a:t>Pure</a:t>
            </a:r>
          </a:p>
          <a:p>
            <a:pPr eaLnBrk="0" hangingPunct="0">
              <a:lnSpc>
                <a:spcPts val="1439"/>
              </a:lnSpc>
            </a:pPr>
            <a:r>
              <a:rPr sz="1200" b="1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2060"/>
                </a:solidFill>
                <a:latin typeface="Verdana"/>
                <a:cs typeface="Verdana"/>
                <a:sym typeface="Wingdings"/>
              </a:rPr>
              <a:t>Monopoly</a:t>
            </a:r>
          </a:p>
        </p:txBody>
      </p:sp>
      <p:sp>
        <p:nvSpPr>
          <p:cNvPr id="6" name="object 9">
            <a:extLst>
              <a:ext uri="{FF2B5EF4-FFF2-40B4-BE49-F238E27FC236}">
                <a16:creationId xmlns:a16="http://schemas.microsoft.com/office/drawing/2014/main" id="{F5E02DE0-D289-A2A0-C13A-B8F48DD2E4A0}"/>
              </a:ext>
            </a:extLst>
          </p:cNvPr>
          <p:cNvSpPr txBox="1"/>
          <p:nvPr>
            <p:custDataLst>
              <p:tags r:id="rId5"/>
            </p:custDataLst>
          </p:nvPr>
        </p:nvSpPr>
        <p:spPr>
          <a:xfrm>
            <a:off x="179388" y="2693988"/>
            <a:ext cx="1344612" cy="371897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square" lIns="0" tIns="0" rIns="0" bIns="0">
            <a:spAutoFit/>
          </a:bodyPr>
          <a:lstStyle/>
          <a:p>
            <a:pPr marL="170688" eaLnBrk="0" hangingPunct="0">
              <a:lnSpc>
                <a:spcPts val="1458"/>
              </a:lnSpc>
            </a:pPr>
            <a:r>
              <a:rPr sz="1600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2060"/>
                </a:solidFill>
                <a:latin typeface="Verdana"/>
                <a:cs typeface="Verdana"/>
                <a:sym typeface="Wingdings"/>
              </a:rPr>
              <a:t>Perfect</a:t>
            </a:r>
          </a:p>
          <a:p>
            <a:pPr eaLnBrk="0" hangingPunct="0">
              <a:lnSpc>
                <a:spcPts val="1439"/>
              </a:lnSpc>
            </a:pPr>
            <a:r>
              <a:rPr sz="1600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2060"/>
                </a:solidFill>
                <a:latin typeface="Verdana"/>
                <a:cs typeface="Verdana"/>
                <a:sym typeface="Wingdings"/>
              </a:rPr>
              <a:t>Competition</a:t>
            </a:r>
          </a:p>
        </p:txBody>
      </p:sp>
      <p:sp>
        <p:nvSpPr>
          <p:cNvPr id="7" name="object 11">
            <a:extLst>
              <a:ext uri="{FF2B5EF4-FFF2-40B4-BE49-F238E27FC236}">
                <a16:creationId xmlns:a16="http://schemas.microsoft.com/office/drawing/2014/main" id="{BC7115F7-5D03-A40C-7F64-4BEBD26B546B}"/>
              </a:ext>
            </a:extLst>
          </p:cNvPr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5618164" y="3425825"/>
            <a:ext cx="1335087" cy="2734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buSzPct val="100000"/>
              <a:buFont typeface="Calibri" panose="020F050202020403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buSzPct val="100000"/>
              <a:buFont typeface="Calibri" panose="020F050202020403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buSzPct val="100000"/>
              <a:buFont typeface="Calibri" panose="020F050202020403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buSzPct val="100000"/>
              <a:buFont typeface="Calibri" panose="020F050202020403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ts val="2425"/>
              </a:lnSpc>
            </a:pPr>
            <a:r>
              <a:rPr lang="ru-RU" altLang="en-US" sz="1600" b="1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Oligopoly</a:t>
            </a:r>
          </a:p>
        </p:txBody>
      </p:sp>
      <p:sp>
        <p:nvSpPr>
          <p:cNvPr id="8" name="object 12">
            <a:extLst>
              <a:ext uri="{FF2B5EF4-FFF2-40B4-BE49-F238E27FC236}">
                <a16:creationId xmlns:a16="http://schemas.microsoft.com/office/drawing/2014/main" id="{DE4E30A7-036B-5F37-639A-E0CF8A51CC68}"/>
              </a:ext>
            </a:extLst>
          </p:cNvPr>
          <p:cNvSpPr txBox="1"/>
          <p:nvPr>
            <p:custDataLst>
              <p:tags r:id="rId7"/>
            </p:custDataLst>
          </p:nvPr>
        </p:nvSpPr>
        <p:spPr>
          <a:xfrm>
            <a:off x="7021037" y="3473450"/>
            <a:ext cx="1802288" cy="200761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square" lIns="0" tIns="0" rIns="0" bIns="0">
            <a:spAutoFit/>
          </a:bodyPr>
          <a:lstStyle/>
          <a:p>
            <a:pPr eaLnBrk="0" hangingPunct="0">
              <a:lnSpc>
                <a:spcPts val="1699"/>
              </a:lnSpc>
            </a:pPr>
            <a:r>
              <a:rPr sz="1400" b="1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00"/>
                </a:solidFill>
                <a:latin typeface="Verdana"/>
                <a:cs typeface="Verdana"/>
                <a:sym typeface="Wingdings"/>
              </a:rPr>
              <a:t>Duopoly</a:t>
            </a:r>
            <a:r>
              <a:rPr sz="1400" spc="375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00"/>
                </a:solidFill>
                <a:latin typeface="Verdana"/>
                <a:cs typeface="Verdana"/>
                <a:sym typeface="Wingdings"/>
              </a:rPr>
              <a:t> </a:t>
            </a:r>
            <a:r>
              <a:rPr sz="1200" b="1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00"/>
                </a:solidFill>
                <a:latin typeface="Verdana"/>
                <a:cs typeface="Verdana"/>
                <a:sym typeface="Wingdings"/>
              </a:rPr>
              <a:t>Monopoly</a:t>
            </a:r>
          </a:p>
        </p:txBody>
      </p:sp>
      <p:sp>
        <p:nvSpPr>
          <p:cNvPr id="9" name="object 13">
            <a:extLst>
              <a:ext uri="{FF2B5EF4-FFF2-40B4-BE49-F238E27FC236}">
                <a16:creationId xmlns:a16="http://schemas.microsoft.com/office/drawing/2014/main" id="{5E80A2D9-2E21-6F1F-7944-1420544D39FE}"/>
              </a:ext>
            </a:extLst>
          </p:cNvPr>
          <p:cNvSpPr txBox="1"/>
          <p:nvPr>
            <p:custDataLst>
              <p:tags r:id="rId8"/>
            </p:custDataLst>
          </p:nvPr>
        </p:nvSpPr>
        <p:spPr>
          <a:xfrm>
            <a:off x="609600" y="4652963"/>
            <a:ext cx="7712076" cy="923330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square" lIns="0" tIns="0" rIns="0" bIns="0">
            <a:spAutoFit/>
          </a:bodyPr>
          <a:lstStyle/>
          <a:p>
            <a:pPr eaLnBrk="0" hangingPunct="0">
              <a:lnSpc>
                <a:spcPts val="2428"/>
              </a:lnSpc>
            </a:pPr>
            <a:r>
              <a:rPr sz="2000" b="1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2060"/>
                </a:solidFill>
                <a:latin typeface="Verdana"/>
                <a:cs typeface="Verdana"/>
                <a:sym typeface="Wingdings"/>
              </a:rPr>
              <a:t>The further</a:t>
            </a:r>
            <a:r>
              <a:rPr sz="2000" b="1" spc="-11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2060"/>
                </a:solidFill>
                <a:latin typeface="Verdana"/>
                <a:cs typeface="Verdana"/>
                <a:sym typeface="Wingdings"/>
              </a:rPr>
              <a:t> </a:t>
            </a:r>
            <a:r>
              <a:rPr sz="2000" b="1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2060"/>
                </a:solidFill>
                <a:latin typeface="Verdana"/>
                <a:cs typeface="Verdana"/>
                <a:sym typeface="Wingdings"/>
              </a:rPr>
              <a:t>right on the scale, the greater the degree</a:t>
            </a:r>
            <a:r>
              <a:rPr lang="en-GB" sz="2000" b="1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2060"/>
                </a:solidFill>
                <a:latin typeface="Verdana"/>
                <a:cs typeface="Verdana"/>
                <a:sym typeface="Wingdings"/>
              </a:rPr>
              <a:t> </a:t>
            </a:r>
            <a:r>
              <a:rPr sz="2000" b="1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2060"/>
                </a:solidFill>
                <a:latin typeface="Verdana"/>
                <a:cs typeface="Verdana"/>
                <a:sym typeface="Wingdings"/>
              </a:rPr>
              <a:t>of monopoly</a:t>
            </a:r>
            <a:r>
              <a:rPr sz="2000" b="1" spc="21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2060"/>
                </a:solidFill>
                <a:latin typeface="Verdana"/>
                <a:cs typeface="Verdana"/>
                <a:sym typeface="Wingdings"/>
              </a:rPr>
              <a:t> </a:t>
            </a:r>
            <a:r>
              <a:rPr sz="2000" b="1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2060"/>
                </a:solidFill>
                <a:latin typeface="Verdana"/>
                <a:cs typeface="Verdana"/>
                <a:sym typeface="Wingdings"/>
              </a:rPr>
              <a:t>power exercised</a:t>
            </a:r>
            <a:r>
              <a:rPr sz="2000" b="1" spc="11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2060"/>
                </a:solidFill>
                <a:latin typeface="Verdana"/>
                <a:cs typeface="Verdana"/>
                <a:sym typeface="Wingdings"/>
              </a:rPr>
              <a:t> </a:t>
            </a:r>
            <a:r>
              <a:rPr sz="2000" b="1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2060"/>
                </a:solidFill>
                <a:latin typeface="Verdana"/>
                <a:cs typeface="Verdana"/>
                <a:sym typeface="Wingdings"/>
              </a:rPr>
              <a:t>by</a:t>
            </a:r>
            <a:r>
              <a:rPr sz="2000" b="1" spc="17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2060"/>
                </a:solidFill>
                <a:latin typeface="Verdana"/>
                <a:cs typeface="Verdana"/>
                <a:sym typeface="Wingdings"/>
              </a:rPr>
              <a:t> </a:t>
            </a:r>
            <a:r>
              <a:rPr sz="2000" b="1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2060"/>
                </a:solidFill>
                <a:latin typeface="Verdana"/>
                <a:cs typeface="Verdana"/>
                <a:sym typeface="Wingdings"/>
              </a:rPr>
              <a:t>the firm.</a:t>
            </a:r>
            <a:r>
              <a:rPr lang="en-GB" sz="2000" b="1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2060"/>
                </a:solidFill>
                <a:latin typeface="Verdana"/>
                <a:cs typeface="Verdana"/>
                <a:sym typeface="Wingdings"/>
              </a:rPr>
              <a:t> Think of industries for each of these market structures</a:t>
            </a:r>
            <a:endParaRPr sz="2000" b="1" dirty="0"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solidFill>
                <a:srgbClr val="002060"/>
              </a:solidFill>
              <a:latin typeface="Verdana"/>
              <a:cs typeface="Verdana"/>
              <a:sym typeface="Wingdings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79EC229-AEEB-AEF5-B7FD-737A20BBD344}"/>
              </a:ext>
            </a:extLst>
          </p:cNvPr>
          <p:cNvSpPr txBox="1"/>
          <p:nvPr/>
        </p:nvSpPr>
        <p:spPr>
          <a:xfrm>
            <a:off x="1676400" y="228600"/>
            <a:ext cx="5334000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400" b="1" dirty="0">
                <a:solidFill>
                  <a:srgbClr val="002060"/>
                </a:solidFill>
              </a:rPr>
              <a:t>Market Structures</a:t>
            </a:r>
          </a:p>
        </p:txBody>
      </p:sp>
      <p:sp>
        <p:nvSpPr>
          <p:cNvPr id="11" name="object 2">
            <a:extLst>
              <a:ext uri="{FF2B5EF4-FFF2-40B4-BE49-F238E27FC236}">
                <a16:creationId xmlns:a16="http://schemas.microsoft.com/office/drawing/2014/main" id="{991E589F-0C42-6E04-B801-1DF777C7205D}"/>
              </a:ext>
            </a:extLst>
          </p:cNvPr>
          <p:cNvSpPr>
            <a:spLocks noChangeArrowheads="1"/>
          </p:cNvSpPr>
          <p:nvPr>
            <p:custDataLst>
              <p:tags r:id="rId9"/>
            </p:custDataLst>
          </p:nvPr>
        </p:nvSpPr>
        <p:spPr bwMode="auto">
          <a:xfrm>
            <a:off x="565785" y="3165475"/>
            <a:ext cx="8242300" cy="276999"/>
          </a:xfrm>
          <a:prstGeom prst="rect">
            <a:avLst/>
          </a:prstGeom>
          <a:blipFill dpi="0" rotWithShape="0">
            <a:blip r:embed="rId12"/>
            <a:srcRect/>
            <a:stretch>
              <a:fillRect/>
            </a:stretch>
          </a:blipFill>
          <a:ln>
            <a:noFill/>
          </a:ln>
          <a:extLs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 lIns="0" tIns="0" rIns="0" bIns="0">
            <a:spAutoFit/>
          </a:bodyPr>
          <a:lstStyle/>
          <a:p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7812236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79122606-D394-EE8A-D8A7-75F61F95184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617" y="533400"/>
            <a:ext cx="8796765" cy="4213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031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4E9483C-6550-79AF-6363-EF7D9570E5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6224" y="707468"/>
            <a:ext cx="8655376" cy="4515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90783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5532D40-9A27-C2A2-F233-9AEEB23B1C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4777"/>
            <a:ext cx="9048997" cy="5544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148093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90E1430-D6BB-EB42-3893-D43581D200D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080" y="35560"/>
            <a:ext cx="9202328" cy="49936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830732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0E3F04B-32B5-F45A-58D0-797C94011F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067800" cy="548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334070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2F84D73-014A-4382-07AE-AEF62123491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083486" cy="541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484767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E186B5C-64BA-98E5-0377-B9CAD755657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256312" cy="541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044123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Unit 3: Costs of Production and Perfect Competition - ppt download">
            <a:extLst>
              <a:ext uri="{FF2B5EF4-FFF2-40B4-BE49-F238E27FC236}">
                <a16:creationId xmlns:a16="http://schemas.microsoft.com/office/drawing/2014/main" id="{25BD22D3-6FA2-1D93-3476-EA3BD79C95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5562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5369015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2C49997-413B-6F19-8465-D46F4C61F9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0"/>
            <a:ext cx="8994913" cy="4953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9464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6F1CC16-554E-0519-520B-472C928C23B8}"/>
              </a:ext>
            </a:extLst>
          </p:cNvPr>
          <p:cNvSpPr txBox="1"/>
          <p:nvPr/>
        </p:nvSpPr>
        <p:spPr>
          <a:xfrm>
            <a:off x="1638300" y="-76200"/>
            <a:ext cx="58674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rgbClr val="002060"/>
                </a:solidFill>
              </a:rPr>
              <a:t>Perfect competition - additional</a:t>
            </a:r>
          </a:p>
        </p:txBody>
      </p:sp>
      <p:pic>
        <p:nvPicPr>
          <p:cNvPr id="3" name="Online Media 2" title="Y2 13) Perfect Competition">
            <a:hlinkClick r:id="" action="ppaction://media"/>
            <a:extLst>
              <a:ext uri="{FF2B5EF4-FFF2-40B4-BE49-F238E27FC236}">
                <a16:creationId xmlns:a16="http://schemas.microsoft.com/office/drawing/2014/main" id="{57A36215-0641-A929-3E9F-F8E00FA56945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5240" y="462260"/>
            <a:ext cx="9144000" cy="52527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07706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19E49BF-6F8B-12B9-01CF-62FB656B9E08}"/>
              </a:ext>
            </a:extLst>
          </p:cNvPr>
          <p:cNvSpPr txBox="1"/>
          <p:nvPr/>
        </p:nvSpPr>
        <p:spPr>
          <a:xfrm>
            <a:off x="76200" y="1066800"/>
            <a:ext cx="89916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1" dirty="0">
                <a:solidFill>
                  <a:srgbClr val="002060"/>
                </a:solidFill>
              </a:rPr>
              <a:t>In pairs, research and discuss industries/ markets you think operate in a Perfect competition market structure</a:t>
            </a:r>
          </a:p>
        </p:txBody>
      </p:sp>
      <p:pic>
        <p:nvPicPr>
          <p:cNvPr id="5" name="Online Media 4" title="5 Minute Timer | Countdown from 5 Min">
            <a:hlinkClick r:id="" action="ppaction://media"/>
            <a:extLst>
              <a:ext uri="{FF2B5EF4-FFF2-40B4-BE49-F238E27FC236}">
                <a16:creationId xmlns:a16="http://schemas.microsoft.com/office/drawing/2014/main" id="{6DE42FE3-D44C-5A45-20C3-BE5745382133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3810000" y="2082463"/>
            <a:ext cx="5334000" cy="36325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2015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9CA23B4-9E4A-66D1-22C0-046CD44931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" y="685800"/>
            <a:ext cx="9067800" cy="3676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060236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539B3D6-E2F1-F512-3BC0-F2A003F65F8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8944926" cy="4876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310008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AEB2F1D-1765-023F-7F04-A305E52E62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21353" cy="548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08447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1535C91-2E08-A319-3B2E-919A9BC22E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080"/>
            <a:ext cx="8813898" cy="5481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961288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B2879BC-6B7B-CC20-50BC-E0C6B0F5A17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8534400" cy="56377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330741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C18774C-3694-F03A-016E-11ACF6DEBFA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0"/>
            <a:ext cx="8921317" cy="5562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684396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6F1CC16-554E-0519-520B-472C928C23B8}"/>
              </a:ext>
            </a:extLst>
          </p:cNvPr>
          <p:cNvSpPr txBox="1"/>
          <p:nvPr/>
        </p:nvSpPr>
        <p:spPr>
          <a:xfrm>
            <a:off x="1638300" y="-76200"/>
            <a:ext cx="58674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rgbClr val="002060"/>
                </a:solidFill>
              </a:rPr>
              <a:t>Monopoly- additional</a:t>
            </a:r>
          </a:p>
        </p:txBody>
      </p:sp>
      <p:pic>
        <p:nvPicPr>
          <p:cNvPr id="4" name="Online Media 3" title="Y2 15) Monopoly">
            <a:hlinkClick r:id="" action="ppaction://media"/>
            <a:extLst>
              <a:ext uri="{FF2B5EF4-FFF2-40B4-BE49-F238E27FC236}">
                <a16:creationId xmlns:a16="http://schemas.microsoft.com/office/drawing/2014/main" id="{89C1BA99-5EF8-1963-BC79-75DB39EAE57D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416540"/>
            <a:ext cx="9144000" cy="52984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45252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19E49BF-6F8B-12B9-01CF-62FB656B9E08}"/>
              </a:ext>
            </a:extLst>
          </p:cNvPr>
          <p:cNvSpPr txBox="1"/>
          <p:nvPr/>
        </p:nvSpPr>
        <p:spPr>
          <a:xfrm>
            <a:off x="76200" y="1066800"/>
            <a:ext cx="89916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1" dirty="0">
                <a:solidFill>
                  <a:srgbClr val="002060"/>
                </a:solidFill>
              </a:rPr>
              <a:t>In pairs, research and discuss industries/ markets you think operate in a Perfect Monopoly Structure</a:t>
            </a:r>
          </a:p>
        </p:txBody>
      </p:sp>
      <p:pic>
        <p:nvPicPr>
          <p:cNvPr id="5" name="Online Media 4" title="5 Minute Timer | Countdown from 5 Min">
            <a:hlinkClick r:id="" action="ppaction://media"/>
            <a:extLst>
              <a:ext uri="{FF2B5EF4-FFF2-40B4-BE49-F238E27FC236}">
                <a16:creationId xmlns:a16="http://schemas.microsoft.com/office/drawing/2014/main" id="{6DE42FE3-D44C-5A45-20C3-BE5745382133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3810000" y="2082463"/>
            <a:ext cx="5334000" cy="36325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99267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9F33731D-774F-49CF-9333-8E4FF0B9CB0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5506141"/>
            <a:ext cx="9144000" cy="510095"/>
          </a:xfrm>
          <a:prstGeom prst="rect">
            <a:avLst/>
          </a:prstGeom>
        </p:spPr>
      </p:pic>
      <p:pic>
        <p:nvPicPr>
          <p:cNvPr id="6" name="Video 5" title="Pouring coffee into glass cup">
            <a:hlinkClick r:id="" action="ppaction://media"/>
            <a:extLst>
              <a:ext uri="{FF2B5EF4-FFF2-40B4-BE49-F238E27FC236}">
                <a16:creationId xmlns:a16="http://schemas.microsoft.com/office/drawing/2014/main" id="{7F464BAA-F383-0737-9CA9-8AFCD6B6048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" y="857251"/>
            <a:ext cx="9143999" cy="5143499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77CABF00-C640-18F7-2D84-2CF1DFA8F93B}"/>
              </a:ext>
            </a:extLst>
          </p:cNvPr>
          <p:cNvSpPr/>
          <p:nvPr/>
        </p:nvSpPr>
        <p:spPr>
          <a:xfrm>
            <a:off x="5029199" y="857250"/>
            <a:ext cx="4114800" cy="996043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2"/>
          </a:fontRef>
        </p:style>
        <p:txBody>
          <a:bodyPr rtlCol="0" anchor="ctr"/>
          <a:lstStyle/>
          <a:p>
            <a:pPr algn="ctr" defTabSz="685800"/>
            <a:r>
              <a:rPr lang="en-US" sz="6600" b="1" dirty="0">
                <a:solidFill>
                  <a:srgbClr val="002060"/>
                </a:solidFill>
                <a:latin typeface="Calibri" panose="020F0502020204030204"/>
              </a:rPr>
              <a:t>Break time</a:t>
            </a:r>
            <a:endParaRPr lang="en-GB" sz="6600" dirty="0">
              <a:solidFill>
                <a:srgbClr val="ED7D31"/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29583921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11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29FADCF-2EBD-94B0-49F0-043E042A9F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0" y="0"/>
            <a:ext cx="8738926" cy="5562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412895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title="Monopolistic competition">
            <a:hlinkClick r:id="" action="ppaction://media"/>
            <a:extLst>
              <a:ext uri="{FF2B5EF4-FFF2-40B4-BE49-F238E27FC236}">
                <a16:creationId xmlns:a16="http://schemas.microsoft.com/office/drawing/2014/main" id="{0CE24E8C-002C-F651-0211-479B68DBA638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9144000" cy="571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4857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6F1CC16-554E-0519-520B-472C928C23B8}"/>
              </a:ext>
            </a:extLst>
          </p:cNvPr>
          <p:cNvSpPr txBox="1"/>
          <p:nvPr/>
        </p:nvSpPr>
        <p:spPr>
          <a:xfrm>
            <a:off x="1638300" y="-76200"/>
            <a:ext cx="58674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rgbClr val="002060"/>
                </a:solidFill>
              </a:rPr>
              <a:t>Monopolistic - additional</a:t>
            </a:r>
          </a:p>
        </p:txBody>
      </p:sp>
      <p:pic>
        <p:nvPicPr>
          <p:cNvPr id="3" name="Online Media 2" title="Y2 21) Monopolistic Competition">
            <a:hlinkClick r:id="" action="ppaction://media"/>
            <a:extLst>
              <a:ext uri="{FF2B5EF4-FFF2-40B4-BE49-F238E27FC236}">
                <a16:creationId xmlns:a16="http://schemas.microsoft.com/office/drawing/2014/main" id="{19B55D1D-AF08-128F-0C6C-A1447B701F23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447020"/>
            <a:ext cx="9144000" cy="52679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12377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19E49BF-6F8B-12B9-01CF-62FB656B9E08}"/>
              </a:ext>
            </a:extLst>
          </p:cNvPr>
          <p:cNvSpPr txBox="1"/>
          <p:nvPr/>
        </p:nvSpPr>
        <p:spPr>
          <a:xfrm>
            <a:off x="76200" y="1066800"/>
            <a:ext cx="89916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1" dirty="0">
                <a:solidFill>
                  <a:srgbClr val="002060"/>
                </a:solidFill>
              </a:rPr>
              <a:t>In pairs, research and discuss industries/ markets you think operate in a Monopolistic Market Structure</a:t>
            </a:r>
          </a:p>
        </p:txBody>
      </p:sp>
      <p:pic>
        <p:nvPicPr>
          <p:cNvPr id="3" name="Online Media 2" title="10 Minute Timer With Music RAINBOW [LOVE-CLASSROOM-HAPPY]">
            <a:hlinkClick r:id="" action="ppaction://media"/>
            <a:extLst>
              <a:ext uri="{FF2B5EF4-FFF2-40B4-BE49-F238E27FC236}">
                <a16:creationId xmlns:a16="http://schemas.microsoft.com/office/drawing/2014/main" id="{13AD33B4-D523-63A1-695F-B67A3E700175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3962400" y="2286000"/>
            <a:ext cx="5181600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84603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6DEB0C7-213C-8254-3A83-EECCABC54E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8963744" cy="5105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980503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27507EC-086E-E605-C672-40BA13A65D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8476250" cy="541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227157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42CC61E-4162-D105-74D8-E4AEE1852A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0"/>
            <a:ext cx="8974667" cy="4876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550152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299C056-D485-F49E-6FCF-7A97B529A9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8153400" cy="56139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652839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6F1CC16-554E-0519-520B-472C928C23B8}"/>
              </a:ext>
            </a:extLst>
          </p:cNvPr>
          <p:cNvSpPr txBox="1"/>
          <p:nvPr/>
        </p:nvSpPr>
        <p:spPr>
          <a:xfrm>
            <a:off x="1638300" y="-76200"/>
            <a:ext cx="58674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rgbClr val="002060"/>
                </a:solidFill>
              </a:rPr>
              <a:t>Oligopolistic Kinked demand curve</a:t>
            </a:r>
          </a:p>
        </p:txBody>
      </p:sp>
      <p:pic>
        <p:nvPicPr>
          <p:cNvPr id="3078" name="Picture 6" descr="Duopoly">
            <a:extLst>
              <a:ext uri="{FF2B5EF4-FFF2-40B4-BE49-F238E27FC236}">
                <a16:creationId xmlns:a16="http://schemas.microsoft.com/office/drawing/2014/main" id="{BB8A3CD2-3EDA-8D3D-6635-B7516F757A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47020"/>
            <a:ext cx="9144000" cy="6410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1198221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6F1CC16-554E-0519-520B-472C928C23B8}"/>
              </a:ext>
            </a:extLst>
          </p:cNvPr>
          <p:cNvSpPr txBox="1"/>
          <p:nvPr/>
        </p:nvSpPr>
        <p:spPr>
          <a:xfrm>
            <a:off x="1638300" y="-76200"/>
            <a:ext cx="58674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rgbClr val="002060"/>
                </a:solidFill>
              </a:rPr>
              <a:t>Oligopolistic - additional</a:t>
            </a:r>
          </a:p>
        </p:txBody>
      </p:sp>
      <p:pic>
        <p:nvPicPr>
          <p:cNvPr id="4" name="Online Media 3" title="Y2 23) Oligopoly - Kinked Demand Curve">
            <a:hlinkClick r:id="" action="ppaction://media"/>
            <a:extLst>
              <a:ext uri="{FF2B5EF4-FFF2-40B4-BE49-F238E27FC236}">
                <a16:creationId xmlns:a16="http://schemas.microsoft.com/office/drawing/2014/main" id="{61CC8F9A-49C7-0F01-4529-50E724D101D4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533400"/>
            <a:ext cx="9144000" cy="54784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43790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19E49BF-6F8B-12B9-01CF-62FB656B9E08}"/>
              </a:ext>
            </a:extLst>
          </p:cNvPr>
          <p:cNvSpPr txBox="1"/>
          <p:nvPr/>
        </p:nvSpPr>
        <p:spPr>
          <a:xfrm>
            <a:off x="76200" y="30480"/>
            <a:ext cx="899160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1" dirty="0">
                <a:solidFill>
                  <a:srgbClr val="002060"/>
                </a:solidFill>
              </a:rPr>
              <a:t>In pairs, identify companies operating in an oligopolistic market structure (UK retail supermarket, UK Road Haulage etc) and justify characteristics of those firms in that market</a:t>
            </a:r>
          </a:p>
        </p:txBody>
      </p:sp>
      <p:pic>
        <p:nvPicPr>
          <p:cNvPr id="3" name="Online Media 2" title="10 Minute Timer With Music RAINBOW [LOVE-CLASSROOM-HAPPY]">
            <a:hlinkClick r:id="" action="ppaction://media"/>
            <a:extLst>
              <a:ext uri="{FF2B5EF4-FFF2-40B4-BE49-F238E27FC236}">
                <a16:creationId xmlns:a16="http://schemas.microsoft.com/office/drawing/2014/main" id="{13AD33B4-D523-63A1-695F-B67A3E700175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3962400" y="2286000"/>
            <a:ext cx="5181600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00755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0A4E067-27E0-CC9D-843B-5B668E9845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012276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6175405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6B714C3-A151-B512-F03A-3D81DE4268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066575" cy="571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888224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06B1040-8FBD-83F2-60DF-AEA374C2FA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000" y="533400"/>
            <a:ext cx="7778341" cy="45847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1511244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8AE5791-0B58-258E-9DA1-57F0554F99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527458" cy="5181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6898525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909A3D8-77E5-BDC3-DC29-1C439FD48B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609600"/>
            <a:ext cx="6959958" cy="40642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5762261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0E30189-1FF0-5999-F669-4594561B4313}"/>
              </a:ext>
            </a:extLst>
          </p:cNvPr>
          <p:cNvSpPr txBox="1"/>
          <p:nvPr/>
        </p:nvSpPr>
        <p:spPr>
          <a:xfrm>
            <a:off x="21771" y="1143000"/>
            <a:ext cx="889362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Additional reading: Alan Griffiths &amp; Stuart Wall: Economics for business &amp; Management</a:t>
            </a:r>
          </a:p>
          <a:p>
            <a:endParaRPr lang="en-GB" b="1" dirty="0"/>
          </a:p>
          <a:p>
            <a:r>
              <a:rPr lang="en-US" dirty="0">
                <a:hlinkClick r:id="rId2"/>
              </a:rPr>
              <a:t>Full details and actions for Economics for business and management (uwtsd.ac.uk)</a:t>
            </a:r>
            <a:r>
              <a:rPr lang="en-GB" b="1" dirty="0"/>
              <a:t> pages 163 - 201</a:t>
            </a:r>
          </a:p>
        </p:txBody>
      </p:sp>
      <p:pic>
        <p:nvPicPr>
          <p:cNvPr id="1026" name="Picture 2" descr="The 25 Best Children's Books Ever Written | Reader's Digest">
            <a:extLst>
              <a:ext uri="{FF2B5EF4-FFF2-40B4-BE49-F238E27FC236}">
                <a16:creationId xmlns:a16="http://schemas.microsoft.com/office/drawing/2014/main" id="{D2D17F53-AF1B-AF87-A44B-8CF79D230F1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1600" y="2166938"/>
            <a:ext cx="6629399" cy="3179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73692798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9F33731D-774F-49CF-9333-8E4FF0B9CB0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5506141"/>
            <a:ext cx="9144000" cy="510095"/>
          </a:xfrm>
          <a:prstGeom prst="rect">
            <a:avLst/>
          </a:prstGeom>
        </p:spPr>
      </p:pic>
      <p:pic>
        <p:nvPicPr>
          <p:cNvPr id="4" name="Video 3" title="Children drawing on paper">
            <a:hlinkClick r:id="" action="ppaction://media"/>
            <a:extLst>
              <a:ext uri="{FF2B5EF4-FFF2-40B4-BE49-F238E27FC236}">
                <a16:creationId xmlns:a16="http://schemas.microsoft.com/office/drawing/2014/main" id="{64881C1B-5B76-6333-A830-4B3E4E087F2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857251"/>
            <a:ext cx="9144000" cy="5158985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0E31E75F-7610-1185-20AD-EBD5E9E41AD2}"/>
              </a:ext>
            </a:extLst>
          </p:cNvPr>
          <p:cNvSpPr/>
          <p:nvPr/>
        </p:nvSpPr>
        <p:spPr>
          <a:xfrm>
            <a:off x="1599656" y="3135631"/>
            <a:ext cx="6964136" cy="85725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3"/>
          </a:fontRef>
        </p:style>
        <p:txBody>
          <a:bodyPr rtlCol="0" anchor="ctr"/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Next: </a:t>
            </a:r>
            <a:r>
              <a:rPr lang="en-US" sz="3600" b="1" dirty="0">
                <a:solidFill>
                  <a:srgbClr val="FFFF00"/>
                </a:solidFill>
                <a:latin typeface="Arial" panose="020B0604020202020204" pitchFamily="34" charset="0"/>
              </a:rPr>
              <a:t>Assessment draft review and </a:t>
            </a:r>
            <a:r>
              <a:rPr lang="en-US" sz="3600" b="1">
                <a:solidFill>
                  <a:srgbClr val="FFFF00"/>
                </a:solidFill>
                <a:latin typeface="Arial" panose="020B0604020202020204" pitchFamily="34" charset="0"/>
              </a:rPr>
              <a:t>formative feedback</a:t>
            </a:r>
            <a:endParaRPr kumimoji="0" lang="en-US" sz="6000" b="1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3600" b="0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5815632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0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16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24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26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6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7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1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2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3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5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6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47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7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228</TotalTime>
  <Words>359</Words>
  <Application>Microsoft Office PowerPoint</Application>
  <PresentationFormat>On-screen Show (4:3)</PresentationFormat>
  <Paragraphs>61</Paragraphs>
  <Slides>45</Slides>
  <Notes>1</Notes>
  <HiddenSlides>0</HiddenSlides>
  <MMClips>11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45</vt:i4>
      </vt:variant>
    </vt:vector>
  </HeadingPairs>
  <TitlesOfParts>
    <vt:vector size="53" baseType="lpstr">
      <vt:lpstr>Arial</vt:lpstr>
      <vt:lpstr>Calibri</vt:lpstr>
      <vt:lpstr>Calibri Light</vt:lpstr>
      <vt:lpstr>Segoe UI</vt:lpstr>
      <vt:lpstr>Verdana</vt:lpstr>
      <vt:lpstr>Wingdings</vt:lpstr>
      <vt:lpstr>Office Theme</vt:lpstr>
      <vt:lpstr>1_Office Theme</vt:lpstr>
      <vt:lpstr>Bachelor of Arts Business Management Management Economics  (LCBB5008)</vt:lpstr>
      <vt:lpstr>At the end of this session you must understand: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1 Managerial Economics</dc:title>
  <cp:lastModifiedBy>Clara Garatono</cp:lastModifiedBy>
  <cp:revision>46</cp:revision>
  <dcterms:created xsi:type="dcterms:W3CDTF">2022-06-08T16:45:41Z</dcterms:created>
  <dcterms:modified xsi:type="dcterms:W3CDTF">2024-10-03T20:45:52Z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2022-02-10T00:00:00Z</vt:filetime>
  </property>
  <property fmtid="{D5CDD505-2E9C-101B-9397-08002B2CF9AE}" pid="3" name="Creator">
    <vt:lpwstr>Microsoft® PowerPoint® for Microsoft 365</vt:lpwstr>
  </property>
  <property fmtid="{D5CDD505-2E9C-101B-9397-08002B2CF9AE}" pid="4" name="LastSaved">
    <vt:filetime>2022-06-08T00:00:00Z</vt:filetime>
  </property>
</Properties>
</file>